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65" r:id="rId2"/>
    <p:sldId id="325" r:id="rId3"/>
    <p:sldId id="332" r:id="rId4"/>
    <p:sldId id="352" r:id="rId5"/>
    <p:sldId id="354" r:id="rId6"/>
    <p:sldId id="349" r:id="rId7"/>
    <p:sldId id="351" r:id="rId8"/>
    <p:sldId id="353" r:id="rId9"/>
    <p:sldId id="331" r:id="rId10"/>
    <p:sldId id="333" r:id="rId11"/>
    <p:sldId id="339" r:id="rId12"/>
    <p:sldId id="355" r:id="rId13"/>
    <p:sldId id="356" r:id="rId14"/>
    <p:sldId id="357" r:id="rId15"/>
    <p:sldId id="334" r:id="rId16"/>
    <p:sldId id="362" r:id="rId17"/>
    <p:sldId id="370" r:id="rId18"/>
    <p:sldId id="372" r:id="rId19"/>
    <p:sldId id="371" r:id="rId20"/>
    <p:sldId id="340" r:id="rId21"/>
    <p:sldId id="341" r:id="rId22"/>
    <p:sldId id="359" r:id="rId23"/>
    <p:sldId id="360" r:id="rId24"/>
    <p:sldId id="361" r:id="rId25"/>
    <p:sldId id="337" r:id="rId26"/>
    <p:sldId id="343" r:id="rId27"/>
    <p:sldId id="336" r:id="rId28"/>
    <p:sldId id="327" r:id="rId29"/>
    <p:sldId id="363" r:id="rId30"/>
    <p:sldId id="364" r:id="rId31"/>
    <p:sldId id="368" r:id="rId32"/>
    <p:sldId id="311" r:id="rId33"/>
    <p:sldId id="345" r:id="rId34"/>
    <p:sldId id="365" r:id="rId35"/>
    <p:sldId id="366" r:id="rId36"/>
    <p:sldId id="367" r:id="rId37"/>
    <p:sldId id="342" r:id="rId38"/>
    <p:sldId id="369" r:id="rId39"/>
    <p:sldId id="326" r:id="rId40"/>
    <p:sldId id="312" r:id="rId41"/>
    <p:sldId id="295" r:id="rId42"/>
    <p:sldId id="310" r:id="rId43"/>
    <p:sldId id="318" r:id="rId44"/>
    <p:sldId id="305" r:id="rId45"/>
    <p:sldId id="323" r:id="rId46"/>
    <p:sldId id="263" r:id="rId47"/>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2" userDrawn="1">
          <p15:clr>
            <a:srgbClr val="A4A3A4"/>
          </p15:clr>
        </p15:guide>
        <p15:guide id="2" pos="5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787D83"/>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5" autoAdjust="0"/>
    <p:restoredTop sz="87830" autoAdjust="0"/>
  </p:normalViewPr>
  <p:slideViewPr>
    <p:cSldViewPr snapToGrid="0" snapToObjects="1">
      <p:cViewPr varScale="1">
        <p:scale>
          <a:sx n="130" d="100"/>
          <a:sy n="130" d="100"/>
        </p:scale>
        <p:origin x="312" y="120"/>
      </p:cViewPr>
      <p:guideLst>
        <p:guide orient="horz" pos="1692"/>
        <p:guide pos="504"/>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fonst:Downloads:FY14%20Annual%20Reporting%20Metrics%20+%20FY15%20YTD%20with%20MSG%20avg%20-%20Calc%20Correcti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749"/>
            </a:solidFill>
          </c:spPr>
          <c:invertIfNegative val="0"/>
          <c:cat>
            <c:strRef>
              <c:f>'Yearly Unique Visitors'!$G$23:$G$28</c:f>
              <c:strCache>
                <c:ptCount val="6"/>
                <c:pt idx="0">
                  <c:v>May 2014</c:v>
                </c:pt>
                <c:pt idx="1">
                  <c:v>Jun 2014</c:v>
                </c:pt>
                <c:pt idx="2">
                  <c:v>Jul 2014</c:v>
                </c:pt>
                <c:pt idx="3">
                  <c:v>Aug 2014</c:v>
                </c:pt>
                <c:pt idx="4">
                  <c:v>Sept 2014</c:v>
                </c:pt>
                <c:pt idx="5">
                  <c:v>Oct 2014</c:v>
                </c:pt>
              </c:strCache>
            </c:strRef>
          </c:cat>
          <c:val>
            <c:numRef>
              <c:f>'Yearly Unique Visitors'!$H$23:$H$28</c:f>
              <c:numCache>
                <c:formatCode>_(* #,##0_);_(* \(#,##0\);_(* "-"??_);_(@_)</c:formatCode>
                <c:ptCount val="6"/>
                <c:pt idx="0">
                  <c:v>3075926</c:v>
                </c:pt>
                <c:pt idx="1">
                  <c:v>3130624</c:v>
                </c:pt>
                <c:pt idx="2">
                  <c:v>3585755</c:v>
                </c:pt>
                <c:pt idx="3">
                  <c:v>3739775</c:v>
                </c:pt>
                <c:pt idx="4">
                  <c:v>4548350</c:v>
                </c:pt>
                <c:pt idx="5">
                  <c:v>4716751</c:v>
                </c:pt>
              </c:numCache>
            </c:numRef>
          </c:val>
        </c:ser>
        <c:dLbls>
          <c:showLegendKey val="0"/>
          <c:showVal val="0"/>
          <c:showCatName val="0"/>
          <c:showSerName val="0"/>
          <c:showPercent val="0"/>
          <c:showBubbleSize val="0"/>
        </c:dLbls>
        <c:gapWidth val="150"/>
        <c:shape val="box"/>
        <c:axId val="208541568"/>
        <c:axId val="208541176"/>
        <c:axId val="0"/>
      </c:bar3DChart>
      <c:catAx>
        <c:axId val="208541568"/>
        <c:scaling>
          <c:orientation val="minMax"/>
        </c:scaling>
        <c:delete val="0"/>
        <c:axPos val="b"/>
        <c:numFmt formatCode="General" sourceLinked="0"/>
        <c:majorTickMark val="out"/>
        <c:minorTickMark val="none"/>
        <c:tickLblPos val="nextTo"/>
        <c:txPr>
          <a:bodyPr/>
          <a:lstStyle/>
          <a:p>
            <a:pPr>
              <a:defRPr sz="1400" b="1"/>
            </a:pPr>
            <a:endParaRPr lang="en-US"/>
          </a:p>
        </c:txPr>
        <c:crossAx val="208541176"/>
        <c:crosses val="autoZero"/>
        <c:auto val="1"/>
        <c:lblAlgn val="ctr"/>
        <c:lblOffset val="100"/>
        <c:noMultiLvlLbl val="0"/>
      </c:catAx>
      <c:valAx>
        <c:axId val="208541176"/>
        <c:scaling>
          <c:orientation val="minMax"/>
        </c:scaling>
        <c:delete val="0"/>
        <c:axPos val="l"/>
        <c:majorGridlines/>
        <c:numFmt formatCode="_(* #,##0_);_(* \(#,##0\);_(* &quot;-&quot;??_);_(@_)" sourceLinked="1"/>
        <c:majorTickMark val="out"/>
        <c:minorTickMark val="none"/>
        <c:tickLblPos val="nextTo"/>
        <c:txPr>
          <a:bodyPr/>
          <a:lstStyle/>
          <a:p>
            <a:pPr>
              <a:defRPr sz="1600" b="1"/>
            </a:pPr>
            <a:endParaRPr lang="en-US"/>
          </a:p>
        </c:txPr>
        <c:crossAx val="208541568"/>
        <c:crosses val="autoZero"/>
        <c:crossBetween val="between"/>
      </c:valAx>
    </c:plotArea>
    <c:plotVisOnly val="1"/>
    <c:dispBlanksAs val="gap"/>
    <c:showDLblsOverMax val="0"/>
  </c:chart>
  <c:spPr>
    <a:no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10/27/2015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25A2FED-D181-B140-88CD-24EDDA56626D}" type="datetimeFigureOut">
              <a:rPr lang="en-US" smtClean="0"/>
              <a:t>10/27/2015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035E6FC-CCC7-F34C-83D9-78C7523946F2}" type="slidenum">
              <a:rPr lang="en-US" smtClean="0"/>
              <a:t>‹#›</a:t>
            </a:fld>
            <a:endParaRPr lang="en-US"/>
          </a:p>
        </p:txBody>
      </p:sp>
    </p:spTree>
    <p:extLst>
      <p:ext uri="{BB962C8B-B14F-4D97-AF65-F5344CB8AC3E}">
        <p14:creationId xmlns:p14="http://schemas.microsoft.com/office/powerpoint/2010/main" val="156636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pleasure to address you today. I</a:t>
            </a:r>
            <a:r>
              <a:rPr lang="en-US" baseline="0" dirty="0" smtClean="0"/>
              <a:t> am Eric Childress of OCLC Research. My background is as a cataloger, and I’ve been involved with metadata, controlled vocabularies and classification for my entire career.</a:t>
            </a:r>
            <a:endParaRPr lang="en-US" dirty="0" smtClean="0"/>
          </a:p>
          <a:p>
            <a:endParaRPr lang="en-US" dirty="0" smtClean="0"/>
          </a:p>
          <a:p>
            <a:r>
              <a:rPr lang="en-US" dirty="0" smtClean="0"/>
              <a:t>Presentation to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Escuela Graduada de Ciencias y Tecnologías de la Información, Universidad de Puerto Rico (</a:t>
            </a:r>
            <a:r>
              <a:rPr lang="en-US" sz="1200" kern="1200" dirty="0" smtClean="0">
                <a:solidFill>
                  <a:schemeClr val="tx1"/>
                </a:solidFill>
                <a:effectLst/>
                <a:latin typeface="+mn-lt"/>
                <a:ea typeface="+mn-ea"/>
                <a:cs typeface="+mn-cs"/>
              </a:rPr>
              <a:t>Graduate School of Information Sciences and Technologies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University of Puerto Rico)</a:t>
            </a:r>
            <a:endParaRPr lang="es-ES" b="1" dirty="0" smtClean="0"/>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a:t>
            </a:fld>
            <a:endParaRPr lang="en-US" dirty="0"/>
          </a:p>
        </p:txBody>
      </p:sp>
    </p:spTree>
    <p:extLst>
      <p:ext uri="{BB962C8B-B14F-4D97-AF65-F5344CB8AC3E}">
        <p14:creationId xmlns:p14="http://schemas.microsoft.com/office/powerpoint/2010/main" val="76590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will describe more in depth later, we have been sharing information on a large number of creative works for a while now.</a:t>
            </a:r>
          </a:p>
          <a:p>
            <a:endParaRPr lang="en-US" dirty="0" smtClean="0"/>
          </a:p>
          <a:p>
            <a:r>
              <a:rPr lang="en-US" dirty="0" smtClean="0"/>
              <a:t>We believe that exposing linked data to search engines has already improved </a:t>
            </a:r>
            <a:r>
              <a:rPr lang="en-US" dirty="0" err="1" smtClean="0"/>
              <a:t>WorldCat</a:t>
            </a:r>
            <a:r>
              <a:rPr lang="en-US" dirty="0" smtClean="0"/>
              <a:t> visits,</a:t>
            </a:r>
            <a:r>
              <a:rPr lang="en-US" baseline="0" dirty="0" smtClean="0"/>
              <a:t> which then leads users to local library collections.</a:t>
            </a:r>
            <a:endParaRPr lang="en-US" dirty="0" smtClean="0"/>
          </a:p>
        </p:txBody>
      </p:sp>
      <p:sp>
        <p:nvSpPr>
          <p:cNvPr id="4" name="Slide Number Placeholder 3"/>
          <p:cNvSpPr>
            <a:spLocks noGrp="1"/>
          </p:cNvSpPr>
          <p:nvPr>
            <p:ph type="sldNum" sz="quarter" idx="10"/>
          </p:nvPr>
        </p:nvSpPr>
        <p:spPr/>
        <p:txBody>
          <a:bodyPr/>
          <a:lstStyle/>
          <a:p>
            <a:fld id="{5D5958B2-8CFD-7C43-B1A8-5462CA51E0EE}" type="slidenum">
              <a:rPr lang="en-US" smtClean="0"/>
              <a:t>26</a:t>
            </a:fld>
            <a:endParaRPr lang="en-US"/>
          </a:p>
        </p:txBody>
      </p:sp>
    </p:spTree>
    <p:extLst>
      <p:ext uri="{BB962C8B-B14F-4D97-AF65-F5344CB8AC3E}">
        <p14:creationId xmlns:p14="http://schemas.microsoft.com/office/powerpoint/2010/main" val="1750003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data—moving from a web of documents to a web of data. It focuses on the conceptual and technical challenges involved in publishing linked data derived from traditional library metadata and aims to achieve a balanced treatment of theory, technical detail, and practical application.</a:t>
            </a:r>
            <a:endParaRPr lang="en-US" sz="1200" dirty="0"/>
          </a:p>
        </p:txBody>
      </p:sp>
      <p:sp>
        <p:nvSpPr>
          <p:cNvPr id="4" name="Slide Number Placeholder 3"/>
          <p:cNvSpPr>
            <a:spLocks noGrp="1"/>
          </p:cNvSpPr>
          <p:nvPr>
            <p:ph type="sldNum" sz="quarter" idx="10"/>
          </p:nvPr>
        </p:nvSpPr>
        <p:spPr/>
        <p:txBody>
          <a:bodyPr/>
          <a:lstStyle/>
          <a:p>
            <a:fld id="{5D5958B2-8CFD-7C43-B1A8-5462CA51E0EE}" type="slidenum">
              <a:rPr lang="en-US" smtClean="0"/>
              <a:t>31</a:t>
            </a:fld>
            <a:endParaRPr lang="en-US"/>
          </a:p>
        </p:txBody>
      </p:sp>
    </p:spTree>
    <p:extLst>
      <p:ext uri="{BB962C8B-B14F-4D97-AF65-F5344CB8AC3E}">
        <p14:creationId xmlns:p14="http://schemas.microsoft.com/office/powerpoint/2010/main" val="4220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model that we currently</a:t>
            </a:r>
            <a:r>
              <a:rPr lang="en-US" baseline="0" dirty="0" smtClean="0"/>
              <a:t> use for </a:t>
            </a:r>
            <a:r>
              <a:rPr lang="en-US" baseline="0" dirty="0" err="1" smtClean="0"/>
              <a:t>CreativeWorks</a:t>
            </a:r>
            <a:r>
              <a:rPr lang="en-US" baseline="0" dirty="0" smtClean="0"/>
              <a:t>. As you can see, the model recognizes a few key entities, such as </a:t>
            </a:r>
            <a:r>
              <a:rPr lang="en-US" baseline="0" dirty="0" err="1" smtClean="0"/>
              <a:t>CreativeWork</a:t>
            </a:r>
            <a:r>
              <a:rPr lang="en-US" baseline="0" dirty="0" smtClean="0"/>
              <a:t>, Person, Organization, Place etc., and some of their most important relationships. RDF triples, or other machine </a:t>
            </a:r>
            <a:r>
              <a:rPr lang="en-US" baseline="0" dirty="0" err="1" smtClean="0"/>
              <a:t>processable</a:t>
            </a:r>
            <a:r>
              <a:rPr lang="en-US" baseline="0" dirty="0" smtClean="0"/>
              <a:t> statements conforming to the model can say that: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‘Malcom Gladwell is the author of ‘The Tipping Point,’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Tipping Point was published by Little, Brown in 2000,’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‘Gandhi: an Autobiography is an English translation of the Gujarati original’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Ohio State University lends or offers the edition published in 2000,’ and so on.</a:t>
            </a:r>
            <a:endParaRPr lang="en-US" dirty="0" smtClean="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32</a:t>
            </a:fld>
            <a:endParaRPr lang="en-US"/>
          </a:p>
        </p:txBody>
      </p:sp>
    </p:spTree>
    <p:extLst>
      <p:ext uri="{BB962C8B-B14F-4D97-AF65-F5344CB8AC3E}">
        <p14:creationId xmlns:p14="http://schemas.microsoft.com/office/powerpoint/2010/main" val="2237472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a:t>
            </a:r>
            <a:r>
              <a:rPr lang="en-US" baseline="0" dirty="0" smtClean="0"/>
              <a:t> o this chart is not to explain all of the boxes and their relationships, but merely to demonstrate that we are doing massive data processing to enrich our data resources in various ways before we create entities and linkages to other entities. This makes the entire aggregation richer and more useful. This data then is used in various public interfaces to create compelling examples of how our data can be made to work harder in the service of our users.</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33</a:t>
            </a:fld>
            <a:endParaRPr lang="en-US"/>
          </a:p>
        </p:txBody>
      </p:sp>
    </p:spTree>
    <p:extLst>
      <p:ext uri="{BB962C8B-B14F-4D97-AF65-F5344CB8AC3E}">
        <p14:creationId xmlns:p14="http://schemas.microsoft.com/office/powerpoint/2010/main" val="123883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of </a:t>
            </a:r>
            <a:r>
              <a:rPr lang="en-US" dirty="0" smtClean="0"/>
              <a:t>August 2014, we can say that</a:t>
            </a:r>
            <a:r>
              <a:rPr lang="en-US" baseline="0" dirty="0" smtClean="0"/>
              <a:t> OCLC has published over 20 billion RDF triples extracted from MARC records and library authority files. This is without a doubt the largest library aggregation of linked data resources in the world.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pPr/>
              <a:t>34</a:t>
            </a:fld>
            <a:endParaRPr lang="en-US"/>
          </a:p>
        </p:txBody>
      </p:sp>
    </p:spTree>
    <p:extLst>
      <p:ext uri="{BB962C8B-B14F-4D97-AF65-F5344CB8AC3E}">
        <p14:creationId xmlns:p14="http://schemas.microsoft.com/office/powerpoint/2010/main" val="2391247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John Rock?</a:t>
            </a:r>
          </a:p>
          <a:p>
            <a:endParaRPr lang="en-US" dirty="0" smtClean="0"/>
          </a:p>
          <a:p>
            <a:r>
              <a:rPr lang="en-US" dirty="0" smtClean="0"/>
              <a:t>As a hub</a:t>
            </a:r>
            <a:r>
              <a:rPr lang="en-US" baseline="0" dirty="0" smtClean="0"/>
              <a:t> of library data, OCLC can use best practices for aggregation, disambiguation and reconciliation.</a:t>
            </a:r>
          </a:p>
          <a:p>
            <a:endParaRPr lang="en-US" baseline="0" dirty="0" smtClean="0"/>
          </a:p>
          <a:p>
            <a:r>
              <a:rPr lang="en-US" baseline="0" dirty="0" smtClean="0"/>
              <a:t>We can then draw lessons about the future of authority work, cataloging, and the best way to leverage the expertise of the library profession.</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36</a:t>
            </a:fld>
            <a:endParaRPr lang="en-US"/>
          </a:p>
        </p:txBody>
      </p:sp>
    </p:spTree>
    <p:extLst>
      <p:ext uri="{BB962C8B-B14F-4D97-AF65-F5344CB8AC3E}">
        <p14:creationId xmlns:p14="http://schemas.microsoft.com/office/powerpoint/2010/main" val="212251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initially</a:t>
            </a:r>
            <a:r>
              <a:rPr lang="en-US" baseline="0" dirty="0" smtClean="0"/>
              <a:t> focusing on these entities, with Works already created and Persons being worked on now. We plan to get to these other entity types in turn.</a:t>
            </a:r>
            <a:endParaRPr lang="en-US" dirty="0"/>
          </a:p>
        </p:txBody>
      </p:sp>
      <p:sp>
        <p:nvSpPr>
          <p:cNvPr id="4" name="Slide Number Placeholder 3"/>
          <p:cNvSpPr>
            <a:spLocks noGrp="1"/>
          </p:cNvSpPr>
          <p:nvPr>
            <p:ph type="sldNum" sz="quarter" idx="10"/>
          </p:nvPr>
        </p:nvSpPr>
        <p:spPr/>
        <p:txBody>
          <a:bodyPr/>
          <a:lstStyle/>
          <a:p>
            <a:pPr>
              <a:defRPr/>
            </a:pPr>
            <a:fld id="{34CDB14F-3A5E-D54A-B7C5-8FC86126BE00}" type="slidenum">
              <a:rPr lang="en-US" smtClean="0"/>
              <a:pPr>
                <a:defRPr/>
              </a:pPr>
              <a:t>40</a:t>
            </a:fld>
            <a:endParaRPr lang="en-US"/>
          </a:p>
        </p:txBody>
      </p:sp>
    </p:spTree>
    <p:extLst>
      <p:ext uri="{BB962C8B-B14F-4D97-AF65-F5344CB8AC3E}">
        <p14:creationId xmlns:p14="http://schemas.microsoft.com/office/powerpoint/2010/main" val="682974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purpose for Linked data is to move beyond simple text matching and keyword searches. </a:t>
            </a:r>
          </a:p>
          <a:p>
            <a:endParaRPr lang="en-US" baseline="0" dirty="0" smtClean="0"/>
          </a:p>
          <a:p>
            <a:r>
              <a:rPr lang="en-US" dirty="0" smtClean="0"/>
              <a:t>We can use the richness of existing </a:t>
            </a:r>
            <a:r>
              <a:rPr lang="en-US" dirty="0" err="1" smtClean="0"/>
              <a:t>WorldCat</a:t>
            </a:r>
            <a:r>
              <a:rPr lang="en-US" dirty="0" smtClean="0"/>
              <a:t> data – generated by thousands</a:t>
            </a:r>
            <a:r>
              <a:rPr lang="en-US" baseline="0" dirty="0" smtClean="0"/>
              <a:t> of libraries over many decades – to find and surface connections in a machine-readable way.</a:t>
            </a:r>
          </a:p>
          <a:p>
            <a:endParaRPr lang="en-US" baseline="0" dirty="0" smtClean="0"/>
          </a:p>
          <a:p>
            <a:r>
              <a:rPr lang="en-US" dirty="0" smtClean="0"/>
              <a:t>Not every</a:t>
            </a:r>
            <a:r>
              <a:rPr lang="en-US" baseline="0" dirty="0" smtClean="0"/>
              <a:t> connection between works and copies  is a simple title match, but the richness of our bibliographic data, as it includes uniform titles, alternate script forms, and authority control,  can be transitioned into  linked data connecting translations.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41</a:t>
            </a:fld>
            <a:endParaRPr lang="en-US"/>
          </a:p>
        </p:txBody>
      </p:sp>
    </p:spTree>
    <p:extLst>
      <p:ext uri="{BB962C8B-B14F-4D97-AF65-F5344CB8AC3E}">
        <p14:creationId xmlns:p14="http://schemas.microsoft.com/office/powerpoint/2010/main" val="78012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very</a:t>
            </a:r>
            <a:r>
              <a:rPr lang="en-US" baseline="0" dirty="0" smtClean="0"/>
              <a:t> important thing we are doing is producing linked data entities at scale. We’ve already released nearly 200 million IDs for works in </a:t>
            </a:r>
            <a:r>
              <a:rPr lang="en-US" baseline="0" dirty="0" err="1" smtClean="0"/>
              <a:t>WorldCat</a:t>
            </a:r>
            <a:r>
              <a:rPr lang="en-US" baseline="0" dirty="0" smtClean="0"/>
              <a:t>. These identifiers relate all of the various manifestations of a work so that libraries can produce new kinds of search and display features for their users. We are now working on producing canonical identifiers for people. But let’s take a deeper look at what we mean by “creating entities”.</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42</a:t>
            </a:fld>
            <a:endParaRPr lang="en-US"/>
          </a:p>
        </p:txBody>
      </p:sp>
    </p:spTree>
    <p:extLst>
      <p:ext uri="{BB962C8B-B14F-4D97-AF65-F5344CB8AC3E}">
        <p14:creationId xmlns:p14="http://schemas.microsoft.com/office/powerpoint/2010/main" val="88000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also experimenting with ways to consume</a:t>
            </a:r>
            <a:r>
              <a:rPr lang="en-US" baseline="0" dirty="0" smtClean="0"/>
              <a:t> linked data in user interfaces. In this experiment, searching for “Abraham Lincoln” in a collection of library linked data about the Civil War will find not only works related to this person but will also go out and fetch a brief bio and picture from Wikipedia. These experiments are still in early days, but we have found that by viewing our linked data assertions in this way we can discover how well or poorly we are doing at producing entities. We are also experimenting with mechanisms of engaging library staff in fixing incorrect assertions or adding additional data in a way that can then make the linked data aggregation richer and more accurate.</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43</a:t>
            </a:fld>
            <a:endParaRPr lang="en-US"/>
          </a:p>
        </p:txBody>
      </p:sp>
    </p:spTree>
    <p:extLst>
      <p:ext uri="{BB962C8B-B14F-4D97-AF65-F5344CB8AC3E}">
        <p14:creationId xmlns:p14="http://schemas.microsoft.com/office/powerpoint/2010/main" val="164317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a:t>
            </a:fld>
            <a:endParaRPr lang="en-US"/>
          </a:p>
        </p:txBody>
      </p:sp>
    </p:spTree>
    <p:extLst>
      <p:ext uri="{BB962C8B-B14F-4D97-AF65-F5344CB8AC3E}">
        <p14:creationId xmlns:p14="http://schemas.microsoft.com/office/powerpoint/2010/main" val="3167327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modeling data differently, we can do a better job of showing not just works by, but works about, and can pull in information from other sources such as Wikipedia. </a:t>
            </a:r>
          </a:p>
          <a:p>
            <a:endParaRPr lang="en-US" baseline="0" dirty="0" smtClean="0"/>
          </a:p>
          <a:p>
            <a:r>
              <a:rPr lang="en-US" baseline="0" dirty="0" smtClean="0"/>
              <a:t>Showing links between creative works and the people responsible for them is an intuitive connection that really resonates. </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44</a:t>
            </a:fld>
            <a:endParaRPr lang="en-US"/>
          </a:p>
        </p:txBody>
      </p:sp>
    </p:spTree>
    <p:extLst>
      <p:ext uri="{BB962C8B-B14F-4D97-AF65-F5344CB8AC3E}">
        <p14:creationId xmlns:p14="http://schemas.microsoft.com/office/powerpoint/2010/main" val="1415505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depicts</a:t>
            </a:r>
            <a:r>
              <a:rPr lang="en-US" baseline="0" dirty="0" smtClean="0"/>
              <a:t> some cutting-edge work we have embarked upon based on some papers from Google researchers on their “Knowledge Vault”. We believe that these same principles and techniques can be used to make our linked data better.</a:t>
            </a:r>
          </a:p>
          <a:p>
            <a:endParaRPr lang="en-US" dirty="0" smtClean="0"/>
          </a:p>
          <a:p>
            <a:r>
              <a:rPr lang="en-US" dirty="0" smtClean="0"/>
              <a:t>The </a:t>
            </a:r>
            <a:r>
              <a:rPr lang="en-US" dirty="0"/>
              <a:t>first step in the process is extract “triples” from record-oriented data.</a:t>
            </a:r>
          </a:p>
          <a:p>
            <a:endParaRPr lang="en-US" dirty="0"/>
          </a:p>
          <a:p>
            <a:r>
              <a:rPr lang="en-US" dirty="0"/>
              <a:t>Triples are simple statements that describe a relationship between a subject and an object.  For example, the creative work Persuasion was created by Jane Austen.  </a:t>
            </a:r>
          </a:p>
          <a:p>
            <a:endParaRPr lang="en-US" dirty="0"/>
          </a:p>
          <a:p>
            <a:r>
              <a:rPr lang="en-US" dirty="0"/>
              <a:t>Expressing those simple statements in RDF, the standard model for information interchange on the web, provides a way to aggregate and process triples provided by a wide range of sources</a:t>
            </a:r>
            <a:r>
              <a:rPr lang="en-US" dirty="0" smtClean="0"/>
              <a:t>.</a:t>
            </a:r>
          </a:p>
          <a:p>
            <a:endParaRPr lang="en-US" dirty="0"/>
          </a:p>
          <a:p>
            <a:r>
              <a:rPr lang="en-US" dirty="0" smtClean="0"/>
              <a:t>The “Extractors” produce “Knowledge Triples” which can associate the statement with who produced the statement, when it was produced, and other properties that can be used later on to compare related claims.</a:t>
            </a:r>
          </a:p>
          <a:p>
            <a:endParaRPr lang="en-US" dirty="0"/>
          </a:p>
          <a:p>
            <a:r>
              <a:rPr lang="en-US" dirty="0" smtClean="0"/>
              <a:t>The “Fusion” processes apply mathematics to the collective of Knowledge Triples, to produce Scored Triples in the Knowledge Vault.</a:t>
            </a:r>
            <a:endParaRPr lang="en-US" dirty="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45</a:t>
            </a:fld>
            <a:endParaRPr lang="en-US"/>
          </a:p>
        </p:txBody>
      </p:sp>
    </p:spTree>
    <p:extLst>
      <p:ext uri="{BB962C8B-B14F-4D97-AF65-F5344CB8AC3E}">
        <p14:creationId xmlns:p14="http://schemas.microsoft.com/office/powerpoint/2010/main" val="4190782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46</a:t>
            </a:fld>
            <a:endParaRPr lang="en-US"/>
          </a:p>
        </p:txBody>
      </p:sp>
    </p:spTree>
    <p:extLst>
      <p:ext uri="{BB962C8B-B14F-4D97-AF65-F5344CB8AC3E}">
        <p14:creationId xmlns:p14="http://schemas.microsoft.com/office/powerpoint/2010/main" val="48368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4</a:t>
            </a:fld>
            <a:endParaRPr lang="en-US"/>
          </a:p>
        </p:txBody>
      </p:sp>
    </p:spTree>
    <p:extLst>
      <p:ext uri="{BB962C8B-B14F-4D97-AF65-F5344CB8AC3E}">
        <p14:creationId xmlns:p14="http://schemas.microsoft.com/office/powerpoint/2010/main" val="1986620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Quoted from:</a:t>
            </a:r>
            <a:r>
              <a:rPr lang="en-US" baseline="0" dirty="0" smtClean="0"/>
              <a:t> http://www.rdatoolkit.org/background</a:t>
            </a:r>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5</a:t>
            </a:fld>
            <a:endParaRPr lang="en-US"/>
          </a:p>
        </p:txBody>
      </p:sp>
    </p:spTree>
    <p:extLst>
      <p:ext uri="{BB962C8B-B14F-4D97-AF65-F5344CB8AC3E}">
        <p14:creationId xmlns:p14="http://schemas.microsoft.com/office/powerpoint/2010/main" val="162036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of</a:t>
            </a:r>
            <a:r>
              <a:rPr lang="en-US" baseline="0" dirty="0" smtClean="0"/>
              <a:t> image: https://www.libraries.psu.edu/psul/cataloging/catref/rda/rdaintro.html</a:t>
            </a:r>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7</a:t>
            </a:fld>
            <a:endParaRPr lang="en-US"/>
          </a:p>
        </p:txBody>
      </p:sp>
    </p:spTree>
    <p:extLst>
      <p:ext uri="{BB962C8B-B14F-4D97-AF65-F5344CB8AC3E}">
        <p14:creationId xmlns:p14="http://schemas.microsoft.com/office/powerpoint/2010/main" val="212607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https://en.wikipedia.org/wiki/Linked_data</a:t>
            </a:r>
          </a:p>
          <a:p>
            <a:endParaRPr lang="en-US" baseline="0" dirty="0" smtClean="0"/>
          </a:p>
          <a:p>
            <a:r>
              <a:rPr lang="en-US" baseline="0" dirty="0" smtClean="0"/>
              <a:t>Principles are by Tim Berners-Lee (see source above for full citation)</a:t>
            </a:r>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12</a:t>
            </a:fld>
            <a:endParaRPr lang="en-US"/>
          </a:p>
        </p:txBody>
      </p:sp>
    </p:spTree>
    <p:extLst>
      <p:ext uri="{BB962C8B-B14F-4D97-AF65-F5344CB8AC3E}">
        <p14:creationId xmlns:p14="http://schemas.microsoft.com/office/powerpoint/2010/main" val="110993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Wikidata</a:t>
            </a:r>
            <a:r>
              <a:rPr lang="en-US" dirty="0" smtClean="0"/>
              <a:t> page: https://www.wikidata.org/wiki/Q230151</a:t>
            </a:r>
          </a:p>
          <a:p>
            <a:endParaRPr lang="en-US" dirty="0" smtClean="0"/>
          </a:p>
          <a:p>
            <a:r>
              <a:rPr lang="en-US" dirty="0" smtClean="0"/>
              <a:t>Image: https://upload.wikimedia.org/wikipedia/commons/e/e2/Rita_Moreno_face.jpg</a:t>
            </a:r>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14</a:t>
            </a:fld>
            <a:endParaRPr lang="en-US"/>
          </a:p>
        </p:txBody>
      </p:sp>
    </p:spTree>
    <p:extLst>
      <p:ext uri="{BB962C8B-B14F-4D97-AF65-F5344CB8AC3E}">
        <p14:creationId xmlns:p14="http://schemas.microsoft.com/office/powerpoint/2010/main" val="2160640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http://kcoyle.net/bibframe/book.rdf.xml</a:t>
            </a:r>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18</a:t>
            </a:fld>
            <a:endParaRPr lang="en-US"/>
          </a:p>
        </p:txBody>
      </p:sp>
    </p:spTree>
    <p:extLst>
      <p:ext uri="{BB962C8B-B14F-4D97-AF65-F5344CB8AC3E}">
        <p14:creationId xmlns:p14="http://schemas.microsoft.com/office/powerpoint/2010/main" val="122832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25</a:t>
            </a:fld>
            <a:endParaRPr lang="en-US"/>
          </a:p>
        </p:txBody>
      </p:sp>
    </p:spTree>
    <p:extLst>
      <p:ext uri="{BB962C8B-B14F-4D97-AF65-F5344CB8AC3E}">
        <p14:creationId xmlns:p14="http://schemas.microsoft.com/office/powerpoint/2010/main" val="2892393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jpg"/><Relationship Id="rId5" Type="http://schemas.microsoft.com/office/2007/relationships/hdphoto" Target="../media/hdphoto1.wdp"/><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pic>
        <p:nvPicPr>
          <p:cNvPr id="11" name="Picture 10" descr="ppt-because-pattern.psd"/>
          <p:cNvPicPr>
            <a:picLocks noChangeAspect="1"/>
          </p:cNvPicPr>
          <p:nvPr userDrawn="1"/>
        </p:nvPicPr>
        <p:blipFill rotWithShape="1">
          <a:blip r:embed="rId2" cstate="screen">
            <a:extLst>
              <a:ext uri="{28A0092B-C50C-407E-A947-70E740481C1C}">
                <a14:useLocalDpi xmlns:a14="http://schemas.microsoft.com/office/drawing/2010/main"/>
              </a:ext>
            </a:extLst>
          </a:blip>
          <a:srcRect b="6982"/>
          <a:stretch/>
        </p:blipFill>
        <p:spPr>
          <a:xfrm>
            <a:off x="4546829" y="1"/>
            <a:ext cx="4597172" cy="4081669"/>
          </a:xfrm>
          <a:prstGeom prst="rect">
            <a:avLst/>
          </a:prstGeom>
        </p:spPr>
      </p:pic>
      <p:sp>
        <p:nvSpPr>
          <p:cNvPr id="9" name="Rectangle 8"/>
          <p:cNvSpPr/>
          <p:nvPr userDrawn="1"/>
        </p:nvSpPr>
        <p:spPr>
          <a:xfrm rot="10800000">
            <a:off x="11338" y="39294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pic>
        <p:nvPicPr>
          <p:cNvPr id="12"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4379980"/>
            <a:ext cx="1498090" cy="48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Lst>
          </a:blip>
          <a:srcRect t="1" b="5032"/>
          <a:stretch/>
        </p:blipFill>
        <p:spPr>
          <a:xfrm>
            <a:off x="240428" y="4456549"/>
            <a:ext cx="625385" cy="300450"/>
          </a:xfrm>
          <a:prstGeom prst="rect">
            <a:avLst/>
          </a:prstGeom>
        </p:spPr>
      </p:pic>
      <p:pic>
        <p:nvPicPr>
          <p:cNvPr id="2" name="Picture 1"/>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226140" y="4475990"/>
            <a:ext cx="608901" cy="324648"/>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649322"/>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22858"/>
            <a:ext cx="4222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491511"/>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725439"/>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98251" y="2291526"/>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98064" y="2582111"/>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98064" y="2851383"/>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1" y="206426"/>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633" y="3491511"/>
            <a:ext cx="8216894" cy="607721"/>
          </a:xfrm>
          <a:prstGeom prst="rect">
            <a:avLst/>
          </a:prstGeom>
        </p:spPr>
      </p:pic>
      <p:pic>
        <p:nvPicPr>
          <p:cNvPr id="20"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4379980"/>
            <a:ext cx="1498090" cy="48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226140" y="4475990"/>
            <a:ext cx="608901" cy="324648"/>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448" y="-70849"/>
            <a:ext cx="9382767" cy="984885"/>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724B9CD7-19B8-B84F-A9E8-182DDEF56CC5}" type="datetime1">
              <a:rPr lang="en-US" smtClean="0"/>
              <a:pPr>
                <a:defRPr/>
              </a:pPr>
              <a:t>10/27/2015</a:t>
            </a:fld>
            <a:endParaRPr lang="en-US"/>
          </a:p>
        </p:txBody>
      </p:sp>
      <p:sp>
        <p:nvSpPr>
          <p:cNvPr id="4"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r>
              <a:rPr lang="en-US" smtClean="0"/>
              <a:t>Integrating Researcher Identifiers into University and Library Systems </a:t>
            </a:r>
            <a:endParaRPr lang="en-US"/>
          </a:p>
        </p:txBody>
      </p:sp>
      <p:sp>
        <p:nvSpPr>
          <p:cNvPr id="5"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FD8E85A1-EB6C-44C5-A34F-7B0C654CFF30}" type="slidenum">
              <a:rPr lang="en-US"/>
              <a:pPr>
                <a:defRPr/>
              </a:pPr>
              <a:t>‹#›</a:t>
            </a:fld>
            <a:endParaRPr lang="en-US"/>
          </a:p>
        </p:txBody>
      </p:sp>
    </p:spTree>
    <p:extLst>
      <p:ext uri="{BB962C8B-B14F-4D97-AF65-F5344CB8AC3E}">
        <p14:creationId xmlns:p14="http://schemas.microsoft.com/office/powerpoint/2010/main" val="111145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654801" y="4800600"/>
            <a:ext cx="1268413" cy="220266"/>
          </a:xfrm>
          <a:prstGeom prst="rect">
            <a:avLst/>
          </a:prstGeom>
        </p:spPr>
        <p:txBody>
          <a:bodyPr/>
          <a:lstStyle>
            <a:lvl1pPr>
              <a:defRPr/>
            </a:lvl1pPr>
          </a:lstStyle>
          <a:p>
            <a:pPr>
              <a:defRPr/>
            </a:pPr>
            <a:fld id="{08B21C51-FE55-C64F-A801-C15C4523E03F}" type="datetime1">
              <a:rPr lang="en-US"/>
              <a:pPr>
                <a:defRPr/>
              </a:pPr>
              <a:t>10/27/2015</a:t>
            </a:fld>
            <a:endParaRPr lang="en-US"/>
          </a:p>
        </p:txBody>
      </p:sp>
      <p:sp>
        <p:nvSpPr>
          <p:cNvPr id="3" name="Footer Placeholder 4"/>
          <p:cNvSpPr>
            <a:spLocks noGrp="1"/>
          </p:cNvSpPr>
          <p:nvPr>
            <p:ph type="ftr" sz="quarter" idx="11"/>
          </p:nvPr>
        </p:nvSpPr>
        <p:spPr>
          <a:xfrm>
            <a:off x="4038600" y="4800600"/>
            <a:ext cx="2465388" cy="220266"/>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115300" y="4800600"/>
            <a:ext cx="571500" cy="220266"/>
          </a:xfrm>
          <a:prstGeom prst="rect">
            <a:avLst/>
          </a:prstGeom>
        </p:spPr>
        <p:txBody>
          <a:bodyPr/>
          <a:lstStyle>
            <a:lvl1pPr>
              <a:defRPr/>
            </a:lvl1pPr>
          </a:lstStyle>
          <a:p>
            <a:pPr>
              <a:defRPr/>
            </a:pPr>
            <a:fld id="{66BD36A9-F636-D446-A644-A5AE5812B6A2}" type="slidenum">
              <a:rPr lang="en-US"/>
              <a:pPr>
                <a:defRPr/>
              </a:pPr>
              <a:t>‹#›</a:t>
            </a:fld>
            <a:endParaRPr lang="en-US"/>
          </a:p>
        </p:txBody>
      </p:sp>
    </p:spTree>
    <p:extLst>
      <p:ext uri="{BB962C8B-B14F-4D97-AF65-F5344CB8AC3E}">
        <p14:creationId xmlns:p14="http://schemas.microsoft.com/office/powerpoint/2010/main" val="30399193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FE0E8B-8C2C-43D1-8A3B-246466032394}" type="datetimeFigureOut">
              <a:rPr lang="en-US" smtClean="0"/>
              <a:t>10/27/2015</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1EC33F3A-D196-4D8B-AA26-572FC2CE245E}" type="slidenum">
              <a:rPr lang="en-US" smtClean="0"/>
              <a:t>‹#›</a:t>
            </a:fld>
            <a:endParaRPr lang="en-US"/>
          </a:p>
        </p:txBody>
      </p:sp>
    </p:spTree>
    <p:extLst>
      <p:ext uri="{BB962C8B-B14F-4D97-AF65-F5344CB8AC3E}">
        <p14:creationId xmlns:p14="http://schemas.microsoft.com/office/powerpoint/2010/main" val="355749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59074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111263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117109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81022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588363"/>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59074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8" name="Picture Placeholder 8"/>
          <p:cNvSpPr>
            <a:spLocks noGrp="1"/>
          </p:cNvSpPr>
          <p:nvPr>
            <p:ph type="pic" sz="quarter" idx="16"/>
          </p:nvPr>
        </p:nvSpPr>
        <p:spPr>
          <a:xfrm>
            <a:off x="882651" y="287389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11" name="Rectangle 10"/>
          <p:cNvSpPr/>
          <p:nvPr userDrawn="1"/>
        </p:nvSpPr>
        <p:spPr>
          <a:xfrm rot="5400000">
            <a:off x="-524273" y="339578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45424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409337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871512"/>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6" name="Text Placeholder 14"/>
          <p:cNvSpPr>
            <a:spLocks noGrp="1"/>
          </p:cNvSpPr>
          <p:nvPr>
            <p:ph type="body" sz="quarter" idx="19" hasCustomPrompt="1"/>
          </p:nvPr>
        </p:nvSpPr>
        <p:spPr>
          <a:xfrm>
            <a:off x="882651" y="287389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58" r:id="rId8"/>
    <p:sldLayoutId id="2147483657" r:id="rId9"/>
    <p:sldLayoutId id="2147483656" r:id="rId10"/>
    <p:sldLayoutId id="2147483659" r:id="rId11"/>
    <p:sldLayoutId id="2147483665" r:id="rId12"/>
    <p:sldLayoutId id="2147483670" r:id="rId13"/>
    <p:sldLayoutId id="2147483671"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Uniform_resource_identifier" TargetMode="External"/><Relationship Id="rId7" Type="http://schemas.openxmlformats.org/officeDocument/2006/relationships/hyperlink" Target="https://en.wikipedia.org/wiki/SPARQ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en.wikipedia.org/wiki/Resource_Description_Framework" TargetMode="External"/><Relationship Id="rId5" Type="http://schemas.openxmlformats.org/officeDocument/2006/relationships/hyperlink" Target="https://en.wikipedia.org/wiki/Dereferenceable_Uniform_Resource_Identifier" TargetMode="External"/><Relationship Id="rId4" Type="http://schemas.openxmlformats.org/officeDocument/2006/relationships/hyperlink" Target="https://en.wikipedia.org/wiki/Hypertext_Transfer_Protoco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creativecommons.org/licenses/by-sa/3.0" TargetMode="External"/><Relationship Id="rId5" Type="http://schemas.openxmlformats.org/officeDocument/2006/relationships/image" Target="../media/image13.jpeg"/><Relationship Id="rId4" Type="http://schemas.openxmlformats.org/officeDocument/2006/relationships/hyperlink" Target="https://upload.wikimedia.org/wikipedia/commons/e/e2/Rita_Moreno_face.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loc.gov/bibframe/implementation/register.html"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www.loc.gov/bibframe/pdf/marcld-report-11-21-2012.pdf" TargetMode="External"/><Relationship Id="rId1" Type="http://schemas.openxmlformats.org/officeDocument/2006/relationships/slideLayout" Target="../slideLayouts/slideLayout6.xml"/><Relationship Id="rId6" Type="http://schemas.openxmlformats.org/officeDocument/2006/relationships/hyperlink" Target="https://www.oclc.org/content/dam/research/publications/2015/oclcresearch-loc-linked-data-2015.pdf" TargetMode="External"/><Relationship Id="rId5" Type="http://schemas.openxmlformats.org/officeDocument/2006/relationships/image" Target="../media/image18.png"/><Relationship Id="rId4" Type="http://schemas.openxmlformats.org/officeDocument/2006/relationships/hyperlink" Target="http://www.oclc.org/content/dam/research/publications/library/2013/2013-05.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worldcat.org/oclc/90981101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beta.worldcat.org/xcard/person/lc/n79-45159"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loc.gov/aba/rda/"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 y="1329876"/>
            <a:ext cx="4515339" cy="569387"/>
          </a:xfrm>
        </p:spPr>
        <p:txBody>
          <a:bodyPr/>
          <a:lstStyle/>
          <a:p>
            <a:r>
              <a:rPr lang="en-US" dirty="0" smtClean="0"/>
              <a:t>San Juan, Puerto Rico (21 October 2015)</a:t>
            </a:r>
            <a:endParaRPr lang="en-US" dirty="0"/>
          </a:p>
        </p:txBody>
      </p:sp>
      <p:sp>
        <p:nvSpPr>
          <p:cNvPr id="3" name="Text Placeholder 2"/>
          <p:cNvSpPr>
            <a:spLocks noGrp="1"/>
          </p:cNvSpPr>
          <p:nvPr>
            <p:ph type="body" sz="quarter" idx="16"/>
          </p:nvPr>
        </p:nvSpPr>
        <p:spPr/>
        <p:txBody>
          <a:bodyPr>
            <a:normAutofit fontScale="85000" lnSpcReduction="10000"/>
          </a:bodyPr>
          <a:lstStyle/>
          <a:p>
            <a:r>
              <a:rPr lang="en-US" dirty="0" smtClean="0"/>
              <a:t>RDA, Linked Data, BIBFRAME</a:t>
            </a:r>
            <a:endParaRPr lang="en-US" dirty="0"/>
          </a:p>
        </p:txBody>
      </p:sp>
      <p:sp>
        <p:nvSpPr>
          <p:cNvPr id="4" name="Text Placeholder 3"/>
          <p:cNvSpPr>
            <a:spLocks noGrp="1"/>
          </p:cNvSpPr>
          <p:nvPr>
            <p:ph type="body" sz="quarter" idx="17"/>
          </p:nvPr>
        </p:nvSpPr>
        <p:spPr>
          <a:xfrm>
            <a:off x="728694" y="3206972"/>
            <a:ext cx="1815562" cy="400110"/>
          </a:xfrm>
        </p:spPr>
        <p:txBody>
          <a:bodyPr/>
          <a:lstStyle/>
          <a:p>
            <a:r>
              <a:rPr lang="en-US" dirty="0" smtClean="0"/>
              <a:t>Eric Childress</a:t>
            </a:r>
            <a:endParaRPr lang="en-US" dirty="0"/>
          </a:p>
        </p:txBody>
      </p:sp>
      <p:sp>
        <p:nvSpPr>
          <p:cNvPr id="5" name="Text Placeholder 4"/>
          <p:cNvSpPr>
            <a:spLocks noGrp="1"/>
          </p:cNvSpPr>
          <p:nvPr>
            <p:ph type="body" sz="quarter" idx="18"/>
          </p:nvPr>
        </p:nvSpPr>
        <p:spPr>
          <a:xfrm>
            <a:off x="728695" y="3613838"/>
            <a:ext cx="3162084" cy="621709"/>
          </a:xfrm>
        </p:spPr>
        <p:txBody>
          <a:bodyPr/>
          <a:lstStyle/>
          <a:p>
            <a:r>
              <a:rPr lang="en-US" dirty="0" smtClean="0"/>
              <a:t>Consulting Project Manager</a:t>
            </a:r>
          </a:p>
          <a:p>
            <a:r>
              <a:rPr lang="en-US" dirty="0" smtClean="0"/>
              <a:t>OCLC Membership &amp; Research</a:t>
            </a:r>
            <a:endParaRPr lang="en-US" dirty="0"/>
          </a:p>
        </p:txBody>
      </p:sp>
    </p:spTree>
    <p:extLst>
      <p:ext uri="{BB962C8B-B14F-4D97-AF65-F5344CB8AC3E}">
        <p14:creationId xmlns:p14="http://schemas.microsoft.com/office/powerpoint/2010/main" val="60240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Linked Data</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6146" name="Picture 2" descr="http://community.gbif.org/pg/photos/thumbnail/21614/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477" y="2109216"/>
            <a:ext cx="1967179" cy="214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15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Linked Data basics</a:t>
            </a:r>
            <a:endParaRPr lang="en-US" dirty="0"/>
          </a:p>
        </p:txBody>
      </p:sp>
      <p:sp>
        <p:nvSpPr>
          <p:cNvPr id="6" name="Text Placeholder 5"/>
          <p:cNvSpPr>
            <a:spLocks noGrp="1"/>
          </p:cNvSpPr>
          <p:nvPr>
            <p:ph type="body" sz="quarter" idx="14"/>
          </p:nvPr>
        </p:nvSpPr>
        <p:spPr/>
        <p:txBody>
          <a:bodyPr/>
          <a:lstStyle/>
          <a:p>
            <a:r>
              <a:rPr lang="en-US" dirty="0" smtClean="0"/>
              <a:t>First elaborated in a 2006 design document by Tim Berners-Lee</a:t>
            </a:r>
          </a:p>
          <a:p>
            <a:r>
              <a:rPr lang="en-US" dirty="0" smtClean="0"/>
              <a:t>A set of common practices for exposing data on the Web in way that:</a:t>
            </a:r>
          </a:p>
          <a:p>
            <a:pPr lvl="1"/>
            <a:r>
              <a:rPr lang="en-US" dirty="0" smtClean="0"/>
              <a:t>Allows many parties to participate in a Web of data</a:t>
            </a:r>
          </a:p>
          <a:p>
            <a:pPr lvl="1"/>
            <a:r>
              <a:rPr lang="en-US" dirty="0" smtClean="0"/>
              <a:t>Fosters creating connections in a Web of data</a:t>
            </a:r>
          </a:p>
          <a:p>
            <a:pPr lvl="1"/>
            <a:r>
              <a:rPr lang="en-US" dirty="0" smtClean="0"/>
              <a:t>Produces new knowledge and added value</a:t>
            </a:r>
            <a:endParaRPr lang="en-US" dirty="0"/>
          </a:p>
          <a:p>
            <a:endParaRPr lang="en-US" dirty="0"/>
          </a:p>
        </p:txBody>
      </p:sp>
    </p:spTree>
    <p:extLst>
      <p:ext uri="{BB962C8B-B14F-4D97-AF65-F5344CB8AC3E}">
        <p14:creationId xmlns:p14="http://schemas.microsoft.com/office/powerpoint/2010/main" val="301594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Linked Data design principles</a:t>
            </a:r>
            <a:endParaRPr lang="en-US" dirty="0"/>
          </a:p>
        </p:txBody>
      </p:sp>
      <p:sp>
        <p:nvSpPr>
          <p:cNvPr id="3" name="Text Placeholder 2"/>
          <p:cNvSpPr>
            <a:spLocks noGrp="1"/>
          </p:cNvSpPr>
          <p:nvPr>
            <p:ph type="body" sz="quarter" idx="14"/>
          </p:nvPr>
        </p:nvSpPr>
        <p:spPr/>
        <p:txBody>
          <a:bodyPr/>
          <a:lstStyle/>
          <a:p>
            <a:r>
              <a:rPr lang="en-US" sz="2400" dirty="0"/>
              <a:t>Use </a:t>
            </a:r>
            <a:r>
              <a:rPr lang="en-US" sz="2400" dirty="0">
                <a:hlinkClick r:id="rId3" tooltip="Uniform resource identifier"/>
              </a:rPr>
              <a:t>URIs</a:t>
            </a:r>
            <a:r>
              <a:rPr lang="en-US" sz="2400" dirty="0"/>
              <a:t> to name (identify) things.</a:t>
            </a:r>
          </a:p>
          <a:p>
            <a:r>
              <a:rPr lang="en-US" sz="2400" dirty="0"/>
              <a:t>Use </a:t>
            </a:r>
            <a:r>
              <a:rPr lang="en-US" sz="2400" dirty="0">
                <a:hlinkClick r:id="rId4" tooltip="Hypertext Transfer Protocol"/>
              </a:rPr>
              <a:t>HTTP</a:t>
            </a:r>
            <a:r>
              <a:rPr lang="en-US" sz="2400" dirty="0"/>
              <a:t> URIs so that these things can be looked up (interpreted, "</a:t>
            </a:r>
            <a:r>
              <a:rPr lang="en-US" sz="2400" dirty="0">
                <a:hlinkClick r:id="rId5" tooltip="Dereferenceable Uniform Resource Identifier"/>
              </a:rPr>
              <a:t>dereferenced</a:t>
            </a:r>
            <a:r>
              <a:rPr lang="en-US" sz="2400" dirty="0"/>
              <a:t>").</a:t>
            </a:r>
          </a:p>
          <a:p>
            <a:r>
              <a:rPr lang="en-US" sz="2400" dirty="0"/>
              <a:t>Provide useful information about what a name identifies when it's looked up, using open standards such as </a:t>
            </a:r>
            <a:r>
              <a:rPr lang="en-US" sz="2400" dirty="0">
                <a:hlinkClick r:id="rId6" tooltip="Resource Description Framework"/>
              </a:rPr>
              <a:t>RDF</a:t>
            </a:r>
            <a:r>
              <a:rPr lang="en-US" sz="2400" dirty="0"/>
              <a:t>, </a:t>
            </a:r>
            <a:r>
              <a:rPr lang="en-US" sz="2400" dirty="0">
                <a:hlinkClick r:id="rId7" tooltip="SPARQL"/>
              </a:rPr>
              <a:t>SPARQL</a:t>
            </a:r>
            <a:r>
              <a:rPr lang="en-US" sz="2400" dirty="0"/>
              <a:t>, etc.</a:t>
            </a:r>
          </a:p>
          <a:p>
            <a:r>
              <a:rPr lang="en-US" sz="2400" dirty="0"/>
              <a:t>Refer to other things using their HTTP URI-based names when publishing data on the Web.</a:t>
            </a:r>
          </a:p>
          <a:p>
            <a:endParaRPr lang="en-US" dirty="0"/>
          </a:p>
        </p:txBody>
      </p:sp>
    </p:spTree>
    <p:extLst>
      <p:ext uri="{BB962C8B-B14F-4D97-AF65-F5344CB8AC3E}">
        <p14:creationId xmlns:p14="http://schemas.microsoft.com/office/powerpoint/2010/main" val="17453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Linked Data triples</a:t>
            </a:r>
            <a:endParaRPr lang="en-US" dirty="0"/>
          </a:p>
        </p:txBody>
      </p:sp>
      <p:sp>
        <p:nvSpPr>
          <p:cNvPr id="3" name="Text Placeholder 2"/>
          <p:cNvSpPr>
            <a:spLocks noGrp="1"/>
          </p:cNvSpPr>
          <p:nvPr>
            <p:ph type="body" sz="quarter" idx="14"/>
          </p:nvPr>
        </p:nvSpPr>
        <p:spPr/>
        <p:txBody>
          <a:bodyPr/>
          <a:lstStyle/>
          <a:p>
            <a:r>
              <a:rPr lang="en-US" dirty="0" smtClean="0"/>
              <a:t>Subject (URI or blank node)</a:t>
            </a:r>
          </a:p>
          <a:p>
            <a:r>
              <a:rPr lang="en-US" dirty="0" smtClean="0"/>
              <a:t>Predicate (URI)</a:t>
            </a:r>
          </a:p>
          <a:p>
            <a:r>
              <a:rPr lang="en-US" dirty="0" smtClean="0"/>
              <a:t>Object (URI, literal or blank node)</a:t>
            </a:r>
            <a:endParaRPr lang="en-US" dirty="0"/>
          </a:p>
        </p:txBody>
      </p:sp>
      <p:sp>
        <p:nvSpPr>
          <p:cNvPr id="4" name="Oval 3"/>
          <p:cNvSpPr/>
          <p:nvPr/>
        </p:nvSpPr>
        <p:spPr>
          <a:xfrm>
            <a:off x="1249199" y="3189171"/>
            <a:ext cx="1528010" cy="80611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Subject</a:t>
            </a:r>
            <a:endParaRPr lang="en-US" dirty="0">
              <a:solidFill>
                <a:schemeClr val="tx1"/>
              </a:solidFill>
            </a:endParaRPr>
          </a:p>
        </p:txBody>
      </p:sp>
      <p:sp>
        <p:nvSpPr>
          <p:cNvPr id="5" name="Oval 4"/>
          <p:cNvSpPr/>
          <p:nvPr/>
        </p:nvSpPr>
        <p:spPr>
          <a:xfrm>
            <a:off x="5145024" y="3189169"/>
            <a:ext cx="1528010" cy="80611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Object</a:t>
            </a:r>
            <a:endParaRPr lang="en-US" dirty="0">
              <a:solidFill>
                <a:schemeClr val="tx1"/>
              </a:solidFill>
            </a:endParaRPr>
          </a:p>
        </p:txBody>
      </p:sp>
      <p:cxnSp>
        <p:nvCxnSpPr>
          <p:cNvPr id="7" name="Straight Arrow Connector 6"/>
          <p:cNvCxnSpPr>
            <a:stCxn id="4" idx="6"/>
          </p:cNvCxnSpPr>
          <p:nvPr/>
        </p:nvCxnSpPr>
        <p:spPr>
          <a:xfrm>
            <a:off x="2777209" y="3592229"/>
            <a:ext cx="236781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79648" y="3213555"/>
            <a:ext cx="1159292" cy="369332"/>
          </a:xfrm>
          <a:prstGeom prst="rect">
            <a:avLst/>
          </a:prstGeom>
          <a:noFill/>
        </p:spPr>
        <p:txBody>
          <a:bodyPr wrap="none" rtlCol="0">
            <a:spAutoFit/>
          </a:bodyPr>
          <a:lstStyle/>
          <a:p>
            <a:r>
              <a:rPr lang="en-US" dirty="0" smtClean="0"/>
              <a:t>Predicate</a:t>
            </a:r>
            <a:endParaRPr lang="en-US" dirty="0"/>
          </a:p>
        </p:txBody>
      </p:sp>
    </p:spTree>
    <p:extLst>
      <p:ext uri="{BB962C8B-B14F-4D97-AF65-F5344CB8AC3E}">
        <p14:creationId xmlns:p14="http://schemas.microsoft.com/office/powerpoint/2010/main" val="167761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0786" y="5618"/>
            <a:ext cx="8439148" cy="686442"/>
          </a:xfrm>
        </p:spPr>
        <p:txBody>
          <a:bodyPr/>
          <a:lstStyle/>
          <a:p>
            <a:r>
              <a:rPr lang="en-US" dirty="0" smtClean="0"/>
              <a:t>Illustrative diagram for Rita Moreno</a:t>
            </a:r>
            <a:endParaRPr lang="en-US" dirty="0"/>
          </a:p>
        </p:txBody>
      </p:sp>
      <p:sp>
        <p:nvSpPr>
          <p:cNvPr id="5" name="Oval 4"/>
          <p:cNvSpPr/>
          <p:nvPr/>
        </p:nvSpPr>
        <p:spPr>
          <a:xfrm>
            <a:off x="340786" y="1243584"/>
            <a:ext cx="1756238" cy="816864"/>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https://viaf.org/viaf/76500985/</a:t>
            </a:r>
          </a:p>
        </p:txBody>
      </p:sp>
      <p:sp>
        <p:nvSpPr>
          <p:cNvPr id="7" name="Oval 6"/>
          <p:cNvSpPr/>
          <p:nvPr/>
        </p:nvSpPr>
        <p:spPr>
          <a:xfrm>
            <a:off x="3711874" y="692060"/>
            <a:ext cx="1756238" cy="816864"/>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Rita</a:t>
            </a:r>
            <a:endParaRPr lang="en-US" sz="1600" dirty="0"/>
          </a:p>
        </p:txBody>
      </p:sp>
      <p:sp>
        <p:nvSpPr>
          <p:cNvPr id="8" name="Oval 7"/>
          <p:cNvSpPr/>
          <p:nvPr/>
        </p:nvSpPr>
        <p:spPr>
          <a:xfrm>
            <a:off x="3492418" y="1946917"/>
            <a:ext cx="1756238" cy="816864"/>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Moreno</a:t>
            </a:r>
            <a:endParaRPr lang="en-US" sz="1600" dirty="0"/>
          </a:p>
        </p:txBody>
      </p:sp>
      <p:sp>
        <p:nvSpPr>
          <p:cNvPr id="9" name="Oval 8"/>
          <p:cNvSpPr/>
          <p:nvPr/>
        </p:nvSpPr>
        <p:spPr>
          <a:xfrm>
            <a:off x="2201231" y="2977450"/>
            <a:ext cx="1756238" cy="816864"/>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https://www.wikidata.org/wiki/Q2307535</a:t>
            </a:r>
          </a:p>
        </p:txBody>
      </p:sp>
      <p:sp>
        <p:nvSpPr>
          <p:cNvPr id="10" name="Oval 9"/>
          <p:cNvSpPr/>
          <p:nvPr/>
        </p:nvSpPr>
        <p:spPr>
          <a:xfrm>
            <a:off x="0" y="3188208"/>
            <a:ext cx="1756238" cy="816864"/>
          </a:xfrm>
          <a:prstGeom prst="ellipse">
            <a:avLst/>
          </a:prstGeom>
          <a:solidFill>
            <a:schemeClr val="accent5">
              <a:lumMod val="75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1936-12-11</a:t>
            </a:r>
            <a:endParaRPr lang="en-US" sz="1600" dirty="0"/>
          </a:p>
        </p:txBody>
      </p:sp>
      <p:sp>
        <p:nvSpPr>
          <p:cNvPr id="12" name="Rectangle 11"/>
          <p:cNvSpPr/>
          <p:nvPr/>
        </p:nvSpPr>
        <p:spPr>
          <a:xfrm>
            <a:off x="2593079" y="3911846"/>
            <a:ext cx="2505814" cy="369332"/>
          </a:xfrm>
          <a:prstGeom prst="rect">
            <a:avLst/>
          </a:prstGeom>
        </p:spPr>
        <p:txBody>
          <a:bodyPr wrap="none">
            <a:spAutoFit/>
          </a:bodyPr>
          <a:lstStyle/>
          <a:p>
            <a:r>
              <a:rPr lang="en-US" dirty="0" err="1">
                <a:solidFill>
                  <a:schemeClr val="bg1">
                    <a:lumMod val="50000"/>
                  </a:schemeClr>
                </a:solidFill>
              </a:rPr>
              <a:t>Humacao</a:t>
            </a:r>
            <a:r>
              <a:rPr lang="en-US" dirty="0">
                <a:solidFill>
                  <a:schemeClr val="bg1">
                    <a:lumMod val="50000"/>
                  </a:schemeClr>
                </a:solidFill>
              </a:rPr>
              <a:t>, Puerto Rico</a:t>
            </a:r>
          </a:p>
        </p:txBody>
      </p:sp>
      <p:sp>
        <p:nvSpPr>
          <p:cNvPr id="13" name="Rectangle 12"/>
          <p:cNvSpPr/>
          <p:nvPr/>
        </p:nvSpPr>
        <p:spPr>
          <a:xfrm>
            <a:off x="2360714" y="859709"/>
            <a:ext cx="800219" cy="646331"/>
          </a:xfrm>
          <a:prstGeom prst="rect">
            <a:avLst/>
          </a:prstGeom>
        </p:spPr>
        <p:txBody>
          <a:bodyPr wrap="none">
            <a:spAutoFit/>
          </a:bodyPr>
          <a:lstStyle/>
          <a:p>
            <a:r>
              <a:rPr lang="en-US" dirty="0"/>
              <a:t>given </a:t>
            </a:r>
            <a:endParaRPr lang="en-US" dirty="0" smtClean="0"/>
          </a:p>
          <a:p>
            <a:r>
              <a:rPr lang="en-US" dirty="0" smtClean="0"/>
              <a:t>name</a:t>
            </a:r>
            <a:endParaRPr lang="en-US" dirty="0"/>
          </a:p>
        </p:txBody>
      </p:sp>
      <p:sp>
        <p:nvSpPr>
          <p:cNvPr id="14" name="Rectangle 13"/>
          <p:cNvSpPr/>
          <p:nvPr/>
        </p:nvSpPr>
        <p:spPr>
          <a:xfrm>
            <a:off x="2393541" y="1623751"/>
            <a:ext cx="851515" cy="646331"/>
          </a:xfrm>
          <a:prstGeom prst="rect">
            <a:avLst/>
          </a:prstGeom>
        </p:spPr>
        <p:txBody>
          <a:bodyPr wrap="none">
            <a:spAutoFit/>
          </a:bodyPr>
          <a:lstStyle/>
          <a:p>
            <a:r>
              <a:rPr lang="en-US" dirty="0"/>
              <a:t>family </a:t>
            </a:r>
            <a:endParaRPr lang="en-US" dirty="0" smtClean="0"/>
          </a:p>
          <a:p>
            <a:r>
              <a:rPr lang="en-US" dirty="0" smtClean="0"/>
              <a:t>name</a:t>
            </a:r>
            <a:endParaRPr lang="en-US" dirty="0"/>
          </a:p>
        </p:txBody>
      </p:sp>
      <p:sp>
        <p:nvSpPr>
          <p:cNvPr id="15" name="Rectangle 14"/>
          <p:cNvSpPr/>
          <p:nvPr/>
        </p:nvSpPr>
        <p:spPr>
          <a:xfrm>
            <a:off x="603518" y="2374992"/>
            <a:ext cx="889987" cy="646331"/>
          </a:xfrm>
          <a:prstGeom prst="rect">
            <a:avLst/>
          </a:prstGeom>
        </p:spPr>
        <p:txBody>
          <a:bodyPr wrap="none">
            <a:spAutoFit/>
          </a:bodyPr>
          <a:lstStyle/>
          <a:p>
            <a:r>
              <a:rPr lang="en-US" dirty="0"/>
              <a:t>date </a:t>
            </a:r>
            <a:endParaRPr lang="en-US" dirty="0" smtClean="0"/>
          </a:p>
          <a:p>
            <a:r>
              <a:rPr lang="en-US" dirty="0" smtClean="0"/>
              <a:t>of </a:t>
            </a:r>
            <a:r>
              <a:rPr lang="en-US" dirty="0"/>
              <a:t>birth</a:t>
            </a:r>
          </a:p>
        </p:txBody>
      </p:sp>
      <p:sp>
        <p:nvSpPr>
          <p:cNvPr id="16" name="Rectangle 15"/>
          <p:cNvSpPr/>
          <p:nvPr/>
        </p:nvSpPr>
        <p:spPr>
          <a:xfrm>
            <a:off x="1756238" y="2282351"/>
            <a:ext cx="889987" cy="646331"/>
          </a:xfrm>
          <a:prstGeom prst="rect">
            <a:avLst/>
          </a:prstGeom>
        </p:spPr>
        <p:txBody>
          <a:bodyPr wrap="none">
            <a:spAutoFit/>
          </a:bodyPr>
          <a:lstStyle/>
          <a:p>
            <a:r>
              <a:rPr lang="en-US" dirty="0"/>
              <a:t>place </a:t>
            </a:r>
            <a:endParaRPr lang="en-US" dirty="0" smtClean="0"/>
          </a:p>
          <a:p>
            <a:r>
              <a:rPr lang="en-US" dirty="0" smtClean="0"/>
              <a:t>of </a:t>
            </a:r>
            <a:r>
              <a:rPr lang="en-US" dirty="0"/>
              <a:t>birth</a:t>
            </a:r>
          </a:p>
        </p:txBody>
      </p:sp>
      <p:cxnSp>
        <p:nvCxnSpPr>
          <p:cNvPr id="18" name="Straight Arrow Connector 17"/>
          <p:cNvCxnSpPr>
            <a:stCxn id="5" idx="7"/>
            <a:endCxn id="7" idx="2"/>
          </p:cNvCxnSpPr>
          <p:nvPr/>
        </p:nvCxnSpPr>
        <p:spPr>
          <a:xfrm flipV="1">
            <a:off x="1839829" y="1100492"/>
            <a:ext cx="1872045" cy="262719"/>
          </a:xfrm>
          <a:prstGeom prst="straightConnector1">
            <a:avLst/>
          </a:prstGeom>
          <a:ln w="19050">
            <a:solidFill>
              <a:schemeClr val="bg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 idx="6"/>
            <a:endCxn id="8" idx="2"/>
          </p:cNvCxnSpPr>
          <p:nvPr/>
        </p:nvCxnSpPr>
        <p:spPr>
          <a:xfrm>
            <a:off x="2097024" y="1652016"/>
            <a:ext cx="1395394" cy="703333"/>
          </a:xfrm>
          <a:prstGeom prst="straightConnector1">
            <a:avLst/>
          </a:prstGeom>
          <a:ln w="19050">
            <a:solidFill>
              <a:schemeClr val="bg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5" idx="5"/>
            <a:endCxn id="9" idx="1"/>
          </p:cNvCxnSpPr>
          <p:nvPr/>
        </p:nvCxnSpPr>
        <p:spPr>
          <a:xfrm>
            <a:off x="1839829" y="1940821"/>
            <a:ext cx="618597" cy="1156256"/>
          </a:xfrm>
          <a:prstGeom prst="straightConnector1">
            <a:avLst/>
          </a:prstGeom>
          <a:ln w="19050">
            <a:solidFill>
              <a:schemeClr val="bg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 idx="4"/>
            <a:endCxn id="10" idx="0"/>
          </p:cNvCxnSpPr>
          <p:nvPr/>
        </p:nvCxnSpPr>
        <p:spPr>
          <a:xfrm flipH="1">
            <a:off x="878119" y="2060448"/>
            <a:ext cx="340786" cy="1127760"/>
          </a:xfrm>
          <a:prstGeom prst="straightConnector1">
            <a:avLst/>
          </a:prstGeom>
          <a:ln w="19050">
            <a:solidFill>
              <a:schemeClr val="bg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7170" name="Picture 2" descr="https://upload.wikimedia.org/wikipedia/commons/thumb/6/66/Wikidata-logo-en.svg/1024px-Wikidata-logo-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772" y="3097077"/>
            <a:ext cx="770425" cy="545308"/>
          </a:xfrm>
          <a:prstGeom prst="rect">
            <a:avLst/>
          </a:prstGeom>
          <a:noFill/>
          <a:extLst>
            <a:ext uri="{909E8E84-426E-40DD-AFC4-6F175D3DCCD1}">
              <a14:hiddenFill xmlns:a14="http://schemas.microsoft.com/office/drawing/2010/main">
                <a:solidFill>
                  <a:srgbClr val="FFFFFF"/>
                </a:solidFill>
              </a14:hiddenFill>
            </a:ext>
          </a:extLst>
        </p:spPr>
      </p:pic>
      <p:sp>
        <p:nvSpPr>
          <p:cNvPr id="7168" name="TextBox 7167"/>
          <p:cNvSpPr txBox="1"/>
          <p:nvPr/>
        </p:nvSpPr>
        <p:spPr>
          <a:xfrm>
            <a:off x="340786" y="813542"/>
            <a:ext cx="710451" cy="369332"/>
          </a:xfrm>
          <a:prstGeom prst="rect">
            <a:avLst/>
          </a:prstGeom>
          <a:noFill/>
        </p:spPr>
        <p:txBody>
          <a:bodyPr wrap="none" rtlCol="0">
            <a:spAutoFit/>
          </a:bodyPr>
          <a:lstStyle/>
          <a:p>
            <a:r>
              <a:rPr lang="en-US" b="1" dirty="0" smtClean="0">
                <a:solidFill>
                  <a:schemeClr val="accent6"/>
                </a:solidFill>
              </a:rPr>
              <a:t>VIAF</a:t>
            </a:r>
            <a:endParaRPr lang="en-US" b="1" dirty="0">
              <a:solidFill>
                <a:schemeClr val="accent6"/>
              </a:solidFill>
            </a:endParaRPr>
          </a:p>
        </p:txBody>
      </p:sp>
      <p:pic>
        <p:nvPicPr>
          <p:cNvPr id="7172" name="Picture 4" descr="https://upload.wikimedia.org/wikipedia/commons/e/e2/Rita_Moreno_fac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0284" y="823735"/>
            <a:ext cx="1766888" cy="2376488"/>
          </a:xfrm>
          <a:prstGeom prst="rect">
            <a:avLst/>
          </a:prstGeom>
          <a:noFill/>
          <a:extLst>
            <a:ext uri="{909E8E84-426E-40DD-AFC4-6F175D3DCCD1}">
              <a14:hiddenFill xmlns:a14="http://schemas.microsoft.com/office/drawing/2010/main">
                <a:solidFill>
                  <a:srgbClr val="FFFFFF"/>
                </a:solidFill>
              </a14:hiddenFill>
            </a:ext>
          </a:extLst>
        </p:spPr>
      </p:pic>
      <p:sp>
        <p:nvSpPr>
          <p:cNvPr id="7169" name="Rectangle 7168"/>
          <p:cNvSpPr/>
          <p:nvPr/>
        </p:nvSpPr>
        <p:spPr>
          <a:xfrm rot="5400000">
            <a:off x="7609083" y="2175101"/>
            <a:ext cx="1625510" cy="369332"/>
          </a:xfrm>
          <a:prstGeom prst="rect">
            <a:avLst/>
          </a:prstGeom>
        </p:spPr>
        <p:txBody>
          <a:bodyPr wrap="none">
            <a:spAutoFit/>
          </a:bodyPr>
          <a:lstStyle/>
          <a:p>
            <a:r>
              <a:rPr lang="en-US" dirty="0">
                <a:hlinkClick r:id="rId6"/>
              </a:rPr>
              <a:t>CC BY-SA 3.0</a:t>
            </a:r>
            <a:endParaRPr lang="en-US" dirty="0"/>
          </a:p>
        </p:txBody>
      </p:sp>
    </p:spTree>
    <p:extLst>
      <p:ext uri="{BB962C8B-B14F-4D97-AF65-F5344CB8AC3E}">
        <p14:creationId xmlns:p14="http://schemas.microsoft.com/office/powerpoint/2010/main" val="214506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BIBFRAME</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11266" name="Picture 2" descr="bf: BIB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295" y="2209228"/>
            <a:ext cx="142875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0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BIBRAME basics</a:t>
            </a:r>
            <a:endParaRPr lang="en-US" dirty="0"/>
          </a:p>
        </p:txBody>
      </p:sp>
      <p:sp>
        <p:nvSpPr>
          <p:cNvPr id="3" name="Text Placeholder 2"/>
          <p:cNvSpPr>
            <a:spLocks noGrp="1"/>
          </p:cNvSpPr>
          <p:nvPr>
            <p:ph type="body" sz="quarter" idx="14"/>
          </p:nvPr>
        </p:nvSpPr>
        <p:spPr/>
        <p:txBody>
          <a:bodyPr/>
          <a:lstStyle/>
          <a:p>
            <a:r>
              <a:rPr lang="en-US" dirty="0" smtClean="0"/>
              <a:t>Schema maintained by the Library of Congress</a:t>
            </a:r>
          </a:p>
          <a:p>
            <a:r>
              <a:rPr lang="en-US" dirty="0" smtClean="0"/>
              <a:t>General model </a:t>
            </a:r>
            <a:r>
              <a:rPr lang="en-US" dirty="0"/>
              <a:t>for expressing and connecting bibliographic data</a:t>
            </a:r>
          </a:p>
          <a:p>
            <a:r>
              <a:rPr lang="en-US" dirty="0" smtClean="0"/>
              <a:t>Foundation </a:t>
            </a:r>
            <a:r>
              <a:rPr lang="en-US" dirty="0"/>
              <a:t>for the future of bibliographic description, both on the web, and in the broader networked </a:t>
            </a:r>
            <a:r>
              <a:rPr lang="en-US" dirty="0" smtClean="0"/>
              <a:t>world</a:t>
            </a:r>
          </a:p>
          <a:p>
            <a:r>
              <a:rPr lang="en-US" dirty="0" smtClean="0"/>
              <a:t>Successor to MARC 21</a:t>
            </a:r>
            <a:endParaRPr lang="en-US" dirty="0"/>
          </a:p>
        </p:txBody>
      </p:sp>
    </p:spTree>
    <p:extLst>
      <p:ext uri="{BB962C8B-B14F-4D97-AF65-F5344CB8AC3E}">
        <p14:creationId xmlns:p14="http://schemas.microsoft.com/office/powerpoint/2010/main" val="24772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BIBFRAME</a:t>
            </a:r>
            <a:endParaRPr lang="en-US" dirty="0"/>
          </a:p>
        </p:txBody>
      </p:sp>
      <p:sp>
        <p:nvSpPr>
          <p:cNvPr id="3" name="Text Placeholder 2"/>
          <p:cNvSpPr>
            <a:spLocks noGrp="1"/>
          </p:cNvSpPr>
          <p:nvPr>
            <p:ph type="body" sz="quarter" idx="14"/>
          </p:nvPr>
        </p:nvSpPr>
        <p:spPr>
          <a:xfrm>
            <a:off x="341313" y="1030288"/>
            <a:ext cx="5342996" cy="3317875"/>
          </a:xfrm>
        </p:spPr>
        <p:txBody>
          <a:bodyPr/>
          <a:lstStyle/>
          <a:p>
            <a:r>
              <a:rPr lang="en-US" sz="2400" dirty="0" smtClean="0"/>
              <a:t>Initial design, pilot testing, refinements completed</a:t>
            </a:r>
          </a:p>
          <a:p>
            <a:pPr marL="742950" lvl="2" indent="-342900"/>
            <a:r>
              <a:rPr lang="en-US" sz="1800" dirty="0"/>
              <a:t>Bespoke MARC to BF </a:t>
            </a:r>
            <a:r>
              <a:rPr lang="en-US" sz="1800" dirty="0" smtClean="0"/>
              <a:t>conversion software developed by OCLC, others</a:t>
            </a:r>
          </a:p>
          <a:p>
            <a:pPr marL="742950" lvl="2" indent="-342900"/>
            <a:r>
              <a:rPr lang="en-US" sz="1800" dirty="0" smtClean="0"/>
              <a:t>Tools released by </a:t>
            </a:r>
            <a:r>
              <a:rPr lang="en-US" sz="1800" dirty="0" err="1" smtClean="0"/>
              <a:t>LoC</a:t>
            </a:r>
            <a:r>
              <a:rPr lang="en-US" sz="1800" dirty="0" smtClean="0"/>
              <a:t>, others</a:t>
            </a:r>
          </a:p>
          <a:p>
            <a:pPr marL="342900" lvl="1" indent="-342900">
              <a:buFont typeface="Arial"/>
              <a:buChar char="•"/>
            </a:pPr>
            <a:r>
              <a:rPr lang="en-US" dirty="0" err="1" smtClean="0"/>
              <a:t>LoC</a:t>
            </a:r>
            <a:r>
              <a:rPr lang="en-US" dirty="0" smtClean="0"/>
              <a:t> working through further improvements</a:t>
            </a:r>
          </a:p>
          <a:p>
            <a:pPr marL="342900" lvl="1" indent="-342900">
              <a:buFont typeface="Arial"/>
              <a:buChar char="•"/>
            </a:pPr>
            <a:r>
              <a:rPr lang="en-US" dirty="0" smtClean="0"/>
              <a:t>Several </a:t>
            </a:r>
            <a:r>
              <a:rPr lang="en-US" dirty="0" smtClean="0">
                <a:hlinkClick r:id="rId2"/>
              </a:rPr>
              <a:t>agencies</a:t>
            </a:r>
            <a:r>
              <a:rPr lang="en-US" dirty="0" smtClean="0"/>
              <a:t> are experimenting with using BF</a:t>
            </a:r>
            <a:endParaRPr lang="en-US" dirty="0"/>
          </a:p>
        </p:txBody>
      </p:sp>
      <p:pic>
        <p:nvPicPr>
          <p:cNvPr id="15362" name="Picture 2" descr="http://www.loc.gov/bibframe/docs/images/bibfr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309" y="207264"/>
            <a:ext cx="30956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2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0098" y="136040"/>
            <a:ext cx="8439148" cy="686442"/>
          </a:xfrm>
        </p:spPr>
        <p:txBody>
          <a:bodyPr/>
          <a:lstStyle/>
          <a:p>
            <a:r>
              <a:rPr lang="en-US" dirty="0" smtClean="0"/>
              <a:t>BIBFRAME sample</a:t>
            </a:r>
            <a:endParaRPr lang="en-US" dirty="0"/>
          </a:p>
        </p:txBody>
      </p:sp>
      <p:pic>
        <p:nvPicPr>
          <p:cNvPr id="1843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007" r="40820" b="10000"/>
          <a:stretch/>
        </p:blipFill>
        <p:spPr bwMode="auto">
          <a:xfrm>
            <a:off x="2779776" y="712753"/>
            <a:ext cx="4596384" cy="382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90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Publications released</a:t>
            </a:r>
            <a:endParaRPr lang="en-US" dirty="0"/>
          </a:p>
        </p:txBody>
      </p:sp>
      <p:pic>
        <p:nvPicPr>
          <p:cNvPr id="1741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90" t="18018" r="31445" b="6000"/>
          <a:stretch/>
        </p:blipFill>
        <p:spPr bwMode="auto">
          <a:xfrm>
            <a:off x="340786" y="1257300"/>
            <a:ext cx="2625504" cy="29998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590" t="18018" r="32324" b="6000"/>
          <a:stretch/>
        </p:blipFill>
        <p:spPr bwMode="auto">
          <a:xfrm>
            <a:off x="3257426" y="1257300"/>
            <a:ext cx="2566281" cy="29998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176" t="18019" r="31445" b="6500"/>
          <a:stretch/>
        </p:blipFill>
        <p:spPr bwMode="auto">
          <a:xfrm>
            <a:off x="6114842" y="1185922"/>
            <a:ext cx="2665091" cy="3071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109216" y="2757226"/>
            <a:ext cx="697627" cy="369332"/>
          </a:xfrm>
          <a:prstGeom prst="rect">
            <a:avLst/>
          </a:prstGeom>
          <a:noFill/>
        </p:spPr>
        <p:txBody>
          <a:bodyPr wrap="none" rtlCol="0">
            <a:spAutoFit/>
          </a:bodyPr>
          <a:lstStyle/>
          <a:p>
            <a:r>
              <a:rPr lang="en-US" dirty="0" smtClean="0"/>
              <a:t>2012</a:t>
            </a:r>
            <a:endParaRPr lang="en-US" dirty="0"/>
          </a:p>
        </p:txBody>
      </p:sp>
      <p:sp>
        <p:nvSpPr>
          <p:cNvPr id="9" name="TextBox 8"/>
          <p:cNvSpPr txBox="1"/>
          <p:nvPr/>
        </p:nvSpPr>
        <p:spPr>
          <a:xfrm>
            <a:off x="5029200" y="2757226"/>
            <a:ext cx="697627" cy="369332"/>
          </a:xfrm>
          <a:prstGeom prst="rect">
            <a:avLst/>
          </a:prstGeom>
          <a:noFill/>
        </p:spPr>
        <p:txBody>
          <a:bodyPr wrap="none" rtlCol="0">
            <a:spAutoFit/>
          </a:bodyPr>
          <a:lstStyle/>
          <a:p>
            <a:r>
              <a:rPr lang="en-US" dirty="0" smtClean="0"/>
              <a:t>2013</a:t>
            </a:r>
            <a:endParaRPr lang="en-US" dirty="0"/>
          </a:p>
        </p:txBody>
      </p:sp>
      <p:sp>
        <p:nvSpPr>
          <p:cNvPr id="10" name="TextBox 9"/>
          <p:cNvSpPr txBox="1"/>
          <p:nvPr/>
        </p:nvSpPr>
        <p:spPr>
          <a:xfrm>
            <a:off x="7906512" y="2721537"/>
            <a:ext cx="697627" cy="369332"/>
          </a:xfrm>
          <a:prstGeom prst="rect">
            <a:avLst/>
          </a:prstGeom>
          <a:noFill/>
        </p:spPr>
        <p:txBody>
          <a:bodyPr wrap="none" rtlCol="0">
            <a:spAutoFit/>
          </a:bodyPr>
          <a:lstStyle/>
          <a:p>
            <a:r>
              <a:rPr lang="en-US" dirty="0" smtClean="0"/>
              <a:t>2015</a:t>
            </a:r>
            <a:endParaRPr lang="en-US" dirty="0"/>
          </a:p>
        </p:txBody>
      </p:sp>
    </p:spTree>
    <p:extLst>
      <p:ext uri="{BB962C8B-B14F-4D97-AF65-F5344CB8AC3E}">
        <p14:creationId xmlns:p14="http://schemas.microsoft.com/office/powerpoint/2010/main" val="175190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Outline</a:t>
            </a:r>
            <a:endParaRPr lang="en-US" dirty="0"/>
          </a:p>
        </p:txBody>
      </p:sp>
      <p:sp>
        <p:nvSpPr>
          <p:cNvPr id="3" name="Text Placeholder 2"/>
          <p:cNvSpPr>
            <a:spLocks noGrp="1"/>
          </p:cNvSpPr>
          <p:nvPr>
            <p:ph type="body" sz="quarter" idx="14"/>
          </p:nvPr>
        </p:nvSpPr>
        <p:spPr/>
        <p:txBody>
          <a:bodyPr/>
          <a:lstStyle/>
          <a:p>
            <a:r>
              <a:rPr lang="en-US" dirty="0" smtClean="0"/>
              <a:t>Resource Description &amp; Access (RDA)</a:t>
            </a:r>
          </a:p>
          <a:p>
            <a:r>
              <a:rPr lang="en-US" dirty="0" smtClean="0"/>
              <a:t>Linked Data</a:t>
            </a:r>
          </a:p>
          <a:p>
            <a:pPr lvl="1"/>
            <a:r>
              <a:rPr lang="en-US" dirty="0" smtClean="0"/>
              <a:t>BIBFRAME</a:t>
            </a:r>
          </a:p>
          <a:p>
            <a:pPr lvl="1"/>
            <a:r>
              <a:rPr lang="en-US" dirty="0"/>
              <a:t>schema.org</a:t>
            </a:r>
          </a:p>
          <a:p>
            <a:pPr marL="457200" lvl="1" indent="0">
              <a:buNone/>
            </a:pPr>
            <a:endParaRPr lang="en-US" dirty="0" smtClean="0"/>
          </a:p>
        </p:txBody>
      </p:sp>
    </p:spTree>
    <p:extLst>
      <p:ext uri="{BB962C8B-B14F-4D97-AF65-F5344CB8AC3E}">
        <p14:creationId xmlns:p14="http://schemas.microsoft.com/office/powerpoint/2010/main" val="303145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Schema.org</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8196" name="Picture 4" descr="http://searchenginewatch.com/IMG/572/258572/schema-org-logo.jpg?1435047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047" y="2133917"/>
            <a:ext cx="278130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9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s</a:t>
            </a:r>
            <a:r>
              <a:rPr lang="en-US" dirty="0" smtClean="0"/>
              <a:t>chema.org basics</a:t>
            </a:r>
            <a:endParaRPr lang="en-US" dirty="0"/>
          </a:p>
        </p:txBody>
      </p:sp>
      <p:sp>
        <p:nvSpPr>
          <p:cNvPr id="6" name="Text Placeholder 5"/>
          <p:cNvSpPr>
            <a:spLocks noGrp="1"/>
          </p:cNvSpPr>
          <p:nvPr>
            <p:ph type="body" sz="quarter" idx="14"/>
          </p:nvPr>
        </p:nvSpPr>
        <p:spPr>
          <a:xfrm>
            <a:off x="341313" y="1030288"/>
            <a:ext cx="4421187" cy="3317875"/>
          </a:xfrm>
        </p:spPr>
        <p:txBody>
          <a:bodyPr/>
          <a:lstStyle/>
          <a:p>
            <a:r>
              <a:rPr lang="en-US" sz="2400" dirty="0" smtClean="0"/>
              <a:t>Joint effort of major search engines</a:t>
            </a:r>
          </a:p>
          <a:p>
            <a:r>
              <a:rPr lang="en-US" sz="2400" dirty="0" smtClean="0"/>
              <a:t>Provides a common schema for general use</a:t>
            </a:r>
          </a:p>
          <a:p>
            <a:pPr lvl="1"/>
            <a:r>
              <a:rPr lang="en-US" sz="2000" dirty="0" smtClean="0"/>
              <a:t>Extensions for some types of resources</a:t>
            </a:r>
          </a:p>
          <a:p>
            <a:pPr lvl="1"/>
            <a:r>
              <a:rPr lang="en-US" sz="2000" dirty="0" smtClean="0"/>
              <a:t>Communities can propose community-specific extensions</a:t>
            </a:r>
          </a:p>
          <a:p>
            <a:r>
              <a:rPr lang="en-US" sz="2400" dirty="0" smtClean="0"/>
              <a:t>Enjoying rapid adoption</a:t>
            </a:r>
          </a:p>
          <a:p>
            <a:endParaRPr lang="en-US" dirty="0" smtClean="0"/>
          </a:p>
          <a:p>
            <a:endParaRPr lang="en-US" dirty="0" smtClean="0"/>
          </a:p>
          <a:p>
            <a:endParaRPr lang="en-US" dirty="0"/>
          </a:p>
        </p:txBody>
      </p:sp>
      <p:pic>
        <p:nvPicPr>
          <p:cNvPr id="9218" name="Picture 2" descr="https://oc2interactive.com/wp-content/uploads/2013/09/4682.Bing-logo-orange-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632" y="1115440"/>
            <a:ext cx="1456880" cy="55913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kinja-img.com/gawker-media/image/upload/s--pEKSmwzm--/c_scale,fl_progressive,q_80,w_800/1414228815325188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18" y="1859351"/>
            <a:ext cx="1435735" cy="78786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underconsideration.com/brandnew/archives/yahoo_logo_detai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325" y="2794000"/>
            <a:ext cx="2097609" cy="52495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upload.wikimedia.org/wikipedia/commons/thumb/9/91/Yandex_logo_en.svg/2000px-Yandex_logo_e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5485" y="3597113"/>
            <a:ext cx="1549400" cy="60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69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solidFill>
                  <a:schemeClr val="bg1"/>
                </a:solidFill>
              </a:rPr>
              <a:t>Enhanced listings - </a:t>
            </a:r>
            <a:r>
              <a:rPr lang="en-US" dirty="0" err="1" smtClean="0">
                <a:solidFill>
                  <a:schemeClr val="bg1"/>
                </a:solidFill>
              </a:rPr>
              <a:t>GoldenEye</a:t>
            </a:r>
            <a:endParaRPr lang="en-US" dirty="0">
              <a:solidFill>
                <a:schemeClr val="bg1"/>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96" t="12000" r="6250" b="5500"/>
          <a:stretch/>
        </p:blipFill>
        <p:spPr bwMode="auto">
          <a:xfrm>
            <a:off x="1685924" y="343304"/>
            <a:ext cx="7094009" cy="40223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509032" y="212882"/>
            <a:ext cx="3739516" cy="987552"/>
          </a:xfrm>
          <a:prstGeom prst="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4" descr="http://searchenginewatch.com/IMG/572/258572/schema-org-logo.jpg?1435047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86" y="1418919"/>
            <a:ext cx="1034923" cy="6167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stCxn id="6" idx="0"/>
            <a:endCxn id="4" idx="1"/>
          </p:cNvCxnSpPr>
          <p:nvPr/>
        </p:nvCxnSpPr>
        <p:spPr>
          <a:xfrm flipV="1">
            <a:off x="858248" y="706658"/>
            <a:ext cx="650784" cy="712261"/>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9365" y="2035620"/>
            <a:ext cx="1197764" cy="646331"/>
          </a:xfrm>
          <a:prstGeom prst="rect">
            <a:avLst/>
          </a:prstGeom>
          <a:noFill/>
        </p:spPr>
        <p:txBody>
          <a:bodyPr wrap="none" rtlCol="0">
            <a:spAutoFit/>
          </a:bodyPr>
          <a:lstStyle/>
          <a:p>
            <a:r>
              <a:rPr lang="en-US" dirty="0" smtClean="0"/>
              <a:t>enhanced</a:t>
            </a:r>
          </a:p>
          <a:p>
            <a:r>
              <a:rPr lang="en-US" dirty="0" smtClean="0"/>
              <a:t>listing</a:t>
            </a:r>
            <a:endParaRPr lang="en-US" dirty="0"/>
          </a:p>
        </p:txBody>
      </p:sp>
    </p:spTree>
    <p:extLst>
      <p:ext uri="{BB962C8B-B14F-4D97-AF65-F5344CB8AC3E}">
        <p14:creationId xmlns:p14="http://schemas.microsoft.com/office/powerpoint/2010/main" val="84256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solidFill>
                  <a:schemeClr val="bg1"/>
                </a:solidFill>
              </a:rPr>
              <a:t>Schema </a:t>
            </a:r>
            <a:r>
              <a:rPr lang="en-US" dirty="0" err="1" smtClean="0">
                <a:solidFill>
                  <a:schemeClr val="bg1"/>
                </a:solidFill>
              </a:rPr>
              <a:t>BibEx</a:t>
            </a:r>
            <a:endParaRPr lang="en-US" dirty="0">
              <a:solidFill>
                <a:schemeClr val="bg1"/>
              </a:solidFill>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07" b="10000"/>
          <a:stretch/>
        </p:blipFill>
        <p:spPr bwMode="auto">
          <a:xfrm>
            <a:off x="540811" y="343304"/>
            <a:ext cx="7945964" cy="391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30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Why Should Libraries Care?</a:t>
            </a:r>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847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625" t="19722" r="42500" b="37778"/>
          <a:stretch/>
        </p:blipFill>
        <p:spPr bwMode="auto">
          <a:xfrm>
            <a:off x="1263665" y="298332"/>
            <a:ext cx="58293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50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Improving Web Discovery of Library Materials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965888360"/>
              </p:ext>
            </p:extLst>
          </p:nvPr>
        </p:nvGraphicFramePr>
        <p:xfrm>
          <a:off x="672266" y="970563"/>
          <a:ext cx="7772016" cy="3685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57707" y="972651"/>
            <a:ext cx="6302107"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b="1" dirty="0" err="1" smtClean="0">
                <a:ln w="1905"/>
                <a:solidFill>
                  <a:schemeClr val="accent5"/>
                </a:solidFill>
                <a:effectLst>
                  <a:innerShdw blurRad="69850" dist="43180" dir="5400000">
                    <a:srgbClr val="000000">
                      <a:alpha val="65000"/>
                    </a:srgbClr>
                  </a:innerShdw>
                </a:effectLst>
              </a:rPr>
              <a:t>WorldCat</a:t>
            </a:r>
            <a:r>
              <a:rPr lang="en-US" sz="2800" b="1" dirty="0" smtClean="0">
                <a:ln w="1905"/>
                <a:solidFill>
                  <a:schemeClr val="accent5"/>
                </a:solidFill>
                <a:effectLst>
                  <a:innerShdw blurRad="69850" dist="43180" dir="5400000">
                    <a:srgbClr val="000000">
                      <a:alpha val="65000"/>
                    </a:srgbClr>
                  </a:innerShdw>
                </a:effectLst>
              </a:rPr>
              <a:t> Works Linked Data Released</a:t>
            </a:r>
            <a:endParaRPr lang="en-US" sz="2800" b="1" dirty="0">
              <a:ln w="1905"/>
              <a:solidFill>
                <a:schemeClr val="accent5"/>
              </a:solidFill>
              <a:effectLst>
                <a:innerShdw blurRad="69850" dist="43180" dir="5400000">
                  <a:srgbClr val="000000">
                    <a:alpha val="65000"/>
                  </a:srgbClr>
                </a:innerShdw>
              </a:effectLst>
            </a:endParaRPr>
          </a:p>
        </p:txBody>
      </p:sp>
      <p:cxnSp>
        <p:nvCxnSpPr>
          <p:cNvPr id="6" name="Straight Arrow Connector 5"/>
          <p:cNvCxnSpPr/>
          <p:nvPr/>
        </p:nvCxnSpPr>
        <p:spPr>
          <a:xfrm flipH="1">
            <a:off x="2562897" y="1709671"/>
            <a:ext cx="721216" cy="685800"/>
          </a:xfrm>
          <a:prstGeom prst="straightConnector1">
            <a:avLst/>
          </a:prstGeom>
          <a:ln w="57150" cmpd="sng">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357706" y="3087010"/>
            <a:ext cx="5611986" cy="584775"/>
          </a:xfrm>
          <a:prstGeom prst="rect">
            <a:avLst/>
          </a:prstGeom>
          <a:solidFill>
            <a:schemeClr val="bg1"/>
          </a:solidFill>
          <a:ln>
            <a:solidFill>
              <a:schemeClr val="accent2"/>
            </a:solidFill>
          </a:ln>
        </p:spPr>
        <p:txBody>
          <a:bodyPr wrap="none" rtlCol="0">
            <a:spAutoFit/>
          </a:bodyPr>
          <a:lstStyle/>
          <a:p>
            <a:r>
              <a:rPr lang="en-US" sz="3200" b="1" dirty="0" smtClean="0">
                <a:solidFill>
                  <a:schemeClr val="tx2">
                    <a:lumMod val="75000"/>
                  </a:schemeClr>
                </a:solidFill>
              </a:rPr>
              <a:t>Unique Visitors to </a:t>
            </a:r>
            <a:r>
              <a:rPr lang="en-US" sz="3200" b="1" dirty="0" err="1" smtClean="0">
                <a:solidFill>
                  <a:schemeClr val="tx2">
                    <a:lumMod val="75000"/>
                  </a:schemeClr>
                </a:solidFill>
              </a:rPr>
              <a:t>WorldCat</a:t>
            </a:r>
            <a:endParaRPr lang="en-US" sz="3200" b="1" dirty="0">
              <a:solidFill>
                <a:schemeClr val="tx2">
                  <a:lumMod val="75000"/>
                </a:schemeClr>
              </a:solidFill>
            </a:endParaRPr>
          </a:p>
        </p:txBody>
      </p:sp>
    </p:spTree>
    <p:extLst>
      <p:ext uri="{BB962C8B-B14F-4D97-AF65-F5344CB8AC3E}">
        <p14:creationId xmlns:p14="http://schemas.microsoft.com/office/powerpoint/2010/main" val="342224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13" t="19445" r="42499" b="37778"/>
          <a:stretch/>
        </p:blipFill>
        <p:spPr bwMode="auto">
          <a:xfrm>
            <a:off x="1285875" y="208393"/>
            <a:ext cx="58864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33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87" t="18889" r="41562" b="41667"/>
          <a:stretch/>
        </p:blipFill>
        <p:spPr bwMode="auto">
          <a:xfrm>
            <a:off x="1428750" y="343304"/>
            <a:ext cx="6172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60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OCLC &amp; Linked Data</a:t>
            </a:r>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579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RDA</a:t>
            </a:r>
            <a:endParaRPr lang="en-US" dirty="0"/>
          </a:p>
        </p:txBody>
      </p:sp>
      <p:sp>
        <p:nvSpPr>
          <p:cNvPr id="7" name="Text Placeholder 6"/>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pic>
        <p:nvPicPr>
          <p:cNvPr id="1026" name="Picture 2" descr="https://overautomatedlibrarian.files.wordpress.com/2014/09/rdalogo_rg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561" y="2165523"/>
            <a:ext cx="4772025" cy="132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85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OCLC and Linked Data</a:t>
            </a:r>
            <a:endParaRPr lang="en-US" dirty="0"/>
          </a:p>
        </p:txBody>
      </p:sp>
      <p:sp>
        <p:nvSpPr>
          <p:cNvPr id="3" name="Text Placeholder 2"/>
          <p:cNvSpPr>
            <a:spLocks noGrp="1"/>
          </p:cNvSpPr>
          <p:nvPr>
            <p:ph type="body" sz="quarter" idx="14"/>
          </p:nvPr>
        </p:nvSpPr>
        <p:spPr/>
        <p:txBody>
          <a:bodyPr/>
          <a:lstStyle/>
          <a:p>
            <a:r>
              <a:rPr lang="en-US" dirty="0" smtClean="0"/>
              <a:t>Involved in standards development and testing</a:t>
            </a:r>
          </a:p>
          <a:p>
            <a:pPr lvl="1"/>
            <a:r>
              <a:rPr lang="en-US" dirty="0" smtClean="0"/>
              <a:t>Member of W3C, NISO, ISNI, others…</a:t>
            </a:r>
          </a:p>
          <a:p>
            <a:pPr lvl="1"/>
            <a:r>
              <a:rPr lang="en-US" dirty="0" smtClean="0"/>
              <a:t>Connections with other orgs (DCMI, </a:t>
            </a:r>
            <a:r>
              <a:rPr lang="en-US" dirty="0" err="1" smtClean="0"/>
              <a:t>ORCiD</a:t>
            </a:r>
            <a:r>
              <a:rPr lang="en-US" dirty="0" smtClean="0"/>
              <a:t>…)</a:t>
            </a:r>
          </a:p>
          <a:p>
            <a:r>
              <a:rPr lang="en-US" dirty="0" smtClean="0"/>
              <a:t>First adopter &amp; innovator</a:t>
            </a:r>
          </a:p>
          <a:p>
            <a:r>
              <a:rPr lang="en-US" dirty="0" smtClean="0"/>
              <a:t>Publisher of linked data</a:t>
            </a:r>
          </a:p>
          <a:p>
            <a:pPr lvl="1"/>
            <a:r>
              <a:rPr lang="en-US" dirty="0" err="1" smtClean="0"/>
              <a:t>WorldCat</a:t>
            </a:r>
            <a:r>
              <a:rPr lang="en-US" dirty="0" smtClean="0"/>
              <a:t>, VIAF, FAST…</a:t>
            </a:r>
          </a:p>
          <a:p>
            <a:pPr marL="0" indent="0">
              <a:buNone/>
            </a:pPr>
            <a:endParaRPr lang="en-US" dirty="0"/>
          </a:p>
        </p:txBody>
      </p:sp>
    </p:spTree>
    <p:extLst>
      <p:ext uri="{BB962C8B-B14F-4D97-AF65-F5344CB8AC3E}">
        <p14:creationId xmlns:p14="http://schemas.microsoft.com/office/powerpoint/2010/main" val="292865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694176" y="1029746"/>
            <a:ext cx="5213007" cy="3356378"/>
          </a:xfrm>
          <a:prstGeom prst="rect">
            <a:avLst/>
          </a:prstGeom>
        </p:spPr>
        <p:txBody>
          <a:bodyPr/>
          <a:lstStyle/>
          <a:p>
            <a:pPr marL="0" indent="0">
              <a:buNone/>
            </a:pPr>
            <a:r>
              <a:rPr lang="en-US" sz="2800" dirty="0" smtClean="0"/>
              <a:t>Describes </a:t>
            </a:r>
            <a:r>
              <a:rPr lang="en-US" sz="2800" dirty="0"/>
              <a:t>OCLC's efforts to help increase the visibility of library collections on the Web through the creation of library </a:t>
            </a:r>
            <a:r>
              <a:rPr lang="en-US" sz="2800" dirty="0" smtClean="0"/>
              <a:t>linked data</a:t>
            </a:r>
          </a:p>
        </p:txBody>
      </p:sp>
      <p:sp>
        <p:nvSpPr>
          <p:cNvPr id="3" name="Text Placeholder 2"/>
          <p:cNvSpPr>
            <a:spLocks noGrp="1"/>
          </p:cNvSpPr>
          <p:nvPr>
            <p:ph type="body" sz="quarter" idx="13"/>
          </p:nvPr>
        </p:nvSpPr>
        <p:spPr/>
        <p:txBody>
          <a:bodyPr/>
          <a:lstStyle/>
          <a:p>
            <a:r>
              <a:rPr lang="en-US" dirty="0" smtClean="0"/>
              <a:t>Library Linked Data in the Cloud</a:t>
            </a:r>
            <a:endParaRPr lang="en-US" dirty="0"/>
          </a:p>
        </p:txBody>
      </p:sp>
      <p:pic>
        <p:nvPicPr>
          <p:cNvPr id="13314" name="Picture 2" descr="http://www.oclc.org/content/dam/research/publications/2015/lldc-thumb.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26" y="1029746"/>
            <a:ext cx="2670638" cy="32970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87122" y="3106412"/>
            <a:ext cx="697627" cy="369332"/>
          </a:xfrm>
          <a:prstGeom prst="rect">
            <a:avLst/>
          </a:prstGeom>
        </p:spPr>
        <p:txBody>
          <a:bodyPr wrap="none">
            <a:spAutoFit/>
          </a:bodyPr>
          <a:lstStyle/>
          <a:p>
            <a:r>
              <a:rPr lang="en-US" dirty="0"/>
              <a:t>2015</a:t>
            </a:r>
          </a:p>
        </p:txBody>
      </p:sp>
    </p:spTree>
    <p:extLst>
      <p:ext uri="{BB962C8B-B14F-4D97-AF65-F5344CB8AC3E}">
        <p14:creationId xmlns:p14="http://schemas.microsoft.com/office/powerpoint/2010/main" val="370562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1" y="130617"/>
            <a:ext cx="8112369" cy="4410968"/>
          </a:xfrm>
          <a:prstGeom prst="rect">
            <a:avLst/>
          </a:prstGeom>
        </p:spPr>
      </p:pic>
    </p:spTree>
    <p:extLst>
      <p:ext uri="{BB962C8B-B14F-4D97-AF65-F5344CB8AC3E}">
        <p14:creationId xmlns:p14="http://schemas.microsoft.com/office/powerpoint/2010/main" val="2453740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 name="Rounded Rectangle 101"/>
          <p:cNvSpPr/>
          <p:nvPr/>
        </p:nvSpPr>
        <p:spPr>
          <a:xfrm>
            <a:off x="142875" y="135731"/>
            <a:ext cx="3581400" cy="2543175"/>
          </a:xfrm>
          <a:prstGeom prst="roundRect">
            <a:avLst>
              <a:gd name="adj" fmla="val 77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200" dirty="0">
                <a:solidFill>
                  <a:schemeClr val="tx1"/>
                </a:solidFill>
              </a:rPr>
              <a:t>OCLC Production Services</a:t>
            </a:r>
          </a:p>
        </p:txBody>
      </p:sp>
      <p:sp>
        <p:nvSpPr>
          <p:cNvPr id="54" name="Oval 53"/>
          <p:cNvSpPr/>
          <p:nvPr/>
        </p:nvSpPr>
        <p:spPr>
          <a:xfrm>
            <a:off x="-2373313" y="2828925"/>
            <a:ext cx="6688138" cy="305633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a:defRPr/>
            </a:pPr>
            <a:r>
              <a:rPr lang="en-US" sz="1200" dirty="0">
                <a:solidFill>
                  <a:schemeClr val="tx1"/>
                </a:solidFill>
              </a:rPr>
              <a:t>External OCLC Research Systems</a:t>
            </a:r>
          </a:p>
        </p:txBody>
      </p:sp>
      <p:sp>
        <p:nvSpPr>
          <p:cNvPr id="48" name="Rounded Rectangle 47"/>
          <p:cNvSpPr/>
          <p:nvPr/>
        </p:nvSpPr>
        <p:spPr>
          <a:xfrm>
            <a:off x="4124325" y="1393032"/>
            <a:ext cx="2266950" cy="2189560"/>
          </a:xfrm>
          <a:prstGeom prst="roundRect">
            <a:avLst>
              <a:gd name="adj" fmla="val 78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200" dirty="0">
                <a:solidFill>
                  <a:schemeClr val="tx1"/>
                </a:solidFill>
              </a:rPr>
              <a:t>Internal OCLC Research Resources</a:t>
            </a:r>
          </a:p>
        </p:txBody>
      </p:sp>
      <p:sp>
        <p:nvSpPr>
          <p:cNvPr id="2" name="Rounded Rectangle 1"/>
          <p:cNvSpPr/>
          <p:nvPr/>
        </p:nvSpPr>
        <p:spPr>
          <a:xfrm>
            <a:off x="4476751" y="1845469"/>
            <a:ext cx="1609725" cy="67865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b="1" i="1" dirty="0">
                <a:solidFill>
                  <a:srgbClr val="C00000"/>
                </a:solidFill>
              </a:rPr>
              <a:t>enhanced</a:t>
            </a:r>
          </a:p>
          <a:p>
            <a:pPr algn="ctr">
              <a:defRPr/>
            </a:pPr>
            <a:r>
              <a:rPr lang="en-US" b="1" dirty="0" err="1">
                <a:solidFill>
                  <a:schemeClr val="tx1"/>
                </a:solidFill>
              </a:rPr>
              <a:t>WorldCat</a:t>
            </a:r>
            <a:endParaRPr lang="en-US" b="1" dirty="0">
              <a:solidFill>
                <a:schemeClr val="tx1"/>
              </a:solidFill>
            </a:endParaRPr>
          </a:p>
        </p:txBody>
      </p:sp>
      <p:pic>
        <p:nvPicPr>
          <p:cNvPr id="880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643" y="1814616"/>
            <a:ext cx="976313" cy="16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487863" y="2945606"/>
            <a:ext cx="1581150" cy="4667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b="1" dirty="0">
                <a:solidFill>
                  <a:schemeClr val="tx1"/>
                </a:solidFill>
              </a:rPr>
              <a:t>WORKS</a:t>
            </a:r>
          </a:p>
        </p:txBody>
      </p:sp>
      <p:pic>
        <p:nvPicPr>
          <p:cNvPr id="880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2993231"/>
            <a:ext cx="9763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47676" y="3604022"/>
            <a:ext cx="1298575" cy="36552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100" b="1" dirty="0">
                <a:solidFill>
                  <a:schemeClr val="tx1"/>
                </a:solidFill>
              </a:rPr>
              <a:t>Kindred Works</a:t>
            </a:r>
          </a:p>
        </p:txBody>
      </p:sp>
      <p:pic>
        <p:nvPicPr>
          <p:cNvPr id="880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3664744"/>
            <a:ext cx="766762"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993776" y="4525566"/>
            <a:ext cx="1006475" cy="36552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chemeClr val="tx1"/>
                </a:solidFill>
              </a:rPr>
              <a:t>Classify</a:t>
            </a:r>
            <a:endParaRPr lang="en-US" sz="1400" b="1" dirty="0">
              <a:solidFill>
                <a:schemeClr val="tx1"/>
              </a:solidFill>
            </a:endParaRPr>
          </a:p>
        </p:txBody>
      </p:sp>
      <p:pic>
        <p:nvPicPr>
          <p:cNvPr id="880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4586288"/>
            <a:ext cx="766762" cy="12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646239" y="4006454"/>
            <a:ext cx="1006475" cy="36433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a:solidFill>
                  <a:schemeClr val="tx1"/>
                </a:solidFill>
              </a:rPr>
              <a:t>Identities</a:t>
            </a:r>
            <a:endParaRPr lang="en-US" sz="1400" b="1" dirty="0">
              <a:solidFill>
                <a:schemeClr val="tx1"/>
              </a:solidFill>
            </a:endParaRPr>
          </a:p>
        </p:txBody>
      </p:sp>
      <p:pic>
        <p:nvPicPr>
          <p:cNvPr id="88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6" y="4067176"/>
            <a:ext cx="766763" cy="12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2489201" y="3569494"/>
            <a:ext cx="1458913" cy="36552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200" b="1" dirty="0" err="1">
                <a:solidFill>
                  <a:schemeClr val="tx1"/>
                </a:solidFill>
              </a:rPr>
              <a:t>FictionFinder</a:t>
            </a:r>
            <a:endParaRPr lang="en-US" sz="1000" b="1" dirty="0">
              <a:solidFill>
                <a:schemeClr val="tx1"/>
              </a:solidFill>
            </a:endParaRPr>
          </a:p>
        </p:txBody>
      </p:sp>
      <p:pic>
        <p:nvPicPr>
          <p:cNvPr id="880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638" y="3630217"/>
            <a:ext cx="768350" cy="12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2941639" y="4357688"/>
            <a:ext cx="1006475" cy="4286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100" b="1" dirty="0">
                <a:solidFill>
                  <a:schemeClr val="tx1"/>
                </a:solidFill>
              </a:rPr>
              <a:t>Cookbook Finder</a:t>
            </a:r>
            <a:endParaRPr lang="en-US" sz="1000" b="1" dirty="0">
              <a:solidFill>
                <a:schemeClr val="tx1"/>
              </a:solidFill>
            </a:endParaRPr>
          </a:p>
        </p:txBody>
      </p:sp>
      <p:pic>
        <p:nvPicPr>
          <p:cNvPr id="880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26" y="4375547"/>
            <a:ext cx="766763" cy="1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6296026" y="410766"/>
            <a:ext cx="1076325" cy="517922"/>
          </a:xfrm>
          <a:prstGeom prst="round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b="1" dirty="0">
                <a:solidFill>
                  <a:schemeClr val="tx2">
                    <a:lumMod val="60000"/>
                    <a:lumOff val="40000"/>
                  </a:schemeClr>
                </a:solidFill>
              </a:rPr>
              <a:t>LCSH</a:t>
            </a:r>
          </a:p>
        </p:txBody>
      </p:sp>
      <p:sp>
        <p:nvSpPr>
          <p:cNvPr id="26" name="Rounded Rectangle 25"/>
          <p:cNvSpPr/>
          <p:nvPr/>
        </p:nvSpPr>
        <p:spPr>
          <a:xfrm>
            <a:off x="7777164" y="1537097"/>
            <a:ext cx="1076325" cy="51792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b="1" dirty="0">
                <a:solidFill>
                  <a:schemeClr val="tx1"/>
                </a:solidFill>
              </a:rPr>
              <a:t>FAST</a:t>
            </a:r>
          </a:p>
        </p:txBody>
      </p:sp>
      <p:pic>
        <p:nvPicPr>
          <p:cNvPr id="8808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889" y="476250"/>
            <a:ext cx="973137"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1616869"/>
            <a:ext cx="9779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8"/>
          <p:cNvSpPr/>
          <p:nvPr/>
        </p:nvSpPr>
        <p:spPr>
          <a:xfrm>
            <a:off x="7581900" y="865585"/>
            <a:ext cx="1225550" cy="51911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VIAF</a:t>
            </a:r>
          </a:p>
        </p:txBody>
      </p:sp>
      <p:sp>
        <p:nvSpPr>
          <p:cNvPr id="31" name="Rounded Rectangle 30"/>
          <p:cNvSpPr/>
          <p:nvPr/>
        </p:nvSpPr>
        <p:spPr>
          <a:xfrm>
            <a:off x="6623051" y="2546747"/>
            <a:ext cx="1082675" cy="28575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GMGPC</a:t>
            </a:r>
          </a:p>
        </p:txBody>
      </p:sp>
      <p:sp>
        <p:nvSpPr>
          <p:cNvPr id="32" name="Rounded Rectangle 31"/>
          <p:cNvSpPr/>
          <p:nvPr/>
        </p:nvSpPr>
        <p:spPr>
          <a:xfrm>
            <a:off x="7248526" y="2964656"/>
            <a:ext cx="1166813" cy="28575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GSAFD</a:t>
            </a:r>
          </a:p>
        </p:txBody>
      </p:sp>
      <p:sp>
        <p:nvSpPr>
          <p:cNvPr id="33" name="Rounded Rectangle 32"/>
          <p:cNvSpPr/>
          <p:nvPr/>
        </p:nvSpPr>
        <p:spPr>
          <a:xfrm>
            <a:off x="7934326" y="3393281"/>
            <a:ext cx="962025" cy="28575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GTT</a:t>
            </a:r>
          </a:p>
        </p:txBody>
      </p:sp>
      <p:sp>
        <p:nvSpPr>
          <p:cNvPr id="34" name="Rounded Rectangle 33"/>
          <p:cNvSpPr/>
          <p:nvPr/>
        </p:nvSpPr>
        <p:spPr>
          <a:xfrm>
            <a:off x="6527801" y="4304110"/>
            <a:ext cx="962025" cy="28575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DDC</a:t>
            </a:r>
          </a:p>
        </p:txBody>
      </p:sp>
      <p:sp>
        <p:nvSpPr>
          <p:cNvPr id="35" name="Rounded Rectangle 34"/>
          <p:cNvSpPr/>
          <p:nvPr/>
        </p:nvSpPr>
        <p:spPr>
          <a:xfrm>
            <a:off x="5105401" y="4060031"/>
            <a:ext cx="1223963" cy="28575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LCTGM</a:t>
            </a:r>
          </a:p>
        </p:txBody>
      </p:sp>
      <p:sp>
        <p:nvSpPr>
          <p:cNvPr id="36" name="Rounded Rectangle 35"/>
          <p:cNvSpPr/>
          <p:nvPr/>
        </p:nvSpPr>
        <p:spPr>
          <a:xfrm>
            <a:off x="7705726" y="3950494"/>
            <a:ext cx="962025" cy="28575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MeSH</a:t>
            </a:r>
            <a:endParaRPr lang="en-US" dirty="0">
              <a:solidFill>
                <a:schemeClr val="tx1"/>
              </a:solidFill>
            </a:endParaRPr>
          </a:p>
        </p:txBody>
      </p:sp>
      <p:sp>
        <p:nvSpPr>
          <p:cNvPr id="37" name="Rounded Rectangle 36"/>
          <p:cNvSpPr/>
          <p:nvPr/>
        </p:nvSpPr>
        <p:spPr>
          <a:xfrm>
            <a:off x="355600" y="1794273"/>
            <a:ext cx="2928938" cy="77390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lang="en-US" sz="1200" b="1" dirty="0">
              <a:solidFill>
                <a:schemeClr val="tx1"/>
              </a:solidFill>
            </a:endParaRPr>
          </a:p>
        </p:txBody>
      </p:sp>
      <p:pic>
        <p:nvPicPr>
          <p:cNvPr id="8809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1" y="1859756"/>
            <a:ext cx="2551113" cy="59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39"/>
          <p:cNvSpPr/>
          <p:nvPr/>
        </p:nvSpPr>
        <p:spPr>
          <a:xfrm>
            <a:off x="342901" y="517922"/>
            <a:ext cx="1476375" cy="51792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400" b="1" dirty="0">
                <a:solidFill>
                  <a:schemeClr val="tx1"/>
                </a:solidFill>
              </a:rPr>
              <a:t>Linked Data</a:t>
            </a:r>
          </a:p>
        </p:txBody>
      </p:sp>
      <p:pic>
        <p:nvPicPr>
          <p:cNvPr id="8809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563" y="606029"/>
            <a:ext cx="900112" cy="21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97" name="Picture 2" descr="http://openrecommender.org/images/RDF.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0664" y="592932"/>
            <a:ext cx="255587" cy="20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ounded Rectangle 43"/>
          <p:cNvSpPr/>
          <p:nvPr/>
        </p:nvSpPr>
        <p:spPr>
          <a:xfrm>
            <a:off x="1981200" y="517922"/>
            <a:ext cx="1487488" cy="51792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400" b="1" dirty="0">
                <a:solidFill>
                  <a:schemeClr val="tx1"/>
                </a:solidFill>
              </a:rPr>
              <a:t>Entities</a:t>
            </a:r>
          </a:p>
        </p:txBody>
      </p:sp>
      <p:pic>
        <p:nvPicPr>
          <p:cNvPr id="88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776" y="604838"/>
            <a:ext cx="900113" cy="21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00" name="Picture 2" descr="http://openrecommender.org/images/RDF.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600" y="592932"/>
            <a:ext cx="255588" cy="20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Left-Right Arrow 46"/>
          <p:cNvSpPr/>
          <p:nvPr/>
        </p:nvSpPr>
        <p:spPr>
          <a:xfrm>
            <a:off x="3414714" y="2028826"/>
            <a:ext cx="923925" cy="364331"/>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0" name="Curved Connector 49"/>
          <p:cNvCxnSpPr>
            <a:stCxn id="37" idx="0"/>
            <a:endCxn id="44" idx="2"/>
          </p:cNvCxnSpPr>
          <p:nvPr/>
        </p:nvCxnSpPr>
        <p:spPr>
          <a:xfrm rot="5400000" flipH="1" flipV="1">
            <a:off x="1894087" y="962621"/>
            <a:ext cx="758429" cy="904875"/>
          </a:xfrm>
          <a:prstGeom prst="curvedConnector3">
            <a:avLst>
              <a:gd name="adj1" fmla="val 50000"/>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37" idx="0"/>
            <a:endCxn id="40" idx="2"/>
          </p:cNvCxnSpPr>
          <p:nvPr/>
        </p:nvCxnSpPr>
        <p:spPr>
          <a:xfrm rot="16200000" flipV="1">
            <a:off x="1071762" y="1045171"/>
            <a:ext cx="758429" cy="739775"/>
          </a:xfrm>
          <a:prstGeom prst="curvedConnector3">
            <a:avLst>
              <a:gd name="adj1" fmla="val 50000"/>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hape 55"/>
          <p:cNvCxnSpPr>
            <a:stCxn id="5" idx="2"/>
          </p:cNvCxnSpPr>
          <p:nvPr/>
        </p:nvCxnSpPr>
        <p:spPr>
          <a:xfrm rot="5400000">
            <a:off x="4165600" y="2980531"/>
            <a:ext cx="681038" cy="1544638"/>
          </a:xfrm>
          <a:prstGeom prst="curvedConnector2">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25" idx="2"/>
            <a:endCxn id="2" idx="3"/>
          </p:cNvCxnSpPr>
          <p:nvPr/>
        </p:nvCxnSpPr>
        <p:spPr>
          <a:xfrm rot="5400000">
            <a:off x="5832277" y="1182886"/>
            <a:ext cx="1256110" cy="747713"/>
          </a:xfrm>
          <a:prstGeom prst="curvedConnector2">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29" idx="1"/>
            <a:endCxn id="2" idx="3"/>
          </p:cNvCxnSpPr>
          <p:nvPr/>
        </p:nvCxnSpPr>
        <p:spPr>
          <a:xfrm rot="10800000" flipV="1">
            <a:off x="6086476" y="1125141"/>
            <a:ext cx="1495425" cy="1059656"/>
          </a:xfrm>
          <a:prstGeom prst="curvedConnector3">
            <a:avLst>
              <a:gd name="adj1" fmla="val 50000"/>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26" idx="1"/>
            <a:endCxn id="2" idx="3"/>
          </p:cNvCxnSpPr>
          <p:nvPr/>
        </p:nvCxnSpPr>
        <p:spPr>
          <a:xfrm rot="10800000" flipV="1">
            <a:off x="6086475" y="1796654"/>
            <a:ext cx="1690688" cy="388144"/>
          </a:xfrm>
          <a:prstGeom prst="curvedConnector3">
            <a:avLst>
              <a:gd name="adj1" fmla="val 50000"/>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hape 66"/>
          <p:cNvCxnSpPr>
            <a:stCxn id="31" idx="2"/>
            <a:endCxn id="5" idx="3"/>
          </p:cNvCxnSpPr>
          <p:nvPr/>
        </p:nvCxnSpPr>
        <p:spPr>
          <a:xfrm rot="5400000">
            <a:off x="6443465" y="2458046"/>
            <a:ext cx="346472" cy="1095375"/>
          </a:xfrm>
          <a:prstGeom prst="curvedConnector2">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hape 68"/>
          <p:cNvCxnSpPr>
            <a:stCxn id="32" idx="2"/>
            <a:endCxn id="5" idx="3"/>
          </p:cNvCxnSpPr>
          <p:nvPr/>
        </p:nvCxnSpPr>
        <p:spPr>
          <a:xfrm rot="5400000" flipH="1">
            <a:off x="6915150" y="2332832"/>
            <a:ext cx="71438" cy="1763712"/>
          </a:xfrm>
          <a:prstGeom prst="curvedConnector4">
            <a:avLst>
              <a:gd name="adj1" fmla="val -240000"/>
              <a:gd name="adj2" fmla="val 66547"/>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hape 70"/>
          <p:cNvCxnSpPr>
            <a:stCxn id="33" idx="2"/>
            <a:endCxn id="5" idx="3"/>
          </p:cNvCxnSpPr>
          <p:nvPr/>
        </p:nvCxnSpPr>
        <p:spPr>
          <a:xfrm rot="5400000" flipH="1">
            <a:off x="6992145" y="2255838"/>
            <a:ext cx="500063" cy="2346325"/>
          </a:xfrm>
          <a:prstGeom prst="curvedConnector4">
            <a:avLst>
              <a:gd name="adj1" fmla="val -34290"/>
              <a:gd name="adj2" fmla="val 60249"/>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Curved Connector 75"/>
          <p:cNvCxnSpPr>
            <a:stCxn id="36" idx="1"/>
            <a:endCxn id="5" idx="3"/>
          </p:cNvCxnSpPr>
          <p:nvPr/>
        </p:nvCxnSpPr>
        <p:spPr>
          <a:xfrm rot="10800000">
            <a:off x="6069013" y="3178969"/>
            <a:ext cx="1636712" cy="914400"/>
          </a:xfrm>
          <a:prstGeom prst="curvedConnector3">
            <a:avLst>
              <a:gd name="adj1" fmla="val 50000"/>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hape 77"/>
          <p:cNvCxnSpPr>
            <a:stCxn id="34" idx="0"/>
            <a:endCxn id="5" idx="3"/>
          </p:cNvCxnSpPr>
          <p:nvPr/>
        </p:nvCxnSpPr>
        <p:spPr>
          <a:xfrm rot="16200000" flipV="1">
            <a:off x="5976343" y="3271639"/>
            <a:ext cx="1125141" cy="939800"/>
          </a:xfrm>
          <a:prstGeom prst="curvedConnector2">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35" idx="3"/>
            <a:endCxn id="5" idx="3"/>
          </p:cNvCxnSpPr>
          <p:nvPr/>
        </p:nvCxnSpPr>
        <p:spPr>
          <a:xfrm flipH="1" flipV="1">
            <a:off x="6069013" y="3178969"/>
            <a:ext cx="260350" cy="1023938"/>
          </a:xfrm>
          <a:prstGeom prst="curvedConnector3">
            <a:avLst>
              <a:gd name="adj1" fmla="val -87805"/>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2" idx="2"/>
            <a:endCxn id="5" idx="0"/>
          </p:cNvCxnSpPr>
          <p:nvPr/>
        </p:nvCxnSpPr>
        <p:spPr>
          <a:xfrm flipH="1">
            <a:off x="5278439" y="2524126"/>
            <a:ext cx="3175" cy="421481"/>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57354"/>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48" y="96149"/>
            <a:ext cx="9382767" cy="719004"/>
          </a:xfrm>
        </p:spPr>
        <p:txBody>
          <a:bodyPr/>
          <a:lstStyle/>
          <a:p>
            <a:r>
              <a:rPr lang="en-US" dirty="0" smtClean="0">
                <a:solidFill>
                  <a:srgbClr val="1F497D"/>
                </a:solidFill>
              </a:rPr>
              <a:t>OCLC’s </a:t>
            </a:r>
            <a:r>
              <a:rPr lang="en-US" dirty="0">
                <a:solidFill>
                  <a:srgbClr val="1F497D"/>
                </a:solidFill>
              </a:rPr>
              <a:t>l</a:t>
            </a:r>
            <a:r>
              <a:rPr lang="en-US" dirty="0" smtClean="0">
                <a:solidFill>
                  <a:srgbClr val="1F497D"/>
                </a:solidFill>
              </a:rPr>
              <a:t>inked </a:t>
            </a:r>
            <a:r>
              <a:rPr lang="en-US" dirty="0">
                <a:solidFill>
                  <a:srgbClr val="1F497D"/>
                </a:solidFill>
              </a:rPr>
              <a:t>d</a:t>
            </a:r>
            <a:r>
              <a:rPr lang="en-US" dirty="0" smtClean="0">
                <a:solidFill>
                  <a:srgbClr val="1F497D"/>
                </a:solidFill>
              </a:rPr>
              <a:t>ata </a:t>
            </a:r>
            <a:r>
              <a:rPr lang="en-US" dirty="0">
                <a:solidFill>
                  <a:srgbClr val="1F497D"/>
                </a:solidFill>
              </a:rPr>
              <a:t>r</a:t>
            </a:r>
            <a:r>
              <a:rPr lang="en-US" dirty="0" smtClean="0">
                <a:solidFill>
                  <a:srgbClr val="1F497D"/>
                </a:solidFill>
              </a:rPr>
              <a:t>esources</a:t>
            </a:r>
            <a:r>
              <a:rPr lang="en-US" dirty="0">
                <a:solidFill>
                  <a:srgbClr val="1F497D"/>
                </a:solidFill>
              </a:rPr>
              <a:t/>
            </a:r>
            <a:br>
              <a:rPr lang="en-US" dirty="0">
                <a:solidFill>
                  <a:srgbClr val="1F497D"/>
                </a:solidFill>
              </a:rPr>
            </a:br>
            <a:endParaRPr lang="en-US" dirty="0">
              <a:solidFill>
                <a:srgbClr val="1F497D"/>
              </a:solidFill>
            </a:endParaRPr>
          </a:p>
        </p:txBody>
      </p:sp>
      <p:sp>
        <p:nvSpPr>
          <p:cNvPr id="3" name="Oval 2"/>
          <p:cNvSpPr/>
          <p:nvPr/>
        </p:nvSpPr>
        <p:spPr>
          <a:xfrm>
            <a:off x="2682414" y="2187715"/>
            <a:ext cx="3157786" cy="2368340"/>
          </a:xfrm>
          <a:prstGeom prst="ellipse">
            <a:avLst/>
          </a:prstGeom>
          <a:solidFill>
            <a:schemeClr val="bg1"/>
          </a:solidFill>
          <a:ln w="57150">
            <a:solidFill>
              <a:srgbClr val="A9316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938305" y="3596707"/>
            <a:ext cx="2310248" cy="461665"/>
          </a:xfrm>
          <a:prstGeom prst="rect">
            <a:avLst/>
          </a:prstGeom>
          <a:noFill/>
        </p:spPr>
        <p:txBody>
          <a:bodyPr wrap="none" rtlCol="0">
            <a:spAutoFit/>
          </a:bodyPr>
          <a:lstStyle/>
          <a:p>
            <a:pPr algn="ctr"/>
            <a:r>
              <a:rPr lang="en-US" sz="2400" dirty="0" smtClean="0"/>
              <a:t>15 billion triples</a:t>
            </a:r>
            <a:endParaRPr lang="en-US" sz="2400" dirty="0"/>
          </a:p>
        </p:txBody>
      </p:sp>
      <p:sp>
        <p:nvSpPr>
          <p:cNvPr id="7" name="Oval 6"/>
          <p:cNvSpPr/>
          <p:nvPr/>
        </p:nvSpPr>
        <p:spPr>
          <a:xfrm>
            <a:off x="5326024" y="3412238"/>
            <a:ext cx="2141626" cy="1606220"/>
          </a:xfrm>
          <a:prstGeom prst="ellipse">
            <a:avLst/>
          </a:prstGeom>
          <a:solidFill>
            <a:schemeClr val="bg1"/>
          </a:solidFill>
          <a:ln w="57150">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498306" y="1948936"/>
            <a:ext cx="1652807" cy="1239605"/>
          </a:xfrm>
          <a:prstGeom prst="ellipse">
            <a:avLst/>
          </a:prstGeom>
          <a:solidFill>
            <a:schemeClr val="bg1"/>
          </a:solid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49676" y="4027578"/>
            <a:ext cx="1572866" cy="830997"/>
          </a:xfrm>
          <a:prstGeom prst="rect">
            <a:avLst/>
          </a:prstGeom>
          <a:noFill/>
        </p:spPr>
        <p:txBody>
          <a:bodyPr wrap="none" rtlCol="0">
            <a:spAutoFit/>
          </a:bodyPr>
          <a:lstStyle/>
          <a:p>
            <a:r>
              <a:rPr lang="en-US" sz="2400" dirty="0" smtClean="0"/>
              <a:t>23 million </a:t>
            </a:r>
          </a:p>
          <a:p>
            <a:r>
              <a:rPr lang="en-US" sz="2400" dirty="0" smtClean="0"/>
              <a:t>triples</a:t>
            </a:r>
            <a:endParaRPr lang="en-US" sz="2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547" y="3006252"/>
            <a:ext cx="2129361" cy="714751"/>
          </a:xfrm>
          <a:prstGeom prst="rect">
            <a:avLst/>
          </a:prstGeom>
          <a:effectLst>
            <a:softEdge rad="63500"/>
          </a:effectLst>
        </p:spPr>
      </p:pic>
      <p:sp>
        <p:nvSpPr>
          <p:cNvPr id="5" name="Oval 4"/>
          <p:cNvSpPr/>
          <p:nvPr/>
        </p:nvSpPr>
        <p:spPr>
          <a:xfrm>
            <a:off x="1624437" y="1305817"/>
            <a:ext cx="2292462" cy="1719347"/>
          </a:xfrm>
          <a:prstGeom prst="ellipse">
            <a:avLst/>
          </a:prstGeom>
          <a:solidFill>
            <a:schemeClr val="bg1"/>
          </a:solidFill>
          <a:ln w="57150">
            <a:solidFill>
              <a:schemeClr val="tx2"/>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works</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198" y="1876740"/>
            <a:ext cx="1395816" cy="468526"/>
          </a:xfrm>
          <a:prstGeom prst="rect">
            <a:avLst/>
          </a:prstGeom>
          <a:effectLst>
            <a:softEdge rad="63500"/>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057" y="3718201"/>
            <a:ext cx="1311303" cy="1020149"/>
          </a:xfrm>
          <a:prstGeom prst="rect">
            <a:avLst/>
          </a:prstGeom>
          <a:effectLst>
            <a:softEdge rad="63500"/>
          </a:effectLst>
        </p:spPr>
      </p:pic>
      <p:sp>
        <p:nvSpPr>
          <p:cNvPr id="8" name="TextBox 7"/>
          <p:cNvSpPr txBox="1"/>
          <p:nvPr/>
        </p:nvSpPr>
        <p:spPr>
          <a:xfrm>
            <a:off x="6948326" y="3166548"/>
            <a:ext cx="2203453" cy="830997"/>
          </a:xfrm>
          <a:prstGeom prst="rect">
            <a:avLst/>
          </a:prstGeom>
          <a:noFill/>
        </p:spPr>
        <p:txBody>
          <a:bodyPr wrap="square" rtlCol="0">
            <a:spAutoFit/>
          </a:bodyPr>
          <a:lstStyle/>
          <a:p>
            <a:pPr algn="r"/>
            <a:r>
              <a:rPr lang="en-US" sz="2400" dirty="0" smtClean="0"/>
              <a:t>2 </a:t>
            </a:r>
          </a:p>
          <a:p>
            <a:pPr algn="r"/>
            <a:r>
              <a:rPr lang="en-US" sz="2400" dirty="0" smtClean="0"/>
              <a:t>billion triples</a:t>
            </a:r>
            <a:endParaRPr lang="en-US" sz="2400" dirty="0"/>
          </a:p>
        </p:txBody>
      </p:sp>
      <p:sp>
        <p:nvSpPr>
          <p:cNvPr id="11" name="Oval 10"/>
          <p:cNvSpPr/>
          <p:nvPr/>
        </p:nvSpPr>
        <p:spPr>
          <a:xfrm>
            <a:off x="1722542" y="3827540"/>
            <a:ext cx="1127669" cy="910810"/>
          </a:xfrm>
          <a:prstGeom prst="ellipse">
            <a:avLst/>
          </a:prstGeom>
          <a:solidFill>
            <a:schemeClr val="bg1"/>
          </a:solidFill>
          <a:ln w="571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179" y="4073745"/>
            <a:ext cx="571233" cy="512020"/>
          </a:xfrm>
          <a:prstGeom prst="rect">
            <a:avLst/>
          </a:prstGeom>
          <a:ln>
            <a:noFill/>
          </a:ln>
          <a:effectLst>
            <a:softEdge rad="63500"/>
          </a:effectLst>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3466" y="2256441"/>
            <a:ext cx="1022487" cy="624596"/>
          </a:xfrm>
          <a:prstGeom prst="rect">
            <a:avLst/>
          </a:prstGeom>
          <a:effectLst>
            <a:softEdge rad="31750"/>
          </a:effectLst>
        </p:spPr>
      </p:pic>
      <p:sp>
        <p:nvSpPr>
          <p:cNvPr id="20" name="Oval 19"/>
          <p:cNvSpPr/>
          <p:nvPr/>
        </p:nvSpPr>
        <p:spPr>
          <a:xfrm>
            <a:off x="4463058" y="1362454"/>
            <a:ext cx="1127669" cy="801471"/>
          </a:xfrm>
          <a:prstGeom prst="ellipse">
            <a:avLst/>
          </a:prstGeom>
          <a:solidFill>
            <a:schemeClr val="bg1"/>
          </a:solidFill>
          <a:ln w="571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6459" y="1646357"/>
            <a:ext cx="660867" cy="233664"/>
          </a:xfrm>
          <a:prstGeom prst="rect">
            <a:avLst/>
          </a:prstGeom>
        </p:spPr>
      </p:pic>
      <p:sp>
        <p:nvSpPr>
          <p:cNvPr id="23" name="TextBox 22"/>
          <p:cNvSpPr txBox="1"/>
          <p:nvPr/>
        </p:nvSpPr>
        <p:spPr>
          <a:xfrm>
            <a:off x="6796410" y="1974145"/>
            <a:ext cx="2393469" cy="830997"/>
          </a:xfrm>
          <a:prstGeom prst="rect">
            <a:avLst/>
          </a:prstGeom>
          <a:noFill/>
        </p:spPr>
        <p:txBody>
          <a:bodyPr wrap="square" rtlCol="0">
            <a:spAutoFit/>
          </a:bodyPr>
          <a:lstStyle/>
          <a:p>
            <a:pPr algn="r"/>
            <a:r>
              <a:rPr lang="en-US" sz="2400" dirty="0" smtClean="0"/>
              <a:t>300 </a:t>
            </a:r>
          </a:p>
          <a:p>
            <a:pPr algn="r"/>
            <a:r>
              <a:rPr lang="en-US" sz="2400" dirty="0" smtClean="0"/>
              <a:t>million triples</a:t>
            </a:r>
            <a:endParaRPr lang="en-US" sz="2400" dirty="0"/>
          </a:p>
        </p:txBody>
      </p:sp>
      <p:sp>
        <p:nvSpPr>
          <p:cNvPr id="6" name="TextBox 5"/>
          <p:cNvSpPr txBox="1"/>
          <p:nvPr/>
        </p:nvSpPr>
        <p:spPr>
          <a:xfrm>
            <a:off x="83746" y="2102249"/>
            <a:ext cx="3081381" cy="830997"/>
          </a:xfrm>
          <a:prstGeom prst="rect">
            <a:avLst/>
          </a:prstGeom>
          <a:noFill/>
        </p:spPr>
        <p:txBody>
          <a:bodyPr wrap="square" rtlCol="0">
            <a:spAutoFit/>
          </a:bodyPr>
          <a:lstStyle/>
          <a:p>
            <a:r>
              <a:rPr lang="en-US" sz="2400" dirty="0" smtClean="0"/>
              <a:t>5 billion </a:t>
            </a:r>
          </a:p>
          <a:p>
            <a:r>
              <a:rPr lang="en-US" sz="2400" dirty="0" smtClean="0"/>
              <a:t>RDF triples</a:t>
            </a:r>
            <a:endParaRPr lang="en-US" sz="2400" dirty="0"/>
          </a:p>
        </p:txBody>
      </p:sp>
      <p:sp>
        <p:nvSpPr>
          <p:cNvPr id="10" name="TextBox 9"/>
          <p:cNvSpPr txBox="1"/>
          <p:nvPr/>
        </p:nvSpPr>
        <p:spPr>
          <a:xfrm>
            <a:off x="5181768" y="1290345"/>
            <a:ext cx="3938689" cy="461665"/>
          </a:xfrm>
          <a:prstGeom prst="rect">
            <a:avLst/>
          </a:prstGeom>
          <a:noFill/>
        </p:spPr>
        <p:txBody>
          <a:bodyPr wrap="square" rtlCol="0">
            <a:spAutoFit/>
          </a:bodyPr>
          <a:lstStyle/>
          <a:p>
            <a:pPr algn="ctr"/>
            <a:r>
              <a:rPr lang="en-US" sz="2400" dirty="0" smtClean="0"/>
              <a:t>10-50 million triples</a:t>
            </a:r>
            <a:endParaRPr lang="en-US" sz="2400" dirty="0"/>
          </a:p>
        </p:txBody>
      </p:sp>
      <p:sp>
        <p:nvSpPr>
          <p:cNvPr id="19" name="Rectangle 18"/>
          <p:cNvSpPr/>
          <p:nvPr/>
        </p:nvSpPr>
        <p:spPr>
          <a:xfrm>
            <a:off x="2432949" y="2333082"/>
            <a:ext cx="834524" cy="369332"/>
          </a:xfrm>
          <a:prstGeom prst="rect">
            <a:avLst/>
          </a:prstGeom>
        </p:spPr>
        <p:txBody>
          <a:bodyPr wrap="none">
            <a:spAutoFit/>
          </a:bodyPr>
          <a:lstStyle/>
          <a:p>
            <a:r>
              <a:rPr lang="en-US" dirty="0" smtClean="0"/>
              <a:t>Works</a:t>
            </a:r>
            <a:endParaRPr lang="en-US" dirty="0"/>
          </a:p>
        </p:txBody>
      </p:sp>
      <p:sp>
        <p:nvSpPr>
          <p:cNvPr id="24" name="Rectangle 23"/>
          <p:cNvSpPr/>
          <p:nvPr/>
        </p:nvSpPr>
        <p:spPr>
          <a:xfrm>
            <a:off x="1905470" y="3889079"/>
            <a:ext cx="761812" cy="369332"/>
          </a:xfrm>
          <a:prstGeom prst="rect">
            <a:avLst/>
          </a:prstGeom>
        </p:spPr>
        <p:txBody>
          <a:bodyPr wrap="none">
            <a:spAutoFit/>
          </a:bodyPr>
          <a:lstStyle/>
          <a:p>
            <a:r>
              <a:rPr lang="en-US" dirty="0" smtClean="0"/>
              <a:t>FAST</a:t>
            </a:r>
            <a:endParaRPr lang="en-US" dirty="0"/>
          </a:p>
        </p:txBody>
      </p:sp>
      <p:sp>
        <p:nvSpPr>
          <p:cNvPr id="25" name="Rectangle 24"/>
          <p:cNvSpPr/>
          <p:nvPr/>
        </p:nvSpPr>
        <p:spPr>
          <a:xfrm>
            <a:off x="5943834" y="2008275"/>
            <a:ext cx="684803" cy="369332"/>
          </a:xfrm>
          <a:prstGeom prst="rect">
            <a:avLst/>
          </a:prstGeom>
        </p:spPr>
        <p:txBody>
          <a:bodyPr wrap="none">
            <a:spAutoFit/>
          </a:bodyPr>
          <a:lstStyle/>
          <a:p>
            <a:r>
              <a:rPr lang="en-US" dirty="0" smtClean="0"/>
              <a:t>DDC</a:t>
            </a:r>
            <a:endParaRPr lang="en-US" dirty="0"/>
          </a:p>
        </p:txBody>
      </p:sp>
      <p:sp>
        <p:nvSpPr>
          <p:cNvPr id="26" name="Rectangle 25"/>
          <p:cNvSpPr/>
          <p:nvPr/>
        </p:nvSpPr>
        <p:spPr>
          <a:xfrm>
            <a:off x="6007334" y="3997545"/>
            <a:ext cx="761747" cy="369332"/>
          </a:xfrm>
          <a:prstGeom prst="rect">
            <a:avLst/>
          </a:prstGeom>
        </p:spPr>
        <p:txBody>
          <a:bodyPr wrap="none">
            <a:spAutoFit/>
          </a:bodyPr>
          <a:lstStyle/>
          <a:p>
            <a:r>
              <a:rPr lang="en-US" dirty="0" smtClean="0"/>
              <a:t>VIAF </a:t>
            </a:r>
            <a:endParaRPr lang="en-US" dirty="0"/>
          </a:p>
        </p:txBody>
      </p:sp>
    </p:spTree>
    <p:extLst>
      <p:ext uri="{BB962C8B-B14F-4D97-AF65-F5344CB8AC3E}">
        <p14:creationId xmlns:p14="http://schemas.microsoft.com/office/powerpoint/2010/main" val="328798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92991" y="4405314"/>
            <a:ext cx="2434801" cy="611558"/>
          </a:xfrm>
          <a:prstGeom prst="rect">
            <a:avLst/>
          </a:prstGeom>
          <a:ln w="19050">
            <a:noFill/>
          </a:ln>
        </p:spPr>
      </p:pic>
      <p:sp>
        <p:nvSpPr>
          <p:cNvPr id="3" name="Title 2"/>
          <p:cNvSpPr>
            <a:spLocks noGrp="1"/>
          </p:cNvSpPr>
          <p:nvPr>
            <p:ph type="title"/>
          </p:nvPr>
        </p:nvSpPr>
        <p:spPr/>
        <p:txBody>
          <a:bodyPr/>
          <a:lstStyle/>
          <a:p>
            <a:r>
              <a:rPr lang="en-US" sz="4000" dirty="0" smtClean="0"/>
              <a:t>Virtual International Authority File</a:t>
            </a:r>
            <a:endParaRPr lang="en-US" sz="4000" dirty="0"/>
          </a:p>
        </p:txBody>
      </p:sp>
      <p:sp>
        <p:nvSpPr>
          <p:cNvPr id="6" name="Content Placeholder 5"/>
          <p:cNvSpPr>
            <a:spLocks noGrp="1"/>
          </p:cNvSpPr>
          <p:nvPr>
            <p:ph sz="half" idx="2"/>
          </p:nvPr>
        </p:nvSpPr>
        <p:spPr>
          <a:xfrm>
            <a:off x="3202686" y="1252633"/>
            <a:ext cx="5312664" cy="3263504"/>
          </a:xfrm>
        </p:spPr>
        <p:txBody>
          <a:bodyPr>
            <a:normAutofit fontScale="70000" lnSpcReduction="20000"/>
          </a:bodyPr>
          <a:lstStyle/>
          <a:p>
            <a:r>
              <a:rPr lang="en-US" dirty="0">
                <a:cs typeface="Arial" panose="020B0604020202020204" pitchFamily="34" charset="0"/>
              </a:rPr>
              <a:t>Aggregates data from ~36 sources</a:t>
            </a:r>
          </a:p>
          <a:p>
            <a:r>
              <a:rPr lang="en-US" dirty="0" smtClean="0">
                <a:cs typeface="Arial" panose="020B0604020202020204" pitchFamily="34" charset="0"/>
              </a:rPr>
              <a:t>Includes personal and organizational names, works and their translations</a:t>
            </a:r>
          </a:p>
          <a:p>
            <a:r>
              <a:rPr lang="en-US" dirty="0" smtClean="0">
                <a:cs typeface="Arial" panose="020B0604020202020204" pitchFamily="34" charset="0"/>
              </a:rPr>
              <a:t>Links in </a:t>
            </a:r>
            <a:r>
              <a:rPr lang="en-US" dirty="0" err="1" smtClean="0">
                <a:cs typeface="Arial" panose="020B0604020202020204" pitchFamily="34" charset="0"/>
              </a:rPr>
              <a:t>Wikidata</a:t>
            </a:r>
            <a:r>
              <a:rPr lang="en-US" dirty="0" smtClean="0">
                <a:cs typeface="Arial" panose="020B0604020202020204" pitchFamily="34" charset="0"/>
              </a:rPr>
              <a:t> (and thus Wikipedia)</a:t>
            </a:r>
          </a:p>
          <a:p>
            <a:r>
              <a:rPr lang="en-US" dirty="0" smtClean="0">
                <a:cs typeface="Arial" panose="020B0604020202020204" pitchFamily="34" charset="0"/>
              </a:rPr>
              <a:t>One </a:t>
            </a:r>
            <a:r>
              <a:rPr lang="en-US" dirty="0">
                <a:cs typeface="Arial" panose="020B0604020202020204" pitchFamily="34" charset="0"/>
              </a:rPr>
              <a:t>of most frequently accessed sources consumed by linked data </a:t>
            </a:r>
            <a:r>
              <a:rPr lang="en-US" dirty="0" smtClean="0">
                <a:cs typeface="Arial" panose="020B0604020202020204" pitchFamily="34" charset="0"/>
              </a:rPr>
              <a:t>services</a:t>
            </a:r>
            <a:endParaRPr lang="en-US" dirty="0">
              <a:cs typeface="Arial" panose="020B0604020202020204" pitchFamily="34" charset="0"/>
            </a:endParaRPr>
          </a:p>
        </p:txBody>
      </p:sp>
      <p:pic>
        <p:nvPicPr>
          <p:cNvPr id="7" name="Content Placeholder 6" descr="http://www.oclc.org/content/dam/research/images/Themes/thread-DS-viaf-300.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28650" y="126801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392991" y="3870897"/>
            <a:ext cx="631579" cy="508871"/>
          </a:xfrm>
          <a:prstGeom prst="rect">
            <a:avLst/>
          </a:prstGeom>
        </p:spPr>
      </p:pic>
      <p:pic>
        <p:nvPicPr>
          <p:cNvPr id="10" name="Picture 9"/>
          <p:cNvPicPr>
            <a:picLocks noChangeAspect="1"/>
          </p:cNvPicPr>
          <p:nvPr/>
        </p:nvPicPr>
        <p:blipFill>
          <a:blip r:embed="rId5"/>
          <a:stretch>
            <a:fillRect/>
          </a:stretch>
        </p:blipFill>
        <p:spPr>
          <a:xfrm>
            <a:off x="3202687" y="3868860"/>
            <a:ext cx="513527" cy="510908"/>
          </a:xfrm>
          <a:prstGeom prst="rect">
            <a:avLst/>
          </a:prstGeom>
        </p:spPr>
      </p:pic>
      <p:pic>
        <p:nvPicPr>
          <p:cNvPr id="11" name="Picture 10"/>
          <p:cNvPicPr>
            <a:picLocks noChangeAspect="1"/>
          </p:cNvPicPr>
          <p:nvPr/>
        </p:nvPicPr>
        <p:blipFill>
          <a:blip r:embed="rId6"/>
          <a:stretch>
            <a:fillRect/>
          </a:stretch>
        </p:blipFill>
        <p:spPr>
          <a:xfrm>
            <a:off x="6290249" y="3868860"/>
            <a:ext cx="536294" cy="510908"/>
          </a:xfrm>
          <a:prstGeom prst="rect">
            <a:avLst/>
          </a:prstGeom>
        </p:spPr>
      </p:pic>
      <p:pic>
        <p:nvPicPr>
          <p:cNvPr id="12" name="Picture 11"/>
          <p:cNvPicPr>
            <a:picLocks noChangeAspect="1"/>
          </p:cNvPicPr>
          <p:nvPr/>
        </p:nvPicPr>
        <p:blipFill>
          <a:blip r:embed="rId7"/>
          <a:stretch>
            <a:fillRect/>
          </a:stretch>
        </p:blipFill>
        <p:spPr>
          <a:xfrm>
            <a:off x="6290249" y="4462104"/>
            <a:ext cx="2426848" cy="550895"/>
          </a:xfrm>
          <a:prstGeom prst="rect">
            <a:avLst/>
          </a:prstGeom>
        </p:spPr>
      </p:pic>
      <p:pic>
        <p:nvPicPr>
          <p:cNvPr id="13" name="Picture 12"/>
          <p:cNvPicPr>
            <a:picLocks noChangeAspect="1"/>
          </p:cNvPicPr>
          <p:nvPr/>
        </p:nvPicPr>
        <p:blipFill>
          <a:blip r:embed="rId8"/>
          <a:stretch>
            <a:fillRect/>
          </a:stretch>
        </p:blipFill>
        <p:spPr>
          <a:xfrm>
            <a:off x="3202687" y="4408641"/>
            <a:ext cx="2623412" cy="604358"/>
          </a:xfrm>
          <a:prstGeom prst="rect">
            <a:avLst/>
          </a:prstGeom>
        </p:spPr>
      </p:pic>
    </p:spTree>
    <p:extLst>
      <p:ext uri="{BB962C8B-B14F-4D97-AF65-F5344CB8AC3E}">
        <p14:creationId xmlns:p14="http://schemas.microsoft.com/office/powerpoint/2010/main" val="1764092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5"/>
          <a:stretch/>
        </p:blipFill>
        <p:spPr bwMode="auto">
          <a:xfrm>
            <a:off x="477838" y="3076575"/>
            <a:ext cx="84121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477838" y="165497"/>
            <a:ext cx="8666162" cy="686442"/>
          </a:xfrm>
        </p:spPr>
        <p:txBody>
          <a:bodyPr/>
          <a:lstStyle/>
          <a:p>
            <a:r>
              <a:rPr lang="en-US" dirty="0" smtClean="0"/>
              <a:t>Aiding Authority Control on the Web</a:t>
            </a:r>
            <a:endParaRPr lang="en-US"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350" y="1179910"/>
            <a:ext cx="63436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John R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7776" y="971550"/>
            <a:ext cx="2562225" cy="232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ttp://www-tc.pbs.org/wgbh/amex/pill/peopleevents/images/p_rock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591" y="2436615"/>
            <a:ext cx="1876425" cy="17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p:cNvSpPr/>
          <p:nvPr/>
        </p:nvSpPr>
        <p:spPr>
          <a:xfrm>
            <a:off x="2416176" y="4350544"/>
            <a:ext cx="1393825" cy="242888"/>
          </a:xfrm>
          <a:prstGeom prst="fra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0" name="Frame 9"/>
          <p:cNvSpPr/>
          <p:nvPr/>
        </p:nvSpPr>
        <p:spPr>
          <a:xfrm>
            <a:off x="3592172" y="2088515"/>
            <a:ext cx="1216955" cy="242888"/>
          </a:xfrm>
          <a:prstGeom prst="fra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373210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OCLC’s Explorations…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6762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err="1" smtClean="0">
                <a:solidFill>
                  <a:schemeClr val="bg1"/>
                </a:solidFill>
              </a:rPr>
              <a:t>WorldCat</a:t>
            </a:r>
            <a:r>
              <a:rPr lang="en-US" dirty="0" smtClean="0">
                <a:solidFill>
                  <a:schemeClr val="bg1"/>
                </a:solidFill>
              </a:rPr>
              <a:t> Linked Data Explorer</a:t>
            </a:r>
            <a:endParaRPr lang="en-US" dirty="0">
              <a:solidFill>
                <a:schemeClr val="bg1"/>
              </a:solidFill>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07" b="10000"/>
          <a:stretch/>
        </p:blipFill>
        <p:spPr bwMode="auto">
          <a:xfrm>
            <a:off x="576795" y="343302"/>
            <a:ext cx="8203139" cy="403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2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Library knowledge graph</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21" t="19719" r="42492" b="43967"/>
          <a:stretch/>
        </p:blipFill>
        <p:spPr bwMode="auto">
          <a:xfrm>
            <a:off x="1577641" y="1029745"/>
            <a:ext cx="5600700" cy="355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25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RDA Basics</a:t>
            </a:r>
            <a:endParaRPr lang="en-US" dirty="0"/>
          </a:p>
        </p:txBody>
      </p:sp>
      <p:sp>
        <p:nvSpPr>
          <p:cNvPr id="6" name="Text Placeholder 5"/>
          <p:cNvSpPr>
            <a:spLocks noGrp="1"/>
          </p:cNvSpPr>
          <p:nvPr>
            <p:ph type="body" sz="quarter" idx="14"/>
          </p:nvPr>
        </p:nvSpPr>
        <p:spPr/>
        <p:txBody>
          <a:bodyPr/>
          <a:lstStyle/>
          <a:p>
            <a:pPr marL="0" indent="0">
              <a:buNone/>
            </a:pPr>
            <a:r>
              <a:rPr lang="en-US" sz="2400" i="1" dirty="0" smtClean="0"/>
              <a:t>Resource Description &amp; Access</a:t>
            </a:r>
          </a:p>
          <a:p>
            <a:r>
              <a:rPr lang="en-US" sz="2000" dirty="0" smtClean="0"/>
              <a:t>A content standard for libraries</a:t>
            </a:r>
          </a:p>
          <a:p>
            <a:pPr lvl="1"/>
            <a:r>
              <a:rPr lang="en-US" sz="1800" dirty="0" smtClean="0"/>
              <a:t>Successor to AACR2</a:t>
            </a:r>
          </a:p>
          <a:p>
            <a:pPr lvl="1"/>
            <a:r>
              <a:rPr lang="en-US" sz="1800" dirty="0" smtClean="0"/>
              <a:t>Designed to cover all digital and analog resources</a:t>
            </a:r>
          </a:p>
          <a:p>
            <a:r>
              <a:rPr lang="en-US" sz="2000" dirty="0" smtClean="0"/>
              <a:t>Stewarded by JSC (Joint Steering Committee)</a:t>
            </a:r>
          </a:p>
          <a:p>
            <a:pPr lvl="1"/>
            <a:r>
              <a:rPr lang="en-US" sz="1800" dirty="0" smtClean="0"/>
              <a:t>Available online &amp; in print</a:t>
            </a:r>
          </a:p>
          <a:p>
            <a:r>
              <a:rPr lang="en-US" sz="2000" dirty="0" smtClean="0"/>
              <a:t>Model- and other standards-cognizant</a:t>
            </a:r>
          </a:p>
          <a:p>
            <a:pPr lvl="1"/>
            <a:r>
              <a:rPr lang="en-US" sz="1800" dirty="0" smtClean="0"/>
              <a:t>FRBR (Functional Requirements of Bibliographic Records)</a:t>
            </a:r>
          </a:p>
          <a:p>
            <a:pPr lvl="1"/>
            <a:r>
              <a:rPr lang="en-US" sz="1800" dirty="0"/>
              <a:t>Functional Requirements for Authority Data, (</a:t>
            </a:r>
            <a:r>
              <a:rPr lang="en-US" sz="1800" dirty="0" smtClean="0"/>
              <a:t>FRAD)</a:t>
            </a:r>
          </a:p>
        </p:txBody>
      </p:sp>
    </p:spTree>
    <p:extLst>
      <p:ext uri="{BB962C8B-B14F-4D97-AF65-F5344CB8AC3E}">
        <p14:creationId xmlns:p14="http://schemas.microsoft.com/office/powerpoint/2010/main" val="30050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503614" y="1454944"/>
            <a:ext cx="2949575" cy="2534841"/>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394450" y="2703910"/>
            <a:ext cx="762000" cy="120015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79714" y="2762250"/>
            <a:ext cx="769937" cy="1152525"/>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3524250" y="1446610"/>
            <a:ext cx="2794000" cy="2453878"/>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318250" y="1446610"/>
            <a:ext cx="76200" cy="2457450"/>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498850" y="1446610"/>
            <a:ext cx="2895600" cy="0"/>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318250" y="1446610"/>
            <a:ext cx="838200" cy="1257300"/>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575050" y="2703910"/>
            <a:ext cx="3581400" cy="1200150"/>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36850" y="2703910"/>
            <a:ext cx="3581400" cy="1200150"/>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498851" y="1446610"/>
            <a:ext cx="41275" cy="2441972"/>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736851" y="1454944"/>
            <a:ext cx="766763" cy="1248966"/>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498850" y="3904060"/>
            <a:ext cx="2895600" cy="0"/>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736850" y="2703910"/>
            <a:ext cx="4419600" cy="0"/>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3498850" y="1446610"/>
            <a:ext cx="3657600" cy="1257300"/>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660650" y="1446610"/>
            <a:ext cx="3733800" cy="1257300"/>
          </a:xfrm>
          <a:prstGeom prst="line">
            <a:avLst/>
          </a:prstGeom>
          <a:ln>
            <a:solidFill>
              <a:srgbClr val="2178B5"/>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2584450" y="2615804"/>
            <a:ext cx="228600" cy="171450"/>
          </a:xfrm>
          <a:prstGeom prst="ellipse">
            <a:avLst/>
          </a:prstGeom>
          <a:solidFill>
            <a:srgbClr val="1F497D"/>
          </a:solidFill>
          <a:ln>
            <a:solidFill>
              <a:srgbClr val="2178B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p:cNvSpPr/>
          <p:nvPr/>
        </p:nvSpPr>
        <p:spPr>
          <a:xfrm>
            <a:off x="7029450" y="2624138"/>
            <a:ext cx="228600" cy="171450"/>
          </a:xfrm>
          <a:prstGeom prst="ellipse">
            <a:avLst/>
          </a:prstGeom>
          <a:solidFill>
            <a:schemeClr val="tx2"/>
          </a:solidFill>
          <a:ln>
            <a:solidFill>
              <a:srgbClr val="2178B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p:cNvSpPr/>
          <p:nvPr/>
        </p:nvSpPr>
        <p:spPr>
          <a:xfrm>
            <a:off x="3406775" y="3812381"/>
            <a:ext cx="228600" cy="171450"/>
          </a:xfrm>
          <a:prstGeom prst="ellipse">
            <a:avLst/>
          </a:prstGeom>
          <a:solidFill>
            <a:srgbClr val="1F497D"/>
          </a:solidFill>
          <a:ln>
            <a:solidFill>
              <a:srgbClr val="2178B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p:cNvSpPr/>
          <p:nvPr/>
        </p:nvSpPr>
        <p:spPr>
          <a:xfrm>
            <a:off x="6257925" y="3843337"/>
            <a:ext cx="228600" cy="171450"/>
          </a:xfrm>
          <a:prstGeom prst="ellipse">
            <a:avLst/>
          </a:prstGeom>
          <a:solidFill>
            <a:srgbClr val="1F497D"/>
          </a:solidFill>
          <a:ln>
            <a:solidFill>
              <a:srgbClr val="2178B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p:cNvSpPr/>
          <p:nvPr/>
        </p:nvSpPr>
        <p:spPr>
          <a:xfrm>
            <a:off x="3387725" y="1359694"/>
            <a:ext cx="228600" cy="171450"/>
          </a:xfrm>
          <a:prstGeom prst="ellipse">
            <a:avLst/>
          </a:prstGeom>
          <a:solidFill>
            <a:srgbClr val="1F497D"/>
          </a:solidFill>
          <a:ln>
            <a:solidFill>
              <a:srgbClr val="2178B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6226175" y="1358504"/>
            <a:ext cx="228600" cy="171450"/>
          </a:xfrm>
          <a:prstGeom prst="ellipse">
            <a:avLst/>
          </a:prstGeom>
          <a:solidFill>
            <a:srgbClr val="1F497D"/>
          </a:solidFill>
          <a:ln>
            <a:solidFill>
              <a:srgbClr val="2178B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0919" name="TextBox 25"/>
          <p:cNvSpPr txBox="1">
            <a:spLocks noChangeArrowheads="1"/>
          </p:cNvSpPr>
          <p:nvPr/>
        </p:nvSpPr>
        <p:spPr bwMode="auto">
          <a:xfrm>
            <a:off x="2029382" y="1202051"/>
            <a:ext cx="1383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en-US" sz="2800" b="1" dirty="0">
                <a:solidFill>
                  <a:srgbClr val="8A1B61"/>
                </a:solidFill>
              </a:rPr>
              <a:t>person</a:t>
            </a:r>
          </a:p>
        </p:txBody>
      </p:sp>
      <p:sp>
        <p:nvSpPr>
          <p:cNvPr id="80920" name="TextBox 26"/>
          <p:cNvSpPr txBox="1">
            <a:spLocks noChangeArrowheads="1"/>
          </p:cNvSpPr>
          <p:nvPr/>
        </p:nvSpPr>
        <p:spPr bwMode="auto">
          <a:xfrm>
            <a:off x="6576756" y="1202051"/>
            <a:ext cx="11047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en-US" sz="2800" b="1" dirty="0">
                <a:solidFill>
                  <a:srgbClr val="8A1B61"/>
                </a:solidFill>
              </a:rPr>
              <a:t>place</a:t>
            </a:r>
          </a:p>
        </p:txBody>
      </p:sp>
      <p:sp>
        <p:nvSpPr>
          <p:cNvPr id="80921" name="TextBox 27"/>
          <p:cNvSpPr txBox="1">
            <a:spLocks noChangeArrowheads="1"/>
          </p:cNvSpPr>
          <p:nvPr/>
        </p:nvSpPr>
        <p:spPr bwMode="auto">
          <a:xfrm>
            <a:off x="1361430" y="2507456"/>
            <a:ext cx="12442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en-US" sz="2800" b="1" dirty="0">
                <a:solidFill>
                  <a:schemeClr val="accent3"/>
                </a:solidFill>
              </a:rPr>
              <a:t>object</a:t>
            </a:r>
          </a:p>
        </p:txBody>
      </p:sp>
      <p:sp>
        <p:nvSpPr>
          <p:cNvPr id="80922" name="TextBox 28"/>
          <p:cNvSpPr txBox="1">
            <a:spLocks noChangeArrowheads="1"/>
          </p:cNvSpPr>
          <p:nvPr/>
        </p:nvSpPr>
        <p:spPr bwMode="auto">
          <a:xfrm>
            <a:off x="7364414" y="2507456"/>
            <a:ext cx="15648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en-US" sz="2800" b="1" dirty="0">
                <a:solidFill>
                  <a:srgbClr val="8A1B61"/>
                </a:solidFill>
              </a:rPr>
              <a:t>concept</a:t>
            </a:r>
          </a:p>
        </p:txBody>
      </p:sp>
      <p:sp>
        <p:nvSpPr>
          <p:cNvPr id="80923" name="TextBox 29"/>
          <p:cNvSpPr txBox="1">
            <a:spLocks noChangeArrowheads="1"/>
          </p:cNvSpPr>
          <p:nvPr/>
        </p:nvSpPr>
        <p:spPr bwMode="auto">
          <a:xfrm>
            <a:off x="2481263" y="4002881"/>
            <a:ext cx="2321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en-US" sz="2800" b="1" dirty="0">
                <a:solidFill>
                  <a:srgbClr val="8A1B61"/>
                </a:solidFill>
              </a:rPr>
              <a:t>organization</a:t>
            </a:r>
          </a:p>
        </p:txBody>
      </p:sp>
      <p:sp>
        <p:nvSpPr>
          <p:cNvPr id="80924" name="TextBox 30"/>
          <p:cNvSpPr txBox="1">
            <a:spLocks noChangeArrowheads="1"/>
          </p:cNvSpPr>
          <p:nvPr/>
        </p:nvSpPr>
        <p:spPr bwMode="auto">
          <a:xfrm>
            <a:off x="5942014" y="4002881"/>
            <a:ext cx="1023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en-US" sz="2800" b="1" dirty="0">
                <a:solidFill>
                  <a:srgbClr val="8A1B61"/>
                </a:solidFill>
              </a:rPr>
              <a:t>work</a:t>
            </a:r>
          </a:p>
        </p:txBody>
      </p:sp>
      <p:sp>
        <p:nvSpPr>
          <p:cNvPr id="44" name="Text Placeholder 2"/>
          <p:cNvSpPr>
            <a:spLocks noGrp="1"/>
          </p:cNvSpPr>
          <p:nvPr>
            <p:ph type="body" sz="quarter" idx="4294967295"/>
          </p:nvPr>
        </p:nvSpPr>
        <p:spPr>
          <a:xfrm>
            <a:off x="709390" y="249074"/>
            <a:ext cx="8181975" cy="685800"/>
          </a:xfrm>
          <a:prstGeom prst="rect">
            <a:avLst/>
          </a:prstGeom>
        </p:spPr>
        <p:txBody>
          <a:bodyPr/>
          <a:lstStyle/>
          <a:p>
            <a:pPr marL="0" indent="0">
              <a:buNone/>
            </a:pPr>
            <a:r>
              <a:rPr lang="en-US" sz="4000" b="1" dirty="0" smtClean="0">
                <a:solidFill>
                  <a:schemeClr val="tx2"/>
                </a:solidFill>
                <a:latin typeface="+mj-lt"/>
              </a:rPr>
              <a:t>Entities of Initial Focus</a:t>
            </a:r>
            <a:endParaRPr lang="en-US" sz="4000" b="1" dirty="0">
              <a:solidFill>
                <a:schemeClr val="tx2"/>
              </a:solidFill>
              <a:latin typeface="+mj-lt"/>
            </a:endParaRPr>
          </a:p>
        </p:txBody>
      </p:sp>
      <p:sp>
        <p:nvSpPr>
          <p:cNvPr id="41" name="TextBox 30"/>
          <p:cNvSpPr txBox="1">
            <a:spLocks noChangeArrowheads="1"/>
          </p:cNvSpPr>
          <p:nvPr/>
        </p:nvSpPr>
        <p:spPr bwMode="auto">
          <a:xfrm>
            <a:off x="5932513" y="4014788"/>
            <a:ext cx="1023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en-US" sz="2800" b="1" dirty="0">
                <a:solidFill>
                  <a:schemeClr val="accent5"/>
                </a:solidFill>
              </a:rPr>
              <a:t>work</a:t>
            </a:r>
          </a:p>
        </p:txBody>
      </p:sp>
      <p:sp>
        <p:nvSpPr>
          <p:cNvPr id="42" name="TextBox 25"/>
          <p:cNvSpPr txBox="1">
            <a:spLocks noChangeArrowheads="1"/>
          </p:cNvSpPr>
          <p:nvPr/>
        </p:nvSpPr>
        <p:spPr bwMode="auto">
          <a:xfrm>
            <a:off x="2002176" y="1200899"/>
            <a:ext cx="1383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en-US" sz="2800" b="1" dirty="0">
                <a:solidFill>
                  <a:srgbClr val="F6BE00"/>
                </a:solidFill>
              </a:rPr>
              <a:t>person</a:t>
            </a:r>
          </a:p>
        </p:txBody>
      </p:sp>
    </p:spTree>
    <p:extLst>
      <p:ext uri="{BB962C8B-B14F-4D97-AF65-F5344CB8AC3E}">
        <p14:creationId xmlns:p14="http://schemas.microsoft.com/office/powerpoint/2010/main" val="4460588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par>
                                <p:cTn id="18" presetID="2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1000"/>
                                        <p:tgtEl>
                                          <p:spTgt spid="16"/>
                                        </p:tgtEl>
                                      </p:cBhvr>
                                    </p:animEffect>
                                  </p:childTnLst>
                                </p:cTn>
                              </p:par>
                              <p:par>
                                <p:cTn id="21" presetID="2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1000"/>
                                        <p:tgtEl>
                                          <p:spTgt spid="18"/>
                                        </p:tgtEl>
                                      </p:cBhvr>
                                    </p:animEffect>
                                  </p:childTnLst>
                                </p:cTn>
                              </p:par>
                              <p:par>
                                <p:cTn id="24" presetID="22" presetClass="entr" presetSubtype="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par>
                                <p:cTn id="27" presetID="22" presetClass="entr" presetSubtype="2"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1000"/>
                                        <p:tgtEl>
                                          <p:spTgt spid="13"/>
                                        </p:tgtEl>
                                      </p:cBhvr>
                                    </p:animEffect>
                                  </p:childTnLst>
                                </p:cTn>
                              </p:par>
                              <p:par>
                                <p:cTn id="30" presetID="2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1000"/>
                                        <p:tgtEl>
                                          <p:spTgt spid="12"/>
                                        </p:tgtEl>
                                      </p:cBhvr>
                                    </p:animEffect>
                                  </p:childTnLst>
                                </p:cTn>
                              </p:par>
                            </p:childTnLst>
                          </p:cTn>
                        </p:par>
                        <p:par>
                          <p:cTn id="33" fill="hold" nodeType="afterGroup">
                            <p:stCondLst>
                              <p:cond delay="2000"/>
                            </p:stCondLst>
                            <p:childTnLst>
                              <p:par>
                                <p:cTn id="34" presetID="2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1000"/>
                                        <p:tgtEl>
                                          <p:spTgt spid="9"/>
                                        </p:tgtEl>
                                      </p:cBhvr>
                                    </p:animEffect>
                                  </p:childTnLst>
                                </p:cTn>
                              </p:par>
                              <p:par>
                                <p:cTn id="37" presetID="2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1000"/>
                                        <p:tgtEl>
                                          <p:spTgt spid="8"/>
                                        </p:tgtEl>
                                      </p:cBhvr>
                                    </p:animEffect>
                                  </p:childTnLst>
                                </p:cTn>
                              </p:par>
                              <p:par>
                                <p:cTn id="40" presetID="22" presetClass="entr" presetSubtype="8"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1000"/>
                                        <p:tgtEl>
                                          <p:spTgt spid="19"/>
                                        </p:tgtEl>
                                      </p:cBhvr>
                                    </p:animEffect>
                                  </p:childTnLst>
                                </p:cTn>
                              </p:par>
                              <p:par>
                                <p:cTn id="43" presetID="22" presetClass="entr" presetSubtype="8"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1000"/>
                                        <p:tgtEl>
                                          <p:spTgt spid="17"/>
                                        </p:tgtEl>
                                      </p:cBhvr>
                                    </p:animEffect>
                                  </p:childTnLst>
                                </p:cTn>
                              </p:par>
                            </p:childTnLst>
                          </p:cTn>
                        </p:par>
                        <p:par>
                          <p:cTn id="46" fill="hold" nodeType="afterGroup">
                            <p:stCondLst>
                              <p:cond delay="3000"/>
                            </p:stCondLst>
                            <p:childTnLst>
                              <p:par>
                                <p:cTn id="47" presetID="2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1000"/>
                                        <p:tgtEl>
                                          <p:spTgt spid="5"/>
                                        </p:tgtEl>
                                      </p:cBhvr>
                                    </p:animEffect>
                                  </p:childTnLst>
                                </p:cTn>
                              </p:par>
                              <p:par>
                                <p:cTn id="50" presetID="22" presetClass="entr" presetSubtype="4"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1000"/>
                                        <p:tgtEl>
                                          <p:spTgt spid="14"/>
                                        </p:tgtEl>
                                      </p:cBhvr>
                                    </p:animEffect>
                                  </p:childTnLst>
                                </p:cTn>
                              </p:par>
                              <p:par>
                                <p:cTn id="53" presetID="22" presetClass="entr" presetSubtype="4"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roup 48"/>
          <p:cNvGrpSpPr>
            <a:grpSpLocks/>
          </p:cNvGrpSpPr>
          <p:nvPr/>
        </p:nvGrpSpPr>
        <p:grpSpPr bwMode="auto">
          <a:xfrm>
            <a:off x="1771650" y="2070277"/>
            <a:ext cx="1885950" cy="854080"/>
            <a:chOff x="914400" y="2743200"/>
            <a:chExt cx="2514600" cy="1139387"/>
          </a:xfrm>
        </p:grpSpPr>
        <p:sp>
          <p:nvSpPr>
            <p:cNvPr id="7" name="TextBox 6"/>
            <p:cNvSpPr txBox="1"/>
            <p:nvPr/>
          </p:nvSpPr>
          <p:spPr>
            <a:xfrm>
              <a:off x="914400" y="2743200"/>
              <a:ext cx="2514600" cy="1139387"/>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a:spAutoFit/>
            </a:bodyPr>
            <a:lstStyle/>
            <a:p>
              <a:pPr>
                <a:tabLst>
                  <a:tab pos="775097" algn="l"/>
                </a:tabLst>
                <a:defRPr/>
              </a:pPr>
              <a:r>
                <a:rPr lang="en-US" sz="825" dirty="0">
                  <a:latin typeface="Arial" pitchFamily="34" charset="0"/>
                  <a:cs typeface="Arial" pitchFamily="34" charset="0"/>
                </a:rPr>
                <a:t>Title:	Journey to the West</a:t>
              </a:r>
            </a:p>
            <a:p>
              <a:pPr>
                <a:tabLst>
                  <a:tab pos="775097" algn="l"/>
                </a:tabLst>
                <a:defRPr/>
              </a:pPr>
              <a:r>
                <a:rPr lang="en-US" sz="825" dirty="0">
                  <a:latin typeface="Arial" pitchFamily="34" charset="0"/>
                  <a:cs typeface="Arial" pitchFamily="34" charset="0"/>
                </a:rPr>
                <a:t>Language:	English</a:t>
              </a:r>
            </a:p>
            <a:p>
              <a:pPr>
                <a:tabLst>
                  <a:tab pos="775097" algn="l"/>
                </a:tabLst>
                <a:defRPr/>
              </a:pPr>
              <a:r>
                <a:rPr lang="en-US" sz="825" dirty="0">
                  <a:latin typeface="Arial" pitchFamily="34" charset="0"/>
                  <a:cs typeface="Arial" pitchFamily="34" charset="0"/>
                </a:rPr>
                <a:t>Translator:	Anthony C. Yu</a:t>
              </a:r>
            </a:p>
            <a:p>
              <a:pPr>
                <a:tabLst>
                  <a:tab pos="775097" algn="l"/>
                </a:tabLst>
                <a:defRPr/>
              </a:pPr>
              <a:r>
                <a:rPr lang="en-US" sz="825" dirty="0">
                  <a:latin typeface="Arial" pitchFamily="34" charset="0"/>
                  <a:cs typeface="Arial" pitchFamily="34" charset="0"/>
                </a:rPr>
                <a:t>Date:	1977</a:t>
              </a:r>
            </a:p>
            <a:p>
              <a:pPr>
                <a:defRPr/>
              </a:pPr>
              <a:r>
                <a:rPr lang="en-US" sz="825" dirty="0">
                  <a:latin typeface="Arial" pitchFamily="34" charset="0"/>
                  <a:cs typeface="Arial" pitchFamily="34" charset="0"/>
                </a:rPr>
                <a:t>IsTranslationOf:</a:t>
              </a:r>
            </a:p>
          </p:txBody>
        </p:sp>
        <p:sp>
          <p:nvSpPr>
            <p:cNvPr id="64" name="Oval 63"/>
            <p:cNvSpPr/>
            <p:nvPr/>
          </p:nvSpPr>
          <p:spPr>
            <a:xfrm>
              <a:off x="2057400" y="3505611"/>
              <a:ext cx="76200" cy="76241"/>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grpSp>
        <p:nvGrpSpPr>
          <p:cNvPr id="110594" name="Group 151"/>
          <p:cNvGrpSpPr>
            <a:grpSpLocks/>
          </p:cNvGrpSpPr>
          <p:nvPr/>
        </p:nvGrpSpPr>
        <p:grpSpPr bwMode="auto">
          <a:xfrm>
            <a:off x="1885950" y="3156127"/>
            <a:ext cx="1885950" cy="854080"/>
            <a:chOff x="914400" y="2743200"/>
            <a:chExt cx="2514600" cy="1139387"/>
          </a:xfrm>
        </p:grpSpPr>
        <p:sp>
          <p:nvSpPr>
            <p:cNvPr id="154" name="TextBox 153"/>
            <p:cNvSpPr txBox="1"/>
            <p:nvPr/>
          </p:nvSpPr>
          <p:spPr>
            <a:xfrm>
              <a:off x="914400" y="2743200"/>
              <a:ext cx="2514600" cy="1139387"/>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a:spAutoFit/>
            </a:bodyPr>
            <a:lstStyle/>
            <a:p>
              <a:pPr>
                <a:tabLst>
                  <a:tab pos="775097" algn="l"/>
                </a:tabLst>
                <a:defRPr/>
              </a:pPr>
              <a:r>
                <a:rPr lang="en-US" sz="825" dirty="0">
                  <a:latin typeface="Arial" pitchFamily="34" charset="0"/>
                  <a:cs typeface="Arial" pitchFamily="34" charset="0"/>
                </a:rPr>
                <a:t>Title:	Journey to the West</a:t>
              </a:r>
            </a:p>
            <a:p>
              <a:pPr>
                <a:tabLst>
                  <a:tab pos="775097" algn="l"/>
                </a:tabLst>
                <a:defRPr/>
              </a:pPr>
              <a:r>
                <a:rPr lang="en-US" sz="825" dirty="0">
                  <a:latin typeface="Arial" pitchFamily="34" charset="0"/>
                  <a:cs typeface="Arial" pitchFamily="34" charset="0"/>
                </a:rPr>
                <a:t>Language:	English</a:t>
              </a:r>
            </a:p>
            <a:p>
              <a:pPr>
                <a:tabLst>
                  <a:tab pos="775097" algn="l"/>
                </a:tabLst>
                <a:defRPr/>
              </a:pPr>
              <a:r>
                <a:rPr lang="en-US" sz="825" dirty="0">
                  <a:latin typeface="Arial" pitchFamily="34" charset="0"/>
                  <a:cs typeface="Arial" pitchFamily="34" charset="0"/>
                </a:rPr>
                <a:t>Translator:	W. J. F. Jenner</a:t>
              </a:r>
            </a:p>
            <a:p>
              <a:pPr>
                <a:tabLst>
                  <a:tab pos="775097" algn="l"/>
                </a:tabLst>
                <a:defRPr/>
              </a:pPr>
              <a:r>
                <a:rPr lang="en-US" sz="825" dirty="0">
                  <a:latin typeface="Arial" pitchFamily="34" charset="0"/>
                  <a:cs typeface="Arial" pitchFamily="34" charset="0"/>
                </a:rPr>
                <a:t>Date:	1982-1984</a:t>
              </a:r>
            </a:p>
            <a:p>
              <a:pPr>
                <a:defRPr/>
              </a:pPr>
              <a:r>
                <a:rPr lang="en-US" sz="825" dirty="0">
                  <a:latin typeface="Arial" pitchFamily="34" charset="0"/>
                  <a:cs typeface="Arial" pitchFamily="34" charset="0"/>
                </a:rPr>
                <a:t>IsTranslationOf:</a:t>
              </a:r>
            </a:p>
          </p:txBody>
        </p:sp>
        <p:sp>
          <p:nvSpPr>
            <p:cNvPr id="155" name="Oval 154"/>
            <p:cNvSpPr/>
            <p:nvPr/>
          </p:nvSpPr>
          <p:spPr>
            <a:xfrm>
              <a:off x="2057400" y="3505611"/>
              <a:ext cx="76200" cy="76241"/>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grpSp>
        <p:nvGrpSpPr>
          <p:cNvPr id="110595" name="Group 218"/>
          <p:cNvGrpSpPr>
            <a:grpSpLocks/>
          </p:cNvGrpSpPr>
          <p:nvPr/>
        </p:nvGrpSpPr>
        <p:grpSpPr bwMode="auto">
          <a:xfrm>
            <a:off x="2743200" y="755826"/>
            <a:ext cx="2800350" cy="1019175"/>
            <a:chOff x="2057400" y="838200"/>
            <a:chExt cx="3733800" cy="1358900"/>
          </a:xfrm>
        </p:grpSpPr>
        <p:grpSp>
          <p:nvGrpSpPr>
            <p:cNvPr id="110615" name="Group 55"/>
            <p:cNvGrpSpPr>
              <a:grpSpLocks/>
            </p:cNvGrpSpPr>
            <p:nvPr/>
          </p:nvGrpSpPr>
          <p:grpSpPr bwMode="auto">
            <a:xfrm>
              <a:off x="2057400" y="838200"/>
              <a:ext cx="3733800" cy="1354218"/>
              <a:chOff x="457200" y="685800"/>
              <a:chExt cx="3733800" cy="1354218"/>
            </a:xfrm>
          </p:grpSpPr>
          <p:sp>
            <p:nvSpPr>
              <p:cNvPr id="2" name="TextBox 1"/>
              <p:cNvSpPr txBox="1"/>
              <p:nvPr/>
            </p:nvSpPr>
            <p:spPr>
              <a:xfrm>
                <a:off x="457200" y="685800"/>
                <a:ext cx="3733800" cy="1354218"/>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a:spAutoFit/>
              </a:bodyPr>
              <a:lstStyle>
                <a:lvl1pPr eaLnBrk="0" hangingPunct="0">
                  <a:tabLst>
                    <a:tab pos="1604963" algn="l"/>
                  </a:tabLst>
                  <a:defRPr sz="2400">
                    <a:solidFill>
                      <a:schemeClr val="tx1"/>
                    </a:solidFill>
                    <a:latin typeface="Arial" charset="0"/>
                    <a:ea typeface="ＭＳ Ｐゴシック" charset="0"/>
                    <a:cs typeface="ＭＳ Ｐゴシック" charset="0"/>
                  </a:defRPr>
                </a:lvl1pPr>
                <a:lvl2pPr marL="742950" indent="-285750" eaLnBrk="0" hangingPunct="0">
                  <a:tabLst>
                    <a:tab pos="1604963" algn="l"/>
                  </a:tabLst>
                  <a:defRPr sz="2400">
                    <a:solidFill>
                      <a:schemeClr val="tx1"/>
                    </a:solidFill>
                    <a:latin typeface="Arial" charset="0"/>
                    <a:ea typeface="ＭＳ Ｐゴシック" charset="0"/>
                  </a:defRPr>
                </a:lvl2pPr>
                <a:lvl3pPr marL="1143000" indent="-228600" eaLnBrk="0" hangingPunct="0">
                  <a:tabLst>
                    <a:tab pos="1604963" algn="l"/>
                  </a:tabLst>
                  <a:defRPr sz="2400">
                    <a:solidFill>
                      <a:schemeClr val="tx1"/>
                    </a:solidFill>
                    <a:latin typeface="Arial" charset="0"/>
                    <a:ea typeface="ＭＳ Ｐゴシック" charset="0"/>
                  </a:defRPr>
                </a:lvl3pPr>
                <a:lvl4pPr marL="1600200" indent="-228600" eaLnBrk="0" hangingPunct="0">
                  <a:tabLst>
                    <a:tab pos="1604963" algn="l"/>
                  </a:tabLst>
                  <a:defRPr sz="2400">
                    <a:solidFill>
                      <a:schemeClr val="tx1"/>
                    </a:solidFill>
                    <a:latin typeface="Arial" charset="0"/>
                    <a:ea typeface="ＭＳ Ｐゴシック" charset="0"/>
                  </a:defRPr>
                </a:lvl4pPr>
                <a:lvl5pPr marL="2057400" indent="-228600" eaLnBrk="0" hangingPunct="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eaLnBrk="1" hangingPunct="1">
                  <a:defRPr/>
                </a:pPr>
                <a:r>
                  <a:rPr lang="en-US" altLang="ja-JP" sz="1200" b="1">
                    <a:latin typeface="Arial Unicode MS" charset="0"/>
                    <a:cs typeface="Arial Unicode MS" charset="0"/>
                  </a:rPr>
                  <a:t>Title:	</a:t>
                </a:r>
                <a:r>
                  <a:rPr lang="ja-JP" altLang="en-US" sz="1200" b="1">
                    <a:latin typeface="Arial Unicode MS" charset="0"/>
                    <a:cs typeface="Arial Unicode MS" charset="0"/>
                  </a:rPr>
                  <a:t>西遊記</a:t>
                </a:r>
                <a:endParaRPr lang="en-US" altLang="ja-JP" sz="1200" b="1">
                  <a:latin typeface="Arial Unicode MS" charset="0"/>
                  <a:cs typeface="Arial Unicode MS" charset="0"/>
                </a:endParaRPr>
              </a:p>
              <a:p>
                <a:pPr eaLnBrk="1" hangingPunct="1">
                  <a:defRPr/>
                </a:pPr>
                <a:r>
                  <a:rPr lang="en-US" altLang="ja-JP" sz="1200" b="1">
                    <a:latin typeface="Arial Unicode MS" charset="0"/>
                    <a:cs typeface="Arial Unicode MS" charset="0"/>
                  </a:rPr>
                  <a:t>Language:	Chinese</a:t>
                </a:r>
              </a:p>
              <a:p>
                <a:pPr eaLnBrk="1" hangingPunct="1">
                  <a:defRPr/>
                </a:pPr>
                <a:r>
                  <a:rPr lang="en-US" altLang="ja-JP" sz="1200" b="1">
                    <a:latin typeface="Arial Unicode MS" charset="0"/>
                    <a:cs typeface="Arial Unicode MS" charset="0"/>
                  </a:rPr>
                  <a:t>Author:	</a:t>
                </a:r>
                <a:r>
                  <a:rPr lang="ja-JP" altLang="en-US" sz="1200">
                    <a:latin typeface="Arial Unicode MS" charset="0"/>
                    <a:cs typeface="Arial Unicode MS" charset="0"/>
                  </a:rPr>
                  <a:t>吳承恩</a:t>
                </a:r>
                <a:endParaRPr lang="en-US" altLang="ja-JP" sz="1200" b="1">
                  <a:latin typeface="Arial Unicode MS" charset="0"/>
                  <a:cs typeface="Arial Unicode MS" charset="0"/>
                </a:endParaRPr>
              </a:p>
              <a:p>
                <a:pPr eaLnBrk="1" hangingPunct="1">
                  <a:defRPr/>
                </a:pPr>
                <a:r>
                  <a:rPr lang="en-US" altLang="ja-JP" sz="1200" b="1">
                    <a:latin typeface="Arial Unicode MS" charset="0"/>
                    <a:cs typeface="Arial Unicode MS" charset="0"/>
                  </a:rPr>
                  <a:t>Created:	1592</a:t>
                </a:r>
              </a:p>
              <a:p>
                <a:pPr eaLnBrk="1" hangingPunct="1">
                  <a:defRPr/>
                </a:pPr>
                <a:r>
                  <a:rPr lang="en-US" sz="1200" b="1">
                    <a:latin typeface="Arial Unicode MS" charset="0"/>
                    <a:cs typeface="Arial Unicode MS" charset="0"/>
                  </a:rPr>
                  <a:t>HasTranslation:</a:t>
                </a:r>
                <a:endParaRPr lang="en-US" sz="1200">
                  <a:latin typeface="Arial Unicode MS" charset="0"/>
                  <a:cs typeface="Arial Unicode MS" charset="0"/>
                </a:endParaRPr>
              </a:p>
            </p:txBody>
          </p:sp>
          <p:sp>
            <p:nvSpPr>
              <p:cNvPr id="5" name="Oval 4"/>
              <p:cNvSpPr/>
              <p:nvPr/>
            </p:nvSpPr>
            <p:spPr>
              <a:xfrm>
                <a:off x="2203450" y="1768475"/>
                <a:ext cx="139700" cy="1397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59" name="Oval 58"/>
              <p:cNvSpPr/>
              <p:nvPr/>
            </p:nvSpPr>
            <p:spPr>
              <a:xfrm>
                <a:off x="2606675" y="1768475"/>
                <a:ext cx="139700" cy="1397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60" name="Oval 59"/>
              <p:cNvSpPr/>
              <p:nvPr/>
            </p:nvSpPr>
            <p:spPr>
              <a:xfrm>
                <a:off x="3009900" y="1768475"/>
                <a:ext cx="139700" cy="1397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61" name="Oval 60"/>
              <p:cNvSpPr/>
              <p:nvPr/>
            </p:nvSpPr>
            <p:spPr>
              <a:xfrm>
                <a:off x="3413125" y="1768475"/>
                <a:ext cx="139700" cy="1397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62" name="Oval 61"/>
              <p:cNvSpPr/>
              <p:nvPr/>
            </p:nvSpPr>
            <p:spPr>
              <a:xfrm>
                <a:off x="3816350" y="1768475"/>
                <a:ext cx="139700" cy="1397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grpSp>
          <p:nvGrpSpPr>
            <p:cNvPr id="110616" name="Group 217"/>
            <p:cNvGrpSpPr>
              <a:grpSpLocks/>
            </p:cNvGrpSpPr>
            <p:nvPr/>
          </p:nvGrpSpPr>
          <p:grpSpPr bwMode="auto">
            <a:xfrm>
              <a:off x="3898900" y="2057400"/>
              <a:ext cx="1739900" cy="139700"/>
              <a:chOff x="3898900" y="2057400"/>
              <a:chExt cx="1739900" cy="139700"/>
            </a:xfrm>
          </p:grpSpPr>
          <p:sp>
            <p:nvSpPr>
              <p:cNvPr id="158" name="Oval 157"/>
              <p:cNvSpPr/>
              <p:nvPr/>
            </p:nvSpPr>
            <p:spPr>
              <a:xfrm>
                <a:off x="54991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59" name="Oval 158"/>
              <p:cNvSpPr/>
              <p:nvPr/>
            </p:nvSpPr>
            <p:spPr>
              <a:xfrm>
                <a:off x="50990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60" name="Oval 159"/>
              <p:cNvSpPr/>
              <p:nvPr/>
            </p:nvSpPr>
            <p:spPr>
              <a:xfrm>
                <a:off x="46990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61" name="Oval 160"/>
              <p:cNvSpPr/>
              <p:nvPr/>
            </p:nvSpPr>
            <p:spPr>
              <a:xfrm>
                <a:off x="42989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162" name="Oval 161"/>
              <p:cNvSpPr/>
              <p:nvPr/>
            </p:nvSpPr>
            <p:spPr>
              <a:xfrm>
                <a:off x="38989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grpSp>
      <p:grpSp>
        <p:nvGrpSpPr>
          <p:cNvPr id="110596" name="Group 133"/>
          <p:cNvGrpSpPr>
            <a:grpSpLocks/>
          </p:cNvGrpSpPr>
          <p:nvPr/>
        </p:nvGrpSpPr>
        <p:grpSpPr bwMode="auto">
          <a:xfrm>
            <a:off x="2457450" y="4281267"/>
            <a:ext cx="1885950" cy="854080"/>
            <a:chOff x="914400" y="2743200"/>
            <a:chExt cx="2514600" cy="1139389"/>
          </a:xfrm>
        </p:grpSpPr>
        <p:sp>
          <p:nvSpPr>
            <p:cNvPr id="136" name="TextBox 135"/>
            <p:cNvSpPr txBox="1"/>
            <p:nvPr/>
          </p:nvSpPr>
          <p:spPr>
            <a:xfrm>
              <a:off x="914400" y="2743200"/>
              <a:ext cx="2514600" cy="1139389"/>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a:spAutoFit/>
            </a:bodyPr>
            <a:lstStyle/>
            <a:p>
              <a:pPr>
                <a:tabLst>
                  <a:tab pos="775097" algn="l"/>
                </a:tabLst>
                <a:defRPr/>
              </a:pPr>
              <a:r>
                <a:rPr lang="en-US" sz="825" dirty="0">
                  <a:latin typeface="Arial" pitchFamily="34" charset="0"/>
                  <a:cs typeface="Arial" pitchFamily="34" charset="0"/>
                </a:rPr>
                <a:t>Title:	</a:t>
              </a:r>
              <a:r>
                <a:rPr lang="vi-VN" sz="825" dirty="0">
                  <a:latin typeface="Arial" pitchFamily="34" charset="0"/>
                  <a:cs typeface="Arial" pitchFamily="34" charset="0"/>
                </a:rPr>
                <a:t>Tây du ký bình khảo</a:t>
              </a:r>
              <a:endParaRPr lang="en-US" sz="825" dirty="0">
                <a:latin typeface="Arial" pitchFamily="34" charset="0"/>
                <a:cs typeface="Arial" pitchFamily="34" charset="0"/>
              </a:endParaRPr>
            </a:p>
            <a:p>
              <a:pPr>
                <a:tabLst>
                  <a:tab pos="775097" algn="l"/>
                </a:tabLst>
                <a:defRPr/>
              </a:pPr>
              <a:r>
                <a:rPr lang="en-US" sz="825" dirty="0">
                  <a:latin typeface="Arial" pitchFamily="34" charset="0"/>
                  <a:cs typeface="Arial" pitchFamily="34" charset="0"/>
                </a:rPr>
                <a:t>Language:	Vietnamese</a:t>
              </a:r>
            </a:p>
            <a:p>
              <a:pPr>
                <a:tabLst>
                  <a:tab pos="775097" algn="l"/>
                </a:tabLst>
                <a:defRPr/>
              </a:pPr>
              <a:r>
                <a:rPr lang="en-US" sz="825" dirty="0">
                  <a:latin typeface="Arial" pitchFamily="34" charset="0"/>
                  <a:cs typeface="Arial" pitchFamily="34" charset="0"/>
                </a:rPr>
                <a:t>Translator:	Phan Quân</a:t>
              </a:r>
            </a:p>
            <a:p>
              <a:pPr>
                <a:tabLst>
                  <a:tab pos="775097" algn="l"/>
                </a:tabLst>
                <a:defRPr/>
              </a:pPr>
              <a:r>
                <a:rPr lang="en-US" sz="825" dirty="0">
                  <a:latin typeface="Arial" pitchFamily="34" charset="0"/>
                  <a:cs typeface="Arial" pitchFamily="34" charset="0"/>
                </a:rPr>
                <a:t>Date:	1980</a:t>
              </a:r>
            </a:p>
            <a:p>
              <a:pPr>
                <a:defRPr/>
              </a:pPr>
              <a:r>
                <a:rPr lang="en-US" sz="825" dirty="0">
                  <a:latin typeface="Arial" pitchFamily="34" charset="0"/>
                  <a:cs typeface="Arial" pitchFamily="34" charset="0"/>
                </a:rPr>
                <a:t>IsTranslationOf:</a:t>
              </a:r>
            </a:p>
          </p:txBody>
        </p:sp>
        <p:sp>
          <p:nvSpPr>
            <p:cNvPr id="137" name="Oval 136"/>
            <p:cNvSpPr/>
            <p:nvPr/>
          </p:nvSpPr>
          <p:spPr>
            <a:xfrm>
              <a:off x="2057400" y="3505612"/>
              <a:ext cx="76200" cy="76241"/>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grpSp>
        <p:nvGrpSpPr>
          <p:cNvPr id="110597" name="Group 139"/>
          <p:cNvGrpSpPr>
            <a:grpSpLocks/>
          </p:cNvGrpSpPr>
          <p:nvPr/>
        </p:nvGrpSpPr>
        <p:grpSpPr bwMode="auto">
          <a:xfrm>
            <a:off x="5200650" y="3995517"/>
            <a:ext cx="1885950" cy="727122"/>
            <a:chOff x="914400" y="2743200"/>
            <a:chExt cx="2514600" cy="970020"/>
          </a:xfrm>
        </p:grpSpPr>
        <p:sp>
          <p:nvSpPr>
            <p:cNvPr id="142" name="TextBox 141"/>
            <p:cNvSpPr txBox="1"/>
            <p:nvPr/>
          </p:nvSpPr>
          <p:spPr>
            <a:xfrm>
              <a:off x="914400" y="2743200"/>
              <a:ext cx="2514600" cy="970020"/>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a:spAutoFit/>
            </a:bodyPr>
            <a:lstStyle/>
            <a:p>
              <a:pPr>
                <a:tabLst>
                  <a:tab pos="775097" algn="l"/>
                </a:tabLst>
                <a:defRPr/>
              </a:pPr>
              <a:r>
                <a:rPr lang="en-US" sz="825" dirty="0">
                  <a:latin typeface="Arial" pitchFamily="34" charset="0"/>
                  <a:cs typeface="Arial" pitchFamily="34" charset="0"/>
                </a:rPr>
                <a:t>Title:	</a:t>
              </a:r>
              <a:r>
                <a:rPr lang="ja-JP" altLang="en-US" sz="825" dirty="0">
                  <a:latin typeface="Arial" pitchFamily="34" charset="0"/>
                  <a:cs typeface="Arial" pitchFamily="34" charset="0"/>
                </a:rPr>
                <a:t>西遊記</a:t>
              </a:r>
              <a:endParaRPr lang="en-US" sz="825" dirty="0">
                <a:latin typeface="Arial" pitchFamily="34" charset="0"/>
                <a:cs typeface="Arial" pitchFamily="34" charset="0"/>
              </a:endParaRPr>
            </a:p>
            <a:p>
              <a:pPr>
                <a:tabLst>
                  <a:tab pos="775097" algn="l"/>
                </a:tabLst>
                <a:defRPr/>
              </a:pPr>
              <a:r>
                <a:rPr lang="en-US" sz="825" dirty="0">
                  <a:latin typeface="Arial" pitchFamily="34" charset="0"/>
                  <a:cs typeface="Arial" pitchFamily="34" charset="0"/>
                </a:rPr>
                <a:t>Language:	Japanese</a:t>
              </a:r>
            </a:p>
            <a:p>
              <a:pPr>
                <a:tabLst>
                  <a:tab pos="775097" algn="l"/>
                </a:tabLst>
                <a:defRPr/>
              </a:pPr>
              <a:r>
                <a:rPr lang="en-US" sz="825" dirty="0">
                  <a:latin typeface="Arial" pitchFamily="34" charset="0"/>
                  <a:cs typeface="Arial" pitchFamily="34" charset="0"/>
                </a:rPr>
                <a:t>Translator:	</a:t>
              </a:r>
              <a:r>
                <a:rPr lang="ja-JP" altLang="en-US" sz="825" dirty="0">
                  <a:latin typeface="Arial" pitchFamily="34" charset="0"/>
                  <a:cs typeface="Arial" pitchFamily="34" charset="0"/>
                </a:rPr>
                <a:t>中野美代子</a:t>
              </a:r>
              <a:endParaRPr lang="en-US" sz="825" dirty="0">
                <a:latin typeface="Arial" pitchFamily="34" charset="0"/>
                <a:cs typeface="Arial" pitchFamily="34" charset="0"/>
              </a:endParaRPr>
            </a:p>
            <a:p>
              <a:pPr>
                <a:tabLst>
                  <a:tab pos="775097" algn="l"/>
                </a:tabLst>
                <a:defRPr/>
              </a:pPr>
              <a:r>
                <a:rPr lang="en-US" sz="825" dirty="0">
                  <a:latin typeface="Arial" pitchFamily="34" charset="0"/>
                  <a:cs typeface="Arial" pitchFamily="34" charset="0"/>
                </a:rPr>
                <a:t>Date:	1986</a:t>
              </a:r>
            </a:p>
            <a:p>
              <a:pPr>
                <a:defRPr/>
              </a:pPr>
              <a:r>
                <a:rPr lang="en-US" sz="825" dirty="0">
                  <a:latin typeface="Arial" pitchFamily="34" charset="0"/>
                  <a:cs typeface="Arial" pitchFamily="34" charset="0"/>
                </a:rPr>
                <a:t>IsTranslationOf:</a:t>
              </a:r>
            </a:p>
          </p:txBody>
        </p:sp>
        <p:sp>
          <p:nvSpPr>
            <p:cNvPr id="143" name="Oval 142"/>
            <p:cNvSpPr/>
            <p:nvPr/>
          </p:nvSpPr>
          <p:spPr>
            <a:xfrm>
              <a:off x="2057400" y="3505612"/>
              <a:ext cx="76200" cy="76241"/>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grpSp>
        <p:nvGrpSpPr>
          <p:cNvPr id="110598" name="Group 145"/>
          <p:cNvGrpSpPr>
            <a:grpSpLocks/>
          </p:cNvGrpSpPr>
          <p:nvPr/>
        </p:nvGrpSpPr>
        <p:grpSpPr bwMode="auto">
          <a:xfrm>
            <a:off x="5543550" y="2813226"/>
            <a:ext cx="1885950" cy="727122"/>
            <a:chOff x="914400" y="2743200"/>
            <a:chExt cx="2514600" cy="970019"/>
          </a:xfrm>
        </p:grpSpPr>
        <p:sp>
          <p:nvSpPr>
            <p:cNvPr id="148" name="TextBox 147"/>
            <p:cNvSpPr txBox="1"/>
            <p:nvPr/>
          </p:nvSpPr>
          <p:spPr>
            <a:xfrm>
              <a:off x="914400" y="2743200"/>
              <a:ext cx="2514600" cy="970019"/>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a:spAutoFit/>
            </a:bodyPr>
            <a:lstStyle/>
            <a:p>
              <a:pPr>
                <a:tabLst>
                  <a:tab pos="775097" algn="l"/>
                </a:tabLst>
                <a:defRPr/>
              </a:pPr>
              <a:r>
                <a:rPr lang="en-US" sz="825" dirty="0">
                  <a:latin typeface="Arial" pitchFamily="34" charset="0"/>
                  <a:cs typeface="Arial" pitchFamily="34" charset="0"/>
                </a:rPr>
                <a:t>Title:	Pilgerfahrt</a:t>
              </a:r>
            </a:p>
            <a:p>
              <a:pPr>
                <a:tabLst>
                  <a:tab pos="775097" algn="l"/>
                </a:tabLst>
                <a:defRPr/>
              </a:pPr>
              <a:r>
                <a:rPr lang="en-US" sz="825" dirty="0">
                  <a:latin typeface="Arial" pitchFamily="34" charset="0"/>
                  <a:cs typeface="Arial" pitchFamily="34" charset="0"/>
                </a:rPr>
                <a:t>Language:	German</a:t>
              </a:r>
            </a:p>
            <a:p>
              <a:pPr>
                <a:tabLst>
                  <a:tab pos="775097" algn="l"/>
                </a:tabLst>
                <a:defRPr/>
              </a:pPr>
              <a:r>
                <a:rPr lang="en-US" sz="825" dirty="0">
                  <a:latin typeface="Arial" pitchFamily="34" charset="0"/>
                  <a:cs typeface="Arial" pitchFamily="34" charset="0"/>
                </a:rPr>
                <a:t>Translator:	Georgette Boner Date:	1983</a:t>
              </a:r>
            </a:p>
            <a:p>
              <a:pPr>
                <a:defRPr/>
              </a:pPr>
              <a:r>
                <a:rPr lang="en-US" sz="825" dirty="0">
                  <a:latin typeface="Arial" pitchFamily="34" charset="0"/>
                  <a:cs typeface="Arial" pitchFamily="34" charset="0"/>
                </a:rPr>
                <a:t>IsTranslationOf:</a:t>
              </a:r>
            </a:p>
          </p:txBody>
        </p:sp>
        <p:sp>
          <p:nvSpPr>
            <p:cNvPr id="149" name="Oval 148"/>
            <p:cNvSpPr/>
            <p:nvPr/>
          </p:nvSpPr>
          <p:spPr>
            <a:xfrm>
              <a:off x="2057400" y="3505611"/>
              <a:ext cx="76200" cy="76241"/>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grpSp>
      <p:cxnSp>
        <p:nvCxnSpPr>
          <p:cNvPr id="12" name="Elbow Connector 11"/>
          <p:cNvCxnSpPr>
            <a:stCxn id="5" idx="4"/>
            <a:endCxn id="7" idx="3"/>
          </p:cNvCxnSpPr>
          <p:nvPr/>
        </p:nvCxnSpPr>
        <p:spPr>
          <a:xfrm rot="5400000">
            <a:off x="3469083" y="1861124"/>
            <a:ext cx="824710" cy="447676"/>
          </a:xfrm>
          <a:prstGeom prst="bentConnector2">
            <a:avLst/>
          </a:prstGeom>
          <a:ln w="9525" cmpd="sng">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64" idx="4"/>
            <a:endCxn id="162" idx="4"/>
          </p:cNvCxnSpPr>
          <p:nvPr/>
        </p:nvCxnSpPr>
        <p:spPr>
          <a:xfrm rot="5400000" flipH="1" flipV="1">
            <a:off x="2955131" y="1477345"/>
            <a:ext cx="923925" cy="1519238"/>
          </a:xfrm>
          <a:prstGeom prst="bentConnector3">
            <a:avLst>
              <a:gd name="adj1" fmla="val -18557"/>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38" name="Elbow Connector 137"/>
          <p:cNvCxnSpPr>
            <a:stCxn id="60" idx="4"/>
            <a:endCxn id="136" idx="3"/>
          </p:cNvCxnSpPr>
          <p:nvPr/>
        </p:nvCxnSpPr>
        <p:spPr>
          <a:xfrm rot="5400000">
            <a:off x="3008908" y="3007101"/>
            <a:ext cx="3035699" cy="366713"/>
          </a:xfrm>
          <a:prstGeom prst="bentConnector2">
            <a:avLst/>
          </a:prstGeom>
          <a:ln w="9525" cmpd="sng">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39" name="Elbow Connector 138"/>
          <p:cNvCxnSpPr>
            <a:stCxn id="137" idx="4"/>
            <a:endCxn id="160" idx="4"/>
          </p:cNvCxnSpPr>
          <p:nvPr/>
        </p:nvCxnSpPr>
        <p:spPr>
          <a:xfrm rot="5400000" flipH="1" flipV="1">
            <a:off x="2492573" y="2625703"/>
            <a:ext cx="3134916" cy="1433513"/>
          </a:xfrm>
          <a:prstGeom prst="bentConnector3">
            <a:avLst>
              <a:gd name="adj1" fmla="val -5470"/>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44" name="Elbow Connector 143"/>
          <p:cNvCxnSpPr>
            <a:stCxn id="61" idx="4"/>
            <a:endCxn id="142" idx="1"/>
          </p:cNvCxnSpPr>
          <p:nvPr/>
        </p:nvCxnSpPr>
        <p:spPr>
          <a:xfrm rot="16200000" flipH="1">
            <a:off x="3763356" y="2921784"/>
            <a:ext cx="2686470" cy="188118"/>
          </a:xfrm>
          <a:prstGeom prst="bentConnector2">
            <a:avLst/>
          </a:prstGeom>
          <a:ln w="9525" cmpd="sng">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45" name="Elbow Connector 144"/>
          <p:cNvCxnSpPr>
            <a:stCxn id="143" idx="4"/>
            <a:endCxn id="159" idx="4"/>
          </p:cNvCxnSpPr>
          <p:nvPr/>
        </p:nvCxnSpPr>
        <p:spPr>
          <a:xfrm rot="5400000" flipH="1">
            <a:off x="4157067" y="2694759"/>
            <a:ext cx="2849166" cy="1009650"/>
          </a:xfrm>
          <a:prstGeom prst="bentConnector3">
            <a:avLst>
              <a:gd name="adj1" fmla="val -6018"/>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0" name="Elbow Connector 149"/>
          <p:cNvCxnSpPr>
            <a:stCxn id="62" idx="4"/>
            <a:endCxn id="148" idx="1"/>
          </p:cNvCxnSpPr>
          <p:nvPr/>
        </p:nvCxnSpPr>
        <p:spPr>
          <a:xfrm rot="16200000" flipH="1">
            <a:off x="4677161" y="2310397"/>
            <a:ext cx="1504179" cy="228599"/>
          </a:xfrm>
          <a:prstGeom prst="bentConnector2">
            <a:avLst/>
          </a:prstGeom>
          <a:ln w="9525" cmpd="sng">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1" name="Elbow Connector 150"/>
          <p:cNvCxnSpPr>
            <a:stCxn id="149" idx="4"/>
            <a:endCxn id="158" idx="4"/>
          </p:cNvCxnSpPr>
          <p:nvPr/>
        </p:nvCxnSpPr>
        <p:spPr>
          <a:xfrm rot="5400000" flipH="1">
            <a:off x="5069681" y="2082182"/>
            <a:ext cx="1666875" cy="1052513"/>
          </a:xfrm>
          <a:prstGeom prst="bentConnector3">
            <a:avLst>
              <a:gd name="adj1" fmla="val -10286"/>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6" name="Elbow Connector 155"/>
          <p:cNvCxnSpPr>
            <a:stCxn id="59" idx="4"/>
            <a:endCxn id="154" idx="3"/>
          </p:cNvCxnSpPr>
          <p:nvPr/>
        </p:nvCxnSpPr>
        <p:spPr>
          <a:xfrm rot="5400000">
            <a:off x="3134517" y="2309990"/>
            <a:ext cx="1910560" cy="635794"/>
          </a:xfrm>
          <a:prstGeom prst="bentConnector2">
            <a:avLst/>
          </a:prstGeom>
          <a:ln w="9525" cmpd="sng">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7" name="Elbow Connector 156"/>
          <p:cNvCxnSpPr>
            <a:stCxn id="155" idx="4"/>
            <a:endCxn id="161" idx="4"/>
          </p:cNvCxnSpPr>
          <p:nvPr/>
        </p:nvCxnSpPr>
        <p:spPr>
          <a:xfrm rot="5400000" flipH="1" flipV="1">
            <a:off x="2619375" y="1927401"/>
            <a:ext cx="2009775" cy="1704975"/>
          </a:xfrm>
          <a:prstGeom prst="bentConnector3">
            <a:avLst>
              <a:gd name="adj1" fmla="val -8531"/>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sp>
        <p:nvSpPr>
          <p:cNvPr id="43" name="Text Placeholder 2"/>
          <p:cNvSpPr txBox="1">
            <a:spLocks/>
          </p:cNvSpPr>
          <p:nvPr/>
        </p:nvSpPr>
        <p:spPr>
          <a:xfrm>
            <a:off x="1458515" y="156383"/>
            <a:ext cx="6136481"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solidFill>
                  <a:schemeClr val="tx2"/>
                </a:solidFill>
              </a:rPr>
              <a:t>Linking Translations Appropriately </a:t>
            </a:r>
          </a:p>
        </p:txBody>
      </p:sp>
    </p:spTree>
    <p:extLst>
      <p:ext uri="{BB962C8B-B14F-4D97-AF65-F5344CB8AC3E}">
        <p14:creationId xmlns:p14="http://schemas.microsoft.com/office/powerpoint/2010/main" val="394062426"/>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77838" y="851940"/>
            <a:ext cx="2663199" cy="3356378"/>
          </a:xfrm>
          <a:prstGeom prst="rect">
            <a:avLst/>
          </a:prstGeom>
        </p:spPr>
        <p:txBody>
          <a:bodyPr/>
          <a:lstStyle/>
          <a:p>
            <a:r>
              <a:rPr lang="en-US" sz="2400" i="1" dirty="0" smtClean="0"/>
              <a:t>Works</a:t>
            </a:r>
            <a:r>
              <a:rPr lang="en-US" sz="2400" dirty="0" smtClean="0"/>
              <a:t>: released 197 million work IDs for items in </a:t>
            </a:r>
            <a:r>
              <a:rPr lang="en-US" sz="2400" dirty="0" err="1" smtClean="0"/>
              <a:t>WorldCat</a:t>
            </a:r>
            <a:endParaRPr lang="en-US" sz="2400" dirty="0" smtClean="0"/>
          </a:p>
          <a:p>
            <a:r>
              <a:rPr lang="en-US" sz="2400" i="1" dirty="0" smtClean="0"/>
              <a:t>People</a:t>
            </a:r>
            <a:r>
              <a:rPr lang="en-US" sz="2400" dirty="0" smtClean="0"/>
              <a:t>: </a:t>
            </a:r>
            <a:br>
              <a:rPr lang="en-US" sz="2400" dirty="0" smtClean="0"/>
            </a:br>
            <a:r>
              <a:rPr lang="en-US" sz="2400" dirty="0" smtClean="0"/>
              <a:t>18 million entities now in progress</a:t>
            </a:r>
            <a:endParaRPr lang="en-US" sz="2400" dirty="0"/>
          </a:p>
        </p:txBody>
      </p:sp>
      <p:sp>
        <p:nvSpPr>
          <p:cNvPr id="3" name="Text Placeholder 2"/>
          <p:cNvSpPr>
            <a:spLocks noGrp="1"/>
          </p:cNvSpPr>
          <p:nvPr>
            <p:ph type="body" sz="quarter" idx="13"/>
          </p:nvPr>
        </p:nvSpPr>
        <p:spPr/>
        <p:txBody>
          <a:bodyPr/>
          <a:lstStyle/>
          <a:p>
            <a:r>
              <a:rPr lang="en-US" dirty="0" smtClean="0"/>
              <a:t>Producing Entities at Scale</a:t>
            </a:r>
            <a:endParaRPr lang="en-US" dirty="0"/>
          </a:p>
        </p:txBody>
      </p:sp>
      <p:grpSp>
        <p:nvGrpSpPr>
          <p:cNvPr id="4" name="Group 3"/>
          <p:cNvGrpSpPr>
            <a:grpSpLocks/>
          </p:cNvGrpSpPr>
          <p:nvPr/>
        </p:nvGrpSpPr>
        <p:grpSpPr bwMode="auto">
          <a:xfrm>
            <a:off x="3561724" y="991646"/>
            <a:ext cx="5518776" cy="3997504"/>
            <a:chOff x="3329010" y="901521"/>
            <a:chExt cx="5518776" cy="5330005"/>
          </a:xfrm>
        </p:grpSpPr>
        <p:pic>
          <p:nvPicPr>
            <p:cNvPr id="5" name="Picture 3">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9010" y="901521"/>
              <a:ext cx="5518776" cy="533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7854" y="1816777"/>
              <a:ext cx="1099080" cy="133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843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77839" y="851940"/>
            <a:ext cx="8181975" cy="3356378"/>
          </a:xfrm>
          <a:prstGeom prst="rect">
            <a:avLst/>
          </a:prstGeom>
        </p:spPr>
        <p:txBody>
          <a:bodyPr/>
          <a:lstStyle/>
          <a:p>
            <a:endParaRPr lang="en-US"/>
          </a:p>
        </p:txBody>
      </p:sp>
      <p:sp>
        <p:nvSpPr>
          <p:cNvPr id="3" name="Text Placeholder 2"/>
          <p:cNvSpPr>
            <a:spLocks noGrp="1"/>
          </p:cNvSpPr>
          <p:nvPr>
            <p:ph type="body" sz="quarter" idx="13"/>
          </p:nvPr>
        </p:nvSpPr>
        <p:spPr/>
        <p:txBody>
          <a:bodyPr/>
          <a:lstStyle/>
          <a:p>
            <a:r>
              <a:rPr lang="en-US" dirty="0" smtClean="0"/>
              <a:t>Exploring Ways to Use Linked Data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633" y="851939"/>
            <a:ext cx="101314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78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Improving the Discovery Experience</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173" y="1047701"/>
            <a:ext cx="9121429" cy="315403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rot="19549966">
            <a:off x="2924527" y="1855599"/>
            <a:ext cx="2846776" cy="923330"/>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Mockup</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147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5"/>
          <p:cNvSpPr txBox="1"/>
          <p:nvPr/>
        </p:nvSpPr>
        <p:spPr>
          <a:xfrm>
            <a:off x="793676" y="4042612"/>
            <a:ext cx="855899" cy="28844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t>Data Sources</a:t>
            </a:r>
            <a:endParaRPr lang="en" sz="1200" b="1" dirty="0"/>
          </a:p>
        </p:txBody>
      </p:sp>
      <p:sp>
        <p:nvSpPr>
          <p:cNvPr id="10" name="Shape 50"/>
          <p:cNvSpPr txBox="1"/>
          <p:nvPr/>
        </p:nvSpPr>
        <p:spPr>
          <a:xfrm>
            <a:off x="2453513" y="4070962"/>
            <a:ext cx="1002599" cy="2600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t>Extraction</a:t>
            </a:r>
            <a:endParaRPr lang="en" sz="1200" b="1" dirty="0"/>
          </a:p>
        </p:txBody>
      </p:sp>
      <p:sp>
        <p:nvSpPr>
          <p:cNvPr id="14" name="Shape 54"/>
          <p:cNvSpPr/>
          <p:nvPr/>
        </p:nvSpPr>
        <p:spPr>
          <a:xfrm>
            <a:off x="3942048" y="1258938"/>
            <a:ext cx="1188752" cy="2570112"/>
          </a:xfrm>
          <a:prstGeom prst="roundRect">
            <a:avLst>
              <a:gd name="adj" fmla="val 16667"/>
            </a:avLst>
          </a:prstGeom>
          <a:solidFill>
            <a:schemeClr val="accent1"/>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400" dirty="0">
                <a:solidFill>
                  <a:schemeClr val="bg1"/>
                </a:solidFill>
              </a:rPr>
              <a:t>Knowledge </a:t>
            </a:r>
            <a:r>
              <a:rPr lang="en" sz="1400" dirty="0" smtClean="0">
                <a:solidFill>
                  <a:schemeClr val="bg1"/>
                </a:solidFill>
              </a:rPr>
              <a:t>Triples</a:t>
            </a:r>
            <a:endParaRPr sz="1400" dirty="0">
              <a:solidFill>
                <a:schemeClr val="bg1"/>
              </a:solidFill>
            </a:endParaRPr>
          </a:p>
        </p:txBody>
      </p:sp>
      <p:sp>
        <p:nvSpPr>
          <p:cNvPr id="16" name="Shape 57"/>
          <p:cNvSpPr/>
          <p:nvPr/>
        </p:nvSpPr>
        <p:spPr>
          <a:xfrm>
            <a:off x="6980874" y="1356843"/>
            <a:ext cx="1223326" cy="2404981"/>
          </a:xfrm>
          <a:prstGeom prst="roundRect">
            <a:avLst>
              <a:gd name="adj" fmla="val 16667"/>
            </a:avLst>
          </a:prstGeom>
          <a:solidFill>
            <a:schemeClr val="bg2">
              <a:lumMod val="50000"/>
            </a:schemeClr>
          </a:solidFill>
          <a:ln>
            <a:noFill/>
          </a:ln>
        </p:spPr>
        <p:txBody>
          <a:bodyPr lIns="91425" tIns="91425" rIns="91425" bIns="91425" anchor="ctr" anchorCtr="0">
            <a:noAutofit/>
          </a:bodyPr>
          <a:lstStyle/>
          <a:p>
            <a:pPr lvl="0" algn="ctr" rtl="0">
              <a:spcBef>
                <a:spcPts val="0"/>
              </a:spcBef>
              <a:buNone/>
            </a:pPr>
            <a:r>
              <a:rPr lang="en" sz="1400" dirty="0" smtClean="0">
                <a:solidFill>
                  <a:schemeClr val="bg1"/>
                </a:solidFill>
              </a:rPr>
              <a:t>Scored Triples</a:t>
            </a:r>
            <a:endParaRPr lang="en" sz="1400" dirty="0">
              <a:solidFill>
                <a:schemeClr val="bg1"/>
              </a:solidFill>
            </a:endParaRPr>
          </a:p>
        </p:txBody>
      </p:sp>
      <p:sp>
        <p:nvSpPr>
          <p:cNvPr id="17" name="Shape 58"/>
          <p:cNvSpPr txBox="1"/>
          <p:nvPr/>
        </p:nvSpPr>
        <p:spPr>
          <a:xfrm>
            <a:off x="5671560" y="4070962"/>
            <a:ext cx="855899" cy="260099"/>
          </a:xfrm>
          <a:prstGeom prst="rect">
            <a:avLst/>
          </a:prstGeom>
          <a:noFill/>
          <a:ln>
            <a:noFill/>
          </a:ln>
        </p:spPr>
        <p:txBody>
          <a:bodyPr lIns="91425" tIns="91425" rIns="91425" bIns="91425" anchor="t" anchorCtr="0">
            <a:noAutofit/>
          </a:bodyPr>
          <a:lstStyle/>
          <a:p>
            <a:pPr lvl="0" rtl="0">
              <a:spcBef>
                <a:spcPts val="0"/>
              </a:spcBef>
              <a:buNone/>
            </a:pPr>
            <a:r>
              <a:rPr lang="en" sz="1200" b="1" dirty="0"/>
              <a:t>Fusion</a:t>
            </a:r>
          </a:p>
        </p:txBody>
      </p:sp>
      <p:sp>
        <p:nvSpPr>
          <p:cNvPr id="18" name="Shape 59"/>
          <p:cNvSpPr txBox="1"/>
          <p:nvPr/>
        </p:nvSpPr>
        <p:spPr>
          <a:xfrm>
            <a:off x="7111531" y="4055698"/>
            <a:ext cx="1002599" cy="260099"/>
          </a:xfrm>
          <a:prstGeom prst="rect">
            <a:avLst/>
          </a:prstGeom>
          <a:noFill/>
          <a:ln>
            <a:noFill/>
          </a:ln>
        </p:spPr>
        <p:txBody>
          <a:bodyPr lIns="91425" tIns="91425" rIns="91425" bIns="91425" anchor="t" anchorCtr="0">
            <a:noAutofit/>
          </a:bodyPr>
          <a:lstStyle/>
          <a:p>
            <a:pPr lvl="0" algn="ctr" rtl="0">
              <a:spcBef>
                <a:spcPts val="0"/>
              </a:spcBef>
              <a:buNone/>
            </a:pPr>
            <a:r>
              <a:rPr lang="en" sz="1200" b="1" dirty="0"/>
              <a:t>Knowledge</a:t>
            </a:r>
          </a:p>
          <a:p>
            <a:pPr lvl="0" algn="ctr" rtl="0">
              <a:spcBef>
                <a:spcPts val="0"/>
              </a:spcBef>
              <a:buNone/>
            </a:pPr>
            <a:r>
              <a:rPr lang="en" sz="1200" b="1" dirty="0"/>
              <a:t>Vault</a:t>
            </a:r>
          </a:p>
        </p:txBody>
      </p:sp>
      <p:sp>
        <p:nvSpPr>
          <p:cNvPr id="38" name="Shape 85"/>
          <p:cNvSpPr/>
          <p:nvPr/>
        </p:nvSpPr>
        <p:spPr>
          <a:xfrm>
            <a:off x="581200" y="1340953"/>
            <a:ext cx="1261500" cy="494324"/>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EnhancedWorldCat</a:t>
            </a:r>
            <a:endParaRPr lang="en" sz="1200" dirty="0">
              <a:solidFill>
                <a:schemeClr val="dk1"/>
              </a:solidFill>
            </a:endParaRPr>
          </a:p>
        </p:txBody>
      </p:sp>
      <p:sp>
        <p:nvSpPr>
          <p:cNvPr id="39" name="Shape 86"/>
          <p:cNvSpPr/>
          <p:nvPr/>
        </p:nvSpPr>
        <p:spPr>
          <a:xfrm>
            <a:off x="565900" y="2055225"/>
            <a:ext cx="1261500" cy="494324"/>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VIAF</a:t>
            </a:r>
            <a:endParaRPr lang="en" sz="1200" dirty="0">
              <a:solidFill>
                <a:schemeClr val="dk1"/>
              </a:solidFill>
            </a:endParaRPr>
          </a:p>
        </p:txBody>
      </p:sp>
      <p:sp>
        <p:nvSpPr>
          <p:cNvPr id="40" name="Shape 87"/>
          <p:cNvSpPr/>
          <p:nvPr/>
        </p:nvSpPr>
        <p:spPr>
          <a:xfrm>
            <a:off x="585250" y="2719050"/>
            <a:ext cx="1261500" cy="494324"/>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FAST</a:t>
            </a:r>
            <a:endParaRPr lang="en" sz="1200" dirty="0">
              <a:solidFill>
                <a:schemeClr val="dk1"/>
              </a:solidFill>
            </a:endParaRPr>
          </a:p>
        </p:txBody>
      </p:sp>
      <p:sp>
        <p:nvSpPr>
          <p:cNvPr id="70" name="Text Placeholder 2"/>
          <p:cNvSpPr txBox="1">
            <a:spLocks/>
          </p:cNvSpPr>
          <p:nvPr/>
        </p:nvSpPr>
        <p:spPr>
          <a:xfrm>
            <a:off x="477839" y="165497"/>
            <a:ext cx="8181975"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Knowledge Vault data flow</a:t>
            </a:r>
            <a:endParaRPr lang="en-US" sz="3600" b="1" dirty="0">
              <a:solidFill>
                <a:schemeClr val="tx2"/>
              </a:solidFill>
            </a:endParaRPr>
          </a:p>
        </p:txBody>
      </p:sp>
      <p:sp>
        <p:nvSpPr>
          <p:cNvPr id="2" name="Right Arrow 1"/>
          <p:cNvSpPr/>
          <p:nvPr/>
        </p:nvSpPr>
        <p:spPr>
          <a:xfrm>
            <a:off x="2353321" y="1340953"/>
            <a:ext cx="1123254" cy="494324"/>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6" name="Right Arrow 45"/>
          <p:cNvSpPr/>
          <p:nvPr/>
        </p:nvSpPr>
        <p:spPr>
          <a:xfrm>
            <a:off x="2353321" y="2052176"/>
            <a:ext cx="1123254" cy="494324"/>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7" name="Right Arrow 46"/>
          <p:cNvSpPr/>
          <p:nvPr/>
        </p:nvSpPr>
        <p:spPr>
          <a:xfrm>
            <a:off x="2332759" y="2719049"/>
            <a:ext cx="1123254" cy="494324"/>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8" name="Right Arrow 47"/>
          <p:cNvSpPr/>
          <p:nvPr/>
        </p:nvSpPr>
        <p:spPr>
          <a:xfrm>
            <a:off x="5538950" y="2038910"/>
            <a:ext cx="1126907" cy="9672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Fusers</a:t>
            </a:r>
            <a:endParaRPr lang="en-US" sz="1200" dirty="0"/>
          </a:p>
        </p:txBody>
      </p:sp>
      <p:sp>
        <p:nvSpPr>
          <p:cNvPr id="49" name="Shape 50"/>
          <p:cNvSpPr txBox="1"/>
          <p:nvPr/>
        </p:nvSpPr>
        <p:spPr>
          <a:xfrm>
            <a:off x="3973636" y="4070962"/>
            <a:ext cx="1002599" cy="2600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t>Collective</a:t>
            </a:r>
            <a:endParaRPr lang="en" sz="1200" b="1" dirty="0"/>
          </a:p>
        </p:txBody>
      </p:sp>
    </p:spTree>
    <p:extLst>
      <p:ext uri="{BB962C8B-B14F-4D97-AF65-F5344CB8AC3E}">
        <p14:creationId xmlns:p14="http://schemas.microsoft.com/office/powerpoint/2010/main" val="315379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6" grpId="0" animBg="1"/>
      <p:bldP spid="17" grpId="0"/>
      <p:bldP spid="18" grpId="0"/>
      <p:bldP spid="2" grpId="0" animBg="1"/>
      <p:bldP spid="46" grpId="0" animBg="1"/>
      <p:bldP spid="47" grpId="0" animBg="1"/>
      <p:bldP spid="48" grpId="0" animBg="1"/>
      <p:bldP spid="4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endParaRPr lang="en-US" dirty="0"/>
          </a:p>
        </p:txBody>
      </p:sp>
      <p:sp>
        <p:nvSpPr>
          <p:cNvPr id="3" name="Text Placeholder 2"/>
          <p:cNvSpPr>
            <a:spLocks noGrp="1"/>
          </p:cNvSpPr>
          <p:nvPr>
            <p:ph type="body" sz="quarter" idx="11"/>
          </p:nvPr>
        </p:nvSpPr>
        <p:spPr/>
        <p:txBody>
          <a:bodyPr>
            <a:normAutofit fontScale="92500" lnSpcReduction="20000"/>
          </a:bodyPr>
          <a:lstStyle/>
          <a:p>
            <a:r>
              <a:rPr lang="en-US" dirty="0" smtClean="0"/>
              <a:t>Eric Childress</a:t>
            </a:r>
            <a:endParaRPr lang="en-US" dirty="0"/>
          </a:p>
        </p:txBody>
      </p:sp>
      <p:sp>
        <p:nvSpPr>
          <p:cNvPr id="4" name="Text Placeholder 3"/>
          <p:cNvSpPr>
            <a:spLocks noGrp="1"/>
          </p:cNvSpPr>
          <p:nvPr>
            <p:ph type="body" sz="quarter" idx="12"/>
          </p:nvPr>
        </p:nvSpPr>
        <p:spPr/>
        <p:txBody>
          <a:bodyPr>
            <a:normAutofit fontScale="92500" lnSpcReduction="20000"/>
          </a:bodyPr>
          <a:lstStyle/>
          <a:p>
            <a:r>
              <a:rPr lang="en-US" dirty="0" smtClean="0"/>
              <a:t>Consulting Project Manager</a:t>
            </a:r>
            <a:endParaRPr lang="en-US" dirty="0"/>
          </a:p>
        </p:txBody>
      </p:sp>
      <p:sp>
        <p:nvSpPr>
          <p:cNvPr id="5" name="Text Placeholder 4"/>
          <p:cNvSpPr>
            <a:spLocks noGrp="1"/>
          </p:cNvSpPr>
          <p:nvPr>
            <p:ph type="body" sz="quarter" idx="13"/>
          </p:nvPr>
        </p:nvSpPr>
        <p:spPr/>
        <p:txBody>
          <a:bodyPr>
            <a:normAutofit fontScale="77500" lnSpcReduction="20000"/>
          </a:bodyPr>
          <a:lstStyle/>
          <a:p>
            <a:r>
              <a:rPr lang="en-US" dirty="0" smtClean="0"/>
              <a:t>childree@oclc.org</a:t>
            </a:r>
            <a:endParaRPr lang="en-US" dirty="0"/>
          </a:p>
        </p:txBody>
      </p:sp>
      <p:sp>
        <p:nvSpPr>
          <p:cNvPr id="9" name="Rectangle 8"/>
          <p:cNvSpPr/>
          <p:nvPr/>
        </p:nvSpPr>
        <p:spPr>
          <a:xfrm>
            <a:off x="865813" y="4390871"/>
            <a:ext cx="5377764" cy="623248"/>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kern="1200" dirty="0" smtClean="0">
                <a:solidFill>
                  <a:srgbClr val="787D83"/>
                </a:solidFill>
                <a:effectLst/>
                <a:latin typeface="+mn-lt"/>
                <a:ea typeface="+mn-ea"/>
                <a:cs typeface="+mn-cs"/>
              </a:rPr>
              <a:t>©2015 OCLC. This work is licensed under a Creative Commons Attribution 4.0 International License. Suggested attribution: This work uses content from </a:t>
            </a:r>
            <a:r>
              <a:rPr lang="en-US" sz="750" i="1" kern="1200" dirty="0" smtClean="0">
                <a:solidFill>
                  <a:srgbClr val="787D83"/>
                </a:solidFill>
                <a:effectLst/>
                <a:latin typeface="+mn-lt"/>
                <a:ea typeface="+mn-ea"/>
                <a:cs typeface="+mn-cs"/>
              </a:rPr>
              <a:t>Linked Data, RDA, BIBFRAME </a:t>
            </a:r>
            <a:r>
              <a:rPr lang="en-US" sz="750" kern="1200" dirty="0" smtClean="0">
                <a:solidFill>
                  <a:srgbClr val="787D83"/>
                </a:solidFill>
                <a:effectLst/>
                <a:latin typeface="+mn-lt"/>
                <a:ea typeface="+mn-ea"/>
                <a:cs typeface="+mn-cs"/>
              </a:rPr>
              <a:t>© OCLC, used under a Creative Commons Attribution 4.0 International License: http://creativecommons.org/licenses/by/4.0/.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baseline="0" dirty="0" smtClean="0">
              <a:solidFill>
                <a:schemeClr val="bg1">
                  <a:lumMod val="65000"/>
                </a:schemeClr>
              </a:solidFill>
              <a:latin typeface="+mn-lt"/>
              <a:ea typeface="Open Sans" pitchFamily="34" charset="0"/>
              <a:cs typeface="Open Sans" pitchFamily="34" charset="0"/>
            </a:endParaRPr>
          </a:p>
        </p:txBody>
      </p:sp>
      <p:sp>
        <p:nvSpPr>
          <p:cNvPr id="6" name="TextBox 5"/>
          <p:cNvSpPr txBox="1"/>
          <p:nvPr/>
        </p:nvSpPr>
        <p:spPr>
          <a:xfrm>
            <a:off x="240428" y="1708154"/>
            <a:ext cx="1173719" cy="307777"/>
          </a:xfrm>
          <a:prstGeom prst="rect">
            <a:avLst/>
          </a:prstGeom>
          <a:noFill/>
        </p:spPr>
        <p:txBody>
          <a:bodyPr wrap="none" rtlCol="0">
            <a:spAutoFit/>
          </a:bodyPr>
          <a:lstStyle/>
          <a:p>
            <a:r>
              <a:rPr lang="en-US" sz="1400" dirty="0" smtClean="0"/>
              <a:t>@</a:t>
            </a:r>
            <a:r>
              <a:rPr lang="en-US" sz="1400" dirty="0" err="1" smtClean="0"/>
              <a:t>echildress</a:t>
            </a:r>
            <a:endParaRPr lang="en-US" sz="1400" dirty="0"/>
          </a:p>
        </p:txBody>
      </p:sp>
    </p:spTree>
    <p:extLst>
      <p:ext uri="{BB962C8B-B14F-4D97-AF65-F5344CB8AC3E}">
        <p14:creationId xmlns:p14="http://schemas.microsoft.com/office/powerpoint/2010/main" val="6441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Benefits</a:t>
            </a:r>
            <a:endParaRPr lang="en-US" dirty="0"/>
          </a:p>
        </p:txBody>
      </p:sp>
      <p:sp>
        <p:nvSpPr>
          <p:cNvPr id="3" name="Text Placeholder 2"/>
          <p:cNvSpPr>
            <a:spLocks noGrp="1"/>
          </p:cNvSpPr>
          <p:nvPr>
            <p:ph type="body" sz="quarter" idx="14"/>
          </p:nvPr>
        </p:nvSpPr>
        <p:spPr/>
        <p:txBody>
          <a:bodyPr/>
          <a:lstStyle/>
          <a:p>
            <a:r>
              <a:rPr lang="en-US" sz="2400" dirty="0"/>
              <a:t>A structure based on the conceptual models of FRBR </a:t>
            </a:r>
            <a:r>
              <a:rPr lang="en-US" sz="2400" dirty="0" smtClean="0"/>
              <a:t>and </a:t>
            </a:r>
            <a:r>
              <a:rPr lang="en-US" sz="2400" dirty="0"/>
              <a:t>FRAD </a:t>
            </a:r>
            <a:r>
              <a:rPr lang="en-US" sz="2400" dirty="0" smtClean="0"/>
              <a:t>to </a:t>
            </a:r>
            <a:r>
              <a:rPr lang="en-US" sz="2400" b="1" dirty="0"/>
              <a:t>help catalog users find the information they need </a:t>
            </a:r>
            <a:r>
              <a:rPr lang="en-US" sz="2400" dirty="0"/>
              <a:t>more easily </a:t>
            </a:r>
          </a:p>
          <a:p>
            <a:r>
              <a:rPr lang="en-US" sz="2400" dirty="0"/>
              <a:t>A </a:t>
            </a:r>
            <a:r>
              <a:rPr lang="en-US" sz="2400" b="1" dirty="0"/>
              <a:t>flexible framework</a:t>
            </a:r>
            <a:r>
              <a:rPr lang="en-US" sz="2400" dirty="0"/>
              <a:t> for content description of digital resources that also serves the needs of libraries organizing traditional resources </a:t>
            </a:r>
          </a:p>
          <a:p>
            <a:r>
              <a:rPr lang="en-US" sz="2400" dirty="0"/>
              <a:t>A </a:t>
            </a:r>
            <a:r>
              <a:rPr lang="en-US" sz="2400" b="1" dirty="0"/>
              <a:t>better fit with emerging database technologies</a:t>
            </a:r>
            <a:r>
              <a:rPr lang="en-US" sz="2400" dirty="0"/>
              <a:t>, enabling institutions to introduce efficiencies in data capture and storage </a:t>
            </a:r>
            <a:r>
              <a:rPr lang="en-US" sz="2400" dirty="0" smtClean="0"/>
              <a:t>retrievals</a:t>
            </a:r>
            <a:endParaRPr lang="en-US" sz="2400" dirty="0"/>
          </a:p>
          <a:p>
            <a:pPr marL="0" indent="0">
              <a:buNone/>
            </a:pPr>
            <a:endParaRPr lang="en-US" dirty="0"/>
          </a:p>
        </p:txBody>
      </p:sp>
    </p:spTree>
    <p:extLst>
      <p:ext uri="{BB962C8B-B14F-4D97-AF65-F5344CB8AC3E}">
        <p14:creationId xmlns:p14="http://schemas.microsoft.com/office/powerpoint/2010/main" val="347291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RDA vs AACR2</a:t>
            </a:r>
            <a:endParaRPr lang="en-US" dirty="0"/>
          </a:p>
        </p:txBody>
      </p:sp>
      <p:sp>
        <p:nvSpPr>
          <p:cNvPr id="3" name="Text Placeholder 2"/>
          <p:cNvSpPr>
            <a:spLocks noGrp="1"/>
          </p:cNvSpPr>
          <p:nvPr>
            <p:ph type="body" sz="quarter" idx="14"/>
          </p:nvPr>
        </p:nvSpPr>
        <p:spPr/>
        <p:txBody>
          <a:bodyPr/>
          <a:lstStyle/>
          <a:p>
            <a:r>
              <a:rPr lang="en-US" dirty="0" smtClean="0"/>
              <a:t>Transcribe as found</a:t>
            </a:r>
          </a:p>
          <a:p>
            <a:pPr lvl="1"/>
            <a:r>
              <a:rPr lang="en-US" dirty="0" smtClean="0"/>
              <a:t>Abbreviations much less used than in AACR2</a:t>
            </a:r>
          </a:p>
          <a:p>
            <a:pPr lvl="1"/>
            <a:r>
              <a:rPr lang="en-US" dirty="0" smtClean="0"/>
              <a:t>Record all/most parties (no “rule of three”)</a:t>
            </a:r>
          </a:p>
          <a:p>
            <a:r>
              <a:rPr lang="en-US" dirty="0" smtClean="0"/>
              <a:t>Changes in terminology</a:t>
            </a:r>
          </a:p>
          <a:p>
            <a:r>
              <a:rPr lang="en-US" dirty="0" smtClean="0"/>
              <a:t>Abandons card-catalog legacy practices</a:t>
            </a:r>
            <a:endParaRPr lang="en-US" dirty="0"/>
          </a:p>
        </p:txBody>
      </p:sp>
    </p:spTree>
    <p:extLst>
      <p:ext uri="{BB962C8B-B14F-4D97-AF65-F5344CB8AC3E}">
        <p14:creationId xmlns:p14="http://schemas.microsoft.com/office/powerpoint/2010/main" val="91422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solidFill>
                  <a:schemeClr val="bg1"/>
                </a:solidFill>
              </a:rPr>
              <a:t>RDA example</a:t>
            </a:r>
            <a:endParaRPr lang="en-US" dirty="0">
              <a:solidFill>
                <a:schemeClr val="bg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24" t="12500" r="6174" b="10000"/>
          <a:stretch/>
        </p:blipFill>
        <p:spPr bwMode="auto">
          <a:xfrm>
            <a:off x="927936" y="157567"/>
            <a:ext cx="6808370" cy="4429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41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OCLC &amp; RDA</a:t>
            </a:r>
            <a:endParaRPr lang="en-US" dirty="0"/>
          </a:p>
        </p:txBody>
      </p:sp>
      <p:sp>
        <p:nvSpPr>
          <p:cNvPr id="3" name="Text Placeholder 2"/>
          <p:cNvSpPr>
            <a:spLocks noGrp="1"/>
          </p:cNvSpPr>
          <p:nvPr>
            <p:ph type="body" sz="quarter" idx="14"/>
          </p:nvPr>
        </p:nvSpPr>
        <p:spPr/>
        <p:txBody>
          <a:bodyPr/>
          <a:lstStyle/>
          <a:p>
            <a:r>
              <a:rPr lang="en-US" dirty="0" smtClean="0"/>
              <a:t>OCLC staff reviewed and commented on drafts</a:t>
            </a:r>
          </a:p>
          <a:p>
            <a:pPr lvl="1"/>
            <a:r>
              <a:rPr lang="en-US" dirty="0" smtClean="0"/>
              <a:t>FRBR work by OCLC was informative</a:t>
            </a:r>
          </a:p>
          <a:p>
            <a:r>
              <a:rPr lang="en-US" dirty="0" smtClean="0"/>
              <a:t>Implementation support</a:t>
            </a:r>
          </a:p>
          <a:p>
            <a:pPr lvl="1"/>
            <a:r>
              <a:rPr lang="en-US" dirty="0" smtClean="0"/>
              <a:t>Installation of MARC changes (bib, </a:t>
            </a:r>
            <a:r>
              <a:rPr lang="en-US" dirty="0" err="1" smtClean="0"/>
              <a:t>auth</a:t>
            </a:r>
            <a:r>
              <a:rPr lang="en-US" dirty="0" smtClean="0"/>
              <a:t>, holdings)</a:t>
            </a:r>
          </a:p>
          <a:p>
            <a:pPr lvl="1"/>
            <a:r>
              <a:rPr lang="en-US" dirty="0" smtClean="0"/>
              <a:t>Systematic RDA enhancements to </a:t>
            </a:r>
            <a:r>
              <a:rPr lang="en-US" dirty="0" err="1" smtClean="0"/>
              <a:t>WorldCat</a:t>
            </a:r>
            <a:r>
              <a:rPr lang="en-US" dirty="0" smtClean="0"/>
              <a:t> records</a:t>
            </a:r>
          </a:p>
          <a:p>
            <a:pPr lvl="1"/>
            <a:r>
              <a:rPr lang="en-US" dirty="0" smtClean="0"/>
              <a:t>Work with communities as needed </a:t>
            </a:r>
          </a:p>
          <a:p>
            <a:pPr lvl="1"/>
            <a:r>
              <a:rPr lang="en-US" dirty="0" smtClean="0"/>
              <a:t>Changes to OCLC documentation</a:t>
            </a:r>
            <a:endParaRPr lang="en-US" dirty="0"/>
          </a:p>
        </p:txBody>
      </p:sp>
    </p:spTree>
    <p:extLst>
      <p:ext uri="{BB962C8B-B14F-4D97-AF65-F5344CB8AC3E}">
        <p14:creationId xmlns:p14="http://schemas.microsoft.com/office/powerpoint/2010/main" val="182127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solidFill>
                  <a:schemeClr val="bg1"/>
                </a:solidFill>
              </a:rPr>
              <a:t>LC RDA Support Web site</a:t>
            </a:r>
            <a:endParaRPr lang="en-US" dirty="0">
              <a:solidFill>
                <a:schemeClr val="bg1"/>
              </a:solidFill>
            </a:endParaRPr>
          </a:p>
        </p:txBody>
      </p:sp>
      <p:pic>
        <p:nvPicPr>
          <p:cNvPr id="409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6" t="6009" r="9983" b="6000"/>
          <a:stretch/>
        </p:blipFill>
        <p:spPr bwMode="auto">
          <a:xfrm>
            <a:off x="521260" y="156410"/>
            <a:ext cx="7877547" cy="43423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184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16260</TotalTime>
  <Words>1942</Words>
  <Application>Microsoft Office PowerPoint</Application>
  <PresentationFormat>On-screen Show (16:9)</PresentationFormat>
  <Paragraphs>310</Paragraphs>
  <Slides>46</Slides>
  <Notes>22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 Unicode MS</vt:lpstr>
      <vt:lpstr>ＭＳ Ｐゴシック</vt:lpstr>
      <vt:lpstr>Arial</vt:lpstr>
      <vt:lpstr>Calibri</vt:lpstr>
      <vt:lpstr>Open Sans</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OCLC’s linked data resources </vt:lpstr>
      <vt:lpstr>Virtual International Authority 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Linked Data, BIBFRAME</dc:title>
  <dc:subject>linked data</dc:subject>
  <dc:creator>Eric Childress</dc:creator>
  <cp:keywords>VIAF</cp:keywords>
  <dc:description>Presentation on 21 October 2015 at:
Escuela Graduada de Ciencias y Tecnologías de la Información, Universidad de Puerto Rico (Graduate School of Information Sciences and Technologies
, University of Puerto Rico)  
https://www.eventbrite.com/e/oclcegcti-upr-bootcamp-2015-tickets-18814096469?show_onboarding=1&amp;internal_ref=login</dc:description>
  <cp:lastModifiedBy>Childress,Eric</cp:lastModifiedBy>
  <cp:revision>255</cp:revision>
  <dcterms:created xsi:type="dcterms:W3CDTF">2015-04-17T19:58:50Z</dcterms:created>
  <dcterms:modified xsi:type="dcterms:W3CDTF">2015-10-27T18:50:59Z</dcterms:modified>
  <cp:category>Presentation</cp:category>
  <cp:contentStatus>Final</cp:contentStatus>
</cp:coreProperties>
</file>