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62" r:id="rId6"/>
    <p:sldMasterId id="2147483689" r:id="rId7"/>
  </p:sldMasterIdLst>
  <p:notesMasterIdLst>
    <p:notesMasterId r:id="rId27"/>
  </p:notesMasterIdLst>
  <p:handoutMasterIdLst>
    <p:handoutMasterId r:id="rId28"/>
  </p:handoutMasterIdLst>
  <p:sldIdLst>
    <p:sldId id="265" r:id="rId8"/>
    <p:sldId id="367" r:id="rId9"/>
    <p:sldId id="419" r:id="rId10"/>
    <p:sldId id="486" r:id="rId11"/>
    <p:sldId id="423" r:id="rId12"/>
    <p:sldId id="485" r:id="rId13"/>
    <p:sldId id="426" r:id="rId14"/>
    <p:sldId id="422" r:id="rId15"/>
    <p:sldId id="482" r:id="rId16"/>
    <p:sldId id="484" r:id="rId17"/>
    <p:sldId id="483" r:id="rId18"/>
    <p:sldId id="478" r:id="rId19"/>
    <p:sldId id="480" r:id="rId20"/>
    <p:sldId id="424" r:id="rId21"/>
    <p:sldId id="474" r:id="rId22"/>
    <p:sldId id="425" r:id="rId23"/>
    <p:sldId id="427" r:id="rId24"/>
    <p:sldId id="476" r:id="rId25"/>
    <p:sldId id="264" r:id="rId26"/>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CCE4892-1EB9-4B4F-9257-CBE84AD16A10}">
          <p14:sldIdLst>
            <p14:sldId id="265"/>
            <p14:sldId id="367"/>
            <p14:sldId id="419"/>
            <p14:sldId id="486"/>
            <p14:sldId id="423"/>
            <p14:sldId id="485"/>
            <p14:sldId id="426"/>
            <p14:sldId id="422"/>
            <p14:sldId id="482"/>
            <p14:sldId id="484"/>
            <p14:sldId id="483"/>
            <p14:sldId id="478"/>
            <p14:sldId id="480"/>
            <p14:sldId id="424"/>
            <p14:sldId id="474"/>
            <p14:sldId id="425"/>
            <p14:sldId id="427"/>
            <p14:sldId id="476"/>
          </p14:sldIdLst>
        </p14:section>
        <p14:section name="Untitled Section" id="{935DED2F-CB5C-4119-92C3-B398ADE4BB97}">
          <p14:sldIdLst>
            <p14:sldId id="264"/>
          </p14:sldIdLst>
        </p14:section>
      </p14:sectionLst>
    </p:ext>
    <p:ext uri="{EFAFB233-063F-42B5-8137-9DF3F51BA10A}">
      <p15:sldGuideLst xmlns:p15="http://schemas.microsoft.com/office/powerpoint/2012/main">
        <p15:guide id="1" orient="horz" pos="2400" userDrawn="1">
          <p15:clr>
            <a:srgbClr val="A4A3A4"/>
          </p15:clr>
        </p15:guide>
        <p15:guide id="2" pos="552" userDrawn="1">
          <p15:clr>
            <a:srgbClr val="A4A3A4"/>
          </p15:clr>
        </p15:guide>
      </p15:sldGuideLst>
    </p:ext>
    <p:ext uri="{2D200454-40CA-4A62-9FC3-DE9A4176ACB9}">
      <p15:notesGuideLst xmlns:p15="http://schemas.microsoft.com/office/powerpoint/2012/main">
        <p15:guide id="1" orient="horz" pos="2160" userDrawn="1">
          <p15:clr>
            <a:srgbClr val="A4A3A4"/>
          </p15:clr>
        </p15:guide>
        <p15:guide id="2" pos="288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6192"/>
    <a:srgbClr val="1F497D"/>
    <a:srgbClr val="DE6126"/>
    <a:srgbClr val="000000"/>
    <a:srgbClr val="EEECE1"/>
    <a:srgbClr val="C6D9F1"/>
    <a:srgbClr val="5E6262"/>
    <a:srgbClr val="171D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11" autoAdjust="0"/>
    <p:restoredTop sz="62563" autoAdjust="0"/>
  </p:normalViewPr>
  <p:slideViewPr>
    <p:cSldViewPr snapToGrid="0" snapToObjects="1">
      <p:cViewPr varScale="1">
        <p:scale>
          <a:sx n="61" d="100"/>
          <a:sy n="61" d="100"/>
        </p:scale>
        <p:origin x="2573" y="58"/>
      </p:cViewPr>
      <p:guideLst>
        <p:guide orient="horz" pos="2400"/>
        <p:guide pos="552"/>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snapToObjects="1" showGuides="1">
      <p:cViewPr>
        <p:scale>
          <a:sx n="160" d="100"/>
          <a:sy n="160" d="100"/>
        </p:scale>
        <p:origin x="-624" y="-1416"/>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1EA7726C-ACAE-124E-B040-09E55DEF4DA0}" type="datetimeFigureOut">
              <a:rPr lang="en-US" smtClean="0"/>
              <a:t>12/9/2019</a:t>
            </a:fld>
            <a:endParaRPr lang="en-US" dirty="0"/>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681C18C3-2E63-8349-A502-4ACA2BEDD3E4}" type="slidenum">
              <a:rPr lang="en-US" smtClean="0"/>
              <a:t>‹#›</a:t>
            </a:fld>
            <a:endParaRPr lang="en-US" dirty="0"/>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41306602-79AD-460A-9E4B-7429FD54D0A3}" type="datetimeFigureOut">
              <a:rPr lang="en-US" smtClean="0"/>
              <a:t>12/9/2019</a:t>
            </a:fld>
            <a:endParaRPr lang="en-US" dirty="0"/>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299D7421-AD5D-46DA-91F4-10FFFF42BEC0}" type="slidenum">
              <a:rPr lang="en-US" smtClean="0"/>
              <a:t>‹#›</a:t>
            </a:fld>
            <a:endParaRPr lang="en-US" dirty="0"/>
          </a:p>
        </p:txBody>
      </p:sp>
    </p:spTree>
    <p:extLst>
      <p:ext uri="{BB962C8B-B14F-4D97-AF65-F5344CB8AC3E}">
        <p14:creationId xmlns:p14="http://schemas.microsoft.com/office/powerpoint/2010/main" val="2459854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9D7421-AD5D-46DA-91F4-10FFFF42BEC0}" type="slidenum">
              <a:rPr lang="en-US" smtClean="0"/>
              <a:t>1</a:t>
            </a:fld>
            <a:endParaRPr lang="en-US" dirty="0"/>
          </a:p>
        </p:txBody>
      </p:sp>
    </p:spTree>
    <p:extLst>
      <p:ext uri="{BB962C8B-B14F-4D97-AF65-F5344CB8AC3E}">
        <p14:creationId xmlns:p14="http://schemas.microsoft.com/office/powerpoint/2010/main" val="2944585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use case illustrate the use of “depicts” for both the main image of a map of Concord, Massachusetts and a section of Middlesex County, as well as the inset message of Ralph Waldo Emerson’s dwelling and an Obelisk monument.  This supports searching for each image </a:t>
            </a:r>
            <a:r>
              <a:rPr lang="en-US" i="1" dirty="0"/>
              <a:t>within</a:t>
            </a:r>
            <a:r>
              <a:rPr lang="en-US" i="0" dirty="0"/>
              <a:t> an image – a level of granularity that cannot be expressed in our legacy MARC systems.  We also found we needed to modify the ontology we had imported from Wikidata.  &lt;click&gt; Thoreau, the surveyor of the two ponds on the map, was initially connected to the description by the “contributor” property, as “surveyor” was not defined as a property. We added “surveyor” as a property to the Project Passage  ontology, allowing  a more precise description of Thoreau’s contribution to the map.</a:t>
            </a:r>
            <a:endParaRPr lang="en-US" dirty="0"/>
          </a:p>
          <a:p>
            <a:endParaRPr lang="en-US" dirty="0"/>
          </a:p>
        </p:txBody>
      </p:sp>
      <p:sp>
        <p:nvSpPr>
          <p:cNvPr id="4" name="Slide Number Placeholder 3"/>
          <p:cNvSpPr>
            <a:spLocks noGrp="1"/>
          </p:cNvSpPr>
          <p:nvPr>
            <p:ph type="sldNum" sz="quarter" idx="5"/>
          </p:nvPr>
        </p:nvSpPr>
        <p:spPr/>
        <p:txBody>
          <a:bodyPr/>
          <a:lstStyle/>
          <a:p>
            <a:fld id="{299D7421-AD5D-46DA-91F4-10FFFF42BEC0}" type="slidenum">
              <a:rPr lang="en-US" smtClean="0"/>
              <a:t>10</a:t>
            </a:fld>
            <a:endParaRPr lang="en-US" dirty="0"/>
          </a:p>
        </p:txBody>
      </p:sp>
    </p:spTree>
    <p:extLst>
      <p:ext uri="{BB962C8B-B14F-4D97-AF65-F5344CB8AC3E}">
        <p14:creationId xmlns:p14="http://schemas.microsoft.com/office/powerpoint/2010/main" val="3060858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case represented a sacred musical composition commissioned for and performed at the consecration of Florence Cathedral in 1436.  The items and properties describing the musical score, the consecration event, and the interconnections between the two were all added to the brief entity for the musical work that was imported into Passage from Wikidata from the Retriever-- producing a network of relationships that exceeds the detail currently represented in corresponding MARC-based library authority files.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It also highlighted a common question from all our use cases – how to share all these enrichments</a:t>
            </a:r>
            <a:r>
              <a:rPr lang="en-US" sz="1200" b="0" i="1" kern="1200" dirty="0">
                <a:solidFill>
                  <a:schemeClr val="tx1"/>
                </a:solidFill>
                <a:effectLst/>
                <a:latin typeface="+mn-lt"/>
                <a:ea typeface="+mn-ea"/>
                <a:cs typeface="+mn-cs"/>
              </a:rPr>
              <a:t> back</a:t>
            </a:r>
            <a:r>
              <a:rPr lang="en-US" sz="1200" b="0" i="0" kern="1200" dirty="0">
                <a:solidFill>
                  <a:schemeClr val="tx1"/>
                </a:solidFill>
                <a:effectLst/>
                <a:latin typeface="+mn-lt"/>
                <a:ea typeface="+mn-ea"/>
                <a:cs typeface="+mn-cs"/>
              </a:rPr>
              <a:t> to Wikidata or other relevant Wikibase instances?</a:t>
            </a:r>
          </a:p>
          <a:p>
            <a:endParaRPr lang="en-US" sz="1200" b="0" i="0" kern="1200" dirty="0">
              <a:solidFill>
                <a:schemeClr val="tx1"/>
              </a:solidFill>
              <a:effectLst/>
              <a:latin typeface="+mn-lt"/>
              <a:ea typeface="+mn-ea"/>
              <a:cs typeface="+mn-cs"/>
            </a:endParaRPr>
          </a:p>
          <a:p>
            <a:r>
              <a:rPr lang="en-US" dirty="0"/>
              <a:t>This figure shows that the </a:t>
            </a:r>
            <a:r>
              <a:rPr lang="en-US" i="1" dirty="0" err="1"/>
              <a:t>Nuper</a:t>
            </a:r>
            <a:r>
              <a:rPr lang="en-US" i="1" dirty="0"/>
              <a:t> </a:t>
            </a:r>
            <a:r>
              <a:rPr lang="en-US" i="1" dirty="0" err="1"/>
              <a:t>rosarum</a:t>
            </a:r>
            <a:r>
              <a:rPr lang="en-US" i="1" dirty="0"/>
              <a:t> </a:t>
            </a:r>
            <a:r>
              <a:rPr lang="en-US" i="1" dirty="0" err="1"/>
              <a:t>flores</a:t>
            </a:r>
            <a:r>
              <a:rPr lang="en-US" i="0" dirty="0"/>
              <a:t> commemorates the consecration of the Florence Cathedral, but the inverse is also true: the consecration was commemorated by the motet.  This inverse relationship could be automatically generated and revealed in the Project Passage Explorer discovery layer.</a:t>
            </a:r>
            <a:endParaRPr lang="en-US" dirty="0"/>
          </a:p>
          <a:p>
            <a:endParaRPr lang="en-US" dirty="0"/>
          </a:p>
        </p:txBody>
      </p:sp>
      <p:sp>
        <p:nvSpPr>
          <p:cNvPr id="4" name="Slide Number Placeholder 3"/>
          <p:cNvSpPr>
            <a:spLocks noGrp="1"/>
          </p:cNvSpPr>
          <p:nvPr>
            <p:ph type="sldNum" sz="quarter" idx="5"/>
          </p:nvPr>
        </p:nvSpPr>
        <p:spPr/>
        <p:txBody>
          <a:bodyPr/>
          <a:lstStyle/>
          <a:p>
            <a:fld id="{299D7421-AD5D-46DA-91F4-10FFFF42BEC0}" type="slidenum">
              <a:rPr lang="en-US" smtClean="0"/>
              <a:t>11</a:t>
            </a:fld>
            <a:endParaRPr lang="en-US" dirty="0"/>
          </a:p>
        </p:txBody>
      </p:sp>
    </p:spTree>
    <p:extLst>
      <p:ext uri="{BB962C8B-B14F-4D97-AF65-F5344CB8AC3E}">
        <p14:creationId xmlns:p14="http://schemas.microsoft.com/office/powerpoint/2010/main" val="2774644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the inverse relationship displayed in the Explorer interface, that the Consecration of Florence Cathedral was commemorated by the motet.</a:t>
            </a:r>
          </a:p>
        </p:txBody>
      </p:sp>
      <p:sp>
        <p:nvSpPr>
          <p:cNvPr id="4" name="Slide Number Placeholder 3"/>
          <p:cNvSpPr>
            <a:spLocks noGrp="1"/>
          </p:cNvSpPr>
          <p:nvPr>
            <p:ph type="sldNum" sz="quarter" idx="5"/>
          </p:nvPr>
        </p:nvSpPr>
        <p:spPr/>
        <p:txBody>
          <a:bodyPr/>
          <a:lstStyle/>
          <a:p>
            <a:fld id="{299D7421-AD5D-46DA-91F4-10FFFF42BEC0}" type="slidenum">
              <a:rPr lang="en-US" smtClean="0"/>
              <a:t>12</a:t>
            </a:fld>
            <a:endParaRPr lang="en-US" dirty="0"/>
          </a:p>
        </p:txBody>
      </p:sp>
    </p:spTree>
    <p:extLst>
      <p:ext uri="{BB962C8B-B14F-4D97-AF65-F5344CB8AC3E}">
        <p14:creationId xmlns:p14="http://schemas.microsoft.com/office/powerpoint/2010/main" val="1093773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photograph illustrates that in contrast to the map example, the “depicts” statements complements the “subject” statements inherited from the existing metadata for the image.” “Depicts” was good for picking out who or what is *in* the photograph but “Subject” was needed to state *what* this scene is about.  It reveals issues about context-building for items in a collection and how to represent narrative or expository text about the resource that establishes context, identifies content, and engages in commentary.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photograph also provided a starting place for describing archives in the Passage editing workflow, as an item in a collection within a research institution shown in the second graph. The Passage descriptions for the archive were a by-product of the need to describe the photograph. Given the tradition of narrative and other text-based description, archives would seem to benefit most from workflows that facilitate creating structured data because so little is otherwise available. But the Passage experience revealed we need much more community discussion to produce models redrawing the line between structured and textual data and best practices for both.</a:t>
            </a:r>
            <a:endParaRPr lang="en-US" dirty="0"/>
          </a:p>
        </p:txBody>
      </p:sp>
      <p:sp>
        <p:nvSpPr>
          <p:cNvPr id="4" name="Slide Number Placeholder 3"/>
          <p:cNvSpPr>
            <a:spLocks noGrp="1"/>
          </p:cNvSpPr>
          <p:nvPr>
            <p:ph type="sldNum" sz="quarter" idx="5"/>
          </p:nvPr>
        </p:nvSpPr>
        <p:spPr/>
        <p:txBody>
          <a:bodyPr/>
          <a:lstStyle/>
          <a:p>
            <a:fld id="{299D7421-AD5D-46DA-91F4-10FFFF42BEC0}" type="slidenum">
              <a:rPr lang="en-US" smtClean="0"/>
              <a:t>13</a:t>
            </a:fld>
            <a:endParaRPr lang="en-US" dirty="0"/>
          </a:p>
        </p:txBody>
      </p:sp>
    </p:spTree>
    <p:extLst>
      <p:ext uri="{BB962C8B-B14F-4D97-AF65-F5344CB8AC3E}">
        <p14:creationId xmlns:p14="http://schemas.microsoft.com/office/powerpoint/2010/main" val="356713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same entity, Sun </a:t>
            </a:r>
            <a:r>
              <a:rPr lang="en-US" dirty="0" err="1">
                <a:latin typeface="Arial" panose="020B0604020202020204" pitchFamily="34" charset="0"/>
                <a:cs typeface="Arial" panose="020B0604020202020204" pitchFamily="34" charset="0"/>
              </a:rPr>
              <a:t>Yat-sen</a:t>
            </a:r>
            <a:r>
              <a:rPr lang="en-US" dirty="0">
                <a:latin typeface="Arial" panose="020B0604020202020204" pitchFamily="34" charset="0"/>
                <a:cs typeface="Arial" panose="020B0604020202020204" pitchFamily="34" charset="0"/>
              </a:rPr>
              <a:t>—with the same identifier—can be edited and displayed</a:t>
            </a:r>
            <a:r>
              <a:rPr lang="en-US" baseline="0" dirty="0">
                <a:latin typeface="Arial" panose="020B0604020202020204" pitchFamily="34" charset="0"/>
                <a:cs typeface="Arial" panose="020B0604020202020204" pitchFamily="34" charset="0"/>
              </a:rPr>
              <a:t> in </a:t>
            </a:r>
            <a:r>
              <a:rPr lang="en-US" dirty="0">
                <a:latin typeface="Arial" panose="020B0604020202020204" pitchFamily="34" charset="0"/>
                <a:cs typeface="Arial" panose="020B0604020202020204" pitchFamily="34" charset="0"/>
              </a:rPr>
              <a:t>different languages and writing systems. No need to decide which</a:t>
            </a:r>
            <a:r>
              <a:rPr lang="en-US" baseline="0" dirty="0">
                <a:latin typeface="Arial" panose="020B0604020202020204" pitchFamily="34" charset="0"/>
                <a:cs typeface="Arial" panose="020B0604020202020204" pitchFamily="34" charset="0"/>
              </a:rPr>
              <a:t> form of the name is considered the </a:t>
            </a:r>
            <a:r>
              <a:rPr lang="en-US" altLang="zh-CN" sz="1200" dirty="0"/>
              <a:t>authorized string (like</a:t>
            </a:r>
            <a:r>
              <a:rPr lang="en-US" altLang="zh-CN" sz="1200" baseline="0" dirty="0"/>
              <a:t> </a:t>
            </a:r>
            <a:r>
              <a:rPr lang="en-US" altLang="zh-CN" sz="1200" dirty="0"/>
              <a:t>current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 </a:t>
            </a:r>
            <a:endParaRPr lang="en-US" dirty="0"/>
          </a:p>
        </p:txBody>
      </p:sp>
      <p:sp>
        <p:nvSpPr>
          <p:cNvPr id="4" name="Slide Number Placeholder 3"/>
          <p:cNvSpPr>
            <a:spLocks noGrp="1"/>
          </p:cNvSpPr>
          <p:nvPr>
            <p:ph type="sldNum" sz="quarter" idx="10"/>
          </p:nvPr>
        </p:nvSpPr>
        <p:spPr/>
        <p:txBody>
          <a:bodyPr/>
          <a:lstStyle/>
          <a:p>
            <a:fld id="{299D7421-AD5D-46DA-91F4-10FFFF42BEC0}" type="slidenum">
              <a:rPr lang="en-US" smtClean="0"/>
              <a:t>14</a:t>
            </a:fld>
            <a:endParaRPr lang="en-US" dirty="0"/>
          </a:p>
        </p:txBody>
      </p:sp>
    </p:spTree>
    <p:extLst>
      <p:ext uri="{BB962C8B-B14F-4D97-AF65-F5344CB8AC3E}">
        <p14:creationId xmlns:p14="http://schemas.microsoft.com/office/powerpoint/2010/main" val="3575592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of the Wikidata labels for Sun </a:t>
            </a:r>
            <a:r>
              <a:rPr lang="en-US" dirty="0" err="1"/>
              <a:t>Yatsen</a:t>
            </a:r>
            <a:r>
              <a:rPr lang="en-US" dirty="0"/>
              <a:t> now in different scripts. There can be any number of variant forms in these different scripts – there are no constraints on the “preferred form” as in our current authority files and the concept of “language of cataloging” disappears.</a:t>
            </a:r>
          </a:p>
        </p:txBody>
      </p:sp>
      <p:sp>
        <p:nvSpPr>
          <p:cNvPr id="4" name="Slide Number Placeholder 3"/>
          <p:cNvSpPr>
            <a:spLocks noGrp="1"/>
          </p:cNvSpPr>
          <p:nvPr>
            <p:ph type="sldNum" sz="quarter" idx="5"/>
          </p:nvPr>
        </p:nvSpPr>
        <p:spPr/>
        <p:txBody>
          <a:bodyPr/>
          <a:lstStyle/>
          <a:p>
            <a:fld id="{299D7421-AD5D-46DA-91F4-10FFFF42BEC0}" type="slidenum">
              <a:rPr lang="en-US" smtClean="0"/>
              <a:t>15</a:t>
            </a:fld>
            <a:endParaRPr lang="en-US" dirty="0"/>
          </a:p>
        </p:txBody>
      </p:sp>
    </p:spTree>
    <p:extLst>
      <p:ext uri="{BB962C8B-B14F-4D97-AF65-F5344CB8AC3E}">
        <p14:creationId xmlns:p14="http://schemas.microsoft.com/office/powerpoint/2010/main" val="3423364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can see the effects of structured metadata associated with the same entity. These are Wikipedia information boxes with the data represented in Wikidata – Chinese, French, Russia, Arabic, and Hebrew. All are tied to the same Wikidata identifier--representing the same entity—but the information is presented in the preferred language and script of the user.</a:t>
            </a:r>
          </a:p>
        </p:txBody>
      </p:sp>
      <p:sp>
        <p:nvSpPr>
          <p:cNvPr id="4" name="Slide Number Placeholder 3"/>
          <p:cNvSpPr>
            <a:spLocks noGrp="1"/>
          </p:cNvSpPr>
          <p:nvPr>
            <p:ph type="sldNum" sz="quarter" idx="10"/>
          </p:nvPr>
        </p:nvSpPr>
        <p:spPr/>
        <p:txBody>
          <a:bodyPr/>
          <a:lstStyle/>
          <a:p>
            <a:fld id="{10BC7B18-5DEC-4113-874F-56437E3F47F6}" type="slidenum">
              <a:rPr lang="en-US" smtClean="0"/>
              <a:t>16</a:t>
            </a:fld>
            <a:endParaRPr lang="en-US"/>
          </a:p>
        </p:txBody>
      </p:sp>
    </p:spTree>
    <p:extLst>
      <p:ext uri="{BB962C8B-B14F-4D97-AF65-F5344CB8AC3E}">
        <p14:creationId xmlns:p14="http://schemas.microsoft.com/office/powerpoint/2010/main" val="1363559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To populate knowledge graphs with library metadata we need tools like the Retriever to facilitate the import of data created elsewhere and the Explorer to allow librarians to see the results of their effort without leaving the metadata-creation workflow. This was especially important to quench the temptation to include inverse relationships which could be shown through a discovery application instead of the data itself.</a:t>
            </a:r>
          </a:p>
          <a:p>
            <a:endParaRPr lang="en-US" sz="1200" dirty="0"/>
          </a:p>
          <a:p>
            <a:r>
              <a:rPr lang="en-US" sz="1200" dirty="0"/>
              <a:t>Most use cases demonstrated that we could enrich the descriptions in structured data with a precision that exceeded current library practices.</a:t>
            </a:r>
          </a:p>
          <a:p>
            <a:endParaRPr lang="en-US" sz="1200" dirty="0"/>
          </a:p>
          <a:p>
            <a:r>
              <a:rPr lang="en-US" sz="1200" dirty="0"/>
              <a:t>Some use cases required that we had to add properties and terms not represented in the Wikidata ontology. Some of the use cases demonstrated many areas where the entity description could be greatly enriched – but that raised the question of how to share back those enhancements with the Wikidata source or the growing number of relevant Wikibase instances now being installed by a variety of libraries?</a:t>
            </a:r>
          </a:p>
          <a:p>
            <a:endParaRPr lang="en-US" sz="1200" dirty="0"/>
          </a:p>
          <a:p>
            <a:r>
              <a:rPr lang="en-US" sz="1200" dirty="0"/>
              <a:t>With the embedded multiscript support, people could add structured data in their own writing systems and thus the minimizes the need to also include transliterations as in current library practices. The ability to change one’s language interface replaces the “language of cataloging” we use now.</a:t>
            </a:r>
          </a:p>
        </p:txBody>
      </p:sp>
      <p:sp>
        <p:nvSpPr>
          <p:cNvPr id="4" name="Slide Number Placeholder 3"/>
          <p:cNvSpPr>
            <a:spLocks noGrp="1"/>
          </p:cNvSpPr>
          <p:nvPr>
            <p:ph type="sldNum" sz="quarter" idx="5"/>
          </p:nvPr>
        </p:nvSpPr>
        <p:spPr/>
        <p:txBody>
          <a:bodyPr/>
          <a:lstStyle/>
          <a:p>
            <a:fld id="{299D7421-AD5D-46DA-91F4-10FFFF42BEC0}" type="slidenum">
              <a:rPr lang="en-US" smtClean="0"/>
              <a:t>17</a:t>
            </a:fld>
            <a:endParaRPr lang="en-US" dirty="0"/>
          </a:p>
        </p:txBody>
      </p:sp>
    </p:spTree>
    <p:extLst>
      <p:ext uri="{BB962C8B-B14F-4D97-AF65-F5344CB8AC3E}">
        <p14:creationId xmlns:p14="http://schemas.microsoft.com/office/powerpoint/2010/main" val="2836615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Identifying the “entities that matter” shifts the focus from the “item in hand” that underlies current cataloging practices to establishing the relationships among the entities relevant to the object being described. But deciding where to start and stop can be difficult when the deliverable is no longer a discrete record but  a “piece of the knowledge graph.”</a:t>
            </a:r>
          </a:p>
          <a:p>
            <a:endParaRPr lang="en-US" dirty="0"/>
          </a:p>
          <a:p>
            <a:r>
              <a:rPr lang="en-US" dirty="0"/>
              <a:t>Throughout the pilot, participants needed some guidance about what statements and properties were needed and the more diverse the community, the more best practices will be needed.</a:t>
            </a:r>
          </a:p>
          <a:p>
            <a:endParaRPr lang="en-US" dirty="0"/>
          </a:p>
          <a:p>
            <a:r>
              <a:rPr lang="en-US" dirty="0"/>
              <a:t>We also found that narrative data is crucial for digital and archival collections. So much so that after the pilot OCLC launched a new “Archives and Special Collections Linked Data Review Group” to define the requirements for data that need to be reflected in a linked data environment.</a:t>
            </a:r>
          </a:p>
          <a:p>
            <a:endParaRPr lang="en-US" dirty="0"/>
          </a:p>
          <a:p>
            <a:r>
              <a:rPr lang="en-US" dirty="0"/>
              <a:t>Although members of the “crowd” would have expertise to contribute to library metadata, pilot participants raised concerns about whether encouraging “unvetted” information from unknown sources  would dilute the integrity of curated library data.  </a:t>
            </a:r>
          </a:p>
          <a:p>
            <a:endParaRPr lang="en-US" dirty="0"/>
          </a:p>
          <a:p>
            <a:r>
              <a:rPr lang="en-US" dirty="0"/>
              <a:t>The key issue raised by the pilot was the long-term sustainability of a local Wikibase instance. For a short-lived pilot like Project Passage, a local Wikibase instance was expedient as it provided a fully featured but private and configurable space to try out a wide range of use cases and minimized the consequence of failure.  The proliferation of other Wikibase instances raises the specter of library resource descriptions continuing to be represented in separate datasets. How to share the enrichments done in Project Passage with Wikidata or other Wikibase instances?  Or ingest enriched data created by other Wikibase instances? Technically, all Wikibase instances will likely have an architecture compatible with linked data principles, offering the promise of interoperability with data published both inside and outside the library community.</a:t>
            </a:r>
          </a:p>
          <a:p>
            <a:endParaRPr lang="en-US" dirty="0"/>
          </a:p>
          <a:p>
            <a:r>
              <a:rPr lang="en-US" dirty="0"/>
              <a:t>Image from </a:t>
            </a:r>
            <a:r>
              <a:rPr lang="en-US" dirty="0" err="1"/>
              <a:t>Unsplash</a:t>
            </a:r>
            <a:endParaRPr lang="en-US" dirty="0"/>
          </a:p>
          <a:p>
            <a:endParaRPr lang="en-US" dirty="0"/>
          </a:p>
          <a:p>
            <a:endParaRPr lang="en-US" dirty="0"/>
          </a:p>
          <a:p>
            <a:endParaRPr lang="en-US" dirty="0"/>
          </a:p>
          <a:p>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fld id="{299D7421-AD5D-46DA-91F4-10FFFF42BEC0}" type="slidenum">
              <a:rPr lang="en-US" smtClean="0"/>
              <a:t>18</a:t>
            </a:fld>
            <a:endParaRPr lang="en-US" dirty="0"/>
          </a:p>
        </p:txBody>
      </p:sp>
    </p:spTree>
    <p:extLst>
      <p:ext uri="{BB962C8B-B14F-4D97-AF65-F5344CB8AC3E}">
        <p14:creationId xmlns:p14="http://schemas.microsoft.com/office/powerpoint/2010/main" val="2090251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OCLC Research’s work on linked data, including the Project Passage report, is accessible at the URL given here.</a:t>
            </a:r>
          </a:p>
        </p:txBody>
      </p:sp>
      <p:sp>
        <p:nvSpPr>
          <p:cNvPr id="4" name="Slide Number Placeholder 3"/>
          <p:cNvSpPr>
            <a:spLocks noGrp="1"/>
          </p:cNvSpPr>
          <p:nvPr>
            <p:ph type="sldNum" sz="quarter" idx="10"/>
          </p:nvPr>
        </p:nvSpPr>
        <p:spPr/>
        <p:txBody>
          <a:bodyPr/>
          <a:lstStyle/>
          <a:p>
            <a:fld id="{299D7421-AD5D-46DA-91F4-10FFFF42BEC0}" type="slidenum">
              <a:rPr lang="en-US" smtClean="0"/>
              <a:t>19</a:t>
            </a:fld>
            <a:endParaRPr lang="en-US" dirty="0"/>
          </a:p>
        </p:txBody>
      </p:sp>
    </p:spTree>
    <p:extLst>
      <p:ext uri="{BB962C8B-B14F-4D97-AF65-F5344CB8AC3E}">
        <p14:creationId xmlns:p14="http://schemas.microsoft.com/office/powerpoint/2010/main" val="4234934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This project provided a sandbox for hands-on experimentation. </a:t>
            </a:r>
            <a:r>
              <a:rPr lang="en-US" sz="1200" kern="1200" dirty="0">
                <a:solidFill>
                  <a:schemeClr val="tx1"/>
                </a:solidFill>
                <a:effectLst/>
                <a:latin typeface="+mn-lt"/>
                <a:ea typeface="+mn-ea"/>
                <a:cs typeface="+mn-cs"/>
              </a:rPr>
              <a:t>How do I create a linked data representation for the resource I am looking at right now? How does this process compare with the method I may have already used to describe the resource? Pilot tests of original description with linked data have been conducted by the Library of Congress and other libraries, but this one had a different focus. The was an open-ended exploration that met catalogers where they are – with resources on their to-do lists, which can be described either in the existing paradigm or a new one.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Our report on the project </a:t>
            </a:r>
            <a:r>
              <a:rPr lang="en-US" sz="1200" kern="1200">
                <a:solidFill>
                  <a:schemeClr val="tx1"/>
                </a:solidFill>
                <a:effectLst/>
                <a:latin typeface="+mn-lt"/>
                <a:ea typeface="+mn-ea"/>
                <a:cs typeface="+mn-cs"/>
              </a:rPr>
              <a:t>was published last August (2019).</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dirty="0"/>
              <a:t> </a:t>
            </a:r>
          </a:p>
        </p:txBody>
      </p:sp>
      <p:sp>
        <p:nvSpPr>
          <p:cNvPr id="4" name="Slide Number Placeholder 3"/>
          <p:cNvSpPr>
            <a:spLocks noGrp="1"/>
          </p:cNvSpPr>
          <p:nvPr>
            <p:ph type="sldNum" sz="quarter" idx="10"/>
          </p:nvPr>
        </p:nvSpPr>
        <p:spPr/>
        <p:txBody>
          <a:bodyPr/>
          <a:lstStyle/>
          <a:p>
            <a:fld id="{299D7421-AD5D-46DA-91F4-10FFFF42BEC0}" type="slidenum">
              <a:rPr lang="en-US" smtClean="0"/>
              <a:t>2</a:t>
            </a:fld>
            <a:endParaRPr lang="en-US" dirty="0"/>
          </a:p>
        </p:txBody>
      </p:sp>
    </p:spTree>
    <p:extLst>
      <p:ext uri="{BB962C8B-B14F-4D97-AF65-F5344CB8AC3E}">
        <p14:creationId xmlns:p14="http://schemas.microsoft.com/office/powerpoint/2010/main" val="4224987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Project Passage took advantage of all the functionality in the Wikibase system, shown here, from left to right: data import, </a:t>
            </a:r>
            <a:r>
              <a:rPr lang="en-US" dirty="0" err="1"/>
              <a:t>Mediawiki</a:t>
            </a:r>
            <a:r>
              <a:rPr lang="en-US" dirty="0"/>
              <a:t> functions including the user interfaces, and the </a:t>
            </a:r>
            <a:r>
              <a:rPr lang="en-US" dirty="0" err="1"/>
              <a:t>triplestore</a:t>
            </a:r>
            <a:r>
              <a:rPr lang="en-US" dirty="0"/>
              <a:t>.   It enabled us to </a:t>
            </a:r>
            <a:r>
              <a:rPr lang="en-US" sz="1200" kern="1200" dirty="0">
                <a:solidFill>
                  <a:schemeClr val="tx1"/>
                </a:solidFill>
                <a:effectLst/>
                <a:latin typeface="+mn-lt"/>
                <a:ea typeface="+mn-ea"/>
                <a:cs typeface="+mn-cs"/>
              </a:rPr>
              <a:t>create a fully configurable environment for experimentation, with many features for editing, crowdsourcing, native multilingual support, and full support for linked data creation. These features are mostly hidden from human users so that metadata librarians were free to concentrate on the work they wanted to do, not the technical details of a linked data implementation.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I’ve highlighted here with the red arrows are two functions we added in response to feedback from our Project Passage partners: a “Retriever” to import data from other sources and an “Explorer” interface so pilot participants could see the impact of the relationships they added as part of their workflow.</a:t>
            </a:r>
          </a:p>
          <a:p>
            <a:endParaRPr lang="en-US" dirty="0"/>
          </a:p>
        </p:txBody>
      </p:sp>
      <p:sp>
        <p:nvSpPr>
          <p:cNvPr id="4" name="Slide Number Placeholder 3"/>
          <p:cNvSpPr>
            <a:spLocks noGrp="1"/>
          </p:cNvSpPr>
          <p:nvPr>
            <p:ph type="sldNum" sz="quarter" idx="5"/>
          </p:nvPr>
        </p:nvSpPr>
        <p:spPr/>
        <p:txBody>
          <a:bodyPr/>
          <a:lstStyle/>
          <a:p>
            <a:fld id="{299D7421-AD5D-46DA-91F4-10FFFF42BEC0}" type="slidenum">
              <a:rPr lang="en-US" smtClean="0"/>
              <a:t>3</a:t>
            </a:fld>
            <a:endParaRPr lang="en-US" dirty="0"/>
          </a:p>
        </p:txBody>
      </p:sp>
    </p:spTree>
    <p:extLst>
      <p:ext uri="{BB962C8B-B14F-4D97-AF65-F5344CB8AC3E}">
        <p14:creationId xmlns:p14="http://schemas.microsoft.com/office/powerpoint/2010/main" val="1098306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3:notes"/>
          <p:cNvSpPr>
            <a:spLocks noGrp="1" noRot="1" noChangeAspect="1"/>
          </p:cNvSpPr>
          <p:nvPr>
            <p:ph type="sldImg" idx="2"/>
          </p:nvPr>
        </p:nvSpPr>
        <p:spPr>
          <a:xfrm>
            <a:off x="3544888" y="1474788"/>
            <a:ext cx="5318125" cy="3987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13:notes"/>
          <p:cNvSpPr txBox="1">
            <a:spLocks noGrp="1"/>
          </p:cNvSpPr>
          <p:nvPr>
            <p:ph type="body" idx="1"/>
          </p:nvPr>
        </p:nvSpPr>
        <p:spPr>
          <a:xfrm>
            <a:off x="1240790" y="5683193"/>
            <a:ext cx="9926400" cy="4650000"/>
          </a:xfrm>
          <a:prstGeom prst="rect">
            <a:avLst/>
          </a:prstGeom>
          <a:noFill/>
          <a:ln>
            <a:noFill/>
          </a:ln>
        </p:spPr>
        <p:txBody>
          <a:bodyPr spcFirstLastPara="1" wrap="square" lIns="136500" tIns="68250" rIns="136500" bIns="68250" anchor="t" anchorCtr="0">
            <a:noAutofit/>
          </a:bodyPr>
          <a:lstStyle/>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100" dirty="0">
                <a:latin typeface="Arial"/>
                <a:ea typeface="Arial"/>
                <a:cs typeface="Arial"/>
                <a:sym typeface="Arial"/>
              </a:rPr>
              <a:t>Project Passage participants needed a way to bring in entities already defined elsewhere rather than create them from scratch. </a:t>
            </a:r>
            <a:r>
              <a:rPr lang="en-US" sz="1100" dirty="0"/>
              <a:t>Here’s a view of the Project Passage Retriever, with search results for the keyword search Elizabeth Gould, an American neuroscientist.  The Retriever used the three different APIs that are available for Wikidata, VIAF, and FAST to look for matches. It also used the identifiers associated with the matching results to check in Project Passage, to make sure the entity wasn’t already available there. The Project Passage Retriever used the Wikidata API to retrieve data for the entity description, and using a built-in “crosswalk” it looked for Wikidata properties that had an equivalent property in Project Passage.   It displayed a selected entry in a web form where a human could review it and make modifications if needed before adding the entity to the Project Passage Wikibase instance.</a:t>
            </a:r>
            <a:endParaRPr lang="en-US" sz="11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400" dirty="0">
                <a:latin typeface="Arial"/>
                <a:ea typeface="Arial"/>
                <a:cs typeface="Arial"/>
                <a:sym typeface="Arial"/>
              </a:rPr>
              <a:t>In some ways, the biggest takeaway was that the various projects trying to model bibliographic data all tend to identify the same problems and areas of difficulty, but collectively we haven’t found a way to synthesize or share out the modeling problems more broadly, and while some communities have been better about making visible their decision making than others, in general we need to focus more effort on mapping our modeling decisions and being explicit about when and why we diverge from existing models in machine readable ways.</a:t>
            </a:r>
            <a:endParaRPr sz="14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4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400" dirty="0">
                <a:latin typeface="Arial"/>
                <a:ea typeface="Arial"/>
                <a:cs typeface="Arial"/>
                <a:sym typeface="Arial"/>
              </a:rPr>
              <a:t>Where partner communities fundamentally disagree on modeling decisions, federated </a:t>
            </a:r>
            <a:r>
              <a:rPr lang="en-US" sz="1400" dirty="0" err="1">
                <a:latin typeface="Arial"/>
                <a:ea typeface="Arial"/>
                <a:cs typeface="Arial"/>
                <a:sym typeface="Arial"/>
              </a:rPr>
              <a:t>wikibases</a:t>
            </a:r>
            <a:r>
              <a:rPr lang="en-US" sz="1400" dirty="0">
                <a:latin typeface="Arial"/>
                <a:ea typeface="Arial"/>
                <a:cs typeface="Arial"/>
                <a:sym typeface="Arial"/>
              </a:rPr>
              <a:t> combined with vocabulary and ontology mappings has a lot of appeal to librarians and other communities that are unwilling to cede control over their data model, but are willing and eager to share their data itself.  For many library communities, a federated model is currently the only one that could even be considered, though that may change in time, as we all become more comfortable working with multiple vocabularies and data models.</a:t>
            </a:r>
            <a:endParaRPr dirty="0"/>
          </a:p>
        </p:txBody>
      </p:sp>
      <p:sp>
        <p:nvSpPr>
          <p:cNvPr id="164" name="Google Shape;164;p13:notes"/>
          <p:cNvSpPr txBox="1">
            <a:spLocks noGrp="1"/>
          </p:cNvSpPr>
          <p:nvPr>
            <p:ph type="sldNum" idx="12"/>
          </p:nvPr>
        </p:nvSpPr>
        <p:spPr>
          <a:xfrm>
            <a:off x="7028996" y="11216029"/>
            <a:ext cx="5376900" cy="593100"/>
          </a:xfrm>
          <a:prstGeom prst="rect">
            <a:avLst/>
          </a:prstGeom>
          <a:noFill/>
          <a:ln>
            <a:noFill/>
          </a:ln>
        </p:spPr>
        <p:txBody>
          <a:bodyPr spcFirstLastPara="1" wrap="square" lIns="136500" tIns="68250" rIns="136500" bIns="682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a:t>
            </a:fld>
            <a:endParaRPr/>
          </a:p>
        </p:txBody>
      </p:sp>
    </p:spTree>
    <p:extLst>
      <p:ext uri="{BB962C8B-B14F-4D97-AF65-F5344CB8AC3E}">
        <p14:creationId xmlns:p14="http://schemas.microsoft.com/office/powerpoint/2010/main" val="2213438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During weekly “office hours”, Passage Pilot Partners showcased some of the use cases they were working on in describing resources and their related entities in the Wikibase structure, highlighting the issues they encountered which often led to additional features or properties. These are some of them: translations, digitized map, a poster for an event, a musical work associated with an event, a digitized postcard, a photo within an archival collection, and exercising </a:t>
            </a:r>
            <a:r>
              <a:rPr lang="en-US" dirty="0" err="1"/>
              <a:t>Wikibase’s</a:t>
            </a:r>
            <a:r>
              <a:rPr lang="en-US" dirty="0"/>
              <a:t> embedded multiscript capabilities with a person entity. We all learned a lot! These use cases revealed patterns or archetypes in a pool of common knowledge. And it was </a:t>
            </a:r>
            <a:r>
              <a:rPr lang="en-US" i="1" dirty="0"/>
              <a:t>so much fun!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In the following slides I’ll be covering some details about these use cases from our Project Passage report.</a:t>
            </a:r>
          </a:p>
          <a:p>
            <a:endParaRPr lang="en-US" dirty="0"/>
          </a:p>
        </p:txBody>
      </p:sp>
      <p:sp>
        <p:nvSpPr>
          <p:cNvPr id="4" name="Slide Number Placeholder 3"/>
          <p:cNvSpPr>
            <a:spLocks noGrp="1"/>
          </p:cNvSpPr>
          <p:nvPr>
            <p:ph type="sldNum" sz="quarter" idx="10"/>
          </p:nvPr>
        </p:nvSpPr>
        <p:spPr/>
        <p:txBody>
          <a:bodyPr/>
          <a:lstStyle/>
          <a:p>
            <a:fld id="{299D7421-AD5D-46DA-91F4-10FFFF42BEC0}" type="slidenum">
              <a:rPr lang="en-US" smtClean="0"/>
              <a:t>5</a:t>
            </a:fld>
            <a:endParaRPr lang="en-US" dirty="0"/>
          </a:p>
        </p:txBody>
      </p:sp>
    </p:spTree>
    <p:extLst>
      <p:ext uri="{BB962C8B-B14F-4D97-AF65-F5344CB8AC3E}">
        <p14:creationId xmlns:p14="http://schemas.microsoft.com/office/powerpoint/2010/main" val="2693279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Translations were one of the first Project Passage use cases and homework assignments.  We imported from WorldCat 37 different translations of Heidegger’s </a:t>
            </a:r>
            <a:r>
              <a:rPr lang="en-US" i="1" dirty="0"/>
              <a:t>Sein und Zeit.</a:t>
            </a:r>
            <a:r>
              <a:rPr lang="en-US" i="0" dirty="0"/>
              <a:t> Each translation is its own entity with the property “translated from” linked to the original German work. There was a temptation to also add “translated to” to the entity for the original work, but that would mean it would have to be edited each time a new translation was added. Instead, the Explorer interface showed that adding the inverse relationship was not needed, and people could see the results of their entries without leaving the metadata-creation workflow.</a:t>
            </a:r>
            <a:endParaRPr lang="en-US" dirty="0"/>
          </a:p>
          <a:p>
            <a:endParaRPr lang="en-US" dirty="0"/>
          </a:p>
        </p:txBody>
      </p:sp>
      <p:sp>
        <p:nvSpPr>
          <p:cNvPr id="4" name="Slide Number Placeholder 3"/>
          <p:cNvSpPr>
            <a:spLocks noGrp="1"/>
          </p:cNvSpPr>
          <p:nvPr>
            <p:ph type="sldNum" sz="quarter" idx="5"/>
          </p:nvPr>
        </p:nvSpPr>
        <p:spPr/>
        <p:txBody>
          <a:bodyPr/>
          <a:lstStyle/>
          <a:p>
            <a:fld id="{299D7421-AD5D-46DA-91F4-10FFFF42BEC0}" type="slidenum">
              <a:rPr lang="en-US" smtClean="0"/>
              <a:t>6</a:t>
            </a:fld>
            <a:endParaRPr lang="en-US" dirty="0"/>
          </a:p>
        </p:txBody>
      </p:sp>
    </p:spTree>
    <p:extLst>
      <p:ext uri="{BB962C8B-B14F-4D97-AF65-F5344CB8AC3E}">
        <p14:creationId xmlns:p14="http://schemas.microsoft.com/office/powerpoint/2010/main" val="1905883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all the Passage entities retrieved by a SPARQL query that had a “</a:t>
            </a:r>
            <a:r>
              <a:rPr lang="en-US" i="0" dirty="0"/>
              <a:t> “Translated from:” statement for </a:t>
            </a:r>
            <a:r>
              <a:rPr lang="en-US" i="1" dirty="0"/>
              <a:t>Sein und Zeit</a:t>
            </a:r>
            <a:r>
              <a:rPr lang="en-US" i="0" dirty="0"/>
              <a:t> displayed in a timeline. I chose to display in a timeline the statements for Language of the translation, the translated title, the translators, and the date. &lt;click&gt; The four circled here are for Japanese translations, each by a different translator. Some translations are better than others,  especially for languages as different as German and Japanese, which is why it’s so crucial to identify the respective translators.  This visualization far exceeds what we can accomplish with raw MARC records.</a:t>
            </a:r>
            <a:endParaRPr lang="en-US" dirty="0"/>
          </a:p>
          <a:p>
            <a:endParaRPr lang="en-US" dirty="0"/>
          </a:p>
        </p:txBody>
      </p:sp>
      <p:sp>
        <p:nvSpPr>
          <p:cNvPr id="4" name="Slide Number Placeholder 3"/>
          <p:cNvSpPr>
            <a:spLocks noGrp="1"/>
          </p:cNvSpPr>
          <p:nvPr>
            <p:ph type="sldNum" sz="quarter" idx="10"/>
          </p:nvPr>
        </p:nvSpPr>
        <p:spPr/>
        <p:txBody>
          <a:bodyPr/>
          <a:lstStyle/>
          <a:p>
            <a:fld id="{98A389F8-C112-4532-A52F-BFCEF6781DFE}" type="slidenum">
              <a:rPr lang="en-US" smtClean="0"/>
              <a:t>7</a:t>
            </a:fld>
            <a:endParaRPr lang="en-US"/>
          </a:p>
        </p:txBody>
      </p:sp>
    </p:spTree>
    <p:extLst>
      <p:ext uri="{BB962C8B-B14F-4D97-AF65-F5344CB8AC3E}">
        <p14:creationId xmlns:p14="http://schemas.microsoft.com/office/powerpoint/2010/main" val="3678120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r>
              <a:rPr lang="en-US" dirty="0"/>
              <a:t>The Explorer interface allowed metadata creators to verify that all the inverse relationships were indeed represented.  In this case, we show that the original work, </a:t>
            </a:r>
            <a:r>
              <a:rPr lang="en-US" i="1" dirty="0"/>
              <a:t>Sein und Zeit</a:t>
            </a:r>
            <a:r>
              <a:rPr lang="en-US" i="0" dirty="0"/>
              <a:t> was translated </a:t>
            </a:r>
            <a:r>
              <a:rPr lang="en-US" b="1" i="1" dirty="0"/>
              <a:t>into </a:t>
            </a:r>
            <a:r>
              <a:rPr lang="en-US" i="0" dirty="0"/>
              <a:t> other languages. The Explorer discovery layer also pulled in images from Wikimedia commons and descriptions from </a:t>
            </a:r>
            <a:r>
              <a:rPr lang="en-US" i="0" dirty="0" err="1"/>
              <a:t>DBpedia</a:t>
            </a:r>
            <a:r>
              <a:rPr lang="en-US" i="0" dirty="0"/>
              <a:t>.  And it served to remind us that the free text descriptions we’ve put into our MARC records could be pulled in from other sources instead in a linked data environment.</a:t>
            </a:r>
          </a:p>
          <a:p>
            <a:endParaRPr lang="en-US" i="0" dirty="0"/>
          </a:p>
        </p:txBody>
      </p:sp>
      <p:sp>
        <p:nvSpPr>
          <p:cNvPr id="4" name="Slide Number Placeholder 3"/>
          <p:cNvSpPr>
            <a:spLocks noGrp="1"/>
          </p:cNvSpPr>
          <p:nvPr>
            <p:ph type="sldNum" sz="quarter" idx="10"/>
          </p:nvPr>
        </p:nvSpPr>
        <p:spPr/>
        <p:txBody>
          <a:bodyPr/>
          <a:lstStyle/>
          <a:p>
            <a:fld id="{98A389F8-C112-4532-A52F-BFCEF6781DFE}" type="slidenum">
              <a:rPr lang="en-US" smtClean="0"/>
              <a:t>8</a:t>
            </a:fld>
            <a:endParaRPr lang="en-US"/>
          </a:p>
        </p:txBody>
      </p:sp>
    </p:spTree>
    <p:extLst>
      <p:ext uri="{BB962C8B-B14F-4D97-AF65-F5344CB8AC3E}">
        <p14:creationId xmlns:p14="http://schemas.microsoft.com/office/powerpoint/2010/main" val="1916840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schematic here shows the Wikibase entities for content relationships in this postcard depicting Princess Maria Josepha of Saxony , the sister-in-law of Franz Ferdinand, the Archduke of Austria whose assassination in Sarajevo, Serbia in 1914 sparked the events starting World War I.  It illustrates how we can specify a temporary role during a specific time period, as she served as a nurse only during World War I.  The object described in Wikibase is actually the postcard, depicting a person.</a:t>
            </a:r>
          </a:p>
          <a:p>
            <a:endParaRPr lang="en-US" dirty="0"/>
          </a:p>
        </p:txBody>
      </p:sp>
      <p:sp>
        <p:nvSpPr>
          <p:cNvPr id="4" name="Slide Number Placeholder 3"/>
          <p:cNvSpPr>
            <a:spLocks noGrp="1"/>
          </p:cNvSpPr>
          <p:nvPr>
            <p:ph type="sldNum" sz="quarter" idx="5"/>
          </p:nvPr>
        </p:nvSpPr>
        <p:spPr/>
        <p:txBody>
          <a:bodyPr/>
          <a:lstStyle/>
          <a:p>
            <a:fld id="{299D7421-AD5D-46DA-91F4-10FFFF42BEC0}" type="slidenum">
              <a:rPr lang="en-US" smtClean="0"/>
              <a:t>9</a:t>
            </a:fld>
            <a:endParaRPr lang="en-US" dirty="0"/>
          </a:p>
        </p:txBody>
      </p:sp>
    </p:spTree>
    <p:extLst>
      <p:ext uri="{BB962C8B-B14F-4D97-AF65-F5344CB8AC3E}">
        <p14:creationId xmlns:p14="http://schemas.microsoft.com/office/powerpoint/2010/main" val="12524643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ontent- Header">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340786" y="457739"/>
            <a:ext cx="8439148" cy="915256"/>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sp>
        <p:nvSpPr>
          <p:cNvPr id="11" name="Rectangle 10"/>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2" name="Rectangle 11"/>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3" name="Rectangle 12"/>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pic>
        <p:nvPicPr>
          <p:cNvPr id="14"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6422993"/>
            <a:ext cx="687170"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A094622E-7ABD-0248-A337-1ED96A1BBA9A}"/>
              </a:ext>
            </a:extLst>
          </p:cNvPr>
          <p:cNvSpPr txBox="1"/>
          <p:nvPr userDrawn="1"/>
        </p:nvSpPr>
        <p:spPr>
          <a:xfrm>
            <a:off x="174271" y="6374744"/>
            <a:ext cx="945734" cy="261610"/>
          </a:xfrm>
          <a:prstGeom prst="rect">
            <a:avLst/>
          </a:prstGeom>
          <a:noFill/>
        </p:spPr>
        <p:txBody>
          <a:bodyPr wrap="square" lIns="0" rtlCol="0">
            <a:spAutoFit/>
          </a:bodyPr>
          <a:lstStyle/>
          <a:p>
            <a:pPr algn="l"/>
            <a:r>
              <a:rPr lang="en-US" sz="1100" b="1" dirty="0">
                <a:solidFill>
                  <a:schemeClr val="bg1"/>
                </a:solidFill>
                <a:latin typeface="Arial" charset="0"/>
                <a:ea typeface="Arial" charset="0"/>
                <a:cs typeface="Arial" charset="0"/>
              </a:rPr>
              <a:t>#ALAMW19</a:t>
            </a:r>
          </a:p>
        </p:txBody>
      </p:sp>
    </p:spTree>
    <p:extLst>
      <p:ext uri="{BB962C8B-B14F-4D97-AF65-F5344CB8AC3E}">
        <p14:creationId xmlns:p14="http://schemas.microsoft.com/office/powerpoint/2010/main" val="1154641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479425" y="4983163"/>
            <a:ext cx="603250"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pic>
        <p:nvPicPr>
          <p:cNvPr id="9" name="Picture 9"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293521" y="5960853"/>
            <a:ext cx="1498090" cy="488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8"/>
          <p:cNvSpPr txBox="1">
            <a:spLocks noChangeArrowheads="1"/>
          </p:cNvSpPr>
          <p:nvPr userDrawn="1"/>
        </p:nvSpPr>
        <p:spPr bwMode="auto">
          <a:xfrm>
            <a:off x="5924929" y="4935538"/>
            <a:ext cx="422275" cy="18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600" dirty="0">
                <a:solidFill>
                  <a:schemeClr val="bg1"/>
                </a:solidFill>
              </a:rPr>
              <a:t>SM</a:t>
            </a:r>
          </a:p>
        </p:txBody>
      </p:sp>
      <p:sp>
        <p:nvSpPr>
          <p:cNvPr id="11" name="Rectangle 10"/>
          <p:cNvSpPr/>
          <p:nvPr userDrawn="1"/>
        </p:nvSpPr>
        <p:spPr>
          <a:xfrm>
            <a:off x="0" y="4827588"/>
            <a:ext cx="635000" cy="6032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2" name="Text Placeholder 18"/>
          <p:cNvSpPr>
            <a:spLocks noGrp="1"/>
          </p:cNvSpPr>
          <p:nvPr>
            <p:ph type="body" sz="quarter" idx="10" hasCustomPrompt="1"/>
          </p:nvPr>
        </p:nvSpPr>
        <p:spPr>
          <a:xfrm>
            <a:off x="731838" y="1108606"/>
            <a:ext cx="4177899" cy="1492716"/>
          </a:xfrm>
          <a:prstGeom prst="rect">
            <a:avLst/>
          </a:prstGeom>
          <a:ln w="101600" cmpd="sng">
            <a:solidFill>
              <a:srgbClr val="236192"/>
            </a:solidFill>
            <a:miter lim="800000"/>
          </a:ln>
        </p:spPr>
        <p:txBody>
          <a:bodyPr vert="horz" wrap="none" lIns="548640" tIns="274320" rIns="457200" bIns="365760">
            <a:spAutoFit/>
          </a:bodyPr>
          <a:lstStyle>
            <a:lvl1pPr marL="0" indent="0" algn="l">
              <a:spcBef>
                <a:spcPts val="0"/>
              </a:spcBef>
              <a:buNone/>
              <a:defRPr sz="5500"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608544" y="2860151"/>
            <a:ext cx="3887788" cy="405719"/>
          </a:xfrm>
          <a:prstGeom prst="rect">
            <a:avLst/>
          </a:prstGeom>
        </p:spPr>
        <p:txBody>
          <a:bodyPr vert="horz">
            <a:normAutofit/>
          </a:bodyPr>
          <a:lstStyle>
            <a:lvl1pPr marL="0" indent="0">
              <a:buNone/>
              <a:defRPr sz="18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608357" y="3229582"/>
            <a:ext cx="3887788" cy="359027"/>
          </a:xfrm>
          <a:prstGeom prst="rect">
            <a:avLst/>
          </a:prstGeom>
        </p:spPr>
        <p:txBody>
          <a:bodyPr vert="horz">
            <a:normAutofit/>
          </a:bodyPr>
          <a:lstStyle>
            <a:lvl1pPr marL="0" indent="0">
              <a:buNone/>
              <a:defRPr sz="1400"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608357" y="3588611"/>
            <a:ext cx="3887788" cy="305495"/>
          </a:xfrm>
          <a:prstGeom prst="rect">
            <a:avLst/>
          </a:prstGeom>
        </p:spPr>
        <p:txBody>
          <a:bodyPr vert="horz">
            <a:normAutofit/>
          </a:bodyPr>
          <a:lstStyle>
            <a:lvl1pPr marL="0" indent="0">
              <a:buNone/>
              <a:defRPr sz="1400"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0" y="58763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dirty="0"/>
              <a:t>Event Title</a:t>
            </a:r>
          </a:p>
        </p:txBody>
      </p:sp>
      <p:sp>
        <p:nvSpPr>
          <p:cNvPr id="19" name="Rectangle 18"/>
          <p:cNvSpPr/>
          <p:nvPr userDrawn="1"/>
        </p:nvSpPr>
        <p:spPr>
          <a:xfrm>
            <a:off x="927100" y="4827588"/>
            <a:ext cx="8216900" cy="6032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2000" b="1" dirty="0">
                <a:solidFill>
                  <a:schemeClr val="bg1"/>
                </a:solidFill>
                <a:latin typeface="+mj-lt"/>
              </a:rPr>
              <a:t>Together we make breakthroughs</a:t>
            </a:r>
            <a:r>
              <a:rPr lang="en-US" sz="2000" b="1" baseline="0" dirty="0">
                <a:solidFill>
                  <a:schemeClr val="bg1"/>
                </a:solidFill>
                <a:latin typeface="+mj-lt"/>
              </a:rPr>
              <a:t> possible.</a:t>
            </a:r>
            <a:endParaRPr lang="en-US" sz="2000" b="1" dirty="0">
              <a:solidFill>
                <a:schemeClr val="bg1"/>
              </a:solidFill>
              <a:latin typeface="+mj-lt"/>
            </a:endParaRPr>
          </a:p>
        </p:txBody>
      </p:sp>
    </p:spTree>
    <p:extLst>
      <p:ext uri="{BB962C8B-B14F-4D97-AF65-F5344CB8AC3E}">
        <p14:creationId xmlns:p14="http://schemas.microsoft.com/office/powerpoint/2010/main" val="162194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Content- Bullet">
  <p:cSld name="1_Content- Bullet">
    <p:spTree>
      <p:nvGrpSpPr>
        <p:cNvPr id="1" name="Shape 16"/>
        <p:cNvGrpSpPr/>
        <p:nvPr/>
      </p:nvGrpSpPr>
      <p:grpSpPr>
        <a:xfrm>
          <a:off x="0" y="0"/>
          <a:ext cx="0" cy="0"/>
          <a:chOff x="0" y="0"/>
          <a:chExt cx="0" cy="0"/>
        </a:xfrm>
      </p:grpSpPr>
      <p:sp>
        <p:nvSpPr>
          <p:cNvPr id="17" name="Google Shape;17;p4"/>
          <p:cNvSpPr/>
          <p:nvPr/>
        </p:nvSpPr>
        <p:spPr>
          <a:xfrm>
            <a:off x="0" y="6248400"/>
            <a:ext cx="2209800"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3D527F"/>
              </a:solidFill>
              <a:latin typeface="Arial"/>
              <a:ea typeface="Arial"/>
              <a:cs typeface="Arial"/>
              <a:sym typeface="Arial"/>
            </a:endParaRPr>
          </a:p>
        </p:txBody>
      </p:sp>
      <p:sp>
        <p:nvSpPr>
          <p:cNvPr id="18" name="Google Shape;18;p4"/>
          <p:cNvSpPr/>
          <p:nvPr/>
        </p:nvSpPr>
        <p:spPr>
          <a:xfrm>
            <a:off x="2209800" y="6248400"/>
            <a:ext cx="1060450"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3D527F"/>
              </a:solidFill>
              <a:latin typeface="Arial"/>
              <a:ea typeface="Arial"/>
              <a:cs typeface="Arial"/>
              <a:sym typeface="Arial"/>
            </a:endParaRPr>
          </a:p>
        </p:txBody>
      </p:sp>
      <p:sp>
        <p:nvSpPr>
          <p:cNvPr id="19" name="Google Shape;19;p4"/>
          <p:cNvSpPr/>
          <p:nvPr/>
        </p:nvSpPr>
        <p:spPr>
          <a:xfrm>
            <a:off x="3270250" y="6248400"/>
            <a:ext cx="5873750"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3D527F"/>
              </a:solidFill>
              <a:latin typeface="Arial"/>
              <a:ea typeface="Arial"/>
              <a:cs typeface="Arial"/>
              <a:sym typeface="Arial"/>
            </a:endParaRPr>
          </a:p>
        </p:txBody>
      </p:sp>
      <p:sp>
        <p:nvSpPr>
          <p:cNvPr id="20" name="Google Shape;20;p4"/>
          <p:cNvSpPr txBox="1">
            <a:spLocks noGrp="1"/>
          </p:cNvSpPr>
          <p:nvPr>
            <p:ph type="body" idx="1"/>
          </p:nvPr>
        </p:nvSpPr>
        <p:spPr>
          <a:xfrm>
            <a:off x="340787" y="457739"/>
            <a:ext cx="8439148" cy="915256"/>
          </a:xfrm>
          <a:prstGeom prst="rect">
            <a:avLst/>
          </a:prstGeom>
          <a:noFill/>
          <a:ln>
            <a:noFill/>
          </a:ln>
        </p:spPr>
        <p:txBody>
          <a:bodyPr spcFirstLastPara="1" wrap="square" lIns="91425" tIns="45700" rIns="91425" bIns="45700" anchor="t" anchorCtr="0"/>
          <a:lstStyle>
            <a:lvl1pPr marL="457189" marR="0" lvl="0" indent="-228594" algn="l" rtl="0">
              <a:lnSpc>
                <a:spcPct val="100000"/>
              </a:lnSpc>
              <a:spcBef>
                <a:spcPts val="72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L="914378" marR="0" lvl="1" indent="-40639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566" marR="0" lvl="2" indent="-38099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754" marR="0" lvl="3"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5943" marR="0" lvl="4"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132" marR="0" lvl="5"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320" marR="0" lvl="6"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509" marR="0" lvl="7"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697" marR="0" lvl="8"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 name="Google Shape;21;p4"/>
          <p:cNvSpPr txBox="1">
            <a:spLocks noGrp="1"/>
          </p:cNvSpPr>
          <p:nvPr>
            <p:ph type="body" idx="2"/>
          </p:nvPr>
        </p:nvSpPr>
        <p:spPr>
          <a:xfrm>
            <a:off x="341313" y="1373720"/>
            <a:ext cx="8439150" cy="4423833"/>
          </a:xfrm>
          <a:prstGeom prst="rect">
            <a:avLst/>
          </a:prstGeom>
          <a:noFill/>
          <a:ln>
            <a:noFill/>
          </a:ln>
        </p:spPr>
        <p:txBody>
          <a:bodyPr spcFirstLastPara="1" wrap="square" lIns="91425" tIns="45700" rIns="91425" bIns="45700" anchor="t" anchorCtr="0"/>
          <a:lstStyle>
            <a:lvl1pPr marL="457189" marR="0" lvl="0" indent="-40639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378" marR="0" lvl="1" indent="-38099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566" marR="0" lvl="2"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754" marR="0" lvl="3" indent="-342892"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5943" marR="0" lvl="4" indent="-342892"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132" marR="0" lvl="5"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320" marR="0" lvl="6"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509" marR="0" lvl="7"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697" marR="0" lvl="8"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t- Header">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340787" y="457739"/>
            <a:ext cx="8439148" cy="915256"/>
          </a:xfrm>
          <a:prstGeom prst="rect">
            <a:avLst/>
          </a:prstGeom>
        </p:spPr>
        <p:txBody>
          <a:bodyPr vert="horz"/>
          <a:lstStyle>
            <a:lvl1pPr marL="0" indent="0">
              <a:buNone/>
              <a:defRPr sz="3600" b="1" baseline="0">
                <a:solidFill>
                  <a:schemeClr val="tx2"/>
                </a:solidFill>
              </a:defRPr>
            </a:lvl1pPr>
          </a:lstStyle>
          <a:p>
            <a:pPr lvl="0"/>
            <a:r>
              <a:rPr lang="en-US"/>
              <a:t>Title of slide</a:t>
            </a:r>
          </a:p>
        </p:txBody>
      </p:sp>
      <p:sp>
        <p:nvSpPr>
          <p:cNvPr id="11" name="Rectangle 10"/>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2" name="Rectangle 11"/>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3" name="Rectangle 12"/>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pic>
        <p:nvPicPr>
          <p:cNvPr id="14"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6422994"/>
            <a:ext cx="687170"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a:extLst>
              <a:ext uri="{FF2B5EF4-FFF2-40B4-BE49-F238E27FC236}">
                <a16:creationId xmlns:a16="http://schemas.microsoft.com/office/drawing/2014/main" id="{A094622E-7ABD-0248-A337-1ED96A1BBA9A}"/>
              </a:ext>
            </a:extLst>
          </p:cNvPr>
          <p:cNvSpPr txBox="1"/>
          <p:nvPr userDrawn="1"/>
        </p:nvSpPr>
        <p:spPr>
          <a:xfrm>
            <a:off x="174271" y="4781058"/>
            <a:ext cx="945734" cy="261610"/>
          </a:xfrm>
          <a:prstGeom prst="rect">
            <a:avLst/>
          </a:prstGeom>
          <a:noFill/>
        </p:spPr>
        <p:txBody>
          <a:bodyPr wrap="square" lIns="0" rtlCol="0">
            <a:spAutoFit/>
          </a:bodyPr>
          <a:lstStyle/>
          <a:p>
            <a:pPr algn="l"/>
            <a:r>
              <a:rPr lang="en-US" sz="1100" b="1">
                <a:solidFill>
                  <a:schemeClr val="bg1"/>
                </a:solidFill>
                <a:latin typeface="Arial" charset="0"/>
                <a:ea typeface="Arial" charset="0"/>
                <a:cs typeface="Arial" charset="0"/>
              </a:rPr>
              <a:t>#ALAMW19</a:t>
            </a:r>
          </a:p>
        </p:txBody>
      </p:sp>
    </p:spTree>
    <p:extLst>
      <p:ext uri="{BB962C8B-B14F-4D97-AF65-F5344CB8AC3E}">
        <p14:creationId xmlns:p14="http://schemas.microsoft.com/office/powerpoint/2010/main" val="400397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p:cNvSpPr/>
          <p:nvPr/>
        </p:nvSpPr>
        <p:spPr>
          <a:xfrm>
            <a:off x="0" y="2"/>
            <a:ext cx="3270249" cy="1385363"/>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l="19610" b="29158"/>
          <a:stretch/>
        </p:blipFill>
        <p:spPr>
          <a:xfrm>
            <a:off x="3184539" y="2"/>
            <a:ext cx="5980110" cy="1385363"/>
          </a:xfrm>
          <a:prstGeom prst="rect">
            <a:avLst/>
          </a:prstGeom>
        </p:spPr>
      </p:pic>
      <p:sp>
        <p:nvSpPr>
          <p:cNvPr id="22" name="Rectangle 21"/>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3" name="Rectangle 22"/>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4" name="Rectangle 23"/>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36" name="Text Placeholder 35"/>
          <p:cNvSpPr>
            <a:spLocks noGrp="1"/>
          </p:cNvSpPr>
          <p:nvPr>
            <p:ph type="body" sz="quarter" idx="12" hasCustomPrompt="1"/>
          </p:nvPr>
        </p:nvSpPr>
        <p:spPr>
          <a:xfrm>
            <a:off x="1" y="1962170"/>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2483369"/>
            <a:ext cx="7754770" cy="1323439"/>
          </a:xfrm>
          <a:prstGeom prst="rect">
            <a:avLst/>
          </a:prstGeom>
          <a:ln w="101600" cmpd="sng">
            <a:solidFill>
              <a:schemeClr val="accent2"/>
            </a:solidFill>
            <a:miter lim="800000"/>
          </a:ln>
        </p:spPr>
        <p:txBody>
          <a:bodyPr vert="horz" wrap="square" lIns="548640" tIns="274320" rIns="457200" bIns="365760">
            <a:normAutofit/>
          </a:bodyPr>
          <a:lstStyle>
            <a:lvl1pPr marL="0" indent="0" algn="l">
              <a:spcBef>
                <a:spcPts val="0"/>
              </a:spcBef>
              <a:buNone/>
              <a:defRPr sz="4400"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4014387"/>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728694" y="4415447"/>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a:t>Speaker Title</a:t>
            </a:r>
          </a:p>
        </p:txBody>
      </p:sp>
      <p:sp>
        <p:nvSpPr>
          <p:cNvPr id="20" name="Rectangle 19"/>
          <p:cNvSpPr/>
          <p:nvPr userDrawn="1"/>
        </p:nvSpPr>
        <p:spPr>
          <a:xfrm>
            <a:off x="3045849" y="2"/>
            <a:ext cx="536743" cy="1385363"/>
          </a:xfrm>
          <a:prstGeom prst="rect">
            <a:avLst/>
          </a:prstGeom>
          <a:solidFill>
            <a:srgbClr val="00AFD7">
              <a:alpha val="5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Tree>
    <p:extLst>
      <p:ext uri="{BB962C8B-B14F-4D97-AF65-F5344CB8AC3E}">
        <p14:creationId xmlns:p14="http://schemas.microsoft.com/office/powerpoint/2010/main" val="301652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0" y="1990726"/>
            <a:ext cx="2016125" cy="2571750"/>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846139" y="2833690"/>
            <a:ext cx="2574927"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3" name="Text Placeholder 12"/>
          <p:cNvSpPr>
            <a:spLocks noGrp="1"/>
          </p:cNvSpPr>
          <p:nvPr>
            <p:ph type="body" sz="quarter" idx="12" hasCustomPrompt="1"/>
          </p:nvPr>
        </p:nvSpPr>
        <p:spPr>
          <a:xfrm>
            <a:off x="3416307" y="2638427"/>
            <a:ext cx="5727699" cy="852172"/>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3986213"/>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987552"/>
            <a:ext cx="5727700" cy="650875"/>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0" y="1990724"/>
            <a:ext cx="161925"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32370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Text Placeholder 8"/>
          <p:cNvSpPr>
            <a:spLocks noGrp="1"/>
          </p:cNvSpPr>
          <p:nvPr>
            <p:ph type="body" sz="quarter" idx="10" hasCustomPrompt="1"/>
          </p:nvPr>
        </p:nvSpPr>
        <p:spPr>
          <a:xfrm>
            <a:off x="315259" y="1108081"/>
            <a:ext cx="8174038" cy="692497"/>
          </a:xfrm>
          <a:prstGeom prst="rect">
            <a:avLst/>
          </a:prstGeom>
          <a:ln w="28575" cmpd="sng">
            <a:solidFill>
              <a:srgbClr val="FFFFFF"/>
            </a:solidFill>
          </a:ln>
        </p:spPr>
        <p:txBody>
          <a:bodyPr vert="horz" lIns="274320" tIns="45720" rIns="274320" bIns="9144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a:solidFill>
                  <a:schemeClr val="bg1"/>
                </a:solidFill>
                <a:cs typeface="Arial" charset="0"/>
              </a:rPr>
              <a:t>NEW SECTION TITLE</a:t>
            </a:r>
          </a:p>
        </p:txBody>
      </p:sp>
      <p:pic>
        <p:nvPicPr>
          <p:cNvPr id="10"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Placeholder 3"/>
          <p:cNvSpPr>
            <a:spLocks noGrp="1"/>
          </p:cNvSpPr>
          <p:nvPr>
            <p:ph type="body" sz="quarter" idx="11" hasCustomPrompt="1"/>
          </p:nvPr>
        </p:nvSpPr>
        <p:spPr>
          <a:xfrm>
            <a:off x="176213" y="850900"/>
            <a:ext cx="265112" cy="6007100"/>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8411956" y="850900"/>
            <a:ext cx="265112" cy="5432839"/>
          </a:xfrm>
          <a:prstGeom prst="rect">
            <a:avLst/>
          </a:prstGeom>
          <a:solidFill>
            <a:srgbClr val="00AFD7"/>
          </a:solidFill>
        </p:spPr>
        <p:txBody>
          <a:bodyPr vert="horz"/>
          <a:lstStyle>
            <a:lvl1pPr marL="0" indent="0">
              <a:buNone/>
              <a:defRPr baseline="0"/>
            </a:lvl1pPr>
          </a:lstStyle>
          <a:p>
            <a:pPr lvl="0"/>
            <a:r>
              <a:rPr lang="en-US" dirty="0"/>
              <a:t>     </a:t>
            </a:r>
          </a:p>
        </p:txBody>
      </p:sp>
    </p:spTree>
    <p:extLst>
      <p:ext uri="{BB962C8B-B14F-4D97-AF65-F5344CB8AC3E}">
        <p14:creationId xmlns:p14="http://schemas.microsoft.com/office/powerpoint/2010/main" val="132397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9" name="Rectangle 18"/>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0" name="Rectangle 19"/>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pic>
        <p:nvPicPr>
          <p:cNvPr id="9"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Placeholder 3"/>
          <p:cNvSpPr>
            <a:spLocks noGrp="1"/>
          </p:cNvSpPr>
          <p:nvPr>
            <p:ph type="body" sz="quarter" idx="12" hasCustomPrompt="1"/>
          </p:nvPr>
        </p:nvSpPr>
        <p:spPr>
          <a:xfrm>
            <a:off x="477838" y="1135919"/>
            <a:ext cx="8181975" cy="4475171"/>
          </a:xfrm>
          <a:prstGeom prst="rect">
            <a:avLst/>
          </a:prstGeom>
        </p:spPr>
        <p:txBody>
          <a:bodyPr vert="horz"/>
          <a:lstStyle>
            <a:lvl1pPr marL="342900" indent="-342900">
              <a:buFont typeface="Arial"/>
              <a:buChar char="•"/>
              <a:defRPr sz="2400" baseline="0"/>
            </a:lvl1pPr>
          </a:lstStyle>
          <a:p>
            <a:pPr lvl="0"/>
            <a:r>
              <a:rPr lang="en-US" dirty="0"/>
              <a:t>Click to add copy</a:t>
            </a:r>
          </a:p>
        </p:txBody>
      </p:sp>
      <p:sp>
        <p:nvSpPr>
          <p:cNvPr id="6" name="Text Placeholder 5"/>
          <p:cNvSpPr>
            <a:spLocks noGrp="1"/>
          </p:cNvSpPr>
          <p:nvPr>
            <p:ph type="body" sz="quarter" idx="13" hasCustomPrompt="1"/>
          </p:nvPr>
        </p:nvSpPr>
        <p:spPr>
          <a:xfrm>
            <a:off x="477838" y="220663"/>
            <a:ext cx="8181975" cy="915256"/>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spTree>
    <p:extLst>
      <p:ext uri="{BB962C8B-B14F-4D97-AF65-F5344CB8AC3E}">
        <p14:creationId xmlns:p14="http://schemas.microsoft.com/office/powerpoint/2010/main" val="16720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9" name="Rectangle 18"/>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0" name="Rectangle 19"/>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3459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4"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6209" y="6456544"/>
            <a:ext cx="742882" cy="2420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582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68580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a:t>Drag and drop photo here</a:t>
            </a:r>
          </a:p>
        </p:txBody>
      </p:sp>
      <p:sp>
        <p:nvSpPr>
          <p:cNvPr id="15" name="Text Placeholder 14"/>
          <p:cNvSpPr>
            <a:spLocks noGrp="1"/>
          </p:cNvSpPr>
          <p:nvPr>
            <p:ph type="body" sz="quarter" idx="13" hasCustomPrompt="1"/>
          </p:nvPr>
        </p:nvSpPr>
        <p:spPr>
          <a:xfrm>
            <a:off x="7583490" y="-20638"/>
            <a:ext cx="433387"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8016877" y="-20638"/>
            <a:ext cx="1127125" cy="6899276"/>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4111" y="4997709"/>
            <a:ext cx="6153150" cy="954107"/>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528161" y="5411260"/>
            <a:ext cx="5610225" cy="352425"/>
          </a:xfrm>
          <a:prstGeom prst="rect">
            <a:avLst/>
          </a:prstGeom>
        </p:spPr>
        <p:txBody>
          <a:bodyPr vert="horz"/>
          <a:lstStyle>
            <a:lvl1pPr marL="0" indent="0">
              <a:buNone/>
              <a:defRPr sz="1800" b="0" baseline="0">
                <a:solidFill>
                  <a:schemeClr val="tx1"/>
                </a:solidFill>
              </a:defRPr>
            </a:lvl1pPr>
          </a:lstStyle>
          <a:p>
            <a:pPr lvl="0"/>
            <a:r>
              <a:rPr lang="en-US" dirty="0"/>
              <a:t>Persons Title</a:t>
            </a:r>
          </a:p>
        </p:txBody>
      </p:sp>
      <p:pic>
        <p:nvPicPr>
          <p:cNvPr id="9"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9236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pic>
        <p:nvPicPr>
          <p:cNvPr id="12" name="Picture 11" descr="ppt-because-pattern.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46829" y="1"/>
            <a:ext cx="4597172" cy="5850946"/>
          </a:xfrm>
          <a:prstGeom prst="rect">
            <a:avLst/>
          </a:prstGeom>
        </p:spPr>
      </p:pic>
      <p:sp>
        <p:nvSpPr>
          <p:cNvPr id="19" name="Text Placeholder 18"/>
          <p:cNvSpPr>
            <a:spLocks noGrp="1"/>
          </p:cNvSpPr>
          <p:nvPr>
            <p:ph type="body" sz="quarter" idx="10" hasCustomPrompt="1"/>
          </p:nvPr>
        </p:nvSpPr>
        <p:spPr>
          <a:xfrm>
            <a:off x="240428" y="259642"/>
            <a:ext cx="3980966" cy="1041400"/>
          </a:xfrm>
          <a:prstGeom prst="rect">
            <a:avLst/>
          </a:prstGeom>
        </p:spPr>
        <p:txBody>
          <a:bodyPr vert="horz"/>
          <a:lstStyle>
            <a:lvl1pPr marL="0" indent="0">
              <a:buNone/>
              <a:defRPr sz="3200" b="1" baseline="0">
                <a:solidFill>
                  <a:srgbClr val="236192"/>
                </a:solidFill>
              </a:defRPr>
            </a:lvl1pPr>
          </a:lstStyle>
          <a:p>
            <a:pPr lvl="0"/>
            <a:r>
              <a:rPr lang="en-US" dirty="0"/>
              <a:t>Closing Message</a:t>
            </a:r>
          </a:p>
        </p:txBody>
      </p:sp>
      <p:pic>
        <p:nvPicPr>
          <p:cNvPr id="8"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777166" y="6281740"/>
            <a:ext cx="1125537"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userDrawn="1"/>
        </p:nvSpPr>
        <p:spPr>
          <a:xfrm rot="10800000">
            <a:off x="11338" y="5850666"/>
            <a:ext cx="9144000" cy="239713"/>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1321003"/>
            <a:ext cx="3887788" cy="405719"/>
          </a:xfrm>
          <a:prstGeom prst="rect">
            <a:avLst/>
          </a:prstGeom>
        </p:spPr>
        <p:txBody>
          <a:bodyPr vert="horz">
            <a:normAutofit/>
          </a:bodyPr>
          <a:lstStyle>
            <a:lvl1pPr marL="0" indent="0">
              <a:buNone/>
              <a:defRPr sz="1800" b="1" baseline="0"/>
            </a:lvl1pPr>
          </a:lstStyle>
          <a:p>
            <a:pPr lvl="0"/>
            <a:r>
              <a:rPr lang="en-US" dirty="0"/>
              <a:t>Speaker Name</a:t>
            </a:r>
          </a:p>
        </p:txBody>
      </p:sp>
      <p:sp>
        <p:nvSpPr>
          <p:cNvPr id="22" name="Text Placeholder 20"/>
          <p:cNvSpPr>
            <a:spLocks noGrp="1"/>
          </p:cNvSpPr>
          <p:nvPr>
            <p:ph type="body" sz="quarter" idx="12" hasCustomPrompt="1"/>
          </p:nvPr>
        </p:nvSpPr>
        <p:spPr>
          <a:xfrm>
            <a:off x="240428" y="1690434"/>
            <a:ext cx="3887788" cy="359027"/>
          </a:xfrm>
          <a:prstGeom prst="rect">
            <a:avLst/>
          </a:prstGeom>
        </p:spPr>
        <p:txBody>
          <a:bodyPr vert="horz">
            <a:normAutofit/>
          </a:bodyPr>
          <a:lstStyle>
            <a:lvl1pPr marL="0" indent="0">
              <a:buNone/>
              <a:defRPr sz="1400" b="0" baseline="0"/>
            </a:lvl1pPr>
          </a:lstStyle>
          <a:p>
            <a:pPr lvl="0"/>
            <a:r>
              <a:rPr lang="en-US" dirty="0"/>
              <a:t>Speaker Title</a:t>
            </a:r>
          </a:p>
        </p:txBody>
      </p:sp>
      <p:sp>
        <p:nvSpPr>
          <p:cNvPr id="23" name="Text Placeholder 20"/>
          <p:cNvSpPr>
            <a:spLocks noGrp="1"/>
          </p:cNvSpPr>
          <p:nvPr>
            <p:ph type="body" sz="quarter" idx="13" hasCustomPrompt="1"/>
          </p:nvPr>
        </p:nvSpPr>
        <p:spPr>
          <a:xfrm>
            <a:off x="240428" y="2010978"/>
            <a:ext cx="3887788" cy="305495"/>
          </a:xfrm>
          <a:prstGeom prst="rect">
            <a:avLst/>
          </a:prstGeom>
        </p:spPr>
        <p:txBody>
          <a:bodyPr vert="horz">
            <a:normAutofit/>
          </a:bodyPr>
          <a:lstStyle>
            <a:lvl1pPr marL="0" indent="0">
              <a:buNone/>
              <a:defRPr sz="1400" b="1" baseline="0">
                <a:solidFill>
                  <a:srgbClr val="236192"/>
                </a:solidFill>
              </a:defRPr>
            </a:lvl1pPr>
          </a:lstStyle>
          <a:p>
            <a:pPr lvl="0"/>
            <a:r>
              <a:rPr lang="en-US" dirty="0"/>
              <a:t>Speaker Contact</a:t>
            </a:r>
          </a:p>
        </p:txBody>
      </p:sp>
    </p:spTree>
    <p:extLst>
      <p:ext uri="{BB962C8B-B14F-4D97-AF65-F5344CB8AC3E}">
        <p14:creationId xmlns:p14="http://schemas.microsoft.com/office/powerpoint/2010/main" val="214148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95708"/>
      </p:ext>
    </p:extLst>
  </p:cSld>
  <p:clrMap bg1="lt1" tx1="dk1" bg2="lt2" tx2="dk2" accent1="accent1" accent2="accent2" accent3="accent3" accent4="accent4" accent5="accent5" accent6="accent6" hlink="hlink" folHlink="folHlink"/>
  <p:sldLayoutIdLst>
    <p:sldLayoutId id="2147483664" r:id="rId1"/>
    <p:sldLayoutId id="2147483687" r:id="rId2"/>
    <p:sldLayoutId id="2147483652" r:id="rId3"/>
    <p:sldLayoutId id="2147483655" r:id="rId4"/>
    <p:sldLayoutId id="2147483653" r:id="rId5"/>
    <p:sldLayoutId id="2147483686" r:id="rId6"/>
    <p:sldLayoutId id="2147483658" r:id="rId7"/>
    <p:sldLayoutId id="2147483657" r:id="rId8"/>
    <p:sldLayoutId id="2147483656" r:id="rId9"/>
    <p:sldLayoutId id="2147483659" r:id="rId10"/>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0"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95708"/>
      </p:ext>
    </p:extLst>
  </p:cSld>
  <p:clrMap bg1="lt1" tx1="dk1" bg2="lt2" tx2="dk2" accent1="accent1" accent2="accent2" accent3="accent3" accent4="accent4" accent5="accent5" accent6="accent6" hlink="hlink" folHlink="folHlink"/>
  <p:sldLayoutIdLst>
    <p:sldLayoutId id="2147483684"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hyperlink" Target="https://doi.org/10.25333/faq3-ax08"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hyperlink" Target="https://doi.org/10.25333/faq3-ax08" TargetMode="Externa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mailto:smithyok@oclc.org" TargetMode="External"/><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hyperlink" Target="oc.lc/linkeddataresearch" TargetMode="External"/><Relationship Id="rId5" Type="http://schemas.openxmlformats.org/officeDocument/2006/relationships/image" Target="../media/image6.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hyperlink" Target="https://doi.org/10.25333/faq3-ax08"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hyperlink" Target="https://doi.org/10.25333/faq3-ax08"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hyperlink" Target="https://doi.org/10.25333/faq3-ax08" TargetMode="Externa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blip>
          <a:srcRect/>
          <a:stretch>
            <a:fillRect l="-9000" r="-9000"/>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56754" y="1686790"/>
            <a:ext cx="5994398" cy="815608"/>
          </a:xfrm>
        </p:spPr>
        <p:txBody>
          <a:bodyPr/>
          <a:lstStyle/>
          <a:p>
            <a:r>
              <a:rPr lang="en-US" dirty="0"/>
              <a:t>Semantic Web in Libraries (SWIB19), Hamburg, Germany</a:t>
            </a:r>
          </a:p>
          <a:p>
            <a:r>
              <a:rPr lang="en-US" dirty="0"/>
              <a:t>27 November 2019</a:t>
            </a:r>
          </a:p>
        </p:txBody>
      </p:sp>
      <p:sp>
        <p:nvSpPr>
          <p:cNvPr id="3" name="Text Placeholder 2"/>
          <p:cNvSpPr>
            <a:spLocks noGrp="1"/>
          </p:cNvSpPr>
          <p:nvPr>
            <p:ph type="body" sz="quarter" idx="16"/>
          </p:nvPr>
        </p:nvSpPr>
        <p:spPr>
          <a:xfrm>
            <a:off x="156754" y="2564157"/>
            <a:ext cx="8821783" cy="1815362"/>
          </a:xfrm>
          <a:solidFill>
            <a:schemeClr val="bg1"/>
          </a:solidFill>
        </p:spPr>
        <p:txBody>
          <a:bodyPr>
            <a:noAutofit/>
          </a:bodyPr>
          <a:lstStyle/>
          <a:p>
            <a:pPr algn="ctr"/>
            <a:r>
              <a:rPr lang="en-US" sz="3200" dirty="0">
                <a:solidFill>
                  <a:srgbClr val="1F497D"/>
                </a:solidFill>
                <a:latin typeface="+mj-lt"/>
                <a:sym typeface="Symbol"/>
              </a:rPr>
              <a:t>Lessons from representing library metadata  in OCLC Research’s Linked Data Wikibase prototype</a:t>
            </a:r>
          </a:p>
          <a:p>
            <a:pPr algn="ctr"/>
            <a:endParaRPr lang="en-US" sz="3200" dirty="0">
              <a:solidFill>
                <a:srgbClr val="1F497D"/>
              </a:solidFill>
              <a:latin typeface="+mj-lt"/>
              <a:sym typeface="Symbol"/>
            </a:endParaRPr>
          </a:p>
          <a:p>
            <a:endParaRPr lang="en-US" sz="3200" dirty="0">
              <a:latin typeface="+mj-lt"/>
            </a:endParaRPr>
          </a:p>
        </p:txBody>
      </p:sp>
      <p:sp>
        <p:nvSpPr>
          <p:cNvPr id="4" name="Text Placeholder 3"/>
          <p:cNvSpPr>
            <a:spLocks noGrp="1"/>
          </p:cNvSpPr>
          <p:nvPr>
            <p:ph type="body" sz="quarter" idx="17"/>
          </p:nvPr>
        </p:nvSpPr>
        <p:spPr>
          <a:xfrm>
            <a:off x="557047" y="4712149"/>
            <a:ext cx="2993961" cy="769441"/>
          </a:xfrm>
        </p:spPr>
        <p:txBody>
          <a:bodyPr/>
          <a:lstStyle/>
          <a:p>
            <a:r>
              <a:rPr lang="en-US" dirty="0"/>
              <a:t>Karen Smith-Yoshimura</a:t>
            </a:r>
          </a:p>
          <a:p>
            <a:endParaRPr lang="en-US" dirty="0"/>
          </a:p>
        </p:txBody>
      </p:sp>
      <p:sp>
        <p:nvSpPr>
          <p:cNvPr id="5" name="Text Placeholder 4"/>
          <p:cNvSpPr>
            <a:spLocks noGrp="1"/>
          </p:cNvSpPr>
          <p:nvPr>
            <p:ph type="body" sz="quarter" idx="18"/>
          </p:nvPr>
        </p:nvSpPr>
        <p:spPr>
          <a:xfrm>
            <a:off x="557047" y="5096869"/>
            <a:ext cx="1693733" cy="307777"/>
          </a:xfrm>
        </p:spPr>
        <p:txBody>
          <a:bodyPr/>
          <a:lstStyle/>
          <a:p>
            <a:r>
              <a:rPr lang="en-US" dirty="0"/>
              <a:t>OCLC Research</a:t>
            </a:r>
          </a:p>
        </p:txBody>
      </p:sp>
    </p:spTree>
    <p:extLst>
      <p:ext uri="{BB962C8B-B14F-4D97-AF65-F5344CB8AC3E}">
        <p14:creationId xmlns:p14="http://schemas.microsoft.com/office/powerpoint/2010/main" val="19936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7096F-474A-474D-BE22-82C5428B3EDC}"/>
              </a:ext>
            </a:extLst>
          </p:cNvPr>
          <p:cNvSpPr txBox="1">
            <a:spLocks/>
          </p:cNvSpPr>
          <p:nvPr/>
        </p:nvSpPr>
        <p:spPr>
          <a:xfrm>
            <a:off x="0" y="191305"/>
            <a:ext cx="9076037" cy="1009616"/>
          </a:xfrm>
          <a:prstGeom prst="rect">
            <a:avLst/>
          </a:prstGeom>
        </p:spPr>
        <p:txBody>
          <a:bodyPr vert="horz" lIns="91440" tIns="45720" rIns="91440" bIns="45720" rtlCol="0" anchor="ctr">
            <a:noAutofit/>
          </a:bodyPr>
          <a:lstStyle>
            <a:defPPr>
              <a:defRPr lang="en-US"/>
            </a:defPPr>
            <a:lvl1pPr marL="0" algn="l" defTabSz="685800" rtl="0" eaLnBrk="1" latinLnBrk="0" hangingPunct="1">
              <a:spcBef>
                <a:spcPct val="0"/>
              </a:spcBef>
              <a:buNone/>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600" b="1" dirty="0">
                <a:solidFill>
                  <a:srgbClr val="1F497D"/>
                </a:solidFill>
                <a:latin typeface="Arial" panose="020B0604020202020204" pitchFamily="34" charset="0"/>
                <a:cs typeface="Arial" panose="020B0604020202020204" pitchFamily="34" charset="0"/>
              </a:rPr>
              <a:t>Project Passage Use Case: Map</a:t>
            </a:r>
            <a:endParaRPr lang="en-US" sz="3600" dirty="0">
              <a:solidFill>
                <a:srgbClr val="1F497D"/>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998F39B-CC16-42BD-A545-2A7A02FEB957}"/>
              </a:ext>
            </a:extLst>
          </p:cNvPr>
          <p:cNvSpPr txBox="1"/>
          <p:nvPr/>
        </p:nvSpPr>
        <p:spPr>
          <a:xfrm>
            <a:off x="0" y="5574678"/>
            <a:ext cx="9076037" cy="80220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200" dirty="0">
                <a:latin typeface="Calibri" panose="020F0502020204030204" pitchFamily="34" charset="0"/>
              </a:rPr>
              <a:t>From: Godby, Jean, Karen Smith-Yoshimura, Bruce Washburn, Kalan Knudson Davis, Karen </a:t>
            </a:r>
            <a:r>
              <a:rPr lang="en-US" sz="1200" dirty="0" err="1">
                <a:latin typeface="Calibri" panose="020F0502020204030204" pitchFamily="34" charset="0"/>
              </a:rPr>
              <a:t>Detling</a:t>
            </a:r>
            <a:r>
              <a:rPr lang="en-US" sz="1200" dirty="0">
                <a:latin typeface="Calibri" panose="020F0502020204030204" pitchFamily="34" charset="0"/>
              </a:rPr>
              <a:t>, Christine </a:t>
            </a:r>
            <a:r>
              <a:rPr lang="en-US" sz="1200" dirty="0" err="1">
                <a:latin typeface="Calibri" panose="020F0502020204030204" pitchFamily="34" charset="0"/>
              </a:rPr>
              <a:t>Fernsebner</a:t>
            </a:r>
            <a:r>
              <a:rPr lang="en-US" sz="1200" dirty="0">
                <a:latin typeface="Calibri" panose="020F0502020204030204" pitchFamily="34" charset="0"/>
              </a:rPr>
              <a:t> </a:t>
            </a:r>
            <a:r>
              <a:rPr lang="en-US" sz="1200" dirty="0" err="1">
                <a:latin typeface="Calibri" panose="020F0502020204030204" pitchFamily="34" charset="0"/>
              </a:rPr>
              <a:t>Eslao</a:t>
            </a:r>
            <a:r>
              <a:rPr lang="en-US" sz="1200" dirty="0">
                <a:latin typeface="Calibri" panose="020F0502020204030204" pitchFamily="34" charset="0"/>
              </a:rPr>
              <a:t>, </a:t>
            </a:r>
          </a:p>
          <a:p>
            <a:r>
              <a:rPr lang="en-US" sz="1200" dirty="0">
                <a:latin typeface="Calibri" panose="020F0502020204030204" pitchFamily="34" charset="0"/>
              </a:rPr>
              <a:t>Steven Folsom, Xiaoli Li, Marc McGee, Karen Miller, Honor Moody, Craig Thomas, and Holly Tomren. 2019. </a:t>
            </a:r>
            <a:r>
              <a:rPr lang="en-US" sz="1200" i="1" dirty="0">
                <a:latin typeface="Calibri" panose="020F0502020204030204" pitchFamily="34" charset="0"/>
              </a:rPr>
              <a:t>Creating Library </a:t>
            </a:r>
          </a:p>
          <a:p>
            <a:r>
              <a:rPr lang="en-US" sz="1200" i="1" dirty="0">
                <a:latin typeface="Calibri" panose="020F0502020204030204" pitchFamily="34" charset="0"/>
              </a:rPr>
              <a:t>Linked Data with Wikibase: Lessons Learned from Project Passage</a:t>
            </a:r>
            <a:r>
              <a:rPr lang="en-US" sz="1200" dirty="0">
                <a:latin typeface="Calibri" panose="020F0502020204030204" pitchFamily="34" charset="0"/>
              </a:rPr>
              <a:t>. Dublin, OH: OCLC Research. </a:t>
            </a:r>
            <a:r>
              <a:rPr lang="en-US" sz="1200" dirty="0">
                <a:latin typeface="Calibri" panose="020F0502020204030204" pitchFamily="34" charset="0"/>
                <a:hlinkClick r:id="rId4"/>
              </a:rPr>
              <a:t>https://doi.org/10.25333/faq3-ax08</a:t>
            </a:r>
            <a:r>
              <a:rPr lang="en-US" sz="1200" dirty="0">
                <a:latin typeface="Calibri" panose="020F0502020204030204" pitchFamily="34" charset="0"/>
              </a:rPr>
              <a:t>. </a:t>
            </a:r>
          </a:p>
          <a:p>
            <a:endParaRPr lang="en-US" sz="1013" dirty="0"/>
          </a:p>
        </p:txBody>
      </p:sp>
      <p:pic>
        <p:nvPicPr>
          <p:cNvPr id="7" name="Picture 6">
            <a:extLst>
              <a:ext uri="{FF2B5EF4-FFF2-40B4-BE49-F238E27FC236}">
                <a16:creationId xmlns:a16="http://schemas.microsoft.com/office/drawing/2014/main" id="{25ECA81A-3CAC-4054-B31E-97A236AB6773}"/>
              </a:ext>
            </a:extLst>
          </p:cNvPr>
          <p:cNvPicPr>
            <a:picLocks noChangeAspect="1"/>
          </p:cNvPicPr>
          <p:nvPr/>
        </p:nvPicPr>
        <p:blipFill>
          <a:blip r:embed="rId5"/>
          <a:stretch>
            <a:fillRect/>
          </a:stretch>
        </p:blipFill>
        <p:spPr>
          <a:xfrm>
            <a:off x="33896" y="2134415"/>
            <a:ext cx="9076207" cy="2743438"/>
          </a:xfrm>
          <a:prstGeom prst="rect">
            <a:avLst/>
          </a:prstGeom>
        </p:spPr>
      </p:pic>
      <p:sp>
        <p:nvSpPr>
          <p:cNvPr id="8" name="Oval 7">
            <a:extLst>
              <a:ext uri="{FF2B5EF4-FFF2-40B4-BE49-F238E27FC236}">
                <a16:creationId xmlns:a16="http://schemas.microsoft.com/office/drawing/2014/main" id="{8FD3EF4C-E7B6-4FD4-A636-8925C270256C}"/>
              </a:ext>
            </a:extLst>
          </p:cNvPr>
          <p:cNvSpPr/>
          <p:nvPr/>
        </p:nvSpPr>
        <p:spPr>
          <a:xfrm>
            <a:off x="178078" y="3162748"/>
            <a:ext cx="843898" cy="2502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24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l="-32000" r="-3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DF38-84F4-466C-BAF8-DE80948B17A4}"/>
              </a:ext>
            </a:extLst>
          </p:cNvPr>
          <p:cNvSpPr txBox="1">
            <a:spLocks/>
          </p:cNvSpPr>
          <p:nvPr/>
        </p:nvSpPr>
        <p:spPr>
          <a:xfrm>
            <a:off x="0" y="191305"/>
            <a:ext cx="9076037" cy="1009616"/>
          </a:xfrm>
          <a:prstGeom prst="rect">
            <a:avLst/>
          </a:prstGeom>
        </p:spPr>
        <p:txBody>
          <a:bodyPr vert="horz" lIns="91440" tIns="45720" rIns="91440" bIns="45720" rtlCol="0" anchor="ctr">
            <a:noAutofit/>
          </a:bodyPr>
          <a:lstStyle>
            <a:defPPr>
              <a:defRPr lang="en-US"/>
            </a:defPPr>
            <a:lvl1pPr marL="0" algn="l" defTabSz="685800" rtl="0" eaLnBrk="1" latinLnBrk="0" hangingPunct="1">
              <a:spcBef>
                <a:spcPct val="0"/>
              </a:spcBef>
              <a:buNone/>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600" b="1">
                <a:solidFill>
                  <a:srgbClr val="1F497D"/>
                </a:solidFill>
                <a:latin typeface="Arial" panose="020B0604020202020204" pitchFamily="34" charset="0"/>
                <a:cs typeface="Arial" panose="020B0604020202020204" pitchFamily="34" charset="0"/>
              </a:rPr>
              <a:t>Use Case: Musical Work for an Event</a:t>
            </a:r>
            <a:endParaRPr lang="en-US" sz="3600" dirty="0">
              <a:solidFill>
                <a:srgbClr val="1F497D"/>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24BC7C2-A22D-4FCF-AD17-847BC3D71D98}"/>
              </a:ext>
            </a:extLst>
          </p:cNvPr>
          <p:cNvPicPr>
            <a:picLocks noChangeAspect="1"/>
          </p:cNvPicPr>
          <p:nvPr/>
        </p:nvPicPr>
        <p:blipFill>
          <a:blip r:embed="rId4"/>
          <a:stretch>
            <a:fillRect/>
          </a:stretch>
        </p:blipFill>
        <p:spPr>
          <a:xfrm>
            <a:off x="1242082" y="1478111"/>
            <a:ext cx="6591871" cy="3901778"/>
          </a:xfrm>
          <a:prstGeom prst="rect">
            <a:avLst/>
          </a:prstGeom>
        </p:spPr>
      </p:pic>
      <p:sp>
        <p:nvSpPr>
          <p:cNvPr id="4" name="TextBox 3">
            <a:extLst>
              <a:ext uri="{FF2B5EF4-FFF2-40B4-BE49-F238E27FC236}">
                <a16:creationId xmlns:a16="http://schemas.microsoft.com/office/drawing/2014/main" id="{DD4BF4B8-4AF6-4281-9732-2601CBA1F5C2}"/>
              </a:ext>
            </a:extLst>
          </p:cNvPr>
          <p:cNvSpPr txBox="1"/>
          <p:nvPr/>
        </p:nvSpPr>
        <p:spPr>
          <a:xfrm>
            <a:off x="162566" y="5649896"/>
            <a:ext cx="8379506" cy="83099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200" dirty="0">
                <a:latin typeface="Calibri" panose="020F0502020204030204" pitchFamily="34" charset="0"/>
              </a:rPr>
              <a:t>From: Godby, Jean, Karen Smith-Yoshimura, Bruce Washburn, Kalan Knudson Davis, Karen </a:t>
            </a:r>
            <a:r>
              <a:rPr lang="en-US" sz="1200" dirty="0" err="1">
                <a:latin typeface="Calibri" panose="020F0502020204030204" pitchFamily="34" charset="0"/>
              </a:rPr>
              <a:t>Detling</a:t>
            </a:r>
            <a:r>
              <a:rPr lang="en-US" sz="1200" dirty="0">
                <a:latin typeface="Calibri" panose="020F0502020204030204" pitchFamily="34" charset="0"/>
              </a:rPr>
              <a:t>, Christine </a:t>
            </a:r>
            <a:r>
              <a:rPr lang="en-US" sz="1200" dirty="0" err="1">
                <a:latin typeface="Calibri" panose="020F0502020204030204" pitchFamily="34" charset="0"/>
              </a:rPr>
              <a:t>Fernsebner</a:t>
            </a:r>
            <a:r>
              <a:rPr lang="en-US" sz="1200" dirty="0">
                <a:latin typeface="Calibri" panose="020F0502020204030204" pitchFamily="34" charset="0"/>
              </a:rPr>
              <a:t> </a:t>
            </a:r>
            <a:r>
              <a:rPr lang="en-US" sz="1200" dirty="0" err="1">
                <a:latin typeface="Calibri" panose="020F0502020204030204" pitchFamily="34" charset="0"/>
              </a:rPr>
              <a:t>Eslao</a:t>
            </a:r>
            <a:r>
              <a:rPr lang="en-US" sz="1200" dirty="0">
                <a:latin typeface="Calibri" panose="020F0502020204030204" pitchFamily="34" charset="0"/>
              </a:rPr>
              <a:t>, </a:t>
            </a:r>
          </a:p>
          <a:p>
            <a:r>
              <a:rPr lang="en-US" sz="1200" dirty="0">
                <a:latin typeface="Calibri" panose="020F0502020204030204" pitchFamily="34" charset="0"/>
              </a:rPr>
              <a:t>Steven Folsom, Xiaoli Li, Marc McGee, Karen Miller, Honor Moody, Craig Thomas, and Holly Tomren. 2019. </a:t>
            </a:r>
            <a:r>
              <a:rPr lang="en-US" sz="1200" i="1" dirty="0">
                <a:latin typeface="Calibri" panose="020F0502020204030204" pitchFamily="34" charset="0"/>
              </a:rPr>
              <a:t>Creating Library </a:t>
            </a:r>
          </a:p>
          <a:p>
            <a:r>
              <a:rPr lang="en-US" sz="1200" i="1" dirty="0">
                <a:latin typeface="Calibri" panose="020F0502020204030204" pitchFamily="34" charset="0"/>
              </a:rPr>
              <a:t>Linked Data with Wikibase: Lessons Learned from Project Passage</a:t>
            </a:r>
            <a:r>
              <a:rPr lang="en-US" sz="1200" dirty="0">
                <a:latin typeface="Calibri" panose="020F0502020204030204" pitchFamily="34" charset="0"/>
              </a:rPr>
              <a:t>. Dublin, OH: OCLC Research. </a:t>
            </a:r>
            <a:r>
              <a:rPr lang="en-US" sz="1200" dirty="0">
                <a:latin typeface="Calibri" panose="020F0502020204030204" pitchFamily="34" charset="0"/>
                <a:hlinkClick r:id="rId5"/>
              </a:rPr>
              <a:t>https://doi.org/10.25333/faq3-ax08</a:t>
            </a:r>
            <a:r>
              <a:rPr lang="en-US" sz="1200" dirty="0">
                <a:latin typeface="Calibri" panose="020F0502020204030204" pitchFamily="34" charset="0"/>
              </a:rPr>
              <a:t>. </a:t>
            </a:r>
          </a:p>
          <a:p>
            <a:endParaRPr lang="en-US" sz="1013" dirty="0"/>
          </a:p>
        </p:txBody>
      </p:sp>
    </p:spTree>
    <p:extLst>
      <p:ext uri="{BB962C8B-B14F-4D97-AF65-F5344CB8AC3E}">
        <p14:creationId xmlns:p14="http://schemas.microsoft.com/office/powerpoint/2010/main" val="160129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FA8A88-7416-4BEC-A2C5-4FEA657D9613}"/>
              </a:ext>
            </a:extLst>
          </p:cNvPr>
          <p:cNvPicPr>
            <a:picLocks noChangeAspect="1"/>
          </p:cNvPicPr>
          <p:nvPr/>
        </p:nvPicPr>
        <p:blipFill>
          <a:blip r:embed="rId3"/>
          <a:stretch>
            <a:fillRect/>
          </a:stretch>
        </p:blipFill>
        <p:spPr>
          <a:xfrm>
            <a:off x="110103" y="220586"/>
            <a:ext cx="8923793" cy="5829805"/>
          </a:xfrm>
          <a:prstGeom prst="rect">
            <a:avLst/>
          </a:prstGeom>
        </p:spPr>
      </p:pic>
      <p:sp>
        <p:nvSpPr>
          <p:cNvPr id="4" name="Arrow: Down 3">
            <a:extLst>
              <a:ext uri="{FF2B5EF4-FFF2-40B4-BE49-F238E27FC236}">
                <a16:creationId xmlns:a16="http://schemas.microsoft.com/office/drawing/2014/main" id="{06DB06AB-85D7-4FDE-9326-686250DF5647}"/>
              </a:ext>
            </a:extLst>
          </p:cNvPr>
          <p:cNvSpPr/>
          <p:nvPr/>
        </p:nvSpPr>
        <p:spPr>
          <a:xfrm>
            <a:off x="6179064" y="2238311"/>
            <a:ext cx="296141" cy="1371600"/>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solidFill>
                <a:srgbClr val="FF0000"/>
              </a:solidFill>
            </a:endParaRPr>
          </a:p>
        </p:txBody>
      </p:sp>
    </p:spTree>
    <p:extLst>
      <p:ext uri="{BB962C8B-B14F-4D97-AF65-F5344CB8AC3E}">
        <p14:creationId xmlns:p14="http://schemas.microsoft.com/office/powerpoint/2010/main" val="2113281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6000"/>
            <a:lum/>
          </a:blip>
          <a:srcRect/>
          <a:stretch>
            <a:fillRect t="-4000" b="-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7096F-474A-474D-BE22-82C5428B3EDC}"/>
              </a:ext>
            </a:extLst>
          </p:cNvPr>
          <p:cNvSpPr txBox="1">
            <a:spLocks/>
          </p:cNvSpPr>
          <p:nvPr/>
        </p:nvSpPr>
        <p:spPr>
          <a:xfrm>
            <a:off x="0" y="191305"/>
            <a:ext cx="9076037" cy="1009616"/>
          </a:xfrm>
          <a:prstGeom prst="rect">
            <a:avLst/>
          </a:prstGeom>
        </p:spPr>
        <p:txBody>
          <a:bodyPr vert="horz" lIns="91440" tIns="45720" rIns="91440" bIns="45720" rtlCol="0" anchor="ctr">
            <a:noAutofit/>
          </a:bodyPr>
          <a:lstStyle>
            <a:defPPr>
              <a:defRPr lang="en-US"/>
            </a:defPPr>
            <a:lvl1pPr marL="0" algn="l" defTabSz="685800" rtl="0" eaLnBrk="1" latinLnBrk="0" hangingPunct="1">
              <a:spcBef>
                <a:spcPct val="0"/>
              </a:spcBef>
              <a:buNone/>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600" b="1" dirty="0">
                <a:solidFill>
                  <a:srgbClr val="1F497D"/>
                </a:solidFill>
                <a:latin typeface="Arial" panose="020B0604020202020204" pitchFamily="34" charset="0"/>
                <a:cs typeface="Arial" panose="020B0604020202020204" pitchFamily="34" charset="0"/>
              </a:rPr>
              <a:t>Use Case: Photograph in an Archive</a:t>
            </a:r>
            <a:endParaRPr lang="en-US" sz="3600" dirty="0">
              <a:solidFill>
                <a:srgbClr val="1F497D"/>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8F68B726-50DD-4822-96AC-73D07DC69356}"/>
              </a:ext>
            </a:extLst>
          </p:cNvPr>
          <p:cNvPicPr>
            <a:picLocks noChangeAspect="1"/>
          </p:cNvPicPr>
          <p:nvPr/>
        </p:nvPicPr>
        <p:blipFill>
          <a:blip r:embed="rId4"/>
          <a:stretch>
            <a:fillRect/>
          </a:stretch>
        </p:blipFill>
        <p:spPr>
          <a:xfrm>
            <a:off x="1600169" y="1053132"/>
            <a:ext cx="7475868" cy="2796782"/>
          </a:xfrm>
          <a:prstGeom prst="rect">
            <a:avLst/>
          </a:prstGeom>
        </p:spPr>
      </p:pic>
      <p:pic>
        <p:nvPicPr>
          <p:cNvPr id="9" name="Picture 8">
            <a:extLst>
              <a:ext uri="{FF2B5EF4-FFF2-40B4-BE49-F238E27FC236}">
                <a16:creationId xmlns:a16="http://schemas.microsoft.com/office/drawing/2014/main" id="{D46ECAD2-83F5-437F-BE73-C7426738315E}"/>
              </a:ext>
            </a:extLst>
          </p:cNvPr>
          <p:cNvPicPr>
            <a:picLocks noChangeAspect="1"/>
          </p:cNvPicPr>
          <p:nvPr/>
        </p:nvPicPr>
        <p:blipFill>
          <a:blip r:embed="rId5"/>
          <a:stretch>
            <a:fillRect/>
          </a:stretch>
        </p:blipFill>
        <p:spPr>
          <a:xfrm>
            <a:off x="1930525" y="4048941"/>
            <a:ext cx="7145512" cy="1773709"/>
          </a:xfrm>
          <a:prstGeom prst="rect">
            <a:avLst/>
          </a:prstGeom>
        </p:spPr>
      </p:pic>
      <p:sp>
        <p:nvSpPr>
          <p:cNvPr id="5" name="TextBox 4">
            <a:extLst>
              <a:ext uri="{FF2B5EF4-FFF2-40B4-BE49-F238E27FC236}">
                <a16:creationId xmlns:a16="http://schemas.microsoft.com/office/drawing/2014/main" id="{1B07FCFB-E9D4-4DA0-B916-6B6C0405E385}"/>
              </a:ext>
            </a:extLst>
          </p:cNvPr>
          <p:cNvSpPr txBox="1"/>
          <p:nvPr/>
        </p:nvSpPr>
        <p:spPr>
          <a:xfrm>
            <a:off x="1600169" y="3256930"/>
            <a:ext cx="1346844" cy="461665"/>
          </a:xfrm>
          <a:prstGeom prst="rect">
            <a:avLst/>
          </a:prstGeom>
          <a:solidFill>
            <a:srgbClr val="FFFFFF">
              <a:alpha val="81961"/>
            </a:srgbClr>
          </a:solidFill>
        </p:spPr>
        <p:txBody>
          <a:bodyPr wrap="none" rtlCol="0">
            <a:spAutoFit/>
          </a:bodyPr>
          <a:lstStyle/>
          <a:p>
            <a:r>
              <a:rPr lang="en-US" sz="2400" b="1" dirty="0">
                <a:solidFill>
                  <a:schemeClr val="accent6"/>
                </a:solidFill>
              </a:rPr>
              <a:t>Content</a:t>
            </a:r>
          </a:p>
        </p:txBody>
      </p:sp>
      <p:sp>
        <p:nvSpPr>
          <p:cNvPr id="6" name="TextBox 5">
            <a:extLst>
              <a:ext uri="{FF2B5EF4-FFF2-40B4-BE49-F238E27FC236}">
                <a16:creationId xmlns:a16="http://schemas.microsoft.com/office/drawing/2014/main" id="{4DD60882-8C0D-4588-882E-1331A6787848}"/>
              </a:ext>
            </a:extLst>
          </p:cNvPr>
          <p:cNvSpPr txBox="1"/>
          <p:nvPr/>
        </p:nvSpPr>
        <p:spPr>
          <a:xfrm>
            <a:off x="1492311" y="4185189"/>
            <a:ext cx="3079689" cy="461665"/>
          </a:xfrm>
          <a:prstGeom prst="rect">
            <a:avLst/>
          </a:prstGeom>
          <a:solidFill>
            <a:srgbClr val="F2F2F2">
              <a:alpha val="74118"/>
            </a:srgbClr>
          </a:solidFill>
        </p:spPr>
        <p:txBody>
          <a:bodyPr wrap="none" rtlCol="0">
            <a:spAutoFit/>
          </a:bodyPr>
          <a:lstStyle/>
          <a:p>
            <a:r>
              <a:rPr lang="en-US" sz="2400" b="1" dirty="0">
                <a:solidFill>
                  <a:schemeClr val="accent6"/>
                </a:solidFill>
              </a:rPr>
              <a:t>Institutional context</a:t>
            </a:r>
          </a:p>
        </p:txBody>
      </p:sp>
    </p:spTree>
    <p:extLst>
      <p:ext uri="{BB962C8B-B14F-4D97-AF65-F5344CB8AC3E}">
        <p14:creationId xmlns:p14="http://schemas.microsoft.com/office/powerpoint/2010/main" val="99714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DD5F34F-A115-4921-BBB7-AA883442D6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02" y="2371"/>
            <a:ext cx="8669865" cy="5144688"/>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Oval 2">
            <a:extLst>
              <a:ext uri="{FF2B5EF4-FFF2-40B4-BE49-F238E27FC236}">
                <a16:creationId xmlns:a16="http://schemas.microsoft.com/office/drawing/2014/main" id="{6B0CB58D-3E05-4E1A-BADC-767FFCE60B5A}"/>
              </a:ext>
            </a:extLst>
          </p:cNvPr>
          <p:cNvSpPr/>
          <p:nvPr/>
        </p:nvSpPr>
        <p:spPr>
          <a:xfrm>
            <a:off x="5841242" y="-30897"/>
            <a:ext cx="628650" cy="3429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a:extLst>
              <a:ext uri="{FF2B5EF4-FFF2-40B4-BE49-F238E27FC236}">
                <a16:creationId xmlns:a16="http://schemas.microsoft.com/office/drawing/2014/main" id="{F42415CC-627F-4157-9805-406703CE37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493" y="1734984"/>
            <a:ext cx="8866266" cy="5020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a:extLst>
              <a:ext uri="{FF2B5EF4-FFF2-40B4-BE49-F238E27FC236}">
                <a16:creationId xmlns:a16="http://schemas.microsoft.com/office/drawing/2014/main" id="{1100A768-1BF5-47AC-B87B-4529AC0ADF45}"/>
              </a:ext>
            </a:extLst>
          </p:cNvPr>
          <p:cNvSpPr/>
          <p:nvPr/>
        </p:nvSpPr>
        <p:spPr>
          <a:xfrm>
            <a:off x="6577455" y="1728209"/>
            <a:ext cx="619209" cy="310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Left Arrow 3">
            <a:extLst>
              <a:ext uri="{FF2B5EF4-FFF2-40B4-BE49-F238E27FC236}">
                <a16:creationId xmlns:a16="http://schemas.microsoft.com/office/drawing/2014/main" id="{9F23BE8D-6923-4201-94E1-93E8048E5629}"/>
              </a:ext>
            </a:extLst>
          </p:cNvPr>
          <p:cNvSpPr/>
          <p:nvPr/>
        </p:nvSpPr>
        <p:spPr>
          <a:xfrm>
            <a:off x="3151169" y="841804"/>
            <a:ext cx="628650" cy="18173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Left Arrow 13">
            <a:extLst>
              <a:ext uri="{FF2B5EF4-FFF2-40B4-BE49-F238E27FC236}">
                <a16:creationId xmlns:a16="http://schemas.microsoft.com/office/drawing/2014/main" id="{D185B472-2208-47E0-ABC3-1440C9A5200F}"/>
              </a:ext>
            </a:extLst>
          </p:cNvPr>
          <p:cNvSpPr/>
          <p:nvPr/>
        </p:nvSpPr>
        <p:spPr>
          <a:xfrm>
            <a:off x="3286125" y="2574715"/>
            <a:ext cx="628650" cy="18173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172254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72740D-734A-4F97-BBF2-79211BB0AA31}"/>
              </a:ext>
            </a:extLst>
          </p:cNvPr>
          <p:cNvSpPr/>
          <p:nvPr/>
        </p:nvSpPr>
        <p:spPr>
          <a:xfrm>
            <a:off x="339919" y="371727"/>
            <a:ext cx="7835671" cy="769441"/>
          </a:xfrm>
          <a:prstGeom prst="rect">
            <a:avLst/>
          </a:prstGeom>
        </p:spPr>
        <p:txBody>
          <a:bodyPr wrap="none">
            <a:spAutoFit/>
          </a:bodyPr>
          <a:lstStyle/>
          <a:p>
            <a:r>
              <a:rPr lang="en-US" sz="4400" b="1" dirty="0">
                <a:solidFill>
                  <a:schemeClr val="tx2"/>
                </a:solidFill>
              </a:rPr>
              <a:t>Some other Wikidata labels  </a:t>
            </a:r>
            <a:endParaRPr lang="en-US" sz="4400" dirty="0"/>
          </a:p>
        </p:txBody>
      </p:sp>
      <p:pic>
        <p:nvPicPr>
          <p:cNvPr id="3" name="Picture 2">
            <a:extLst>
              <a:ext uri="{FF2B5EF4-FFF2-40B4-BE49-F238E27FC236}">
                <a16:creationId xmlns:a16="http://schemas.microsoft.com/office/drawing/2014/main" id="{1D42C290-1494-4A17-A438-E288C07F7AC9}"/>
              </a:ext>
            </a:extLst>
          </p:cNvPr>
          <p:cNvPicPr>
            <a:picLocks noChangeAspect="1"/>
          </p:cNvPicPr>
          <p:nvPr/>
        </p:nvPicPr>
        <p:blipFill>
          <a:blip r:embed="rId3"/>
          <a:stretch>
            <a:fillRect/>
          </a:stretch>
        </p:blipFill>
        <p:spPr>
          <a:xfrm>
            <a:off x="1151846" y="1664628"/>
            <a:ext cx="3294412" cy="393988"/>
          </a:xfrm>
          <a:prstGeom prst="rect">
            <a:avLst/>
          </a:prstGeom>
        </p:spPr>
      </p:pic>
      <p:pic>
        <p:nvPicPr>
          <p:cNvPr id="4" name="Picture 3">
            <a:extLst>
              <a:ext uri="{FF2B5EF4-FFF2-40B4-BE49-F238E27FC236}">
                <a16:creationId xmlns:a16="http://schemas.microsoft.com/office/drawing/2014/main" id="{C5244ECB-718F-4231-B8CA-4941A90AB82E}"/>
              </a:ext>
            </a:extLst>
          </p:cNvPr>
          <p:cNvPicPr>
            <a:picLocks noChangeAspect="1"/>
          </p:cNvPicPr>
          <p:nvPr/>
        </p:nvPicPr>
        <p:blipFill>
          <a:blip r:embed="rId4"/>
          <a:stretch>
            <a:fillRect/>
          </a:stretch>
        </p:blipFill>
        <p:spPr>
          <a:xfrm>
            <a:off x="1447611" y="1996931"/>
            <a:ext cx="4778154" cy="427519"/>
          </a:xfrm>
          <a:prstGeom prst="rect">
            <a:avLst/>
          </a:prstGeom>
        </p:spPr>
      </p:pic>
      <p:pic>
        <p:nvPicPr>
          <p:cNvPr id="5" name="Picture 4">
            <a:extLst>
              <a:ext uri="{FF2B5EF4-FFF2-40B4-BE49-F238E27FC236}">
                <a16:creationId xmlns:a16="http://schemas.microsoft.com/office/drawing/2014/main" id="{1664BF5D-E70C-40A1-93E6-299B0041E598}"/>
              </a:ext>
            </a:extLst>
          </p:cNvPr>
          <p:cNvPicPr>
            <a:picLocks noChangeAspect="1"/>
          </p:cNvPicPr>
          <p:nvPr/>
        </p:nvPicPr>
        <p:blipFill>
          <a:blip r:embed="rId5"/>
          <a:stretch>
            <a:fillRect/>
          </a:stretch>
        </p:blipFill>
        <p:spPr>
          <a:xfrm>
            <a:off x="1447611" y="2336095"/>
            <a:ext cx="3730313" cy="1240644"/>
          </a:xfrm>
          <a:prstGeom prst="rect">
            <a:avLst/>
          </a:prstGeom>
        </p:spPr>
      </p:pic>
      <p:pic>
        <p:nvPicPr>
          <p:cNvPr id="6" name="Picture 5">
            <a:extLst>
              <a:ext uri="{FF2B5EF4-FFF2-40B4-BE49-F238E27FC236}">
                <a16:creationId xmlns:a16="http://schemas.microsoft.com/office/drawing/2014/main" id="{84CD53CF-A670-4BB7-9E7D-952565C7DA91}"/>
              </a:ext>
            </a:extLst>
          </p:cNvPr>
          <p:cNvPicPr>
            <a:picLocks noChangeAspect="1"/>
          </p:cNvPicPr>
          <p:nvPr/>
        </p:nvPicPr>
        <p:blipFill>
          <a:blip r:embed="rId6"/>
          <a:stretch>
            <a:fillRect/>
          </a:stretch>
        </p:blipFill>
        <p:spPr>
          <a:xfrm>
            <a:off x="1447611" y="3458000"/>
            <a:ext cx="3135140" cy="335309"/>
          </a:xfrm>
          <a:prstGeom prst="rect">
            <a:avLst/>
          </a:prstGeom>
        </p:spPr>
      </p:pic>
      <p:pic>
        <p:nvPicPr>
          <p:cNvPr id="8" name="Picture 7">
            <a:extLst>
              <a:ext uri="{FF2B5EF4-FFF2-40B4-BE49-F238E27FC236}">
                <a16:creationId xmlns:a16="http://schemas.microsoft.com/office/drawing/2014/main" id="{82D583FF-0F3F-47ED-8DDD-B6FECAA189A4}"/>
              </a:ext>
            </a:extLst>
          </p:cNvPr>
          <p:cNvPicPr>
            <a:picLocks noChangeAspect="1"/>
          </p:cNvPicPr>
          <p:nvPr/>
        </p:nvPicPr>
        <p:blipFill>
          <a:blip r:embed="rId7"/>
          <a:stretch>
            <a:fillRect/>
          </a:stretch>
        </p:blipFill>
        <p:spPr>
          <a:xfrm>
            <a:off x="1447611" y="3793309"/>
            <a:ext cx="4778154" cy="712532"/>
          </a:xfrm>
          <a:prstGeom prst="rect">
            <a:avLst/>
          </a:prstGeom>
        </p:spPr>
      </p:pic>
      <p:pic>
        <p:nvPicPr>
          <p:cNvPr id="9" name="Picture 8">
            <a:extLst>
              <a:ext uri="{FF2B5EF4-FFF2-40B4-BE49-F238E27FC236}">
                <a16:creationId xmlns:a16="http://schemas.microsoft.com/office/drawing/2014/main" id="{3BE7ACD7-E9B7-40DE-A339-9721CCFCB601}"/>
              </a:ext>
            </a:extLst>
          </p:cNvPr>
          <p:cNvPicPr>
            <a:picLocks noChangeAspect="1"/>
          </p:cNvPicPr>
          <p:nvPr/>
        </p:nvPicPr>
        <p:blipFill>
          <a:blip r:embed="rId8"/>
          <a:stretch>
            <a:fillRect/>
          </a:stretch>
        </p:blipFill>
        <p:spPr>
          <a:xfrm>
            <a:off x="1447611" y="4505841"/>
            <a:ext cx="3914733" cy="1592718"/>
          </a:xfrm>
          <a:prstGeom prst="rect">
            <a:avLst/>
          </a:prstGeom>
        </p:spPr>
      </p:pic>
    </p:spTree>
    <p:extLst>
      <p:ext uri="{BB962C8B-B14F-4D97-AF65-F5344CB8AC3E}">
        <p14:creationId xmlns:p14="http://schemas.microsoft.com/office/powerpoint/2010/main" val="880784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1CDF1F-B458-4BEF-8F3C-6DC2B5DDE4E0}"/>
              </a:ext>
            </a:extLst>
          </p:cNvPr>
          <p:cNvPicPr>
            <a:picLocks noChangeAspect="1"/>
          </p:cNvPicPr>
          <p:nvPr/>
        </p:nvPicPr>
        <p:blipFill>
          <a:blip r:embed="rId3"/>
          <a:stretch>
            <a:fillRect/>
          </a:stretch>
        </p:blipFill>
        <p:spPr>
          <a:xfrm>
            <a:off x="0" y="883699"/>
            <a:ext cx="1877576" cy="5143500"/>
          </a:xfrm>
          <a:prstGeom prst="rect">
            <a:avLst/>
          </a:prstGeom>
        </p:spPr>
      </p:pic>
      <p:pic>
        <p:nvPicPr>
          <p:cNvPr id="3" name="Picture 2">
            <a:extLst>
              <a:ext uri="{FF2B5EF4-FFF2-40B4-BE49-F238E27FC236}">
                <a16:creationId xmlns:a16="http://schemas.microsoft.com/office/drawing/2014/main" id="{22F7E68C-2B07-4612-9B04-BA9DAA7639A8}"/>
              </a:ext>
            </a:extLst>
          </p:cNvPr>
          <p:cNvPicPr>
            <a:picLocks noChangeAspect="1"/>
          </p:cNvPicPr>
          <p:nvPr/>
        </p:nvPicPr>
        <p:blipFill>
          <a:blip r:embed="rId4"/>
          <a:stretch>
            <a:fillRect/>
          </a:stretch>
        </p:blipFill>
        <p:spPr>
          <a:xfrm>
            <a:off x="1877577" y="910149"/>
            <a:ext cx="1928027" cy="5090601"/>
          </a:xfrm>
          <a:prstGeom prst="rect">
            <a:avLst/>
          </a:prstGeom>
        </p:spPr>
      </p:pic>
      <p:pic>
        <p:nvPicPr>
          <p:cNvPr id="4" name="Picture 3">
            <a:extLst>
              <a:ext uri="{FF2B5EF4-FFF2-40B4-BE49-F238E27FC236}">
                <a16:creationId xmlns:a16="http://schemas.microsoft.com/office/drawing/2014/main" id="{4184F02A-1FCB-4F04-8AB4-F1F117BA8B8A}"/>
              </a:ext>
            </a:extLst>
          </p:cNvPr>
          <p:cNvPicPr>
            <a:picLocks noChangeAspect="1"/>
          </p:cNvPicPr>
          <p:nvPr/>
        </p:nvPicPr>
        <p:blipFill>
          <a:blip r:embed="rId5"/>
          <a:stretch>
            <a:fillRect/>
          </a:stretch>
        </p:blipFill>
        <p:spPr>
          <a:xfrm>
            <a:off x="5498317" y="857249"/>
            <a:ext cx="1710471" cy="5143500"/>
          </a:xfrm>
          <a:prstGeom prst="rect">
            <a:avLst/>
          </a:prstGeom>
        </p:spPr>
      </p:pic>
      <p:pic>
        <p:nvPicPr>
          <p:cNvPr id="5" name="Picture 4">
            <a:extLst>
              <a:ext uri="{FF2B5EF4-FFF2-40B4-BE49-F238E27FC236}">
                <a16:creationId xmlns:a16="http://schemas.microsoft.com/office/drawing/2014/main" id="{BD2775B4-2A89-4EE7-A5E7-874E4BD8BA3F}"/>
              </a:ext>
            </a:extLst>
          </p:cNvPr>
          <p:cNvPicPr>
            <a:picLocks noChangeAspect="1"/>
          </p:cNvPicPr>
          <p:nvPr/>
        </p:nvPicPr>
        <p:blipFill>
          <a:blip r:embed="rId6"/>
          <a:stretch>
            <a:fillRect/>
          </a:stretch>
        </p:blipFill>
        <p:spPr>
          <a:xfrm>
            <a:off x="3841720" y="857250"/>
            <a:ext cx="1710368" cy="5143500"/>
          </a:xfrm>
          <a:prstGeom prst="rect">
            <a:avLst/>
          </a:prstGeom>
        </p:spPr>
      </p:pic>
      <p:pic>
        <p:nvPicPr>
          <p:cNvPr id="6" name="Picture 5">
            <a:extLst>
              <a:ext uri="{FF2B5EF4-FFF2-40B4-BE49-F238E27FC236}">
                <a16:creationId xmlns:a16="http://schemas.microsoft.com/office/drawing/2014/main" id="{9057F38E-8D78-4ACA-A0D9-F18AFE3A982B}"/>
              </a:ext>
            </a:extLst>
          </p:cNvPr>
          <p:cNvPicPr>
            <a:picLocks noChangeAspect="1"/>
          </p:cNvPicPr>
          <p:nvPr/>
        </p:nvPicPr>
        <p:blipFill>
          <a:blip r:embed="rId7"/>
          <a:stretch>
            <a:fillRect/>
          </a:stretch>
        </p:blipFill>
        <p:spPr>
          <a:xfrm>
            <a:off x="7208787" y="883699"/>
            <a:ext cx="1935648" cy="4686706"/>
          </a:xfrm>
          <a:prstGeom prst="rect">
            <a:avLst/>
          </a:prstGeom>
        </p:spPr>
      </p:pic>
    </p:spTree>
    <p:extLst>
      <p:ext uri="{BB962C8B-B14F-4D97-AF65-F5344CB8AC3E}">
        <p14:creationId xmlns:p14="http://schemas.microsoft.com/office/powerpoint/2010/main" val="1899317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F15EE-8417-4621-A612-A228D618B362}"/>
              </a:ext>
            </a:extLst>
          </p:cNvPr>
          <p:cNvSpPr txBox="1">
            <a:spLocks/>
          </p:cNvSpPr>
          <p:nvPr/>
        </p:nvSpPr>
        <p:spPr>
          <a:xfrm>
            <a:off x="136109" y="165528"/>
            <a:ext cx="7886700" cy="704676"/>
          </a:xfrm>
          <a:prstGeom prst="rect">
            <a:avLst/>
          </a:prstGeom>
        </p:spPr>
        <p:txBody>
          <a:bodyPr vert="horz" lIns="91440" tIns="45720" rIns="91440" bIns="45720" rtlCol="0" anchor="ctr">
            <a:noAutofit/>
          </a:bodyPr>
          <a:lstStyle>
            <a:defPPr>
              <a:defRPr lang="en-US"/>
            </a:defPPr>
            <a:lvl1pPr marL="0" algn="l" defTabSz="685800" rtl="0" eaLnBrk="1" latinLnBrk="0" hangingPunct="1">
              <a:spcBef>
                <a:spcPct val="0"/>
              </a:spcBef>
              <a:buNone/>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400" b="1" dirty="0">
                <a:solidFill>
                  <a:srgbClr val="1F497D"/>
                </a:solidFill>
                <a:latin typeface="Arial" panose="020B0604020202020204" pitchFamily="34" charset="0"/>
                <a:cs typeface="Arial" panose="020B0604020202020204" pitchFamily="34" charset="0"/>
              </a:rPr>
              <a:t>Lessons Recap</a:t>
            </a:r>
            <a:br>
              <a:rPr lang="en-US" sz="3600" b="1" dirty="0">
                <a:solidFill>
                  <a:srgbClr val="1F497D"/>
                </a:solidFill>
              </a:rPr>
            </a:br>
            <a:endParaRPr lang="en-US" dirty="0">
              <a:solidFill>
                <a:srgbClr val="1F497D"/>
              </a:solidFill>
            </a:endParaRPr>
          </a:p>
        </p:txBody>
      </p:sp>
      <p:pic>
        <p:nvPicPr>
          <p:cNvPr id="5" name="Picture 4">
            <a:extLst>
              <a:ext uri="{FF2B5EF4-FFF2-40B4-BE49-F238E27FC236}">
                <a16:creationId xmlns:a16="http://schemas.microsoft.com/office/drawing/2014/main" id="{A861E00B-871C-4001-8C80-8CC0E4B11E01}"/>
              </a:ext>
            </a:extLst>
          </p:cNvPr>
          <p:cNvPicPr>
            <a:picLocks noChangeAspect="1"/>
          </p:cNvPicPr>
          <p:nvPr/>
        </p:nvPicPr>
        <p:blipFill>
          <a:blip r:embed="rId3"/>
          <a:stretch>
            <a:fillRect/>
          </a:stretch>
        </p:blipFill>
        <p:spPr>
          <a:xfrm>
            <a:off x="237263" y="892254"/>
            <a:ext cx="1931838" cy="1085944"/>
          </a:xfrm>
          <a:prstGeom prst="rect">
            <a:avLst/>
          </a:prstGeom>
        </p:spPr>
      </p:pic>
      <p:sp>
        <p:nvSpPr>
          <p:cNvPr id="6" name="TextBox 5">
            <a:extLst>
              <a:ext uri="{FF2B5EF4-FFF2-40B4-BE49-F238E27FC236}">
                <a16:creationId xmlns:a16="http://schemas.microsoft.com/office/drawing/2014/main" id="{3B7CCDB4-8F9E-4FA1-BFDF-9885286DDAF1}"/>
              </a:ext>
            </a:extLst>
          </p:cNvPr>
          <p:cNvSpPr txBox="1"/>
          <p:nvPr/>
        </p:nvSpPr>
        <p:spPr>
          <a:xfrm>
            <a:off x="2500816" y="905361"/>
            <a:ext cx="4464684" cy="954107"/>
          </a:xfrm>
          <a:prstGeom prst="rect">
            <a:avLst/>
          </a:prstGeom>
          <a:noFill/>
        </p:spPr>
        <p:txBody>
          <a:bodyPr wrap="none" rtlCol="0">
            <a:spAutoFit/>
          </a:bodyPr>
          <a:lstStyle/>
          <a:p>
            <a:r>
              <a:rPr lang="en-US" sz="2800" dirty="0"/>
              <a:t>Need for Retriever (import)</a:t>
            </a:r>
          </a:p>
          <a:p>
            <a:r>
              <a:rPr lang="en-US" sz="2800" dirty="0"/>
              <a:t>and Explorer (discovery)</a:t>
            </a:r>
          </a:p>
        </p:txBody>
      </p:sp>
      <p:pic>
        <p:nvPicPr>
          <p:cNvPr id="7" name="Picture 6">
            <a:extLst>
              <a:ext uri="{FF2B5EF4-FFF2-40B4-BE49-F238E27FC236}">
                <a16:creationId xmlns:a16="http://schemas.microsoft.com/office/drawing/2014/main" id="{ECABBC61-6FCB-434C-8848-C665FBBC328F}"/>
              </a:ext>
            </a:extLst>
          </p:cNvPr>
          <p:cNvPicPr>
            <a:picLocks noChangeAspect="1"/>
          </p:cNvPicPr>
          <p:nvPr/>
        </p:nvPicPr>
        <p:blipFill>
          <a:blip r:embed="rId4"/>
          <a:stretch>
            <a:fillRect/>
          </a:stretch>
        </p:blipFill>
        <p:spPr>
          <a:xfrm>
            <a:off x="237263" y="2121093"/>
            <a:ext cx="2176156" cy="899238"/>
          </a:xfrm>
          <a:prstGeom prst="rect">
            <a:avLst/>
          </a:prstGeom>
        </p:spPr>
      </p:pic>
      <p:sp>
        <p:nvSpPr>
          <p:cNvPr id="8" name="TextBox 7">
            <a:extLst>
              <a:ext uri="{FF2B5EF4-FFF2-40B4-BE49-F238E27FC236}">
                <a16:creationId xmlns:a16="http://schemas.microsoft.com/office/drawing/2014/main" id="{88B71FE7-4CE6-4BF9-B810-E2A96556017B}"/>
              </a:ext>
            </a:extLst>
          </p:cNvPr>
          <p:cNvSpPr txBox="1"/>
          <p:nvPr/>
        </p:nvSpPr>
        <p:spPr>
          <a:xfrm>
            <a:off x="2500816" y="2022261"/>
            <a:ext cx="6405921" cy="954107"/>
          </a:xfrm>
          <a:prstGeom prst="rect">
            <a:avLst/>
          </a:prstGeom>
          <a:noFill/>
        </p:spPr>
        <p:txBody>
          <a:bodyPr wrap="none" rtlCol="0">
            <a:spAutoFit/>
          </a:bodyPr>
          <a:lstStyle/>
          <a:p>
            <a:r>
              <a:rPr lang="en-US" sz="2800" dirty="0"/>
              <a:t>Structured data created with more</a:t>
            </a:r>
          </a:p>
          <a:p>
            <a:r>
              <a:rPr lang="en-US" sz="2800" dirty="0"/>
              <a:t>precision than current library standards</a:t>
            </a:r>
          </a:p>
        </p:txBody>
      </p:sp>
      <p:pic>
        <p:nvPicPr>
          <p:cNvPr id="9" name="Picture 8">
            <a:extLst>
              <a:ext uri="{FF2B5EF4-FFF2-40B4-BE49-F238E27FC236}">
                <a16:creationId xmlns:a16="http://schemas.microsoft.com/office/drawing/2014/main" id="{6FC18147-9A4D-4C82-B881-4EDBE1A7D6AD}"/>
              </a:ext>
            </a:extLst>
          </p:cNvPr>
          <p:cNvPicPr>
            <a:picLocks noChangeAspect="1"/>
          </p:cNvPicPr>
          <p:nvPr/>
        </p:nvPicPr>
        <p:blipFill>
          <a:blip r:embed="rId5"/>
          <a:stretch>
            <a:fillRect/>
          </a:stretch>
        </p:blipFill>
        <p:spPr>
          <a:xfrm>
            <a:off x="273842" y="3336061"/>
            <a:ext cx="1858679" cy="823031"/>
          </a:xfrm>
          <a:prstGeom prst="rect">
            <a:avLst/>
          </a:prstGeom>
        </p:spPr>
      </p:pic>
      <p:sp>
        <p:nvSpPr>
          <p:cNvPr id="10" name="TextBox 9">
            <a:extLst>
              <a:ext uri="{FF2B5EF4-FFF2-40B4-BE49-F238E27FC236}">
                <a16:creationId xmlns:a16="http://schemas.microsoft.com/office/drawing/2014/main" id="{6E7C39E0-C306-42E5-87D8-CA2B9719A766}"/>
              </a:ext>
            </a:extLst>
          </p:cNvPr>
          <p:cNvSpPr txBox="1"/>
          <p:nvPr/>
        </p:nvSpPr>
        <p:spPr>
          <a:xfrm>
            <a:off x="2500817" y="3055080"/>
            <a:ext cx="6369342" cy="1384995"/>
          </a:xfrm>
          <a:prstGeom prst="rect">
            <a:avLst/>
          </a:prstGeom>
          <a:noFill/>
        </p:spPr>
        <p:txBody>
          <a:bodyPr wrap="square" rtlCol="0">
            <a:spAutoFit/>
          </a:bodyPr>
          <a:lstStyle/>
          <a:p>
            <a:r>
              <a:rPr lang="en-US" sz="2800" dirty="0"/>
              <a:t>Need to enhance the imported</a:t>
            </a:r>
          </a:p>
          <a:p>
            <a:r>
              <a:rPr lang="en-US" sz="2800" dirty="0"/>
              <a:t>ontology – but how do we </a:t>
            </a:r>
            <a:r>
              <a:rPr lang="en-US" sz="2800" i="1" dirty="0"/>
              <a:t>share </a:t>
            </a:r>
            <a:r>
              <a:rPr lang="en-US" sz="2800" dirty="0"/>
              <a:t>the enhancements?</a:t>
            </a:r>
            <a:r>
              <a:rPr lang="en-US" sz="2800" i="1" dirty="0"/>
              <a:t>  </a:t>
            </a:r>
            <a:r>
              <a:rPr lang="en-US" sz="2800" i="1" dirty="0">
                <a:solidFill>
                  <a:srgbClr val="FF0000"/>
                </a:solidFill>
              </a:rPr>
              <a:t>Need interoperability</a:t>
            </a:r>
            <a:endParaRPr lang="en-US" sz="2800" dirty="0">
              <a:solidFill>
                <a:srgbClr val="FF0000"/>
              </a:solidFill>
            </a:endParaRPr>
          </a:p>
        </p:txBody>
      </p:sp>
      <p:pic>
        <p:nvPicPr>
          <p:cNvPr id="13" name="Picture 12">
            <a:extLst>
              <a:ext uri="{FF2B5EF4-FFF2-40B4-BE49-F238E27FC236}">
                <a16:creationId xmlns:a16="http://schemas.microsoft.com/office/drawing/2014/main" id="{FD506255-0D6A-444F-BE46-2CE62D10628F}"/>
              </a:ext>
            </a:extLst>
          </p:cNvPr>
          <p:cNvPicPr>
            <a:picLocks noChangeAspect="1"/>
          </p:cNvPicPr>
          <p:nvPr/>
        </p:nvPicPr>
        <p:blipFill>
          <a:blip r:embed="rId6"/>
          <a:stretch>
            <a:fillRect/>
          </a:stretch>
        </p:blipFill>
        <p:spPr>
          <a:xfrm>
            <a:off x="622765" y="4271220"/>
            <a:ext cx="988552" cy="1794818"/>
          </a:xfrm>
          <a:prstGeom prst="rect">
            <a:avLst/>
          </a:prstGeom>
        </p:spPr>
      </p:pic>
      <p:sp>
        <p:nvSpPr>
          <p:cNvPr id="14" name="TextBox 13">
            <a:extLst>
              <a:ext uri="{FF2B5EF4-FFF2-40B4-BE49-F238E27FC236}">
                <a16:creationId xmlns:a16="http://schemas.microsoft.com/office/drawing/2014/main" id="{E046915B-261F-42F5-99D1-8ADA46E8A00B}"/>
              </a:ext>
            </a:extLst>
          </p:cNvPr>
          <p:cNvSpPr txBox="1"/>
          <p:nvPr/>
        </p:nvSpPr>
        <p:spPr>
          <a:xfrm>
            <a:off x="2500817" y="4555439"/>
            <a:ext cx="6665607" cy="1384995"/>
          </a:xfrm>
          <a:prstGeom prst="rect">
            <a:avLst/>
          </a:prstGeom>
          <a:noFill/>
        </p:spPr>
        <p:txBody>
          <a:bodyPr wrap="none" rtlCol="0">
            <a:spAutoFit/>
          </a:bodyPr>
          <a:lstStyle/>
          <a:p>
            <a:r>
              <a:rPr lang="en-US" sz="2800" dirty="0"/>
              <a:t>Multiscript support replaces “language of</a:t>
            </a:r>
          </a:p>
          <a:p>
            <a:r>
              <a:rPr lang="en-US" sz="2800" dirty="0"/>
              <a:t>cataloging” and obviates the need for</a:t>
            </a:r>
          </a:p>
          <a:p>
            <a:r>
              <a:rPr lang="en-US" sz="2800" dirty="0"/>
              <a:t>transliterations</a:t>
            </a:r>
          </a:p>
        </p:txBody>
      </p:sp>
    </p:spTree>
    <p:extLst>
      <p:ext uri="{BB962C8B-B14F-4D97-AF65-F5344CB8AC3E}">
        <p14:creationId xmlns:p14="http://schemas.microsoft.com/office/powerpoint/2010/main" val="1369441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F15EE-8417-4621-A612-A228D618B362}"/>
              </a:ext>
            </a:extLst>
          </p:cNvPr>
          <p:cNvSpPr txBox="1">
            <a:spLocks/>
          </p:cNvSpPr>
          <p:nvPr/>
        </p:nvSpPr>
        <p:spPr>
          <a:xfrm>
            <a:off x="280488" y="442255"/>
            <a:ext cx="3365080" cy="704676"/>
          </a:xfrm>
          <a:prstGeom prst="rect">
            <a:avLst/>
          </a:prstGeom>
        </p:spPr>
        <p:txBody>
          <a:bodyPr vert="horz" lIns="91440" tIns="45720" rIns="91440" bIns="45720" rtlCol="0" anchor="ctr">
            <a:noAutofit/>
          </a:bodyPr>
          <a:lstStyle>
            <a:defPPr>
              <a:defRPr lang="en-US"/>
            </a:defPPr>
            <a:lvl1pPr marL="0" algn="l" defTabSz="685800" rtl="0" eaLnBrk="1" latinLnBrk="0" hangingPunct="1">
              <a:spcBef>
                <a:spcPct val="0"/>
              </a:spcBef>
              <a:buNone/>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400" b="1" dirty="0">
                <a:solidFill>
                  <a:srgbClr val="1F497D"/>
                </a:solidFill>
                <a:latin typeface="Arial" panose="020B0604020202020204" pitchFamily="34" charset="0"/>
                <a:cs typeface="Arial" panose="020B0604020202020204" pitchFamily="34" charset="0"/>
              </a:rPr>
              <a:t>Reflections</a:t>
            </a:r>
            <a:br>
              <a:rPr lang="en-US" sz="3600" b="1" dirty="0">
                <a:solidFill>
                  <a:srgbClr val="1F497D"/>
                </a:solidFill>
              </a:rPr>
            </a:br>
            <a:endParaRPr lang="en-US" dirty="0">
              <a:solidFill>
                <a:srgbClr val="1F497D"/>
              </a:solidFill>
            </a:endParaRPr>
          </a:p>
        </p:txBody>
      </p:sp>
      <p:sp>
        <p:nvSpPr>
          <p:cNvPr id="3" name="TextBox 2">
            <a:extLst>
              <a:ext uri="{FF2B5EF4-FFF2-40B4-BE49-F238E27FC236}">
                <a16:creationId xmlns:a16="http://schemas.microsoft.com/office/drawing/2014/main" id="{C64971FC-86CB-4D12-8694-60AEBCD09A86}"/>
              </a:ext>
            </a:extLst>
          </p:cNvPr>
          <p:cNvSpPr txBox="1"/>
          <p:nvPr/>
        </p:nvSpPr>
        <p:spPr>
          <a:xfrm>
            <a:off x="380406" y="1363499"/>
            <a:ext cx="8655310" cy="5693866"/>
          </a:xfrm>
          <a:prstGeom prst="rect">
            <a:avLst/>
          </a:prstGeom>
          <a:noFill/>
        </p:spPr>
        <p:txBody>
          <a:bodyPr wrap="square" rtlCol="0">
            <a:spAutoFit/>
          </a:bodyPr>
          <a:lstStyle/>
          <a:p>
            <a:pPr marL="457200" indent="-457200">
              <a:buFont typeface="Arial" panose="020B0604020202020204" pitchFamily="34" charset="0"/>
              <a:buChar char="•"/>
            </a:pPr>
            <a:r>
              <a:rPr lang="en-US" sz="2800" i="1" dirty="0">
                <a:solidFill>
                  <a:srgbClr val="FF0000"/>
                </a:solidFill>
              </a:rPr>
              <a:t>What entities matter to this object?</a:t>
            </a:r>
            <a:r>
              <a:rPr lang="en-US" sz="2800" i="1" dirty="0"/>
              <a:t> </a:t>
            </a:r>
            <a:r>
              <a:rPr lang="en-US" sz="2800" dirty="0"/>
              <a:t>Traditional </a:t>
            </a:r>
          </a:p>
          <a:p>
            <a:r>
              <a:rPr lang="en-US" sz="2800" i="1" dirty="0"/>
              <a:t>	</a:t>
            </a:r>
            <a:r>
              <a:rPr lang="en-US" sz="2800" dirty="0"/>
              <a:t>distinction between authority and bibliographic 	data disappears</a:t>
            </a:r>
            <a:endParaRPr lang="en-US" sz="2800" i="1" dirty="0"/>
          </a:p>
          <a:p>
            <a:pPr marL="457200" indent="-457200">
              <a:buFont typeface="Arial" panose="020B0604020202020204" pitchFamily="34" charset="0"/>
              <a:buChar char="•"/>
            </a:pPr>
            <a:r>
              <a:rPr lang="en-US" sz="2800" dirty="0"/>
              <a:t>Need “best practices”: What statements, what properties?</a:t>
            </a:r>
          </a:p>
          <a:p>
            <a:pPr marL="457200" indent="-457200">
              <a:buFont typeface="Arial" panose="020B0604020202020204" pitchFamily="34" charset="0"/>
              <a:buChar char="•"/>
            </a:pPr>
            <a:r>
              <a:rPr lang="en-US" sz="2800" dirty="0"/>
              <a:t>Still need interpretative context: interplay of “structured” and “narrative” data</a:t>
            </a:r>
          </a:p>
          <a:p>
            <a:pPr marL="457200" indent="-457200">
              <a:buFont typeface="Arial" panose="020B0604020202020204" pitchFamily="34" charset="0"/>
              <a:buChar char="•"/>
            </a:pPr>
            <a:r>
              <a:rPr lang="en-US" sz="2800" dirty="0"/>
              <a:t>Would crowd-sourcing undermine librarians’ authoritative, quality data?</a:t>
            </a:r>
          </a:p>
          <a:p>
            <a:pPr marL="457200" indent="-457200">
              <a:buFont typeface="Arial" panose="020B0604020202020204" pitchFamily="34" charset="0"/>
              <a:buChar char="•"/>
            </a:pPr>
            <a:r>
              <a:rPr lang="en-US" sz="2800" dirty="0"/>
              <a:t>Local Wikibase instances expedient, but how to interoperate with Wikidata, other instances?</a:t>
            </a:r>
          </a:p>
          <a:p>
            <a:pPr marL="457200" indent="-457200">
              <a:buFont typeface="Arial" panose="020B0604020202020204" pitchFamily="34" charset="0"/>
              <a:buChar char="•"/>
            </a:pPr>
            <a:endParaRPr lang="en-US" sz="2800" dirty="0"/>
          </a:p>
          <a:p>
            <a:endParaRPr lang="en-US" sz="2800" dirty="0"/>
          </a:p>
        </p:txBody>
      </p:sp>
      <p:pic>
        <p:nvPicPr>
          <p:cNvPr id="4" name="Picture 3">
            <a:extLst>
              <a:ext uri="{FF2B5EF4-FFF2-40B4-BE49-F238E27FC236}">
                <a16:creationId xmlns:a16="http://schemas.microsoft.com/office/drawing/2014/main" id="{A4E4BF5B-C955-42A9-9DF9-36B1D557580A}"/>
              </a:ext>
            </a:extLst>
          </p:cNvPr>
          <p:cNvPicPr>
            <a:picLocks noChangeAspect="1"/>
          </p:cNvPicPr>
          <p:nvPr/>
        </p:nvPicPr>
        <p:blipFill>
          <a:blip r:embed="rId3"/>
          <a:stretch>
            <a:fillRect/>
          </a:stretch>
        </p:blipFill>
        <p:spPr>
          <a:xfrm>
            <a:off x="6504972" y="98549"/>
            <a:ext cx="1945174" cy="1215495"/>
          </a:xfrm>
          <a:prstGeom prst="rect">
            <a:avLst/>
          </a:prstGeom>
        </p:spPr>
      </p:pic>
    </p:spTree>
    <p:extLst>
      <p:ext uri="{BB962C8B-B14F-4D97-AF65-F5344CB8AC3E}">
        <p14:creationId xmlns:p14="http://schemas.microsoft.com/office/powerpoint/2010/main" val="852165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58569" y="1128641"/>
            <a:ext cx="4781117" cy="1492716"/>
          </a:xfrm>
        </p:spPr>
        <p:txBody>
          <a:bodyPr/>
          <a:lstStyle/>
          <a:p>
            <a:r>
              <a:rPr lang="en-US" dirty="0"/>
              <a:t>Thank you!</a:t>
            </a:r>
          </a:p>
        </p:txBody>
      </p:sp>
      <p:sp>
        <p:nvSpPr>
          <p:cNvPr id="3" name="Text Placeholder 2"/>
          <p:cNvSpPr>
            <a:spLocks noGrp="1"/>
          </p:cNvSpPr>
          <p:nvPr>
            <p:ph type="body" sz="quarter" idx="11"/>
          </p:nvPr>
        </p:nvSpPr>
        <p:spPr/>
        <p:txBody>
          <a:bodyPr/>
          <a:lstStyle/>
          <a:p>
            <a:r>
              <a:rPr lang="en-US" dirty="0"/>
              <a:t>Contact: Karen Smith-Yoshimura</a:t>
            </a:r>
          </a:p>
        </p:txBody>
      </p:sp>
      <p:sp>
        <p:nvSpPr>
          <p:cNvPr id="6" name="Text Placeholder 5"/>
          <p:cNvSpPr>
            <a:spLocks noGrp="1"/>
          </p:cNvSpPr>
          <p:nvPr>
            <p:ph type="body" sz="quarter" idx="14"/>
          </p:nvPr>
        </p:nvSpPr>
        <p:spPr>
          <a:xfrm>
            <a:off x="104806" y="454367"/>
            <a:ext cx="7199508" cy="597087"/>
          </a:xfrm>
        </p:spPr>
        <p:txBody>
          <a:bodyPr/>
          <a:lstStyle/>
          <a:p>
            <a:r>
              <a:rPr lang="en-US" sz="1000" dirty="0"/>
              <a:t>Semantic Web in Libraries (SWIB19), Hamburg, Germany</a:t>
            </a:r>
          </a:p>
          <a:p>
            <a:r>
              <a:rPr lang="en-US" sz="1000" dirty="0"/>
              <a:t>27 November 2019</a:t>
            </a:r>
          </a:p>
        </p:txBody>
      </p:sp>
      <p:sp>
        <p:nvSpPr>
          <p:cNvPr id="9" name="Text Placeholder 4"/>
          <p:cNvSpPr txBox="1">
            <a:spLocks noGrp="1"/>
          </p:cNvSpPr>
          <p:nvPr>
            <p:ph type="body" sz="quarter" idx="13"/>
          </p:nvPr>
        </p:nvSpPr>
        <p:spPr>
          <a:xfrm>
            <a:off x="510385" y="3234237"/>
            <a:ext cx="3887788" cy="305495"/>
          </a:xfrm>
          <a:prstGeom prst="rect">
            <a:avLst/>
          </a:prstGeom>
        </p:spPr>
        <p:txBody>
          <a:bodyPr vert="horz">
            <a:normAutofit/>
          </a:bodyPr>
          <a:lstStyle>
            <a:lvl1pPr marL="0" indent="0" algn="l" defTabSz="457200" rtl="0" eaLnBrk="1" latinLnBrk="0" hangingPunct="1">
              <a:spcBef>
                <a:spcPct val="20000"/>
              </a:spcBef>
              <a:buFont typeface="Arial"/>
              <a:buNone/>
              <a:defRPr sz="1400" b="1" kern="1200" baseline="0">
                <a:solidFill>
                  <a:schemeClr val="accent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  </a:t>
            </a:r>
            <a:r>
              <a:rPr lang="en-US" dirty="0">
                <a:hlinkClick r:id="rId3"/>
              </a:rPr>
              <a:t>smithyok@oclc.org</a:t>
            </a:r>
            <a:endParaRPr lang="en-US" dirty="0"/>
          </a:p>
          <a:p>
            <a:endParaRPr lang="en-US" dirty="0"/>
          </a:p>
        </p:txBody>
      </p:sp>
      <p:sp>
        <p:nvSpPr>
          <p:cNvPr id="12" name="TextBox 11"/>
          <p:cNvSpPr txBox="1"/>
          <p:nvPr/>
        </p:nvSpPr>
        <p:spPr>
          <a:xfrm>
            <a:off x="608544" y="3522715"/>
            <a:ext cx="1326004" cy="338554"/>
          </a:xfrm>
          <a:prstGeom prst="rect">
            <a:avLst/>
          </a:prstGeom>
          <a:noFill/>
        </p:spPr>
        <p:txBody>
          <a:bodyPr wrap="none" rtlCol="0">
            <a:spAutoFit/>
          </a:bodyPr>
          <a:lstStyle/>
          <a:p>
            <a:r>
              <a:rPr lang="en-US" sz="1600" dirty="0">
                <a:solidFill>
                  <a:srgbClr val="1F497D"/>
                </a:solidFill>
              </a:rPr>
              <a:t>@</a:t>
            </a:r>
            <a:r>
              <a:rPr lang="en-US" sz="1600" dirty="0" err="1">
                <a:solidFill>
                  <a:srgbClr val="1F497D"/>
                </a:solidFill>
              </a:rPr>
              <a:t>KarenS_Y</a:t>
            </a:r>
            <a:endParaRPr lang="en-US" sz="1600" dirty="0">
              <a:solidFill>
                <a:srgbClr val="1F497D"/>
              </a:solidFill>
            </a:endParaRPr>
          </a:p>
        </p:txBody>
      </p:sp>
      <p:sp>
        <p:nvSpPr>
          <p:cNvPr id="11" name="Rectangle 10"/>
          <p:cNvSpPr/>
          <p:nvPr/>
        </p:nvSpPr>
        <p:spPr>
          <a:xfrm>
            <a:off x="874279" y="5864830"/>
            <a:ext cx="5377764" cy="553998"/>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50" kern="1200" dirty="0">
                <a:solidFill>
                  <a:srgbClr val="787D83"/>
                </a:solidFill>
                <a:effectLst/>
                <a:latin typeface="+mn-lt"/>
                <a:ea typeface="+mn-ea"/>
                <a:cs typeface="+mn-cs"/>
              </a:rPr>
              <a:t>©2018 OCLC. This work is licensed under a Creative Commons Attribution 4.0 International License. Suggested attribution: “This work uses content from </a:t>
            </a:r>
            <a:r>
              <a:rPr lang="en-US" sz="750" i="1" dirty="0">
                <a:solidFill>
                  <a:srgbClr val="787D83"/>
                </a:solidFill>
              </a:rPr>
              <a:t>Lessons from  representing library metadata in OCLC Research’s Linked Data Wikibase prototype</a:t>
            </a:r>
            <a:r>
              <a:rPr lang="en-US" sz="750" kern="1200" dirty="0">
                <a:solidFill>
                  <a:srgbClr val="787D83"/>
                </a:solidFill>
                <a:effectLst/>
                <a:latin typeface="+mn-lt"/>
                <a:ea typeface="+mn-ea"/>
                <a:cs typeface="+mn-cs"/>
              </a:rPr>
              <a:t> © OCLC, used under a Creative Commons Attribution 4.0 International License: http://creativecommons.org/licenses/by/4.0/.” </a:t>
            </a:r>
            <a:endParaRPr lang="en-US" sz="1050" kern="1200" baseline="0" dirty="0">
              <a:solidFill>
                <a:schemeClr val="bg1">
                  <a:lumMod val="65000"/>
                </a:schemeClr>
              </a:solidFill>
              <a:latin typeface="+mn-lt"/>
              <a:ea typeface="Open Sans" pitchFamily="34" charset="0"/>
              <a:cs typeface="Open Sans" pitchFamily="34" charset="0"/>
            </a:endParaRPr>
          </a:p>
        </p:txBody>
      </p:sp>
      <p:pic>
        <p:nvPicPr>
          <p:cNvPr id="4" name="Picture 3"/>
          <p:cNvPicPr>
            <a:picLocks noChangeAspect="1"/>
          </p:cNvPicPr>
          <p:nvPr/>
        </p:nvPicPr>
        <p:blipFill>
          <a:blip r:embed="rId4"/>
          <a:stretch>
            <a:fillRect/>
          </a:stretch>
        </p:blipFill>
        <p:spPr>
          <a:xfrm>
            <a:off x="104806" y="5896240"/>
            <a:ext cx="762066" cy="457240"/>
          </a:xfrm>
          <a:prstGeom prst="rect">
            <a:avLst/>
          </a:prstGeom>
        </p:spPr>
      </p:pic>
      <p:pic>
        <p:nvPicPr>
          <p:cNvPr id="10" name="Picture 9">
            <a:extLst>
              <a:ext uri="{FF2B5EF4-FFF2-40B4-BE49-F238E27FC236}">
                <a16:creationId xmlns:a16="http://schemas.microsoft.com/office/drawing/2014/main" id="{183B2B79-07E8-4725-B35B-0E75B7CC9995}"/>
              </a:ext>
            </a:extLst>
          </p:cNvPr>
          <p:cNvPicPr>
            <a:picLocks noChangeAspect="1"/>
          </p:cNvPicPr>
          <p:nvPr/>
        </p:nvPicPr>
        <p:blipFill>
          <a:blip r:embed="rId5"/>
          <a:stretch>
            <a:fillRect/>
          </a:stretch>
        </p:blipFill>
        <p:spPr>
          <a:xfrm>
            <a:off x="6136858" y="1154834"/>
            <a:ext cx="2496757" cy="3140093"/>
          </a:xfrm>
          <a:prstGeom prst="rect">
            <a:avLst/>
          </a:prstGeom>
        </p:spPr>
      </p:pic>
      <p:sp>
        <p:nvSpPr>
          <p:cNvPr id="5" name="TextBox 4">
            <a:extLst>
              <a:ext uri="{FF2B5EF4-FFF2-40B4-BE49-F238E27FC236}">
                <a16:creationId xmlns:a16="http://schemas.microsoft.com/office/drawing/2014/main" id="{D6312F61-CBEE-41A1-A433-59117E773CF0}"/>
              </a:ext>
            </a:extLst>
          </p:cNvPr>
          <p:cNvSpPr txBox="1"/>
          <p:nvPr/>
        </p:nvSpPr>
        <p:spPr>
          <a:xfrm>
            <a:off x="566224" y="4082352"/>
            <a:ext cx="2736647" cy="369332"/>
          </a:xfrm>
          <a:prstGeom prst="rect">
            <a:avLst/>
          </a:prstGeom>
          <a:noFill/>
          <a:ln w="28575">
            <a:solidFill>
              <a:srgbClr val="236192"/>
            </a:solidFill>
          </a:ln>
        </p:spPr>
        <p:txBody>
          <a:bodyPr wrap="none" rtlCol="0">
            <a:spAutoFit/>
          </a:bodyPr>
          <a:lstStyle/>
          <a:p>
            <a:r>
              <a:rPr lang="en-US" dirty="0">
                <a:hlinkClick r:id="rId6" action="ppaction://hlinkfile"/>
              </a:rPr>
              <a:t>oc.lc/</a:t>
            </a:r>
            <a:r>
              <a:rPr lang="en-US" dirty="0" err="1">
                <a:hlinkClick r:id="rId6" action="ppaction://hlinkfile"/>
              </a:rPr>
              <a:t>linkeddataresearch</a:t>
            </a:r>
            <a:r>
              <a:rPr lang="en-US" dirty="0">
                <a:hlinkClick r:id="rId6" action="ppaction://hlinkfile"/>
              </a:rPr>
              <a:t> </a:t>
            </a:r>
            <a:endParaRPr lang="en-US" dirty="0"/>
          </a:p>
        </p:txBody>
      </p:sp>
    </p:spTree>
    <p:extLst>
      <p:ext uri="{BB962C8B-B14F-4D97-AF65-F5344CB8AC3E}">
        <p14:creationId xmlns:p14="http://schemas.microsoft.com/office/powerpoint/2010/main" val="21908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15448" y="106584"/>
            <a:ext cx="9382767" cy="909218"/>
          </a:xfrm>
          <a:prstGeom prst="rect">
            <a:avLst/>
          </a:prstGeom>
          <a:ln>
            <a:noFill/>
          </a:ln>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1F497D"/>
                </a:solidFill>
              </a:rPr>
              <a:t>About Project Passage</a:t>
            </a:r>
          </a:p>
        </p:txBody>
      </p:sp>
      <p:pic>
        <p:nvPicPr>
          <p:cNvPr id="4" name="Picture 3">
            <a:extLst>
              <a:ext uri="{FF2B5EF4-FFF2-40B4-BE49-F238E27FC236}">
                <a16:creationId xmlns:a16="http://schemas.microsoft.com/office/drawing/2014/main" id="{82F80D53-8E7C-40EC-9401-274FA27B627D}"/>
              </a:ext>
            </a:extLst>
          </p:cNvPr>
          <p:cNvPicPr>
            <a:picLocks noChangeAspect="1"/>
          </p:cNvPicPr>
          <p:nvPr/>
        </p:nvPicPr>
        <p:blipFill>
          <a:blip r:embed="rId3"/>
          <a:stretch>
            <a:fillRect/>
          </a:stretch>
        </p:blipFill>
        <p:spPr>
          <a:xfrm>
            <a:off x="5060062" y="934922"/>
            <a:ext cx="3726503" cy="4686706"/>
          </a:xfrm>
          <a:prstGeom prst="rect">
            <a:avLst/>
          </a:prstGeom>
        </p:spPr>
      </p:pic>
      <p:sp>
        <p:nvSpPr>
          <p:cNvPr id="6" name="TextBox 5">
            <a:extLst>
              <a:ext uri="{FF2B5EF4-FFF2-40B4-BE49-F238E27FC236}">
                <a16:creationId xmlns:a16="http://schemas.microsoft.com/office/drawing/2014/main" id="{594E1BAD-E696-4321-A8AB-3F0FE041820C}"/>
              </a:ext>
            </a:extLst>
          </p:cNvPr>
          <p:cNvSpPr txBox="1"/>
          <p:nvPr/>
        </p:nvSpPr>
        <p:spPr>
          <a:xfrm>
            <a:off x="464872" y="1015802"/>
            <a:ext cx="4114435" cy="4678204"/>
          </a:xfrm>
          <a:prstGeom prst="rect">
            <a:avLst/>
          </a:prstGeom>
          <a:noFill/>
        </p:spPr>
        <p:txBody>
          <a:bodyPr wrap="square" rtlCol="0">
            <a:spAutoFit/>
          </a:bodyPr>
          <a:lstStyle/>
          <a:p>
            <a:pPr marL="285750" indent="-285750">
              <a:buFont typeface="Arial" panose="020B0604020202020204" pitchFamily="34" charset="0"/>
              <a:buChar char="•"/>
            </a:pPr>
            <a:r>
              <a:rPr lang="en-US" sz="2000" dirty="0"/>
              <a:t>Ran from December 2017 through September 2018</a:t>
            </a:r>
          </a:p>
          <a:p>
            <a:pPr marL="285750" indent="-285750">
              <a:buFont typeface="Arial" panose="020B0604020202020204" pitchFamily="34" charset="0"/>
              <a:buChar char="•"/>
            </a:pPr>
            <a:r>
              <a:rPr lang="en-US" sz="2000" dirty="0"/>
              <a:t>16 OCLC Member libraries participated</a:t>
            </a:r>
          </a:p>
          <a:p>
            <a:pPr marL="285750" indent="-285750">
              <a:buFont typeface="Arial" panose="020B0604020202020204" pitchFamily="34" charset="0"/>
              <a:buChar char="•"/>
            </a:pPr>
            <a:r>
              <a:rPr lang="en-US" sz="2000" dirty="0"/>
              <a:t>Objective: Evaluate a framework for </a:t>
            </a:r>
            <a:r>
              <a:rPr lang="en-US" sz="2000" b="1" dirty="0"/>
              <a:t>reconciling,</a:t>
            </a:r>
            <a:r>
              <a:rPr lang="en-US" sz="2000" dirty="0"/>
              <a:t>  </a:t>
            </a:r>
            <a:r>
              <a:rPr lang="en-US" sz="2000" b="1" dirty="0"/>
              <a:t>creating, and managing</a:t>
            </a:r>
            <a:r>
              <a:rPr lang="en-US" sz="2000" dirty="0"/>
              <a:t> bibliographic and authority data as </a:t>
            </a:r>
            <a:r>
              <a:rPr lang="en-US" sz="2000" b="1" dirty="0"/>
              <a:t>linked data entities and relationships</a:t>
            </a:r>
          </a:p>
          <a:p>
            <a:pPr marL="285750" indent="-285750">
              <a:buFont typeface="Arial" panose="020B0604020202020204" pitchFamily="34" charset="0"/>
              <a:buChar char="•"/>
            </a:pPr>
            <a:r>
              <a:rPr lang="en-US" sz="2000"/>
              <a:t>Pilot </a:t>
            </a:r>
            <a:r>
              <a:rPr lang="en-US" sz="2000" dirty="0"/>
              <a:t>Wikibase instance included 1.2M entities from matches among Wikidata, VIAF, and WorldCat</a:t>
            </a:r>
          </a:p>
          <a:p>
            <a:endParaRPr lang="en-US" dirty="0"/>
          </a:p>
        </p:txBody>
      </p:sp>
      <p:sp>
        <p:nvSpPr>
          <p:cNvPr id="7" name="TextBox 6">
            <a:extLst>
              <a:ext uri="{FF2B5EF4-FFF2-40B4-BE49-F238E27FC236}">
                <a16:creationId xmlns:a16="http://schemas.microsoft.com/office/drawing/2014/main" id="{AD7F739A-FB46-4DCA-A24C-0607445ADD70}"/>
              </a:ext>
            </a:extLst>
          </p:cNvPr>
          <p:cNvSpPr txBox="1"/>
          <p:nvPr/>
        </p:nvSpPr>
        <p:spPr>
          <a:xfrm>
            <a:off x="357435" y="5538618"/>
            <a:ext cx="8289890" cy="600164"/>
          </a:xfrm>
          <a:prstGeom prst="rect">
            <a:avLst/>
          </a:prstGeom>
          <a:noFill/>
        </p:spPr>
        <p:txBody>
          <a:bodyPr wrap="square" rtlCol="0">
            <a:spAutoFit/>
          </a:bodyPr>
          <a:lstStyle/>
          <a:p>
            <a:r>
              <a:rPr lang="en-US" sz="1100" dirty="0"/>
              <a:t>Godby, Jean, Karen Smith-Yoshimura, Bruce Washburn, Kalan Davis, Karen </a:t>
            </a:r>
            <a:r>
              <a:rPr lang="en-US" sz="1100" dirty="0" err="1"/>
              <a:t>Detling</a:t>
            </a:r>
            <a:r>
              <a:rPr lang="en-US" sz="1100" dirty="0"/>
              <a:t>, Christine </a:t>
            </a:r>
            <a:r>
              <a:rPr lang="en-US" sz="1100" dirty="0" err="1"/>
              <a:t>Fernsebner</a:t>
            </a:r>
            <a:r>
              <a:rPr lang="en-US" sz="1100" dirty="0"/>
              <a:t> </a:t>
            </a:r>
            <a:r>
              <a:rPr lang="en-US" sz="1100" dirty="0" err="1"/>
              <a:t>Eslao</a:t>
            </a:r>
            <a:r>
              <a:rPr lang="en-US" sz="1100" dirty="0"/>
              <a:t>, Steven Folsom, Xiaoli Li, Marc McGee, Karen Miller, Honor Moody, Holly Tomren, and Craig Thomas. 2019. </a:t>
            </a:r>
            <a:r>
              <a:rPr lang="en-US" sz="1100" i="1" dirty="0"/>
              <a:t>Creating Library Linked Data with Wikibase: Lessons Learned from Project Passage.</a:t>
            </a:r>
            <a:r>
              <a:rPr lang="en-US" sz="1100" dirty="0"/>
              <a:t> Dublin, OH: OCLC Research. </a:t>
            </a:r>
            <a:r>
              <a:rPr lang="en-US" sz="1100" u="sng" dirty="0">
                <a:hlinkClick r:id="rId4"/>
              </a:rPr>
              <a:t>https://doi.org/10.25333/faq3-ax08</a:t>
            </a:r>
            <a:r>
              <a:rPr lang="en-US" sz="1100" dirty="0"/>
              <a:t>.</a:t>
            </a:r>
          </a:p>
        </p:txBody>
      </p:sp>
    </p:spTree>
    <p:extLst>
      <p:ext uri="{BB962C8B-B14F-4D97-AF65-F5344CB8AC3E}">
        <p14:creationId xmlns:p14="http://schemas.microsoft.com/office/powerpoint/2010/main" val="3500526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F15EE-8417-4621-A612-A228D618B362}"/>
              </a:ext>
            </a:extLst>
          </p:cNvPr>
          <p:cNvSpPr txBox="1">
            <a:spLocks/>
          </p:cNvSpPr>
          <p:nvPr/>
        </p:nvSpPr>
        <p:spPr>
          <a:xfrm>
            <a:off x="715686" y="658823"/>
            <a:ext cx="7886700" cy="704676"/>
          </a:xfrm>
          <a:prstGeom prst="rect">
            <a:avLst/>
          </a:prstGeom>
        </p:spPr>
        <p:txBody>
          <a:bodyPr vert="horz" lIns="91440" tIns="45720" rIns="91440" bIns="45720" rtlCol="0" anchor="ctr">
            <a:noAutofit/>
          </a:bodyPr>
          <a:lstStyle>
            <a:defPPr>
              <a:defRPr lang="en-US"/>
            </a:defPPr>
            <a:lvl1pPr marL="0" algn="l" defTabSz="685800" rtl="0" eaLnBrk="1" latinLnBrk="0" hangingPunct="1">
              <a:spcBef>
                <a:spcPct val="0"/>
              </a:spcBef>
              <a:buNone/>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400" b="1" dirty="0">
                <a:solidFill>
                  <a:srgbClr val="1F497D"/>
                </a:solidFill>
                <a:latin typeface="Arial" panose="020B0604020202020204" pitchFamily="34" charset="0"/>
                <a:cs typeface="Arial" panose="020B0604020202020204" pitchFamily="34" charset="0"/>
              </a:rPr>
              <a:t>Project Passage Ecosystem</a:t>
            </a:r>
            <a:br>
              <a:rPr lang="en-US" sz="3600" b="1" dirty="0">
                <a:solidFill>
                  <a:srgbClr val="1F497D"/>
                </a:solidFill>
              </a:rPr>
            </a:br>
            <a:endParaRPr lang="en-US" dirty="0">
              <a:solidFill>
                <a:srgbClr val="1F497D"/>
              </a:solidFill>
            </a:endParaRPr>
          </a:p>
        </p:txBody>
      </p:sp>
      <p:pic>
        <p:nvPicPr>
          <p:cNvPr id="3" name="Picture 2">
            <a:extLst>
              <a:ext uri="{FF2B5EF4-FFF2-40B4-BE49-F238E27FC236}">
                <a16:creationId xmlns:a16="http://schemas.microsoft.com/office/drawing/2014/main" id="{01931AE2-EB40-44F0-A05D-52CFDC8F55F6}"/>
              </a:ext>
            </a:extLst>
          </p:cNvPr>
          <p:cNvPicPr>
            <a:picLocks noChangeAspect="1"/>
          </p:cNvPicPr>
          <p:nvPr/>
        </p:nvPicPr>
        <p:blipFill>
          <a:blip r:embed="rId3"/>
          <a:stretch>
            <a:fillRect/>
          </a:stretch>
        </p:blipFill>
        <p:spPr>
          <a:xfrm>
            <a:off x="715686" y="1582700"/>
            <a:ext cx="7186436" cy="4039712"/>
          </a:xfrm>
          <a:prstGeom prst="rect">
            <a:avLst/>
          </a:prstGeom>
        </p:spPr>
      </p:pic>
    </p:spTree>
    <p:extLst>
      <p:ext uri="{BB962C8B-B14F-4D97-AF65-F5344CB8AC3E}">
        <p14:creationId xmlns:p14="http://schemas.microsoft.com/office/powerpoint/2010/main" val="304740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165"/>
        <p:cNvGrpSpPr/>
        <p:nvPr/>
      </p:nvGrpSpPr>
      <p:grpSpPr>
        <a:xfrm>
          <a:off x="0" y="0"/>
          <a:ext cx="0" cy="0"/>
          <a:chOff x="0" y="0"/>
          <a:chExt cx="0" cy="0"/>
        </a:xfrm>
      </p:grpSpPr>
      <p:pic>
        <p:nvPicPr>
          <p:cNvPr id="2" name="Picture 1">
            <a:extLst>
              <a:ext uri="{FF2B5EF4-FFF2-40B4-BE49-F238E27FC236}">
                <a16:creationId xmlns:a16="http://schemas.microsoft.com/office/drawing/2014/main" id="{0539143E-3D19-4C20-81A4-CE3F299AA867}"/>
              </a:ext>
            </a:extLst>
          </p:cNvPr>
          <p:cNvPicPr>
            <a:picLocks noChangeAspect="1"/>
          </p:cNvPicPr>
          <p:nvPr/>
        </p:nvPicPr>
        <p:blipFill>
          <a:blip r:embed="rId3"/>
          <a:stretch>
            <a:fillRect/>
          </a:stretch>
        </p:blipFill>
        <p:spPr>
          <a:xfrm>
            <a:off x="983764" y="0"/>
            <a:ext cx="7176471" cy="6858000"/>
          </a:xfrm>
          <a:prstGeom prst="rect">
            <a:avLst/>
          </a:prstGeom>
        </p:spPr>
      </p:pic>
    </p:spTree>
    <p:extLst>
      <p:ext uri="{BB962C8B-B14F-4D97-AF65-F5344CB8AC3E}">
        <p14:creationId xmlns:p14="http://schemas.microsoft.com/office/powerpoint/2010/main" val="2746885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0BB33C-459F-4107-972A-EF9BEC35BC5F}"/>
              </a:ext>
            </a:extLst>
          </p:cNvPr>
          <p:cNvSpPr txBox="1">
            <a:spLocks/>
          </p:cNvSpPr>
          <p:nvPr/>
        </p:nvSpPr>
        <p:spPr>
          <a:xfrm>
            <a:off x="220714" y="369281"/>
            <a:ext cx="8439148" cy="68644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b="1" dirty="0">
                <a:solidFill>
                  <a:srgbClr val="004B7F"/>
                </a:solidFill>
              </a:rPr>
              <a:t>Passage Pilot Partners Use Cases</a:t>
            </a:r>
          </a:p>
        </p:txBody>
      </p:sp>
      <p:pic>
        <p:nvPicPr>
          <p:cNvPr id="3" name="Picture 2">
            <a:extLst>
              <a:ext uri="{FF2B5EF4-FFF2-40B4-BE49-F238E27FC236}">
                <a16:creationId xmlns:a16="http://schemas.microsoft.com/office/drawing/2014/main" id="{ACFFF53D-D3CD-41C0-B866-F74EDDD245F4}"/>
              </a:ext>
            </a:extLst>
          </p:cNvPr>
          <p:cNvPicPr>
            <a:picLocks noChangeAspect="1"/>
          </p:cNvPicPr>
          <p:nvPr/>
        </p:nvPicPr>
        <p:blipFill>
          <a:blip r:embed="rId3"/>
          <a:stretch>
            <a:fillRect/>
          </a:stretch>
        </p:blipFill>
        <p:spPr>
          <a:xfrm>
            <a:off x="261731" y="3862366"/>
            <a:ext cx="2500122" cy="1956054"/>
          </a:xfrm>
          <a:prstGeom prst="rect">
            <a:avLst/>
          </a:prstGeom>
        </p:spPr>
      </p:pic>
      <p:pic>
        <p:nvPicPr>
          <p:cNvPr id="5" name="Picture 4">
            <a:extLst>
              <a:ext uri="{FF2B5EF4-FFF2-40B4-BE49-F238E27FC236}">
                <a16:creationId xmlns:a16="http://schemas.microsoft.com/office/drawing/2014/main" id="{1481301F-F029-4EB5-8D59-6F343843B3BE}"/>
              </a:ext>
            </a:extLst>
          </p:cNvPr>
          <p:cNvPicPr>
            <a:picLocks noChangeAspect="1"/>
          </p:cNvPicPr>
          <p:nvPr/>
        </p:nvPicPr>
        <p:blipFill>
          <a:blip r:embed="rId4"/>
          <a:stretch>
            <a:fillRect/>
          </a:stretch>
        </p:blipFill>
        <p:spPr>
          <a:xfrm>
            <a:off x="3145592" y="1431866"/>
            <a:ext cx="1772793" cy="2735294"/>
          </a:xfrm>
          <a:prstGeom prst="rect">
            <a:avLst/>
          </a:prstGeom>
        </p:spPr>
      </p:pic>
      <p:pic>
        <p:nvPicPr>
          <p:cNvPr id="6" name="Picture 5" descr="A person wearing a dress&#10;&#10;Description generated with very high confidence">
            <a:extLst>
              <a:ext uri="{FF2B5EF4-FFF2-40B4-BE49-F238E27FC236}">
                <a16:creationId xmlns:a16="http://schemas.microsoft.com/office/drawing/2014/main" id="{25038D09-F287-4385-8A7C-0A73A150F2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3069" y="1393202"/>
            <a:ext cx="1205911" cy="1828068"/>
          </a:xfrm>
          <a:prstGeom prst="rect">
            <a:avLst/>
          </a:prstGeom>
        </p:spPr>
      </p:pic>
      <p:pic>
        <p:nvPicPr>
          <p:cNvPr id="7" name="Picture 6">
            <a:extLst>
              <a:ext uri="{FF2B5EF4-FFF2-40B4-BE49-F238E27FC236}">
                <a16:creationId xmlns:a16="http://schemas.microsoft.com/office/drawing/2014/main" id="{D4C2B2D1-3D67-4DDB-BFFB-622C0ED7AAD2}"/>
              </a:ext>
            </a:extLst>
          </p:cNvPr>
          <p:cNvPicPr/>
          <p:nvPr/>
        </p:nvPicPr>
        <p:blipFill>
          <a:blip r:embed="rId6"/>
          <a:stretch>
            <a:fillRect/>
          </a:stretch>
        </p:blipFill>
        <p:spPr>
          <a:xfrm>
            <a:off x="6936847" y="1782830"/>
            <a:ext cx="1552575" cy="1254125"/>
          </a:xfrm>
          <a:prstGeom prst="rect">
            <a:avLst/>
          </a:prstGeom>
        </p:spPr>
      </p:pic>
      <p:pic>
        <p:nvPicPr>
          <p:cNvPr id="8" name="Picture 7">
            <a:extLst>
              <a:ext uri="{FF2B5EF4-FFF2-40B4-BE49-F238E27FC236}">
                <a16:creationId xmlns:a16="http://schemas.microsoft.com/office/drawing/2014/main" id="{FE6600AD-4632-465F-8A01-B90DF93CBE91}"/>
              </a:ext>
            </a:extLst>
          </p:cNvPr>
          <p:cNvPicPr/>
          <p:nvPr/>
        </p:nvPicPr>
        <p:blipFill>
          <a:blip r:embed="rId7"/>
          <a:stretch>
            <a:fillRect/>
          </a:stretch>
        </p:blipFill>
        <p:spPr>
          <a:xfrm>
            <a:off x="5214783" y="3429000"/>
            <a:ext cx="3686175" cy="1697355"/>
          </a:xfrm>
          <a:prstGeom prst="rect">
            <a:avLst/>
          </a:prstGeom>
        </p:spPr>
      </p:pic>
      <p:pic>
        <p:nvPicPr>
          <p:cNvPr id="9" name="Picture 8">
            <a:extLst>
              <a:ext uri="{FF2B5EF4-FFF2-40B4-BE49-F238E27FC236}">
                <a16:creationId xmlns:a16="http://schemas.microsoft.com/office/drawing/2014/main" id="{7258DE79-E04A-4FEB-96E2-08AB7CA895E8}"/>
              </a:ext>
            </a:extLst>
          </p:cNvPr>
          <p:cNvPicPr>
            <a:picLocks noChangeAspect="1"/>
          </p:cNvPicPr>
          <p:nvPr/>
        </p:nvPicPr>
        <p:blipFill>
          <a:blip r:embed="rId8"/>
          <a:stretch>
            <a:fillRect/>
          </a:stretch>
        </p:blipFill>
        <p:spPr>
          <a:xfrm>
            <a:off x="243042" y="1252504"/>
            <a:ext cx="2423370" cy="2314775"/>
          </a:xfrm>
          <a:prstGeom prst="rect">
            <a:avLst/>
          </a:prstGeom>
        </p:spPr>
      </p:pic>
      <p:pic>
        <p:nvPicPr>
          <p:cNvPr id="4" name="Picture 3">
            <a:extLst>
              <a:ext uri="{FF2B5EF4-FFF2-40B4-BE49-F238E27FC236}">
                <a16:creationId xmlns:a16="http://schemas.microsoft.com/office/drawing/2014/main" id="{D16CBA59-BEC2-48A6-9E4D-E9127CC75F77}"/>
              </a:ext>
            </a:extLst>
          </p:cNvPr>
          <p:cNvPicPr>
            <a:picLocks noChangeAspect="1"/>
          </p:cNvPicPr>
          <p:nvPr/>
        </p:nvPicPr>
        <p:blipFill>
          <a:blip r:embed="rId9"/>
          <a:stretch>
            <a:fillRect/>
          </a:stretch>
        </p:blipFill>
        <p:spPr>
          <a:xfrm>
            <a:off x="3355719" y="4277681"/>
            <a:ext cx="1305876" cy="1814784"/>
          </a:xfrm>
          <a:prstGeom prst="rect">
            <a:avLst/>
          </a:prstGeom>
        </p:spPr>
      </p:pic>
    </p:spTree>
    <p:extLst>
      <p:ext uri="{BB962C8B-B14F-4D97-AF65-F5344CB8AC3E}">
        <p14:creationId xmlns:p14="http://schemas.microsoft.com/office/powerpoint/2010/main" val="320285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6000"/>
            <a:lum/>
          </a:blip>
          <a:srcRect/>
          <a:stretch>
            <a:fillRect t="-14000" b="-1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36195-B09B-49D7-8440-87D6753EC0D6}"/>
              </a:ext>
            </a:extLst>
          </p:cNvPr>
          <p:cNvSpPr txBox="1">
            <a:spLocks/>
          </p:cNvSpPr>
          <p:nvPr/>
        </p:nvSpPr>
        <p:spPr>
          <a:xfrm>
            <a:off x="216568" y="7242"/>
            <a:ext cx="9076037" cy="1009616"/>
          </a:xfrm>
          <a:prstGeom prst="rect">
            <a:avLst/>
          </a:prstGeom>
        </p:spPr>
        <p:txBody>
          <a:bodyPr vert="horz" lIns="91440" tIns="45720" rIns="91440" bIns="45720" rtlCol="0" anchor="ctr">
            <a:noAutofit/>
          </a:bodyPr>
          <a:lstStyle>
            <a:defPPr>
              <a:defRPr lang="en-US"/>
            </a:defPPr>
            <a:lvl1pPr marL="0" algn="l" defTabSz="685800" rtl="0" eaLnBrk="1" latinLnBrk="0" hangingPunct="1">
              <a:spcBef>
                <a:spcPct val="0"/>
              </a:spcBef>
              <a:buNone/>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600" b="1" dirty="0">
                <a:solidFill>
                  <a:schemeClr val="bg1"/>
                </a:solidFill>
                <a:latin typeface="Arial" panose="020B0604020202020204" pitchFamily="34" charset="0"/>
                <a:cs typeface="Arial" panose="020B0604020202020204" pitchFamily="34" charset="0"/>
              </a:rPr>
              <a:t>Project Passage Use Case: Translations</a:t>
            </a:r>
            <a:endParaRPr lang="en-US" sz="3600"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F34F5B6-5AFB-439B-8299-97462AD36421}"/>
              </a:ext>
            </a:extLst>
          </p:cNvPr>
          <p:cNvSpPr txBox="1"/>
          <p:nvPr/>
        </p:nvSpPr>
        <p:spPr>
          <a:xfrm>
            <a:off x="95602" y="5536137"/>
            <a:ext cx="8379506" cy="83099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200" dirty="0">
                <a:latin typeface="Calibri" panose="020F0502020204030204" pitchFamily="34" charset="0"/>
              </a:rPr>
              <a:t>From: Godby, Jean, Karen Smith-Yoshimura, Bruce Washburn, Kalan Knudson Davis, Karen </a:t>
            </a:r>
            <a:r>
              <a:rPr lang="en-US" sz="1200" dirty="0" err="1">
                <a:latin typeface="Calibri" panose="020F0502020204030204" pitchFamily="34" charset="0"/>
              </a:rPr>
              <a:t>Detling</a:t>
            </a:r>
            <a:r>
              <a:rPr lang="en-US" sz="1200" dirty="0">
                <a:latin typeface="Calibri" panose="020F0502020204030204" pitchFamily="34" charset="0"/>
              </a:rPr>
              <a:t>, Christine </a:t>
            </a:r>
            <a:r>
              <a:rPr lang="en-US" sz="1200" dirty="0" err="1">
                <a:latin typeface="Calibri" panose="020F0502020204030204" pitchFamily="34" charset="0"/>
              </a:rPr>
              <a:t>Fernsebner</a:t>
            </a:r>
            <a:r>
              <a:rPr lang="en-US" sz="1200" dirty="0">
                <a:latin typeface="Calibri" panose="020F0502020204030204" pitchFamily="34" charset="0"/>
              </a:rPr>
              <a:t> </a:t>
            </a:r>
            <a:r>
              <a:rPr lang="en-US" sz="1200" dirty="0" err="1">
                <a:latin typeface="Calibri" panose="020F0502020204030204" pitchFamily="34" charset="0"/>
              </a:rPr>
              <a:t>Eslao</a:t>
            </a:r>
            <a:r>
              <a:rPr lang="en-US" sz="1200" dirty="0">
                <a:latin typeface="Calibri" panose="020F0502020204030204" pitchFamily="34" charset="0"/>
              </a:rPr>
              <a:t>, </a:t>
            </a:r>
          </a:p>
          <a:p>
            <a:r>
              <a:rPr lang="en-US" sz="1200" dirty="0">
                <a:latin typeface="Calibri" panose="020F0502020204030204" pitchFamily="34" charset="0"/>
              </a:rPr>
              <a:t>Steven Folsom, Xiaoli Li, Marc McGee, Karen Miller, Honor Moody, Craig Thomas, and Holly Tomren. 2019. </a:t>
            </a:r>
            <a:r>
              <a:rPr lang="en-US" sz="1200" i="1" dirty="0">
                <a:latin typeface="Calibri" panose="020F0502020204030204" pitchFamily="34" charset="0"/>
              </a:rPr>
              <a:t>Creating Library </a:t>
            </a:r>
          </a:p>
          <a:p>
            <a:r>
              <a:rPr lang="en-US" sz="1200" i="1" dirty="0">
                <a:latin typeface="Calibri" panose="020F0502020204030204" pitchFamily="34" charset="0"/>
              </a:rPr>
              <a:t>Linked Data with Wikibase: Lessons Learned from Project Passage</a:t>
            </a:r>
            <a:r>
              <a:rPr lang="en-US" sz="1200" dirty="0">
                <a:latin typeface="Calibri" panose="020F0502020204030204" pitchFamily="34" charset="0"/>
              </a:rPr>
              <a:t>. Dublin, OH: OCLC Research. </a:t>
            </a:r>
            <a:r>
              <a:rPr lang="en-US" sz="1200" dirty="0">
                <a:latin typeface="Calibri" panose="020F0502020204030204" pitchFamily="34" charset="0"/>
                <a:hlinkClick r:id="rId4"/>
              </a:rPr>
              <a:t>https://doi.org/10.25333/faq3-ax08</a:t>
            </a:r>
            <a:r>
              <a:rPr lang="en-US" sz="1200" dirty="0">
                <a:latin typeface="Calibri" panose="020F0502020204030204" pitchFamily="34" charset="0"/>
              </a:rPr>
              <a:t>. </a:t>
            </a:r>
          </a:p>
          <a:p>
            <a:endParaRPr lang="en-US" sz="1013" dirty="0"/>
          </a:p>
        </p:txBody>
      </p:sp>
      <p:pic>
        <p:nvPicPr>
          <p:cNvPr id="6" name="Picture 5">
            <a:extLst>
              <a:ext uri="{FF2B5EF4-FFF2-40B4-BE49-F238E27FC236}">
                <a16:creationId xmlns:a16="http://schemas.microsoft.com/office/drawing/2014/main" id="{B489DE87-2027-415D-87DF-A69951D21528}"/>
              </a:ext>
            </a:extLst>
          </p:cNvPr>
          <p:cNvPicPr>
            <a:picLocks noChangeAspect="1"/>
          </p:cNvPicPr>
          <p:nvPr/>
        </p:nvPicPr>
        <p:blipFill>
          <a:blip r:embed="rId5"/>
          <a:stretch>
            <a:fillRect/>
          </a:stretch>
        </p:blipFill>
        <p:spPr>
          <a:xfrm>
            <a:off x="22466" y="1672438"/>
            <a:ext cx="9099068" cy="3513124"/>
          </a:xfrm>
          <a:prstGeom prst="rect">
            <a:avLst/>
          </a:prstGeom>
        </p:spPr>
      </p:pic>
    </p:spTree>
    <p:extLst>
      <p:ext uri="{BB962C8B-B14F-4D97-AF65-F5344CB8AC3E}">
        <p14:creationId xmlns:p14="http://schemas.microsoft.com/office/powerpoint/2010/main" val="331090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8EAA92-AFC8-4BC7-B1D9-4C002A8BE189}"/>
              </a:ext>
            </a:extLst>
          </p:cNvPr>
          <p:cNvSpPr>
            <a:spLocks noGrp="1"/>
          </p:cNvSpPr>
          <p:nvPr>
            <p:ph type="body" sz="quarter" idx="13"/>
          </p:nvPr>
        </p:nvSpPr>
        <p:spPr/>
        <p:txBody>
          <a:bodyPr/>
          <a:lstStyle/>
          <a:p>
            <a:r>
              <a:rPr lang="en-US" dirty="0"/>
              <a:t>Translations of </a:t>
            </a:r>
            <a:r>
              <a:rPr lang="en-US" i="1" dirty="0"/>
              <a:t>Sein und Zeit</a:t>
            </a:r>
            <a:endParaRPr lang="en-US" dirty="0"/>
          </a:p>
        </p:txBody>
      </p:sp>
      <p:pic>
        <p:nvPicPr>
          <p:cNvPr id="3" name="Picture 2">
            <a:extLst>
              <a:ext uri="{FF2B5EF4-FFF2-40B4-BE49-F238E27FC236}">
                <a16:creationId xmlns:a16="http://schemas.microsoft.com/office/drawing/2014/main" id="{F29D297F-D56C-413E-9042-B3510D381F5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77000"/>
                    </a14:imgEffect>
                  </a14:imgLayer>
                </a14:imgProps>
              </a:ext>
            </a:extLst>
          </a:blip>
          <a:stretch>
            <a:fillRect/>
          </a:stretch>
        </p:blipFill>
        <p:spPr>
          <a:xfrm>
            <a:off x="199756" y="1937497"/>
            <a:ext cx="9144000" cy="4381500"/>
          </a:xfrm>
          <a:prstGeom prst="rect">
            <a:avLst/>
          </a:prstGeom>
        </p:spPr>
      </p:pic>
      <p:sp>
        <p:nvSpPr>
          <p:cNvPr id="4" name="Oval 3">
            <a:extLst>
              <a:ext uri="{FF2B5EF4-FFF2-40B4-BE49-F238E27FC236}">
                <a16:creationId xmlns:a16="http://schemas.microsoft.com/office/drawing/2014/main" id="{298F850E-5F97-4F62-9E98-2671152CD70C}"/>
              </a:ext>
            </a:extLst>
          </p:cNvPr>
          <p:cNvSpPr/>
          <p:nvPr/>
        </p:nvSpPr>
        <p:spPr>
          <a:xfrm>
            <a:off x="3307080" y="2085340"/>
            <a:ext cx="1188720" cy="5334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25EB0BC-B2AE-4E15-8250-E45635C8155E}"/>
              </a:ext>
            </a:extLst>
          </p:cNvPr>
          <p:cNvSpPr/>
          <p:nvPr/>
        </p:nvSpPr>
        <p:spPr>
          <a:xfrm>
            <a:off x="3069590" y="5025390"/>
            <a:ext cx="1188720" cy="5334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71788A4-350A-456C-9526-2A974BAA9E55}"/>
              </a:ext>
            </a:extLst>
          </p:cNvPr>
          <p:cNvSpPr/>
          <p:nvPr/>
        </p:nvSpPr>
        <p:spPr>
          <a:xfrm>
            <a:off x="3069590" y="3260090"/>
            <a:ext cx="1188720" cy="5334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1A43ED7-E227-43C8-95C2-DAB28ECF43B1}"/>
              </a:ext>
            </a:extLst>
          </p:cNvPr>
          <p:cNvSpPr/>
          <p:nvPr/>
        </p:nvSpPr>
        <p:spPr>
          <a:xfrm>
            <a:off x="4177396" y="3288665"/>
            <a:ext cx="1188720" cy="5334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533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0CB10E-57A1-45BD-8B17-E21033456E7E}"/>
              </a:ext>
            </a:extLst>
          </p:cNvPr>
          <p:cNvPicPr>
            <a:picLocks noChangeAspect="1"/>
          </p:cNvPicPr>
          <p:nvPr/>
        </p:nvPicPr>
        <p:blipFill>
          <a:blip r:embed="rId3"/>
          <a:stretch>
            <a:fillRect/>
          </a:stretch>
        </p:blipFill>
        <p:spPr>
          <a:xfrm>
            <a:off x="69099" y="954224"/>
            <a:ext cx="8325441" cy="5143500"/>
          </a:xfrm>
          <a:prstGeom prst="rect">
            <a:avLst/>
          </a:prstGeom>
        </p:spPr>
      </p:pic>
      <p:sp>
        <p:nvSpPr>
          <p:cNvPr id="6" name="Title 1">
            <a:extLst>
              <a:ext uri="{FF2B5EF4-FFF2-40B4-BE49-F238E27FC236}">
                <a16:creationId xmlns:a16="http://schemas.microsoft.com/office/drawing/2014/main" id="{E22FB0B1-A89B-438D-A506-CB34BE14557A}"/>
              </a:ext>
            </a:extLst>
          </p:cNvPr>
          <p:cNvSpPr txBox="1">
            <a:spLocks/>
          </p:cNvSpPr>
          <p:nvPr/>
        </p:nvSpPr>
        <p:spPr>
          <a:xfrm>
            <a:off x="3380170" y="1091638"/>
            <a:ext cx="5014370" cy="994172"/>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b="1">
                <a:solidFill>
                  <a:srgbClr val="4472C4"/>
                </a:solidFill>
                <a:latin typeface="+mn-lt"/>
              </a:rPr>
              <a:t>Explorer Interface</a:t>
            </a:r>
            <a:endParaRPr lang="en-US" sz="1013">
              <a:solidFill>
                <a:srgbClr val="4472C4"/>
              </a:solidFill>
              <a:latin typeface="+mn-lt"/>
            </a:endParaRPr>
          </a:p>
        </p:txBody>
      </p:sp>
      <p:sp>
        <p:nvSpPr>
          <p:cNvPr id="7" name="Arrow: Down 6">
            <a:extLst>
              <a:ext uri="{FF2B5EF4-FFF2-40B4-BE49-F238E27FC236}">
                <a16:creationId xmlns:a16="http://schemas.microsoft.com/office/drawing/2014/main" id="{1943BAD6-568D-4363-8E4A-9705B93CBC06}"/>
              </a:ext>
            </a:extLst>
          </p:cNvPr>
          <p:cNvSpPr/>
          <p:nvPr/>
        </p:nvSpPr>
        <p:spPr>
          <a:xfrm>
            <a:off x="6811242" y="1956089"/>
            <a:ext cx="296141" cy="1371600"/>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solidFill>
                <a:srgbClr val="FF0000"/>
              </a:solidFill>
            </a:endParaRPr>
          </a:p>
        </p:txBody>
      </p:sp>
      <p:sp>
        <p:nvSpPr>
          <p:cNvPr id="2" name="TextBox 1">
            <a:extLst>
              <a:ext uri="{FF2B5EF4-FFF2-40B4-BE49-F238E27FC236}">
                <a16:creationId xmlns:a16="http://schemas.microsoft.com/office/drawing/2014/main" id="{1B9CE46A-E4AB-4AF2-82ED-894960A98318}"/>
              </a:ext>
            </a:extLst>
          </p:cNvPr>
          <p:cNvSpPr txBox="1"/>
          <p:nvPr/>
        </p:nvSpPr>
        <p:spPr>
          <a:xfrm>
            <a:off x="69099" y="52390"/>
            <a:ext cx="7936089" cy="707886"/>
          </a:xfrm>
          <a:prstGeom prst="rect">
            <a:avLst/>
          </a:prstGeom>
          <a:noFill/>
        </p:spPr>
        <p:txBody>
          <a:bodyPr wrap="square" rtlCol="0">
            <a:spAutoFit/>
          </a:bodyPr>
          <a:lstStyle/>
          <a:p>
            <a:r>
              <a:rPr lang="en-US" sz="4000" b="1" dirty="0">
                <a:solidFill>
                  <a:srgbClr val="1F497D"/>
                </a:solidFill>
              </a:rPr>
              <a:t>Explorer Interface</a:t>
            </a:r>
          </a:p>
        </p:txBody>
      </p:sp>
    </p:spTree>
    <p:extLst>
      <p:ext uri="{BB962C8B-B14F-4D97-AF65-F5344CB8AC3E}">
        <p14:creationId xmlns:p14="http://schemas.microsoft.com/office/powerpoint/2010/main" val="200468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705F3-0FF8-48BC-B6A0-1879B51648E4}"/>
              </a:ext>
            </a:extLst>
          </p:cNvPr>
          <p:cNvSpPr txBox="1">
            <a:spLocks/>
          </p:cNvSpPr>
          <p:nvPr/>
        </p:nvSpPr>
        <p:spPr>
          <a:xfrm>
            <a:off x="116869" y="407257"/>
            <a:ext cx="8433707" cy="994172"/>
          </a:xfrm>
          <a:prstGeom prst="rect">
            <a:avLst/>
          </a:prstGeom>
        </p:spPr>
        <p:txBody>
          <a:bodyP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b="1" dirty="0">
                <a:solidFill>
                  <a:srgbClr val="1F497D"/>
                </a:solidFill>
                <a:latin typeface="Arial" panose="020B0604020202020204" pitchFamily="34" charset="0"/>
                <a:cs typeface="Arial" panose="020B0604020202020204" pitchFamily="34" charset="0"/>
              </a:rPr>
              <a:t>Use</a:t>
            </a:r>
            <a:r>
              <a:rPr lang="en-US" sz="3675" b="1" dirty="0">
                <a:solidFill>
                  <a:srgbClr val="1F497D"/>
                </a:solidFill>
                <a:latin typeface="Arial" panose="020B0604020202020204" pitchFamily="34" charset="0"/>
                <a:cs typeface="Arial" panose="020B0604020202020204" pitchFamily="34" charset="0"/>
              </a:rPr>
              <a:t> Case: Postcard Depicting a Person</a:t>
            </a:r>
            <a:br>
              <a:rPr lang="en-US" b="1" dirty="0">
                <a:solidFill>
                  <a:srgbClr val="1F497D"/>
                </a:solidFill>
                <a:latin typeface="Arial" panose="020B0604020202020204" pitchFamily="34" charset="0"/>
                <a:cs typeface="Arial" panose="020B0604020202020204" pitchFamily="34" charset="0"/>
              </a:rPr>
            </a:br>
            <a:endParaRPr lang="en-US" dirty="0">
              <a:solidFill>
                <a:srgbClr val="1F497D"/>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43F8207-7AAA-4011-97C5-EA8C522649F4}"/>
              </a:ext>
            </a:extLst>
          </p:cNvPr>
          <p:cNvPicPr>
            <a:picLocks noChangeAspect="1"/>
          </p:cNvPicPr>
          <p:nvPr/>
        </p:nvPicPr>
        <p:blipFill>
          <a:blip r:embed="rId3"/>
          <a:stretch>
            <a:fillRect/>
          </a:stretch>
        </p:blipFill>
        <p:spPr>
          <a:xfrm>
            <a:off x="444340" y="1500093"/>
            <a:ext cx="1821014" cy="2787618"/>
          </a:xfrm>
          <a:prstGeom prst="rect">
            <a:avLst/>
          </a:prstGeom>
        </p:spPr>
      </p:pic>
      <p:pic>
        <p:nvPicPr>
          <p:cNvPr id="4" name="Picture 3">
            <a:extLst>
              <a:ext uri="{FF2B5EF4-FFF2-40B4-BE49-F238E27FC236}">
                <a16:creationId xmlns:a16="http://schemas.microsoft.com/office/drawing/2014/main" id="{1DAE147C-5E0B-4525-8EE8-91BAF61E7786}"/>
              </a:ext>
            </a:extLst>
          </p:cNvPr>
          <p:cNvPicPr>
            <a:picLocks noChangeAspect="1"/>
          </p:cNvPicPr>
          <p:nvPr/>
        </p:nvPicPr>
        <p:blipFill>
          <a:blip r:embed="rId4"/>
          <a:stretch>
            <a:fillRect/>
          </a:stretch>
        </p:blipFill>
        <p:spPr>
          <a:xfrm>
            <a:off x="2265354" y="2143178"/>
            <a:ext cx="6465368" cy="1696359"/>
          </a:xfrm>
          <a:prstGeom prst="rect">
            <a:avLst/>
          </a:prstGeom>
        </p:spPr>
      </p:pic>
      <p:sp>
        <p:nvSpPr>
          <p:cNvPr id="5" name="TextBox 4">
            <a:extLst>
              <a:ext uri="{FF2B5EF4-FFF2-40B4-BE49-F238E27FC236}">
                <a16:creationId xmlns:a16="http://schemas.microsoft.com/office/drawing/2014/main" id="{C4FDFC87-49D9-4E92-886E-0EF74E611B6C}"/>
              </a:ext>
            </a:extLst>
          </p:cNvPr>
          <p:cNvSpPr txBox="1"/>
          <p:nvPr/>
        </p:nvSpPr>
        <p:spPr>
          <a:xfrm>
            <a:off x="0" y="5354682"/>
            <a:ext cx="8421344" cy="646331"/>
          </a:xfrm>
          <a:prstGeom prst="rect">
            <a:avLst/>
          </a:prstGeom>
          <a:noFill/>
        </p:spPr>
        <p:txBody>
          <a:bodyPr wrap="none" rtlCol="0">
            <a:spAutoFit/>
          </a:bodyPr>
          <a:lstStyle/>
          <a:p>
            <a:r>
              <a:rPr lang="en-US" sz="1200" dirty="0"/>
              <a:t>From: Godby, Jean, Karen Smith-Yoshimura, Bruce Washburn, Kalan Knudson Davis, Karen </a:t>
            </a:r>
            <a:r>
              <a:rPr lang="en-US" sz="1200" dirty="0" err="1"/>
              <a:t>Detling</a:t>
            </a:r>
            <a:r>
              <a:rPr lang="en-US" sz="1200" dirty="0"/>
              <a:t>, Christine </a:t>
            </a:r>
            <a:r>
              <a:rPr lang="en-US" sz="1200" dirty="0" err="1"/>
              <a:t>Fernsebner</a:t>
            </a:r>
            <a:r>
              <a:rPr lang="en-US" sz="1200" dirty="0"/>
              <a:t> </a:t>
            </a:r>
            <a:r>
              <a:rPr lang="en-US" sz="1200" dirty="0" err="1"/>
              <a:t>Eslao</a:t>
            </a:r>
            <a:r>
              <a:rPr lang="en-US" sz="1200" dirty="0"/>
              <a:t>, </a:t>
            </a:r>
          </a:p>
          <a:p>
            <a:r>
              <a:rPr lang="en-US" sz="1200" dirty="0"/>
              <a:t>Steven Folsom, Xiaoli Li, Marc McGee, Karen Miller, Honor Moody, Craig Thomas, and Holly Tomren. 2019. </a:t>
            </a:r>
            <a:r>
              <a:rPr lang="en-US" sz="1200" i="1" dirty="0"/>
              <a:t>Creating Library </a:t>
            </a:r>
          </a:p>
          <a:p>
            <a:r>
              <a:rPr lang="en-US" sz="1200" i="1" dirty="0"/>
              <a:t>Linked Data with Wikibase: Lessons Learned from Project Passage</a:t>
            </a:r>
            <a:r>
              <a:rPr lang="en-US" sz="1200" dirty="0"/>
              <a:t>. Dublin, OH: OCLC Research. </a:t>
            </a:r>
            <a:r>
              <a:rPr lang="en-US" sz="1200" dirty="0">
                <a:hlinkClick r:id="rId5"/>
              </a:rPr>
              <a:t>https://doi.org/10.25333/faq3-ax08</a:t>
            </a:r>
            <a:r>
              <a:rPr lang="en-US" sz="1200" dirty="0"/>
              <a:t>. </a:t>
            </a:r>
          </a:p>
        </p:txBody>
      </p:sp>
    </p:spTree>
    <p:extLst>
      <p:ext uri="{BB962C8B-B14F-4D97-AF65-F5344CB8AC3E}">
        <p14:creationId xmlns:p14="http://schemas.microsoft.com/office/powerpoint/2010/main" val="98321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Master_Slides_V2">
  <a:themeElements>
    <a:clrScheme name="Custom 2">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F6BE00"/>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onconfidential">
  <a:themeElements>
    <a:clrScheme name="Custom 4">
      <a:dk1>
        <a:srgbClr val="000000"/>
      </a:dk1>
      <a:lt1>
        <a:srgbClr val="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fidential">
  <a:themeElements>
    <a:clrScheme name="Accent 7">
      <a:dk1>
        <a:srgbClr val="000000"/>
      </a:dk1>
      <a:lt1>
        <a:srgbClr val="FFFFFF"/>
      </a:lt1>
      <a:dk2>
        <a:srgbClr val="1F497D"/>
      </a:dk2>
      <a:lt2>
        <a:srgbClr val="78BE20"/>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E5E18206F30604D8C72713BC37C7121" ma:contentTypeVersion="68" ma:contentTypeDescription="Create a new document." ma:contentTypeScope="" ma:versionID="05f670960bb346fcdaddf96e2685615a">
  <xsd:schema xmlns:xsd="http://www.w3.org/2001/XMLSchema" xmlns:xs="http://www.w3.org/2001/XMLSchema" xmlns:p="http://schemas.microsoft.com/office/2006/metadata/properties" xmlns:ns2="c908eeb5-9d00-41e0-9796-81e9ccc774c3" xmlns:ns3="9b9db491-4385-45f1-9eb7-7d00055b11bb" targetNamespace="http://schemas.microsoft.com/office/2006/metadata/properties" ma:root="true" ma:fieldsID="579f744c0775bce8df470aa1b20ca9ce" ns2:_="" ns3:_="">
    <xsd:import namespace="c908eeb5-9d00-41e0-9796-81e9ccc774c3"/>
    <xsd:import namespace="9b9db491-4385-45f1-9eb7-7d00055b11b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8eeb5-9d00-41e0-9796-81e9ccc774c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b9db491-4385-45f1-9eb7-7d00055b11bb"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e1e867eb-0ccf-46b3-a8be-678a344b5681" ContentTypeId="0x0101" PreviousValue="false"/>
</file>

<file path=customXml/itemProps1.xml><?xml version="1.0" encoding="utf-8"?>
<ds:datastoreItem xmlns:ds="http://schemas.openxmlformats.org/officeDocument/2006/customXml" ds:itemID="{A03E2950-40F1-4F06-8B06-F9A454AF37EE}">
  <ds:schemaRefs>
    <ds:schemaRef ds:uri="http://schemas.microsoft.com/sharepoint/v3/contenttype/forms"/>
  </ds:schemaRefs>
</ds:datastoreItem>
</file>

<file path=customXml/itemProps2.xml><?xml version="1.0" encoding="utf-8"?>
<ds:datastoreItem xmlns:ds="http://schemas.openxmlformats.org/officeDocument/2006/customXml" ds:itemID="{5BBF8119-438F-4379-B513-489C533AED1F}">
  <ds:schemaRefs>
    <ds:schemaRef ds:uri="9b9db491-4385-45f1-9eb7-7d00055b11bb"/>
    <ds:schemaRef ds:uri="c908eeb5-9d00-41e0-9796-81e9ccc774c3"/>
    <ds:schemaRef ds:uri="http://www.w3.org/XML/1998/namespace"/>
    <ds:schemaRef ds:uri="http://purl.org/dc/dcmitype/"/>
    <ds:schemaRef ds:uri="http://schemas.microsoft.com/office/2006/documentManagement/types"/>
    <ds:schemaRef ds:uri="http://purl.org/dc/elements/1.1/"/>
    <ds:schemaRef ds:uri="http://schemas.microsoft.com/office/infopath/2007/PartnerControls"/>
    <ds:schemaRef ds:uri="http://purl.org/dc/term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7B66D446-6148-403A-A173-82F61FB863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08eeb5-9d00-41e0-9796-81e9ccc774c3"/>
    <ds:schemaRef ds:uri="9b9db491-4385-45f1-9eb7-7d00055b11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489CC4E8-10F5-4E60-A9ED-E87367492EC4}">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
  <TotalTime>16901</TotalTime>
  <Words>3078</Words>
  <Application>Microsoft Office PowerPoint</Application>
  <PresentationFormat>On-screen Show (4:3)</PresentationFormat>
  <Paragraphs>140</Paragraphs>
  <Slides>19</Slides>
  <Notes>19</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19</vt:i4>
      </vt:variant>
    </vt:vector>
  </HeadingPairs>
  <TitlesOfParts>
    <vt:vector size="24" baseType="lpstr">
      <vt:lpstr>Arial</vt:lpstr>
      <vt:lpstr>Calibri</vt:lpstr>
      <vt:lpstr>Master_Slides_V2</vt:lpstr>
      <vt:lpstr>Nonconfidential</vt:lpstr>
      <vt:lpstr>Confidential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Lessons from representing library metadata in OCLC Research's linked data Wikibase prototype</dc:title>
  <dc:creator>Karen Smith-Yoshimura</dc:creator>
  <cp:keywords>#oclcresearch, #lodlam, linked data</cp:keywords>
  <dc:description>This presentation highlights key lessons from OCLC Research’s Linked Data Wikibase Prototype (“Project Passage”), a 10-month pilot done in 2018 in collaboration with metadata specialists in 16 US libraries.</dc:description>
  <cp:lastModifiedBy>McNicol,Jeanette</cp:lastModifiedBy>
  <cp:revision>539</cp:revision>
  <dcterms:created xsi:type="dcterms:W3CDTF">2015-04-17T19:58:50Z</dcterms:created>
  <dcterms:modified xsi:type="dcterms:W3CDTF">2019-12-09T20:27:59Z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0x010100EE5E18206F30604D8C72713BC37C7121</vt:lpwstr>
  </property>
</Properties>
</file>