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556" r:id="rId2"/>
    <p:sldId id="558" r:id="rId3"/>
    <p:sldId id="559" r:id="rId4"/>
    <p:sldId id="566" r:id="rId5"/>
    <p:sldId id="570" r:id="rId6"/>
    <p:sldId id="571" r:id="rId7"/>
    <p:sldId id="572" r:id="rId8"/>
    <p:sldId id="573" r:id="rId9"/>
    <p:sldId id="574" r:id="rId10"/>
    <p:sldId id="569" r:id="rId11"/>
    <p:sldId id="575" r:id="rId12"/>
    <p:sldId id="576" r:id="rId13"/>
  </p:sldIdLst>
  <p:sldSz cx="9144000" cy="6858000" type="screen4x3"/>
  <p:notesSz cx="7019925" cy="9305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11">
          <p15:clr>
            <a:srgbClr val="A4A3A4"/>
          </p15:clr>
        </p15:guide>
        <p15:guide id="2" pos="55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0070C0"/>
    <a:srgbClr val="DE6126"/>
    <a:srgbClr val="5E6262"/>
    <a:srgbClr val="171D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34" autoAdjust="0"/>
    <p:restoredTop sz="94660"/>
  </p:normalViewPr>
  <p:slideViewPr>
    <p:cSldViewPr snapToGrid="0" snapToObjects="1">
      <p:cViewPr varScale="1">
        <p:scale>
          <a:sx n="74" d="100"/>
          <a:sy n="74" d="100"/>
        </p:scale>
        <p:origin x="228" y="54"/>
      </p:cViewPr>
      <p:guideLst>
        <p:guide orient="horz" pos="2411"/>
        <p:guide pos="557"/>
      </p:guideLst>
    </p:cSldViewPr>
  </p:slideViewPr>
  <p:notesTextViewPr>
    <p:cViewPr>
      <p:scale>
        <a:sx n="100" d="100"/>
        <a:sy n="100" d="100"/>
      </p:scale>
      <p:origin x="0" y="0"/>
    </p:cViewPr>
  </p:notesTextViewPr>
  <p:sorterViewPr>
    <p:cViewPr>
      <p:scale>
        <a:sx n="100" d="100"/>
        <a:sy n="100" d="100"/>
      </p:scale>
      <p:origin x="0" y="-6336"/>
    </p:cViewPr>
  </p:sorterViewPr>
  <p:notesViewPr>
    <p:cSldViewPr snapToGrid="0" snapToObjects="1">
      <p:cViewPr varScale="1">
        <p:scale>
          <a:sx n="66" d="100"/>
          <a:sy n="66" d="100"/>
        </p:scale>
        <p:origin x="310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5296"/>
          </a:xfrm>
          <a:prstGeom prst="rect">
            <a:avLst/>
          </a:prstGeom>
        </p:spPr>
        <p:txBody>
          <a:bodyPr vert="horz" lIns="93287" tIns="46644" rIns="93287" bIns="46644" rtlCol="0"/>
          <a:lstStyle>
            <a:lvl1pPr algn="r">
              <a:defRPr sz="1200"/>
            </a:lvl1pPr>
          </a:lstStyle>
          <a:p>
            <a:fld id="{1EA7726C-ACAE-124E-B040-09E55DEF4DA0}" type="datetimeFigureOut">
              <a:rPr lang="en-US" smtClean="0"/>
              <a:t>4/7/2017</a:t>
            </a:fld>
            <a:endParaRPr lang="en-US"/>
          </a:p>
        </p:txBody>
      </p:sp>
      <p:sp>
        <p:nvSpPr>
          <p:cNvPr id="4" name="Footer Placeholder 3"/>
          <p:cNvSpPr>
            <a:spLocks noGrp="1"/>
          </p:cNvSpPr>
          <p:nvPr>
            <p:ph type="ftr" sz="quarter" idx="2"/>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87" tIns="46644" rIns="93287" bIns="46644" rtlCol="0" anchor="b"/>
          <a:lstStyle>
            <a:lvl1pPr algn="r">
              <a:defRPr sz="1200"/>
            </a:lvl1pPr>
          </a:lstStyle>
          <a:p>
            <a:fld id="{681C18C3-2E63-8349-A502-4ACA2BEDD3E4}" type="slidenum">
              <a:rPr lang="en-US" smtClean="0"/>
              <a:t>‹#›</a:t>
            </a:fld>
            <a:endParaRPr lang="en-US"/>
          </a:p>
        </p:txBody>
      </p:sp>
    </p:spTree>
    <p:extLst>
      <p:ext uri="{BB962C8B-B14F-4D97-AF65-F5344CB8AC3E}">
        <p14:creationId xmlns:p14="http://schemas.microsoft.com/office/powerpoint/2010/main" val="861189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7451"/>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739" y="0"/>
            <a:ext cx="3041968" cy="467451"/>
          </a:xfrm>
          <a:prstGeom prst="rect">
            <a:avLst/>
          </a:prstGeom>
        </p:spPr>
        <p:txBody>
          <a:bodyPr vert="horz" lIns="93287" tIns="46644" rIns="93287" bIns="46644" rtlCol="0"/>
          <a:lstStyle>
            <a:lvl1pPr algn="r">
              <a:defRPr sz="1200"/>
            </a:lvl1pPr>
          </a:lstStyle>
          <a:p>
            <a:fld id="{BC0A1E7B-A08C-462E-B68D-F35FC16695A8}" type="datetimeFigureOut">
              <a:rPr lang="en-US" smtClean="0"/>
              <a:t>4/7/2017</a:t>
            </a:fld>
            <a:endParaRPr lang="en-US"/>
          </a:p>
        </p:txBody>
      </p:sp>
      <p:sp>
        <p:nvSpPr>
          <p:cNvPr id="4" name="Slide Image Placeholder 3"/>
          <p:cNvSpPr>
            <a:spLocks noGrp="1" noRot="1" noChangeAspect="1"/>
          </p:cNvSpPr>
          <p:nvPr>
            <p:ph type="sldImg" idx="2"/>
          </p:nvPr>
        </p:nvSpPr>
        <p:spPr>
          <a:xfrm>
            <a:off x="1417638" y="1163638"/>
            <a:ext cx="4184650" cy="314007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78479"/>
            <a:ext cx="5615940" cy="3664207"/>
          </a:xfrm>
          <a:prstGeom prst="rect">
            <a:avLst/>
          </a:prstGeom>
        </p:spPr>
        <p:txBody>
          <a:bodyPr vert="horz" lIns="93287" tIns="46644" rIns="93287" bIns="466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8477"/>
            <a:ext cx="3041968" cy="467450"/>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739" y="8838477"/>
            <a:ext cx="3041968" cy="467450"/>
          </a:xfrm>
          <a:prstGeom prst="rect">
            <a:avLst/>
          </a:prstGeom>
        </p:spPr>
        <p:txBody>
          <a:bodyPr vert="horz" lIns="93287" tIns="46644" rIns="93287" bIns="46644" rtlCol="0" anchor="b"/>
          <a:lstStyle>
            <a:lvl1pPr algn="r">
              <a:defRPr sz="1200"/>
            </a:lvl1pPr>
          </a:lstStyle>
          <a:p>
            <a:fld id="{9D9B813A-722E-4194-B2CB-A10BACD61A38}" type="slidenum">
              <a:rPr lang="en-US" smtClean="0"/>
              <a:t>‹#›</a:t>
            </a:fld>
            <a:endParaRPr lang="en-US"/>
          </a:p>
        </p:txBody>
      </p:sp>
    </p:spTree>
    <p:extLst>
      <p:ext uri="{BB962C8B-B14F-4D97-AF65-F5344CB8AC3E}">
        <p14:creationId xmlns:p14="http://schemas.microsoft.com/office/powerpoint/2010/main" val="2775510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ACRL “Action-Oriented Research Agenda on Library Contributions to Student Learning and Success.” http://www.acrl.ala.org/acrlinsider/archives/12324</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IFLA Fellows</a:t>
            </a:r>
            <a:r>
              <a:rPr lang="en-US" baseline="0" dirty="0"/>
              <a:t> 2017 http://www.ifla.org/node/10753 </a:t>
            </a:r>
            <a:endParaRPr lang="en-US" dirty="0"/>
          </a:p>
          <a:p>
            <a:endParaRPr lang="en-US" dirty="0"/>
          </a:p>
          <a:p>
            <a:r>
              <a:rPr lang="en-US" dirty="0"/>
              <a:t>DSS: http://www.oclc.org/research/events/dss.html </a:t>
            </a:r>
          </a:p>
          <a:p>
            <a:endParaRPr lang="en-US" dirty="0"/>
          </a:p>
          <a:p>
            <a:r>
              <a:rPr lang="en-US" dirty="0"/>
              <a:t>Member Forums: https://www.oclc.org/en/events/member-forums.html </a:t>
            </a:r>
          </a:p>
          <a:p>
            <a:endParaRPr lang="en-US" dirty="0"/>
          </a:p>
          <a:p>
            <a:r>
              <a:rPr lang="en-US" dirty="0"/>
              <a:t>Community Center https://www.oclc.org/community</a:t>
            </a:r>
          </a:p>
        </p:txBody>
      </p:sp>
      <p:sp>
        <p:nvSpPr>
          <p:cNvPr id="4" name="Slide Number Placeholder 3"/>
          <p:cNvSpPr>
            <a:spLocks noGrp="1"/>
          </p:cNvSpPr>
          <p:nvPr>
            <p:ph type="sldNum" sz="quarter" idx="10"/>
          </p:nvPr>
        </p:nvSpPr>
        <p:spPr/>
        <p:txBody>
          <a:bodyPr/>
          <a:lstStyle/>
          <a:p>
            <a:fld id="{2C89BD26-1347-A14C-864D-E11FAFA09AF8}" type="slidenum">
              <a:rPr lang="en-US" smtClean="0"/>
              <a:t>3</a:t>
            </a:fld>
            <a:endParaRPr lang="en-US"/>
          </a:p>
        </p:txBody>
      </p:sp>
    </p:spTree>
    <p:extLst>
      <p:ext uri="{BB962C8B-B14F-4D97-AF65-F5344CB8AC3E}">
        <p14:creationId xmlns:p14="http://schemas.microsoft.com/office/powerpoint/2010/main" val="1619047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WebJunction provides free content, programs and resources to build the knowledge, skills and confidence library staff need to power vibrant, relevant libraries.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WebJunction’s course catalog now includes 43 self-paced courses on library topics and over 200 webinar recordings, all available for free and ready when you are. </a:t>
            </a:r>
          </a:p>
          <a:p>
            <a:r>
              <a:rPr lang="en-US" sz="1200" b="0" i="0" u="none" strike="noStrike" kern="1200" baseline="0" dirty="0">
                <a:solidFill>
                  <a:schemeClr val="tx1"/>
                </a:solidFill>
                <a:latin typeface="+mn-lt"/>
                <a:ea typeface="+mn-ea"/>
                <a:cs typeface="+mn-cs"/>
              </a:rPr>
              <a:t>	</a:t>
            </a:r>
          </a:p>
          <a:p>
            <a:pPr marL="471145" lvl="1"/>
            <a:endParaRPr lang="en-US" u="none" dirty="0"/>
          </a:p>
          <a:p>
            <a:endParaRPr lang="en-US" dirty="0"/>
          </a:p>
        </p:txBody>
      </p:sp>
      <p:sp>
        <p:nvSpPr>
          <p:cNvPr id="4" name="Slide Number Placeholder 3"/>
          <p:cNvSpPr>
            <a:spLocks noGrp="1"/>
          </p:cNvSpPr>
          <p:nvPr>
            <p:ph type="sldNum" sz="quarter" idx="10"/>
          </p:nvPr>
        </p:nvSpPr>
        <p:spPr/>
        <p:txBody>
          <a:bodyPr/>
          <a:lstStyle/>
          <a:p>
            <a:fld id="{ECA961E5-B80F-4BBE-B6D7-E52A4F337735}" type="slidenum">
              <a:rPr lang="en-US" smtClean="0"/>
              <a:t>5</a:t>
            </a:fld>
            <a:endParaRPr lang="en-US"/>
          </a:p>
        </p:txBody>
      </p:sp>
    </p:spTree>
    <p:extLst>
      <p:ext uri="{BB962C8B-B14F-4D97-AF65-F5344CB8AC3E}">
        <p14:creationId xmlns:p14="http://schemas.microsoft.com/office/powerpoint/2010/main" val="3552709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the results we expect from this match between </a:t>
            </a:r>
            <a:r>
              <a:rPr lang="en-US" dirty="0" err="1"/>
              <a:t>Wikipedians</a:t>
            </a:r>
            <a:r>
              <a:rPr lang="en-US" dirty="0"/>
              <a:t> and Librarians?</a:t>
            </a:r>
          </a:p>
          <a:p>
            <a:endParaRPr lang="en-US" dirty="0"/>
          </a:p>
          <a:p>
            <a:pPr marL="0" marR="0" lvl="0" indent="0" algn="l" defTabSz="932871" rtl="0" eaLnBrk="1" fontAlgn="auto" latinLnBrk="0" hangingPunct="1">
              <a:lnSpc>
                <a:spcPct val="100000"/>
              </a:lnSpc>
              <a:spcBef>
                <a:spcPts val="0"/>
              </a:spcBef>
              <a:spcAft>
                <a:spcPts val="0"/>
              </a:spcAft>
              <a:buClrTx/>
              <a:buSzTx/>
              <a:buFontTx/>
              <a:buNone/>
              <a:tabLst/>
              <a:defRPr/>
            </a:pPr>
            <a:r>
              <a:rPr lang="en-US" dirty="0" err="1"/>
              <a:t>Wikipedians</a:t>
            </a:r>
            <a:r>
              <a:rPr lang="en-US" dirty="0"/>
              <a:t> will better understand how their local  public library can enrich their work. </a:t>
            </a:r>
          </a:p>
          <a:p>
            <a:pPr marL="0" marR="0" lvl="0" indent="0" algn="l" defTabSz="932871" rtl="0" eaLnBrk="1" fontAlgn="auto" latinLnBrk="0" hangingPunct="1">
              <a:lnSpc>
                <a:spcPct val="100000"/>
              </a:lnSpc>
              <a:spcBef>
                <a:spcPts val="0"/>
              </a:spcBef>
              <a:spcAft>
                <a:spcPts val="0"/>
              </a:spcAft>
              <a:buClrTx/>
              <a:buSzTx/>
              <a:buFontTx/>
              <a:buNone/>
              <a:tabLst/>
              <a:defRPr/>
            </a:pPr>
            <a:r>
              <a:rPr lang="en-US" dirty="0"/>
              <a:t>Libraries and their resources will be more visible on Wikipedia. </a:t>
            </a:r>
          </a:p>
          <a:p>
            <a:pPr marL="0" marR="0" lvl="0" indent="0" algn="l" defTabSz="932871" rtl="0" eaLnBrk="1" fontAlgn="auto" latinLnBrk="0" hangingPunct="1">
              <a:lnSpc>
                <a:spcPct val="100000"/>
              </a:lnSpc>
              <a:spcBef>
                <a:spcPts val="0"/>
              </a:spcBef>
              <a:spcAft>
                <a:spcPts val="0"/>
              </a:spcAft>
              <a:buClrTx/>
              <a:buSzTx/>
              <a:buFontTx/>
              <a:buNone/>
              <a:tabLst/>
              <a:defRPr/>
            </a:pPr>
            <a:r>
              <a:rPr lang="en-US" dirty="0"/>
              <a:t>And librarians will be better equipped to help information seekers make the best use of Wikipedia.</a:t>
            </a:r>
          </a:p>
          <a:p>
            <a:pPr marL="0" marR="0" lvl="0" indent="0" algn="l" defTabSz="932871" rtl="0" eaLnBrk="1" fontAlgn="auto" latinLnBrk="0" hangingPunct="1">
              <a:lnSpc>
                <a:spcPct val="100000"/>
              </a:lnSpc>
              <a:spcBef>
                <a:spcPts val="0"/>
              </a:spcBef>
              <a:spcAft>
                <a:spcPts val="0"/>
              </a:spcAft>
              <a:buClrTx/>
              <a:buSzTx/>
              <a:buFontTx/>
              <a:buNone/>
              <a:tabLst/>
              <a:defRPr/>
            </a:pPr>
            <a:endParaRPr lang="en-US" dirty="0"/>
          </a:p>
          <a:p>
            <a:pPr marL="0" marR="0" lvl="0" indent="0" algn="l" defTabSz="932871" rtl="0" eaLnBrk="1" fontAlgn="auto" latinLnBrk="0" hangingPunct="1">
              <a:lnSpc>
                <a:spcPct val="100000"/>
              </a:lnSpc>
              <a:spcBef>
                <a:spcPts val="0"/>
              </a:spcBef>
              <a:spcAft>
                <a:spcPts val="0"/>
              </a:spcAft>
              <a:buClrTx/>
              <a:buSzTx/>
              <a:buFontTx/>
              <a:buNone/>
              <a:tabLst/>
              <a:defRPr/>
            </a:pPr>
            <a:r>
              <a:rPr lang="en-US" dirty="0"/>
              <a:t>N</a:t>
            </a:r>
            <a:r>
              <a:rPr lang="en-US" baseline="0" dirty="0"/>
              <a:t>ew human-to-human connections and understanding between the Wikipedia and library communities will be forged, so that they can be advocates for how the two entities protect free and open access to knowledge.</a:t>
            </a:r>
            <a:endParaRPr lang="en-US" dirty="0"/>
          </a:p>
          <a:p>
            <a:pPr lvl="0"/>
            <a:endParaRPr lang="en-US" dirty="0"/>
          </a:p>
          <a:p>
            <a:pPr lvl="0"/>
            <a:r>
              <a:rPr lang="en-US" dirty="0"/>
              <a:t>We</a:t>
            </a:r>
            <a:r>
              <a:rPr lang="en-US" baseline="0" dirty="0"/>
              <a:t> also hope to see libraries offer new programs that guide community members to become Wikipedia editors in their own right and thus inject new and more diverse perspectives into Wikipedia.  </a:t>
            </a:r>
          </a:p>
          <a:p>
            <a:pPr lvl="0"/>
            <a:endParaRPr lang="en-US" baseline="0" dirty="0"/>
          </a:p>
          <a:p>
            <a:pPr lvl="0"/>
            <a:r>
              <a:rPr lang="en-US" dirty="0"/>
              <a:t>Under the guidance</a:t>
            </a:r>
            <a:r>
              <a:rPr lang="en-US" baseline="0" dirty="0"/>
              <a:t> of </a:t>
            </a:r>
            <a:r>
              <a:rPr lang="en-US" dirty="0"/>
              <a:t>librarians</a:t>
            </a:r>
            <a:r>
              <a:rPr lang="en-US" baseline="0" dirty="0"/>
              <a:t> who understand how to create high-quality articles and new connections to the </a:t>
            </a:r>
            <a:r>
              <a:rPr lang="en-US" baseline="0" dirty="0" err="1"/>
              <a:t>Wikipedian</a:t>
            </a:r>
            <a:r>
              <a:rPr lang="en-US" baseline="0" dirty="0"/>
              <a:t> community to reinforce this shared goal</a:t>
            </a:r>
            <a:r>
              <a:rPr lang="en-US" dirty="0"/>
              <a:t>, Wikipedia will be improved as an information resource. </a:t>
            </a:r>
          </a:p>
          <a:p>
            <a:pPr defTabSz="932871">
              <a:defRPr/>
            </a:pPr>
            <a:endParaRPr lang="en-US" dirty="0"/>
          </a:p>
          <a:p>
            <a:pPr defTabSz="932871">
              <a:defRPr/>
            </a:pPr>
            <a:endParaRPr lang="en-US" dirty="0"/>
          </a:p>
        </p:txBody>
      </p:sp>
      <p:sp>
        <p:nvSpPr>
          <p:cNvPr id="4" name="Slide Number Placeholder 3"/>
          <p:cNvSpPr>
            <a:spLocks noGrp="1"/>
          </p:cNvSpPr>
          <p:nvPr>
            <p:ph type="sldNum" sz="quarter" idx="10"/>
          </p:nvPr>
        </p:nvSpPr>
        <p:spPr/>
        <p:txBody>
          <a:bodyPr/>
          <a:lstStyle/>
          <a:p>
            <a:fld id="{E83238BA-579B-482C-BFD6-4CD287ECF035}" type="slidenum">
              <a:rPr lang="en-US" smtClean="0"/>
              <a:t>6</a:t>
            </a:fld>
            <a:endParaRPr lang="en-US"/>
          </a:p>
        </p:txBody>
      </p:sp>
    </p:spTree>
    <p:extLst>
      <p:ext uri="{BB962C8B-B14F-4D97-AF65-F5344CB8AC3E}">
        <p14:creationId xmlns:p14="http://schemas.microsoft.com/office/powerpoint/2010/main" val="1738255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 are currently in the first phase of the project, which kicked off last month.</a:t>
            </a:r>
          </a:p>
          <a:p>
            <a:endParaRPr lang="en-US" baseline="0" dirty="0"/>
          </a:p>
          <a:p>
            <a:r>
              <a:rPr lang="en-US" baseline="0" dirty="0"/>
              <a:t>We are building general awareness of the topic of Wikipedia, why it is worth libraries’ time and attention, and how libraries can get involved. </a:t>
            </a:r>
          </a:p>
          <a:p>
            <a:endParaRPr lang="en-US" baseline="0" dirty="0"/>
          </a:p>
          <a:p>
            <a:r>
              <a:rPr lang="en-US" baseline="0" dirty="0"/>
              <a:t>We’re in the process of selecting a </a:t>
            </a:r>
            <a:r>
              <a:rPr lang="en-US" baseline="0" dirty="0" err="1"/>
              <a:t>Wikipedian</a:t>
            </a:r>
            <a:r>
              <a:rPr lang="en-US" baseline="0" dirty="0"/>
              <a:t> in Residence to work with us for the duration of the project.</a:t>
            </a:r>
          </a:p>
          <a:p>
            <a:r>
              <a:rPr lang="en-US" baseline="0" dirty="0"/>
              <a:t>We’ll offer an online training program to 500 public library staff. This training will be created by WebJunction staff, in collaboration with our </a:t>
            </a:r>
            <a:r>
              <a:rPr lang="en-US" baseline="0" dirty="0" err="1"/>
              <a:t>Wikipedian</a:t>
            </a:r>
            <a:r>
              <a:rPr lang="en-US" baseline="0" dirty="0"/>
              <a:t> in Residence, our subject matter expert Merrilee Proffitt, and our project advisors.</a:t>
            </a:r>
          </a:p>
          <a:p>
            <a:r>
              <a:rPr lang="en-US" baseline="0" dirty="0"/>
              <a:t>Then, the </a:t>
            </a:r>
            <a:r>
              <a:rPr lang="en-US" baseline="0" dirty="0" err="1"/>
              <a:t>Wikipedian</a:t>
            </a:r>
            <a:r>
              <a:rPr lang="en-US" baseline="0" dirty="0"/>
              <a:t> in Residence will continue to guide libraries who chose to try out new programming in their library around Wikipedia. There are examples of libraries who have done these types of programs, such as </a:t>
            </a:r>
            <a:r>
              <a:rPr lang="en-US" baseline="0" dirty="0" err="1"/>
              <a:t>editathons</a:t>
            </a:r>
            <a:r>
              <a:rPr lang="en-US" baseline="0" dirty="0"/>
              <a:t> on locally relevant topics, that we can draw from.</a:t>
            </a:r>
          </a:p>
          <a:p>
            <a:endParaRPr lang="en-US" baseline="0" dirty="0"/>
          </a:p>
          <a:p>
            <a:r>
              <a:rPr lang="en-US" baseline="0" dirty="0"/>
              <a:t>We’ll pull together case studies from what we learn from the training program and the library activities, and all will be shared broadly to the community.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E43FCD4E-B756-4061-9226-7A8F6E582D51}" type="slidenum">
              <a:rPr lang="en-US" smtClean="0"/>
              <a:t>8</a:t>
            </a:fld>
            <a:endParaRPr lang="en-US"/>
          </a:p>
        </p:txBody>
      </p:sp>
    </p:spTree>
    <p:extLst>
      <p:ext uri="{BB962C8B-B14F-4D97-AF65-F5344CB8AC3E}">
        <p14:creationId xmlns:p14="http://schemas.microsoft.com/office/powerpoint/2010/main" val="1312824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one place…documentation and training, participate in online discussions with other users, learn about OCLC updates, be alerted to upcoming events, and suggest track and comment on product enhancements.</a:t>
            </a:r>
          </a:p>
        </p:txBody>
      </p:sp>
      <p:sp>
        <p:nvSpPr>
          <p:cNvPr id="4" name="Slide Number Placeholder 3"/>
          <p:cNvSpPr>
            <a:spLocks noGrp="1"/>
          </p:cNvSpPr>
          <p:nvPr>
            <p:ph type="sldNum" sz="quarter" idx="10"/>
          </p:nvPr>
        </p:nvSpPr>
        <p:spPr/>
        <p:txBody>
          <a:bodyPr/>
          <a:lstStyle/>
          <a:p>
            <a:fld id="{C1E2F63F-4F53-43AD-BF4E-943A34CC6B7C}" type="slidenum">
              <a:rPr lang="en-US" smtClean="0"/>
              <a:t>9</a:t>
            </a:fld>
            <a:endParaRPr lang="en-US"/>
          </a:p>
        </p:txBody>
      </p:sp>
    </p:spTree>
    <p:extLst>
      <p:ext uri="{BB962C8B-B14F-4D97-AF65-F5344CB8AC3E}">
        <p14:creationId xmlns:p14="http://schemas.microsoft.com/office/powerpoint/2010/main" val="1039565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OCLC Research Library Partnership brings together an international cohort of leading research libraries to work closely with OCLC and each other to identify and explore issues of import to this community. </a:t>
            </a:r>
          </a:p>
          <a:p>
            <a:endParaRPr lang="en-US" dirty="0"/>
          </a:p>
          <a:p>
            <a:r>
              <a:rPr lang="en-US" dirty="0"/>
              <a:t>The functional deliverables for the Partnership are as follows…</a:t>
            </a:r>
          </a:p>
        </p:txBody>
      </p:sp>
      <p:sp>
        <p:nvSpPr>
          <p:cNvPr id="4" name="Slide Number Placeholder 3"/>
          <p:cNvSpPr>
            <a:spLocks noGrp="1"/>
          </p:cNvSpPr>
          <p:nvPr>
            <p:ph type="sldNum" sz="quarter" idx="10"/>
          </p:nvPr>
        </p:nvSpPr>
        <p:spPr/>
        <p:txBody>
          <a:bodyPr/>
          <a:lstStyle/>
          <a:p>
            <a:fld id="{71804824-2B3B-43CD-A10A-BDB755C61FE2}" type="slidenum">
              <a:rPr lang="en-US" smtClean="0"/>
              <a:t>10</a:t>
            </a:fld>
            <a:endParaRPr lang="en-US"/>
          </a:p>
        </p:txBody>
      </p:sp>
    </p:spTree>
    <p:extLst>
      <p:ext uri="{BB962C8B-B14F-4D97-AF65-F5344CB8AC3E}">
        <p14:creationId xmlns:p14="http://schemas.microsoft.com/office/powerpoint/2010/main" val="32473184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p:cNvSpPr/>
          <p:nvPr/>
        </p:nvSpPr>
        <p:spPr>
          <a:xfrm>
            <a:off x="0" y="2"/>
            <a:ext cx="3270249" cy="1385363"/>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l="19610" b="29158"/>
          <a:stretch/>
        </p:blipFill>
        <p:spPr>
          <a:xfrm>
            <a:off x="3184539" y="2"/>
            <a:ext cx="5980110" cy="1385363"/>
          </a:xfrm>
          <a:prstGeom prst="rect">
            <a:avLst/>
          </a:prstGeom>
        </p:spPr>
      </p:pic>
      <p:sp>
        <p:nvSpPr>
          <p:cNvPr id="22" name="Rectangle 21"/>
          <p:cNvSpPr/>
          <p:nvPr userDrawn="1"/>
        </p:nvSpPr>
        <p:spPr>
          <a:xfrm>
            <a:off x="0" y="6248400"/>
            <a:ext cx="22098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3" name="Rectangle 22"/>
          <p:cNvSpPr/>
          <p:nvPr userDrawn="1"/>
        </p:nvSpPr>
        <p:spPr>
          <a:xfrm>
            <a:off x="2209800" y="6248400"/>
            <a:ext cx="1060450"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4" name="Rectangle 23"/>
          <p:cNvSpPr/>
          <p:nvPr userDrawn="1"/>
        </p:nvSpPr>
        <p:spPr>
          <a:xfrm>
            <a:off x="3270250" y="6248400"/>
            <a:ext cx="5873750"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36" name="Text Placeholder 35"/>
          <p:cNvSpPr>
            <a:spLocks noGrp="1"/>
          </p:cNvSpPr>
          <p:nvPr>
            <p:ph type="body" sz="quarter" idx="12" hasCustomPrompt="1"/>
          </p:nvPr>
        </p:nvSpPr>
        <p:spPr>
          <a:xfrm>
            <a:off x="1" y="1962170"/>
            <a:ext cx="3582591" cy="569387"/>
          </a:xfrm>
          <a:prstGeom prst="rect">
            <a:avLst/>
          </a:prstGeom>
          <a:solidFill>
            <a:schemeClr val="accent2"/>
          </a:solidFill>
          <a:ln>
            <a:noFill/>
          </a:ln>
        </p:spPr>
        <p:txBody>
          <a:bodyPr vert="horz" wrap="none" lIns="457200" tIns="137160" rIns="274320" bIns="182880">
            <a:spAutoFit/>
          </a:bodyPr>
          <a:lstStyle>
            <a:lvl1pPr marL="0" marR="0" indent="0" algn="l" defTabSz="457200" rtl="0" eaLnBrk="1" fontAlgn="auto" latinLnBrk="0" hangingPunct="1">
              <a:lnSpc>
                <a:spcPct val="100000"/>
              </a:lnSpc>
              <a:spcBef>
                <a:spcPts val="0"/>
              </a:spcBef>
              <a:spcAft>
                <a:spcPts val="0"/>
              </a:spcAft>
              <a:buClrTx/>
              <a:buSzTx/>
              <a:buFontTx/>
              <a:buNone/>
              <a:tabLst/>
              <a:defRPr sz="1600" baseline="0">
                <a:ln>
                  <a:noFill/>
                </a:ln>
                <a:solidFill>
                  <a:schemeClr val="bg1"/>
                </a:solidFill>
                <a:effectLs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bg1"/>
                </a:solidFill>
                <a:cs typeface="Arial" charset="0"/>
              </a:rPr>
              <a:t>Event Location • June 25, 2015 </a:t>
            </a:r>
          </a:p>
        </p:txBody>
      </p:sp>
      <p:sp>
        <p:nvSpPr>
          <p:cNvPr id="16" name="Text Placeholder 18"/>
          <p:cNvSpPr>
            <a:spLocks noGrp="1"/>
          </p:cNvSpPr>
          <p:nvPr>
            <p:ph type="body" sz="quarter" idx="16" hasCustomPrompt="1"/>
          </p:nvPr>
        </p:nvSpPr>
        <p:spPr>
          <a:xfrm>
            <a:off x="779470" y="2483369"/>
            <a:ext cx="7754770" cy="1323439"/>
          </a:xfrm>
          <a:prstGeom prst="rect">
            <a:avLst/>
          </a:prstGeom>
          <a:ln w="101600" cmpd="sng">
            <a:solidFill>
              <a:schemeClr val="accent2"/>
            </a:solidFill>
            <a:miter lim="800000"/>
          </a:ln>
        </p:spPr>
        <p:txBody>
          <a:bodyPr vert="horz" wrap="square" lIns="548640" tIns="274320" rIns="457200" bIns="365760">
            <a:normAutofit/>
          </a:bodyPr>
          <a:lstStyle>
            <a:lvl1pPr marL="0" indent="0" algn="l">
              <a:spcBef>
                <a:spcPts val="0"/>
              </a:spcBef>
              <a:buNone/>
              <a:defRPr sz="4400" b="1" baseline="0">
                <a:ln w="0" cmpd="sng">
                  <a:noFill/>
                </a:ln>
                <a:solidFill>
                  <a:schemeClr val="accent2"/>
                </a:solidFill>
              </a:defRPr>
            </a:lvl1pPr>
          </a:lstStyle>
          <a:p>
            <a:pPr lvl="0"/>
            <a:r>
              <a:rPr lang="en-US" dirty="0"/>
              <a:t>Place title here</a:t>
            </a:r>
          </a:p>
        </p:txBody>
      </p:sp>
      <p:pic>
        <p:nvPicPr>
          <p:cNvPr id="18"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728694" y="4014387"/>
            <a:ext cx="1860270" cy="400110"/>
          </a:xfrm>
          <a:prstGeom prst="rect">
            <a:avLst/>
          </a:prstGeom>
        </p:spPr>
        <p:txBody>
          <a:bodyPr vert="horz" wrap="none" lIns="0">
            <a:spAutoFit/>
          </a:bodyPr>
          <a:lstStyle>
            <a:lvl1pPr marL="0" indent="0">
              <a:buNone/>
              <a:defRPr sz="2000" b="1"/>
            </a:lvl1pPr>
            <a:lvl2pPr marL="457200" indent="0">
              <a:buNone/>
              <a:defRPr/>
            </a:lvl2pPr>
            <a:lvl5pPr marL="1828800" indent="0">
              <a:buNone/>
              <a:defRPr/>
            </a:lvl5pPr>
          </a:lstStyle>
          <a:p>
            <a:pPr lvl="0"/>
            <a:r>
              <a:rPr lang="en-US" dirty="0"/>
              <a:t>Speaker Name</a:t>
            </a:r>
          </a:p>
        </p:txBody>
      </p:sp>
      <p:sp>
        <p:nvSpPr>
          <p:cNvPr id="17" name="Text Placeholder 2"/>
          <p:cNvSpPr>
            <a:spLocks noGrp="1"/>
          </p:cNvSpPr>
          <p:nvPr>
            <p:ph type="body" sz="quarter" idx="18" hasCustomPrompt="1"/>
          </p:nvPr>
        </p:nvSpPr>
        <p:spPr>
          <a:xfrm>
            <a:off x="728694" y="4415447"/>
            <a:ext cx="1364723" cy="307777"/>
          </a:xfrm>
          <a:prstGeom prst="rect">
            <a:avLst/>
          </a:prstGeom>
        </p:spPr>
        <p:txBody>
          <a:bodyPr vert="horz" wrap="none" lIns="0" tIns="0">
            <a:spAutoFit/>
          </a:bodyPr>
          <a:lstStyle>
            <a:lvl1pPr marL="0" indent="0">
              <a:buNone/>
              <a:defRPr sz="1700" b="0"/>
            </a:lvl1pPr>
            <a:lvl2pPr marL="457200" indent="0">
              <a:buNone/>
              <a:defRPr/>
            </a:lvl2pPr>
            <a:lvl5pPr marL="1828800" indent="0">
              <a:buNone/>
              <a:defRPr/>
            </a:lvl5pPr>
          </a:lstStyle>
          <a:p>
            <a:pPr lvl="0"/>
            <a:r>
              <a:rPr lang="en-US" dirty="0"/>
              <a:t>Speaker Title</a:t>
            </a:r>
          </a:p>
        </p:txBody>
      </p:sp>
      <p:sp>
        <p:nvSpPr>
          <p:cNvPr id="20" name="Rectangle 19"/>
          <p:cNvSpPr/>
          <p:nvPr userDrawn="1"/>
        </p:nvSpPr>
        <p:spPr>
          <a:xfrm>
            <a:off x="3045849" y="2"/>
            <a:ext cx="536743" cy="1385363"/>
          </a:xfrm>
          <a:prstGeom prst="rect">
            <a:avLst/>
          </a:prstGeom>
          <a:solidFill>
            <a:srgbClr val="00AFD7">
              <a:alpha val="5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Tree>
    <p:extLst>
      <p:ext uri="{BB962C8B-B14F-4D97-AF65-F5344CB8AC3E}">
        <p14:creationId xmlns:p14="http://schemas.microsoft.com/office/powerpoint/2010/main" val="301652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Content- Header">
    <p:spTree>
      <p:nvGrpSpPr>
        <p:cNvPr id="1" name=""/>
        <p:cNvGrpSpPr/>
        <p:nvPr/>
      </p:nvGrpSpPr>
      <p:grpSpPr>
        <a:xfrm>
          <a:off x="0" y="0"/>
          <a:ext cx="0" cy="0"/>
          <a:chOff x="0" y="0"/>
          <a:chExt cx="0" cy="0"/>
        </a:xfrm>
      </p:grpSpPr>
      <p:sp>
        <p:nvSpPr>
          <p:cNvPr id="18" name="Rectangle 17"/>
          <p:cNvSpPr/>
          <p:nvPr userDrawn="1"/>
        </p:nvSpPr>
        <p:spPr>
          <a:xfrm>
            <a:off x="0" y="6248400"/>
            <a:ext cx="22098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
        <p:nvSpPr>
          <p:cNvPr id="19" name="Rectangle 18"/>
          <p:cNvSpPr/>
          <p:nvPr userDrawn="1"/>
        </p:nvSpPr>
        <p:spPr>
          <a:xfrm>
            <a:off x="2209800" y="6248400"/>
            <a:ext cx="1060450"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
        <p:nvSpPr>
          <p:cNvPr id="20" name="Rectangle 19"/>
          <p:cNvSpPr/>
          <p:nvPr userDrawn="1"/>
        </p:nvSpPr>
        <p:spPr>
          <a:xfrm>
            <a:off x="3270250" y="6248400"/>
            <a:ext cx="5873750"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
        <p:nvSpPr>
          <p:cNvPr id="6" name="Text Placeholder 5"/>
          <p:cNvSpPr>
            <a:spLocks noGrp="1"/>
          </p:cNvSpPr>
          <p:nvPr>
            <p:ph type="body" sz="quarter" idx="13" hasCustomPrompt="1"/>
          </p:nvPr>
        </p:nvSpPr>
        <p:spPr>
          <a:xfrm>
            <a:off x="340786" y="457739"/>
            <a:ext cx="8439148" cy="915256"/>
          </a:xfrm>
          <a:prstGeom prst="rect">
            <a:avLst/>
          </a:prstGeom>
        </p:spPr>
        <p:txBody>
          <a:bodyPr vert="horz"/>
          <a:lstStyle>
            <a:lvl1pPr marL="0" indent="0">
              <a:buNone/>
              <a:defRPr sz="3600" b="1" baseline="0">
                <a:solidFill>
                  <a:schemeClr val="tx2"/>
                </a:solidFill>
              </a:defRPr>
            </a:lvl1pPr>
          </a:lstStyle>
          <a:p>
            <a:pPr lvl="0"/>
            <a:r>
              <a:rPr lang="en-US" dirty="0"/>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6422993"/>
            <a:ext cx="687170"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127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0" y="1990726"/>
            <a:ext cx="2016125" cy="2571750"/>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5" name="Rectangle 4"/>
          <p:cNvSpPr/>
          <p:nvPr userDrawn="1"/>
        </p:nvSpPr>
        <p:spPr>
          <a:xfrm rot="5400000">
            <a:off x="-846139" y="2833690"/>
            <a:ext cx="2574927"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3" name="Text Placeholder 12"/>
          <p:cNvSpPr>
            <a:spLocks noGrp="1"/>
          </p:cNvSpPr>
          <p:nvPr>
            <p:ph type="body" sz="quarter" idx="12" hasCustomPrompt="1"/>
          </p:nvPr>
        </p:nvSpPr>
        <p:spPr>
          <a:xfrm>
            <a:off x="3416307" y="2638427"/>
            <a:ext cx="5727699" cy="852172"/>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3986213"/>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1987552"/>
            <a:ext cx="5727700" cy="650875"/>
          </a:xfrm>
          <a:prstGeom prst="rect">
            <a:avLst/>
          </a:prstGeom>
        </p:spPr>
        <p:txBody>
          <a:bodyPr vert="horz"/>
          <a:lstStyle>
            <a:lvl1pPr marL="0" indent="0">
              <a:buNone/>
              <a:defRPr sz="3600" b="1" baseline="0">
                <a:solidFill>
                  <a:srgbClr val="236192"/>
                </a:solidFill>
              </a:defRPr>
            </a:lvl1pPr>
          </a:lstStyle>
          <a:p>
            <a:pPr lvl="0"/>
            <a:r>
              <a:rPr lang="en-US" dirty="0"/>
              <a:t>Speaker Name</a:t>
            </a:r>
          </a:p>
        </p:txBody>
      </p:sp>
      <p:sp>
        <p:nvSpPr>
          <p:cNvPr id="10" name="Text Placeholder 14"/>
          <p:cNvSpPr>
            <a:spLocks noGrp="1"/>
          </p:cNvSpPr>
          <p:nvPr>
            <p:ph type="body" sz="quarter" idx="15" hasCustomPrompt="1"/>
          </p:nvPr>
        </p:nvSpPr>
        <p:spPr>
          <a:xfrm>
            <a:off x="882650" y="1990724"/>
            <a:ext cx="161925" cy="2571752"/>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Tree>
    <p:extLst>
      <p:ext uri="{BB962C8B-B14F-4D97-AF65-F5344CB8AC3E}">
        <p14:creationId xmlns:p14="http://schemas.microsoft.com/office/powerpoint/2010/main" val="323708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 Placeholder 8"/>
          <p:cNvSpPr>
            <a:spLocks noGrp="1"/>
          </p:cNvSpPr>
          <p:nvPr>
            <p:ph type="body" sz="quarter" idx="10" hasCustomPrompt="1"/>
          </p:nvPr>
        </p:nvSpPr>
        <p:spPr>
          <a:xfrm>
            <a:off x="315259" y="1108081"/>
            <a:ext cx="8174038" cy="692497"/>
          </a:xfrm>
          <a:prstGeom prst="rect">
            <a:avLst/>
          </a:prstGeom>
          <a:ln w="28575" cmpd="sng">
            <a:solidFill>
              <a:srgbClr val="FFFFFF"/>
            </a:solidFill>
          </a:ln>
        </p:spPr>
        <p:txBody>
          <a:bodyPr vert="horz" lIns="274320" tIns="45720" rIns="274320" bIns="9144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1" i="0" cap="all" baseline="0">
                <a:solidFill>
                  <a:schemeClr val="bg1"/>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600" b="1" dirty="0">
                <a:solidFill>
                  <a:schemeClr val="bg1"/>
                </a:solidFill>
                <a:cs typeface="Arial" charset="0"/>
              </a:rPr>
              <a:t>NEW SECTION TITLE</a:t>
            </a:r>
          </a:p>
        </p:txBody>
      </p:sp>
      <p:pic>
        <p:nvPicPr>
          <p:cNvPr id="10"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Placeholder 3"/>
          <p:cNvSpPr>
            <a:spLocks noGrp="1"/>
          </p:cNvSpPr>
          <p:nvPr>
            <p:ph type="body" sz="quarter" idx="11" hasCustomPrompt="1"/>
          </p:nvPr>
        </p:nvSpPr>
        <p:spPr>
          <a:xfrm>
            <a:off x="176213" y="850900"/>
            <a:ext cx="265112" cy="6007100"/>
          </a:xfrm>
          <a:prstGeom prst="rect">
            <a:avLst/>
          </a:prstGeom>
          <a:solidFill>
            <a:srgbClr val="00AFD7"/>
          </a:solidFill>
        </p:spPr>
        <p:txBody>
          <a:bodyPr vert="horz"/>
          <a:lstStyle>
            <a:lvl1pPr marL="0" indent="0">
              <a:buNone/>
              <a:defRPr baseline="0"/>
            </a:lvl1pPr>
          </a:lstStyle>
          <a:p>
            <a:pPr lvl="0"/>
            <a:r>
              <a:rPr lang="en-US" dirty="0"/>
              <a:t>     </a:t>
            </a:r>
          </a:p>
        </p:txBody>
      </p:sp>
      <p:sp>
        <p:nvSpPr>
          <p:cNvPr id="12" name="Text Placeholder 3"/>
          <p:cNvSpPr>
            <a:spLocks noGrp="1"/>
          </p:cNvSpPr>
          <p:nvPr>
            <p:ph type="body" sz="quarter" idx="12" hasCustomPrompt="1"/>
          </p:nvPr>
        </p:nvSpPr>
        <p:spPr>
          <a:xfrm>
            <a:off x="8411956" y="850900"/>
            <a:ext cx="265112" cy="5432839"/>
          </a:xfrm>
          <a:prstGeom prst="rect">
            <a:avLst/>
          </a:prstGeom>
          <a:solidFill>
            <a:srgbClr val="00AFD7"/>
          </a:solidFill>
        </p:spPr>
        <p:txBody>
          <a:bodyPr vert="horz"/>
          <a:lstStyle>
            <a:lvl1pPr marL="0" indent="0">
              <a:buNone/>
              <a:defRPr baseline="0"/>
            </a:lvl1pPr>
          </a:lstStyle>
          <a:p>
            <a:pPr lvl="0"/>
            <a:r>
              <a:rPr lang="en-US" dirty="0"/>
              <a:t>     </a:t>
            </a:r>
          </a:p>
        </p:txBody>
      </p:sp>
    </p:spTree>
    <p:extLst>
      <p:ext uri="{BB962C8B-B14F-4D97-AF65-F5344CB8AC3E}">
        <p14:creationId xmlns:p14="http://schemas.microsoft.com/office/powerpoint/2010/main" val="132397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18" name="Rectangle 17"/>
          <p:cNvSpPr/>
          <p:nvPr userDrawn="1"/>
        </p:nvSpPr>
        <p:spPr>
          <a:xfrm>
            <a:off x="0" y="6248400"/>
            <a:ext cx="22098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6248400"/>
            <a:ext cx="1060450"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6248400"/>
            <a:ext cx="5873750"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9"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Placeholder 3"/>
          <p:cNvSpPr>
            <a:spLocks noGrp="1"/>
          </p:cNvSpPr>
          <p:nvPr>
            <p:ph type="body" sz="quarter" idx="12" hasCustomPrompt="1"/>
          </p:nvPr>
        </p:nvSpPr>
        <p:spPr>
          <a:xfrm>
            <a:off x="477838" y="1135919"/>
            <a:ext cx="8181975" cy="4475171"/>
          </a:xfrm>
          <a:prstGeom prst="rect">
            <a:avLst/>
          </a:prstGeom>
        </p:spPr>
        <p:txBody>
          <a:bodyPr vert="horz"/>
          <a:lstStyle>
            <a:lvl1pPr marL="342900" indent="-342900">
              <a:buFont typeface="Arial"/>
              <a:buChar char="•"/>
              <a:defRPr sz="2400" baseline="0"/>
            </a:lvl1pPr>
          </a:lstStyle>
          <a:p>
            <a:pPr lvl="0"/>
            <a:r>
              <a:rPr lang="en-US" dirty="0"/>
              <a:t>Click to add copy</a:t>
            </a:r>
          </a:p>
        </p:txBody>
      </p:sp>
      <p:sp>
        <p:nvSpPr>
          <p:cNvPr id="6" name="Text Placeholder 5"/>
          <p:cNvSpPr>
            <a:spLocks noGrp="1"/>
          </p:cNvSpPr>
          <p:nvPr>
            <p:ph type="body" sz="quarter" idx="13" hasCustomPrompt="1"/>
          </p:nvPr>
        </p:nvSpPr>
        <p:spPr>
          <a:xfrm>
            <a:off x="477838" y="220663"/>
            <a:ext cx="8181975" cy="915256"/>
          </a:xfrm>
          <a:prstGeom prst="rect">
            <a:avLst/>
          </a:prstGeom>
        </p:spPr>
        <p:txBody>
          <a:bodyPr vert="horz"/>
          <a:lstStyle>
            <a:lvl1pPr marL="0" indent="0">
              <a:buNone/>
              <a:defRPr sz="3600" b="1" baseline="0">
                <a:solidFill>
                  <a:schemeClr val="tx2"/>
                </a:solidFill>
              </a:defRPr>
            </a:lvl1pPr>
          </a:lstStyle>
          <a:p>
            <a:pPr lvl="0"/>
            <a:r>
              <a:rPr lang="en-US" dirty="0"/>
              <a:t>Title of slide</a:t>
            </a:r>
          </a:p>
        </p:txBody>
      </p:sp>
    </p:spTree>
    <p:extLst>
      <p:ext uri="{BB962C8B-B14F-4D97-AF65-F5344CB8AC3E}">
        <p14:creationId xmlns:p14="http://schemas.microsoft.com/office/powerpoint/2010/main" val="1672074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Bar">
    <p:spTree>
      <p:nvGrpSpPr>
        <p:cNvPr id="1" name=""/>
        <p:cNvGrpSpPr/>
        <p:nvPr/>
      </p:nvGrpSpPr>
      <p:grpSpPr>
        <a:xfrm>
          <a:off x="0" y="0"/>
          <a:ext cx="0" cy="0"/>
          <a:chOff x="0" y="0"/>
          <a:chExt cx="0" cy="0"/>
        </a:xfrm>
      </p:grpSpPr>
      <p:sp>
        <p:nvSpPr>
          <p:cNvPr id="18" name="Rectangle 17"/>
          <p:cNvSpPr/>
          <p:nvPr userDrawn="1"/>
        </p:nvSpPr>
        <p:spPr>
          <a:xfrm>
            <a:off x="0" y="6248400"/>
            <a:ext cx="22098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6248400"/>
            <a:ext cx="1060450"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6248400"/>
            <a:ext cx="5873750"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03459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4"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6209" y="6456544"/>
            <a:ext cx="742882" cy="242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45825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9144000" cy="6858000"/>
          </a:xfrm>
          <a:prstGeom prst="rect">
            <a:avLst/>
          </a:prstGeom>
        </p:spPr>
        <p:txBody>
          <a:bodyPr vert="horz" anchor="ctr"/>
          <a:lstStyle>
            <a:lvl1pPr marL="0" indent="0" algn="l">
              <a:buNone/>
              <a:defRPr sz="1900" baseline="0">
                <a:sym typeface="Wingdings"/>
              </a:defRPr>
            </a:lvl1pPr>
            <a:lvl2pPr marL="457200" indent="0">
              <a:buNone/>
              <a:defRPr sz="2400"/>
            </a:lvl2pPr>
          </a:lstStyle>
          <a:p>
            <a:pPr lvl="1"/>
            <a:r>
              <a:rPr lang="en-US" dirty="0"/>
              <a:t>Drag and drop photo here</a:t>
            </a:r>
          </a:p>
        </p:txBody>
      </p:sp>
      <p:sp>
        <p:nvSpPr>
          <p:cNvPr id="15" name="Text Placeholder 14"/>
          <p:cNvSpPr>
            <a:spLocks noGrp="1"/>
          </p:cNvSpPr>
          <p:nvPr>
            <p:ph type="body" sz="quarter" idx="13" hasCustomPrompt="1"/>
          </p:nvPr>
        </p:nvSpPr>
        <p:spPr>
          <a:xfrm>
            <a:off x="7583490" y="-20638"/>
            <a:ext cx="433387" cy="6899276"/>
          </a:xfrm>
          <a:prstGeom prst="rect">
            <a:avLst/>
          </a:prstGeom>
          <a:solidFill>
            <a:schemeClr val="accent1">
              <a:alpha val="78000"/>
            </a:schemeClr>
          </a:solidFill>
        </p:spPr>
        <p:txBody>
          <a:bodyPr vert="horz"/>
          <a:lstStyle>
            <a:lvl1pPr marL="0" indent="0">
              <a:buNone/>
              <a:defRPr>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
        <p:nvSpPr>
          <p:cNvPr id="16" name="Text Placeholder 14"/>
          <p:cNvSpPr>
            <a:spLocks noGrp="1"/>
          </p:cNvSpPr>
          <p:nvPr>
            <p:ph type="body" sz="quarter" idx="14" hasCustomPrompt="1"/>
          </p:nvPr>
        </p:nvSpPr>
        <p:spPr>
          <a:xfrm>
            <a:off x="8016877" y="-20638"/>
            <a:ext cx="1127125" cy="6899276"/>
          </a:xfrm>
          <a:prstGeom prst="rect">
            <a:avLst/>
          </a:prstGeom>
          <a:solidFill>
            <a:schemeClr val="accent1"/>
          </a:solidFill>
        </p:spPr>
        <p:txBody>
          <a:bodyPr vert="horz"/>
          <a:lstStyle>
            <a:lvl1pPr marL="0" indent="0">
              <a:buNone/>
              <a:defRPr>
                <a:solidFill>
                  <a:schemeClr val="accent1"/>
                </a:solidFill>
              </a:defRPr>
            </a:lvl1pPr>
          </a:lstStyle>
          <a:p>
            <a:pPr lvl="0"/>
            <a:r>
              <a:rPr lang="en-US" dirty="0"/>
              <a:t> </a:t>
            </a:r>
          </a:p>
          <a:p>
            <a:pPr lvl="0"/>
            <a:r>
              <a:rPr lang="en-US" dirty="0"/>
              <a:t> </a:t>
            </a:r>
          </a:p>
          <a:p>
            <a:pPr lvl="0"/>
            <a:r>
              <a:rPr lang="en-US" dirty="0"/>
              <a:t> </a:t>
            </a:r>
          </a:p>
          <a:p>
            <a:pPr lvl="0"/>
            <a:r>
              <a:rPr lang="en-US" dirty="0"/>
              <a:t> </a:t>
            </a:r>
          </a:p>
          <a:p>
            <a:pPr lvl="0"/>
            <a:r>
              <a:rPr lang="en-US" dirty="0"/>
              <a:t> </a:t>
            </a:r>
          </a:p>
        </p:txBody>
      </p:sp>
      <p:sp>
        <p:nvSpPr>
          <p:cNvPr id="11" name="Text Placeholder 10"/>
          <p:cNvSpPr>
            <a:spLocks noGrp="1"/>
          </p:cNvSpPr>
          <p:nvPr>
            <p:ph type="body" sz="quarter" idx="11" hasCustomPrompt="1"/>
          </p:nvPr>
        </p:nvSpPr>
        <p:spPr>
          <a:xfrm>
            <a:off x="-14111" y="4997709"/>
            <a:ext cx="6153150" cy="954107"/>
          </a:xfrm>
          <a:prstGeom prst="rect">
            <a:avLst/>
          </a:prstGeom>
          <a:solidFill>
            <a:schemeClr val="bg1"/>
          </a:solidFill>
        </p:spPr>
        <p:txBody>
          <a:bodyPr vert="horz" lIns="640080"/>
          <a:lstStyle>
            <a:lvl1pPr marL="0" indent="0">
              <a:buNone/>
              <a:defRPr sz="2400" b="1" baseline="0">
                <a:solidFill>
                  <a:srgbClr val="236192"/>
                </a:solidFill>
              </a:defRPr>
            </a:lvl1pPr>
          </a:lstStyle>
          <a:p>
            <a:pPr lvl="0"/>
            <a:r>
              <a:rPr lang="en-US" dirty="0"/>
              <a:t>Persons Name</a:t>
            </a:r>
          </a:p>
        </p:txBody>
      </p:sp>
      <p:sp>
        <p:nvSpPr>
          <p:cNvPr id="12" name="Text Placeholder 10"/>
          <p:cNvSpPr>
            <a:spLocks noGrp="1"/>
          </p:cNvSpPr>
          <p:nvPr>
            <p:ph type="body" sz="quarter" idx="12" hasCustomPrompt="1"/>
          </p:nvPr>
        </p:nvSpPr>
        <p:spPr>
          <a:xfrm>
            <a:off x="528161" y="5411260"/>
            <a:ext cx="5610225" cy="352425"/>
          </a:xfrm>
          <a:prstGeom prst="rect">
            <a:avLst/>
          </a:prstGeom>
        </p:spPr>
        <p:txBody>
          <a:bodyPr vert="horz"/>
          <a:lstStyle>
            <a:lvl1pPr marL="0" indent="0">
              <a:buNone/>
              <a:defRPr sz="1800" b="0" baseline="0">
                <a:solidFill>
                  <a:schemeClr val="tx1"/>
                </a:solidFill>
              </a:defRPr>
            </a:lvl1pPr>
          </a:lstStyle>
          <a:p>
            <a:pPr lvl="0"/>
            <a:r>
              <a:rPr lang="en-US" dirty="0"/>
              <a:t>Persons Title</a:t>
            </a:r>
          </a:p>
        </p:txBody>
      </p:sp>
      <p:pic>
        <p:nvPicPr>
          <p:cNvPr id="9"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092367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 1">
    <p:spTree>
      <p:nvGrpSpPr>
        <p:cNvPr id="1" name=""/>
        <p:cNvGrpSpPr/>
        <p:nvPr/>
      </p:nvGrpSpPr>
      <p:grpSpPr>
        <a:xfrm>
          <a:off x="0" y="0"/>
          <a:ext cx="0" cy="0"/>
          <a:chOff x="0" y="0"/>
          <a:chExt cx="0" cy="0"/>
        </a:xfrm>
      </p:grpSpPr>
      <p:pic>
        <p:nvPicPr>
          <p:cNvPr id="12" name="Picture 11" descr="ppt-because-pattern.psd"/>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546829" y="1"/>
            <a:ext cx="4597172" cy="5850946"/>
          </a:xfrm>
          <a:prstGeom prst="rect">
            <a:avLst/>
          </a:prstGeom>
        </p:spPr>
      </p:pic>
      <p:sp>
        <p:nvSpPr>
          <p:cNvPr id="19" name="Text Placeholder 18"/>
          <p:cNvSpPr>
            <a:spLocks noGrp="1"/>
          </p:cNvSpPr>
          <p:nvPr>
            <p:ph type="body" sz="quarter" idx="10" hasCustomPrompt="1"/>
          </p:nvPr>
        </p:nvSpPr>
        <p:spPr>
          <a:xfrm>
            <a:off x="240428" y="259642"/>
            <a:ext cx="3980966" cy="1041400"/>
          </a:xfrm>
          <a:prstGeom prst="rect">
            <a:avLst/>
          </a:prstGeom>
        </p:spPr>
        <p:txBody>
          <a:bodyPr vert="horz"/>
          <a:lstStyle>
            <a:lvl1pPr marL="0" indent="0">
              <a:buNone/>
              <a:defRPr sz="3200" b="1" baseline="0">
                <a:solidFill>
                  <a:srgbClr val="236192"/>
                </a:solidFill>
              </a:defRPr>
            </a:lvl1pPr>
          </a:lstStyle>
          <a:p>
            <a:pPr lvl="0"/>
            <a:r>
              <a:rPr lang="en-US" dirty="0"/>
              <a:t>Closing Message</a:t>
            </a:r>
          </a:p>
        </p:txBody>
      </p:sp>
      <p:pic>
        <p:nvPicPr>
          <p:cNvPr id="8" name="Picture 26" descr="OCLC_H_PMS.eps"/>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777166" y="6281740"/>
            <a:ext cx="1125537"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userDrawn="1"/>
        </p:nvSpPr>
        <p:spPr>
          <a:xfrm rot="10800000">
            <a:off x="11338" y="5850666"/>
            <a:ext cx="9144000" cy="239713"/>
          </a:xfrm>
          <a:prstGeom prst="rect">
            <a:avLst/>
          </a:prstGeom>
          <a:solidFill>
            <a:srgbClr val="00AFD7"/>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D527F"/>
              </a:solidFill>
              <a:effectLst/>
              <a:uLnTx/>
              <a:uFillTx/>
              <a:latin typeface="Calibri"/>
              <a:ea typeface="+mn-ea"/>
              <a:cs typeface="+mn-cs"/>
            </a:endParaRPr>
          </a:p>
        </p:txBody>
      </p:sp>
      <p:sp>
        <p:nvSpPr>
          <p:cNvPr id="21" name="Text Placeholder 20"/>
          <p:cNvSpPr>
            <a:spLocks noGrp="1"/>
          </p:cNvSpPr>
          <p:nvPr>
            <p:ph type="body" sz="quarter" idx="11" hasCustomPrompt="1"/>
          </p:nvPr>
        </p:nvSpPr>
        <p:spPr>
          <a:xfrm>
            <a:off x="240615" y="1321003"/>
            <a:ext cx="3887788" cy="405719"/>
          </a:xfrm>
          <a:prstGeom prst="rect">
            <a:avLst/>
          </a:prstGeom>
        </p:spPr>
        <p:txBody>
          <a:bodyPr vert="horz">
            <a:normAutofit/>
          </a:bodyPr>
          <a:lstStyle>
            <a:lvl1pPr marL="0" indent="0">
              <a:buNone/>
              <a:defRPr sz="1800" b="1" baseline="0"/>
            </a:lvl1pPr>
          </a:lstStyle>
          <a:p>
            <a:pPr lvl="0"/>
            <a:r>
              <a:rPr lang="en-US" dirty="0"/>
              <a:t>Speaker Name</a:t>
            </a:r>
          </a:p>
        </p:txBody>
      </p:sp>
      <p:sp>
        <p:nvSpPr>
          <p:cNvPr id="22" name="Text Placeholder 20"/>
          <p:cNvSpPr>
            <a:spLocks noGrp="1"/>
          </p:cNvSpPr>
          <p:nvPr>
            <p:ph type="body" sz="quarter" idx="12" hasCustomPrompt="1"/>
          </p:nvPr>
        </p:nvSpPr>
        <p:spPr>
          <a:xfrm>
            <a:off x="240428" y="1690434"/>
            <a:ext cx="3887788" cy="359027"/>
          </a:xfrm>
          <a:prstGeom prst="rect">
            <a:avLst/>
          </a:prstGeom>
        </p:spPr>
        <p:txBody>
          <a:bodyPr vert="horz">
            <a:normAutofit/>
          </a:bodyPr>
          <a:lstStyle>
            <a:lvl1pPr marL="0" indent="0">
              <a:buNone/>
              <a:defRPr sz="1400" b="0" baseline="0"/>
            </a:lvl1pPr>
          </a:lstStyle>
          <a:p>
            <a:pPr lvl="0"/>
            <a:r>
              <a:rPr lang="en-US" dirty="0"/>
              <a:t>Speaker Title</a:t>
            </a:r>
          </a:p>
        </p:txBody>
      </p:sp>
      <p:sp>
        <p:nvSpPr>
          <p:cNvPr id="23" name="Text Placeholder 20"/>
          <p:cNvSpPr>
            <a:spLocks noGrp="1"/>
          </p:cNvSpPr>
          <p:nvPr>
            <p:ph type="body" sz="quarter" idx="13" hasCustomPrompt="1"/>
          </p:nvPr>
        </p:nvSpPr>
        <p:spPr>
          <a:xfrm>
            <a:off x="240428" y="2010978"/>
            <a:ext cx="3887788" cy="305495"/>
          </a:xfrm>
          <a:prstGeom prst="rect">
            <a:avLst/>
          </a:prstGeom>
        </p:spPr>
        <p:txBody>
          <a:bodyPr vert="horz">
            <a:normAutofit/>
          </a:bodyPr>
          <a:lstStyle>
            <a:lvl1pPr marL="0" indent="0">
              <a:buNone/>
              <a:defRPr sz="1400" b="1" baseline="0">
                <a:solidFill>
                  <a:srgbClr val="236192"/>
                </a:solidFill>
              </a:defRPr>
            </a:lvl1pPr>
          </a:lstStyle>
          <a:p>
            <a:pPr lvl="0"/>
            <a:r>
              <a:rPr lang="en-US" dirty="0"/>
              <a:t>Speaker Contact</a:t>
            </a:r>
          </a:p>
        </p:txBody>
      </p:sp>
    </p:spTree>
    <p:extLst>
      <p:ext uri="{BB962C8B-B14F-4D97-AF65-F5344CB8AC3E}">
        <p14:creationId xmlns:p14="http://schemas.microsoft.com/office/powerpoint/2010/main" val="2141487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 2">
    <p:spTree>
      <p:nvGrpSpPr>
        <p:cNvPr id="1" name=""/>
        <p:cNvGrpSpPr/>
        <p:nvPr/>
      </p:nvGrpSpPr>
      <p:grpSpPr>
        <a:xfrm>
          <a:off x="0" y="0"/>
          <a:ext cx="0" cy="0"/>
          <a:chOff x="0" y="0"/>
          <a:chExt cx="0" cy="0"/>
        </a:xfrm>
      </p:grpSpPr>
      <p:sp>
        <p:nvSpPr>
          <p:cNvPr id="7" name="Rectangle 6"/>
          <p:cNvSpPr/>
          <p:nvPr userDrawn="1"/>
        </p:nvSpPr>
        <p:spPr>
          <a:xfrm rot="16200000">
            <a:off x="479425" y="4983163"/>
            <a:ext cx="603250" cy="2921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9" name="Picture 9"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293521" y="5960853"/>
            <a:ext cx="1498090" cy="4880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8"/>
          <p:cNvSpPr txBox="1">
            <a:spLocks noChangeArrowheads="1"/>
          </p:cNvSpPr>
          <p:nvPr userDrawn="1"/>
        </p:nvSpPr>
        <p:spPr bwMode="auto">
          <a:xfrm>
            <a:off x="5924929" y="4935538"/>
            <a:ext cx="422275" cy="185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600" dirty="0">
                <a:solidFill>
                  <a:schemeClr val="bg1"/>
                </a:solidFill>
              </a:rPr>
              <a:t>SM</a:t>
            </a:r>
          </a:p>
        </p:txBody>
      </p:sp>
      <p:sp>
        <p:nvSpPr>
          <p:cNvPr id="11" name="Rectangle 10"/>
          <p:cNvSpPr/>
          <p:nvPr userDrawn="1"/>
        </p:nvSpPr>
        <p:spPr>
          <a:xfrm>
            <a:off x="0" y="4827588"/>
            <a:ext cx="635000" cy="6032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2" name="Text Placeholder 18"/>
          <p:cNvSpPr>
            <a:spLocks noGrp="1"/>
          </p:cNvSpPr>
          <p:nvPr>
            <p:ph type="body" sz="quarter" idx="10" hasCustomPrompt="1"/>
          </p:nvPr>
        </p:nvSpPr>
        <p:spPr>
          <a:xfrm>
            <a:off x="731838" y="1108606"/>
            <a:ext cx="4177899" cy="1492716"/>
          </a:xfrm>
          <a:prstGeom prst="rect">
            <a:avLst/>
          </a:prstGeom>
          <a:ln w="101600" cmpd="sng">
            <a:solidFill>
              <a:srgbClr val="236192"/>
            </a:solidFill>
            <a:miter lim="800000"/>
          </a:ln>
        </p:spPr>
        <p:txBody>
          <a:bodyPr vert="horz" wrap="none" lIns="548640" tIns="274320" rIns="457200" bIns="365760">
            <a:spAutoFit/>
          </a:bodyPr>
          <a:lstStyle>
            <a:lvl1pPr marL="0" indent="0" algn="l">
              <a:spcBef>
                <a:spcPts val="0"/>
              </a:spcBef>
              <a:buNone/>
              <a:defRPr sz="5500" b="1" baseline="0">
                <a:ln w="0" cmpd="sng">
                  <a:noFill/>
                </a:ln>
                <a:solidFill>
                  <a:srgbClr val="236192"/>
                </a:solidFill>
              </a:defRPr>
            </a:lvl1pPr>
          </a:lstStyle>
          <a:p>
            <a:pPr lvl="0"/>
            <a:r>
              <a:rPr lang="en-US" dirty="0"/>
              <a:t>Text Here</a:t>
            </a:r>
          </a:p>
        </p:txBody>
      </p:sp>
      <p:sp>
        <p:nvSpPr>
          <p:cNvPr id="13" name="Text Placeholder 20"/>
          <p:cNvSpPr>
            <a:spLocks noGrp="1"/>
          </p:cNvSpPr>
          <p:nvPr>
            <p:ph type="body" sz="quarter" idx="11" hasCustomPrompt="1"/>
          </p:nvPr>
        </p:nvSpPr>
        <p:spPr>
          <a:xfrm>
            <a:off x="608544" y="2860151"/>
            <a:ext cx="3887788" cy="405719"/>
          </a:xfrm>
          <a:prstGeom prst="rect">
            <a:avLst/>
          </a:prstGeom>
        </p:spPr>
        <p:txBody>
          <a:bodyPr vert="horz">
            <a:normAutofit/>
          </a:bodyPr>
          <a:lstStyle>
            <a:lvl1pPr marL="0" indent="0">
              <a:buNone/>
              <a:defRPr sz="1800" b="1" baseline="0">
                <a:solidFill>
                  <a:srgbClr val="000000"/>
                </a:solidFill>
              </a:defRPr>
            </a:lvl1pPr>
          </a:lstStyle>
          <a:p>
            <a:pPr lvl="0"/>
            <a:r>
              <a:rPr lang="en-US" dirty="0"/>
              <a:t>Speaker Name</a:t>
            </a:r>
          </a:p>
        </p:txBody>
      </p:sp>
      <p:sp>
        <p:nvSpPr>
          <p:cNvPr id="14" name="Text Placeholder 20"/>
          <p:cNvSpPr>
            <a:spLocks noGrp="1"/>
          </p:cNvSpPr>
          <p:nvPr>
            <p:ph type="body" sz="quarter" idx="12" hasCustomPrompt="1"/>
          </p:nvPr>
        </p:nvSpPr>
        <p:spPr>
          <a:xfrm>
            <a:off x="608357" y="3229582"/>
            <a:ext cx="3887788" cy="359027"/>
          </a:xfrm>
          <a:prstGeom prst="rect">
            <a:avLst/>
          </a:prstGeom>
        </p:spPr>
        <p:txBody>
          <a:bodyPr vert="horz">
            <a:normAutofit/>
          </a:bodyPr>
          <a:lstStyle>
            <a:lvl1pPr marL="0" indent="0">
              <a:buNone/>
              <a:defRPr sz="1400" b="0" baseline="0">
                <a:solidFill>
                  <a:srgbClr val="000000"/>
                </a:solidFill>
              </a:defRPr>
            </a:lvl1pPr>
          </a:lstStyle>
          <a:p>
            <a:pPr lvl="0"/>
            <a:r>
              <a:rPr lang="en-US" dirty="0"/>
              <a:t>Speaker Title</a:t>
            </a:r>
          </a:p>
        </p:txBody>
      </p:sp>
      <p:sp>
        <p:nvSpPr>
          <p:cNvPr id="15" name="Text Placeholder 20"/>
          <p:cNvSpPr>
            <a:spLocks noGrp="1"/>
          </p:cNvSpPr>
          <p:nvPr>
            <p:ph type="body" sz="quarter" idx="13" hasCustomPrompt="1"/>
          </p:nvPr>
        </p:nvSpPr>
        <p:spPr>
          <a:xfrm>
            <a:off x="608357" y="3588611"/>
            <a:ext cx="3887788" cy="305495"/>
          </a:xfrm>
          <a:prstGeom prst="rect">
            <a:avLst/>
          </a:prstGeom>
        </p:spPr>
        <p:txBody>
          <a:bodyPr vert="horz">
            <a:normAutofit/>
          </a:bodyPr>
          <a:lstStyle>
            <a:lvl1pPr marL="0" indent="0">
              <a:buNone/>
              <a:defRPr sz="1400" b="1" baseline="0">
                <a:solidFill>
                  <a:schemeClr val="accent2"/>
                </a:solidFill>
              </a:defRPr>
            </a:lvl1pPr>
          </a:lstStyle>
          <a:p>
            <a:pPr lvl="0"/>
            <a:r>
              <a:rPr lang="en-US" dirty="0"/>
              <a:t>Speaker Contact</a:t>
            </a:r>
          </a:p>
        </p:txBody>
      </p:sp>
      <p:sp>
        <p:nvSpPr>
          <p:cNvPr id="18" name="Text Placeholder 16"/>
          <p:cNvSpPr>
            <a:spLocks noGrp="1"/>
          </p:cNvSpPr>
          <p:nvPr>
            <p:ph type="body" sz="quarter" idx="14" hasCustomPrompt="1"/>
          </p:nvPr>
        </p:nvSpPr>
        <p:spPr>
          <a:xfrm>
            <a:off x="0" y="587632"/>
            <a:ext cx="3679825" cy="566309"/>
          </a:xfrm>
          <a:prstGeom prst="rect">
            <a:avLst/>
          </a:prstGeom>
          <a:solidFill>
            <a:srgbClr val="236192"/>
          </a:solidFill>
        </p:spPr>
        <p:txBody>
          <a:bodyPr vert="horz" wrap="square" lIns="640080" tIns="91440" bIns="164592">
            <a:spAutoFit/>
          </a:bodyPr>
          <a:lstStyle>
            <a:lvl1pPr marL="0" indent="0">
              <a:buNone/>
              <a:defRPr sz="2000" baseline="0">
                <a:solidFill>
                  <a:schemeClr val="bg1"/>
                </a:solidFill>
              </a:defRPr>
            </a:lvl1pPr>
          </a:lstStyle>
          <a:p>
            <a:pPr lvl="0"/>
            <a:r>
              <a:rPr lang="en-US" dirty="0"/>
              <a:t>Event Title</a:t>
            </a:r>
          </a:p>
        </p:txBody>
      </p:sp>
      <p:sp>
        <p:nvSpPr>
          <p:cNvPr id="2" name="Rectangle 1"/>
          <p:cNvSpPr/>
          <p:nvPr userDrawn="1"/>
        </p:nvSpPr>
        <p:spPr>
          <a:xfrm>
            <a:off x="927100" y="4827588"/>
            <a:ext cx="8216900" cy="6032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000" b="1" dirty="0">
                <a:solidFill>
                  <a:schemeClr val="bg1"/>
                </a:solidFill>
                <a:latin typeface="+mj-lt"/>
              </a:rPr>
              <a:t>Together we make breakthroughs</a:t>
            </a:r>
            <a:r>
              <a:rPr lang="en-US" sz="2000" b="1" baseline="0" dirty="0">
                <a:solidFill>
                  <a:schemeClr val="bg1"/>
                </a:solidFill>
                <a:latin typeface="+mj-lt"/>
              </a:rPr>
              <a:t> possible.</a:t>
            </a:r>
            <a:endParaRPr lang="en-US" sz="2000" b="1" dirty="0">
              <a:solidFill>
                <a:schemeClr val="bg1"/>
              </a:solidFill>
              <a:latin typeface="+mj-lt"/>
            </a:endParaRPr>
          </a:p>
        </p:txBody>
      </p:sp>
    </p:spTree>
    <p:extLst>
      <p:ext uri="{BB962C8B-B14F-4D97-AF65-F5344CB8AC3E}">
        <p14:creationId xmlns:p14="http://schemas.microsoft.com/office/powerpoint/2010/main" val="1621949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395708"/>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5" r:id="rId3"/>
    <p:sldLayoutId id="2147483653" r:id="rId4"/>
    <p:sldLayoutId id="2147483654" r:id="rId5"/>
    <p:sldLayoutId id="2147483658" r:id="rId6"/>
    <p:sldLayoutId id="2147483657" r:id="rId7"/>
    <p:sldLayoutId id="2147483656" r:id="rId8"/>
    <p:sldLayoutId id="2147483659" r:id="rId9"/>
    <p:sldLayoutId id="2147483664" r:id="rId10"/>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hyperlink" Target="http://www.oclc.org/research" TargetMode="External"/><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22.emf"/></Relationships>
</file>

<file path=ppt/slides/_rels/slide12.xml.rels><?xml version="1.0" encoding="UTF-8" standalone="yes"?>
<Relationships xmlns="http://schemas.openxmlformats.org/package/2006/relationships"><Relationship Id="rId2" Type="http://schemas.openxmlformats.org/officeDocument/2006/relationships/hyperlink" Target="mailto:massied@oclc.org"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18.jp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hyperlink" Target="http://oc.lc/oclc-wikilib" TargetMode="External"/><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5259" y="1108081"/>
            <a:ext cx="8174038" cy="1246495"/>
          </a:xfrm>
        </p:spPr>
        <p:txBody>
          <a:bodyPr/>
          <a:lstStyle/>
          <a:p>
            <a:r>
              <a:rPr lang="en-US" dirty="0"/>
              <a:t>OCLC Research library partnership update</a:t>
            </a:r>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7922" y="4405644"/>
            <a:ext cx="3754034" cy="1708403"/>
          </a:xfrm>
          <a:prstGeom prst="rect">
            <a:avLst/>
          </a:prstGeom>
        </p:spPr>
      </p:pic>
    </p:spTree>
    <p:extLst>
      <p:ext uri="{BB962C8B-B14F-4D97-AF65-F5344CB8AC3E}">
        <p14:creationId xmlns:p14="http://schemas.microsoft.com/office/powerpoint/2010/main" val="244749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 name="Text Placeholder 14"/>
          <p:cNvSpPr>
            <a:spLocks noGrp="1"/>
          </p:cNvSpPr>
          <p:nvPr>
            <p:ph type="body" sz="quarter" idx="13"/>
          </p:nvPr>
        </p:nvSpPr>
        <p:spPr>
          <a:xfrm>
            <a:off x="123827" y="1066801"/>
            <a:ext cx="8656109" cy="612800"/>
          </a:xfrm>
        </p:spPr>
        <p:txBody>
          <a:bodyPr/>
          <a:lstStyle/>
          <a:p>
            <a:r>
              <a:rPr lang="en-US" sz="3200" dirty="0"/>
              <a:t>The OCLC Research Library Partnership </a:t>
            </a:r>
          </a:p>
        </p:txBody>
      </p:sp>
      <p:grpSp>
        <p:nvGrpSpPr>
          <p:cNvPr id="20" name="Group 19"/>
          <p:cNvGrpSpPr/>
          <p:nvPr/>
        </p:nvGrpSpPr>
        <p:grpSpPr>
          <a:xfrm>
            <a:off x="548179" y="1834576"/>
            <a:ext cx="6242921" cy="609361"/>
            <a:chOff x="487843" y="1190343"/>
            <a:chExt cx="8323895" cy="812481"/>
          </a:xfrm>
        </p:grpSpPr>
        <p:sp>
          <p:nvSpPr>
            <p:cNvPr id="13" name="TextBox 12"/>
            <p:cNvSpPr txBox="1"/>
            <p:nvPr/>
          </p:nvSpPr>
          <p:spPr>
            <a:xfrm>
              <a:off x="759185" y="1190343"/>
              <a:ext cx="8052553" cy="807951"/>
            </a:xfrm>
            <a:prstGeom prst="rect">
              <a:avLst/>
            </a:prstGeom>
            <a:noFill/>
          </p:spPr>
          <p:txBody>
            <a:bodyPr wrap="square" tIns="0" bIns="0" rtlCol="0" anchor="ctr">
              <a:noAutofit/>
            </a:bodyPr>
            <a:lstStyle/>
            <a:p>
              <a:r>
                <a:rPr lang="en-US" sz="1500" b="1" dirty="0">
                  <a:solidFill>
                    <a:schemeClr val="accent1"/>
                  </a:solidFill>
                  <a:latin typeface="Arial" charset="0"/>
                  <a:ea typeface="Arial" charset="0"/>
                  <a:cs typeface="Arial" charset="0"/>
                </a:rPr>
                <a:t>A </a:t>
              </a:r>
              <a:r>
                <a:rPr lang="en-US" sz="1500" b="1" i="1" dirty="0">
                  <a:solidFill>
                    <a:schemeClr val="accent1"/>
                  </a:solidFill>
                  <a:latin typeface="Arial" charset="0"/>
                  <a:ea typeface="Arial" charset="0"/>
                  <a:cs typeface="Arial" charset="0"/>
                </a:rPr>
                <a:t>Platform </a:t>
              </a:r>
              <a:r>
                <a:rPr lang="en-US" sz="1500" dirty="0">
                  <a:latin typeface="Arial" charset="0"/>
                  <a:ea typeface="Arial" charset="0"/>
                  <a:cs typeface="Arial" charset="0"/>
                </a:rPr>
                <a:t>to actively engage with OCLC Research and its Partners </a:t>
              </a:r>
            </a:p>
          </p:txBody>
        </p:sp>
        <p:sp>
          <p:nvSpPr>
            <p:cNvPr id="7" name="Rectangle 6"/>
            <p:cNvSpPr/>
            <p:nvPr/>
          </p:nvSpPr>
          <p:spPr>
            <a:xfrm>
              <a:off x="487843" y="1190343"/>
              <a:ext cx="84651" cy="81248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grpSp>
        <p:nvGrpSpPr>
          <p:cNvPr id="21" name="Group 20"/>
          <p:cNvGrpSpPr/>
          <p:nvPr/>
        </p:nvGrpSpPr>
        <p:grpSpPr>
          <a:xfrm>
            <a:off x="548177" y="2446021"/>
            <a:ext cx="8167282" cy="609361"/>
            <a:chOff x="487843" y="1998294"/>
            <a:chExt cx="8258696" cy="812481"/>
          </a:xfrm>
        </p:grpSpPr>
        <p:sp>
          <p:nvSpPr>
            <p:cNvPr id="12" name="TextBox 11"/>
            <p:cNvSpPr txBox="1"/>
            <p:nvPr/>
          </p:nvSpPr>
          <p:spPr>
            <a:xfrm>
              <a:off x="693988" y="1998294"/>
              <a:ext cx="8052551" cy="812481"/>
            </a:xfrm>
            <a:prstGeom prst="rect">
              <a:avLst/>
            </a:prstGeom>
            <a:noFill/>
          </p:spPr>
          <p:txBody>
            <a:bodyPr wrap="square" tIns="0" bIns="0" rtlCol="0" anchor="ctr">
              <a:noAutofit/>
            </a:bodyPr>
            <a:lstStyle/>
            <a:p>
              <a:r>
                <a:rPr lang="en-US" sz="1500" b="1" i="1" dirty="0">
                  <a:solidFill>
                    <a:schemeClr val="accent5"/>
                  </a:solidFill>
                  <a:latin typeface="Arial" charset="0"/>
                  <a:ea typeface="Arial" charset="0"/>
                  <a:cs typeface="Arial" charset="0"/>
                </a:rPr>
                <a:t>Trusted Resource </a:t>
              </a:r>
              <a:r>
                <a:rPr lang="en-US" sz="1500" dirty="0">
                  <a:latin typeface="Arial" charset="0"/>
                  <a:ea typeface="Arial" charset="0"/>
                  <a:cs typeface="Arial" charset="0"/>
                </a:rPr>
                <a:t>helping libraries understand research in context with confidence, position with effect and make an impact</a:t>
              </a:r>
            </a:p>
          </p:txBody>
        </p:sp>
        <p:sp>
          <p:nvSpPr>
            <p:cNvPr id="16" name="Rectangle 15"/>
            <p:cNvSpPr/>
            <p:nvPr/>
          </p:nvSpPr>
          <p:spPr>
            <a:xfrm>
              <a:off x="487843" y="1998294"/>
              <a:ext cx="64199" cy="81248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grpSp>
        <p:nvGrpSpPr>
          <p:cNvPr id="22" name="Group 21"/>
          <p:cNvGrpSpPr/>
          <p:nvPr/>
        </p:nvGrpSpPr>
        <p:grpSpPr>
          <a:xfrm>
            <a:off x="548177" y="3046502"/>
            <a:ext cx="5198044" cy="609361"/>
            <a:chOff x="487843" y="2806245"/>
            <a:chExt cx="6930725" cy="812481"/>
          </a:xfrm>
        </p:grpSpPr>
        <p:sp>
          <p:nvSpPr>
            <p:cNvPr id="11" name="Rectangle 10"/>
            <p:cNvSpPr/>
            <p:nvPr/>
          </p:nvSpPr>
          <p:spPr>
            <a:xfrm>
              <a:off x="759188" y="2806245"/>
              <a:ext cx="6659380" cy="803421"/>
            </a:xfrm>
            <a:prstGeom prst="rect">
              <a:avLst/>
            </a:prstGeom>
            <a:noFill/>
          </p:spPr>
          <p:txBody>
            <a:bodyPr wrap="square" tIns="0" bIns="0" anchor="ctr" anchorCtr="0">
              <a:noAutofit/>
            </a:bodyPr>
            <a:lstStyle/>
            <a:p>
              <a:r>
                <a:rPr lang="en-US" sz="1500" b="1" i="1" dirty="0">
                  <a:solidFill>
                    <a:schemeClr val="accent6"/>
                  </a:solidFill>
                  <a:latin typeface="Arial" charset="0"/>
                  <a:ea typeface="Arial" charset="0"/>
                  <a:cs typeface="Arial" charset="0"/>
                </a:rPr>
                <a:t>Access to Expertise </a:t>
              </a:r>
              <a:r>
                <a:rPr lang="en-US" sz="1500" dirty="0">
                  <a:latin typeface="Arial" charset="0"/>
                  <a:ea typeface="Arial" charset="0"/>
                  <a:cs typeface="Arial" charset="0"/>
                </a:rPr>
                <a:t>providing advice and guidance</a:t>
              </a:r>
            </a:p>
          </p:txBody>
        </p:sp>
        <p:sp>
          <p:nvSpPr>
            <p:cNvPr id="17" name="Rectangle 16"/>
            <p:cNvSpPr/>
            <p:nvPr/>
          </p:nvSpPr>
          <p:spPr>
            <a:xfrm>
              <a:off x="487843" y="2806245"/>
              <a:ext cx="84651" cy="81248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grpSp>
        <p:nvGrpSpPr>
          <p:cNvPr id="14" name="Group 13"/>
          <p:cNvGrpSpPr/>
          <p:nvPr/>
        </p:nvGrpSpPr>
        <p:grpSpPr>
          <a:xfrm>
            <a:off x="1326430" y="3587670"/>
            <a:ext cx="5722070" cy="304680"/>
            <a:chOff x="487843" y="1190343"/>
            <a:chExt cx="8323895" cy="812481"/>
          </a:xfrm>
        </p:grpSpPr>
        <p:sp>
          <p:nvSpPr>
            <p:cNvPr id="18" name="TextBox 17"/>
            <p:cNvSpPr txBox="1"/>
            <p:nvPr/>
          </p:nvSpPr>
          <p:spPr>
            <a:xfrm>
              <a:off x="759185" y="1190343"/>
              <a:ext cx="8052553" cy="807951"/>
            </a:xfrm>
            <a:prstGeom prst="rect">
              <a:avLst/>
            </a:prstGeom>
            <a:noFill/>
          </p:spPr>
          <p:txBody>
            <a:bodyPr wrap="square" tIns="0" bIns="0" rtlCol="0" anchor="ctr">
              <a:noAutofit/>
            </a:bodyPr>
            <a:lstStyle/>
            <a:p>
              <a:r>
                <a:rPr lang="en-US" sz="1500" b="1" dirty="0">
                  <a:solidFill>
                    <a:schemeClr val="bg2">
                      <a:lumMod val="50000"/>
                    </a:schemeClr>
                  </a:solidFill>
                  <a:latin typeface="Arial" charset="0"/>
                  <a:ea typeface="Arial" charset="0"/>
                  <a:cs typeface="Arial" charset="0"/>
                </a:rPr>
                <a:t>Metadata and Knowledge Work</a:t>
              </a:r>
              <a:endParaRPr lang="en-US" sz="1500" dirty="0">
                <a:solidFill>
                  <a:schemeClr val="bg2">
                    <a:lumMod val="50000"/>
                  </a:schemeClr>
                </a:solidFill>
                <a:latin typeface="Arial" charset="0"/>
                <a:ea typeface="Arial" charset="0"/>
                <a:cs typeface="Arial" charset="0"/>
              </a:endParaRPr>
            </a:p>
          </p:txBody>
        </p:sp>
        <p:sp>
          <p:nvSpPr>
            <p:cNvPr id="19" name="Rectangle 18"/>
            <p:cNvSpPr/>
            <p:nvPr/>
          </p:nvSpPr>
          <p:spPr>
            <a:xfrm>
              <a:off x="487843" y="1190343"/>
              <a:ext cx="84651" cy="812481"/>
            </a:xfrm>
            <a:prstGeom prst="rect">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bg2">
                    <a:lumMod val="50000"/>
                  </a:schemeClr>
                </a:solidFill>
              </a:endParaRPr>
            </a:p>
          </p:txBody>
        </p:sp>
      </p:grpSp>
      <p:grpSp>
        <p:nvGrpSpPr>
          <p:cNvPr id="23" name="Group 22"/>
          <p:cNvGrpSpPr/>
          <p:nvPr/>
        </p:nvGrpSpPr>
        <p:grpSpPr>
          <a:xfrm>
            <a:off x="1829350" y="4017026"/>
            <a:ext cx="5722070" cy="314205"/>
            <a:chOff x="487843" y="1972894"/>
            <a:chExt cx="8323895" cy="837881"/>
          </a:xfrm>
        </p:grpSpPr>
        <p:sp>
          <p:nvSpPr>
            <p:cNvPr id="24" name="TextBox 23"/>
            <p:cNvSpPr txBox="1"/>
            <p:nvPr/>
          </p:nvSpPr>
          <p:spPr>
            <a:xfrm>
              <a:off x="759187" y="1972894"/>
              <a:ext cx="8052551" cy="812481"/>
            </a:xfrm>
            <a:prstGeom prst="rect">
              <a:avLst/>
            </a:prstGeom>
            <a:noFill/>
          </p:spPr>
          <p:txBody>
            <a:bodyPr wrap="square" tIns="0" bIns="0" rtlCol="0" anchor="ctr">
              <a:noAutofit/>
            </a:bodyPr>
            <a:lstStyle/>
            <a:p>
              <a:r>
                <a:rPr lang="en-US" sz="1500" b="1" dirty="0">
                  <a:solidFill>
                    <a:schemeClr val="bg2">
                      <a:lumMod val="50000"/>
                    </a:schemeClr>
                  </a:solidFill>
                  <a:latin typeface="Arial" charset="0"/>
                  <a:ea typeface="Arial" charset="0"/>
                  <a:cs typeface="Arial" charset="0"/>
                </a:rPr>
                <a:t>Distinctive (Special) Collections</a:t>
              </a:r>
              <a:endParaRPr lang="en-US" sz="1500" dirty="0">
                <a:solidFill>
                  <a:schemeClr val="bg2">
                    <a:lumMod val="50000"/>
                  </a:schemeClr>
                </a:solidFill>
                <a:latin typeface="Arial" charset="0"/>
                <a:ea typeface="Arial" charset="0"/>
                <a:cs typeface="Arial" charset="0"/>
              </a:endParaRPr>
            </a:p>
          </p:txBody>
        </p:sp>
        <p:sp>
          <p:nvSpPr>
            <p:cNvPr id="25" name="Rectangle 24"/>
            <p:cNvSpPr/>
            <p:nvPr/>
          </p:nvSpPr>
          <p:spPr>
            <a:xfrm>
              <a:off x="487843" y="1998294"/>
              <a:ext cx="84651" cy="812481"/>
            </a:xfrm>
            <a:prstGeom prst="rect">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grpSp>
        <p:nvGrpSpPr>
          <p:cNvPr id="26" name="Group 25"/>
          <p:cNvGrpSpPr/>
          <p:nvPr/>
        </p:nvGrpSpPr>
        <p:grpSpPr>
          <a:xfrm>
            <a:off x="2459656" y="4340755"/>
            <a:ext cx="6474794" cy="456257"/>
            <a:chOff x="487843" y="2545380"/>
            <a:chExt cx="9418882" cy="1216687"/>
          </a:xfrm>
        </p:grpSpPr>
        <p:sp>
          <p:nvSpPr>
            <p:cNvPr id="27" name="Rectangle 26"/>
            <p:cNvSpPr/>
            <p:nvPr/>
          </p:nvSpPr>
          <p:spPr>
            <a:xfrm>
              <a:off x="759187" y="2545380"/>
              <a:ext cx="9147538" cy="1216687"/>
            </a:xfrm>
            <a:prstGeom prst="rect">
              <a:avLst/>
            </a:prstGeom>
            <a:noFill/>
          </p:spPr>
          <p:txBody>
            <a:bodyPr wrap="square" tIns="0" bIns="0" anchor="ctr" anchorCtr="0">
              <a:noAutofit/>
            </a:bodyPr>
            <a:lstStyle/>
            <a:p>
              <a:r>
                <a:rPr lang="en-US" sz="1500" b="1" dirty="0">
                  <a:solidFill>
                    <a:schemeClr val="bg2">
                      <a:lumMod val="50000"/>
                    </a:schemeClr>
                  </a:solidFill>
                  <a:latin typeface="Arial" charset="0"/>
                  <a:ea typeface="Arial" charset="0"/>
                  <a:cs typeface="Arial" charset="0"/>
                </a:rPr>
                <a:t>Research Data Management / Researcher Information Management</a:t>
              </a:r>
              <a:endParaRPr lang="en-US" sz="1500" dirty="0">
                <a:solidFill>
                  <a:schemeClr val="bg2">
                    <a:lumMod val="50000"/>
                  </a:schemeClr>
                </a:solidFill>
                <a:latin typeface="Arial" charset="0"/>
                <a:ea typeface="Arial" charset="0"/>
                <a:cs typeface="Arial" charset="0"/>
              </a:endParaRPr>
            </a:p>
          </p:txBody>
        </p:sp>
        <p:sp>
          <p:nvSpPr>
            <p:cNvPr id="28" name="Rectangle 27"/>
            <p:cNvSpPr/>
            <p:nvPr/>
          </p:nvSpPr>
          <p:spPr>
            <a:xfrm>
              <a:off x="487843" y="2806245"/>
              <a:ext cx="84651" cy="812481"/>
            </a:xfrm>
            <a:prstGeom prst="rect">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grpSp>
        <p:nvGrpSpPr>
          <p:cNvPr id="29" name="Group 28"/>
          <p:cNvGrpSpPr/>
          <p:nvPr/>
        </p:nvGrpSpPr>
        <p:grpSpPr>
          <a:xfrm>
            <a:off x="3057865" y="4867661"/>
            <a:ext cx="5722070" cy="314205"/>
            <a:chOff x="487843" y="3584265"/>
            <a:chExt cx="8323895" cy="837882"/>
          </a:xfrm>
        </p:grpSpPr>
        <p:sp>
          <p:nvSpPr>
            <p:cNvPr id="30" name="Rectangle 29"/>
            <p:cNvSpPr/>
            <p:nvPr/>
          </p:nvSpPr>
          <p:spPr>
            <a:xfrm>
              <a:off x="759187" y="3584265"/>
              <a:ext cx="8052551" cy="807951"/>
            </a:xfrm>
            <a:prstGeom prst="rect">
              <a:avLst/>
            </a:prstGeom>
            <a:noFill/>
          </p:spPr>
          <p:txBody>
            <a:bodyPr wrap="square" tIns="0" bIns="0" anchor="ctr">
              <a:noAutofit/>
            </a:bodyPr>
            <a:lstStyle/>
            <a:p>
              <a:r>
                <a:rPr lang="en-US" sz="1500" b="1" dirty="0">
                  <a:solidFill>
                    <a:schemeClr val="bg2">
                      <a:lumMod val="50000"/>
                    </a:schemeClr>
                  </a:solidFill>
                  <a:latin typeface="Arial" charset="0"/>
                  <a:ea typeface="Arial" charset="0"/>
                  <a:cs typeface="Arial" charset="0"/>
                </a:rPr>
                <a:t>Collective Collections</a:t>
              </a:r>
            </a:p>
          </p:txBody>
        </p:sp>
        <p:sp>
          <p:nvSpPr>
            <p:cNvPr id="31" name="Rectangle 30"/>
            <p:cNvSpPr/>
            <p:nvPr/>
          </p:nvSpPr>
          <p:spPr>
            <a:xfrm>
              <a:off x="487843" y="3609666"/>
              <a:ext cx="84651" cy="812481"/>
            </a:xfrm>
            <a:prstGeom prst="rect">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17113668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41249" y="857252"/>
            <a:ext cx="7681745" cy="4933231"/>
          </a:xfrm>
          <a:prstGeom prst="rect">
            <a:avLst/>
          </a:prstGeom>
        </p:spPr>
      </p:pic>
      <p:sp>
        <p:nvSpPr>
          <p:cNvPr id="4" name="TextBox 3"/>
          <p:cNvSpPr txBox="1"/>
          <p:nvPr/>
        </p:nvSpPr>
        <p:spPr>
          <a:xfrm>
            <a:off x="5011302" y="964169"/>
            <a:ext cx="4066024" cy="523220"/>
          </a:xfrm>
          <a:prstGeom prst="rect">
            <a:avLst/>
          </a:prstGeom>
          <a:solidFill>
            <a:schemeClr val="bg1"/>
          </a:solidFill>
          <a:ln w="31750">
            <a:solidFill>
              <a:schemeClr val="tx1">
                <a:lumMod val="75000"/>
                <a:lumOff val="25000"/>
              </a:schemeClr>
            </a:solidFill>
          </a:ln>
        </p:spPr>
        <p:txBody>
          <a:bodyPr wrap="square" rtlCol="0">
            <a:spAutoFit/>
          </a:bodyPr>
          <a:lstStyle/>
          <a:p>
            <a:r>
              <a:rPr lang="en-US" sz="2800" b="1" dirty="0">
                <a:solidFill>
                  <a:schemeClr val="tx2"/>
                </a:solidFill>
                <a:hlinkClick r:id="rId3"/>
              </a:rPr>
              <a:t>www.oclc.org/research</a:t>
            </a:r>
            <a:r>
              <a:rPr lang="en-US" sz="2800" b="1" dirty="0">
                <a:solidFill>
                  <a:schemeClr val="tx2"/>
                </a:solidFill>
              </a:rPr>
              <a:t> </a:t>
            </a:r>
          </a:p>
        </p:txBody>
      </p:sp>
      <p:pic>
        <p:nvPicPr>
          <p:cNvPr id="5" name="Picture 4"/>
          <p:cNvPicPr>
            <a:picLocks noChangeAspect="1"/>
          </p:cNvPicPr>
          <p:nvPr/>
        </p:nvPicPr>
        <p:blipFill>
          <a:blip r:embed="rId4"/>
          <a:stretch>
            <a:fillRect/>
          </a:stretch>
        </p:blipFill>
        <p:spPr>
          <a:xfrm>
            <a:off x="6856080" y="4440641"/>
            <a:ext cx="1571927" cy="1627295"/>
          </a:xfrm>
          <a:prstGeom prst="rect">
            <a:avLst/>
          </a:prstGeom>
        </p:spPr>
      </p:pic>
    </p:spTree>
    <p:extLst>
      <p:ext uri="{BB962C8B-B14F-4D97-AF65-F5344CB8AC3E}">
        <p14:creationId xmlns:p14="http://schemas.microsoft.com/office/powerpoint/2010/main" val="13673283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77838" y="1440611"/>
            <a:ext cx="8181975" cy="4170479"/>
          </a:xfrm>
        </p:spPr>
        <p:txBody>
          <a:bodyPr/>
          <a:lstStyle/>
          <a:p>
            <a:r>
              <a:rPr lang="en-US" sz="4000" dirty="0"/>
              <a:t>Are you subscribed to OCLCRLP-ANNOUNCE-L?</a:t>
            </a:r>
          </a:p>
          <a:p>
            <a:r>
              <a:rPr lang="en-US" sz="4000" dirty="0"/>
              <a:t>Have you picked an OCLC Research brain lately?</a:t>
            </a:r>
          </a:p>
          <a:p>
            <a:pPr lvl="1"/>
            <a:r>
              <a:rPr lang="en-US" sz="4400" dirty="0"/>
              <a:t>Email </a:t>
            </a:r>
            <a:r>
              <a:rPr lang="en-US" sz="4400" dirty="0">
                <a:hlinkClick r:id="rId2"/>
              </a:rPr>
              <a:t>massied@oclc.org</a:t>
            </a:r>
            <a:r>
              <a:rPr lang="en-US" sz="4400" dirty="0"/>
              <a:t> </a:t>
            </a:r>
          </a:p>
          <a:p>
            <a:pPr marL="457200" lvl="1" indent="0">
              <a:buNone/>
            </a:pPr>
            <a:endParaRPr lang="en-US" sz="4400" dirty="0"/>
          </a:p>
          <a:p>
            <a:pPr marL="457200" lvl="1" indent="0">
              <a:buNone/>
            </a:pPr>
            <a:endParaRPr lang="en-US" sz="4000" dirty="0"/>
          </a:p>
          <a:p>
            <a:pPr lvl="1"/>
            <a:endParaRPr lang="en-US" sz="4000" dirty="0"/>
          </a:p>
          <a:p>
            <a:pPr lvl="1"/>
            <a:endParaRPr lang="en-US" sz="4000" dirty="0"/>
          </a:p>
        </p:txBody>
      </p:sp>
      <p:sp>
        <p:nvSpPr>
          <p:cNvPr id="3" name="Text Placeholder 2"/>
          <p:cNvSpPr>
            <a:spLocks noGrp="1"/>
          </p:cNvSpPr>
          <p:nvPr>
            <p:ph type="body" sz="quarter" idx="13"/>
          </p:nvPr>
        </p:nvSpPr>
        <p:spPr/>
        <p:txBody>
          <a:bodyPr/>
          <a:lstStyle/>
          <a:p>
            <a:r>
              <a:rPr lang="en-US" sz="4400" dirty="0"/>
              <a:t>Two takeaways – Partner staff</a:t>
            </a:r>
          </a:p>
        </p:txBody>
      </p:sp>
    </p:spTree>
    <p:extLst>
      <p:ext uri="{BB962C8B-B14F-4D97-AF65-F5344CB8AC3E}">
        <p14:creationId xmlns:p14="http://schemas.microsoft.com/office/powerpoint/2010/main" val="2565111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13"/>
          </p:nvPr>
        </p:nvSpPr>
        <p:spPr>
          <a:xfrm>
            <a:off x="133351" y="1095377"/>
            <a:ext cx="8646584" cy="657225"/>
          </a:xfrm>
        </p:spPr>
        <p:txBody>
          <a:bodyPr/>
          <a:lstStyle/>
          <a:p>
            <a:r>
              <a:rPr lang="en-US" sz="3200" dirty="0"/>
              <a:t>OCLC Membership and Research Division</a:t>
            </a:r>
          </a:p>
        </p:txBody>
      </p:sp>
      <p:grpSp>
        <p:nvGrpSpPr>
          <p:cNvPr id="20" name="Group 19"/>
          <p:cNvGrpSpPr/>
          <p:nvPr/>
        </p:nvGrpSpPr>
        <p:grpSpPr>
          <a:xfrm>
            <a:off x="487845" y="2047595"/>
            <a:ext cx="8323895" cy="812481"/>
            <a:chOff x="487843" y="1190343"/>
            <a:chExt cx="8323895" cy="812481"/>
          </a:xfrm>
        </p:grpSpPr>
        <p:sp>
          <p:nvSpPr>
            <p:cNvPr id="13" name="TextBox 12"/>
            <p:cNvSpPr txBox="1"/>
            <p:nvPr/>
          </p:nvSpPr>
          <p:spPr>
            <a:xfrm>
              <a:off x="759185" y="1190343"/>
              <a:ext cx="8052553" cy="807951"/>
            </a:xfrm>
            <a:prstGeom prst="rect">
              <a:avLst/>
            </a:prstGeom>
            <a:noFill/>
          </p:spPr>
          <p:txBody>
            <a:bodyPr wrap="square" tIns="0" bIns="0" rtlCol="0" anchor="ctr">
              <a:noAutofit/>
            </a:bodyPr>
            <a:lstStyle/>
            <a:p>
              <a:pPr marL="342892" indent="-342892">
                <a:buFont typeface="Arial" panose="020B0604020202020204" pitchFamily="34" charset="0"/>
                <a:buChar char="•"/>
              </a:pPr>
              <a:r>
                <a:rPr lang="en-US" sz="2000" b="1" dirty="0">
                  <a:solidFill>
                    <a:schemeClr val="accent1"/>
                  </a:solidFill>
                  <a:latin typeface="Arial" charset="0"/>
                  <a:ea typeface="Arial" charset="0"/>
                  <a:cs typeface="Arial" charset="0"/>
                </a:rPr>
                <a:t>Engage members </a:t>
              </a:r>
              <a:r>
                <a:rPr lang="en-US" sz="2000" dirty="0">
                  <a:latin typeface="Arial" charset="0"/>
                  <a:ea typeface="Arial" charset="0"/>
                  <a:cs typeface="Arial" charset="0"/>
                </a:rPr>
                <a:t>as advocates who participate effectively in the cooperative</a:t>
              </a:r>
            </a:p>
          </p:txBody>
        </p:sp>
        <p:sp>
          <p:nvSpPr>
            <p:cNvPr id="7" name="Rectangle 6"/>
            <p:cNvSpPr/>
            <p:nvPr/>
          </p:nvSpPr>
          <p:spPr>
            <a:xfrm>
              <a:off x="487843" y="1190343"/>
              <a:ext cx="84651" cy="81248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89913" y="2855546"/>
            <a:ext cx="8342945" cy="812481"/>
            <a:chOff x="468793" y="1998294"/>
            <a:chExt cx="8342945" cy="812481"/>
          </a:xfrm>
        </p:grpSpPr>
        <p:sp>
          <p:nvSpPr>
            <p:cNvPr id="12" name="TextBox 11"/>
            <p:cNvSpPr txBox="1"/>
            <p:nvPr/>
          </p:nvSpPr>
          <p:spPr>
            <a:xfrm>
              <a:off x="759187" y="1998294"/>
              <a:ext cx="8052551" cy="812481"/>
            </a:xfrm>
            <a:prstGeom prst="rect">
              <a:avLst/>
            </a:prstGeom>
            <a:noFill/>
          </p:spPr>
          <p:txBody>
            <a:bodyPr wrap="square" tIns="0" bIns="0" rtlCol="0" anchor="ctr">
              <a:noAutofit/>
            </a:bodyPr>
            <a:lstStyle/>
            <a:p>
              <a:pPr marL="342892" indent="-342892">
                <a:buFont typeface="Arial" panose="020B0604020202020204" pitchFamily="34" charset="0"/>
                <a:buChar char="•"/>
              </a:pPr>
              <a:r>
                <a:rPr lang="en-US" sz="2000" b="1" dirty="0">
                  <a:solidFill>
                    <a:schemeClr val="accent5"/>
                  </a:solidFill>
                  <a:latin typeface="Arial" charset="0"/>
                  <a:ea typeface="Arial" charset="0"/>
                  <a:cs typeface="Arial" charset="0"/>
                </a:rPr>
                <a:t>Activate communities of practice </a:t>
              </a:r>
              <a:r>
                <a:rPr lang="en-US" sz="2000" dirty="0">
                  <a:latin typeface="Arial" charset="0"/>
                  <a:ea typeface="Arial" charset="0"/>
                  <a:cs typeface="Arial" charset="0"/>
                </a:rPr>
                <a:t>that help libraries plan with confidence, position with effect and make an impact</a:t>
              </a:r>
            </a:p>
          </p:txBody>
        </p:sp>
        <p:sp>
          <p:nvSpPr>
            <p:cNvPr id="16" name="Rectangle 15"/>
            <p:cNvSpPr/>
            <p:nvPr/>
          </p:nvSpPr>
          <p:spPr>
            <a:xfrm>
              <a:off x="468793" y="1998294"/>
              <a:ext cx="84651" cy="81248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487845" y="3663497"/>
            <a:ext cx="8532331" cy="812481"/>
            <a:chOff x="487844" y="2806245"/>
            <a:chExt cx="6930724" cy="812481"/>
          </a:xfrm>
        </p:grpSpPr>
        <p:sp>
          <p:nvSpPr>
            <p:cNvPr id="11" name="Rectangle 10"/>
            <p:cNvSpPr/>
            <p:nvPr/>
          </p:nvSpPr>
          <p:spPr>
            <a:xfrm>
              <a:off x="759188" y="2806245"/>
              <a:ext cx="6659380" cy="803421"/>
            </a:xfrm>
            <a:prstGeom prst="rect">
              <a:avLst/>
            </a:prstGeom>
            <a:noFill/>
          </p:spPr>
          <p:txBody>
            <a:bodyPr wrap="square" tIns="0" bIns="0" anchor="ctr" anchorCtr="0">
              <a:noAutofit/>
            </a:bodyPr>
            <a:lstStyle/>
            <a:p>
              <a:pPr marL="342892" indent="-342892">
                <a:buFont typeface="Arial" panose="020B0604020202020204" pitchFamily="34" charset="0"/>
                <a:buChar char="•"/>
              </a:pPr>
              <a:r>
                <a:rPr lang="en-US" sz="2000" b="1" dirty="0">
                  <a:solidFill>
                    <a:schemeClr val="accent6"/>
                  </a:solidFill>
                  <a:latin typeface="Arial" charset="0"/>
                  <a:ea typeface="Arial" charset="0"/>
                  <a:cs typeface="Arial" charset="0"/>
                </a:rPr>
                <a:t>Generate knowledge, evidence and models </a:t>
              </a:r>
              <a:r>
                <a:rPr lang="en-US" sz="2000" dirty="0">
                  <a:latin typeface="Arial" charset="0"/>
                  <a:ea typeface="Arial" charset="0"/>
                  <a:cs typeface="Arial" charset="0"/>
                </a:rPr>
                <a:t>that will improve libraries</a:t>
              </a:r>
            </a:p>
          </p:txBody>
        </p:sp>
        <p:sp>
          <p:nvSpPr>
            <p:cNvPr id="17" name="Rectangle 16"/>
            <p:cNvSpPr/>
            <p:nvPr/>
          </p:nvSpPr>
          <p:spPr>
            <a:xfrm>
              <a:off x="487844" y="2806245"/>
              <a:ext cx="68762" cy="81248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809054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       News</a:t>
            </a:r>
          </a:p>
        </p:txBody>
      </p:sp>
      <p:pic>
        <p:nvPicPr>
          <p:cNvPr id="5122" name="Picture 2" descr="2017 IFLA/OCLC Fellow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8198" y="1039099"/>
            <a:ext cx="2605208" cy="225951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709608" y="1029889"/>
            <a:ext cx="4019768" cy="2708291"/>
          </a:xfrm>
          <a:prstGeom prst="rect">
            <a:avLst/>
          </a:prstGeom>
          <a:ln>
            <a:solidFill>
              <a:schemeClr val="bg1">
                <a:lumMod val="65000"/>
              </a:schemeClr>
            </a:solidFill>
          </a:ln>
        </p:spPr>
      </p:pic>
      <p:grpSp>
        <p:nvGrpSpPr>
          <p:cNvPr id="6" name="Group 5"/>
          <p:cNvGrpSpPr/>
          <p:nvPr/>
        </p:nvGrpSpPr>
        <p:grpSpPr>
          <a:xfrm>
            <a:off x="6591993" y="3406681"/>
            <a:ext cx="2460933" cy="2030677"/>
            <a:chOff x="6741621" y="181848"/>
            <a:chExt cx="2319252" cy="1814444"/>
          </a:xfrm>
        </p:grpSpPr>
        <p:pic>
          <p:nvPicPr>
            <p:cNvPr id="5124" name="Picture 4" descr="Distinguished Seminar Seri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1621" y="181848"/>
              <a:ext cx="1887353" cy="61112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6"/>
            <a:srcRect l="1581" b="5694"/>
            <a:stretch/>
          </p:blipFill>
          <p:spPr>
            <a:xfrm>
              <a:off x="6741621" y="872837"/>
              <a:ext cx="2319252" cy="1123455"/>
            </a:xfrm>
            <a:prstGeom prst="rect">
              <a:avLst/>
            </a:prstGeom>
            <a:ln>
              <a:solidFill>
                <a:schemeClr val="tx1"/>
              </a:solidFill>
            </a:ln>
          </p:spPr>
        </p:pic>
      </p:grpSp>
      <p:grpSp>
        <p:nvGrpSpPr>
          <p:cNvPr id="11" name="Group 10"/>
          <p:cNvGrpSpPr/>
          <p:nvPr/>
        </p:nvGrpSpPr>
        <p:grpSpPr>
          <a:xfrm>
            <a:off x="3707117" y="3927672"/>
            <a:ext cx="2652122" cy="1030161"/>
            <a:chOff x="3749040" y="3048102"/>
            <a:chExt cx="2652121" cy="1030160"/>
          </a:xfrm>
        </p:grpSpPr>
        <p:pic>
          <p:nvPicPr>
            <p:cNvPr id="8" name="Picture 7"/>
            <p:cNvPicPr>
              <a:picLocks noChangeAspect="1"/>
            </p:cNvPicPr>
            <p:nvPr/>
          </p:nvPicPr>
          <p:blipFill>
            <a:blip r:embed="rId7"/>
            <a:stretch>
              <a:fillRect/>
            </a:stretch>
          </p:blipFill>
          <p:spPr>
            <a:xfrm>
              <a:off x="3749040" y="3048102"/>
              <a:ext cx="2652121" cy="581756"/>
            </a:xfrm>
            <a:prstGeom prst="rect">
              <a:avLst/>
            </a:prstGeom>
          </p:spPr>
        </p:pic>
        <p:sp>
          <p:nvSpPr>
            <p:cNvPr id="10" name="TextBox 9"/>
            <p:cNvSpPr txBox="1"/>
            <p:nvPr/>
          </p:nvSpPr>
          <p:spPr>
            <a:xfrm>
              <a:off x="4309506" y="3555043"/>
              <a:ext cx="1819728" cy="523219"/>
            </a:xfrm>
            <a:prstGeom prst="rect">
              <a:avLst/>
            </a:prstGeom>
            <a:noFill/>
          </p:spPr>
          <p:txBody>
            <a:bodyPr wrap="none" rtlCol="0">
              <a:spAutoFit/>
            </a:bodyPr>
            <a:lstStyle/>
            <a:p>
              <a:pPr marL="285743" indent="-285743">
                <a:buFont typeface="Arial" panose="020B0604020202020204" pitchFamily="34" charset="0"/>
                <a:buChar char="•"/>
              </a:pPr>
              <a:r>
                <a:rPr lang="en-US" sz="1400" dirty="0"/>
                <a:t>Launched 2015</a:t>
              </a:r>
            </a:p>
            <a:p>
              <a:pPr marL="285743" indent="-285743">
                <a:buFont typeface="Arial" panose="020B0604020202020204" pitchFamily="34" charset="0"/>
                <a:buChar char="•"/>
              </a:pPr>
              <a:r>
                <a:rPr lang="en-US" sz="1400" dirty="0"/>
                <a:t>9,000+ members</a:t>
              </a:r>
            </a:p>
          </p:txBody>
        </p:sp>
      </p:grpSp>
      <p:grpSp>
        <p:nvGrpSpPr>
          <p:cNvPr id="14" name="Group 13"/>
          <p:cNvGrpSpPr/>
          <p:nvPr/>
        </p:nvGrpSpPr>
        <p:grpSpPr>
          <a:xfrm>
            <a:off x="214080" y="3927670"/>
            <a:ext cx="3776996" cy="1529198"/>
            <a:chOff x="214079" y="3070420"/>
            <a:chExt cx="3776996" cy="1529198"/>
          </a:xfrm>
        </p:grpSpPr>
        <p:grpSp>
          <p:nvGrpSpPr>
            <p:cNvPr id="12" name="Group 11"/>
            <p:cNvGrpSpPr/>
            <p:nvPr/>
          </p:nvGrpSpPr>
          <p:grpSpPr>
            <a:xfrm>
              <a:off x="214079" y="3070420"/>
              <a:ext cx="3776996" cy="1529198"/>
              <a:chOff x="114323" y="3034462"/>
              <a:chExt cx="3776996" cy="1529198"/>
            </a:xfrm>
          </p:grpSpPr>
          <p:pic>
            <p:nvPicPr>
              <p:cNvPr id="5126" name="Picture 6" descr="https://www.oclc.org/content/dam/emailcontent/member_update/OCLC-MemberForums-MagicForm.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23" y="3034462"/>
                <a:ext cx="3097055" cy="67748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14323" y="3609553"/>
                <a:ext cx="3776996" cy="954107"/>
              </a:xfrm>
              <a:prstGeom prst="rect">
                <a:avLst/>
              </a:prstGeom>
            </p:spPr>
            <p:txBody>
              <a:bodyPr wrap="square">
                <a:spAutoFit/>
              </a:bodyPr>
              <a:lstStyle/>
              <a:p>
                <a:pPr marL="628643" lvl="1" indent="-285743">
                  <a:buFont typeface="Arial" panose="020B0604020202020204" pitchFamily="34" charset="0"/>
                  <a:buChar char="•"/>
                </a:pPr>
                <a:endParaRPr lang="en-US" sz="1400" dirty="0"/>
              </a:p>
              <a:p>
                <a:pPr marL="628643" lvl="1" indent="-285743">
                  <a:buFont typeface="Arial" panose="020B0604020202020204" pitchFamily="34" charset="0"/>
                  <a:buChar char="•"/>
                </a:pPr>
                <a:r>
                  <a:rPr lang="en-US" sz="1400" dirty="0"/>
                  <a:t>1,100 attendees</a:t>
                </a:r>
              </a:p>
              <a:p>
                <a:pPr marL="628643" lvl="1" indent="-285743">
                  <a:buFont typeface="Arial" panose="020B0604020202020204" pitchFamily="34" charset="0"/>
                  <a:buChar char="•"/>
                </a:pPr>
                <a:r>
                  <a:rPr lang="en-US" sz="1400" dirty="0"/>
                  <a:t>13 events </a:t>
                </a:r>
              </a:p>
              <a:p>
                <a:pPr marL="628643" lvl="1" indent="-285743">
                  <a:buFont typeface="Arial" panose="020B0604020202020204" pitchFamily="34" charset="0"/>
                  <a:buChar char="•"/>
                </a:pPr>
                <a:r>
                  <a:rPr lang="en-US" sz="1400" dirty="0"/>
                  <a:t>US, Canada, Puerto Rico and the UK</a:t>
                </a:r>
              </a:p>
            </p:txBody>
          </p:sp>
        </p:grpSp>
        <p:sp>
          <p:nvSpPr>
            <p:cNvPr id="13" name="TextBox 12"/>
            <p:cNvSpPr txBox="1"/>
            <p:nvPr/>
          </p:nvSpPr>
          <p:spPr>
            <a:xfrm>
              <a:off x="2136371" y="3189078"/>
              <a:ext cx="697627" cy="369332"/>
            </a:xfrm>
            <a:prstGeom prst="rect">
              <a:avLst/>
            </a:prstGeom>
            <a:noFill/>
          </p:spPr>
          <p:txBody>
            <a:bodyPr wrap="none" rtlCol="0">
              <a:spAutoFit/>
            </a:bodyPr>
            <a:lstStyle/>
            <a:p>
              <a:r>
                <a:rPr lang="en-US" dirty="0"/>
                <a:t>2016</a:t>
              </a:r>
            </a:p>
          </p:txBody>
        </p:sp>
      </p:grpSp>
    </p:spTree>
    <p:extLst>
      <p:ext uri="{BB962C8B-B14F-4D97-AF65-F5344CB8AC3E}">
        <p14:creationId xmlns:p14="http://schemas.microsoft.com/office/powerpoint/2010/main" val="30913360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oclc.org/content/dam/research/images/Themes/thread-DS-viaf-3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420" y="2558695"/>
            <a:ext cx="2099905" cy="209990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a:stretch>
            <a:fillRect/>
          </a:stretch>
        </p:blipFill>
        <p:spPr>
          <a:xfrm>
            <a:off x="3394607" y="2641391"/>
            <a:ext cx="1986659" cy="2482349"/>
          </a:xfrm>
          <a:prstGeom prst="rect">
            <a:avLst/>
          </a:prstGeom>
        </p:spPr>
      </p:pic>
      <p:pic>
        <p:nvPicPr>
          <p:cNvPr id="1032" name="Picture 8" descr="http://www.oclc.org/content/dam/research/activities/cookbook-finder/images/cbf-1-4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7365" y="2641391"/>
            <a:ext cx="2359774" cy="23597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63399" y="4658598"/>
            <a:ext cx="2163559" cy="738664"/>
          </a:xfrm>
          <a:prstGeom prst="rect">
            <a:avLst/>
          </a:prstGeom>
          <a:noFill/>
        </p:spPr>
        <p:txBody>
          <a:bodyPr wrap="square" rtlCol="0">
            <a:spAutoFit/>
          </a:bodyPr>
          <a:lstStyle/>
          <a:p>
            <a:pPr algn="ctr"/>
            <a:r>
              <a:rPr lang="en-US" sz="1400" b="1" dirty="0"/>
              <a:t>VIAF</a:t>
            </a:r>
          </a:p>
          <a:p>
            <a:pPr algn="ctr"/>
            <a:r>
              <a:rPr lang="en-US" sz="1400" dirty="0"/>
              <a:t>Virtual International Authority File</a:t>
            </a:r>
          </a:p>
        </p:txBody>
      </p:sp>
      <p:sp>
        <p:nvSpPr>
          <p:cNvPr id="11" name="TextBox 10"/>
          <p:cNvSpPr txBox="1"/>
          <p:nvPr/>
        </p:nvSpPr>
        <p:spPr>
          <a:xfrm>
            <a:off x="90258" y="1089095"/>
            <a:ext cx="8595359" cy="1446550"/>
          </a:xfrm>
          <a:prstGeom prst="rect">
            <a:avLst/>
          </a:prstGeom>
          <a:noFill/>
        </p:spPr>
        <p:txBody>
          <a:bodyPr wrap="square" rtlCol="0">
            <a:spAutoFit/>
          </a:bodyPr>
          <a:lstStyle/>
          <a:p>
            <a:r>
              <a:rPr lang="en-US" sz="2400" b="1" dirty="0">
                <a:solidFill>
                  <a:schemeClr val="tx2"/>
                </a:solidFill>
              </a:rPr>
              <a:t>Data Science</a:t>
            </a:r>
          </a:p>
          <a:p>
            <a:endParaRPr lang="en-US" sz="800" b="1" dirty="0">
              <a:solidFill>
                <a:schemeClr val="tx2"/>
              </a:solidFill>
            </a:endParaRPr>
          </a:p>
          <a:p>
            <a:r>
              <a:rPr lang="en-US" sz="1400" dirty="0">
                <a:solidFill>
                  <a:schemeClr val="tx2"/>
                </a:solidFill>
              </a:rPr>
              <a:t>The Web is the native environment of information seekers.  OCLC Research recognizes that to be integrated into the Web, traditional library data must be transformed in various ways.  We are analyzing the data in </a:t>
            </a:r>
            <a:r>
              <a:rPr lang="en-US" sz="1400" dirty="0" err="1">
                <a:solidFill>
                  <a:schemeClr val="tx2"/>
                </a:solidFill>
              </a:rPr>
              <a:t>WorldCat</a:t>
            </a:r>
            <a:r>
              <a:rPr lang="en-US" sz="1400" dirty="0">
                <a:solidFill>
                  <a:schemeClr val="tx2"/>
                </a:solidFill>
              </a:rPr>
              <a:t> and other sources to derive new meaning, insights, and services for use by libraries and others on the Web.</a:t>
            </a:r>
          </a:p>
        </p:txBody>
      </p:sp>
    </p:spTree>
    <p:extLst>
      <p:ext uri="{BB962C8B-B14F-4D97-AF65-F5344CB8AC3E}">
        <p14:creationId xmlns:p14="http://schemas.microsoft.com/office/powerpoint/2010/main" val="1583311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250"/>
            <a:ext cx="9144000" cy="5151120"/>
          </a:xfrm>
          <a:prstGeom prst="rect">
            <a:avLst/>
          </a:prstGeom>
        </p:spPr>
      </p:pic>
    </p:spTree>
    <p:extLst>
      <p:ext uri="{BB962C8B-B14F-4D97-AF65-F5344CB8AC3E}">
        <p14:creationId xmlns:p14="http://schemas.microsoft.com/office/powerpoint/2010/main" val="14788091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341" y="2054201"/>
            <a:ext cx="2698081" cy="2383703"/>
          </a:xfrm>
          <a:prstGeom prst="rect">
            <a:avLst/>
          </a:prstGeom>
        </p:spPr>
      </p:pic>
      <p:pic>
        <p:nvPicPr>
          <p:cNvPr id="3" name="Picture 2" descr="File:Wiki Editatón Madrid 2014 - 18.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96233" y="2089726"/>
            <a:ext cx="3104147" cy="2331440"/>
          </a:xfrm>
          <a:prstGeom prst="rect">
            <a:avLst/>
          </a:prstGeom>
          <a:noFill/>
          <a:ln>
            <a:noFill/>
          </a:ln>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688" y="2326362"/>
            <a:ext cx="3164841" cy="2111543"/>
          </a:xfrm>
          <a:prstGeom prst="rect">
            <a:avLst/>
          </a:prstGeom>
        </p:spPr>
      </p:pic>
      <p:sp>
        <p:nvSpPr>
          <p:cNvPr id="5" name="TextBox 4"/>
          <p:cNvSpPr txBox="1"/>
          <p:nvPr/>
        </p:nvSpPr>
        <p:spPr>
          <a:xfrm>
            <a:off x="487280" y="5648826"/>
            <a:ext cx="3438955" cy="300082"/>
          </a:xfrm>
          <a:prstGeom prst="rect">
            <a:avLst/>
          </a:prstGeom>
          <a:noFill/>
        </p:spPr>
        <p:txBody>
          <a:bodyPr wrap="none" rtlCol="0">
            <a:spAutoFit/>
          </a:bodyPr>
          <a:lstStyle/>
          <a:p>
            <a:r>
              <a:rPr lang="en-US" sz="1350" dirty="0"/>
              <a:t>(Photo: CC BY-SA 4.0/Michael </a:t>
            </a:r>
            <a:r>
              <a:rPr lang="en-US" sz="1350" dirty="0" err="1"/>
              <a:t>Mandiberg</a:t>
            </a:r>
            <a:r>
              <a:rPr lang="en-US" sz="1350" dirty="0"/>
              <a:t>)</a:t>
            </a:r>
          </a:p>
        </p:txBody>
      </p:sp>
      <p:sp>
        <p:nvSpPr>
          <p:cNvPr id="6" name="Text Placeholder 5"/>
          <p:cNvSpPr>
            <a:spLocks noGrp="1"/>
          </p:cNvSpPr>
          <p:nvPr>
            <p:ph type="body" sz="quarter" idx="13"/>
          </p:nvPr>
        </p:nvSpPr>
        <p:spPr>
          <a:xfrm>
            <a:off x="89688" y="981077"/>
            <a:ext cx="8690247" cy="790575"/>
          </a:xfrm>
        </p:spPr>
        <p:txBody>
          <a:bodyPr/>
          <a:lstStyle/>
          <a:p>
            <a:r>
              <a:rPr lang="en-US" dirty="0"/>
              <a:t>Public libraries + Wikipedia</a:t>
            </a:r>
          </a:p>
        </p:txBody>
      </p:sp>
    </p:spTree>
    <p:extLst>
      <p:ext uri="{BB962C8B-B14F-4D97-AF65-F5344CB8AC3E}">
        <p14:creationId xmlns:p14="http://schemas.microsoft.com/office/powerpoint/2010/main" val="32706147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9244" y="932066"/>
            <a:ext cx="6714472" cy="4605251"/>
          </a:xfrm>
          <a:prstGeom prst="rect">
            <a:avLst/>
          </a:prstGeom>
          <a:ln w="12700">
            <a:noFill/>
          </a:ln>
        </p:spPr>
      </p:pic>
      <p:sp>
        <p:nvSpPr>
          <p:cNvPr id="5" name="TextBox 4"/>
          <p:cNvSpPr txBox="1"/>
          <p:nvPr/>
        </p:nvSpPr>
        <p:spPr>
          <a:xfrm>
            <a:off x="5328003" y="1004401"/>
            <a:ext cx="3172186" cy="523220"/>
          </a:xfrm>
          <a:prstGeom prst="rect">
            <a:avLst/>
          </a:prstGeom>
          <a:noFill/>
          <a:ln w="19050">
            <a:solidFill>
              <a:schemeClr val="accent1"/>
            </a:solidFill>
          </a:ln>
        </p:spPr>
        <p:txBody>
          <a:bodyPr wrap="square" rtlCol="0">
            <a:spAutoFit/>
          </a:bodyPr>
          <a:lstStyle/>
          <a:p>
            <a:r>
              <a:rPr lang="en-US" sz="2800" b="1" dirty="0">
                <a:solidFill>
                  <a:schemeClr val="tx2"/>
                </a:solidFill>
                <a:hlinkClick r:id="rId3"/>
              </a:rPr>
              <a:t>oc.lc/</a:t>
            </a:r>
            <a:r>
              <a:rPr lang="en-US" sz="2800" b="1" dirty="0" err="1">
                <a:solidFill>
                  <a:schemeClr val="tx2"/>
                </a:solidFill>
                <a:hlinkClick r:id="rId3"/>
              </a:rPr>
              <a:t>oclc-wikilib</a:t>
            </a:r>
            <a:r>
              <a:rPr lang="en-US" sz="2800" b="1" dirty="0">
                <a:solidFill>
                  <a:schemeClr val="tx2"/>
                </a:solidFill>
              </a:rPr>
              <a:t>  </a:t>
            </a:r>
          </a:p>
        </p:txBody>
      </p:sp>
    </p:spTree>
    <p:extLst>
      <p:ext uri="{BB962C8B-B14F-4D97-AF65-F5344CB8AC3E}">
        <p14:creationId xmlns:p14="http://schemas.microsoft.com/office/powerpoint/2010/main" val="13260311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340786" y="1886997"/>
            <a:ext cx="8439148" cy="3589878"/>
          </a:xfrm>
        </p:spPr>
        <p:txBody>
          <a:bodyPr/>
          <a:lstStyle/>
          <a:p>
            <a:r>
              <a:rPr lang="en-US" dirty="0"/>
              <a:t>Build awareness – wherefore Wikipedia?</a:t>
            </a:r>
          </a:p>
          <a:p>
            <a:r>
              <a:rPr lang="en-US" dirty="0"/>
              <a:t>Online training program for 500 US public library staff</a:t>
            </a:r>
          </a:p>
          <a:p>
            <a:r>
              <a:rPr lang="en-US" dirty="0"/>
              <a:t>Guidance from a Wikipedian-in-Residence</a:t>
            </a:r>
          </a:p>
          <a:p>
            <a:r>
              <a:rPr lang="en-US" dirty="0"/>
              <a:t>Learning applied in libraries and community programs</a:t>
            </a:r>
          </a:p>
          <a:p>
            <a:r>
              <a:rPr lang="en-US" dirty="0"/>
              <a:t>Case studies and resources published</a:t>
            </a:r>
          </a:p>
          <a:p>
            <a:pPr marL="0" indent="0">
              <a:buNone/>
            </a:pPr>
            <a:endParaRPr lang="en-US" dirty="0"/>
          </a:p>
          <a:p>
            <a:pPr marL="0" indent="0">
              <a:buNone/>
            </a:pPr>
            <a:r>
              <a:rPr lang="en-US" dirty="0"/>
              <a:t>December 2016 – May 2018</a:t>
            </a:r>
          </a:p>
          <a:p>
            <a:pPr marL="0" indent="0">
              <a:buNone/>
            </a:pPr>
            <a:endParaRPr lang="en-US" dirty="0"/>
          </a:p>
          <a:p>
            <a:pPr marL="0" indent="0">
              <a:buNone/>
            </a:pPr>
            <a:endParaRPr lang="en-US" dirty="0"/>
          </a:p>
        </p:txBody>
      </p:sp>
      <p:sp>
        <p:nvSpPr>
          <p:cNvPr id="4" name="Text Placeholder 3"/>
          <p:cNvSpPr>
            <a:spLocks noGrp="1"/>
          </p:cNvSpPr>
          <p:nvPr>
            <p:ph type="body" sz="quarter" idx="13"/>
          </p:nvPr>
        </p:nvSpPr>
        <p:spPr>
          <a:xfrm>
            <a:off x="142877" y="1076326"/>
            <a:ext cx="8637059" cy="571500"/>
          </a:xfrm>
        </p:spPr>
        <p:txBody>
          <a:bodyPr/>
          <a:lstStyle/>
          <a:p>
            <a:r>
              <a:rPr lang="en-US" dirty="0"/>
              <a:t>Wikipedia project</a:t>
            </a:r>
          </a:p>
        </p:txBody>
      </p:sp>
    </p:spTree>
    <p:extLst>
      <p:ext uri="{BB962C8B-B14F-4D97-AF65-F5344CB8AC3E}">
        <p14:creationId xmlns:p14="http://schemas.microsoft.com/office/powerpoint/2010/main" val="20038760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8620" y="1005442"/>
            <a:ext cx="8042987" cy="4995308"/>
          </a:xfrm>
          <a:prstGeom prst="rect">
            <a:avLst/>
          </a:prstGeom>
        </p:spPr>
      </p:pic>
    </p:spTree>
    <p:extLst>
      <p:ext uri="{BB962C8B-B14F-4D97-AF65-F5344CB8AC3E}">
        <p14:creationId xmlns:p14="http://schemas.microsoft.com/office/powerpoint/2010/main" val="28154750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Master_Slides_V2">
  <a:themeElements>
    <a:clrScheme name="Custom 2">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F6BE00"/>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13310</TotalTime>
  <Words>854</Words>
  <Application>Microsoft Office PowerPoint</Application>
  <PresentationFormat>On-screen Show (4:3)</PresentationFormat>
  <Paragraphs>87</Paragraphs>
  <Slides>12</Slides>
  <Notes>6</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ＭＳ Ｐゴシック</vt:lpstr>
      <vt:lpstr>Arial</vt:lpstr>
      <vt:lpstr>Calibri</vt:lpstr>
      <vt:lpstr>Wingdings</vt:lpstr>
      <vt:lpstr>Master_Slides_V2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oclc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OCLC Research Library Partnership Update</dc:title>
  <dc:creator>Dennis Massie</dc:creator>
  <cp:lastModifiedBy>McNicol,Jeanette</cp:lastModifiedBy>
  <cp:revision>405</cp:revision>
  <cp:lastPrinted>2016-03-08T02:05:29Z</cp:lastPrinted>
  <dcterms:created xsi:type="dcterms:W3CDTF">2015-04-17T19:58:50Z</dcterms:created>
  <dcterms:modified xsi:type="dcterms:W3CDTF">2017-04-07T22:30:54Z</dcterms:modified>
</cp:coreProperties>
</file>