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 id="2147483690" r:id="rId4"/>
  </p:sldMasterIdLst>
  <p:notesMasterIdLst>
    <p:notesMasterId r:id="rId41"/>
  </p:notesMasterIdLst>
  <p:sldIdLst>
    <p:sldId id="318" r:id="rId5"/>
    <p:sldId id="319" r:id="rId6"/>
    <p:sldId id="298" r:id="rId7"/>
    <p:sldId id="299" r:id="rId8"/>
    <p:sldId id="309" r:id="rId9"/>
    <p:sldId id="300" r:id="rId10"/>
    <p:sldId id="310" r:id="rId11"/>
    <p:sldId id="308" r:id="rId12"/>
    <p:sldId id="265" r:id="rId13"/>
    <p:sldId id="266" r:id="rId14"/>
    <p:sldId id="316" r:id="rId15"/>
    <p:sldId id="294" r:id="rId16"/>
    <p:sldId id="268" r:id="rId17"/>
    <p:sldId id="269" r:id="rId18"/>
    <p:sldId id="270" r:id="rId19"/>
    <p:sldId id="296" r:id="rId20"/>
    <p:sldId id="272" r:id="rId21"/>
    <p:sldId id="277" r:id="rId22"/>
    <p:sldId id="267" r:id="rId23"/>
    <p:sldId id="280" r:id="rId24"/>
    <p:sldId id="286" r:id="rId25"/>
    <p:sldId id="281" r:id="rId26"/>
    <p:sldId id="282" r:id="rId27"/>
    <p:sldId id="285" r:id="rId28"/>
    <p:sldId id="315" r:id="rId29"/>
    <p:sldId id="301" r:id="rId30"/>
    <p:sldId id="314" r:id="rId31"/>
    <p:sldId id="305" r:id="rId32"/>
    <p:sldId id="306" r:id="rId33"/>
    <p:sldId id="313" r:id="rId34"/>
    <p:sldId id="303" r:id="rId35"/>
    <p:sldId id="302" r:id="rId36"/>
    <p:sldId id="312" r:id="rId37"/>
    <p:sldId id="304" r:id="rId38"/>
    <p:sldId id="311"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40D8"/>
    <a:srgbClr val="8D288A"/>
    <a:srgbClr val="D215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73" autoAdjust="0"/>
    <p:restoredTop sz="82569" autoAdjust="0"/>
  </p:normalViewPr>
  <p:slideViewPr>
    <p:cSldViewPr snapToGrid="0">
      <p:cViewPr varScale="1">
        <p:scale>
          <a:sx n="94" d="100"/>
          <a:sy n="94" d="100"/>
        </p:scale>
        <p:origin x="78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300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09BC8-8598-46CC-AE64-AEA504E2CC4B}" type="doc">
      <dgm:prSet loTypeId="urn:microsoft.com/office/officeart/2005/8/layout/process4" loCatId="list" qsTypeId="urn:microsoft.com/office/officeart/2005/8/quickstyle/simple1" qsCatId="simple" csTypeId="urn:microsoft.com/office/officeart/2005/8/colors/accent2_3" csCatId="accent2" phldr="1"/>
      <dgm:spPr/>
    </dgm:pt>
    <dgm:pt modelId="{64EF6B9A-0FE3-4947-9438-92E45FAD4353}">
      <dgm:prSet phldrT="[Text]"/>
      <dgm:spPr/>
      <dgm:t>
        <a:bodyPr/>
        <a:lstStyle/>
        <a:p>
          <a:r>
            <a:rPr lang="en-AU" dirty="0"/>
            <a:t>Library-led research data management initiative 2015-  </a:t>
          </a:r>
        </a:p>
      </dgm:t>
    </dgm:pt>
    <dgm:pt modelId="{116BA762-1AE3-4181-B2AF-6A7FB44CDF98}" type="parTrans" cxnId="{155D07B7-F703-4859-81D7-4342D7229C5A}">
      <dgm:prSet/>
      <dgm:spPr/>
      <dgm:t>
        <a:bodyPr/>
        <a:lstStyle/>
        <a:p>
          <a:endParaRPr lang="en-AU"/>
        </a:p>
      </dgm:t>
    </dgm:pt>
    <dgm:pt modelId="{8B0BDD07-04D7-4932-9C2E-9D5C33CC1865}" type="sibTrans" cxnId="{155D07B7-F703-4859-81D7-4342D7229C5A}">
      <dgm:prSet/>
      <dgm:spPr/>
      <dgm:t>
        <a:bodyPr/>
        <a:lstStyle/>
        <a:p>
          <a:endParaRPr lang="en-AU"/>
        </a:p>
      </dgm:t>
    </dgm:pt>
    <dgm:pt modelId="{04AF6E82-71DF-4C4F-8149-9F8C25613091}">
      <dgm:prSet phldrT="[Text]"/>
      <dgm:spPr/>
      <dgm:t>
        <a:bodyPr/>
        <a:lstStyle/>
        <a:p>
          <a:r>
            <a:rPr lang="en-AU" dirty="0"/>
            <a:t>Digital Research Strategy 2015-2018</a:t>
          </a:r>
        </a:p>
      </dgm:t>
    </dgm:pt>
    <dgm:pt modelId="{C3D8A7F2-FF04-42A1-ACC8-67F1A3C371A7}" type="parTrans" cxnId="{3088B9C7-4B96-46D6-ADD9-0AF5C36A1C0E}">
      <dgm:prSet/>
      <dgm:spPr/>
      <dgm:t>
        <a:bodyPr/>
        <a:lstStyle/>
        <a:p>
          <a:endParaRPr lang="en-AU"/>
        </a:p>
      </dgm:t>
    </dgm:pt>
    <dgm:pt modelId="{01DE0E24-95A4-4C83-9C3E-0593A3C55E1E}" type="sibTrans" cxnId="{3088B9C7-4B96-46D6-ADD9-0AF5C36A1C0E}">
      <dgm:prSet/>
      <dgm:spPr/>
      <dgm:t>
        <a:bodyPr/>
        <a:lstStyle/>
        <a:p>
          <a:endParaRPr lang="en-AU"/>
        </a:p>
      </dgm:t>
    </dgm:pt>
    <dgm:pt modelId="{F7D7B2FC-9C69-475D-8224-5B6A7746B174}">
      <dgm:prSet phldrT="[Text]"/>
      <dgm:spPr/>
      <dgm:t>
        <a:bodyPr/>
        <a:lstStyle/>
        <a:p>
          <a:r>
            <a:rPr lang="en-AU" dirty="0"/>
            <a:t>Enterprise Research Data Management Systems (ERDMS) Project 2016-2018</a:t>
          </a:r>
        </a:p>
      </dgm:t>
    </dgm:pt>
    <dgm:pt modelId="{DBEF08C3-8443-4832-8BB4-B1AF9276B256}" type="parTrans" cxnId="{4A548019-45C9-4C74-B3FB-3CD08DF5F49C}">
      <dgm:prSet/>
      <dgm:spPr/>
      <dgm:t>
        <a:bodyPr/>
        <a:lstStyle/>
        <a:p>
          <a:endParaRPr lang="en-AU"/>
        </a:p>
      </dgm:t>
    </dgm:pt>
    <dgm:pt modelId="{B7BC0A3F-3EB2-4EA9-B130-21EDEB734BCE}" type="sibTrans" cxnId="{4A548019-45C9-4C74-B3FB-3CD08DF5F49C}">
      <dgm:prSet/>
      <dgm:spPr/>
      <dgm:t>
        <a:bodyPr/>
        <a:lstStyle/>
        <a:p>
          <a:endParaRPr lang="en-AU"/>
        </a:p>
      </dgm:t>
    </dgm:pt>
    <dgm:pt modelId="{FECFE396-519E-489B-AC23-D896A6E60F92}">
      <dgm:prSet phldrT="[Text]"/>
      <dgm:spPr/>
      <dgm:t>
        <a:bodyPr/>
        <a:lstStyle/>
        <a:p>
          <a:r>
            <a:rPr lang="en-AU" dirty="0"/>
            <a:t>Project for Research Information Management Enablement (PRIME) 2017-2019</a:t>
          </a:r>
        </a:p>
      </dgm:t>
    </dgm:pt>
    <dgm:pt modelId="{DC1FDA3C-84EE-4CB0-9A7D-86A2D67E33B1}" type="parTrans" cxnId="{FE85DB8A-8AA9-468D-B573-6ED9715E05D6}">
      <dgm:prSet/>
      <dgm:spPr/>
      <dgm:t>
        <a:bodyPr/>
        <a:lstStyle/>
        <a:p>
          <a:endParaRPr lang="en-AU"/>
        </a:p>
      </dgm:t>
    </dgm:pt>
    <dgm:pt modelId="{324D652A-5973-4109-A97A-95CC6CB7F49F}" type="sibTrans" cxnId="{FE85DB8A-8AA9-468D-B573-6ED9715E05D6}">
      <dgm:prSet/>
      <dgm:spPr/>
      <dgm:t>
        <a:bodyPr/>
        <a:lstStyle/>
        <a:p>
          <a:endParaRPr lang="en-AU"/>
        </a:p>
      </dgm:t>
    </dgm:pt>
    <dgm:pt modelId="{238DFEA4-4539-43AC-A85D-EAC69647C7AF}">
      <dgm:prSet phldrT="[Text]"/>
      <dgm:spPr/>
      <dgm:t>
        <a:bodyPr/>
        <a:lstStyle/>
        <a:p>
          <a:r>
            <a:rPr lang="en-AU" dirty="0"/>
            <a:t>Projects will unify researchers’ digital presence and simplify their research workflows</a:t>
          </a:r>
        </a:p>
      </dgm:t>
    </dgm:pt>
    <dgm:pt modelId="{F9DCB683-71C3-42D4-A091-D3D9A636DDAD}" type="parTrans" cxnId="{DC1E1F54-59C3-4CFF-B944-43639D78C572}">
      <dgm:prSet/>
      <dgm:spPr/>
      <dgm:t>
        <a:bodyPr/>
        <a:lstStyle/>
        <a:p>
          <a:endParaRPr lang="en-AU"/>
        </a:p>
      </dgm:t>
    </dgm:pt>
    <dgm:pt modelId="{E64F8AD5-8D40-453A-9FEF-A371AA429540}" type="sibTrans" cxnId="{DC1E1F54-59C3-4CFF-B944-43639D78C572}">
      <dgm:prSet/>
      <dgm:spPr/>
      <dgm:t>
        <a:bodyPr/>
        <a:lstStyle/>
        <a:p>
          <a:endParaRPr lang="en-AU"/>
        </a:p>
      </dgm:t>
    </dgm:pt>
    <dgm:pt modelId="{BF4DFC2B-57E0-424E-9184-617D71CFBB20}" type="pres">
      <dgm:prSet presAssocID="{93009BC8-8598-46CC-AE64-AEA504E2CC4B}" presName="Name0" presStyleCnt="0">
        <dgm:presLayoutVars>
          <dgm:dir/>
          <dgm:animLvl val="lvl"/>
          <dgm:resizeHandles val="exact"/>
        </dgm:presLayoutVars>
      </dgm:prSet>
      <dgm:spPr/>
    </dgm:pt>
    <dgm:pt modelId="{63163500-DB39-4D12-82B2-9FBD215F15D6}" type="pres">
      <dgm:prSet presAssocID="{238DFEA4-4539-43AC-A85D-EAC69647C7AF}" presName="boxAndChildren" presStyleCnt="0"/>
      <dgm:spPr/>
    </dgm:pt>
    <dgm:pt modelId="{5C50011A-F927-483B-B42A-4245064DD40C}" type="pres">
      <dgm:prSet presAssocID="{238DFEA4-4539-43AC-A85D-EAC69647C7AF}" presName="parentTextBox" presStyleLbl="node1" presStyleIdx="0" presStyleCnt="5"/>
      <dgm:spPr/>
    </dgm:pt>
    <dgm:pt modelId="{6A045C47-6F91-45E6-84E8-D3D434C392A4}" type="pres">
      <dgm:prSet presAssocID="{324D652A-5973-4109-A97A-95CC6CB7F49F}" presName="sp" presStyleCnt="0"/>
      <dgm:spPr/>
    </dgm:pt>
    <dgm:pt modelId="{49AFD43D-0D12-4732-A6FC-54297C965973}" type="pres">
      <dgm:prSet presAssocID="{FECFE396-519E-489B-AC23-D896A6E60F92}" presName="arrowAndChildren" presStyleCnt="0"/>
      <dgm:spPr/>
    </dgm:pt>
    <dgm:pt modelId="{445BFD1B-173B-4684-A57F-089E21F4B94F}" type="pres">
      <dgm:prSet presAssocID="{FECFE396-519E-489B-AC23-D896A6E60F92}" presName="parentTextArrow" presStyleLbl="node1" presStyleIdx="1" presStyleCnt="5"/>
      <dgm:spPr/>
    </dgm:pt>
    <dgm:pt modelId="{0E38DDE5-C2AA-4B81-9AD2-6D957720FF47}" type="pres">
      <dgm:prSet presAssocID="{B7BC0A3F-3EB2-4EA9-B130-21EDEB734BCE}" presName="sp" presStyleCnt="0"/>
      <dgm:spPr/>
    </dgm:pt>
    <dgm:pt modelId="{484272CB-D249-404B-B933-00A5DEE9C7AB}" type="pres">
      <dgm:prSet presAssocID="{F7D7B2FC-9C69-475D-8224-5B6A7746B174}" presName="arrowAndChildren" presStyleCnt="0"/>
      <dgm:spPr/>
    </dgm:pt>
    <dgm:pt modelId="{2307F347-7EFF-4C30-ACA8-DA6C3CD5F3C9}" type="pres">
      <dgm:prSet presAssocID="{F7D7B2FC-9C69-475D-8224-5B6A7746B174}" presName="parentTextArrow" presStyleLbl="node1" presStyleIdx="2" presStyleCnt="5"/>
      <dgm:spPr/>
    </dgm:pt>
    <dgm:pt modelId="{26A7A861-DE7A-4C17-91E1-6FEA31C0B42B}" type="pres">
      <dgm:prSet presAssocID="{01DE0E24-95A4-4C83-9C3E-0593A3C55E1E}" presName="sp" presStyleCnt="0"/>
      <dgm:spPr/>
    </dgm:pt>
    <dgm:pt modelId="{EF4C3483-1272-4ECC-AD07-AEDAD797FABB}" type="pres">
      <dgm:prSet presAssocID="{04AF6E82-71DF-4C4F-8149-9F8C25613091}" presName="arrowAndChildren" presStyleCnt="0"/>
      <dgm:spPr/>
    </dgm:pt>
    <dgm:pt modelId="{F2FBED9C-EC09-49C6-B8EB-0A22D5F5DD4A}" type="pres">
      <dgm:prSet presAssocID="{04AF6E82-71DF-4C4F-8149-9F8C25613091}" presName="parentTextArrow" presStyleLbl="node1" presStyleIdx="3" presStyleCnt="5"/>
      <dgm:spPr/>
    </dgm:pt>
    <dgm:pt modelId="{F39F74F6-863F-4031-B051-8A65D7CA6FFA}" type="pres">
      <dgm:prSet presAssocID="{8B0BDD07-04D7-4932-9C2E-9D5C33CC1865}" presName="sp" presStyleCnt="0"/>
      <dgm:spPr/>
    </dgm:pt>
    <dgm:pt modelId="{99E06C35-7B88-412A-89DF-FEF8A7CF1C0D}" type="pres">
      <dgm:prSet presAssocID="{64EF6B9A-0FE3-4947-9438-92E45FAD4353}" presName="arrowAndChildren" presStyleCnt="0"/>
      <dgm:spPr/>
    </dgm:pt>
    <dgm:pt modelId="{2B50C309-2D9E-4EC2-8CB4-BBEEB70FAA36}" type="pres">
      <dgm:prSet presAssocID="{64EF6B9A-0FE3-4947-9438-92E45FAD4353}" presName="parentTextArrow" presStyleLbl="node1" presStyleIdx="4" presStyleCnt="5"/>
      <dgm:spPr/>
    </dgm:pt>
  </dgm:ptLst>
  <dgm:cxnLst>
    <dgm:cxn modelId="{C1E85A03-E569-42A3-B043-B88105B3A30A}" type="presOf" srcId="{FECFE396-519E-489B-AC23-D896A6E60F92}" destId="{445BFD1B-173B-4684-A57F-089E21F4B94F}" srcOrd="0" destOrd="0" presId="urn:microsoft.com/office/officeart/2005/8/layout/process4"/>
    <dgm:cxn modelId="{7C0DB818-CCD6-49E4-A68A-2F30B2EE280E}" type="presOf" srcId="{F7D7B2FC-9C69-475D-8224-5B6A7746B174}" destId="{2307F347-7EFF-4C30-ACA8-DA6C3CD5F3C9}" srcOrd="0" destOrd="0" presId="urn:microsoft.com/office/officeart/2005/8/layout/process4"/>
    <dgm:cxn modelId="{4A548019-45C9-4C74-B3FB-3CD08DF5F49C}" srcId="{93009BC8-8598-46CC-AE64-AEA504E2CC4B}" destId="{F7D7B2FC-9C69-475D-8224-5B6A7746B174}" srcOrd="2" destOrd="0" parTransId="{DBEF08C3-8443-4832-8BB4-B1AF9276B256}" sibTransId="{B7BC0A3F-3EB2-4EA9-B130-21EDEB734BCE}"/>
    <dgm:cxn modelId="{64A41D74-4F19-4DCB-93B7-CA0DFD7587CB}" type="presOf" srcId="{93009BC8-8598-46CC-AE64-AEA504E2CC4B}" destId="{BF4DFC2B-57E0-424E-9184-617D71CFBB20}" srcOrd="0" destOrd="0" presId="urn:microsoft.com/office/officeart/2005/8/layout/process4"/>
    <dgm:cxn modelId="{DC1E1F54-59C3-4CFF-B944-43639D78C572}" srcId="{93009BC8-8598-46CC-AE64-AEA504E2CC4B}" destId="{238DFEA4-4539-43AC-A85D-EAC69647C7AF}" srcOrd="4" destOrd="0" parTransId="{F9DCB683-71C3-42D4-A091-D3D9A636DDAD}" sibTransId="{E64F8AD5-8D40-453A-9FEF-A371AA429540}"/>
    <dgm:cxn modelId="{FE85DB8A-8AA9-468D-B573-6ED9715E05D6}" srcId="{93009BC8-8598-46CC-AE64-AEA504E2CC4B}" destId="{FECFE396-519E-489B-AC23-D896A6E60F92}" srcOrd="3" destOrd="0" parTransId="{DC1FDA3C-84EE-4CB0-9A7D-86A2D67E33B1}" sibTransId="{324D652A-5973-4109-A97A-95CC6CB7F49F}"/>
    <dgm:cxn modelId="{F8A0AB8D-E118-4A73-A2E1-7FFF50070462}" type="presOf" srcId="{238DFEA4-4539-43AC-A85D-EAC69647C7AF}" destId="{5C50011A-F927-483B-B42A-4245064DD40C}" srcOrd="0" destOrd="0" presId="urn:microsoft.com/office/officeart/2005/8/layout/process4"/>
    <dgm:cxn modelId="{155D07B7-F703-4859-81D7-4342D7229C5A}" srcId="{93009BC8-8598-46CC-AE64-AEA504E2CC4B}" destId="{64EF6B9A-0FE3-4947-9438-92E45FAD4353}" srcOrd="0" destOrd="0" parTransId="{116BA762-1AE3-4181-B2AF-6A7FB44CDF98}" sibTransId="{8B0BDD07-04D7-4932-9C2E-9D5C33CC1865}"/>
    <dgm:cxn modelId="{3088B9C7-4B96-46D6-ADD9-0AF5C36A1C0E}" srcId="{93009BC8-8598-46CC-AE64-AEA504E2CC4B}" destId="{04AF6E82-71DF-4C4F-8149-9F8C25613091}" srcOrd="1" destOrd="0" parTransId="{C3D8A7F2-FF04-42A1-ACC8-67F1A3C371A7}" sibTransId="{01DE0E24-95A4-4C83-9C3E-0593A3C55E1E}"/>
    <dgm:cxn modelId="{CB5C20C8-0435-4020-9A8F-71EA320788F4}" type="presOf" srcId="{64EF6B9A-0FE3-4947-9438-92E45FAD4353}" destId="{2B50C309-2D9E-4EC2-8CB4-BBEEB70FAA36}" srcOrd="0" destOrd="0" presId="urn:microsoft.com/office/officeart/2005/8/layout/process4"/>
    <dgm:cxn modelId="{808470F0-1E2C-48B7-9040-4C92054C5305}" type="presOf" srcId="{04AF6E82-71DF-4C4F-8149-9F8C25613091}" destId="{F2FBED9C-EC09-49C6-B8EB-0A22D5F5DD4A}" srcOrd="0" destOrd="0" presId="urn:microsoft.com/office/officeart/2005/8/layout/process4"/>
    <dgm:cxn modelId="{ECF4A3B9-8FFF-4145-9BCE-FB8EF010497D}" type="presParOf" srcId="{BF4DFC2B-57E0-424E-9184-617D71CFBB20}" destId="{63163500-DB39-4D12-82B2-9FBD215F15D6}" srcOrd="0" destOrd="0" presId="urn:microsoft.com/office/officeart/2005/8/layout/process4"/>
    <dgm:cxn modelId="{0ED377E0-5327-47D5-A937-35C45CC7BC87}" type="presParOf" srcId="{63163500-DB39-4D12-82B2-9FBD215F15D6}" destId="{5C50011A-F927-483B-B42A-4245064DD40C}" srcOrd="0" destOrd="0" presId="urn:microsoft.com/office/officeart/2005/8/layout/process4"/>
    <dgm:cxn modelId="{6A42D668-FFB9-4EF8-97BF-C6B59652D633}" type="presParOf" srcId="{BF4DFC2B-57E0-424E-9184-617D71CFBB20}" destId="{6A045C47-6F91-45E6-84E8-D3D434C392A4}" srcOrd="1" destOrd="0" presId="urn:microsoft.com/office/officeart/2005/8/layout/process4"/>
    <dgm:cxn modelId="{34AC6B82-02FE-4984-B8A8-77024608B6CC}" type="presParOf" srcId="{BF4DFC2B-57E0-424E-9184-617D71CFBB20}" destId="{49AFD43D-0D12-4732-A6FC-54297C965973}" srcOrd="2" destOrd="0" presId="urn:microsoft.com/office/officeart/2005/8/layout/process4"/>
    <dgm:cxn modelId="{043D61F4-9656-41D1-A81F-AE291A472E39}" type="presParOf" srcId="{49AFD43D-0D12-4732-A6FC-54297C965973}" destId="{445BFD1B-173B-4684-A57F-089E21F4B94F}" srcOrd="0" destOrd="0" presId="urn:microsoft.com/office/officeart/2005/8/layout/process4"/>
    <dgm:cxn modelId="{612A4BDF-2814-4812-93D8-33A5C1006CD3}" type="presParOf" srcId="{BF4DFC2B-57E0-424E-9184-617D71CFBB20}" destId="{0E38DDE5-C2AA-4B81-9AD2-6D957720FF47}" srcOrd="3" destOrd="0" presId="urn:microsoft.com/office/officeart/2005/8/layout/process4"/>
    <dgm:cxn modelId="{6FC264BF-3108-420A-8AF4-351A10786058}" type="presParOf" srcId="{BF4DFC2B-57E0-424E-9184-617D71CFBB20}" destId="{484272CB-D249-404B-B933-00A5DEE9C7AB}" srcOrd="4" destOrd="0" presId="urn:microsoft.com/office/officeart/2005/8/layout/process4"/>
    <dgm:cxn modelId="{EA6E5CFA-4C3C-450D-A433-08A3BC3BB298}" type="presParOf" srcId="{484272CB-D249-404B-B933-00A5DEE9C7AB}" destId="{2307F347-7EFF-4C30-ACA8-DA6C3CD5F3C9}" srcOrd="0" destOrd="0" presId="urn:microsoft.com/office/officeart/2005/8/layout/process4"/>
    <dgm:cxn modelId="{133AC2BE-5ED2-46E0-9A8A-439582831639}" type="presParOf" srcId="{BF4DFC2B-57E0-424E-9184-617D71CFBB20}" destId="{26A7A861-DE7A-4C17-91E1-6FEA31C0B42B}" srcOrd="5" destOrd="0" presId="urn:microsoft.com/office/officeart/2005/8/layout/process4"/>
    <dgm:cxn modelId="{97D6A643-4B21-4B99-8DD9-D1DCA8E16DE2}" type="presParOf" srcId="{BF4DFC2B-57E0-424E-9184-617D71CFBB20}" destId="{EF4C3483-1272-4ECC-AD07-AEDAD797FABB}" srcOrd="6" destOrd="0" presId="urn:microsoft.com/office/officeart/2005/8/layout/process4"/>
    <dgm:cxn modelId="{7517A491-5ECB-4A9C-85CF-F29D154BBC0B}" type="presParOf" srcId="{EF4C3483-1272-4ECC-AD07-AEDAD797FABB}" destId="{F2FBED9C-EC09-49C6-B8EB-0A22D5F5DD4A}" srcOrd="0" destOrd="0" presId="urn:microsoft.com/office/officeart/2005/8/layout/process4"/>
    <dgm:cxn modelId="{245DD085-4D28-445B-B1F3-CBC942E1DCB2}" type="presParOf" srcId="{BF4DFC2B-57E0-424E-9184-617D71CFBB20}" destId="{F39F74F6-863F-4031-B051-8A65D7CA6FFA}" srcOrd="7" destOrd="0" presId="urn:microsoft.com/office/officeart/2005/8/layout/process4"/>
    <dgm:cxn modelId="{56D3BB79-8F2D-4850-8E3E-B2F03054C101}" type="presParOf" srcId="{BF4DFC2B-57E0-424E-9184-617D71CFBB20}" destId="{99E06C35-7B88-412A-89DF-FEF8A7CF1C0D}" srcOrd="8" destOrd="0" presId="urn:microsoft.com/office/officeart/2005/8/layout/process4"/>
    <dgm:cxn modelId="{2475B8FD-AE4F-4A77-B929-A8D1BF0E9247}" type="presParOf" srcId="{99E06C35-7B88-412A-89DF-FEF8A7CF1C0D}" destId="{2B50C309-2D9E-4EC2-8CB4-BBEEB70FAA3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0011A-F927-483B-B42A-4245064DD40C}">
      <dsp:nvSpPr>
        <dsp:cNvPr id="0" name=""/>
        <dsp:cNvSpPr/>
      </dsp:nvSpPr>
      <dsp:spPr>
        <a:xfrm>
          <a:off x="0" y="3736288"/>
          <a:ext cx="10515600" cy="61296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Projects will unify researchers’ digital presence and simplify their research workflows</a:t>
          </a:r>
        </a:p>
      </dsp:txBody>
      <dsp:txXfrm>
        <a:off x="0" y="3736288"/>
        <a:ext cx="10515600" cy="612969"/>
      </dsp:txXfrm>
    </dsp:sp>
    <dsp:sp modelId="{445BFD1B-173B-4684-A57F-089E21F4B94F}">
      <dsp:nvSpPr>
        <dsp:cNvPr id="0" name=""/>
        <dsp:cNvSpPr/>
      </dsp:nvSpPr>
      <dsp:spPr>
        <a:xfrm rot="10800000">
          <a:off x="0" y="2802736"/>
          <a:ext cx="10515600" cy="942746"/>
        </a:xfrm>
        <a:prstGeom prst="upArrowCallout">
          <a:avLst/>
        </a:prstGeom>
        <a:solidFill>
          <a:schemeClr val="accent2">
            <a:shade val="80000"/>
            <a:hueOff val="-120354"/>
            <a:satOff val="2542"/>
            <a:lumOff val="6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Project for Research Information Management Enablement (PRIME) 2017-2019</a:t>
          </a:r>
        </a:p>
      </dsp:txBody>
      <dsp:txXfrm rot="10800000">
        <a:off x="0" y="2802736"/>
        <a:ext cx="10515600" cy="612568"/>
      </dsp:txXfrm>
    </dsp:sp>
    <dsp:sp modelId="{2307F347-7EFF-4C30-ACA8-DA6C3CD5F3C9}">
      <dsp:nvSpPr>
        <dsp:cNvPr id="0" name=""/>
        <dsp:cNvSpPr/>
      </dsp:nvSpPr>
      <dsp:spPr>
        <a:xfrm rot="10800000">
          <a:off x="0" y="1869184"/>
          <a:ext cx="10515600" cy="942746"/>
        </a:xfrm>
        <a:prstGeom prst="upArrowCallout">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Enterprise Research Data Management Systems (ERDMS) Project 2016-2018</a:t>
          </a:r>
        </a:p>
      </dsp:txBody>
      <dsp:txXfrm rot="10800000">
        <a:off x="0" y="1869184"/>
        <a:ext cx="10515600" cy="612568"/>
      </dsp:txXfrm>
    </dsp:sp>
    <dsp:sp modelId="{F2FBED9C-EC09-49C6-B8EB-0A22D5F5DD4A}">
      <dsp:nvSpPr>
        <dsp:cNvPr id="0" name=""/>
        <dsp:cNvSpPr/>
      </dsp:nvSpPr>
      <dsp:spPr>
        <a:xfrm rot="10800000">
          <a:off x="0" y="935632"/>
          <a:ext cx="10515600" cy="942746"/>
        </a:xfrm>
        <a:prstGeom prst="upArrowCallout">
          <a:avLst/>
        </a:prstGeom>
        <a:solidFill>
          <a:schemeClr val="accent2">
            <a:shade val="80000"/>
            <a:hueOff val="-361061"/>
            <a:satOff val="7625"/>
            <a:lumOff val="20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Digital Research Strategy 2015-2018</a:t>
          </a:r>
        </a:p>
      </dsp:txBody>
      <dsp:txXfrm rot="10800000">
        <a:off x="0" y="935632"/>
        <a:ext cx="10515600" cy="612568"/>
      </dsp:txXfrm>
    </dsp:sp>
    <dsp:sp modelId="{2B50C309-2D9E-4EC2-8CB4-BBEEB70FAA36}">
      <dsp:nvSpPr>
        <dsp:cNvPr id="0" name=""/>
        <dsp:cNvSpPr/>
      </dsp:nvSpPr>
      <dsp:spPr>
        <a:xfrm rot="10800000">
          <a:off x="0" y="2080"/>
          <a:ext cx="10515600" cy="942746"/>
        </a:xfrm>
        <a:prstGeom prst="upArrowCallou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Library-led research data management initiative 2015-  </a:t>
          </a:r>
        </a:p>
      </dsp:txBody>
      <dsp:txXfrm rot="10800000">
        <a:off x="0" y="2080"/>
        <a:ext cx="10515600" cy="612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611F9-48CB-49ED-B40A-0FC4FAEABA56}" type="datetimeFigureOut">
              <a:rPr lang="en-US" smtClean="0"/>
              <a:t>12/8/2017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A503B-01CB-42A6-9FFC-2B61CF927AE6}" type="slidenum">
              <a:rPr lang="en-US" smtClean="0"/>
              <a:t>‹#›</a:t>
            </a:fld>
            <a:endParaRPr lang="en-US"/>
          </a:p>
        </p:txBody>
      </p:sp>
    </p:spTree>
    <p:extLst>
      <p:ext uri="{BB962C8B-B14F-4D97-AF65-F5344CB8AC3E}">
        <p14:creationId xmlns:p14="http://schemas.microsoft.com/office/powerpoint/2010/main" val="28083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9431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23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University Future Ready Strategic Plan 2013-2017;  Research Plan 2013-2017 ; Library Strategy 2016-2017; Digital</a:t>
            </a:r>
            <a:r>
              <a:rPr lang="en-AU" baseline="0" dirty="0"/>
              <a:t> Research Strategy 2015-2020.</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14</a:t>
            </a:fld>
            <a:endParaRPr lang="en-US"/>
          </a:p>
        </p:txBody>
      </p:sp>
    </p:spTree>
    <p:extLst>
      <p:ext uri="{BB962C8B-B14F-4D97-AF65-F5344CB8AC3E}">
        <p14:creationId xmlns:p14="http://schemas.microsoft.com/office/powerpoint/2010/main" val="16778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15</a:t>
            </a:fld>
            <a:endParaRPr lang="en-US"/>
          </a:p>
        </p:txBody>
      </p:sp>
    </p:spTree>
    <p:extLst>
      <p:ext uri="{BB962C8B-B14F-4D97-AF65-F5344CB8AC3E}">
        <p14:creationId xmlns:p14="http://schemas.microsoft.com/office/powerpoint/2010/main" val="1259836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16</a:t>
            </a:fld>
            <a:endParaRPr lang="en-US"/>
          </a:p>
        </p:txBody>
      </p:sp>
    </p:spTree>
    <p:extLst>
      <p:ext uri="{BB962C8B-B14F-4D97-AF65-F5344CB8AC3E}">
        <p14:creationId xmlns:p14="http://schemas.microsoft.com/office/powerpoint/2010/main" val="3870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17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26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to leverage through collaborations to address other institutional challenges</a:t>
            </a:r>
          </a:p>
          <a:p>
            <a:r>
              <a:rPr lang="en-US" dirty="0"/>
              <a:t>Opportunities to better address local goals by understanding the problems others at the institution are trying to solve. </a:t>
            </a:r>
          </a:p>
          <a:p>
            <a:pPr lvl="1"/>
            <a:r>
              <a:rPr lang="en-US" sz="1600" dirty="0"/>
              <a:t>Provost &amp; institutional research</a:t>
            </a:r>
          </a:p>
          <a:p>
            <a:pPr lvl="1"/>
            <a:r>
              <a:rPr lang="en-US" sz="1600" dirty="0"/>
              <a:t>Research Office</a:t>
            </a:r>
          </a:p>
          <a:p>
            <a:pPr lvl="1"/>
            <a:r>
              <a:rPr lang="en-US" sz="1600" dirty="0"/>
              <a:t>Campus communications</a:t>
            </a:r>
          </a:p>
          <a:p>
            <a:pPr lvl="1"/>
            <a:r>
              <a:rPr lang="en-US" sz="1600" dirty="0"/>
              <a:t>Library</a:t>
            </a:r>
          </a:p>
          <a:p>
            <a:pPr lvl="1"/>
            <a:r>
              <a:rPr lang="en-US" sz="1600" dirty="0"/>
              <a:t>Researchers!</a:t>
            </a: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19</a:t>
            </a:fld>
            <a:endParaRPr lang="en-US" dirty="0"/>
          </a:p>
        </p:txBody>
      </p:sp>
    </p:spTree>
    <p:extLst>
      <p:ext uri="{BB962C8B-B14F-4D97-AF65-F5344CB8AC3E}">
        <p14:creationId xmlns:p14="http://schemas.microsoft.com/office/powerpoint/2010/main" val="3915852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21</a:t>
            </a:fld>
            <a:endParaRPr lang="en-US" dirty="0"/>
          </a:p>
        </p:txBody>
      </p:sp>
    </p:spTree>
    <p:extLst>
      <p:ext uri="{BB962C8B-B14F-4D97-AF65-F5344CB8AC3E}">
        <p14:creationId xmlns:p14="http://schemas.microsoft.com/office/powerpoint/2010/main" val="4055592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a:t>
            </a:r>
            <a:r>
              <a:rPr lang="en-US" baseline="0" dirty="0"/>
              <a:t> that librarians bring are essential to making these tools work</a:t>
            </a:r>
          </a:p>
          <a:p>
            <a:pPr defTabSz="948507">
              <a:defRPr/>
            </a:pPr>
            <a:r>
              <a:rPr lang="en-US" dirty="0"/>
              <a:t>Libraries understand subtle challenges of using aggregated data, distinctions amongst</a:t>
            </a:r>
            <a:r>
              <a:rPr lang="en-US" baseline="0" dirty="0"/>
              <a:t> disciplines, challenges with interpreting journal or book based metrics, etc.</a:t>
            </a:r>
          </a:p>
          <a:p>
            <a:pPr defTabSz="948507">
              <a:defRPr/>
            </a:pPr>
            <a:r>
              <a:rPr lang="en-US" dirty="0"/>
              <a:t>Xml story at SU</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6E348-1EDB-2B44-9628-B949AABC8E14}"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1253210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a:t>
            </a:r>
          </a:p>
          <a:p>
            <a:endParaRPr lang="en-US" dirty="0"/>
          </a:p>
          <a:p>
            <a:r>
              <a:rPr lang="en-US" dirty="0"/>
              <a:t>Nephew – Thomas Dannenhoffer-</a:t>
            </a:r>
            <a:r>
              <a:rPr lang="en-US" dirty="0" err="1"/>
              <a:t>Lafage</a:t>
            </a:r>
            <a:r>
              <a:rPr lang="en-US" dirty="0"/>
              <a:t> is a chemistry PhD candidate at University of Chicago</a:t>
            </a:r>
          </a:p>
          <a:p>
            <a:r>
              <a:rPr lang="en-US" dirty="0"/>
              <a:t>John’s brother – Dr. Robert Dannenhoffer, Roseburg Oregon MD</a:t>
            </a:r>
          </a:p>
          <a:p>
            <a:r>
              <a:rPr lang="en-US" dirty="0"/>
              <a:t>John’s cousin – Ray Dannenhoffer is professor at University of Buffalo Med school</a:t>
            </a:r>
          </a:p>
          <a:p>
            <a:endParaRPr lang="en-US" dirty="0"/>
          </a:p>
          <a:p>
            <a:r>
              <a:rPr lang="en-US" dirty="0"/>
              <a:t>You</a:t>
            </a:r>
            <a:r>
              <a:rPr lang="en-US" baseline="0" dirty="0"/>
              <a:t> may be able to distinguish your own publications, others cannot</a:t>
            </a:r>
          </a:p>
          <a:p>
            <a:endParaRPr lang="en-US" baseline="0" dirty="0"/>
          </a:p>
          <a:p>
            <a:r>
              <a:rPr lang="en-US" baseline="0" dirty="0"/>
              <a:t>The data is good, it isn’t always perfect. Librarians can help untangle issues in Pure and Scopus data about your faculty and their work.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B4CE96-1095-4A7C-8350-A45061F177E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774771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a:t>
            </a:r>
          </a:p>
          <a:p>
            <a:endParaRPr lang="en-US" dirty="0"/>
          </a:p>
          <a:p>
            <a:r>
              <a:rPr lang="en-US" dirty="0"/>
              <a:t>Many of these tools come from companies libraries already work we</a:t>
            </a:r>
            <a:r>
              <a:rPr lang="en-US" baseline="0" dirty="0"/>
              <a:t> have an understanding of their relationships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 time we’ve shown this tool to a</a:t>
            </a:r>
            <a:r>
              <a:rPr lang="en-US" baseline="0" dirty="0"/>
              <a:t> group, we get asked, why isn’t Web of Science data included instead of Scopus</a:t>
            </a:r>
          </a:p>
          <a:p>
            <a:endParaRPr lang="en-US" dirty="0"/>
          </a:p>
        </p:txBody>
      </p:sp>
      <p:sp>
        <p:nvSpPr>
          <p:cNvPr id="4" name="Slide Number Placeholder 3"/>
          <p:cNvSpPr>
            <a:spLocks noGrp="1"/>
          </p:cNvSpPr>
          <p:nvPr>
            <p:ph type="sldNum" sz="quarter" idx="10"/>
          </p:nvPr>
        </p:nvSpPr>
        <p:spPr/>
        <p:txBody>
          <a:bodyPr/>
          <a:lstStyle/>
          <a:p>
            <a:fld id="{CAC46A66-774A-3846-B0AC-5332EC6B3A0E}" type="slidenum">
              <a:rPr lang="en-US" smtClean="0"/>
              <a:pPr/>
              <a:t>24</a:t>
            </a:fld>
            <a:endParaRPr lang="en-US" dirty="0"/>
          </a:p>
        </p:txBody>
      </p:sp>
    </p:spTree>
    <p:extLst>
      <p:ext uri="{BB962C8B-B14F-4D97-AF65-F5344CB8AC3E}">
        <p14:creationId xmlns:p14="http://schemas.microsoft.com/office/powerpoint/2010/main" val="1111621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Research continues to provide insight for the field in many areas including research data management, user-centered library services, and digitization efforts. These are three of our recent reports and all are available as free downloads on our website.</a:t>
            </a:r>
          </a:p>
          <a:p>
            <a:endParaRPr lang="en-US" i="1" dirty="0"/>
          </a:p>
          <a:p>
            <a:endParaRPr lang="en-US" b="1" i="1" dirty="0"/>
          </a:p>
        </p:txBody>
      </p:sp>
      <p:sp>
        <p:nvSpPr>
          <p:cNvPr id="4" name="Slide Number Placeholder 3"/>
          <p:cNvSpPr>
            <a:spLocks noGrp="1"/>
          </p:cNvSpPr>
          <p:nvPr>
            <p:ph type="sldNum" sz="quarter" idx="10"/>
          </p:nvPr>
        </p:nvSpPr>
        <p:spPr/>
        <p:txBody>
          <a:bodyPr/>
          <a:lstStyle/>
          <a:p>
            <a:fld id="{8E3C1866-0D27-4135-AFDA-818C1B805942}" type="slidenum">
              <a:rPr lang="en-US" smtClean="0"/>
              <a:pPr/>
              <a:t>3</a:t>
            </a:fld>
            <a:endParaRPr lang="en-US"/>
          </a:p>
        </p:txBody>
      </p:sp>
    </p:spTree>
    <p:extLst>
      <p:ext uri="{BB962C8B-B14F-4D97-AF65-F5344CB8AC3E}">
        <p14:creationId xmlns:p14="http://schemas.microsoft.com/office/powerpoint/2010/main" val="277593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25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43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400549"/>
            <a:ext cx="5486400" cy="3600448"/>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63" name="Shape 63"/>
          <p:cNvSpPr txBox="1">
            <a:spLocks noGrp="1"/>
          </p:cNvSpPr>
          <p:nvPr>
            <p:ph type="sldNum" idx="12"/>
          </p:nvPr>
        </p:nvSpPr>
        <p:spPr>
          <a:xfrm>
            <a:off x="3885010" y="8684683"/>
            <a:ext cx="2971799" cy="459315"/>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985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72" name="Shape 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456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78" name="Shape 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88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400549"/>
            <a:ext cx="5486400" cy="3600448"/>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85" name="Shape 85"/>
          <p:cNvSpPr txBox="1">
            <a:spLocks noGrp="1"/>
          </p:cNvSpPr>
          <p:nvPr>
            <p:ph type="sldNum" idx="12"/>
          </p:nvPr>
        </p:nvSpPr>
        <p:spPr>
          <a:xfrm>
            <a:off x="3885010" y="8684683"/>
            <a:ext cx="2971799" cy="459315"/>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91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dirty="0"/>
          </a:p>
        </p:txBody>
      </p:sp>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743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92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01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91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400" dirty="0"/>
          </a:p>
        </p:txBody>
      </p:sp>
      <p:sp>
        <p:nvSpPr>
          <p:cNvPr id="4" name="Slide Number Placeholder 3"/>
          <p:cNvSpPr>
            <a:spLocks noGrp="1"/>
          </p:cNvSpPr>
          <p:nvPr>
            <p:ph type="sldNum" sz="quarter" idx="10"/>
          </p:nvPr>
        </p:nvSpPr>
        <p:spPr/>
        <p:txBody>
          <a:bodyPr/>
          <a:lstStyle/>
          <a:p>
            <a:fld id="{8E3C1866-0D27-4135-AFDA-818C1B805942}" type="slidenum">
              <a:rPr lang="en-US" smtClean="0"/>
              <a:pPr/>
              <a:t>4</a:t>
            </a:fld>
            <a:endParaRPr lang="en-US"/>
          </a:p>
        </p:txBody>
      </p:sp>
    </p:spTree>
    <p:extLst>
      <p:ext uri="{BB962C8B-B14F-4D97-AF65-F5344CB8AC3E}">
        <p14:creationId xmlns:p14="http://schemas.microsoft.com/office/powerpoint/2010/main" val="19746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110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66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49"/>
            <a:ext cx="5486400" cy="3600448"/>
          </a:xfrm>
          <a:prstGeom prst="rect">
            <a:avLst/>
          </a:prstGeom>
        </p:spPr>
        <p:txBody>
          <a:bodyPr wrap="square" lIns="91425" tIns="91425" rIns="91425" bIns="91425" anchor="t" anchorCtr="0">
            <a:noAutofit/>
          </a:bodyPr>
          <a:lstStyle/>
          <a:p>
            <a:pPr lvl="0">
              <a:spcBef>
                <a:spcPts val="0"/>
              </a:spcBef>
              <a:buNone/>
            </a:pPr>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49"/>
            <a:ext cx="5486400" cy="3600448"/>
          </a:xfrm>
          <a:prstGeom prst="rect">
            <a:avLst/>
          </a:prstGeom>
        </p:spPr>
        <p:txBody>
          <a:bodyPr lIns="91425" tIns="91425" rIns="91425" bIns="91425" anchor="t" anchorCtr="0">
            <a:noAutofit/>
          </a:bodyPr>
          <a:lstStyle/>
          <a:p>
            <a:r>
              <a:rPr lang="en-US" dirty="0"/>
              <a:t>I joined OCLC Research in 2016,</a:t>
            </a:r>
            <a:r>
              <a:rPr lang="en-US" baseline="0" dirty="0"/>
              <a:t> after spending most of my time as an administrator working in academic and student affairs at the University of Illinois, establishing institutional-wide RIM services at UIUC, and also some time as community director at ORCID.</a:t>
            </a:r>
          </a:p>
          <a:p>
            <a:endParaRPr lang="en-US" baseline="0" dirty="0"/>
          </a:p>
          <a:p>
            <a:r>
              <a:rPr lang="en-US" baseline="0" dirty="0"/>
              <a:t>At OCLC I lead research efforts related to research information management, as we recognize this is an emerging area for libraries—in North America and worldwide. </a:t>
            </a:r>
          </a:p>
          <a:p>
            <a:endParaRPr lang="en-US" baseline="0" dirty="0"/>
          </a:p>
          <a:p>
            <a:r>
              <a:rPr lang="en-US" baseline="0" dirty="0"/>
              <a:t>To that end, I’ve worked with our global community of research library partners, including Anna Clements, to try to develop a framework for understanding a multitude of practices—and names—that can fall under a more broad ”research information management” umbrella.  </a:t>
            </a:r>
            <a:endParaRPr lang="en-US" dirty="0"/>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88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46A66-774A-3846-B0AC-5332EC6B3A0E}" type="slidenum">
              <a:rPr lang="en-US" smtClean="0"/>
              <a:pPr/>
              <a:t>9</a:t>
            </a:fld>
            <a:endParaRPr lang="en-US" dirty="0"/>
          </a:p>
        </p:txBody>
      </p:sp>
    </p:spTree>
    <p:extLst>
      <p:ext uri="{BB962C8B-B14F-4D97-AF65-F5344CB8AC3E}">
        <p14:creationId xmlns:p14="http://schemas.microsoft.com/office/powerpoint/2010/main" val="237130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46A66-774A-3846-B0AC-5332EC6B3A0E}" type="slidenum">
              <a:rPr lang="en-US" smtClean="0"/>
              <a:pPr/>
              <a:t>10</a:t>
            </a:fld>
            <a:endParaRPr lang="en-US" dirty="0"/>
          </a:p>
        </p:txBody>
      </p:sp>
    </p:spTree>
    <p:extLst>
      <p:ext uri="{BB962C8B-B14F-4D97-AF65-F5344CB8AC3E}">
        <p14:creationId xmlns:p14="http://schemas.microsoft.com/office/powerpoint/2010/main" val="349473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1F1707-52B8-484C-9993-88512E260EA9}"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25290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403337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8131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 Bulleted List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700"/>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solidFill>
                  <a:srgbClr val="808080"/>
                </a:solidFill>
                <a:latin typeface="Roboto" panose="02000000000000000000" pitchFamily="2" charset="0"/>
                <a:ea typeface="Roboto" panose="02000000000000000000" pitchFamily="2" charset="0"/>
              </a:defRPr>
            </a:lvl1pPr>
            <a:lvl2pPr marL="460363" indent="-236533">
              <a:buFont typeface="Roboto Condensed" panose="02000000000000000000" pitchFamily="2" charset="0"/>
              <a:buChar char="–"/>
              <a:defRPr/>
            </a:lvl2pPr>
          </a:lstStyle>
          <a:p>
            <a:pPr lvl="0"/>
            <a:r>
              <a:rPr lang="en-US" altLang="en-US" noProof="0" dirty="0"/>
              <a:t>Bulleted list</a:t>
            </a:r>
          </a:p>
        </p:txBody>
      </p:sp>
    </p:spTree>
    <p:extLst>
      <p:ext uri="{BB962C8B-B14F-4D97-AF65-F5344CB8AC3E}">
        <p14:creationId xmlns:p14="http://schemas.microsoft.com/office/powerpoint/2010/main" val="232551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700"/>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808080"/>
                </a:solidFill>
                <a:latin typeface="Roboto" panose="02000000000000000000" pitchFamily="2" charset="0"/>
                <a:ea typeface="Roboto" panose="02000000000000000000" pitchFamily="2" charset="0"/>
              </a:defRPr>
            </a:lvl1pPr>
            <a:lvl2pPr marL="460363" indent="-236533">
              <a:buFont typeface="Roboto Condensed" panose="02000000000000000000" pitchFamily="2" charset="0"/>
              <a:buChar char="–"/>
              <a:defRPr/>
            </a:lvl2pPr>
          </a:lstStyle>
          <a:p>
            <a:pPr lvl="0"/>
            <a:r>
              <a:rPr lang="en-US" altLang="en-US" noProof="0" dirty="0"/>
              <a:t>Text</a:t>
            </a:r>
          </a:p>
        </p:txBody>
      </p:sp>
    </p:spTree>
    <p:extLst>
      <p:ext uri="{BB962C8B-B14F-4D97-AF65-F5344CB8AC3E}">
        <p14:creationId xmlns:p14="http://schemas.microsoft.com/office/powerpoint/2010/main" val="395686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ontent- Header">
    <p:spTree>
      <p:nvGrpSpPr>
        <p:cNvPr id="1" name="Shape 38"/>
        <p:cNvGrpSpPr/>
        <p:nvPr/>
      </p:nvGrpSpPr>
      <p:grpSpPr>
        <a:xfrm>
          <a:off x="0" y="0"/>
          <a:ext cx="0" cy="0"/>
          <a:chOff x="0" y="0"/>
          <a:chExt cx="0" cy="0"/>
        </a:xfrm>
      </p:grpSpPr>
      <p:sp>
        <p:nvSpPr>
          <p:cNvPr id="39" name="Shape 39"/>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0" name="Shape 40"/>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1" name="Shape 41"/>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2" name="Shape 42"/>
          <p:cNvSpPr txBox="1">
            <a:spLocks noGrp="1"/>
          </p:cNvSpPr>
          <p:nvPr>
            <p:ph type="body" idx="1"/>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3" name="Shape 43"/>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7" name="Shape 29">
            <a:extLst>
              <a:ext uri="{FF2B5EF4-FFF2-40B4-BE49-F238E27FC236}">
                <a16:creationId xmlns:a16="http://schemas.microsoft.com/office/drawing/2014/main" id="{E2832911-BCDB-4F1E-8A0E-700ED78666D5}"/>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30">
            <a:extLst>
              <a:ext uri="{FF2B5EF4-FFF2-40B4-BE49-F238E27FC236}">
                <a16:creationId xmlns:a16="http://schemas.microsoft.com/office/drawing/2014/main" id="{6F097E37-BD8E-4727-8A2A-3E0C914D3DFA}"/>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Shape 31">
            <a:extLst>
              <a:ext uri="{FF2B5EF4-FFF2-40B4-BE49-F238E27FC236}">
                <a16:creationId xmlns:a16="http://schemas.microsoft.com/office/drawing/2014/main" id="{40D608F8-FD6D-4EC7-A282-264CFF4AB57D}"/>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buSzPct val="25000"/>
            </a:pPr>
            <a:fld id="{00000000-1234-1234-1234-123412341234}" type="slidenum">
              <a:rPr lang="de-DE" smtClean="0">
                <a:solidFill>
                  <a:srgbClr val="888888"/>
                </a:solidFill>
                <a:ea typeface="Calibri"/>
                <a:cs typeface="Calibri"/>
                <a:sym typeface="Calibri"/>
              </a:rPr>
              <a:pPr>
                <a:buSzPct val="25000"/>
              </a:pPr>
              <a:t>‹#›</a:t>
            </a:fld>
            <a:endParaRPr lang="de-DE">
              <a:solidFill>
                <a:srgbClr val="888888"/>
              </a:solidFill>
              <a:ea typeface="Calibri"/>
              <a:cs typeface="Calibri"/>
              <a:sym typeface="Calibri"/>
            </a:endParaRPr>
          </a:p>
        </p:txBody>
      </p:sp>
    </p:spTree>
    <p:extLst>
      <p:ext uri="{BB962C8B-B14F-4D97-AF65-F5344CB8AC3E}">
        <p14:creationId xmlns:p14="http://schemas.microsoft.com/office/powerpoint/2010/main" val="20380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 Bar">
    <p:spTree>
      <p:nvGrpSpPr>
        <p:cNvPr id="1" name="Shape 90"/>
        <p:cNvGrpSpPr/>
        <p:nvPr/>
      </p:nvGrpSpPr>
      <p:grpSpPr>
        <a:xfrm>
          <a:off x="0" y="0"/>
          <a:ext cx="0" cy="0"/>
          <a:chOff x="0" y="0"/>
          <a:chExt cx="0" cy="0"/>
        </a:xfrm>
      </p:grpSpPr>
      <p:sp>
        <p:nvSpPr>
          <p:cNvPr id="91" name="Shape 91"/>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2" name="Shape 92"/>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3" name="Shape 93"/>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pic>
        <p:nvPicPr>
          <p:cNvPr id="94" name="Shape 94"/>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6" name="Shape 29">
            <a:extLst>
              <a:ext uri="{FF2B5EF4-FFF2-40B4-BE49-F238E27FC236}">
                <a16:creationId xmlns:a16="http://schemas.microsoft.com/office/drawing/2014/main" id="{F14878B0-D712-4D9F-A950-CDA03C48A987}"/>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 name="Shape 30">
            <a:extLst>
              <a:ext uri="{FF2B5EF4-FFF2-40B4-BE49-F238E27FC236}">
                <a16:creationId xmlns:a16="http://schemas.microsoft.com/office/drawing/2014/main" id="{1AF2D008-D002-484C-86B8-427FD8C681B9}"/>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31">
            <a:extLst>
              <a:ext uri="{FF2B5EF4-FFF2-40B4-BE49-F238E27FC236}">
                <a16:creationId xmlns:a16="http://schemas.microsoft.com/office/drawing/2014/main" id="{864A7DBB-58D7-4892-BF24-3B6B7C371A1A}"/>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buSzPct val="25000"/>
            </a:pPr>
            <a:fld id="{00000000-1234-1234-1234-123412341234}" type="slidenum">
              <a:rPr lang="de-DE" smtClean="0">
                <a:solidFill>
                  <a:srgbClr val="888888"/>
                </a:solidFill>
                <a:ea typeface="Calibri"/>
                <a:cs typeface="Calibri"/>
                <a:sym typeface="Calibri"/>
              </a:rPr>
              <a:pPr>
                <a:buSzPct val="25000"/>
              </a:pPr>
              <a:t>‹#›</a:t>
            </a:fld>
            <a:endParaRPr lang="de-DE">
              <a:solidFill>
                <a:srgbClr val="888888"/>
              </a:solidFill>
              <a:ea typeface="Calibri"/>
              <a:cs typeface="Calibri"/>
              <a:sym typeface="Calibri"/>
            </a:endParaRPr>
          </a:p>
        </p:txBody>
      </p:sp>
    </p:spTree>
    <p:extLst>
      <p:ext uri="{BB962C8B-B14F-4D97-AF65-F5344CB8AC3E}">
        <p14:creationId xmlns:p14="http://schemas.microsoft.com/office/powerpoint/2010/main" val="154948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New Section">
    <p:spTree>
      <p:nvGrpSpPr>
        <p:cNvPr id="1" name="Shape 32"/>
        <p:cNvGrpSpPr/>
        <p:nvPr/>
      </p:nvGrpSpPr>
      <p:grpSpPr>
        <a:xfrm>
          <a:off x="0" y="0"/>
          <a:ext cx="0" cy="0"/>
          <a:chOff x="0" y="0"/>
          <a:chExt cx="0" cy="0"/>
        </a:xfrm>
      </p:grpSpPr>
      <p:sp>
        <p:nvSpPr>
          <p:cNvPr id="33" name="Shape 33"/>
          <p:cNvSpPr/>
          <p:nvPr/>
        </p:nvSpPr>
        <p:spPr>
          <a:xfrm>
            <a:off x="0" y="1"/>
            <a:ext cx="12192000" cy="6857999"/>
          </a:xfrm>
          <a:prstGeom prst="rect">
            <a:avLst/>
          </a:prstGeom>
          <a:solidFill>
            <a:srgbClr val="00AFD7"/>
          </a:solidFill>
          <a:ln w="9525" cap="flat" cmpd="sng">
            <a:solidFill>
              <a:srgbClr val="00ADD7"/>
            </a:solidFill>
            <a:prstDash val="solid"/>
            <a:round/>
            <a:headEnd type="none" w="med" len="med"/>
            <a:tailEnd type="none" w="med" len="med"/>
          </a:ln>
          <a:effectLst>
            <a:outerShdw blurRad="39999" dist="23000" dir="5400000" rotWithShape="0">
              <a:srgbClr val="000000">
                <a:alpha val="34901"/>
              </a:srgbClr>
            </a:outerShdw>
          </a:effectLst>
        </p:spPr>
        <p:txBody>
          <a:bodyPr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4" name="Shape 34"/>
          <p:cNvSpPr txBox="1">
            <a:spLocks noGrp="1"/>
          </p:cNvSpPr>
          <p:nvPr>
            <p:ph type="body" idx="1"/>
          </p:nvPr>
        </p:nvSpPr>
        <p:spPr>
          <a:xfrm>
            <a:off x="420346" y="1108082"/>
            <a:ext cx="10898716" cy="861775"/>
          </a:xfrm>
          <a:prstGeom prst="rect">
            <a:avLst/>
          </a:prstGeom>
          <a:noFill/>
          <a:ln w="28575" cap="flat" cmpd="sng">
            <a:solidFill>
              <a:srgbClr val="FFFFFF"/>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96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234952" y="850901"/>
            <a:ext cx="353481" cy="6007100"/>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3"/>
          </p:nvPr>
        </p:nvSpPr>
        <p:spPr>
          <a:xfrm>
            <a:off x="11215942" y="850900"/>
            <a:ext cx="353481" cy="5432837"/>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37" name="Shape 3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148992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Shape 21"/>
        <p:cNvGrpSpPr/>
        <p:nvPr/>
      </p:nvGrpSpPr>
      <p:grpSpPr>
        <a:xfrm>
          <a:off x="0" y="0"/>
          <a:ext cx="0" cy="0"/>
          <a:chOff x="0" y="0"/>
          <a:chExt cx="0" cy="0"/>
        </a:xfrm>
      </p:grpSpPr>
      <p:sp>
        <p:nvSpPr>
          <p:cNvPr id="22" name="Shape 22"/>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3" name="Shape 23"/>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4" name="Shape 24"/>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5" name="Shape 25"/>
          <p:cNvSpPr txBox="1">
            <a:spLocks noGrp="1"/>
          </p:cNvSpPr>
          <p:nvPr>
            <p:ph type="body" idx="1"/>
          </p:nvPr>
        </p:nvSpPr>
        <p:spPr>
          <a:xfrm>
            <a:off x="454382" y="1372995"/>
            <a:ext cx="11252196" cy="4475169"/>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body" idx="2"/>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52148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losing Slide - 2">
    <p:spTree>
      <p:nvGrpSpPr>
        <p:cNvPr id="1" name="Shape 10"/>
        <p:cNvGrpSpPr/>
        <p:nvPr/>
      </p:nvGrpSpPr>
      <p:grpSpPr>
        <a:xfrm>
          <a:off x="0" y="0"/>
          <a:ext cx="0" cy="0"/>
          <a:chOff x="0" y="0"/>
          <a:chExt cx="0" cy="0"/>
        </a:xfrm>
      </p:grpSpPr>
      <p:sp>
        <p:nvSpPr>
          <p:cNvPr id="11" name="Shape 11"/>
          <p:cNvSpPr/>
          <p:nvPr/>
        </p:nvSpPr>
        <p:spPr>
          <a:xfrm rot="-5400000">
            <a:off x="636253" y="5149331"/>
            <a:ext cx="810295" cy="389467"/>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12" name="Shape 12"/>
          <p:cNvSpPr txBox="1"/>
          <p:nvPr/>
        </p:nvSpPr>
        <p:spPr>
          <a:xfrm>
            <a:off x="7899907" y="4935538"/>
            <a:ext cx="563033" cy="246221"/>
          </a:xfrm>
          <a:prstGeom prst="rect">
            <a:avLst/>
          </a:prstGeom>
          <a:noFill/>
          <a:ln>
            <a:noFill/>
          </a:ln>
        </p:spPr>
        <p:txBody>
          <a:bodyPr lIns="121900" tIns="60933" rIns="121900" bIns="60933" anchor="t" anchorCtr="0">
            <a:noAutofit/>
          </a:bodyPr>
          <a:lstStyle/>
          <a:p>
            <a:pPr>
              <a:buSzPct val="25000"/>
            </a:pPr>
            <a:r>
              <a:rPr lang="de-DE" sz="800" kern="0">
                <a:solidFill>
                  <a:srgbClr val="FFFFFF"/>
                </a:solidFill>
                <a:ea typeface="Arial"/>
                <a:cs typeface="Arial"/>
                <a:sym typeface="Arial"/>
              </a:rPr>
              <a:t>SM</a:t>
            </a:r>
          </a:p>
        </p:txBody>
      </p:sp>
      <p:sp>
        <p:nvSpPr>
          <p:cNvPr id="13" name="Shape 13"/>
          <p:cNvSpPr/>
          <p:nvPr/>
        </p:nvSpPr>
        <p:spPr>
          <a:xfrm>
            <a:off x="0" y="4938917"/>
            <a:ext cx="846667" cy="810295"/>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14" name="Shape 14"/>
          <p:cNvSpPr txBox="1">
            <a:spLocks noGrp="1"/>
          </p:cNvSpPr>
          <p:nvPr>
            <p:ph type="body" idx="1"/>
          </p:nvPr>
        </p:nvSpPr>
        <p:spPr>
          <a:xfrm>
            <a:off x="975786" y="1108606"/>
            <a:ext cx="5574260" cy="1867177"/>
          </a:xfrm>
          <a:prstGeom prst="rect">
            <a:avLst/>
          </a:prstGeom>
          <a:noFill/>
          <a:ln w="101600" cap="flat" cmpd="sng">
            <a:solidFill>
              <a:srgbClr val="236192"/>
            </a:solidFill>
            <a:prstDash val="solid"/>
            <a:miter/>
            <a:headEnd type="none" w="med" len="med"/>
            <a:tailEnd type="none" w="med" len="med"/>
          </a:ln>
        </p:spPr>
        <p:txBody>
          <a:bodyPr lIns="91425" tIns="91425" rIns="91425" bIns="91425" anchor="t" anchorCtr="0"/>
          <a:lstStyle>
            <a:lvl1pPr marL="0" marR="0" lvl="0" indent="0" algn="l" rtl="0">
              <a:spcBef>
                <a:spcPts val="0"/>
              </a:spcBef>
              <a:buClr>
                <a:srgbClr val="236192"/>
              </a:buClr>
              <a:buFont typeface="Arial"/>
              <a:buNone/>
              <a:defRPr sz="7333" b="1" i="0" u="none" strike="noStrike" cap="none">
                <a:solidFill>
                  <a:srgbClr val="23619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body" idx="2"/>
          </p:nvPr>
        </p:nvSpPr>
        <p:spPr>
          <a:xfrm>
            <a:off x="931001" y="3196722"/>
            <a:ext cx="5183716" cy="405717"/>
          </a:xfrm>
          <a:prstGeom prst="rect">
            <a:avLst/>
          </a:prstGeom>
          <a:noFill/>
          <a:ln>
            <a:noFill/>
          </a:ln>
        </p:spPr>
        <p:txBody>
          <a:bodyPr lIns="91425" tIns="91425" rIns="91425" bIns="91425" anchor="t" anchorCtr="0"/>
          <a:lstStyle>
            <a:lvl1pPr marL="0" marR="0" lvl="0" indent="0" algn="l" rtl="0">
              <a:spcBef>
                <a:spcPts val="480"/>
              </a:spcBef>
              <a:buClr>
                <a:srgbClr val="000000"/>
              </a:buClr>
              <a:buFont typeface="Arial"/>
              <a:buNone/>
              <a:defRPr sz="2400" b="1" i="0" u="none" strike="noStrike" cap="none">
                <a:solidFill>
                  <a:srgbClr val="000000"/>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body" idx="3"/>
          </p:nvPr>
        </p:nvSpPr>
        <p:spPr>
          <a:xfrm>
            <a:off x="930753" y="3584168"/>
            <a:ext cx="5183716" cy="359027"/>
          </a:xfrm>
          <a:prstGeom prst="rect">
            <a:avLst/>
          </a:prstGeom>
          <a:noFill/>
          <a:ln>
            <a:noFill/>
          </a:ln>
        </p:spPr>
        <p:txBody>
          <a:bodyPr lIns="91425" tIns="91425" rIns="91425" bIns="91425" anchor="t" anchorCtr="0"/>
          <a:lstStyle>
            <a:lvl1pPr marL="0" marR="0" lvl="0" indent="0" algn="l" rtl="0">
              <a:spcBef>
                <a:spcPts val="373"/>
              </a:spcBef>
              <a:buClr>
                <a:srgbClr val="000000"/>
              </a:buClr>
              <a:buFont typeface="Arial"/>
              <a:buNone/>
              <a:defRPr sz="1867" b="0" i="0" u="none" strike="noStrike" cap="none">
                <a:solidFill>
                  <a:srgbClr val="000000"/>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body" idx="4"/>
          </p:nvPr>
        </p:nvSpPr>
        <p:spPr>
          <a:xfrm>
            <a:off x="930753" y="3943199"/>
            <a:ext cx="5183716" cy="305493"/>
          </a:xfrm>
          <a:prstGeom prst="rect">
            <a:avLst/>
          </a:prstGeom>
          <a:noFill/>
          <a:ln>
            <a:noFill/>
          </a:ln>
        </p:spPr>
        <p:txBody>
          <a:bodyPr lIns="91425" tIns="91425" rIns="91425" bIns="91425" anchor="t" anchorCtr="0"/>
          <a:lstStyle>
            <a:lvl1pPr marL="0" marR="0" lvl="0" indent="0" algn="l" rtl="0">
              <a:spcBef>
                <a:spcPts val="373"/>
              </a:spcBef>
              <a:buClr>
                <a:schemeClr val="accent2"/>
              </a:buClr>
              <a:buFont typeface="Arial"/>
              <a:buNone/>
              <a:defRPr sz="1867" b="1" i="0" u="none" strike="noStrike" cap="none">
                <a:solidFill>
                  <a:schemeClr val="accent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body" idx="5"/>
          </p:nvPr>
        </p:nvSpPr>
        <p:spPr>
          <a:xfrm>
            <a:off x="0" y="416589"/>
            <a:ext cx="4906432" cy="755079"/>
          </a:xfrm>
          <a:prstGeom prst="rect">
            <a:avLst/>
          </a:prstGeom>
          <a:solidFill>
            <a:srgbClr val="236192"/>
          </a:solidFill>
          <a:ln>
            <a:noFill/>
          </a:ln>
        </p:spPr>
        <p:txBody>
          <a:bodyPr lIns="91425" tIns="91425" rIns="91425" bIns="91425" anchor="t" anchorCtr="0"/>
          <a:lstStyle>
            <a:lvl1pPr marL="0" marR="0" lvl="0" indent="0" algn="l" rtl="0">
              <a:spcBef>
                <a:spcPts val="533"/>
              </a:spcBef>
              <a:buClr>
                <a:schemeClr val="lt1"/>
              </a:buClr>
              <a:buFont typeface="Arial"/>
              <a:buNone/>
              <a:defRPr sz="2667" b="0"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9" name="Shape 19" descr="ppt-because-tag.psd"/>
          <p:cNvPicPr preferRelativeResize="0"/>
          <p:nvPr/>
        </p:nvPicPr>
        <p:blipFill rotWithShape="1">
          <a:blip r:embed="rId2">
            <a:alphaModFix/>
          </a:blip>
          <a:srcRect/>
          <a:stretch/>
        </p:blipFill>
        <p:spPr>
          <a:xfrm>
            <a:off x="1236134" y="4938917"/>
            <a:ext cx="10955857" cy="810295"/>
          </a:xfrm>
          <a:prstGeom prst="rect">
            <a:avLst/>
          </a:prstGeom>
          <a:noFill/>
          <a:ln>
            <a:noFill/>
          </a:ln>
        </p:spPr>
      </p:pic>
      <p:pic>
        <p:nvPicPr>
          <p:cNvPr id="20" name="Shape 20" descr="OCLC_H_PMS.eps"/>
          <p:cNvPicPr preferRelativeResize="0"/>
          <p:nvPr/>
        </p:nvPicPr>
        <p:blipFill rotWithShape="1">
          <a:blip r:embed="rId3">
            <a:alphaModFix/>
          </a:blip>
          <a:srcRect/>
          <a:stretch/>
        </p:blipFill>
        <p:spPr>
          <a:xfrm>
            <a:off x="10982566" y="6347608"/>
            <a:ext cx="964583" cy="3209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Shape 21"/>
        <p:cNvGrpSpPr/>
        <p:nvPr/>
      </p:nvGrpSpPr>
      <p:grpSpPr>
        <a:xfrm>
          <a:off x="0" y="0"/>
          <a:ext cx="0" cy="0"/>
          <a:chOff x="0" y="0"/>
          <a:chExt cx="0" cy="0"/>
        </a:xfrm>
      </p:grpSpPr>
      <p:sp>
        <p:nvSpPr>
          <p:cNvPr id="22" name="Shape 22"/>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3" name="Shape 23"/>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4" name="Shape 24"/>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5" name="Shape 25"/>
          <p:cNvSpPr txBox="1">
            <a:spLocks noGrp="1"/>
          </p:cNvSpPr>
          <p:nvPr>
            <p:ph type="body" idx="1"/>
          </p:nvPr>
        </p:nvSpPr>
        <p:spPr>
          <a:xfrm>
            <a:off x="454382" y="1372995"/>
            <a:ext cx="11252196" cy="4475169"/>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body" idx="2"/>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1707-52B8-484C-9993-88512E260EA9}"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9012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30" name="Shape 30"/>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31" name="Shape 31"/>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dirty="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New Section">
    <p:spTree>
      <p:nvGrpSpPr>
        <p:cNvPr id="1" name="Shape 32"/>
        <p:cNvGrpSpPr/>
        <p:nvPr/>
      </p:nvGrpSpPr>
      <p:grpSpPr>
        <a:xfrm>
          <a:off x="0" y="0"/>
          <a:ext cx="0" cy="0"/>
          <a:chOff x="0" y="0"/>
          <a:chExt cx="0" cy="0"/>
        </a:xfrm>
      </p:grpSpPr>
      <p:sp>
        <p:nvSpPr>
          <p:cNvPr id="33" name="Shape 33"/>
          <p:cNvSpPr/>
          <p:nvPr/>
        </p:nvSpPr>
        <p:spPr>
          <a:xfrm>
            <a:off x="0" y="1"/>
            <a:ext cx="12192000" cy="6857999"/>
          </a:xfrm>
          <a:prstGeom prst="rect">
            <a:avLst/>
          </a:prstGeom>
          <a:solidFill>
            <a:srgbClr val="00AFD7"/>
          </a:solidFill>
          <a:ln w="9525" cap="flat" cmpd="sng">
            <a:solidFill>
              <a:srgbClr val="00ADD7"/>
            </a:solidFill>
            <a:prstDash val="solid"/>
            <a:round/>
            <a:headEnd type="none" w="med" len="med"/>
            <a:tailEnd type="none" w="med" len="med"/>
          </a:ln>
          <a:effectLst>
            <a:outerShdw blurRad="39999" dist="23000" dir="5400000" rotWithShape="0">
              <a:srgbClr val="000000">
                <a:alpha val="34901"/>
              </a:srgbClr>
            </a:outerShdw>
          </a:effectLst>
        </p:spPr>
        <p:txBody>
          <a:bodyPr lIns="121900" tIns="60933" rIns="121900" bIns="60933" anchor="ctr" anchorCtr="0">
            <a:noAutofit/>
          </a:bodyPr>
          <a:lstStyle/>
          <a:p>
            <a:pPr algn="ctr"/>
            <a:endParaRPr sz="2400" kern="0">
              <a:solidFill>
                <a:srgbClr val="FFFFFF"/>
              </a:solidFill>
              <a:ea typeface="Arial"/>
              <a:cs typeface="Arial"/>
              <a:sym typeface="Arial"/>
            </a:endParaRPr>
          </a:p>
        </p:txBody>
      </p:sp>
      <p:sp>
        <p:nvSpPr>
          <p:cNvPr id="34" name="Shape 34"/>
          <p:cNvSpPr txBox="1">
            <a:spLocks noGrp="1"/>
          </p:cNvSpPr>
          <p:nvPr>
            <p:ph type="body" idx="1"/>
          </p:nvPr>
        </p:nvSpPr>
        <p:spPr>
          <a:xfrm>
            <a:off x="420346" y="1108082"/>
            <a:ext cx="10898716" cy="861775"/>
          </a:xfrm>
          <a:prstGeom prst="rect">
            <a:avLst/>
          </a:prstGeom>
          <a:noFill/>
          <a:ln w="28575" cap="flat" cmpd="sng">
            <a:solidFill>
              <a:srgbClr val="FFFFFF"/>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96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234952" y="850901"/>
            <a:ext cx="353481" cy="6007100"/>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3"/>
          </p:nvPr>
        </p:nvSpPr>
        <p:spPr>
          <a:xfrm>
            <a:off x="11215942" y="850900"/>
            <a:ext cx="353481" cy="5432837"/>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37" name="Shape 3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ontent- Header">
    <p:spTree>
      <p:nvGrpSpPr>
        <p:cNvPr id="1" name="Shape 38"/>
        <p:cNvGrpSpPr/>
        <p:nvPr/>
      </p:nvGrpSpPr>
      <p:grpSpPr>
        <a:xfrm>
          <a:off x="0" y="0"/>
          <a:ext cx="0" cy="0"/>
          <a:chOff x="0" y="0"/>
          <a:chExt cx="0" cy="0"/>
        </a:xfrm>
      </p:grpSpPr>
      <p:sp>
        <p:nvSpPr>
          <p:cNvPr id="39" name="Shape 39"/>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0" name="Shape 40"/>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1" name="Shape 41"/>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2" name="Shape 42"/>
          <p:cNvSpPr txBox="1">
            <a:spLocks noGrp="1"/>
          </p:cNvSpPr>
          <p:nvPr>
            <p:ph type="body" idx="1"/>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3" name="Shape 43"/>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7" name="Shape 29">
            <a:extLst>
              <a:ext uri="{FF2B5EF4-FFF2-40B4-BE49-F238E27FC236}">
                <a16:creationId xmlns:a16="http://schemas.microsoft.com/office/drawing/2014/main" id="{E2832911-BCDB-4F1E-8A0E-700ED78666D5}"/>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8" name="Shape 30">
            <a:extLst>
              <a:ext uri="{FF2B5EF4-FFF2-40B4-BE49-F238E27FC236}">
                <a16:creationId xmlns:a16="http://schemas.microsoft.com/office/drawing/2014/main" id="{6F097E37-BD8E-4727-8A2A-3E0C914D3DFA}"/>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9" name="Shape 31">
            <a:extLst>
              <a:ext uri="{FF2B5EF4-FFF2-40B4-BE49-F238E27FC236}">
                <a16:creationId xmlns:a16="http://schemas.microsoft.com/office/drawing/2014/main" id="{40D608F8-FD6D-4EC7-A282-264CFF4AB57D}"/>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l="23295" b="48278"/>
          <a:stretch/>
        </p:blipFill>
        <p:spPr>
          <a:xfrm>
            <a:off x="4218519" y="2"/>
            <a:ext cx="7973480" cy="1413417"/>
          </a:xfrm>
          <a:prstGeom prst="rect">
            <a:avLst/>
          </a:prstGeom>
          <a:noFill/>
          <a:ln>
            <a:noFill/>
          </a:ln>
        </p:spPr>
      </p:pic>
      <p:sp>
        <p:nvSpPr>
          <p:cNvPr id="54" name="Shape 54"/>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5" name="Shape 55"/>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6" name="Shape 56"/>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7" name="Shape 57"/>
          <p:cNvSpPr/>
          <p:nvPr/>
        </p:nvSpPr>
        <p:spPr>
          <a:xfrm>
            <a:off x="0" y="1"/>
            <a:ext cx="4254499" cy="1413419"/>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8" name="Shape 58"/>
          <p:cNvSpPr txBox="1">
            <a:spLocks noGrp="1"/>
          </p:cNvSpPr>
          <p:nvPr>
            <p:ph type="body" idx="1"/>
          </p:nvPr>
        </p:nvSpPr>
        <p:spPr>
          <a:xfrm>
            <a:off x="2" y="1773167"/>
            <a:ext cx="4776788" cy="759183"/>
          </a:xfrm>
          <a:prstGeom prst="rect">
            <a:avLst/>
          </a:prstGeom>
          <a:solidFill>
            <a:schemeClr val="accent2"/>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133" b="0"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body" idx="2"/>
          </p:nvPr>
        </p:nvSpPr>
        <p:spPr>
          <a:xfrm>
            <a:off x="1039294" y="2469868"/>
            <a:ext cx="10339692" cy="1646363"/>
          </a:xfrm>
          <a:prstGeom prst="rect">
            <a:avLst/>
          </a:prstGeom>
          <a:noFill/>
          <a:ln w="101600" cap="flat" cmpd="sng">
            <a:solidFill>
              <a:schemeClr val="accent2"/>
            </a:solidFill>
            <a:prstDash val="solid"/>
            <a:miter/>
            <a:headEnd type="none" w="med" len="med"/>
            <a:tailEnd type="none" w="med" len="med"/>
          </a:ln>
        </p:spPr>
        <p:txBody>
          <a:bodyPr lIns="91425" tIns="91425" rIns="91425" bIns="91425" anchor="t" anchorCtr="0"/>
          <a:lstStyle>
            <a:lvl1pPr marL="0" marR="0" lvl="0" indent="0" algn="l" rtl="0">
              <a:spcBef>
                <a:spcPts val="0"/>
              </a:spcBef>
              <a:buClr>
                <a:schemeClr val="accent2"/>
              </a:buClr>
              <a:buFont typeface="Arial"/>
              <a:buNone/>
              <a:defRPr sz="5867" b="1" i="0" u="none" strike="noStrike" cap="none">
                <a:solidFill>
                  <a:schemeClr val="accent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3">
            <a:alphaModFix/>
          </a:blip>
          <a:srcRect/>
          <a:stretch/>
        </p:blipFill>
        <p:spPr>
          <a:xfrm>
            <a:off x="11080071" y="6422992"/>
            <a:ext cx="916227" cy="291624"/>
          </a:xfrm>
          <a:prstGeom prst="rect">
            <a:avLst/>
          </a:prstGeom>
          <a:noFill/>
          <a:ln>
            <a:noFill/>
          </a:ln>
        </p:spPr>
      </p:pic>
      <p:sp>
        <p:nvSpPr>
          <p:cNvPr id="61" name="Shape 61"/>
          <p:cNvSpPr txBox="1">
            <a:spLocks noGrp="1"/>
          </p:cNvSpPr>
          <p:nvPr>
            <p:ph type="body" idx="3"/>
          </p:nvPr>
        </p:nvSpPr>
        <p:spPr>
          <a:xfrm>
            <a:off x="971591" y="4275963"/>
            <a:ext cx="2480360" cy="533479"/>
          </a:xfrm>
          <a:prstGeom prst="rect">
            <a:avLst/>
          </a:prstGeom>
          <a:noFill/>
          <a:ln>
            <a:noFill/>
          </a:ln>
        </p:spPr>
        <p:txBody>
          <a:bodyPr lIns="91425" tIns="91425" rIns="91425" bIns="91425" anchor="t" anchorCtr="0"/>
          <a:lstStyle>
            <a:lvl1pPr marL="0" marR="0" lvl="0" indent="0" algn="l" rtl="0">
              <a:spcBef>
                <a:spcPts val="533"/>
              </a:spcBef>
              <a:buClr>
                <a:schemeClr val="dk1"/>
              </a:buClr>
              <a:buFont typeface="Arial"/>
              <a:buNone/>
              <a:defRPr sz="2667" b="1"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body" idx="4"/>
          </p:nvPr>
        </p:nvSpPr>
        <p:spPr>
          <a:xfrm>
            <a:off x="971594" y="4818450"/>
            <a:ext cx="1819629" cy="410369"/>
          </a:xfrm>
          <a:prstGeom prst="rect">
            <a:avLst/>
          </a:prstGeom>
          <a:noFill/>
          <a:ln>
            <a:noFill/>
          </a:ln>
        </p:spPr>
        <p:txBody>
          <a:bodyPr lIns="91425" tIns="91425" rIns="91425" bIns="91425" anchor="t" anchorCtr="0"/>
          <a:lstStyle>
            <a:lvl1pPr marL="0" marR="0" lvl="0" indent="0" algn="l" rtl="0">
              <a:spcBef>
                <a:spcPts val="453"/>
              </a:spcBef>
              <a:buClr>
                <a:schemeClr val="dk1"/>
              </a:buClr>
              <a:buFont typeface="Arial"/>
              <a:buNone/>
              <a:defRPr sz="2267"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3" name="Shape 63"/>
          <p:cNvSpPr/>
          <p:nvPr/>
        </p:nvSpPr>
        <p:spPr>
          <a:xfrm>
            <a:off x="4182534" y="0"/>
            <a:ext cx="594257" cy="1413419"/>
          </a:xfrm>
          <a:prstGeom prst="rect">
            <a:avLst/>
          </a:prstGeom>
          <a:solidFill>
            <a:srgbClr val="00AFD7">
              <a:alpha val="62745"/>
            </a:srgbClr>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Content- Header">
    <p:spTree>
      <p:nvGrpSpPr>
        <p:cNvPr id="1" name="Shape 84"/>
        <p:cNvGrpSpPr/>
        <p:nvPr/>
      </p:nvGrpSpPr>
      <p:grpSpPr>
        <a:xfrm>
          <a:off x="0" y="0"/>
          <a:ext cx="0" cy="0"/>
          <a:chOff x="0" y="0"/>
          <a:chExt cx="0" cy="0"/>
        </a:xfrm>
      </p:grpSpPr>
      <p:sp>
        <p:nvSpPr>
          <p:cNvPr id="85" name="Shape 85"/>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6" name="Shape 86"/>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7" name="Shape 87"/>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8" name="Shape 88"/>
          <p:cNvSpPr txBox="1">
            <a:spLocks noGrp="1"/>
          </p:cNvSpPr>
          <p:nvPr>
            <p:ph type="body" idx="1"/>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89" name="Shape 89"/>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7" name="Shape 29">
            <a:extLst>
              <a:ext uri="{FF2B5EF4-FFF2-40B4-BE49-F238E27FC236}">
                <a16:creationId xmlns:a16="http://schemas.microsoft.com/office/drawing/2014/main" id="{8F225E4E-8565-4A4B-91E3-65C1FCF32104}"/>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8" name="Shape 30">
            <a:extLst>
              <a:ext uri="{FF2B5EF4-FFF2-40B4-BE49-F238E27FC236}">
                <a16:creationId xmlns:a16="http://schemas.microsoft.com/office/drawing/2014/main" id="{D99241A0-62CD-4EBB-A486-0C5AA98FEB4C}"/>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9" name="Shape 31">
            <a:extLst>
              <a:ext uri="{FF2B5EF4-FFF2-40B4-BE49-F238E27FC236}">
                <a16:creationId xmlns:a16="http://schemas.microsoft.com/office/drawing/2014/main" id="{6CE3720C-AB52-46D8-BAB5-C92212F96ED1}"/>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 Bar">
    <p:spTree>
      <p:nvGrpSpPr>
        <p:cNvPr id="1" name="Shape 90"/>
        <p:cNvGrpSpPr/>
        <p:nvPr/>
      </p:nvGrpSpPr>
      <p:grpSpPr>
        <a:xfrm>
          <a:off x="0" y="0"/>
          <a:ext cx="0" cy="0"/>
          <a:chOff x="0" y="0"/>
          <a:chExt cx="0" cy="0"/>
        </a:xfrm>
      </p:grpSpPr>
      <p:sp>
        <p:nvSpPr>
          <p:cNvPr id="91" name="Shape 91"/>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92" name="Shape 92"/>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93" name="Shape 93"/>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pic>
        <p:nvPicPr>
          <p:cNvPr id="94" name="Shape 94"/>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6" name="Shape 29">
            <a:extLst>
              <a:ext uri="{FF2B5EF4-FFF2-40B4-BE49-F238E27FC236}">
                <a16:creationId xmlns:a16="http://schemas.microsoft.com/office/drawing/2014/main" id="{F14878B0-D712-4D9F-A950-CDA03C48A987}"/>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7" name="Shape 30">
            <a:extLst>
              <a:ext uri="{FF2B5EF4-FFF2-40B4-BE49-F238E27FC236}">
                <a16:creationId xmlns:a16="http://schemas.microsoft.com/office/drawing/2014/main" id="{1AF2D008-D002-484C-86B8-427FD8C681B9}"/>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8" name="Shape 31">
            <a:extLst>
              <a:ext uri="{FF2B5EF4-FFF2-40B4-BE49-F238E27FC236}">
                <a16:creationId xmlns:a16="http://schemas.microsoft.com/office/drawing/2014/main" id="{864A7DBB-58D7-4892-BF24-3B6B7C371A1A}"/>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Blank">
    <p:spTree>
      <p:nvGrpSpPr>
        <p:cNvPr id="1" name="Shape 95"/>
        <p:cNvGrpSpPr/>
        <p:nvPr/>
      </p:nvGrpSpPr>
      <p:grpSpPr>
        <a:xfrm>
          <a:off x="0" y="0"/>
          <a:ext cx="0" cy="0"/>
          <a:chOff x="0" y="0"/>
          <a:chExt cx="0" cy="0"/>
        </a:xfrm>
      </p:grpSpPr>
      <p:pic>
        <p:nvPicPr>
          <p:cNvPr id="96" name="Shape 96" descr="OCLC_H_PMS.eps"/>
          <p:cNvPicPr preferRelativeResize="0"/>
          <p:nvPr/>
        </p:nvPicPr>
        <p:blipFill rotWithShape="1">
          <a:blip r:embed="rId2">
            <a:alphaModFix/>
          </a:blip>
          <a:srcRect/>
          <a:stretch/>
        </p:blipFill>
        <p:spPr>
          <a:xfrm>
            <a:off x="10982566" y="6347608"/>
            <a:ext cx="964583" cy="320913"/>
          </a:xfrm>
          <a:prstGeom prst="rect">
            <a:avLst/>
          </a:prstGeom>
          <a:noFill/>
          <a:ln>
            <a:noFill/>
          </a:ln>
        </p:spPr>
      </p:pic>
      <p:sp>
        <p:nvSpPr>
          <p:cNvPr id="3" name="Shape 29">
            <a:extLst>
              <a:ext uri="{FF2B5EF4-FFF2-40B4-BE49-F238E27FC236}">
                <a16:creationId xmlns:a16="http://schemas.microsoft.com/office/drawing/2014/main" id="{46859FB8-08DA-4B88-B4A5-B55694F90CF6}"/>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4" name="Shape 30">
            <a:extLst>
              <a:ext uri="{FF2B5EF4-FFF2-40B4-BE49-F238E27FC236}">
                <a16:creationId xmlns:a16="http://schemas.microsoft.com/office/drawing/2014/main" id="{2C6195AA-69AB-4FA5-9E60-FC66911D0B56}"/>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5" name="Shape 31">
            <a:extLst>
              <a:ext uri="{FF2B5EF4-FFF2-40B4-BE49-F238E27FC236}">
                <a16:creationId xmlns:a16="http://schemas.microsoft.com/office/drawing/2014/main" id="{92600D0B-F800-4D1A-8C4C-EF93BB2B2288}"/>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Full page image">
    <p:spTree>
      <p:nvGrpSpPr>
        <p:cNvPr id="1" name="Shape 97"/>
        <p:cNvGrpSpPr/>
        <p:nvPr/>
      </p:nvGrpSpPr>
      <p:grpSpPr>
        <a:xfrm>
          <a:off x="0" y="0"/>
          <a:ext cx="0" cy="0"/>
          <a:chOff x="0" y="0"/>
          <a:chExt cx="0" cy="0"/>
        </a:xfrm>
      </p:grpSpPr>
      <p:sp>
        <p:nvSpPr>
          <p:cNvPr id="98" name="Shape 98"/>
          <p:cNvSpPr>
            <a:spLocks noGrp="1"/>
          </p:cNvSpPr>
          <p:nvPr>
            <p:ph type="pic" idx="2"/>
          </p:nvPr>
        </p:nvSpPr>
        <p:spPr>
          <a:xfrm>
            <a:off x="0" y="1"/>
            <a:ext cx="12192000" cy="6857999"/>
          </a:xfrm>
          <a:prstGeom prst="rect">
            <a:avLst/>
          </a:prstGeom>
          <a:noFill/>
          <a:ln>
            <a:noFill/>
          </a:ln>
        </p:spPr>
        <p:txBody>
          <a:bodyPr lIns="91425" tIns="91425" rIns="91425" bIns="91425" anchor="ctr" anchorCtr="0"/>
          <a:lstStyle>
            <a:lvl1pPr marL="0" marR="0" lvl="0" indent="0" algn="l" rtl="0">
              <a:spcBef>
                <a:spcPts val="507"/>
              </a:spcBef>
              <a:buClr>
                <a:schemeClr val="dk1"/>
              </a:buClr>
              <a:buFont typeface="Arial"/>
              <a:buNone/>
              <a:defRPr sz="2533" b="0" i="0" u="none" strike="noStrike" cap="none">
                <a:solidFill>
                  <a:schemeClr val="dk1"/>
                </a:solidFill>
                <a:latin typeface="Arial"/>
                <a:ea typeface="Arial"/>
                <a:cs typeface="Arial"/>
                <a:sym typeface="Arial"/>
              </a:defRPr>
            </a:lvl1pPr>
            <a:lvl2pPr marL="609585" marR="0" lvl="1"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1"/>
          </p:nvPr>
        </p:nvSpPr>
        <p:spPr>
          <a:xfrm>
            <a:off x="10111320" y="-20638"/>
            <a:ext cx="577848" cy="6899275"/>
          </a:xfrm>
          <a:prstGeom prst="rect">
            <a:avLst/>
          </a:prstGeom>
          <a:solidFill>
            <a:schemeClr val="accent1">
              <a:alpha val="77647"/>
            </a:schemeClr>
          </a:solidFill>
          <a:ln>
            <a:noFill/>
          </a:ln>
        </p:spPr>
        <p:txBody>
          <a:bodyPr lIns="91425" tIns="91425" rIns="91425" bIns="91425" anchor="t" anchorCtr="0"/>
          <a:lstStyle>
            <a:lvl1pPr marL="0" marR="0" lvl="0" indent="0" algn="l" rtl="0">
              <a:spcBef>
                <a:spcPts val="853"/>
              </a:spcBef>
              <a:buClr>
                <a:schemeClr val="accent1"/>
              </a:buClr>
              <a:buFont typeface="Arial"/>
              <a:buNone/>
              <a:defRPr sz="4267" b="0" i="0" u="none" strike="noStrike" cap="none">
                <a:solidFill>
                  <a:schemeClr val="accen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10689172" y="-20638"/>
            <a:ext cx="1502833" cy="6899275"/>
          </a:xfrm>
          <a:prstGeom prst="rect">
            <a:avLst/>
          </a:prstGeom>
          <a:solidFill>
            <a:schemeClr val="accent1"/>
          </a:solidFill>
          <a:ln>
            <a:noFill/>
          </a:ln>
        </p:spPr>
        <p:txBody>
          <a:bodyPr lIns="91425" tIns="91425" rIns="91425" bIns="91425" anchor="t" anchorCtr="0"/>
          <a:lstStyle>
            <a:lvl1pPr marL="0" marR="0" lvl="0" indent="0" algn="l" rtl="0">
              <a:spcBef>
                <a:spcPts val="853"/>
              </a:spcBef>
              <a:buClr>
                <a:schemeClr val="accent1"/>
              </a:buClr>
              <a:buFont typeface="Arial"/>
              <a:buNone/>
              <a:defRPr sz="4267" b="0" i="0" u="none" strike="noStrike" cap="none">
                <a:solidFill>
                  <a:schemeClr val="accen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4"/>
          </p:nvPr>
        </p:nvSpPr>
        <p:spPr>
          <a:xfrm>
            <a:off x="-18814" y="4997709"/>
            <a:ext cx="8204199" cy="954107"/>
          </a:xfrm>
          <a:prstGeom prst="rect">
            <a:avLst/>
          </a:prstGeom>
          <a:solidFill>
            <a:schemeClr val="lt1"/>
          </a:solidFill>
          <a:ln>
            <a:noFill/>
          </a:ln>
        </p:spPr>
        <p:txBody>
          <a:bodyPr lIns="91425" tIns="91425" rIns="91425" bIns="91425" anchor="t" anchorCtr="0"/>
          <a:lstStyle>
            <a:lvl1pPr marL="0" marR="0" lvl="0" indent="0" algn="l" rtl="0">
              <a:spcBef>
                <a:spcPts val="640"/>
              </a:spcBef>
              <a:buClr>
                <a:srgbClr val="236192"/>
              </a:buClr>
              <a:buFont typeface="Arial"/>
              <a:buNone/>
              <a:defRPr sz="3200" b="1" i="0" u="none" strike="noStrike" cap="none">
                <a:solidFill>
                  <a:srgbClr val="23619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body" idx="5"/>
          </p:nvPr>
        </p:nvSpPr>
        <p:spPr>
          <a:xfrm>
            <a:off x="713221" y="5447286"/>
            <a:ext cx="7480299" cy="352425"/>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03" name="Shape 103"/>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6" name="Text Placeholder 5"/>
          <p:cNvSpPr>
            <a:spLocks noGrp="1"/>
          </p:cNvSpPr>
          <p:nvPr>
            <p:ph type="body" sz="quarter" idx="13" hasCustomPrompt="1"/>
          </p:nvPr>
        </p:nvSpPr>
        <p:spPr>
          <a:xfrm>
            <a:off x="454384"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6"/>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4" y="1372997"/>
            <a:ext cx="11252197" cy="4475171"/>
          </a:xfrm>
          <a:prstGeom prst="rect">
            <a:avLst/>
          </a:prstGeom>
        </p:spPr>
        <p:txBody>
          <a:bodyPr vert="horz"/>
          <a:lstStyle>
            <a:lvl1pPr marL="457167" indent="-457167">
              <a:buFont typeface="Arial"/>
              <a:buChar char="•"/>
              <a:defRPr sz="3200" baseline="0"/>
            </a:lvl1pPr>
            <a:lvl2pPr>
              <a:defRPr sz="2933"/>
            </a:lvl2pPr>
            <a:lvl3pPr>
              <a:defRPr sz="3067"/>
            </a:lvl3pPr>
            <a:lvl4pPr>
              <a:defRPr/>
            </a:lvl4pPr>
            <a:lvl5pPr>
              <a:defRPr/>
            </a:lvl5pPr>
            <a:lvl6pPr>
              <a:defRPr/>
            </a:lvl6pPr>
            <a:lvl7pPr>
              <a:defRPr/>
            </a:lvl7pPr>
            <a:lvl8pPr marL="4266880" indent="0">
              <a:buNone/>
              <a:defRPr/>
            </a:lvl8pPr>
            <a:lvl9pPr marL="4876435" indent="0">
              <a:buNone/>
              <a:defRPr/>
            </a:lvl9pPr>
          </a:lstStyle>
          <a:p>
            <a:pPr lvl="0"/>
            <a:r>
              <a:rPr lang="en-US" dirty="0"/>
              <a:t>Click to add copy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losing Slide - 2">
    <p:spTree>
      <p:nvGrpSpPr>
        <p:cNvPr id="1" name="Shape 10"/>
        <p:cNvGrpSpPr/>
        <p:nvPr/>
      </p:nvGrpSpPr>
      <p:grpSpPr>
        <a:xfrm>
          <a:off x="0" y="0"/>
          <a:ext cx="0" cy="0"/>
          <a:chOff x="0" y="0"/>
          <a:chExt cx="0" cy="0"/>
        </a:xfrm>
      </p:grpSpPr>
      <p:sp>
        <p:nvSpPr>
          <p:cNvPr id="11" name="Shape 11"/>
          <p:cNvSpPr/>
          <p:nvPr/>
        </p:nvSpPr>
        <p:spPr>
          <a:xfrm rot="-5400000">
            <a:off x="636253" y="5149331"/>
            <a:ext cx="810295" cy="389467"/>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12" name="Shape 12"/>
          <p:cNvSpPr txBox="1"/>
          <p:nvPr/>
        </p:nvSpPr>
        <p:spPr>
          <a:xfrm>
            <a:off x="7899907" y="4935538"/>
            <a:ext cx="563033" cy="246221"/>
          </a:xfrm>
          <a:prstGeom prst="rect">
            <a:avLst/>
          </a:prstGeom>
          <a:noFill/>
          <a:ln>
            <a:noFill/>
          </a:ln>
        </p:spPr>
        <p:txBody>
          <a:bodyPr lIns="121900" tIns="60933" rIns="121900" bIns="60933" anchor="t" anchorCtr="0">
            <a:noAutofit/>
          </a:bodyPr>
          <a:lstStyle/>
          <a:p>
            <a:pPr>
              <a:buSzPct val="25000"/>
            </a:pPr>
            <a:r>
              <a:rPr lang="de-DE" sz="800" kern="0">
                <a:solidFill>
                  <a:srgbClr val="FFFFFF"/>
                </a:solidFill>
                <a:ea typeface="Arial"/>
                <a:cs typeface="Arial"/>
                <a:sym typeface="Arial"/>
              </a:rPr>
              <a:t>SM</a:t>
            </a:r>
          </a:p>
        </p:txBody>
      </p:sp>
      <p:sp>
        <p:nvSpPr>
          <p:cNvPr id="13" name="Shape 13"/>
          <p:cNvSpPr/>
          <p:nvPr/>
        </p:nvSpPr>
        <p:spPr>
          <a:xfrm>
            <a:off x="0" y="4938917"/>
            <a:ext cx="846667" cy="810295"/>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14" name="Shape 14"/>
          <p:cNvSpPr txBox="1">
            <a:spLocks noGrp="1"/>
          </p:cNvSpPr>
          <p:nvPr>
            <p:ph type="body" idx="1"/>
          </p:nvPr>
        </p:nvSpPr>
        <p:spPr>
          <a:xfrm>
            <a:off x="975786" y="1108606"/>
            <a:ext cx="5574260" cy="1867177"/>
          </a:xfrm>
          <a:prstGeom prst="rect">
            <a:avLst/>
          </a:prstGeom>
          <a:noFill/>
          <a:ln w="101600" cap="flat" cmpd="sng">
            <a:solidFill>
              <a:srgbClr val="236192"/>
            </a:solidFill>
            <a:prstDash val="solid"/>
            <a:miter/>
            <a:headEnd type="none" w="med" len="med"/>
            <a:tailEnd type="none" w="med" len="med"/>
          </a:ln>
        </p:spPr>
        <p:txBody>
          <a:bodyPr lIns="91425" tIns="91425" rIns="91425" bIns="91425" anchor="t" anchorCtr="0"/>
          <a:lstStyle>
            <a:lvl1pPr marL="0" marR="0" lvl="0" indent="0" algn="l" rtl="0">
              <a:spcBef>
                <a:spcPts val="0"/>
              </a:spcBef>
              <a:buClr>
                <a:srgbClr val="236192"/>
              </a:buClr>
              <a:buFont typeface="Arial"/>
              <a:buNone/>
              <a:defRPr sz="7333" b="1" i="0" u="none" strike="noStrike" cap="none">
                <a:solidFill>
                  <a:srgbClr val="23619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body" idx="2"/>
          </p:nvPr>
        </p:nvSpPr>
        <p:spPr>
          <a:xfrm>
            <a:off x="931001" y="3196722"/>
            <a:ext cx="5183716" cy="405717"/>
          </a:xfrm>
          <a:prstGeom prst="rect">
            <a:avLst/>
          </a:prstGeom>
          <a:noFill/>
          <a:ln>
            <a:noFill/>
          </a:ln>
        </p:spPr>
        <p:txBody>
          <a:bodyPr lIns="91425" tIns="91425" rIns="91425" bIns="91425" anchor="t" anchorCtr="0"/>
          <a:lstStyle>
            <a:lvl1pPr marL="0" marR="0" lvl="0" indent="0" algn="l" rtl="0">
              <a:spcBef>
                <a:spcPts val="480"/>
              </a:spcBef>
              <a:buClr>
                <a:srgbClr val="000000"/>
              </a:buClr>
              <a:buFont typeface="Arial"/>
              <a:buNone/>
              <a:defRPr sz="2400" b="1" i="0" u="none" strike="noStrike" cap="none">
                <a:solidFill>
                  <a:srgbClr val="000000"/>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body" idx="3"/>
          </p:nvPr>
        </p:nvSpPr>
        <p:spPr>
          <a:xfrm>
            <a:off x="930753" y="3584168"/>
            <a:ext cx="5183716" cy="359027"/>
          </a:xfrm>
          <a:prstGeom prst="rect">
            <a:avLst/>
          </a:prstGeom>
          <a:noFill/>
          <a:ln>
            <a:noFill/>
          </a:ln>
        </p:spPr>
        <p:txBody>
          <a:bodyPr lIns="91425" tIns="91425" rIns="91425" bIns="91425" anchor="t" anchorCtr="0"/>
          <a:lstStyle>
            <a:lvl1pPr marL="0" marR="0" lvl="0" indent="0" algn="l" rtl="0">
              <a:spcBef>
                <a:spcPts val="373"/>
              </a:spcBef>
              <a:buClr>
                <a:srgbClr val="000000"/>
              </a:buClr>
              <a:buFont typeface="Arial"/>
              <a:buNone/>
              <a:defRPr sz="1867" b="0" i="0" u="none" strike="noStrike" cap="none">
                <a:solidFill>
                  <a:srgbClr val="000000"/>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body" idx="4"/>
          </p:nvPr>
        </p:nvSpPr>
        <p:spPr>
          <a:xfrm>
            <a:off x="930753" y="3943199"/>
            <a:ext cx="5183716" cy="305493"/>
          </a:xfrm>
          <a:prstGeom prst="rect">
            <a:avLst/>
          </a:prstGeom>
          <a:noFill/>
          <a:ln>
            <a:noFill/>
          </a:ln>
        </p:spPr>
        <p:txBody>
          <a:bodyPr lIns="91425" tIns="91425" rIns="91425" bIns="91425" anchor="t" anchorCtr="0"/>
          <a:lstStyle>
            <a:lvl1pPr marL="0" marR="0" lvl="0" indent="0" algn="l" rtl="0">
              <a:spcBef>
                <a:spcPts val="373"/>
              </a:spcBef>
              <a:buClr>
                <a:schemeClr val="accent2"/>
              </a:buClr>
              <a:buFont typeface="Arial"/>
              <a:buNone/>
              <a:defRPr sz="1867" b="1" i="0" u="none" strike="noStrike" cap="none">
                <a:solidFill>
                  <a:schemeClr val="accent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body" idx="5"/>
          </p:nvPr>
        </p:nvSpPr>
        <p:spPr>
          <a:xfrm>
            <a:off x="0" y="416589"/>
            <a:ext cx="4906432" cy="755079"/>
          </a:xfrm>
          <a:prstGeom prst="rect">
            <a:avLst/>
          </a:prstGeom>
          <a:solidFill>
            <a:srgbClr val="236192"/>
          </a:solidFill>
          <a:ln>
            <a:noFill/>
          </a:ln>
        </p:spPr>
        <p:txBody>
          <a:bodyPr lIns="91425" tIns="91425" rIns="91425" bIns="91425" anchor="t" anchorCtr="0"/>
          <a:lstStyle>
            <a:lvl1pPr marL="0" marR="0" lvl="0" indent="0" algn="l" rtl="0">
              <a:spcBef>
                <a:spcPts val="533"/>
              </a:spcBef>
              <a:buClr>
                <a:schemeClr val="lt1"/>
              </a:buClr>
              <a:buFont typeface="Arial"/>
              <a:buNone/>
              <a:defRPr sz="2667" b="0"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9" name="Shape 19" descr="ppt-because-tag.psd"/>
          <p:cNvPicPr preferRelativeResize="0"/>
          <p:nvPr/>
        </p:nvPicPr>
        <p:blipFill rotWithShape="1">
          <a:blip r:embed="rId2">
            <a:alphaModFix/>
          </a:blip>
          <a:srcRect/>
          <a:stretch/>
        </p:blipFill>
        <p:spPr>
          <a:xfrm>
            <a:off x="1236134" y="4938917"/>
            <a:ext cx="10955857" cy="810295"/>
          </a:xfrm>
          <a:prstGeom prst="rect">
            <a:avLst/>
          </a:prstGeom>
          <a:noFill/>
          <a:ln>
            <a:noFill/>
          </a:ln>
        </p:spPr>
      </p:pic>
      <p:pic>
        <p:nvPicPr>
          <p:cNvPr id="20" name="Shape 20" descr="OCLC_H_PMS.eps"/>
          <p:cNvPicPr preferRelativeResize="0"/>
          <p:nvPr/>
        </p:nvPicPr>
        <p:blipFill rotWithShape="1">
          <a:blip r:embed="rId3">
            <a:alphaModFix/>
          </a:blip>
          <a:srcRect/>
          <a:stretch/>
        </p:blipFill>
        <p:spPr>
          <a:xfrm>
            <a:off x="10982566" y="6347608"/>
            <a:ext cx="964583" cy="3209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1F1707-52B8-484C-9993-88512E260EA9}"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73525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Shape 21"/>
        <p:cNvGrpSpPr/>
        <p:nvPr/>
      </p:nvGrpSpPr>
      <p:grpSpPr>
        <a:xfrm>
          <a:off x="0" y="0"/>
          <a:ext cx="0" cy="0"/>
          <a:chOff x="0" y="0"/>
          <a:chExt cx="0" cy="0"/>
        </a:xfrm>
      </p:grpSpPr>
      <p:sp>
        <p:nvSpPr>
          <p:cNvPr id="22" name="Shape 22"/>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3" name="Shape 23"/>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4" name="Shape 24"/>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25" name="Shape 25"/>
          <p:cNvSpPr txBox="1">
            <a:spLocks noGrp="1"/>
          </p:cNvSpPr>
          <p:nvPr>
            <p:ph type="body" idx="1"/>
          </p:nvPr>
        </p:nvSpPr>
        <p:spPr>
          <a:xfrm>
            <a:off x="454382" y="1372995"/>
            <a:ext cx="11252196" cy="4475169"/>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body" idx="2"/>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30" name="Shape 30"/>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31" name="Shape 31"/>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dirty="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New Section">
    <p:spTree>
      <p:nvGrpSpPr>
        <p:cNvPr id="1" name="Shape 32"/>
        <p:cNvGrpSpPr/>
        <p:nvPr/>
      </p:nvGrpSpPr>
      <p:grpSpPr>
        <a:xfrm>
          <a:off x="0" y="0"/>
          <a:ext cx="0" cy="0"/>
          <a:chOff x="0" y="0"/>
          <a:chExt cx="0" cy="0"/>
        </a:xfrm>
      </p:grpSpPr>
      <p:sp>
        <p:nvSpPr>
          <p:cNvPr id="33" name="Shape 33"/>
          <p:cNvSpPr/>
          <p:nvPr/>
        </p:nvSpPr>
        <p:spPr>
          <a:xfrm>
            <a:off x="0" y="1"/>
            <a:ext cx="12192000" cy="6857999"/>
          </a:xfrm>
          <a:prstGeom prst="rect">
            <a:avLst/>
          </a:prstGeom>
          <a:solidFill>
            <a:srgbClr val="00AFD7"/>
          </a:solidFill>
          <a:ln w="9525" cap="flat" cmpd="sng">
            <a:solidFill>
              <a:srgbClr val="00ADD7"/>
            </a:solidFill>
            <a:prstDash val="solid"/>
            <a:round/>
            <a:headEnd type="none" w="med" len="med"/>
            <a:tailEnd type="none" w="med" len="med"/>
          </a:ln>
          <a:effectLst>
            <a:outerShdw blurRad="39999" dist="23000" dir="5400000" rotWithShape="0">
              <a:srgbClr val="000000">
                <a:alpha val="34901"/>
              </a:srgbClr>
            </a:outerShdw>
          </a:effectLst>
        </p:spPr>
        <p:txBody>
          <a:bodyPr lIns="121900" tIns="60933" rIns="121900" bIns="60933" anchor="ctr" anchorCtr="0">
            <a:noAutofit/>
          </a:bodyPr>
          <a:lstStyle/>
          <a:p>
            <a:pPr algn="ctr"/>
            <a:endParaRPr sz="2400" kern="0">
              <a:solidFill>
                <a:srgbClr val="FFFFFF"/>
              </a:solidFill>
              <a:ea typeface="Arial"/>
              <a:cs typeface="Arial"/>
              <a:sym typeface="Arial"/>
            </a:endParaRPr>
          </a:p>
        </p:txBody>
      </p:sp>
      <p:sp>
        <p:nvSpPr>
          <p:cNvPr id="34" name="Shape 34"/>
          <p:cNvSpPr txBox="1">
            <a:spLocks noGrp="1"/>
          </p:cNvSpPr>
          <p:nvPr>
            <p:ph type="body" idx="1"/>
          </p:nvPr>
        </p:nvSpPr>
        <p:spPr>
          <a:xfrm>
            <a:off x="420346" y="1108082"/>
            <a:ext cx="10898716" cy="861775"/>
          </a:xfrm>
          <a:prstGeom prst="rect">
            <a:avLst/>
          </a:prstGeom>
          <a:noFill/>
          <a:ln w="28575" cap="flat" cmpd="sng">
            <a:solidFill>
              <a:srgbClr val="FFFFFF"/>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96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234952" y="850901"/>
            <a:ext cx="353481" cy="6007100"/>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3"/>
          </p:nvPr>
        </p:nvSpPr>
        <p:spPr>
          <a:xfrm>
            <a:off x="11215942" y="850900"/>
            <a:ext cx="353481" cy="5432837"/>
          </a:xfrm>
          <a:prstGeom prst="rect">
            <a:avLst/>
          </a:prstGeom>
          <a:solidFill>
            <a:srgbClr val="00AFD7"/>
          </a:solid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37" name="Shape 37"/>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ontent- Header">
    <p:spTree>
      <p:nvGrpSpPr>
        <p:cNvPr id="1" name="Shape 38"/>
        <p:cNvGrpSpPr/>
        <p:nvPr/>
      </p:nvGrpSpPr>
      <p:grpSpPr>
        <a:xfrm>
          <a:off x="0" y="0"/>
          <a:ext cx="0" cy="0"/>
          <a:chOff x="0" y="0"/>
          <a:chExt cx="0" cy="0"/>
        </a:xfrm>
      </p:grpSpPr>
      <p:sp>
        <p:nvSpPr>
          <p:cNvPr id="39" name="Shape 39"/>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0" name="Shape 40"/>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1" name="Shape 41"/>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42" name="Shape 42"/>
          <p:cNvSpPr txBox="1">
            <a:spLocks noGrp="1"/>
          </p:cNvSpPr>
          <p:nvPr>
            <p:ph type="body" idx="1"/>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3" name="Shape 43"/>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7" name="Shape 29">
            <a:extLst>
              <a:ext uri="{FF2B5EF4-FFF2-40B4-BE49-F238E27FC236}">
                <a16:creationId xmlns:a16="http://schemas.microsoft.com/office/drawing/2014/main" id="{E2832911-BCDB-4F1E-8A0E-700ED78666D5}"/>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8" name="Shape 30">
            <a:extLst>
              <a:ext uri="{FF2B5EF4-FFF2-40B4-BE49-F238E27FC236}">
                <a16:creationId xmlns:a16="http://schemas.microsoft.com/office/drawing/2014/main" id="{6F097E37-BD8E-4727-8A2A-3E0C914D3DFA}"/>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9" name="Shape 31">
            <a:extLst>
              <a:ext uri="{FF2B5EF4-FFF2-40B4-BE49-F238E27FC236}">
                <a16:creationId xmlns:a16="http://schemas.microsoft.com/office/drawing/2014/main" id="{40D608F8-FD6D-4EC7-A282-264CFF4AB57D}"/>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l="23295" b="48278"/>
          <a:stretch/>
        </p:blipFill>
        <p:spPr>
          <a:xfrm>
            <a:off x="4218519" y="2"/>
            <a:ext cx="7973480" cy="1413417"/>
          </a:xfrm>
          <a:prstGeom prst="rect">
            <a:avLst/>
          </a:prstGeom>
          <a:noFill/>
          <a:ln>
            <a:noFill/>
          </a:ln>
        </p:spPr>
      </p:pic>
      <p:sp>
        <p:nvSpPr>
          <p:cNvPr id="54" name="Shape 54"/>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5" name="Shape 55"/>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6" name="Shape 56"/>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7" name="Shape 57"/>
          <p:cNvSpPr/>
          <p:nvPr/>
        </p:nvSpPr>
        <p:spPr>
          <a:xfrm>
            <a:off x="0" y="1"/>
            <a:ext cx="4254499" cy="1413419"/>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58" name="Shape 58"/>
          <p:cNvSpPr txBox="1">
            <a:spLocks noGrp="1"/>
          </p:cNvSpPr>
          <p:nvPr>
            <p:ph type="body" idx="1"/>
          </p:nvPr>
        </p:nvSpPr>
        <p:spPr>
          <a:xfrm>
            <a:off x="2" y="1773167"/>
            <a:ext cx="4776788" cy="759183"/>
          </a:xfrm>
          <a:prstGeom prst="rect">
            <a:avLst/>
          </a:prstGeom>
          <a:solidFill>
            <a:schemeClr val="accent2"/>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133" b="0" i="0" u="none" strike="noStrike" cap="none">
                <a:solidFill>
                  <a:schemeClr val="l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body" idx="2"/>
          </p:nvPr>
        </p:nvSpPr>
        <p:spPr>
          <a:xfrm>
            <a:off x="1039294" y="2469868"/>
            <a:ext cx="10339692" cy="1646363"/>
          </a:xfrm>
          <a:prstGeom prst="rect">
            <a:avLst/>
          </a:prstGeom>
          <a:noFill/>
          <a:ln w="101600" cap="flat" cmpd="sng">
            <a:solidFill>
              <a:schemeClr val="accent2"/>
            </a:solidFill>
            <a:prstDash val="solid"/>
            <a:miter/>
            <a:headEnd type="none" w="med" len="med"/>
            <a:tailEnd type="none" w="med" len="med"/>
          </a:ln>
        </p:spPr>
        <p:txBody>
          <a:bodyPr lIns="91425" tIns="91425" rIns="91425" bIns="91425" anchor="t" anchorCtr="0"/>
          <a:lstStyle>
            <a:lvl1pPr marL="0" marR="0" lvl="0" indent="0" algn="l" rtl="0">
              <a:spcBef>
                <a:spcPts val="0"/>
              </a:spcBef>
              <a:buClr>
                <a:schemeClr val="accent2"/>
              </a:buClr>
              <a:buFont typeface="Arial"/>
              <a:buNone/>
              <a:defRPr sz="5867" b="1" i="0" u="none" strike="noStrike" cap="none">
                <a:solidFill>
                  <a:schemeClr val="accent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3">
            <a:alphaModFix/>
          </a:blip>
          <a:srcRect/>
          <a:stretch/>
        </p:blipFill>
        <p:spPr>
          <a:xfrm>
            <a:off x="11080071" y="6422992"/>
            <a:ext cx="916227" cy="291624"/>
          </a:xfrm>
          <a:prstGeom prst="rect">
            <a:avLst/>
          </a:prstGeom>
          <a:noFill/>
          <a:ln>
            <a:noFill/>
          </a:ln>
        </p:spPr>
      </p:pic>
      <p:sp>
        <p:nvSpPr>
          <p:cNvPr id="61" name="Shape 61"/>
          <p:cNvSpPr txBox="1">
            <a:spLocks noGrp="1"/>
          </p:cNvSpPr>
          <p:nvPr>
            <p:ph type="body" idx="3"/>
          </p:nvPr>
        </p:nvSpPr>
        <p:spPr>
          <a:xfrm>
            <a:off x="971591" y="4275963"/>
            <a:ext cx="2480360" cy="533479"/>
          </a:xfrm>
          <a:prstGeom prst="rect">
            <a:avLst/>
          </a:prstGeom>
          <a:noFill/>
          <a:ln>
            <a:noFill/>
          </a:ln>
        </p:spPr>
        <p:txBody>
          <a:bodyPr lIns="91425" tIns="91425" rIns="91425" bIns="91425" anchor="t" anchorCtr="0"/>
          <a:lstStyle>
            <a:lvl1pPr marL="0" marR="0" lvl="0" indent="0" algn="l" rtl="0">
              <a:spcBef>
                <a:spcPts val="533"/>
              </a:spcBef>
              <a:buClr>
                <a:schemeClr val="dk1"/>
              </a:buClr>
              <a:buFont typeface="Arial"/>
              <a:buNone/>
              <a:defRPr sz="2667" b="1"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body" idx="4"/>
          </p:nvPr>
        </p:nvSpPr>
        <p:spPr>
          <a:xfrm>
            <a:off x="971594" y="4818450"/>
            <a:ext cx="1819629" cy="410369"/>
          </a:xfrm>
          <a:prstGeom prst="rect">
            <a:avLst/>
          </a:prstGeom>
          <a:noFill/>
          <a:ln>
            <a:noFill/>
          </a:ln>
        </p:spPr>
        <p:txBody>
          <a:bodyPr lIns="91425" tIns="91425" rIns="91425" bIns="91425" anchor="t" anchorCtr="0"/>
          <a:lstStyle>
            <a:lvl1pPr marL="0" marR="0" lvl="0" indent="0" algn="l" rtl="0">
              <a:spcBef>
                <a:spcPts val="453"/>
              </a:spcBef>
              <a:buClr>
                <a:schemeClr val="dk1"/>
              </a:buClr>
              <a:buFont typeface="Arial"/>
              <a:buNone/>
              <a:defRPr sz="2267"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3" name="Shape 63"/>
          <p:cNvSpPr/>
          <p:nvPr/>
        </p:nvSpPr>
        <p:spPr>
          <a:xfrm>
            <a:off x="4182534" y="0"/>
            <a:ext cx="594257" cy="1413419"/>
          </a:xfrm>
          <a:prstGeom prst="rect">
            <a:avLst/>
          </a:prstGeom>
          <a:solidFill>
            <a:srgbClr val="00AFD7">
              <a:alpha val="62745"/>
            </a:srgbClr>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Content- Header">
    <p:spTree>
      <p:nvGrpSpPr>
        <p:cNvPr id="1" name="Shape 84"/>
        <p:cNvGrpSpPr/>
        <p:nvPr/>
      </p:nvGrpSpPr>
      <p:grpSpPr>
        <a:xfrm>
          <a:off x="0" y="0"/>
          <a:ext cx="0" cy="0"/>
          <a:chOff x="0" y="0"/>
          <a:chExt cx="0" cy="0"/>
        </a:xfrm>
      </p:grpSpPr>
      <p:sp>
        <p:nvSpPr>
          <p:cNvPr id="85" name="Shape 85"/>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6" name="Shape 86"/>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7" name="Shape 87"/>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88" name="Shape 88"/>
          <p:cNvSpPr txBox="1">
            <a:spLocks noGrp="1"/>
          </p:cNvSpPr>
          <p:nvPr>
            <p:ph type="body" idx="1"/>
          </p:nvPr>
        </p:nvSpPr>
        <p:spPr>
          <a:xfrm>
            <a:off x="454382" y="457739"/>
            <a:ext cx="11252196" cy="915256"/>
          </a:xfrm>
          <a:prstGeom prst="rect">
            <a:avLst/>
          </a:prstGeom>
          <a:noFill/>
          <a:ln>
            <a:noFill/>
          </a:ln>
        </p:spPr>
        <p:txBody>
          <a:bodyPr lIns="91425" tIns="91425" rIns="91425" bIns="91425" anchor="t" anchorCtr="0"/>
          <a:lstStyle>
            <a:lvl1pPr marL="0" marR="0" lvl="0" indent="0" algn="l" rtl="0">
              <a:spcBef>
                <a:spcPts val="667"/>
              </a:spcBef>
              <a:buClr>
                <a:schemeClr val="dk2"/>
              </a:buClr>
              <a:buFont typeface="Arial"/>
              <a:buNone/>
              <a:defRPr sz="3333" b="1" i="0" u="none" strike="noStrike" cap="none">
                <a:solidFill>
                  <a:schemeClr val="dk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89" name="Shape 89"/>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7" name="Shape 29">
            <a:extLst>
              <a:ext uri="{FF2B5EF4-FFF2-40B4-BE49-F238E27FC236}">
                <a16:creationId xmlns:a16="http://schemas.microsoft.com/office/drawing/2014/main" id="{8F225E4E-8565-4A4B-91E3-65C1FCF32104}"/>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8" name="Shape 30">
            <a:extLst>
              <a:ext uri="{FF2B5EF4-FFF2-40B4-BE49-F238E27FC236}">
                <a16:creationId xmlns:a16="http://schemas.microsoft.com/office/drawing/2014/main" id="{D99241A0-62CD-4EBB-A486-0C5AA98FEB4C}"/>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9" name="Shape 31">
            <a:extLst>
              <a:ext uri="{FF2B5EF4-FFF2-40B4-BE49-F238E27FC236}">
                <a16:creationId xmlns:a16="http://schemas.microsoft.com/office/drawing/2014/main" id="{6CE3720C-AB52-46D8-BAB5-C92212F96ED1}"/>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 - Bar">
    <p:spTree>
      <p:nvGrpSpPr>
        <p:cNvPr id="1" name="Shape 90"/>
        <p:cNvGrpSpPr/>
        <p:nvPr/>
      </p:nvGrpSpPr>
      <p:grpSpPr>
        <a:xfrm>
          <a:off x="0" y="0"/>
          <a:ext cx="0" cy="0"/>
          <a:chOff x="0" y="0"/>
          <a:chExt cx="0" cy="0"/>
        </a:xfrm>
      </p:grpSpPr>
      <p:sp>
        <p:nvSpPr>
          <p:cNvPr id="91" name="Shape 91"/>
          <p:cNvSpPr/>
          <p:nvPr/>
        </p:nvSpPr>
        <p:spPr>
          <a:xfrm>
            <a:off x="1" y="6248400"/>
            <a:ext cx="2946399" cy="609600"/>
          </a:xfrm>
          <a:prstGeom prst="rect">
            <a:avLst/>
          </a:prstGeom>
          <a:solidFill>
            <a:srgbClr val="236192"/>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92" name="Shape 92"/>
          <p:cNvSpPr/>
          <p:nvPr/>
        </p:nvSpPr>
        <p:spPr>
          <a:xfrm>
            <a:off x="2946401" y="6248400"/>
            <a:ext cx="1413932" cy="609600"/>
          </a:xfrm>
          <a:prstGeom prst="rect">
            <a:avLst/>
          </a:prstGeom>
          <a:solidFill>
            <a:srgbClr val="007DBA"/>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sp>
        <p:nvSpPr>
          <p:cNvPr id="93" name="Shape 93"/>
          <p:cNvSpPr/>
          <p:nvPr/>
        </p:nvSpPr>
        <p:spPr>
          <a:xfrm>
            <a:off x="4360334" y="6248400"/>
            <a:ext cx="7831665" cy="609600"/>
          </a:xfrm>
          <a:prstGeom prst="rect">
            <a:avLst/>
          </a:prstGeom>
          <a:solidFill>
            <a:srgbClr val="00AFD7"/>
          </a:solidFill>
          <a:ln>
            <a:noFill/>
          </a:ln>
        </p:spPr>
        <p:txBody>
          <a:bodyPr lIns="121900" tIns="60933" rIns="121900" bIns="60933" anchor="ctr" anchorCtr="0">
            <a:noAutofit/>
          </a:bodyPr>
          <a:lstStyle/>
          <a:p>
            <a:pPr algn="ctr"/>
            <a:endParaRPr sz="2400" kern="0">
              <a:solidFill>
                <a:srgbClr val="3D527F"/>
              </a:solidFill>
              <a:ea typeface="Arial"/>
              <a:cs typeface="Arial"/>
              <a:sym typeface="Arial"/>
            </a:endParaRPr>
          </a:p>
        </p:txBody>
      </p:sp>
      <p:pic>
        <p:nvPicPr>
          <p:cNvPr id="94" name="Shape 94"/>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6" name="Shape 29">
            <a:extLst>
              <a:ext uri="{FF2B5EF4-FFF2-40B4-BE49-F238E27FC236}">
                <a16:creationId xmlns:a16="http://schemas.microsoft.com/office/drawing/2014/main" id="{F14878B0-D712-4D9F-A950-CDA03C48A987}"/>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7" name="Shape 30">
            <a:extLst>
              <a:ext uri="{FF2B5EF4-FFF2-40B4-BE49-F238E27FC236}">
                <a16:creationId xmlns:a16="http://schemas.microsoft.com/office/drawing/2014/main" id="{1AF2D008-D002-484C-86B8-427FD8C681B9}"/>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8" name="Shape 31">
            <a:extLst>
              <a:ext uri="{FF2B5EF4-FFF2-40B4-BE49-F238E27FC236}">
                <a16:creationId xmlns:a16="http://schemas.microsoft.com/office/drawing/2014/main" id="{864A7DBB-58D7-4892-BF24-3B6B7C371A1A}"/>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ntent- Blank">
    <p:spTree>
      <p:nvGrpSpPr>
        <p:cNvPr id="1" name="Shape 95"/>
        <p:cNvGrpSpPr/>
        <p:nvPr/>
      </p:nvGrpSpPr>
      <p:grpSpPr>
        <a:xfrm>
          <a:off x="0" y="0"/>
          <a:ext cx="0" cy="0"/>
          <a:chOff x="0" y="0"/>
          <a:chExt cx="0" cy="0"/>
        </a:xfrm>
      </p:grpSpPr>
      <p:pic>
        <p:nvPicPr>
          <p:cNvPr id="96" name="Shape 96" descr="OCLC_H_PMS.eps"/>
          <p:cNvPicPr preferRelativeResize="0"/>
          <p:nvPr/>
        </p:nvPicPr>
        <p:blipFill rotWithShape="1">
          <a:blip r:embed="rId2">
            <a:alphaModFix/>
          </a:blip>
          <a:srcRect/>
          <a:stretch/>
        </p:blipFill>
        <p:spPr>
          <a:xfrm>
            <a:off x="10982566" y="6347608"/>
            <a:ext cx="964583" cy="320913"/>
          </a:xfrm>
          <a:prstGeom prst="rect">
            <a:avLst/>
          </a:prstGeom>
          <a:noFill/>
          <a:ln>
            <a:noFill/>
          </a:ln>
        </p:spPr>
      </p:pic>
      <p:sp>
        <p:nvSpPr>
          <p:cNvPr id="3" name="Shape 29">
            <a:extLst>
              <a:ext uri="{FF2B5EF4-FFF2-40B4-BE49-F238E27FC236}">
                <a16:creationId xmlns:a16="http://schemas.microsoft.com/office/drawing/2014/main" id="{46859FB8-08DA-4B88-B4A5-B55694F90CF6}"/>
              </a:ext>
            </a:extLst>
          </p:cNvPr>
          <p:cNvSpPr txBox="1">
            <a:spLocks noGrp="1"/>
          </p:cNvSpPr>
          <p:nvPr>
            <p:ph type="dt" idx="10"/>
          </p:nvPr>
        </p:nvSpPr>
        <p:spPr>
          <a:xfrm>
            <a:off x="838200" y="6356350"/>
            <a:ext cx="2743197" cy="365124"/>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dirty="0"/>
          </a:p>
        </p:txBody>
      </p:sp>
      <p:sp>
        <p:nvSpPr>
          <p:cNvPr id="4" name="Shape 30">
            <a:extLst>
              <a:ext uri="{FF2B5EF4-FFF2-40B4-BE49-F238E27FC236}">
                <a16:creationId xmlns:a16="http://schemas.microsoft.com/office/drawing/2014/main" id="{2C6195AA-69AB-4FA5-9E60-FC66911D0B56}"/>
              </a:ext>
            </a:extLst>
          </p:cNvPr>
          <p:cNvSpPr txBox="1">
            <a:spLocks noGrp="1"/>
          </p:cNvSpPr>
          <p:nvPr>
            <p:ph type="ftr" idx="11"/>
          </p:nvPr>
        </p:nvSpPr>
        <p:spPr>
          <a:xfrm>
            <a:off x="4038601" y="6356350"/>
            <a:ext cx="4114799" cy="365124"/>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5" name="Shape 31">
            <a:extLst>
              <a:ext uri="{FF2B5EF4-FFF2-40B4-BE49-F238E27FC236}">
                <a16:creationId xmlns:a16="http://schemas.microsoft.com/office/drawing/2014/main" id="{92600D0B-F800-4D1A-8C4C-EF93BB2B2288}"/>
              </a:ext>
            </a:extLst>
          </p:cNvPr>
          <p:cNvSpPr txBox="1">
            <a:spLocks noGrp="1"/>
          </p:cNvSpPr>
          <p:nvPr>
            <p:ph type="sldNum" idx="12"/>
          </p:nvPr>
        </p:nvSpPr>
        <p:spPr>
          <a:xfrm>
            <a:off x="8610602" y="6356350"/>
            <a:ext cx="2743197" cy="365124"/>
          </a:xfrm>
          <a:prstGeom prst="rect">
            <a:avLst/>
          </a:prstGeom>
          <a:noFill/>
          <a:ln>
            <a:noFill/>
          </a:ln>
        </p:spPr>
        <p:txBody>
          <a:bodyPr lIns="91425" tIns="45700" rIns="91425" bIns="45700" anchor="ctr" anchorCtr="0">
            <a:noAutofit/>
          </a:bodyPr>
          <a:lstStyle/>
          <a:p>
            <a:pPr algn="r">
              <a:buSzPct val="25000"/>
            </a:pPr>
            <a:fld id="{00000000-1234-1234-1234-123412341234}" type="slidenum">
              <a:rPr lang="de-DE" sz="1200" kern="0">
                <a:solidFill>
                  <a:srgbClr val="888888"/>
                </a:solidFill>
                <a:latin typeface="Calibri"/>
                <a:ea typeface="Calibri"/>
                <a:cs typeface="Calibri"/>
                <a:sym typeface="Calibri"/>
              </a:rPr>
              <a:pPr algn="r">
                <a:buSzPct val="25000"/>
              </a:pPr>
              <a:t>‹#›</a:t>
            </a:fld>
            <a:endParaRPr lang="de-DE" sz="1200" kern="0">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Full page image">
    <p:spTree>
      <p:nvGrpSpPr>
        <p:cNvPr id="1" name="Shape 97"/>
        <p:cNvGrpSpPr/>
        <p:nvPr/>
      </p:nvGrpSpPr>
      <p:grpSpPr>
        <a:xfrm>
          <a:off x="0" y="0"/>
          <a:ext cx="0" cy="0"/>
          <a:chOff x="0" y="0"/>
          <a:chExt cx="0" cy="0"/>
        </a:xfrm>
      </p:grpSpPr>
      <p:sp>
        <p:nvSpPr>
          <p:cNvPr id="98" name="Shape 98"/>
          <p:cNvSpPr>
            <a:spLocks noGrp="1"/>
          </p:cNvSpPr>
          <p:nvPr>
            <p:ph type="pic" idx="2"/>
          </p:nvPr>
        </p:nvSpPr>
        <p:spPr>
          <a:xfrm>
            <a:off x="0" y="1"/>
            <a:ext cx="12192000" cy="6857999"/>
          </a:xfrm>
          <a:prstGeom prst="rect">
            <a:avLst/>
          </a:prstGeom>
          <a:noFill/>
          <a:ln>
            <a:noFill/>
          </a:ln>
        </p:spPr>
        <p:txBody>
          <a:bodyPr lIns="91425" tIns="91425" rIns="91425" bIns="91425" anchor="ctr" anchorCtr="0"/>
          <a:lstStyle>
            <a:lvl1pPr marL="0" marR="0" lvl="0" indent="0" algn="l" rtl="0">
              <a:spcBef>
                <a:spcPts val="507"/>
              </a:spcBef>
              <a:buClr>
                <a:schemeClr val="dk1"/>
              </a:buClr>
              <a:buFont typeface="Arial"/>
              <a:buNone/>
              <a:defRPr sz="2533" b="0" i="0" u="none" strike="noStrike" cap="none">
                <a:solidFill>
                  <a:schemeClr val="dk1"/>
                </a:solidFill>
                <a:latin typeface="Arial"/>
                <a:ea typeface="Arial"/>
                <a:cs typeface="Arial"/>
                <a:sym typeface="Arial"/>
              </a:defRPr>
            </a:lvl1pPr>
            <a:lvl2pPr marL="609585" marR="0" lvl="1"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1"/>
          </p:nvPr>
        </p:nvSpPr>
        <p:spPr>
          <a:xfrm>
            <a:off x="10111320" y="-20638"/>
            <a:ext cx="577848" cy="6899275"/>
          </a:xfrm>
          <a:prstGeom prst="rect">
            <a:avLst/>
          </a:prstGeom>
          <a:solidFill>
            <a:schemeClr val="accent1">
              <a:alpha val="77647"/>
            </a:schemeClr>
          </a:solidFill>
          <a:ln>
            <a:noFill/>
          </a:ln>
        </p:spPr>
        <p:txBody>
          <a:bodyPr lIns="91425" tIns="91425" rIns="91425" bIns="91425" anchor="t" anchorCtr="0"/>
          <a:lstStyle>
            <a:lvl1pPr marL="0" marR="0" lvl="0" indent="0" algn="l" rtl="0">
              <a:spcBef>
                <a:spcPts val="853"/>
              </a:spcBef>
              <a:buClr>
                <a:schemeClr val="accent1"/>
              </a:buClr>
              <a:buFont typeface="Arial"/>
              <a:buNone/>
              <a:defRPr sz="4267" b="0" i="0" u="none" strike="noStrike" cap="none">
                <a:solidFill>
                  <a:schemeClr val="accen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10689172" y="-20638"/>
            <a:ext cx="1502833" cy="6899275"/>
          </a:xfrm>
          <a:prstGeom prst="rect">
            <a:avLst/>
          </a:prstGeom>
          <a:solidFill>
            <a:schemeClr val="accent1"/>
          </a:solidFill>
          <a:ln>
            <a:noFill/>
          </a:ln>
        </p:spPr>
        <p:txBody>
          <a:bodyPr lIns="91425" tIns="91425" rIns="91425" bIns="91425" anchor="t" anchorCtr="0"/>
          <a:lstStyle>
            <a:lvl1pPr marL="0" marR="0" lvl="0" indent="0" algn="l" rtl="0">
              <a:spcBef>
                <a:spcPts val="853"/>
              </a:spcBef>
              <a:buClr>
                <a:schemeClr val="accent1"/>
              </a:buClr>
              <a:buFont typeface="Arial"/>
              <a:buNone/>
              <a:defRPr sz="4267" b="0" i="0" u="none" strike="noStrike" cap="none">
                <a:solidFill>
                  <a:schemeClr val="accent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4"/>
          </p:nvPr>
        </p:nvSpPr>
        <p:spPr>
          <a:xfrm>
            <a:off x="-18814" y="4997709"/>
            <a:ext cx="8204199" cy="954107"/>
          </a:xfrm>
          <a:prstGeom prst="rect">
            <a:avLst/>
          </a:prstGeom>
          <a:solidFill>
            <a:schemeClr val="lt1"/>
          </a:solidFill>
          <a:ln>
            <a:noFill/>
          </a:ln>
        </p:spPr>
        <p:txBody>
          <a:bodyPr lIns="91425" tIns="91425" rIns="91425" bIns="91425" anchor="t" anchorCtr="0"/>
          <a:lstStyle>
            <a:lvl1pPr marL="0" marR="0" lvl="0" indent="0" algn="l" rtl="0">
              <a:spcBef>
                <a:spcPts val="640"/>
              </a:spcBef>
              <a:buClr>
                <a:srgbClr val="236192"/>
              </a:buClr>
              <a:buFont typeface="Arial"/>
              <a:buNone/>
              <a:defRPr sz="3200" b="1" i="0" u="none" strike="noStrike" cap="none">
                <a:solidFill>
                  <a:srgbClr val="236192"/>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body" idx="5"/>
          </p:nvPr>
        </p:nvSpPr>
        <p:spPr>
          <a:xfrm>
            <a:off x="713221" y="5447286"/>
            <a:ext cx="7480299" cy="352425"/>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Arial"/>
                <a:ea typeface="Arial"/>
                <a:cs typeface="Arial"/>
                <a:sym typeface="Arial"/>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03" name="Shape 103"/>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2400" kern="0">
              <a:solidFill>
                <a:srgbClr val="3D527F"/>
              </a:solidFill>
              <a:sym typeface="Arial"/>
            </a:endParaRPr>
          </a:p>
        </p:txBody>
      </p:sp>
      <p:sp>
        <p:nvSpPr>
          <p:cNvPr id="6" name="Text Placeholder 5"/>
          <p:cNvSpPr>
            <a:spLocks noGrp="1"/>
          </p:cNvSpPr>
          <p:nvPr>
            <p:ph type="body" sz="quarter" idx="13" hasCustomPrompt="1"/>
          </p:nvPr>
        </p:nvSpPr>
        <p:spPr>
          <a:xfrm>
            <a:off x="454384"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6"/>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4" y="1372997"/>
            <a:ext cx="11252197" cy="4475171"/>
          </a:xfrm>
          <a:prstGeom prst="rect">
            <a:avLst/>
          </a:prstGeom>
        </p:spPr>
        <p:txBody>
          <a:bodyPr vert="horz"/>
          <a:lstStyle>
            <a:lvl1pPr marL="457167" indent="-457167">
              <a:buFont typeface="Arial"/>
              <a:buChar char="•"/>
              <a:defRPr sz="3200" baseline="0"/>
            </a:lvl1pPr>
            <a:lvl2pPr>
              <a:defRPr sz="2933"/>
            </a:lvl2pPr>
            <a:lvl3pPr>
              <a:defRPr sz="3067"/>
            </a:lvl3pPr>
            <a:lvl4pPr>
              <a:defRPr/>
            </a:lvl4pPr>
            <a:lvl5pPr>
              <a:defRPr/>
            </a:lvl5pPr>
            <a:lvl6pPr>
              <a:defRPr/>
            </a:lvl6pPr>
            <a:lvl7pPr>
              <a:defRPr/>
            </a:lvl7pPr>
            <a:lvl8pPr marL="4266880" indent="0">
              <a:buNone/>
              <a:defRPr/>
            </a:lvl8pPr>
            <a:lvl9pPr marL="4876435" indent="0">
              <a:buNone/>
              <a:defRPr/>
            </a:lvl9pPr>
          </a:lstStyle>
          <a:p>
            <a:pPr lvl="0"/>
            <a:r>
              <a:rPr lang="en-US" dirty="0"/>
              <a:t>Click to add copy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F1707-52B8-484C-9993-88512E260EA9}"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846482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algn="ctr">
              <a:defRPr/>
            </a:pPr>
            <a:endParaRPr lang="en-US" sz="2400" kern="0">
              <a:solidFill>
                <a:srgbClr val="3D527F"/>
              </a:solidFill>
              <a:latin typeface="Calibri"/>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F1707-52B8-484C-9993-88512E260EA9}" type="datetimeFigureOut">
              <a:rPr lang="en-US" smtClean="0"/>
              <a:t>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577587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609585"/>
            <a:r>
              <a:rPr lang="en-US" sz="800" dirty="0">
                <a:solidFill>
                  <a:prstClr val="white"/>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317"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F1707-52B8-484C-9993-88512E260EA9}" type="datetimeFigureOut">
              <a:rPr lang="en-US" smtClean="0"/>
              <a:t>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156343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F1707-52B8-484C-9993-88512E260EA9}" type="datetimeFigureOut">
              <a:rPr lang="en-US" smtClean="0"/>
              <a:t>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132149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1F1707-52B8-484C-9993-88512E260EA9}"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330108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1F1707-52B8-484C-9993-88512E260EA9}"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D8ABA-5F3C-4CFB-B3B7-2119F96526D4}" type="slidenum">
              <a:rPr lang="en-US" smtClean="0"/>
              <a:t>‹#›</a:t>
            </a:fld>
            <a:endParaRPr lang="en-US"/>
          </a:p>
        </p:txBody>
      </p:sp>
    </p:spTree>
    <p:extLst>
      <p:ext uri="{BB962C8B-B14F-4D97-AF65-F5344CB8AC3E}">
        <p14:creationId xmlns:p14="http://schemas.microsoft.com/office/powerpoint/2010/main" val="285758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F1707-52B8-484C-9993-88512E260EA9}" type="datetimeFigureOut">
              <a:rPr lang="en-US" smtClean="0"/>
              <a:t>12/8/2017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D8ABA-5F3C-4CFB-B3B7-2119F96526D4}" type="slidenum">
              <a:rPr lang="en-US" smtClean="0"/>
              <a:t>‹#›</a:t>
            </a:fld>
            <a:endParaRPr lang="en-US"/>
          </a:p>
        </p:txBody>
      </p:sp>
    </p:spTree>
    <p:extLst>
      <p:ext uri="{BB962C8B-B14F-4D97-AF65-F5344CB8AC3E}">
        <p14:creationId xmlns:p14="http://schemas.microsoft.com/office/powerpoint/2010/main" val="3524635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54130232"/>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67049668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8338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4.tiff"/><Relationship Id="rId2" Type="http://schemas.openxmlformats.org/officeDocument/2006/relationships/hyperlink" Target="mailto:bryantr@oclc.org" TargetMode="External"/><Relationship Id="rId1" Type="http://schemas.openxmlformats.org/officeDocument/2006/relationships/slideLayout" Target="../slideLayouts/slideLayout42.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hyperlink" Target="mailto:s.huggard@latrobe.edu.a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9.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tif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mailto:bryantr@oclc.org" TargetMode="External"/><Relationship Id="rId7" Type="http://schemas.openxmlformats.org/officeDocument/2006/relationships/image" Target="../media/image14.tiff"/><Relationship Id="rId2" Type="http://schemas.openxmlformats.org/officeDocument/2006/relationships/hyperlink" Target="http://orcid.org/0000-0002-2753-3881" TargetMode="External"/><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hyperlink" Target="mailto:s.huggard@latrobe.edu.au" TargetMode="External"/><Relationship Id="rId4" Type="http://schemas.openxmlformats.org/officeDocument/2006/relationships/hyperlink" Target="orcid.org/0000-0002-0365-112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5.emf"/><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hyperlink" Target="http://www.oclc.org/research/partnership.html"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 y="1773169"/>
            <a:ext cx="2912336" cy="651397"/>
          </a:xfrm>
        </p:spPr>
        <p:txBody>
          <a:bodyPr/>
          <a:lstStyle/>
          <a:p>
            <a:r>
              <a:rPr lang="en-US" dirty="0"/>
              <a:t>6 December 2017</a:t>
            </a:r>
          </a:p>
        </p:txBody>
      </p:sp>
      <p:sp>
        <p:nvSpPr>
          <p:cNvPr id="3" name="Text Placeholder 2"/>
          <p:cNvSpPr>
            <a:spLocks noGrp="1"/>
          </p:cNvSpPr>
          <p:nvPr>
            <p:ph type="body" sz="quarter" idx="16"/>
          </p:nvPr>
        </p:nvSpPr>
        <p:spPr/>
        <p:txBody>
          <a:bodyPr>
            <a:normAutofit fontScale="32500" lnSpcReduction="20000"/>
          </a:bodyPr>
          <a:lstStyle/>
          <a:p>
            <a:r>
              <a:rPr lang="en-US" sz="10666" b="0" dirty="0"/>
              <a:t>Research Information Management and the Role of the Library</a:t>
            </a:r>
            <a:endParaRPr lang="en-US" dirty="0"/>
          </a:p>
        </p:txBody>
      </p:sp>
      <p:sp>
        <p:nvSpPr>
          <p:cNvPr id="4" name="Text Placeholder 3"/>
          <p:cNvSpPr>
            <a:spLocks noGrp="1"/>
          </p:cNvSpPr>
          <p:nvPr>
            <p:ph type="body" sz="quarter" idx="17"/>
          </p:nvPr>
        </p:nvSpPr>
        <p:spPr>
          <a:xfrm>
            <a:off x="971593" y="4275963"/>
            <a:ext cx="5944897" cy="502766"/>
          </a:xfrm>
        </p:spPr>
        <p:txBody>
          <a:bodyPr/>
          <a:lstStyle/>
          <a:p>
            <a:r>
              <a:rPr lang="en-US" dirty="0"/>
              <a:t>OCLC Research Library Partnership</a:t>
            </a:r>
          </a:p>
        </p:txBody>
      </p:sp>
      <p:sp>
        <p:nvSpPr>
          <p:cNvPr id="5" name="Text Placeholder 4"/>
          <p:cNvSpPr>
            <a:spLocks noGrp="1"/>
          </p:cNvSpPr>
          <p:nvPr>
            <p:ph type="body" sz="quarter" idx="18"/>
          </p:nvPr>
        </p:nvSpPr>
        <p:spPr>
          <a:xfrm>
            <a:off x="971594" y="4818452"/>
            <a:ext cx="3654249" cy="410369"/>
          </a:xfrm>
        </p:spPr>
        <p:txBody>
          <a:bodyPr/>
          <a:lstStyle/>
          <a:p>
            <a:r>
              <a:rPr lang="en-US" dirty="0"/>
              <a:t>Works in Progress Webinar</a:t>
            </a:r>
          </a:p>
        </p:txBody>
      </p:sp>
    </p:spTree>
    <p:extLst>
      <p:ext uri="{BB962C8B-B14F-4D97-AF65-F5344CB8AC3E}">
        <p14:creationId xmlns:p14="http://schemas.microsoft.com/office/powerpoint/2010/main" val="25030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2347"/>
          <a:stretch/>
        </p:blipFill>
        <p:spPr>
          <a:xfrm>
            <a:off x="1219200" y="649940"/>
            <a:ext cx="10528300" cy="6671428"/>
          </a:xfrm>
          <a:prstGeom prst="rect">
            <a:avLst/>
          </a:prstGeom>
        </p:spPr>
      </p:pic>
      <p:sp>
        <p:nvSpPr>
          <p:cNvPr id="2" name="Title 1"/>
          <p:cNvSpPr>
            <a:spLocks noGrp="1"/>
          </p:cNvSpPr>
          <p:nvPr>
            <p:ph type="title"/>
          </p:nvPr>
        </p:nvSpPr>
        <p:spPr/>
        <p:txBody>
          <a:bodyPr/>
          <a:lstStyle/>
          <a:p>
            <a:r>
              <a:rPr lang="en-US" dirty="0"/>
              <a:t>RIM Uses</a:t>
            </a:r>
          </a:p>
        </p:txBody>
      </p:sp>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45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5"/>
                </a:solidFill>
              </a:rPr>
              <a:t>CASE STUDY:</a:t>
            </a:r>
            <a:br>
              <a:rPr lang="en-US" b="1" dirty="0">
                <a:solidFill>
                  <a:schemeClr val="accent5"/>
                </a:solidFill>
              </a:rPr>
            </a:br>
            <a:r>
              <a:rPr lang="en-US" b="1" dirty="0">
                <a:solidFill>
                  <a:schemeClr val="accent5"/>
                </a:solidFill>
              </a:rPr>
              <a:t>Research Information Management at La Trobe University</a:t>
            </a:r>
          </a:p>
        </p:txBody>
      </p:sp>
      <p:sp>
        <p:nvSpPr>
          <p:cNvPr id="3" name="Text Placeholder 2"/>
          <p:cNvSpPr>
            <a:spLocks noGrp="1"/>
          </p:cNvSpPr>
          <p:nvPr>
            <p:ph type="body" idx="1"/>
          </p:nvPr>
        </p:nvSpPr>
        <p:spPr/>
        <p:txBody>
          <a:bodyPr/>
          <a:lstStyle/>
          <a:p>
            <a:endParaRPr lang="en-US" dirty="0"/>
          </a:p>
        </p:txBody>
      </p:sp>
      <p:sp>
        <p:nvSpPr>
          <p:cNvPr id="4" name="Oval 3"/>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26166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t>La Trobe University (Victoria, Australia)</a:t>
            </a:r>
            <a:endParaRPr lang="en-US" dirty="0"/>
          </a:p>
        </p:txBody>
      </p:sp>
      <p:sp>
        <p:nvSpPr>
          <p:cNvPr id="3" name="Content Placeholder 2"/>
          <p:cNvSpPr>
            <a:spLocks noGrp="1"/>
          </p:cNvSpPr>
          <p:nvPr>
            <p:ph idx="1"/>
          </p:nvPr>
        </p:nvSpPr>
        <p:spPr>
          <a:xfrm>
            <a:off x="838200" y="1825625"/>
            <a:ext cx="11049000" cy="2122920"/>
          </a:xfrm>
        </p:spPr>
        <p:txBody>
          <a:bodyPr>
            <a:normAutofit fontScale="70000" lnSpcReduction="20000"/>
          </a:bodyPr>
          <a:lstStyle/>
          <a:p>
            <a:r>
              <a:rPr lang="en-US" dirty="0"/>
              <a:t>Established in 1964</a:t>
            </a:r>
          </a:p>
          <a:p>
            <a:r>
              <a:rPr lang="en-US" dirty="0"/>
              <a:t>More than 36,000 students (27, 971 full-time equivalent)</a:t>
            </a:r>
          </a:p>
          <a:p>
            <a:r>
              <a:rPr lang="en-US" dirty="0"/>
              <a:t>20% are graduate students (6,847)  ;  1,636 Research students</a:t>
            </a:r>
          </a:p>
          <a:p>
            <a:r>
              <a:rPr lang="en-US" dirty="0"/>
              <a:t>23% are international (8451) ; 1,488 Faculty academic staff</a:t>
            </a:r>
          </a:p>
          <a:p>
            <a:r>
              <a:rPr lang="en-US" dirty="0"/>
              <a:t>Main campus in Melbourne; 4 regional campuses in the state of Victoria</a:t>
            </a:r>
          </a:p>
          <a:p>
            <a:r>
              <a:rPr lang="en-US" dirty="0"/>
              <a:t>$26m Library budget (AUD); $14m Information Resources budget</a:t>
            </a:r>
          </a:p>
        </p:txBody>
      </p:sp>
      <p:pic>
        <p:nvPicPr>
          <p:cNvPr id="4" name="Picture 3"/>
          <p:cNvPicPr>
            <a:picLocks noChangeAspect="1"/>
          </p:cNvPicPr>
          <p:nvPr/>
        </p:nvPicPr>
        <p:blipFill>
          <a:blip r:embed="rId2"/>
          <a:stretch>
            <a:fillRect/>
          </a:stretch>
        </p:blipFill>
        <p:spPr>
          <a:xfrm>
            <a:off x="838200" y="3837508"/>
            <a:ext cx="4114800" cy="2762250"/>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606" y="3781990"/>
            <a:ext cx="4012320" cy="298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7907482" y="1413244"/>
            <a:ext cx="3849326" cy="1725685"/>
          </a:xfrm>
          <a:prstGeom prst="rect">
            <a:avLst/>
          </a:prstGeom>
        </p:spPr>
      </p:pic>
      <p:pic>
        <p:nvPicPr>
          <p:cNvPr id="7" name="Picture 6"/>
          <p:cNvPicPr>
            <a:picLocks noChangeAspect="1"/>
          </p:cNvPicPr>
          <p:nvPr/>
        </p:nvPicPr>
        <p:blipFill>
          <a:blip r:embed="rId5"/>
          <a:stretch>
            <a:fillRect/>
          </a:stretch>
        </p:blipFill>
        <p:spPr>
          <a:xfrm>
            <a:off x="9513946" y="6220214"/>
            <a:ext cx="2552700" cy="546100"/>
          </a:xfrm>
          <a:prstGeom prst="rect">
            <a:avLst/>
          </a:prstGeom>
        </p:spPr>
      </p:pic>
      <p:sp>
        <p:nvSpPr>
          <p:cNvPr id="8" name="Oval 7"/>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98900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buSzPct val="25000"/>
            </a:pPr>
            <a:fld id="{00000000-1234-1234-1234-123412341234}" type="slidenum">
              <a:rPr lang="de-DE">
                <a:solidFill>
                  <a:srgbClr val="888888"/>
                </a:solidFill>
                <a:latin typeface="Calibri"/>
                <a:ea typeface="Calibri"/>
                <a:cs typeface="Calibri"/>
                <a:sym typeface="Calibri"/>
              </a:rPr>
              <a:pPr>
                <a:buSzPct val="25000"/>
              </a:pPr>
              <a:t>13</a:t>
            </a:fld>
            <a:endParaRPr lang="de-DE" dirty="0">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50219" y="0"/>
            <a:ext cx="10262420" cy="6858000"/>
          </a:xfrm>
          <a:prstGeom prst="rect">
            <a:avLst/>
          </a:prstGeom>
        </p:spPr>
      </p:pic>
      <p:pic>
        <p:nvPicPr>
          <p:cNvPr id="4" name="Picture 3"/>
          <p:cNvPicPr>
            <a:picLocks noChangeAspect="1"/>
          </p:cNvPicPr>
          <p:nvPr/>
        </p:nvPicPr>
        <p:blipFill>
          <a:blip r:embed="rId4"/>
          <a:stretch>
            <a:fillRect/>
          </a:stretch>
        </p:blipFill>
        <p:spPr>
          <a:xfrm>
            <a:off x="784638" y="-44510"/>
            <a:ext cx="10328001" cy="6765985"/>
          </a:xfrm>
          <a:prstGeom prst="rect">
            <a:avLst/>
          </a:prstGeom>
        </p:spPr>
      </p:pic>
      <p:pic>
        <p:nvPicPr>
          <p:cNvPr id="5" name="Picture 4"/>
          <p:cNvPicPr>
            <a:picLocks noChangeAspect="1"/>
          </p:cNvPicPr>
          <p:nvPr/>
        </p:nvPicPr>
        <p:blipFill>
          <a:blip r:embed="rId5"/>
          <a:stretch>
            <a:fillRect/>
          </a:stretch>
        </p:blipFill>
        <p:spPr>
          <a:xfrm>
            <a:off x="9628246" y="6265861"/>
            <a:ext cx="2552700" cy="546100"/>
          </a:xfrm>
          <a:prstGeom prst="rect">
            <a:avLst/>
          </a:prstGeom>
        </p:spPr>
      </p:pic>
      <p:sp>
        <p:nvSpPr>
          <p:cNvPr id="7" name="Oval 6"/>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56863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933209" y="1276780"/>
            <a:ext cx="5108865" cy="5262131"/>
          </a:xfrm>
          <a:prstGeom prst="rect">
            <a:avLst/>
          </a:prstGeom>
        </p:spPr>
      </p:pic>
      <p:sp>
        <p:nvSpPr>
          <p:cNvPr id="2" name="Title 1"/>
          <p:cNvSpPr>
            <a:spLocks noGrp="1"/>
          </p:cNvSpPr>
          <p:nvPr>
            <p:ph type="title"/>
          </p:nvPr>
        </p:nvSpPr>
        <p:spPr/>
        <p:txBody>
          <a:bodyPr/>
          <a:lstStyle/>
          <a:p>
            <a:r>
              <a:rPr lang="en-AU" dirty="0"/>
              <a:t>La Trobe University Strategic Goals and Plans</a:t>
            </a:r>
          </a:p>
        </p:txBody>
      </p:sp>
      <p:sp>
        <p:nvSpPr>
          <p:cNvPr id="3" name="Content Placeholder 2"/>
          <p:cNvSpPr>
            <a:spLocks noGrp="1"/>
          </p:cNvSpPr>
          <p:nvPr>
            <p:ph idx="1"/>
          </p:nvPr>
        </p:nvSpPr>
        <p:spPr>
          <a:xfrm>
            <a:off x="838199" y="1825625"/>
            <a:ext cx="5022273" cy="4351338"/>
          </a:xfrm>
        </p:spPr>
        <p:txBody>
          <a:bodyPr>
            <a:normAutofit fontScale="92500"/>
          </a:bodyPr>
          <a:lstStyle/>
          <a:p>
            <a:pPr marL="380990" indent="-380990"/>
            <a:r>
              <a:rPr lang="en-AU" altLang="en-US" dirty="0"/>
              <a:t>Improve research quality and impact</a:t>
            </a:r>
          </a:p>
          <a:p>
            <a:pPr marL="380990" indent="-380990"/>
            <a:r>
              <a:rPr lang="en-AU" dirty="0"/>
              <a:t>Support excellent research </a:t>
            </a:r>
          </a:p>
          <a:p>
            <a:pPr marL="380990" indent="-380990"/>
            <a:r>
              <a:rPr lang="en-AU" dirty="0"/>
              <a:t>Investment in state of the art  IT and </a:t>
            </a:r>
            <a:br>
              <a:rPr lang="en-AU" dirty="0"/>
            </a:br>
            <a:r>
              <a:rPr lang="en-AU" dirty="0"/>
              <a:t>  e-Research infrastructure</a:t>
            </a:r>
          </a:p>
          <a:p>
            <a:pPr marL="380990" indent="-380990"/>
            <a:r>
              <a:rPr lang="en-AU" dirty="0"/>
              <a:t>Improve La Trobe’s international </a:t>
            </a:r>
            <a:br>
              <a:rPr lang="en-AU" dirty="0"/>
            </a:br>
            <a:r>
              <a:rPr lang="en-AU" dirty="0"/>
              <a:t>ranking by promoting research</a:t>
            </a:r>
          </a:p>
          <a:p>
            <a:pPr marL="380990" indent="-380990"/>
            <a:r>
              <a:rPr lang="en-AU" altLang="en-US" dirty="0"/>
              <a:t>Increase research quantity and quality </a:t>
            </a:r>
            <a:endParaRPr lang="en-AU" dirty="0"/>
          </a:p>
        </p:txBody>
      </p:sp>
      <p:pic>
        <p:nvPicPr>
          <p:cNvPr id="5" name="Picture 4"/>
          <p:cNvPicPr>
            <a:picLocks noChangeAspect="1"/>
          </p:cNvPicPr>
          <p:nvPr/>
        </p:nvPicPr>
        <p:blipFill>
          <a:blip r:embed="rId4"/>
          <a:stretch>
            <a:fillRect/>
          </a:stretch>
        </p:blipFill>
        <p:spPr>
          <a:xfrm>
            <a:off x="9628246" y="6265861"/>
            <a:ext cx="2552700" cy="546100"/>
          </a:xfrm>
          <a:prstGeom prst="rect">
            <a:avLst/>
          </a:prstGeom>
        </p:spPr>
      </p:pic>
      <p:sp>
        <p:nvSpPr>
          <p:cNvPr id="6" name="Oval 5"/>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58018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Initiatives and projects</a:t>
            </a:r>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9628246" y="6265861"/>
            <a:ext cx="2552700" cy="546100"/>
          </a:xfrm>
          <a:prstGeom prst="rect">
            <a:avLst/>
          </a:prstGeom>
        </p:spPr>
      </p:pic>
      <p:sp>
        <p:nvSpPr>
          <p:cNvPr id="7" name="Oval 6"/>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93215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3441"/>
            <a:ext cx="10515600" cy="1617755"/>
          </a:xfrm>
        </p:spPr>
        <p:txBody>
          <a:bodyPr>
            <a:normAutofit/>
          </a:bodyPr>
          <a:lstStyle/>
          <a:p>
            <a:r>
              <a:rPr lang="en-AU" b="1" dirty="0"/>
              <a:t>Australian Research Information </a:t>
            </a:r>
            <a:br>
              <a:rPr lang="en-AU" b="1" dirty="0"/>
            </a:br>
            <a:r>
              <a:rPr lang="en-AU" b="1" dirty="0"/>
              <a:t>Management Landscape</a:t>
            </a:r>
          </a:p>
        </p:txBody>
      </p:sp>
      <p:sp>
        <p:nvSpPr>
          <p:cNvPr id="3" name="Content Placeholder 2"/>
          <p:cNvSpPr>
            <a:spLocks noGrp="1"/>
          </p:cNvSpPr>
          <p:nvPr>
            <p:ph idx="1"/>
          </p:nvPr>
        </p:nvSpPr>
        <p:spPr>
          <a:xfrm>
            <a:off x="2828122" y="2489012"/>
            <a:ext cx="8952583" cy="3815133"/>
          </a:xfrm>
        </p:spPr>
        <p:txBody>
          <a:bodyPr/>
          <a:lstStyle/>
          <a:p>
            <a:pPr marL="380990" indent="-380990"/>
            <a:r>
              <a:rPr lang="en-AU" dirty="0">
                <a:solidFill>
                  <a:schemeClr val="tx1"/>
                </a:solidFill>
                <a:latin typeface="+mn-lt"/>
              </a:rPr>
              <a:t>Government reporting</a:t>
            </a:r>
          </a:p>
          <a:p>
            <a:pPr marL="380990" indent="-380990"/>
            <a:r>
              <a:rPr lang="en-AU" dirty="0">
                <a:solidFill>
                  <a:schemeClr val="tx1"/>
                </a:solidFill>
                <a:latin typeface="+mn-lt"/>
              </a:rPr>
              <a:t>Funder mandates</a:t>
            </a:r>
          </a:p>
          <a:p>
            <a:pPr marL="380990" indent="-380990"/>
            <a:r>
              <a:rPr lang="en-AU" dirty="0">
                <a:solidFill>
                  <a:schemeClr val="tx1"/>
                </a:solidFill>
                <a:latin typeface="+mn-lt"/>
              </a:rPr>
              <a:t>Changing policies</a:t>
            </a:r>
          </a:p>
          <a:p>
            <a:pPr marL="380990" indent="-380990"/>
            <a:r>
              <a:rPr lang="en-AU" dirty="0">
                <a:solidFill>
                  <a:schemeClr val="tx1"/>
                </a:solidFill>
                <a:latin typeface="+mn-lt"/>
              </a:rPr>
              <a:t>Australian Code for the Responsible Conduct of Research</a:t>
            </a: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p>
        </p:txBody>
      </p:sp>
      <p:pic>
        <p:nvPicPr>
          <p:cNvPr id="5" name="Picture 4"/>
          <p:cNvPicPr>
            <a:picLocks noChangeAspect="1"/>
          </p:cNvPicPr>
          <p:nvPr/>
        </p:nvPicPr>
        <p:blipFill>
          <a:blip r:embed="rId3"/>
          <a:stretch>
            <a:fillRect/>
          </a:stretch>
        </p:blipFill>
        <p:spPr>
          <a:xfrm>
            <a:off x="7647214" y="373411"/>
            <a:ext cx="3543300" cy="2466975"/>
          </a:xfrm>
          <a:prstGeom prst="rect">
            <a:avLst/>
          </a:prstGeom>
        </p:spPr>
      </p:pic>
      <p:pic>
        <p:nvPicPr>
          <p:cNvPr id="4" name="Picture 3"/>
          <p:cNvPicPr>
            <a:picLocks noChangeAspect="1"/>
          </p:cNvPicPr>
          <p:nvPr/>
        </p:nvPicPr>
        <p:blipFill>
          <a:blip r:embed="rId4"/>
          <a:stretch>
            <a:fillRect/>
          </a:stretch>
        </p:blipFill>
        <p:spPr>
          <a:xfrm>
            <a:off x="1080440" y="2413357"/>
            <a:ext cx="1043627" cy="819831"/>
          </a:xfrm>
          <a:prstGeom prst="rect">
            <a:avLst/>
          </a:prstGeom>
        </p:spPr>
      </p:pic>
      <p:pic>
        <p:nvPicPr>
          <p:cNvPr id="6" name="Picture 5"/>
          <p:cNvPicPr>
            <a:picLocks noChangeAspect="1"/>
          </p:cNvPicPr>
          <p:nvPr/>
        </p:nvPicPr>
        <p:blipFill>
          <a:blip r:embed="rId5"/>
          <a:stretch>
            <a:fillRect/>
          </a:stretch>
        </p:blipFill>
        <p:spPr>
          <a:xfrm>
            <a:off x="1080440" y="3250302"/>
            <a:ext cx="1043627" cy="743063"/>
          </a:xfrm>
          <a:prstGeom prst="rect">
            <a:avLst/>
          </a:prstGeom>
        </p:spPr>
      </p:pic>
      <p:pic>
        <p:nvPicPr>
          <p:cNvPr id="7" name="Picture 6"/>
          <p:cNvPicPr>
            <a:picLocks noChangeAspect="1"/>
          </p:cNvPicPr>
          <p:nvPr/>
        </p:nvPicPr>
        <p:blipFill>
          <a:blip r:embed="rId6"/>
          <a:stretch>
            <a:fillRect/>
          </a:stretch>
        </p:blipFill>
        <p:spPr>
          <a:xfrm>
            <a:off x="1080440" y="4204089"/>
            <a:ext cx="1043627" cy="733671"/>
          </a:xfrm>
          <a:prstGeom prst="rect">
            <a:avLst/>
          </a:prstGeom>
        </p:spPr>
      </p:pic>
      <p:pic>
        <p:nvPicPr>
          <p:cNvPr id="8" name="Picture 7"/>
          <p:cNvPicPr>
            <a:picLocks noChangeAspect="1"/>
          </p:cNvPicPr>
          <p:nvPr/>
        </p:nvPicPr>
        <p:blipFill>
          <a:blip r:embed="rId7"/>
          <a:stretch>
            <a:fillRect/>
          </a:stretch>
        </p:blipFill>
        <p:spPr>
          <a:xfrm>
            <a:off x="1080440" y="5110391"/>
            <a:ext cx="1000892" cy="1193755"/>
          </a:xfrm>
          <a:prstGeom prst="rect">
            <a:avLst/>
          </a:prstGeom>
        </p:spPr>
      </p:pic>
      <p:pic>
        <p:nvPicPr>
          <p:cNvPr id="9" name="Picture 8"/>
          <p:cNvPicPr>
            <a:picLocks noChangeAspect="1"/>
          </p:cNvPicPr>
          <p:nvPr/>
        </p:nvPicPr>
        <p:blipFill>
          <a:blip r:embed="rId8"/>
          <a:stretch>
            <a:fillRect/>
          </a:stretch>
        </p:blipFill>
        <p:spPr>
          <a:xfrm>
            <a:off x="11025246" y="1"/>
            <a:ext cx="1155700" cy="292100"/>
          </a:xfrm>
          <a:prstGeom prst="rect">
            <a:avLst/>
          </a:prstGeom>
        </p:spPr>
      </p:pic>
      <p:pic>
        <p:nvPicPr>
          <p:cNvPr id="10" name="Picture 9"/>
          <p:cNvPicPr>
            <a:picLocks noChangeAspect="1"/>
          </p:cNvPicPr>
          <p:nvPr/>
        </p:nvPicPr>
        <p:blipFill>
          <a:blip r:embed="rId9"/>
          <a:stretch>
            <a:fillRect/>
          </a:stretch>
        </p:blipFill>
        <p:spPr>
          <a:xfrm>
            <a:off x="9628246" y="6265861"/>
            <a:ext cx="2552700" cy="546100"/>
          </a:xfrm>
          <a:prstGeom prst="rect">
            <a:avLst/>
          </a:prstGeom>
        </p:spPr>
      </p:pic>
      <p:sp>
        <p:nvSpPr>
          <p:cNvPr id="11" name="Oval 10"/>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61090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buSzPct val="25000"/>
            </a:pPr>
            <a:fld id="{00000000-1234-1234-1234-123412341234}" type="slidenum">
              <a:rPr lang="de-DE">
                <a:solidFill>
                  <a:srgbClr val="888888"/>
                </a:solidFill>
                <a:latin typeface="Calibri"/>
                <a:ea typeface="Calibri"/>
                <a:cs typeface="Calibri"/>
                <a:sym typeface="Calibri"/>
              </a:rPr>
              <a:pPr>
                <a:buSzPct val="25000"/>
              </a:pPr>
              <a:t>17</a:t>
            </a:fld>
            <a:endParaRPr lang="de-DE" dirty="0">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50219" y="0"/>
            <a:ext cx="10262420" cy="6858000"/>
          </a:xfrm>
          <a:prstGeom prst="rect">
            <a:avLst/>
          </a:prstGeom>
        </p:spPr>
      </p:pic>
      <p:pic>
        <p:nvPicPr>
          <p:cNvPr id="4" name="Picture 3"/>
          <p:cNvPicPr>
            <a:picLocks noChangeAspect="1"/>
          </p:cNvPicPr>
          <p:nvPr/>
        </p:nvPicPr>
        <p:blipFill>
          <a:blip r:embed="rId4"/>
          <a:stretch>
            <a:fillRect/>
          </a:stretch>
        </p:blipFill>
        <p:spPr>
          <a:xfrm>
            <a:off x="850219" y="0"/>
            <a:ext cx="10328001" cy="6765985"/>
          </a:xfrm>
          <a:prstGeom prst="rect">
            <a:avLst/>
          </a:prstGeom>
        </p:spPr>
      </p:pic>
      <p:pic>
        <p:nvPicPr>
          <p:cNvPr id="5" name="Picture 4"/>
          <p:cNvPicPr>
            <a:picLocks noChangeAspect="1"/>
          </p:cNvPicPr>
          <p:nvPr/>
        </p:nvPicPr>
        <p:blipFill>
          <a:blip r:embed="rId5"/>
          <a:stretch>
            <a:fillRect/>
          </a:stretch>
        </p:blipFill>
        <p:spPr>
          <a:xfrm>
            <a:off x="9628246" y="6265861"/>
            <a:ext cx="2552700" cy="546100"/>
          </a:xfrm>
          <a:prstGeom prst="rect">
            <a:avLst/>
          </a:prstGeom>
        </p:spPr>
      </p:pic>
      <p:sp>
        <p:nvSpPr>
          <p:cNvPr id="6" name="Oval 5"/>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24406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p>
        </p:txBody>
      </p:sp>
      <p:sp>
        <p:nvSpPr>
          <p:cNvPr id="3" name="Subtitle 2"/>
          <p:cNvSpPr>
            <a:spLocks noGrp="1"/>
          </p:cNvSpPr>
          <p:nvPr>
            <p:ph type="body" idx="1"/>
          </p:nvPr>
        </p:nvSpPr>
        <p:spPr/>
        <p:txBody>
          <a:bodyPr/>
          <a:lstStyle/>
          <a:p>
            <a:r>
              <a:rPr lang="en-US" dirty="0">
                <a:solidFill>
                  <a:schemeClr val="tx1"/>
                </a:solidFill>
              </a:rPr>
              <a:t>Enterprise-wide collaboration and the role of the library</a:t>
            </a:r>
          </a:p>
          <a:p>
            <a:endParaRPr lang="en-US" dirty="0"/>
          </a:p>
        </p:txBody>
      </p:sp>
      <p:sp>
        <p:nvSpPr>
          <p:cNvPr id="4" name="Oval 3"/>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984281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8980"/>
          <a:stretch/>
        </p:blipFill>
        <p:spPr>
          <a:xfrm>
            <a:off x="1257300" y="1047305"/>
            <a:ext cx="9905999" cy="5976853"/>
          </a:xfrm>
          <a:prstGeom prst="rect">
            <a:avLst/>
          </a:prstGeom>
        </p:spPr>
      </p:pic>
      <p:sp>
        <p:nvSpPr>
          <p:cNvPr id="2" name="Title 1"/>
          <p:cNvSpPr>
            <a:spLocks noGrp="1"/>
          </p:cNvSpPr>
          <p:nvPr>
            <p:ph type="title"/>
          </p:nvPr>
        </p:nvSpPr>
        <p:spPr/>
        <p:txBody>
          <a:bodyPr/>
          <a:lstStyle/>
          <a:p>
            <a:r>
              <a:rPr lang="en-US" dirty="0"/>
              <a:t>Institutional Collaborators</a:t>
            </a:r>
          </a:p>
        </p:txBody>
      </p:sp>
      <p:sp>
        <p:nvSpPr>
          <p:cNvPr id="5" name="Oval 4"/>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87742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55078" y="1561464"/>
            <a:ext cx="7636932" cy="1354013"/>
          </a:xfrm>
        </p:spPr>
        <p:txBody>
          <a:bodyPr>
            <a:noAutofit/>
          </a:bodyPr>
          <a:lstStyle/>
          <a:p>
            <a:r>
              <a:rPr lang="en-US" sz="1800" dirty="0"/>
              <a:t>Senior Program Officer, OCLC Research, USA</a:t>
            </a:r>
          </a:p>
          <a:p>
            <a:r>
              <a:rPr lang="en-US" sz="1600" dirty="0"/>
              <a:t>    </a:t>
            </a:r>
            <a:r>
              <a:rPr lang="en-US" sz="1600" dirty="0" err="1"/>
              <a:t>orcid.org</a:t>
            </a:r>
            <a:r>
              <a:rPr lang="en-US" sz="1600" dirty="0"/>
              <a:t>/0000-0002-2753-3881        @rebeccabryant18  </a:t>
            </a:r>
            <a:r>
              <a:rPr lang="en-US" sz="1600" dirty="0">
                <a:hlinkClick r:id="rId2"/>
              </a:rPr>
              <a:t>bryantr@oclc.org</a:t>
            </a:r>
            <a:r>
              <a:rPr lang="en-US" sz="1600" dirty="0"/>
              <a:t> </a:t>
            </a:r>
          </a:p>
          <a:p>
            <a:endParaRPr lang="en-US" sz="2133" dirty="0"/>
          </a:p>
          <a:p>
            <a:endParaRPr lang="en-US" sz="2133" dirty="0"/>
          </a:p>
          <a:p>
            <a:endParaRPr lang="en-US" sz="2133" dirty="0"/>
          </a:p>
          <a:p>
            <a:endParaRPr lang="en-US" sz="2133" dirty="0"/>
          </a:p>
          <a:p>
            <a:endParaRPr lang="en-US" sz="2133" dirty="0"/>
          </a:p>
          <a:p>
            <a:endParaRPr lang="en-US" sz="2133" dirty="0"/>
          </a:p>
          <a:p>
            <a:endParaRPr lang="en-US" sz="2133" dirty="0"/>
          </a:p>
        </p:txBody>
      </p:sp>
      <p:sp>
        <p:nvSpPr>
          <p:cNvPr id="4" name="Text Placeholder 3"/>
          <p:cNvSpPr>
            <a:spLocks noGrp="1"/>
          </p:cNvSpPr>
          <p:nvPr>
            <p:ph type="body" sz="quarter" idx="13"/>
          </p:nvPr>
        </p:nvSpPr>
        <p:spPr/>
        <p:txBody>
          <a:bodyPr/>
          <a:lstStyle/>
          <a:p>
            <a:r>
              <a:rPr lang="en-US" sz="5333" dirty="0"/>
              <a:t>Rebecca Bryant, PhD</a:t>
            </a:r>
          </a:p>
        </p:txBody>
      </p:sp>
      <p:sp>
        <p:nvSpPr>
          <p:cNvPr id="2" name="Text Placeholder 1"/>
          <p:cNvSpPr>
            <a:spLocks noGrp="1"/>
          </p:cNvSpPr>
          <p:nvPr>
            <p:ph type="body" sz="quarter" idx="15"/>
          </p:nvPr>
        </p:nvSpPr>
        <p:spPr/>
        <p:txBody>
          <a:bodyPr/>
          <a:lstStyle/>
          <a:p>
            <a:endParaRPr lang="en-US"/>
          </a:p>
        </p:txBody>
      </p:sp>
      <p:pic>
        <p:nvPicPr>
          <p:cNvPr id="22" name="Picture Placeholder 21"/>
          <p:cNvPicPr>
            <a:picLocks noGrp="1" noChangeAspect="1"/>
          </p:cNvPicPr>
          <p:nvPr>
            <p:ph type="pic" sz="quarter" idx="16"/>
          </p:nvPr>
        </p:nvPicPr>
        <p:blipFill>
          <a:blip r:embed="rId3"/>
          <a:srcRect t="2184" b="2184"/>
          <a:stretch>
            <a:fillRect/>
          </a:stretch>
        </p:blipFill>
        <p:spPr>
          <a:prstGeom prst="rect">
            <a:avLst/>
          </a:prstGeom>
        </p:spPr>
      </p:pic>
      <p:sp>
        <p:nvSpPr>
          <p:cNvPr id="8" name="Text Placeholder 7"/>
          <p:cNvSpPr>
            <a:spLocks noGrp="1"/>
          </p:cNvSpPr>
          <p:nvPr>
            <p:ph type="body" sz="quarter" idx="17"/>
          </p:nvPr>
        </p:nvSpPr>
        <p:spPr>
          <a:xfrm>
            <a:off x="4555067" y="4605663"/>
            <a:ext cx="7636943" cy="1119276"/>
          </a:xfrm>
        </p:spPr>
        <p:txBody>
          <a:bodyPr>
            <a:noAutofit/>
          </a:bodyPr>
          <a:lstStyle/>
          <a:p>
            <a:r>
              <a:rPr lang="de-DE" sz="1800" dirty="0" err="1"/>
              <a:t>Deputy</a:t>
            </a:r>
            <a:r>
              <a:rPr lang="de-DE" sz="1800" dirty="0"/>
              <a:t> </a:t>
            </a:r>
            <a:r>
              <a:rPr lang="de-DE" sz="1800" dirty="0" err="1"/>
              <a:t>Director</a:t>
            </a:r>
            <a:r>
              <a:rPr lang="de-DE" sz="1800" dirty="0"/>
              <a:t>, Research &amp; Collections, La </a:t>
            </a:r>
            <a:r>
              <a:rPr lang="de-DE" sz="1800" dirty="0" err="1"/>
              <a:t>Trobe</a:t>
            </a:r>
            <a:r>
              <a:rPr lang="de-DE" sz="1800" dirty="0"/>
              <a:t> University Library, </a:t>
            </a:r>
            <a:r>
              <a:rPr lang="de-DE" sz="1800" dirty="0" err="1"/>
              <a:t>Australia</a:t>
            </a:r>
            <a:endParaRPr lang="de-DE" sz="1800" dirty="0"/>
          </a:p>
          <a:p>
            <a:pPr>
              <a:buClr>
                <a:schemeClr val="accent2"/>
              </a:buClr>
              <a:buSzPct val="25000"/>
            </a:pPr>
            <a:r>
              <a:rPr lang="de-DE" sz="1600" dirty="0"/>
              <a:t>    </a:t>
            </a:r>
            <a:r>
              <a:rPr lang="de-DE" sz="1600" dirty="0" err="1"/>
              <a:t>orcid.org</a:t>
            </a:r>
            <a:r>
              <a:rPr lang="de-DE" sz="1600" dirty="0"/>
              <a:t>/0000-0002-0365-112X    </a:t>
            </a:r>
            <a:r>
              <a:rPr lang="de-DE" sz="1600" dirty="0">
                <a:solidFill>
                  <a:schemeClr val="accent2"/>
                </a:solidFill>
              </a:rPr>
              <a:t>  </a:t>
            </a:r>
            <a:r>
              <a:rPr lang="de-DE" sz="1600" dirty="0"/>
              <a:t>@</a:t>
            </a:r>
            <a:r>
              <a:rPr lang="de-DE" sz="1600" dirty="0" err="1"/>
              <a:t>simonhuggard</a:t>
            </a:r>
            <a:r>
              <a:rPr lang="de-DE" sz="1600" dirty="0"/>
              <a:t>  </a:t>
            </a:r>
            <a:r>
              <a:rPr lang="de-DE" sz="1600" dirty="0">
                <a:hlinkClick r:id="rId4"/>
              </a:rPr>
              <a:t>s.huggard@latrobe.edu.au</a:t>
            </a:r>
            <a:endParaRPr lang="de-DE" sz="1600" dirty="0"/>
          </a:p>
          <a:p>
            <a:pPr>
              <a:buClr>
                <a:schemeClr val="accent2"/>
              </a:buClr>
              <a:buSzPct val="25000"/>
            </a:pPr>
            <a:endParaRPr lang="de-DE" sz="1600" dirty="0"/>
          </a:p>
          <a:p>
            <a:pPr>
              <a:buClr>
                <a:schemeClr val="accent2"/>
              </a:buClr>
              <a:buSzPct val="25000"/>
            </a:pPr>
            <a:r>
              <a:rPr lang="de-DE" sz="1600" dirty="0"/>
              <a:t>  </a:t>
            </a:r>
          </a:p>
        </p:txBody>
      </p:sp>
      <p:sp>
        <p:nvSpPr>
          <p:cNvPr id="9" name="Text Placeholder 8"/>
          <p:cNvSpPr>
            <a:spLocks noGrp="1"/>
          </p:cNvSpPr>
          <p:nvPr>
            <p:ph type="body" sz="quarter" idx="18"/>
          </p:nvPr>
        </p:nvSpPr>
        <p:spPr/>
        <p:txBody>
          <a:bodyPr/>
          <a:lstStyle/>
          <a:p>
            <a:r>
              <a:rPr lang="en-US" dirty="0"/>
              <a:t>Simon </a:t>
            </a:r>
            <a:r>
              <a:rPr lang="en-US" dirty="0" err="1"/>
              <a:t>Huggard</a:t>
            </a:r>
            <a:endParaRPr lang="en-US" dirty="0"/>
          </a:p>
        </p:txBody>
      </p:sp>
      <p:sp>
        <p:nvSpPr>
          <p:cNvPr id="10" name="Text Placeholder 9"/>
          <p:cNvSpPr>
            <a:spLocks noGrp="1"/>
          </p:cNvSpPr>
          <p:nvPr>
            <p:ph type="body" sz="quarter" idx="19"/>
          </p:nvPr>
        </p:nvSpPr>
        <p:spPr/>
        <p:txBody>
          <a:bodyPr/>
          <a:lstStyle/>
          <a:p>
            <a:endParaRPr lang="en-US"/>
          </a:p>
        </p:txBody>
      </p:sp>
      <p:pic>
        <p:nvPicPr>
          <p:cNvPr id="13" name="Picture Placeholder 12"/>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1571" r="11571"/>
          <a:stretch>
            <a:fillRect/>
          </a:stretch>
        </p:blipFill>
        <p:spPr>
          <a:xfrm>
            <a:off x="1176869" y="787658"/>
            <a:ext cx="2688167" cy="2571751"/>
          </a:xfrm>
        </p:spPr>
      </p:pic>
      <p:pic>
        <p:nvPicPr>
          <p:cNvPr id="18" name="Picture 17"/>
          <p:cNvPicPr>
            <a:picLocks noChangeAspect="1"/>
          </p:cNvPicPr>
          <p:nvPr/>
        </p:nvPicPr>
        <p:blipFill>
          <a:blip r:embed="rId6"/>
          <a:stretch>
            <a:fillRect/>
          </a:stretch>
        </p:blipFill>
        <p:spPr>
          <a:xfrm>
            <a:off x="4610872" y="1959909"/>
            <a:ext cx="203200" cy="203200"/>
          </a:xfrm>
          <a:prstGeom prst="rect">
            <a:avLst/>
          </a:prstGeom>
        </p:spPr>
      </p:pic>
      <p:pic>
        <p:nvPicPr>
          <p:cNvPr id="19" name="Picture 18"/>
          <p:cNvPicPr>
            <a:picLocks noChangeAspect="1"/>
          </p:cNvPicPr>
          <p:nvPr/>
        </p:nvPicPr>
        <p:blipFill>
          <a:blip r:embed="rId7"/>
          <a:stretch>
            <a:fillRect/>
          </a:stretch>
        </p:blipFill>
        <p:spPr>
          <a:xfrm>
            <a:off x="7875314" y="1908195"/>
            <a:ext cx="248171" cy="248171"/>
          </a:xfrm>
          <a:prstGeom prst="rect">
            <a:avLst/>
          </a:prstGeom>
        </p:spPr>
      </p:pic>
      <p:pic>
        <p:nvPicPr>
          <p:cNvPr id="20" name="Picture 19"/>
          <p:cNvPicPr>
            <a:picLocks noChangeAspect="1"/>
          </p:cNvPicPr>
          <p:nvPr/>
        </p:nvPicPr>
        <p:blipFill>
          <a:blip r:embed="rId6"/>
          <a:stretch>
            <a:fillRect/>
          </a:stretch>
        </p:blipFill>
        <p:spPr>
          <a:xfrm>
            <a:off x="4610872" y="5229685"/>
            <a:ext cx="203200" cy="203200"/>
          </a:xfrm>
          <a:prstGeom prst="rect">
            <a:avLst/>
          </a:prstGeom>
        </p:spPr>
      </p:pic>
      <p:pic>
        <p:nvPicPr>
          <p:cNvPr id="21" name="Picture 20"/>
          <p:cNvPicPr>
            <a:picLocks noChangeAspect="1"/>
          </p:cNvPicPr>
          <p:nvPr/>
        </p:nvPicPr>
        <p:blipFill>
          <a:blip r:embed="rId7"/>
          <a:stretch>
            <a:fillRect/>
          </a:stretch>
        </p:blipFill>
        <p:spPr>
          <a:xfrm>
            <a:off x="7864519" y="5205897"/>
            <a:ext cx="248171" cy="248171"/>
          </a:xfrm>
          <a:prstGeom prst="rect">
            <a:avLst/>
          </a:prstGeom>
        </p:spPr>
      </p:pic>
    </p:spTree>
    <p:extLst>
      <p:ext uri="{BB962C8B-B14F-4D97-AF65-F5344CB8AC3E}">
        <p14:creationId xmlns:p14="http://schemas.microsoft.com/office/powerpoint/2010/main" val="187324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a:srcRect t="9864" b="12049"/>
          <a:stretch/>
        </p:blipFill>
        <p:spPr>
          <a:xfrm>
            <a:off x="838200" y="1410438"/>
            <a:ext cx="10668000" cy="5447562"/>
          </a:xfrm>
          <a:prstGeom prst="rect">
            <a:avLst/>
          </a:prstGeom>
        </p:spPr>
      </p:pic>
      <p:sp>
        <p:nvSpPr>
          <p:cNvPr id="7" name="Title 6"/>
          <p:cNvSpPr>
            <a:spLocks noGrp="1"/>
          </p:cNvSpPr>
          <p:nvPr>
            <p:ph type="title"/>
          </p:nvPr>
        </p:nvSpPr>
        <p:spPr/>
        <p:txBody>
          <a:bodyPr/>
          <a:lstStyle/>
          <a:p>
            <a:r>
              <a:rPr lang="en-US" dirty="0"/>
              <a:t>Libraries in Research Information Management</a:t>
            </a:r>
          </a:p>
        </p:txBody>
      </p:sp>
      <p:sp>
        <p:nvSpPr>
          <p:cNvPr id="4" name="Oval 3"/>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52395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Libraries?</a:t>
            </a:r>
          </a:p>
        </p:txBody>
      </p:sp>
      <p:pic>
        <p:nvPicPr>
          <p:cNvPr id="4" name="Content Placeholder 3"/>
          <p:cNvPicPr>
            <a:picLocks noGrp="1" noChangeAspect="1"/>
          </p:cNvPicPr>
          <p:nvPr>
            <p:ph idx="1"/>
          </p:nvPr>
        </p:nvPicPr>
        <p:blipFill>
          <a:blip r:embed="rId3"/>
          <a:stretch>
            <a:fillRect/>
          </a:stretch>
        </p:blipFill>
        <p:spPr>
          <a:xfrm>
            <a:off x="917495" y="1447800"/>
            <a:ext cx="10357009" cy="4525963"/>
          </a:xfrm>
          <a:prstGeom prst="rect">
            <a:avLst/>
          </a:prstGeom>
        </p:spPr>
      </p:pic>
      <p:sp>
        <p:nvSpPr>
          <p:cNvPr id="5" name="Oval 4"/>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777323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Librarian Skills </a:t>
            </a:r>
          </a:p>
        </p:txBody>
      </p:sp>
      <p:pic>
        <p:nvPicPr>
          <p:cNvPr id="4" name="Content Placeholder 3"/>
          <p:cNvPicPr>
            <a:picLocks noGrp="1" noChangeAspect="1"/>
          </p:cNvPicPr>
          <p:nvPr>
            <p:ph idx="1"/>
          </p:nvPr>
        </p:nvPicPr>
        <p:blipFill rotWithShape="1">
          <a:blip r:embed="rId3"/>
          <a:srcRect b="5486"/>
          <a:stretch/>
        </p:blipFill>
        <p:spPr>
          <a:xfrm>
            <a:off x="1194953" y="1410135"/>
            <a:ext cx="9362211" cy="5006164"/>
          </a:xfrm>
          <a:prstGeom prst="rect">
            <a:avLst/>
          </a:prstGeom>
        </p:spPr>
      </p:pic>
      <p:sp>
        <p:nvSpPr>
          <p:cNvPr id="5" name="Oval 4"/>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46555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 Disambiguation in Publications</a:t>
            </a:r>
          </a:p>
        </p:txBody>
      </p:sp>
      <p:pic>
        <p:nvPicPr>
          <p:cNvPr id="4" name="Picture 3"/>
          <p:cNvPicPr>
            <a:picLocks noChangeAspect="1"/>
          </p:cNvPicPr>
          <p:nvPr/>
        </p:nvPicPr>
        <p:blipFill>
          <a:blip r:embed="rId3"/>
          <a:stretch>
            <a:fillRect/>
          </a:stretch>
        </p:blipFill>
        <p:spPr>
          <a:xfrm>
            <a:off x="1188667" y="1690689"/>
            <a:ext cx="1231499" cy="1603387"/>
          </a:xfrm>
          <a:prstGeom prst="rect">
            <a:avLst/>
          </a:prstGeom>
        </p:spPr>
      </p:pic>
      <p:pic>
        <p:nvPicPr>
          <p:cNvPr id="5" name="Picture 4"/>
          <p:cNvPicPr>
            <a:picLocks noChangeAspect="1"/>
          </p:cNvPicPr>
          <p:nvPr/>
        </p:nvPicPr>
        <p:blipFill>
          <a:blip r:embed="rId4"/>
          <a:stretch>
            <a:fillRect/>
          </a:stretch>
        </p:blipFill>
        <p:spPr>
          <a:xfrm>
            <a:off x="5021445" y="1690688"/>
            <a:ext cx="1243692" cy="1603387"/>
          </a:xfrm>
          <a:prstGeom prst="rect">
            <a:avLst/>
          </a:prstGeom>
        </p:spPr>
      </p:pic>
      <p:pic>
        <p:nvPicPr>
          <p:cNvPr id="7" name="Picture 6"/>
          <p:cNvPicPr>
            <a:picLocks noChangeAspect="1"/>
          </p:cNvPicPr>
          <p:nvPr/>
        </p:nvPicPr>
        <p:blipFill>
          <a:blip r:embed="rId5"/>
          <a:stretch>
            <a:fillRect/>
          </a:stretch>
        </p:blipFill>
        <p:spPr>
          <a:xfrm>
            <a:off x="1094169" y="4460179"/>
            <a:ext cx="1420491" cy="1420491"/>
          </a:xfrm>
          <a:prstGeom prst="rect">
            <a:avLst/>
          </a:prstGeom>
        </p:spPr>
      </p:pic>
      <p:pic>
        <p:nvPicPr>
          <p:cNvPr id="8" name="Picture 7"/>
          <p:cNvPicPr>
            <a:picLocks noChangeAspect="1"/>
          </p:cNvPicPr>
          <p:nvPr/>
        </p:nvPicPr>
        <p:blipFill>
          <a:blip r:embed="rId6"/>
          <a:stretch>
            <a:fillRect/>
          </a:stretch>
        </p:blipFill>
        <p:spPr>
          <a:xfrm>
            <a:off x="5027541" y="4387021"/>
            <a:ext cx="1237595" cy="1493649"/>
          </a:xfrm>
          <a:prstGeom prst="rect">
            <a:avLst/>
          </a:prstGeom>
        </p:spPr>
      </p:pic>
      <p:cxnSp>
        <p:nvCxnSpPr>
          <p:cNvPr id="10" name="Straight Connector 9"/>
          <p:cNvCxnSpPr/>
          <p:nvPr/>
        </p:nvCxnSpPr>
        <p:spPr>
          <a:xfrm flipV="1">
            <a:off x="2420166" y="2492381"/>
            <a:ext cx="2601279" cy="1"/>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3"/>
          </p:cNvCxnSpPr>
          <p:nvPr/>
        </p:nvCxnSpPr>
        <p:spPr>
          <a:xfrm flipV="1">
            <a:off x="6265138" y="2492381"/>
            <a:ext cx="2744711" cy="1"/>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a:endCxn id="8" idx="1"/>
          </p:cNvCxnSpPr>
          <p:nvPr/>
        </p:nvCxnSpPr>
        <p:spPr>
          <a:xfrm flipV="1">
            <a:off x="2514661" y="5133845"/>
            <a:ext cx="2512881" cy="36579"/>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08832" y="2529297"/>
            <a:ext cx="0" cy="2604547"/>
          </a:xfrm>
          <a:prstGeom prst="line">
            <a:avLst/>
          </a:prstGeom>
          <a:ln w="571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81641" y="2129737"/>
            <a:ext cx="878767" cy="307777"/>
          </a:xfrm>
          <a:prstGeom prst="rect">
            <a:avLst/>
          </a:prstGeom>
          <a:noFill/>
        </p:spPr>
        <p:txBody>
          <a:bodyPr wrap="none" rtlCol="0">
            <a:spAutoFit/>
          </a:bodyPr>
          <a:lstStyle/>
          <a:p>
            <a:pPr defTabSz="457189"/>
            <a:r>
              <a:rPr lang="en-US" sz="1400" dirty="0">
                <a:solidFill>
                  <a:prstClr val="white">
                    <a:lumMod val="50000"/>
                  </a:prstClr>
                </a:solidFill>
                <a:latin typeface="Calibri"/>
              </a:rPr>
              <a:t>(spouses)</a:t>
            </a:r>
          </a:p>
        </p:txBody>
      </p:sp>
      <p:sp>
        <p:nvSpPr>
          <p:cNvPr id="18" name="TextBox 17"/>
          <p:cNvSpPr txBox="1"/>
          <p:nvPr/>
        </p:nvSpPr>
        <p:spPr>
          <a:xfrm>
            <a:off x="7409769" y="2098713"/>
            <a:ext cx="833883" cy="307777"/>
          </a:xfrm>
          <a:prstGeom prst="rect">
            <a:avLst/>
          </a:prstGeom>
          <a:noFill/>
        </p:spPr>
        <p:txBody>
          <a:bodyPr wrap="none" rtlCol="0">
            <a:spAutoFit/>
          </a:bodyPr>
          <a:lstStyle/>
          <a:p>
            <a:pPr defTabSz="457189"/>
            <a:r>
              <a:rPr lang="en-US" sz="1400" dirty="0">
                <a:solidFill>
                  <a:prstClr val="white">
                    <a:lumMod val="50000"/>
                  </a:prstClr>
                </a:solidFill>
                <a:latin typeface="Calibri"/>
              </a:rPr>
              <a:t>(siblings)</a:t>
            </a:r>
          </a:p>
        </p:txBody>
      </p:sp>
      <p:sp>
        <p:nvSpPr>
          <p:cNvPr id="19" name="TextBox 18"/>
          <p:cNvSpPr txBox="1"/>
          <p:nvPr/>
        </p:nvSpPr>
        <p:spPr>
          <a:xfrm>
            <a:off x="3204082" y="5233072"/>
            <a:ext cx="833883" cy="307777"/>
          </a:xfrm>
          <a:prstGeom prst="rect">
            <a:avLst/>
          </a:prstGeom>
          <a:noFill/>
        </p:spPr>
        <p:txBody>
          <a:bodyPr wrap="none" rtlCol="0">
            <a:spAutoFit/>
          </a:bodyPr>
          <a:lstStyle/>
          <a:p>
            <a:pPr defTabSz="457189"/>
            <a:r>
              <a:rPr lang="en-US" sz="1400" dirty="0">
                <a:solidFill>
                  <a:prstClr val="white">
                    <a:lumMod val="50000"/>
                  </a:prstClr>
                </a:solidFill>
                <a:latin typeface="Calibri"/>
              </a:rPr>
              <a:t>(siblings)</a:t>
            </a:r>
          </a:p>
        </p:txBody>
      </p:sp>
      <p:sp>
        <p:nvSpPr>
          <p:cNvPr id="20" name="Rectangle 19"/>
          <p:cNvSpPr/>
          <p:nvPr/>
        </p:nvSpPr>
        <p:spPr>
          <a:xfrm>
            <a:off x="723101" y="3253618"/>
            <a:ext cx="2458540" cy="646331"/>
          </a:xfrm>
          <a:prstGeom prst="rect">
            <a:avLst/>
          </a:prstGeom>
        </p:spPr>
        <p:txBody>
          <a:bodyPr wrap="square">
            <a:spAutoFit/>
          </a:bodyPr>
          <a:lstStyle/>
          <a:p>
            <a:pPr defTabSz="457189"/>
            <a:r>
              <a:rPr lang="en-US" dirty="0">
                <a:solidFill>
                  <a:prstClr val="black"/>
                </a:solidFill>
                <a:latin typeface="Calibri"/>
              </a:rPr>
              <a:t>Joan V. Dannenhoffer</a:t>
            </a:r>
          </a:p>
          <a:p>
            <a:pPr defTabSz="457189"/>
            <a:r>
              <a:rPr lang="en-US" dirty="0">
                <a:solidFill>
                  <a:prstClr val="black"/>
                </a:solidFill>
                <a:latin typeface="Calibri"/>
              </a:rPr>
              <a:t>Syracuse University</a:t>
            </a:r>
          </a:p>
        </p:txBody>
      </p:sp>
      <p:sp>
        <p:nvSpPr>
          <p:cNvPr id="21" name="TextBox 20"/>
          <p:cNvSpPr txBox="1"/>
          <p:nvPr/>
        </p:nvSpPr>
        <p:spPr>
          <a:xfrm>
            <a:off x="4370307" y="3321411"/>
            <a:ext cx="2403928" cy="646331"/>
          </a:xfrm>
          <a:prstGeom prst="rect">
            <a:avLst/>
          </a:prstGeom>
          <a:noFill/>
        </p:spPr>
        <p:txBody>
          <a:bodyPr wrap="none" rtlCol="0">
            <a:spAutoFit/>
          </a:bodyPr>
          <a:lstStyle/>
          <a:p>
            <a:pPr defTabSz="457189"/>
            <a:r>
              <a:rPr lang="en-US" dirty="0">
                <a:solidFill>
                  <a:prstClr val="black"/>
                </a:solidFill>
                <a:latin typeface="Calibri"/>
              </a:rPr>
              <a:t>John F. Dannenhoffer III</a:t>
            </a:r>
          </a:p>
          <a:p>
            <a:pPr defTabSz="457189"/>
            <a:r>
              <a:rPr lang="en-US" dirty="0">
                <a:solidFill>
                  <a:prstClr val="black"/>
                </a:solidFill>
                <a:latin typeface="Calibri"/>
              </a:rPr>
              <a:t>Syracuse University</a:t>
            </a:r>
          </a:p>
        </p:txBody>
      </p:sp>
      <p:sp>
        <p:nvSpPr>
          <p:cNvPr id="23" name="Rectangle 22"/>
          <p:cNvSpPr/>
          <p:nvPr/>
        </p:nvSpPr>
        <p:spPr>
          <a:xfrm>
            <a:off x="599959" y="6065337"/>
            <a:ext cx="2481128" cy="646331"/>
          </a:xfrm>
          <a:prstGeom prst="rect">
            <a:avLst/>
          </a:prstGeom>
        </p:spPr>
        <p:txBody>
          <a:bodyPr wrap="none">
            <a:spAutoFit/>
          </a:bodyPr>
          <a:lstStyle/>
          <a:p>
            <a:pPr defTabSz="457189"/>
            <a:r>
              <a:rPr lang="en-US" dirty="0">
                <a:solidFill>
                  <a:prstClr val="black"/>
                </a:solidFill>
                <a:latin typeface="Calibri"/>
              </a:rPr>
              <a:t>Joanne V. Dannenhoffer </a:t>
            </a:r>
          </a:p>
          <a:p>
            <a:pPr defTabSz="457189"/>
            <a:r>
              <a:rPr lang="en-US" dirty="0">
                <a:solidFill>
                  <a:prstClr val="black"/>
                </a:solidFill>
                <a:latin typeface="Calibri"/>
              </a:rPr>
              <a:t>M.D. May 2013</a:t>
            </a:r>
          </a:p>
        </p:txBody>
      </p:sp>
      <p:sp>
        <p:nvSpPr>
          <p:cNvPr id="25" name="TextBox 24"/>
          <p:cNvSpPr txBox="1"/>
          <p:nvPr/>
        </p:nvSpPr>
        <p:spPr>
          <a:xfrm>
            <a:off x="4203301" y="6013363"/>
            <a:ext cx="2419958" cy="646331"/>
          </a:xfrm>
          <a:prstGeom prst="rect">
            <a:avLst/>
          </a:prstGeom>
          <a:noFill/>
        </p:spPr>
        <p:txBody>
          <a:bodyPr wrap="none" rtlCol="0">
            <a:spAutoFit/>
          </a:bodyPr>
          <a:lstStyle/>
          <a:p>
            <a:pPr defTabSz="457189"/>
            <a:r>
              <a:rPr lang="en-US" dirty="0">
                <a:solidFill>
                  <a:prstClr val="black"/>
                </a:solidFill>
                <a:latin typeface="Calibri"/>
              </a:rPr>
              <a:t>John F. Dannenhoffer IV</a:t>
            </a:r>
          </a:p>
          <a:p>
            <a:pPr defTabSz="457189"/>
            <a:r>
              <a:rPr lang="en-US" dirty="0">
                <a:solidFill>
                  <a:prstClr val="black"/>
                </a:solidFill>
                <a:latin typeface="Calibri"/>
              </a:rPr>
              <a:t>Engineer, Pratt &amp; Miller</a:t>
            </a:r>
          </a:p>
        </p:txBody>
      </p:sp>
      <p:pic>
        <p:nvPicPr>
          <p:cNvPr id="1026" name="Picture 2" descr="Photo of Joanne Dannenhoff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5928" y="1732179"/>
            <a:ext cx="1048553" cy="152040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016019" y="3322226"/>
            <a:ext cx="2817053" cy="646331"/>
          </a:xfrm>
          <a:prstGeom prst="rect">
            <a:avLst/>
          </a:prstGeom>
        </p:spPr>
        <p:txBody>
          <a:bodyPr wrap="none">
            <a:spAutoFit/>
          </a:bodyPr>
          <a:lstStyle/>
          <a:p>
            <a:pPr defTabSz="457189"/>
            <a:r>
              <a:rPr lang="en-US" dirty="0">
                <a:solidFill>
                  <a:prstClr val="black"/>
                </a:solidFill>
                <a:latin typeface="Calibri"/>
              </a:rPr>
              <a:t>Joanne M. Dannenhoffer</a:t>
            </a:r>
          </a:p>
          <a:p>
            <a:pPr defTabSz="457189"/>
            <a:r>
              <a:rPr lang="en-US" dirty="0">
                <a:solidFill>
                  <a:prstClr val="black"/>
                </a:solidFill>
                <a:latin typeface="Calibri"/>
              </a:rPr>
              <a:t>Central Michigan University </a:t>
            </a:r>
          </a:p>
        </p:txBody>
      </p:sp>
      <p:pic>
        <p:nvPicPr>
          <p:cNvPr id="3" name="Picture 2"/>
          <p:cNvPicPr>
            <a:picLocks noChangeAspect="1"/>
          </p:cNvPicPr>
          <p:nvPr/>
        </p:nvPicPr>
        <p:blipFill>
          <a:blip r:embed="rId8"/>
          <a:stretch>
            <a:fillRect/>
          </a:stretch>
        </p:blipFill>
        <p:spPr>
          <a:xfrm>
            <a:off x="8062165" y="3888993"/>
            <a:ext cx="4072481" cy="2969009"/>
          </a:xfrm>
          <a:prstGeom prst="rect">
            <a:avLst/>
          </a:prstGeom>
        </p:spPr>
      </p:pic>
      <p:sp>
        <p:nvSpPr>
          <p:cNvPr id="22" name="Oval 21"/>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3528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Market</a:t>
            </a:r>
          </a:p>
        </p:txBody>
      </p:sp>
      <p:grpSp>
        <p:nvGrpSpPr>
          <p:cNvPr id="18" name="Group 17"/>
          <p:cNvGrpSpPr/>
          <p:nvPr/>
        </p:nvGrpSpPr>
        <p:grpSpPr>
          <a:xfrm>
            <a:off x="939333" y="1920749"/>
            <a:ext cx="2851909" cy="3968003"/>
            <a:chOff x="939333" y="1848265"/>
            <a:chExt cx="2851909" cy="3968003"/>
          </a:xfrm>
        </p:grpSpPr>
        <p:pic>
          <p:nvPicPr>
            <p:cNvPr id="4" name="Picture 2" descr="Image result for figshar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767" y="4659361"/>
              <a:ext cx="1867041" cy="933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172113" y="3784339"/>
              <a:ext cx="2386348" cy="819659"/>
            </a:xfrm>
            <a:prstGeom prst="rect">
              <a:avLst/>
            </a:prstGeom>
          </p:spPr>
        </p:pic>
        <p:pic>
          <p:nvPicPr>
            <p:cNvPr id="11" name="Picture 4" descr="Image result for digital scienc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0387" y="2056121"/>
              <a:ext cx="2209800" cy="60769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39333" y="1848265"/>
              <a:ext cx="2851909" cy="3968003"/>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4556109" y="1848265"/>
            <a:ext cx="3005880" cy="4040487"/>
            <a:chOff x="4583698" y="1600201"/>
            <a:chExt cx="3005880" cy="4040487"/>
          </a:xfrm>
        </p:grpSpPr>
        <p:grpSp>
          <p:nvGrpSpPr>
            <p:cNvPr id="5" name="Group 4"/>
            <p:cNvGrpSpPr/>
            <p:nvPr/>
          </p:nvGrpSpPr>
          <p:grpSpPr>
            <a:xfrm>
              <a:off x="4938327" y="1937036"/>
              <a:ext cx="2408578" cy="3525988"/>
              <a:chOff x="3623323" y="2087547"/>
              <a:chExt cx="2408578" cy="3525988"/>
            </a:xfrm>
          </p:grpSpPr>
          <p:pic>
            <p:nvPicPr>
              <p:cNvPr id="6" name="Picture 5"/>
              <p:cNvPicPr>
                <a:picLocks noChangeAspect="1"/>
              </p:cNvPicPr>
              <p:nvPr/>
            </p:nvPicPr>
            <p:blipFill>
              <a:blip r:embed="rId6"/>
              <a:stretch>
                <a:fillRect/>
              </a:stretch>
            </p:blipFill>
            <p:spPr>
              <a:xfrm>
                <a:off x="5051478" y="4834836"/>
                <a:ext cx="980423" cy="77869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3323" y="2087547"/>
                <a:ext cx="1028552" cy="1130893"/>
              </a:xfrm>
              <a:prstGeom prst="rect">
                <a:avLst/>
              </a:prstGeom>
            </p:spPr>
          </p:pic>
        </p:grpSp>
        <p:pic>
          <p:nvPicPr>
            <p:cNvPr id="8" name="Picture 7"/>
            <p:cNvPicPr>
              <a:picLocks noChangeAspect="1"/>
            </p:cNvPicPr>
            <p:nvPr/>
          </p:nvPicPr>
          <p:blipFill>
            <a:blip r:embed="rId8"/>
            <a:stretch>
              <a:fillRect/>
            </a:stretch>
          </p:blipFill>
          <p:spPr>
            <a:xfrm>
              <a:off x="6147427" y="2116108"/>
              <a:ext cx="1261603" cy="567075"/>
            </a:xfrm>
            <a:prstGeom prst="rect">
              <a:avLst/>
            </a:prstGeom>
          </p:spPr>
        </p:pic>
        <p:sp>
          <p:nvSpPr>
            <p:cNvPr id="9" name="Rounded Rectangle 8"/>
            <p:cNvSpPr/>
            <p:nvPr/>
          </p:nvSpPr>
          <p:spPr>
            <a:xfrm>
              <a:off x="4583698" y="1600201"/>
              <a:ext cx="3005880" cy="4040487"/>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4212" y="4790779"/>
              <a:ext cx="1461756" cy="448678"/>
            </a:xfrm>
            <a:prstGeom prst="rect">
              <a:avLst/>
            </a:prstGeom>
          </p:spPr>
        </p:pic>
      </p:grpSp>
      <p:grpSp>
        <p:nvGrpSpPr>
          <p:cNvPr id="20" name="Group 19"/>
          <p:cNvGrpSpPr/>
          <p:nvPr/>
        </p:nvGrpSpPr>
        <p:grpSpPr>
          <a:xfrm>
            <a:off x="8326855" y="1920749"/>
            <a:ext cx="2851909" cy="3968003"/>
            <a:chOff x="8326855" y="1823196"/>
            <a:chExt cx="2851909" cy="3968003"/>
          </a:xfrm>
        </p:grpSpPr>
        <p:sp>
          <p:nvSpPr>
            <p:cNvPr id="14" name="Rounded Rectangle 13"/>
            <p:cNvSpPr/>
            <p:nvPr/>
          </p:nvSpPr>
          <p:spPr>
            <a:xfrm>
              <a:off x="8326855" y="1823196"/>
              <a:ext cx="2851909" cy="3968003"/>
            </a:xfrm>
            <a:prstGeom prst="roundRect">
              <a:avLst/>
            </a:prstGeom>
            <a:noFill/>
            <a:ln w="38100">
              <a:solidFill>
                <a:srgbClr val="D3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1558" y="2016402"/>
              <a:ext cx="2542502" cy="1147501"/>
            </a:xfrm>
            <a:prstGeom prst="rect">
              <a:avLst/>
            </a:prstGeom>
          </p:spPr>
        </p:pic>
        <p:pic>
          <p:nvPicPr>
            <p:cNvPr id="16" name="Picture 15"/>
            <p:cNvPicPr>
              <a:picLocks noChangeAspect="1"/>
            </p:cNvPicPr>
            <p:nvPr/>
          </p:nvPicPr>
          <p:blipFill>
            <a:blip r:embed="rId11"/>
            <a:stretch>
              <a:fillRect/>
            </a:stretch>
          </p:blipFill>
          <p:spPr>
            <a:xfrm>
              <a:off x="8576472" y="3109593"/>
              <a:ext cx="2352675" cy="485775"/>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4413" y="4731403"/>
              <a:ext cx="2436793" cy="378991"/>
            </a:xfrm>
            <a:prstGeom prst="rect">
              <a:avLst/>
            </a:prstGeom>
          </p:spPr>
        </p:pic>
      </p:grpSp>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1087" t="34218" r="13015" b="36986"/>
          <a:stretch/>
        </p:blipFill>
        <p:spPr>
          <a:xfrm>
            <a:off x="1112015" y="3013413"/>
            <a:ext cx="2446446" cy="625137"/>
          </a:xfrm>
          <a:prstGeom prst="rect">
            <a:avLst/>
          </a:prstGeom>
        </p:spPr>
      </p:pic>
      <p:pic>
        <p:nvPicPr>
          <p:cNvPr id="24" name="Picture 23"/>
          <p:cNvPicPr>
            <a:picLocks noChangeAspect="1"/>
          </p:cNvPicPr>
          <p:nvPr/>
        </p:nvPicPr>
        <p:blipFill>
          <a:blip r:embed="rId14"/>
          <a:stretch>
            <a:fillRect/>
          </a:stretch>
        </p:blipFill>
        <p:spPr>
          <a:xfrm>
            <a:off x="5448852" y="4166207"/>
            <a:ext cx="1341971" cy="694667"/>
          </a:xfrm>
          <a:prstGeom prst="rect">
            <a:avLst/>
          </a:prstGeom>
        </p:spPr>
      </p:pic>
      <p:pic>
        <p:nvPicPr>
          <p:cNvPr id="25" name="Picture 24"/>
          <p:cNvPicPr>
            <a:picLocks noChangeAspect="1"/>
          </p:cNvPicPr>
          <p:nvPr/>
        </p:nvPicPr>
        <p:blipFill>
          <a:blip r:embed="rId15"/>
          <a:stretch>
            <a:fillRect/>
          </a:stretch>
        </p:blipFill>
        <p:spPr>
          <a:xfrm>
            <a:off x="8852696" y="3980782"/>
            <a:ext cx="1800225" cy="476250"/>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95288" y="3473570"/>
            <a:ext cx="1766182" cy="507212"/>
          </a:xfrm>
          <a:prstGeom prst="rect">
            <a:avLst/>
          </a:prstGeom>
        </p:spPr>
      </p:pic>
      <p:sp>
        <p:nvSpPr>
          <p:cNvPr id="27" name="Oval 26"/>
          <p:cNvSpPr/>
          <p:nvPr/>
        </p:nvSpPr>
        <p:spPr>
          <a:xfrm>
            <a:off x="306860" y="6573795"/>
            <a:ext cx="113270" cy="12215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09420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1832" y="402632"/>
            <a:ext cx="5756381" cy="6001451"/>
          </a:xfrm>
          <a:prstGeom prst="rect">
            <a:avLst/>
          </a:prstGeom>
          <a:noFill/>
          <a:ln w="19050">
            <a:solidFill>
              <a:schemeClr val="bg1"/>
            </a:solidFill>
          </a:ln>
        </p:spPr>
        <p:txBody>
          <a:bodyPr wrap="square" rtlCol="0">
            <a:spAutoFit/>
          </a:bodyPr>
          <a:lstStyle/>
          <a:p>
            <a:pPr marL="380990" indent="-380990">
              <a:buFont typeface="Arial" charset="0"/>
              <a:buChar char="•"/>
            </a:pPr>
            <a:r>
              <a:rPr lang="en-US" sz="3200" dirty="0">
                <a:solidFill>
                  <a:schemeClr val="bg1"/>
                </a:solidFill>
              </a:rPr>
              <a:t>Case studies of adoption of person &amp; organizational identifiers in 3 national settings:</a:t>
            </a:r>
          </a:p>
          <a:p>
            <a:pPr marL="342900" lvl="8" indent="-342900">
              <a:buFont typeface="Courier New" charset="0"/>
              <a:buChar char="o"/>
            </a:pPr>
            <a:r>
              <a:rPr lang="en-US" sz="2133" dirty="0">
                <a:solidFill>
                  <a:schemeClr val="bg1"/>
                </a:solidFill>
              </a:rPr>
              <a:t>Finland</a:t>
            </a:r>
          </a:p>
          <a:p>
            <a:pPr marL="342900" lvl="8" indent="-342900">
              <a:buFont typeface="Courier New" charset="0"/>
              <a:buChar char="o"/>
            </a:pPr>
            <a:r>
              <a:rPr lang="en-US" sz="2133" dirty="0">
                <a:solidFill>
                  <a:schemeClr val="bg1"/>
                </a:solidFill>
              </a:rPr>
              <a:t>Germany</a:t>
            </a:r>
          </a:p>
          <a:p>
            <a:pPr marL="342900" lvl="8" indent="-342900">
              <a:buFont typeface="Courier New" charset="0"/>
              <a:buChar char="o"/>
            </a:pPr>
            <a:r>
              <a:rPr lang="en-US" sz="2133" dirty="0">
                <a:solidFill>
                  <a:schemeClr val="bg1"/>
                </a:solidFill>
              </a:rPr>
              <a:t>Netherlands</a:t>
            </a:r>
          </a:p>
          <a:p>
            <a:pPr marL="380990" indent="-380990">
              <a:buFont typeface="Arial" charset="0"/>
              <a:buChar char="•"/>
            </a:pPr>
            <a:endParaRPr lang="en-US" sz="3200" dirty="0">
              <a:solidFill>
                <a:schemeClr val="bg1"/>
              </a:solidFill>
            </a:endParaRPr>
          </a:p>
          <a:p>
            <a:pPr marL="380990" indent="-380990">
              <a:buFont typeface="Arial" charset="0"/>
              <a:buChar char="•"/>
            </a:pPr>
            <a:r>
              <a:rPr lang="en-US" sz="3200" dirty="0">
                <a:solidFill>
                  <a:schemeClr val="bg1"/>
                </a:solidFill>
              </a:rPr>
              <a:t>Collaborative research with LIBER</a:t>
            </a:r>
          </a:p>
          <a:p>
            <a:pPr marL="380990" indent="-380990">
              <a:buFont typeface="Arial" charset="0"/>
              <a:buChar char="•"/>
            </a:pPr>
            <a:r>
              <a:rPr lang="en-US" sz="3200" dirty="0">
                <a:solidFill>
                  <a:schemeClr val="bg1"/>
                </a:solidFill>
              </a:rPr>
              <a:t>Coming in December</a:t>
            </a:r>
          </a:p>
          <a:p>
            <a:pPr marL="380990" indent="-380990">
              <a:buFont typeface="Arial" charset="0"/>
              <a:buChar char="•"/>
            </a:pPr>
            <a:r>
              <a:rPr lang="en-US" sz="3200" dirty="0" err="1">
                <a:solidFill>
                  <a:schemeClr val="bg1"/>
                </a:solidFill>
              </a:rPr>
              <a:t>oc.lc</a:t>
            </a:r>
            <a:r>
              <a:rPr lang="en-US" sz="3200" dirty="0">
                <a:solidFill>
                  <a:schemeClr val="bg1"/>
                </a:solidFill>
              </a:rPr>
              <a:t>/rim </a:t>
            </a:r>
          </a:p>
          <a:p>
            <a:pPr marL="380990" indent="-380990">
              <a:buFont typeface="Arial" charset="0"/>
              <a:buChar char="•"/>
            </a:pPr>
            <a:endParaRPr lang="en-US" sz="3200" dirty="0">
              <a:solidFill>
                <a:schemeClr val="bg1"/>
              </a:solidFill>
            </a:endParaRPr>
          </a:p>
        </p:txBody>
      </p:sp>
      <p:pic>
        <p:nvPicPr>
          <p:cNvPr id="4" name="Picture 3"/>
          <p:cNvPicPr>
            <a:picLocks noChangeAspect="1"/>
          </p:cNvPicPr>
          <p:nvPr/>
        </p:nvPicPr>
        <p:blipFill>
          <a:blip r:embed="rId3"/>
          <a:stretch>
            <a:fillRect/>
          </a:stretch>
        </p:blipFill>
        <p:spPr>
          <a:xfrm>
            <a:off x="695524" y="402632"/>
            <a:ext cx="4618597" cy="6004176"/>
          </a:xfrm>
          <a:prstGeom prst="rect">
            <a:avLst/>
          </a:prstGeom>
          <a:ln w="22225">
            <a:solidFill>
              <a:schemeClr val="bg1"/>
            </a:solidFill>
          </a:ln>
        </p:spPr>
      </p:pic>
      <p:sp>
        <p:nvSpPr>
          <p:cNvPr id="6" name="Oval 5"/>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18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420347" y="396882"/>
            <a:ext cx="10898716" cy="1775161"/>
          </a:xfrm>
          <a:prstGeom prst="rect">
            <a:avLst/>
          </a:prstGeom>
          <a:noFill/>
          <a:ln w="28575" cap="flat" cmpd="sng">
            <a:solidFill>
              <a:srgbClr val="FFFFFF"/>
            </a:solidFill>
            <a:prstDash val="solid"/>
            <a:round/>
            <a:headEnd type="none" w="med" len="med"/>
            <a:tailEnd type="none" w="med" len="med"/>
          </a:ln>
        </p:spPr>
        <p:txBody>
          <a:bodyPr vert="horz" wrap="square" lIns="121900" tIns="121900" rIns="121900" bIns="121900" rtlCol="0" anchor="t" anchorCtr="0">
            <a:noAutofit/>
          </a:bodyPr>
          <a:lstStyle/>
          <a:p>
            <a:pPr indent="-304792">
              <a:spcBef>
                <a:spcPts val="0"/>
              </a:spcBef>
              <a:buSzPct val="100000"/>
            </a:pPr>
            <a:r>
              <a:rPr lang="en-US" b="0"/>
              <a:t>Survey of Research Information Management Practices</a:t>
            </a:r>
          </a:p>
        </p:txBody>
      </p:sp>
      <p:sp>
        <p:nvSpPr>
          <p:cNvPr id="66" name="Shape 66"/>
          <p:cNvSpPr txBox="1"/>
          <p:nvPr/>
        </p:nvSpPr>
        <p:spPr>
          <a:xfrm>
            <a:off x="420347" y="2426018"/>
            <a:ext cx="5414396" cy="4288353"/>
          </a:xfrm>
          <a:prstGeom prst="rect">
            <a:avLst/>
          </a:prstGeom>
          <a:noFill/>
          <a:ln w="19050" cap="flat" cmpd="sng">
            <a:solidFill>
              <a:schemeClr val="lt1"/>
            </a:solidFill>
            <a:prstDash val="solid"/>
            <a:round/>
            <a:headEnd type="none" w="med" len="med"/>
            <a:tailEnd type="none" w="med" len="med"/>
          </a:ln>
        </p:spPr>
        <p:txBody>
          <a:bodyPr wrap="square" lIns="121900" tIns="60933" rIns="121900" bIns="60933" anchor="t" anchorCtr="0">
            <a:noAutofit/>
          </a:bodyPr>
          <a:lstStyle/>
          <a:p>
            <a:pPr marL="380990" lvl="1" indent="-380990">
              <a:buClr>
                <a:schemeClr val="lt1"/>
              </a:buClr>
              <a:buSzPct val="100000"/>
              <a:buFont typeface="Arial"/>
              <a:buChar char="•"/>
            </a:pPr>
            <a:r>
              <a:rPr lang="en-US" sz="1867">
                <a:solidFill>
                  <a:schemeClr val="lt1"/>
                </a:solidFill>
                <a:latin typeface="Arial"/>
                <a:ea typeface="Arial"/>
                <a:cs typeface="Arial"/>
                <a:sym typeface="Arial"/>
              </a:rPr>
              <a:t>Rebecca Bryant, OCLC Research</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Pablo de Castro, University of Strathclyde &amp; euroCRIS</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Anna Clements, University of St. Andrews &amp; euroCRIS</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Jan Fransen, University of Minnesota, Twin Cities</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Julie Griffin, Virginia Tech</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Constance Malpas, OCLC Research</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Michele Mennielli, DuraSpace &amp; euroCRIS</a:t>
            </a:r>
          </a:p>
          <a:p>
            <a:pPr marL="380990" lvl="1" indent="-380990">
              <a:spcBef>
                <a:spcPts val="800"/>
              </a:spcBef>
              <a:buClr>
                <a:schemeClr val="lt1"/>
              </a:buClr>
              <a:buSzPct val="100000"/>
              <a:buFont typeface="Arial"/>
              <a:buChar char="•"/>
            </a:pPr>
            <a:r>
              <a:rPr lang="en-US" sz="1867">
                <a:solidFill>
                  <a:schemeClr val="lt1"/>
                </a:solidFill>
                <a:latin typeface="Arial"/>
                <a:ea typeface="Arial"/>
                <a:cs typeface="Arial"/>
                <a:sym typeface="Arial"/>
              </a:rPr>
              <a:t>Rachael Samberg, University of California, Berkeley</a:t>
            </a:r>
          </a:p>
        </p:txBody>
      </p:sp>
      <p:sp>
        <p:nvSpPr>
          <p:cNvPr id="67" name="Shape 67"/>
          <p:cNvSpPr txBox="1"/>
          <p:nvPr/>
        </p:nvSpPr>
        <p:spPr>
          <a:xfrm>
            <a:off x="6182519" y="2426018"/>
            <a:ext cx="5136544" cy="2880273"/>
          </a:xfrm>
          <a:prstGeom prst="rect">
            <a:avLst/>
          </a:prstGeom>
          <a:noFill/>
          <a:ln w="19050" cap="flat" cmpd="sng">
            <a:solidFill>
              <a:schemeClr val="lt1"/>
            </a:solidFill>
            <a:prstDash val="solid"/>
            <a:round/>
            <a:headEnd type="none" w="med" len="med"/>
            <a:tailEnd type="none" w="med" len="med"/>
          </a:ln>
        </p:spPr>
        <p:txBody>
          <a:bodyPr wrap="square" lIns="121900" tIns="60933" rIns="121900" bIns="60933" anchor="t" anchorCtr="0">
            <a:noAutofit/>
          </a:bodyPr>
          <a:lstStyle/>
          <a:p>
            <a:pPr marL="660383" indent="-457189">
              <a:buClr>
                <a:schemeClr val="lt1"/>
              </a:buClr>
              <a:buSzPct val="100000"/>
              <a:buFont typeface="Arial"/>
              <a:buChar char="•"/>
            </a:pPr>
            <a:r>
              <a:rPr lang="en-US" sz="2400" dirty="0">
                <a:solidFill>
                  <a:schemeClr val="lt1"/>
                </a:solidFill>
                <a:latin typeface="Arial"/>
                <a:ea typeface="Arial"/>
                <a:cs typeface="Arial"/>
                <a:sym typeface="Arial"/>
              </a:rPr>
              <a:t>Collaborative research project by OCLC RLP &amp; </a:t>
            </a:r>
            <a:r>
              <a:rPr lang="en-US" sz="2400" dirty="0" err="1">
                <a:solidFill>
                  <a:schemeClr val="lt1"/>
                </a:solidFill>
                <a:latin typeface="Arial"/>
                <a:ea typeface="Arial"/>
                <a:cs typeface="Arial"/>
                <a:sym typeface="Arial"/>
              </a:rPr>
              <a:t>euroCRIS</a:t>
            </a:r>
            <a:endParaRPr lang="en-US" sz="2400" dirty="0">
              <a:solidFill>
                <a:schemeClr val="lt1"/>
              </a:solidFill>
              <a:latin typeface="Arial"/>
              <a:ea typeface="Arial"/>
              <a:cs typeface="Arial"/>
              <a:sym typeface="Arial"/>
            </a:endParaRPr>
          </a:p>
          <a:p>
            <a:pPr marL="660383" indent="-457189">
              <a:buClr>
                <a:schemeClr val="lt1"/>
              </a:buClr>
              <a:buSzPct val="100000"/>
              <a:buFont typeface="Arial"/>
              <a:buChar char="•"/>
            </a:pPr>
            <a:r>
              <a:rPr lang="en-US" sz="2400" dirty="0">
                <a:solidFill>
                  <a:schemeClr val="lt1"/>
                </a:solidFill>
                <a:latin typeface="Arial"/>
                <a:ea typeface="Arial"/>
                <a:cs typeface="Arial"/>
                <a:sym typeface="Arial"/>
              </a:rPr>
              <a:t>Survey </a:t>
            </a:r>
            <a:r>
              <a:rPr lang="en-US" sz="2400" dirty="0">
                <a:solidFill>
                  <a:schemeClr val="lt1"/>
                </a:solidFill>
              </a:rPr>
              <a:t>is currently LIVE</a:t>
            </a:r>
          </a:p>
          <a:p>
            <a:pPr marL="660383" indent="-457189">
              <a:buClr>
                <a:schemeClr val="lt1"/>
              </a:buClr>
              <a:buSzPct val="100000"/>
              <a:buFont typeface="Arial"/>
              <a:buChar char="•"/>
            </a:pPr>
            <a:r>
              <a:rPr lang="en-US" sz="2400" dirty="0">
                <a:solidFill>
                  <a:schemeClr val="lt1"/>
                </a:solidFill>
                <a:latin typeface="Arial"/>
                <a:ea typeface="Arial"/>
                <a:cs typeface="Arial"/>
                <a:sym typeface="Arial"/>
              </a:rPr>
              <a:t>Results published in 2018</a:t>
            </a:r>
          </a:p>
          <a:p>
            <a:pPr marL="660383" indent="-457189">
              <a:buClr>
                <a:schemeClr val="lt1"/>
              </a:buClr>
              <a:buSzPct val="100000"/>
              <a:buFont typeface="Arial"/>
              <a:buChar char="•"/>
            </a:pPr>
            <a:r>
              <a:rPr lang="en-US" sz="2400" dirty="0">
                <a:solidFill>
                  <a:schemeClr val="lt1"/>
                </a:solidFill>
                <a:latin typeface="Arial"/>
                <a:ea typeface="Arial"/>
                <a:cs typeface="Arial"/>
                <a:sym typeface="Arial"/>
              </a:rPr>
              <a:t>Jointly implemented by OCLC Research &amp; </a:t>
            </a:r>
            <a:r>
              <a:rPr lang="en-US" sz="2400" dirty="0" err="1">
                <a:solidFill>
                  <a:schemeClr val="lt1"/>
                </a:solidFill>
                <a:latin typeface="Arial"/>
                <a:ea typeface="Arial"/>
                <a:cs typeface="Arial"/>
                <a:sym typeface="Arial"/>
              </a:rPr>
              <a:t>euroCRIS</a:t>
            </a:r>
            <a:endParaRPr lang="en-US" sz="2400" dirty="0">
              <a:solidFill>
                <a:schemeClr val="lt1"/>
              </a:solidFill>
              <a:latin typeface="Arial"/>
              <a:ea typeface="Arial"/>
              <a:cs typeface="Arial"/>
              <a:sym typeface="Arial"/>
            </a:endParaRPr>
          </a:p>
          <a:p>
            <a:pPr marL="660383" indent="-457189">
              <a:buClr>
                <a:schemeClr val="lt1"/>
              </a:buClr>
              <a:buSzPct val="100000"/>
              <a:buFont typeface="Arial"/>
              <a:buChar char="•"/>
            </a:pPr>
            <a:r>
              <a:rPr lang="en-US" sz="2400" dirty="0">
                <a:solidFill>
                  <a:schemeClr val="lt1"/>
                </a:solidFill>
                <a:latin typeface="Arial"/>
                <a:ea typeface="Arial"/>
                <a:cs typeface="Arial"/>
                <a:sym typeface="Arial"/>
              </a:rPr>
              <a:t>Learn more at </a:t>
            </a:r>
            <a:r>
              <a:rPr lang="en-US" sz="2400" b="1" dirty="0" err="1">
                <a:solidFill>
                  <a:srgbClr val="8D288A"/>
                </a:solidFill>
                <a:latin typeface="Arial"/>
                <a:ea typeface="Arial"/>
                <a:cs typeface="Arial"/>
                <a:sym typeface="Arial"/>
              </a:rPr>
              <a:t>oc.lc</a:t>
            </a:r>
            <a:r>
              <a:rPr lang="en-US" sz="2400" b="1" dirty="0">
                <a:solidFill>
                  <a:srgbClr val="8D288A"/>
                </a:solidFill>
                <a:latin typeface="Arial"/>
                <a:ea typeface="Arial"/>
                <a:cs typeface="Arial"/>
                <a:sym typeface="Arial"/>
              </a:rPr>
              <a:t>/rim</a:t>
            </a:r>
          </a:p>
        </p:txBody>
      </p:sp>
      <p:pic>
        <p:nvPicPr>
          <p:cNvPr id="68" name="Shape 68"/>
          <p:cNvPicPr preferRelativeResize="0"/>
          <p:nvPr/>
        </p:nvPicPr>
        <p:blipFill rotWithShape="1">
          <a:blip r:embed="rId3">
            <a:alphaModFix/>
          </a:blip>
          <a:srcRect/>
          <a:stretch/>
        </p:blipFill>
        <p:spPr>
          <a:xfrm>
            <a:off x="6182519" y="5675685"/>
            <a:ext cx="2404675" cy="1416737"/>
          </a:xfrm>
          <a:prstGeom prst="rect">
            <a:avLst/>
          </a:prstGeom>
          <a:noFill/>
          <a:ln>
            <a:noFill/>
          </a:ln>
        </p:spPr>
      </p:pic>
      <p:pic>
        <p:nvPicPr>
          <p:cNvPr id="69" name="Shape 69"/>
          <p:cNvPicPr preferRelativeResize="0"/>
          <p:nvPr/>
        </p:nvPicPr>
        <p:blipFill rotWithShape="1">
          <a:blip r:embed="rId4">
            <a:alphaModFix/>
          </a:blip>
          <a:srcRect/>
          <a:stretch/>
        </p:blipFill>
        <p:spPr>
          <a:xfrm>
            <a:off x="8934970" y="5675685"/>
            <a:ext cx="2875836" cy="551244"/>
          </a:xfrm>
          <a:prstGeom prst="rect">
            <a:avLst/>
          </a:prstGeom>
          <a:noFill/>
          <a:ln>
            <a:noFill/>
          </a:ln>
        </p:spPr>
      </p:pic>
      <p:sp>
        <p:nvSpPr>
          <p:cNvPr id="7" name="Oval 6"/>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770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454382" y="1372996"/>
            <a:ext cx="11252196" cy="4475169"/>
          </a:xfrm>
          <a:prstGeom prst="rect">
            <a:avLst/>
          </a:prstGeom>
          <a:noFill/>
          <a:ln>
            <a:noFill/>
          </a:ln>
        </p:spPr>
        <p:txBody>
          <a:bodyPr wrap="square" lIns="121900" tIns="121900" rIns="121900" bIns="121900" anchor="t" anchorCtr="0">
            <a:noAutofit/>
          </a:bodyPr>
          <a:lstStyle/>
          <a:p>
            <a:pPr marL="203195" indent="-187955">
              <a:lnSpc>
                <a:spcPct val="80000"/>
              </a:lnSpc>
              <a:spcBef>
                <a:spcPts val="0"/>
              </a:spcBef>
              <a:buSzPct val="100909"/>
              <a:buNone/>
            </a:pPr>
            <a:r>
              <a:rPr lang="en-US" sz="2960"/>
              <a:t>This survey will help us understand and report on RIM activities worldwide, and it seeks answers to the following questions:</a:t>
            </a:r>
          </a:p>
          <a:p>
            <a:pPr marL="812780" indent="-457189">
              <a:lnSpc>
                <a:spcPct val="80000"/>
              </a:lnSpc>
              <a:buSzPct val="97611"/>
            </a:pPr>
            <a:r>
              <a:rPr lang="en-US" sz="2343" b="1"/>
              <a:t>Why</a:t>
            </a:r>
            <a:r>
              <a:rPr lang="en-US" sz="2343"/>
              <a:t> have institutions adopted--or are considering adopting--RIM infrastructures? What are the principal drivers?</a:t>
            </a:r>
          </a:p>
          <a:p>
            <a:pPr marL="812780" indent="-457189">
              <a:lnSpc>
                <a:spcPct val="80000"/>
              </a:lnSpc>
              <a:buSzPct val="97611"/>
            </a:pPr>
            <a:r>
              <a:rPr lang="en-US" sz="2343" b="1"/>
              <a:t>How</a:t>
            </a:r>
            <a:r>
              <a:rPr lang="en-US" sz="2343"/>
              <a:t> are institutions using RIM functionality? What are the principal uses?</a:t>
            </a:r>
          </a:p>
          <a:p>
            <a:pPr marL="812780" indent="-457189">
              <a:lnSpc>
                <a:spcPct val="80000"/>
              </a:lnSpc>
              <a:buSzPct val="97611"/>
            </a:pPr>
            <a:r>
              <a:rPr lang="en-US" sz="2343" b="1"/>
              <a:t>Who</a:t>
            </a:r>
            <a:r>
              <a:rPr lang="en-US" sz="2343"/>
              <a:t> are institutional stakeholders, and what, in particular, is the role of libraries?</a:t>
            </a:r>
          </a:p>
          <a:p>
            <a:pPr marL="812780" indent="-457189">
              <a:lnSpc>
                <a:spcPct val="80000"/>
              </a:lnSpc>
              <a:buSzPct val="97611"/>
            </a:pPr>
            <a:r>
              <a:rPr lang="en-US" sz="2343" b="1"/>
              <a:t>What</a:t>
            </a:r>
            <a:r>
              <a:rPr lang="en-US" sz="2343"/>
              <a:t> processes and systems are in use? How do they interoperate with internal and external systems? What is the scope? </a:t>
            </a:r>
          </a:p>
          <a:p>
            <a:pPr marL="812780" indent="-457189">
              <a:lnSpc>
                <a:spcPct val="80000"/>
              </a:lnSpc>
              <a:buSzPct val="97611"/>
            </a:pPr>
            <a:r>
              <a:rPr lang="en-US" sz="2343" b="1"/>
              <a:t>What</a:t>
            </a:r>
            <a:r>
              <a:rPr lang="en-US" sz="2343"/>
              <a:t> are regional and international differences in drivers, uses, and processes?</a:t>
            </a:r>
          </a:p>
          <a:p>
            <a:pPr marL="313259" indent="-196422">
              <a:lnSpc>
                <a:spcPct val="80000"/>
              </a:lnSpc>
              <a:buSzPct val="100909"/>
              <a:buNone/>
            </a:pPr>
            <a:endParaRPr sz="2960"/>
          </a:p>
        </p:txBody>
      </p:sp>
      <p:sp>
        <p:nvSpPr>
          <p:cNvPr id="75" name="Shape 75"/>
          <p:cNvSpPr txBox="1">
            <a:spLocks noGrp="1"/>
          </p:cNvSpPr>
          <p:nvPr>
            <p:ph type="body" idx="2"/>
          </p:nvPr>
        </p:nvSpPr>
        <p:spPr>
          <a:xfrm>
            <a:off x="454382" y="457739"/>
            <a:ext cx="11252196" cy="915256"/>
          </a:xfrm>
          <a:prstGeom prst="rect">
            <a:avLst/>
          </a:prstGeom>
          <a:noFill/>
          <a:ln>
            <a:noFill/>
          </a:ln>
        </p:spPr>
        <p:txBody>
          <a:bodyPr wrap="square" lIns="121900" tIns="121900" rIns="121900" bIns="121900" anchor="t" anchorCtr="0">
            <a:noAutofit/>
          </a:bodyPr>
          <a:lstStyle/>
          <a:p>
            <a:pPr indent="-211661">
              <a:spcBef>
                <a:spcPts val="0"/>
              </a:spcBef>
              <a:buSzPct val="100000"/>
            </a:pPr>
            <a:r>
              <a:rPr lang="en-US"/>
              <a:t>Survey goals</a:t>
            </a:r>
          </a:p>
        </p:txBody>
      </p:sp>
    </p:spTree>
    <p:extLst>
      <p:ext uri="{BB962C8B-B14F-4D97-AF65-F5344CB8AC3E}">
        <p14:creationId xmlns:p14="http://schemas.microsoft.com/office/powerpoint/2010/main" val="119113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body" idx="1"/>
          </p:nvPr>
        </p:nvSpPr>
        <p:spPr>
          <a:xfrm>
            <a:off x="454381" y="457739"/>
            <a:ext cx="11356619" cy="2152112"/>
          </a:xfrm>
          <a:prstGeom prst="rect">
            <a:avLst/>
          </a:prstGeom>
          <a:noFill/>
          <a:ln>
            <a:noFill/>
          </a:ln>
        </p:spPr>
        <p:txBody>
          <a:bodyPr vert="horz" wrap="square" lIns="121900" tIns="121900" rIns="121900" bIns="121900" rtlCol="0" anchor="t" anchorCtr="0">
            <a:noAutofit/>
          </a:bodyPr>
          <a:lstStyle/>
          <a:p>
            <a:pPr indent="-270927" algn="ctr">
              <a:lnSpc>
                <a:spcPct val="100000"/>
              </a:lnSpc>
              <a:spcBef>
                <a:spcPts val="0"/>
              </a:spcBef>
              <a:buSzPct val="100000"/>
            </a:pPr>
            <a:r>
              <a:rPr lang="en-US" sz="4267"/>
              <a:t>Survey seeks input from institutions at all stages of RIM adoption</a:t>
            </a:r>
          </a:p>
        </p:txBody>
      </p:sp>
      <p:sp>
        <p:nvSpPr>
          <p:cNvPr id="4" name="Oval 3"/>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F98DFB2-85A6-4A02-BC98-83522C926B12}"/>
              </a:ext>
            </a:extLst>
          </p:cNvPr>
          <p:cNvSpPr/>
          <p:nvPr/>
        </p:nvSpPr>
        <p:spPr>
          <a:xfrm>
            <a:off x="1152144" y="1810464"/>
            <a:ext cx="9253728" cy="3893374"/>
          </a:xfrm>
          <a:prstGeom prst="rect">
            <a:avLst/>
          </a:prstGeom>
        </p:spPr>
        <p:txBody>
          <a:bodyPr wrap="square">
            <a:spAutoFit/>
          </a:bodyPr>
          <a:lstStyle/>
          <a:p>
            <a:r>
              <a:rPr lang="en-US" b="1" dirty="0"/>
              <a:t>Please choose the status that best describes your institution’s research information management (RIM) implementation stage</a:t>
            </a:r>
          </a:p>
          <a:p>
            <a:endParaRPr lang="en-US" sz="2200" dirty="0"/>
          </a:p>
          <a:p>
            <a:pPr marL="285750" indent="-285750">
              <a:buFont typeface="Wingdings" panose="05000000000000000000" pitchFamily="2" charset="2"/>
              <a:buChar char="q"/>
            </a:pPr>
            <a:r>
              <a:rPr lang="en-US" sz="2100" b="1" dirty="0"/>
              <a:t>Live Implementation: </a:t>
            </a:r>
            <a:r>
              <a:rPr lang="en-US" sz="2100" dirty="0"/>
              <a:t>Currently live with RIM system and service made publicly visible to campus stakeholders 					</a:t>
            </a:r>
          </a:p>
          <a:p>
            <a:pPr marL="285750" indent="-285750">
              <a:buFont typeface="Wingdings" panose="05000000000000000000" pitchFamily="2" charset="2"/>
              <a:buChar char="q"/>
            </a:pPr>
            <a:r>
              <a:rPr lang="en-US" sz="2100" b="1" dirty="0"/>
              <a:t>In the process of implementing: </a:t>
            </a:r>
            <a:r>
              <a:rPr lang="en-US" sz="2100" dirty="0"/>
              <a:t>A decision has been made on which RIM system(s) to use; contracts are signed but not yet operational.		</a:t>
            </a:r>
          </a:p>
          <a:p>
            <a:pPr marL="285750" indent="-285750">
              <a:buFont typeface="Wingdings" panose="05000000000000000000" pitchFamily="2" charset="2"/>
              <a:buChar char="q"/>
            </a:pPr>
            <a:r>
              <a:rPr lang="en-US" sz="2100" b="1" dirty="0"/>
              <a:t>Procurement Process: </a:t>
            </a:r>
            <a:r>
              <a:rPr lang="en-US" sz="2100" dirty="0"/>
              <a:t>In the procurement process - in the process of evaluating specific systems under consideration 		</a:t>
            </a:r>
          </a:p>
          <a:p>
            <a:pPr marL="285750" indent="-285750">
              <a:buFont typeface="Wingdings" panose="05000000000000000000" pitchFamily="2" charset="2"/>
              <a:buChar char="q"/>
            </a:pPr>
            <a:r>
              <a:rPr lang="en-US" sz="2100" b="1" dirty="0"/>
              <a:t>Exploring: </a:t>
            </a:r>
            <a:r>
              <a:rPr lang="en-US" sz="2100" dirty="0"/>
              <a:t>Defining system requirements and comparing available options	</a:t>
            </a:r>
          </a:p>
          <a:p>
            <a:pPr marL="285750" indent="-285750">
              <a:buFont typeface="Wingdings" panose="05000000000000000000" pitchFamily="2" charset="2"/>
              <a:buChar char="q"/>
            </a:pPr>
            <a:r>
              <a:rPr lang="en-US" sz="2100" b="1" dirty="0"/>
              <a:t>Not considering: </a:t>
            </a:r>
            <a:r>
              <a:rPr lang="en-US" sz="2100" dirty="0"/>
              <a:t>Not considering a RIM system at this time</a:t>
            </a:r>
          </a:p>
        </p:txBody>
      </p:sp>
    </p:spTree>
    <p:extLst>
      <p:ext uri="{BB962C8B-B14F-4D97-AF65-F5344CB8AC3E}">
        <p14:creationId xmlns:p14="http://schemas.microsoft.com/office/powerpoint/2010/main" val="23077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4383" y="457738"/>
            <a:ext cx="11147067" cy="1733012"/>
          </a:xfrm>
          <a:prstGeom prst="rect">
            <a:avLst/>
          </a:prstGeom>
          <a:noFill/>
          <a:ln>
            <a:noFill/>
          </a:ln>
        </p:spPr>
        <p:txBody>
          <a:bodyPr vert="horz" wrap="square" lIns="121900" tIns="121900" rIns="121900" bIns="121900" rtlCol="0" anchor="t" anchorCtr="0">
            <a:noAutofit/>
          </a:bodyPr>
          <a:lstStyle/>
          <a:p>
            <a:pPr indent="-237061" algn="ctr">
              <a:spcBef>
                <a:spcPts val="0"/>
              </a:spcBef>
              <a:buSzPct val="100000"/>
            </a:pPr>
            <a:r>
              <a:rPr lang="en-US" sz="3733"/>
              <a:t>WHY? </a:t>
            </a:r>
          </a:p>
          <a:p>
            <a:pPr indent="-203195" algn="ctr">
              <a:buSzPct val="100000"/>
            </a:pPr>
            <a:r>
              <a:rPr lang="en-US" sz="3200"/>
              <a:t>identify different drivers for RIM adoption worldwide</a:t>
            </a:r>
          </a:p>
        </p:txBody>
      </p:sp>
      <p:sp>
        <p:nvSpPr>
          <p:cNvPr id="88" name="Shape 88"/>
          <p:cNvSpPr txBox="1">
            <a:spLocks noGrp="1"/>
          </p:cNvSpPr>
          <p:nvPr>
            <p:ph type="sldNum" idx="12"/>
          </p:nvPr>
        </p:nvSpPr>
        <p:spPr>
          <a:xfrm>
            <a:off x="8610602" y="6356350"/>
            <a:ext cx="2743197" cy="365124"/>
          </a:xfrm>
          <a:prstGeom prst="rect">
            <a:avLst/>
          </a:prstGeom>
          <a:noFill/>
          <a:ln>
            <a:noFill/>
          </a:ln>
        </p:spPr>
        <p:txBody>
          <a:bodyPr vert="horz" wrap="square" lIns="121900" tIns="60933" rIns="121900" bIns="60933" rtlCol="0" anchor="ctr" anchorCtr="0">
            <a:noAutofit/>
          </a:bodyPr>
          <a:lstStyle/>
          <a:p>
            <a:pPr indent="-19049">
              <a:buClr>
                <a:srgbClr val="888888"/>
              </a:buClr>
              <a:buSzPct val="25000"/>
            </a:pPr>
            <a:fld id="{00000000-1234-1234-1234-123412341234}" type="slidenum">
              <a:rPr lang="en-US">
                <a:solidFill>
                  <a:srgbClr val="888888"/>
                </a:solidFill>
                <a:latin typeface="Calibri"/>
                <a:ea typeface="Calibri"/>
                <a:cs typeface="Calibri"/>
                <a:sym typeface="Calibri"/>
              </a:rPr>
              <a:pPr indent="-19049">
                <a:buClr>
                  <a:srgbClr val="888888"/>
                </a:buClr>
                <a:buSzPct val="25000"/>
              </a:pPr>
              <a:t>29</a:t>
            </a:fld>
            <a:endParaRPr lang="en-US">
              <a:solidFill>
                <a:srgbClr val="888888"/>
              </a:solidFill>
              <a:latin typeface="Calibri"/>
              <a:ea typeface="Calibri"/>
              <a:cs typeface="Calibri"/>
              <a:sym typeface="Calibri"/>
            </a:endParaRPr>
          </a:p>
        </p:txBody>
      </p:sp>
      <p:pic>
        <p:nvPicPr>
          <p:cNvPr id="89" name="Shape 89"/>
          <p:cNvPicPr preferRelativeResize="0"/>
          <p:nvPr/>
        </p:nvPicPr>
        <p:blipFill rotWithShape="1">
          <a:blip r:embed="rId3">
            <a:alphaModFix/>
          </a:blip>
          <a:srcRect/>
          <a:stretch/>
        </p:blipFill>
        <p:spPr>
          <a:xfrm>
            <a:off x="627376" y="2190750"/>
            <a:ext cx="11127357" cy="3770620"/>
          </a:xfrm>
          <a:prstGeom prst="rect">
            <a:avLst/>
          </a:prstGeom>
          <a:noFill/>
          <a:ln>
            <a:noFill/>
          </a:ln>
          <a:effectLst>
            <a:outerShdw blurRad="63500" sx="102000" sy="102000" algn="ctr" rotWithShape="0">
              <a:srgbClr val="000000">
                <a:alpha val="40000"/>
              </a:srgbClr>
            </a:outerShdw>
          </a:effectLst>
        </p:spPr>
      </p:pic>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2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289553"/>
          </a:xfrm>
          <a:prstGeom prst="rect">
            <a:avLst/>
          </a:prstGeom>
        </p:spPr>
      </p:pic>
      <p:sp>
        <p:nvSpPr>
          <p:cNvPr id="33" name="TextBox 32"/>
          <p:cNvSpPr txBox="1"/>
          <p:nvPr/>
        </p:nvSpPr>
        <p:spPr>
          <a:xfrm>
            <a:off x="6074818" y="707539"/>
            <a:ext cx="1899879" cy="420564"/>
          </a:xfrm>
          <a:prstGeom prst="rect">
            <a:avLst/>
          </a:prstGeom>
          <a:noFill/>
        </p:spPr>
        <p:txBody>
          <a:bodyPr wrap="none" rtlCol="0">
            <a:spAutoFit/>
          </a:bodyPr>
          <a:lstStyle/>
          <a:p>
            <a:r>
              <a:rPr lang="en-US" sz="2133" dirty="0" err="1">
                <a:solidFill>
                  <a:schemeClr val="bg1"/>
                </a:solidFill>
              </a:rPr>
              <a:t>oc.lc</a:t>
            </a:r>
            <a:r>
              <a:rPr lang="en-US" sz="2133" dirty="0">
                <a:solidFill>
                  <a:schemeClr val="bg1"/>
                </a:solidFill>
              </a:rPr>
              <a:t>/</a:t>
            </a:r>
            <a:r>
              <a:rPr lang="en-US" sz="2133" dirty="0" err="1">
                <a:solidFill>
                  <a:schemeClr val="bg1"/>
                </a:solidFill>
              </a:rPr>
              <a:t>RIMpaper</a:t>
            </a:r>
            <a:endParaRPr lang="en-US" sz="2133" dirty="0">
              <a:solidFill>
                <a:schemeClr val="bg1"/>
              </a:solidFill>
            </a:endParaRPr>
          </a:p>
        </p:txBody>
      </p:sp>
      <p:sp>
        <p:nvSpPr>
          <p:cNvPr id="35" name="TextBox 34"/>
          <p:cNvSpPr txBox="1"/>
          <p:nvPr/>
        </p:nvSpPr>
        <p:spPr>
          <a:xfrm>
            <a:off x="9590972" y="707540"/>
            <a:ext cx="1572768" cy="420564"/>
          </a:xfrm>
          <a:prstGeom prst="rect">
            <a:avLst/>
          </a:prstGeom>
          <a:noFill/>
        </p:spPr>
        <p:txBody>
          <a:bodyPr wrap="square" rtlCol="0">
            <a:spAutoFit/>
          </a:bodyPr>
          <a:lstStyle/>
          <a:p>
            <a:r>
              <a:rPr lang="en-US" sz="2133" dirty="0">
                <a:solidFill>
                  <a:schemeClr val="bg1"/>
                </a:solidFill>
              </a:rPr>
              <a:t>oc.lc/</a:t>
            </a:r>
            <a:r>
              <a:rPr lang="en-US" sz="2133" dirty="0" err="1">
                <a:solidFill>
                  <a:schemeClr val="bg1"/>
                </a:solidFill>
              </a:rPr>
              <a:t>rdm</a:t>
            </a:r>
            <a:r>
              <a:rPr lang="en-US" sz="2133" dirty="0">
                <a:solidFill>
                  <a:schemeClr val="bg1"/>
                </a:solidFill>
              </a:rPr>
              <a:t> </a:t>
            </a:r>
          </a:p>
        </p:txBody>
      </p:sp>
      <p:sp>
        <p:nvSpPr>
          <p:cNvPr id="11" name="Rectangle 10"/>
          <p:cNvSpPr/>
          <p:nvPr/>
        </p:nvSpPr>
        <p:spPr>
          <a:xfrm>
            <a:off x="17418" y="6289553"/>
            <a:ext cx="8435771" cy="523220"/>
          </a:xfrm>
          <a:prstGeom prst="rect">
            <a:avLst/>
          </a:prstGeom>
          <a:solidFill>
            <a:srgbClr val="A9306F"/>
          </a:solidFill>
        </p:spPr>
        <p:txBody>
          <a:bodyPr wrap="none">
            <a:spAutoFit/>
          </a:bodyPr>
          <a:lstStyle/>
          <a:p>
            <a:r>
              <a:rPr lang="en-US" sz="2800" dirty="0">
                <a:solidFill>
                  <a:schemeClr val="bg1"/>
                </a:solidFill>
              </a:rPr>
              <a:t>http://www.oclc.org/research/publications/reports.html</a:t>
            </a:r>
          </a:p>
        </p:txBody>
      </p:sp>
      <p:sp>
        <p:nvSpPr>
          <p:cNvPr id="12" name="Shape 354"/>
          <p:cNvSpPr txBox="1">
            <a:spLocks/>
          </p:cNvSpPr>
          <p:nvPr/>
        </p:nvSpPr>
        <p:spPr>
          <a:xfrm>
            <a:off x="316990" y="1060901"/>
            <a:ext cx="4989895" cy="4719992"/>
          </a:xfrm>
          <a:prstGeom prst="rect">
            <a:avLst/>
          </a:prstGeom>
          <a:noFill/>
          <a:ln>
            <a:noFill/>
          </a:ln>
        </p:spPr>
        <p:txBody>
          <a:bodyPr lIns="121900" tIns="60933" rIns="121900" bIns="60933"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189" indent="-457189">
              <a:buFont typeface="Arial" charset="0"/>
              <a:buChar char="•"/>
            </a:pPr>
            <a:r>
              <a:rPr lang="de-DE" sz="2667" dirty="0">
                <a:solidFill>
                  <a:schemeClr val="bg1"/>
                </a:solidFill>
                <a:latin typeface="Calibri" charset="0"/>
                <a:ea typeface="Calibri" charset="0"/>
                <a:cs typeface="Calibri" charset="0"/>
              </a:rPr>
              <a:t>Division </a:t>
            </a:r>
            <a:r>
              <a:rPr lang="de-DE" sz="2667" dirty="0" err="1">
                <a:solidFill>
                  <a:schemeClr val="bg1"/>
                </a:solidFill>
                <a:latin typeface="Calibri" charset="0"/>
                <a:ea typeface="Calibri" charset="0"/>
                <a:cs typeface="Calibri" charset="0"/>
              </a:rPr>
              <a:t>of</a:t>
            </a:r>
            <a:r>
              <a:rPr lang="de-DE" sz="2667" dirty="0">
                <a:solidFill>
                  <a:schemeClr val="bg1"/>
                </a:solidFill>
                <a:latin typeface="Calibri" charset="0"/>
                <a:ea typeface="Calibri" charset="0"/>
                <a:cs typeface="Calibri" charset="0"/>
              </a:rPr>
              <a:t> OCLC</a:t>
            </a:r>
          </a:p>
          <a:p>
            <a:pPr marL="457189" indent="-457189">
              <a:buFont typeface="Arial" charset="0"/>
              <a:buChar char="•"/>
            </a:pPr>
            <a:r>
              <a:rPr lang="de-DE" sz="2667" dirty="0" err="1">
                <a:solidFill>
                  <a:schemeClr val="bg1"/>
                </a:solidFill>
                <a:latin typeface="Calibri" charset="0"/>
                <a:ea typeface="Calibri" charset="0"/>
                <a:cs typeface="Calibri" charset="0"/>
              </a:rPr>
              <a:t>Since</a:t>
            </a:r>
            <a:r>
              <a:rPr lang="de-DE" sz="2667" dirty="0">
                <a:solidFill>
                  <a:schemeClr val="bg1"/>
                </a:solidFill>
                <a:latin typeface="Calibri" charset="0"/>
                <a:ea typeface="Calibri" charset="0"/>
                <a:cs typeface="Calibri" charset="0"/>
              </a:rPr>
              <a:t> 1978</a:t>
            </a:r>
          </a:p>
          <a:p>
            <a:pPr marL="457189" indent="-457189">
              <a:buFont typeface="Arial" charset="0"/>
              <a:buChar char="•"/>
            </a:pPr>
            <a:r>
              <a:rPr lang="de-DE" sz="2667" dirty="0">
                <a:solidFill>
                  <a:schemeClr val="bg1"/>
                </a:solidFill>
                <a:latin typeface="Calibri" charset="0"/>
                <a:ea typeface="Calibri" charset="0"/>
                <a:cs typeface="Calibri" charset="0"/>
              </a:rPr>
              <a:t>Community </a:t>
            </a:r>
            <a:r>
              <a:rPr lang="de-DE" sz="2667" dirty="0" err="1">
                <a:solidFill>
                  <a:schemeClr val="bg1"/>
                </a:solidFill>
                <a:latin typeface="Calibri" charset="0"/>
                <a:ea typeface="Calibri" charset="0"/>
                <a:cs typeface="Calibri" charset="0"/>
              </a:rPr>
              <a:t>resource</a:t>
            </a:r>
            <a:r>
              <a:rPr lang="de-DE" sz="2667" dirty="0">
                <a:solidFill>
                  <a:schemeClr val="bg1"/>
                </a:solidFill>
                <a:latin typeface="Calibri" charset="0"/>
                <a:ea typeface="Calibri" charset="0"/>
                <a:cs typeface="Calibri" charset="0"/>
              </a:rPr>
              <a:t> </a:t>
            </a:r>
            <a:r>
              <a:rPr lang="de-DE" sz="2667" dirty="0" err="1">
                <a:solidFill>
                  <a:schemeClr val="bg1"/>
                </a:solidFill>
                <a:latin typeface="Calibri" charset="0"/>
                <a:ea typeface="Calibri" charset="0"/>
                <a:cs typeface="Calibri" charset="0"/>
              </a:rPr>
              <a:t>for</a:t>
            </a:r>
            <a:r>
              <a:rPr lang="de-DE" sz="2667" dirty="0">
                <a:solidFill>
                  <a:schemeClr val="bg1"/>
                </a:solidFill>
                <a:latin typeface="Calibri" charset="0"/>
                <a:ea typeface="Calibri" charset="0"/>
                <a:cs typeface="Calibri" charset="0"/>
              </a:rPr>
              <a:t> </a:t>
            </a:r>
            <a:r>
              <a:rPr lang="de-DE" sz="2667" dirty="0" err="1">
                <a:solidFill>
                  <a:schemeClr val="bg1"/>
                </a:solidFill>
                <a:latin typeface="Calibri" charset="0"/>
                <a:ea typeface="Calibri" charset="0"/>
                <a:cs typeface="Calibri" charset="0"/>
              </a:rPr>
              <a:t>shared</a:t>
            </a:r>
            <a:r>
              <a:rPr lang="de-DE" sz="2667" dirty="0">
                <a:solidFill>
                  <a:schemeClr val="bg1"/>
                </a:solidFill>
                <a:latin typeface="Calibri" charset="0"/>
                <a:ea typeface="Calibri" charset="0"/>
                <a:cs typeface="Calibri" charset="0"/>
              </a:rPr>
              <a:t> Research </a:t>
            </a:r>
            <a:r>
              <a:rPr lang="de-DE" sz="2667" dirty="0" err="1">
                <a:solidFill>
                  <a:schemeClr val="bg1"/>
                </a:solidFill>
                <a:latin typeface="Calibri" charset="0"/>
                <a:ea typeface="Calibri" charset="0"/>
                <a:cs typeface="Calibri" charset="0"/>
              </a:rPr>
              <a:t>and</a:t>
            </a:r>
            <a:r>
              <a:rPr lang="de-DE" sz="2667" dirty="0">
                <a:solidFill>
                  <a:schemeClr val="bg1"/>
                </a:solidFill>
                <a:latin typeface="Calibri" charset="0"/>
                <a:ea typeface="Calibri" charset="0"/>
                <a:cs typeface="Calibri" charset="0"/>
              </a:rPr>
              <a:t> Development (R&amp;D) </a:t>
            </a:r>
          </a:p>
          <a:p>
            <a:pPr marL="457189" indent="-457189">
              <a:buFont typeface="Arial" charset="0"/>
              <a:buChar char="•"/>
            </a:pPr>
            <a:r>
              <a:rPr lang="de-DE" sz="2667" dirty="0">
                <a:solidFill>
                  <a:schemeClr val="bg1"/>
                </a:solidFill>
                <a:latin typeface="Calibri" charset="0"/>
                <a:ea typeface="Calibri" charset="0"/>
                <a:cs typeface="Calibri" charset="0"/>
              </a:rPr>
              <a:t>Engagement </a:t>
            </a:r>
            <a:r>
              <a:rPr lang="de-DE" sz="2667" dirty="0" err="1">
                <a:solidFill>
                  <a:schemeClr val="bg1"/>
                </a:solidFill>
                <a:latin typeface="Calibri" charset="0"/>
                <a:ea typeface="Calibri" charset="0"/>
                <a:cs typeface="Calibri" charset="0"/>
              </a:rPr>
              <a:t>with</a:t>
            </a:r>
            <a:r>
              <a:rPr lang="de-DE" sz="2667" dirty="0">
                <a:solidFill>
                  <a:schemeClr val="bg1"/>
                </a:solidFill>
                <a:latin typeface="Calibri" charset="0"/>
                <a:ea typeface="Calibri" charset="0"/>
                <a:cs typeface="Calibri" charset="0"/>
              </a:rPr>
              <a:t> OCLC </a:t>
            </a:r>
            <a:r>
              <a:rPr lang="de-DE" sz="2667" dirty="0" err="1">
                <a:solidFill>
                  <a:schemeClr val="bg1"/>
                </a:solidFill>
                <a:latin typeface="Calibri" charset="0"/>
                <a:ea typeface="Calibri" charset="0"/>
                <a:cs typeface="Calibri" charset="0"/>
              </a:rPr>
              <a:t>members</a:t>
            </a:r>
            <a:r>
              <a:rPr lang="de-DE" sz="2667" dirty="0">
                <a:solidFill>
                  <a:schemeClr val="bg1"/>
                </a:solidFill>
                <a:latin typeface="Calibri" charset="0"/>
                <a:ea typeface="Calibri" charset="0"/>
                <a:cs typeface="Calibri" charset="0"/>
              </a:rPr>
              <a:t> </a:t>
            </a:r>
          </a:p>
          <a:p>
            <a:pPr marL="457189" indent="-457189">
              <a:buFont typeface="Arial" charset="0"/>
              <a:buChar char="•"/>
            </a:pPr>
            <a:r>
              <a:rPr lang="de-DE" sz="2667" dirty="0" err="1">
                <a:solidFill>
                  <a:schemeClr val="bg1"/>
                </a:solidFill>
                <a:latin typeface="Calibri" charset="0"/>
                <a:ea typeface="Calibri" charset="0"/>
                <a:cs typeface="Calibri" charset="0"/>
              </a:rPr>
              <a:t>oc.lc</a:t>
            </a:r>
            <a:r>
              <a:rPr lang="de-DE" sz="2667" dirty="0">
                <a:solidFill>
                  <a:schemeClr val="bg1"/>
                </a:solidFill>
                <a:latin typeface="Calibri" charset="0"/>
                <a:ea typeface="Calibri" charset="0"/>
                <a:cs typeface="Calibri" charset="0"/>
              </a:rPr>
              <a:t>/</a:t>
            </a:r>
            <a:r>
              <a:rPr lang="de-DE" sz="2667" dirty="0" err="1">
                <a:solidFill>
                  <a:schemeClr val="bg1"/>
                </a:solidFill>
                <a:latin typeface="Calibri" charset="0"/>
                <a:ea typeface="Calibri" charset="0"/>
                <a:cs typeface="Calibri" charset="0"/>
              </a:rPr>
              <a:t>research</a:t>
            </a:r>
            <a:endParaRPr lang="de-DE" sz="2667" dirty="0">
              <a:solidFill>
                <a:schemeClr val="bg1"/>
              </a:solidFill>
              <a:latin typeface="Calibri" charset="0"/>
              <a:ea typeface="Calibri" charset="0"/>
              <a:cs typeface="Calibri" charset="0"/>
            </a:endParaRPr>
          </a:p>
          <a:p>
            <a:pPr marL="457189" indent="-457189">
              <a:spcBef>
                <a:spcPts val="640"/>
              </a:spcBef>
              <a:buClr>
                <a:schemeClr val="dk1"/>
              </a:buClr>
              <a:buSzPct val="100000"/>
              <a:buFont typeface="Arial" charset="0"/>
              <a:buChar char="•"/>
            </a:pPr>
            <a:endParaRPr lang="de-DE" sz="1867" dirty="0">
              <a:solidFill>
                <a:schemeClr val="bg1"/>
              </a:solidFill>
            </a:endParaRPr>
          </a:p>
        </p:txBody>
      </p:sp>
      <p:pic>
        <p:nvPicPr>
          <p:cNvPr id="14" name="Picture 13"/>
          <p:cNvPicPr>
            <a:picLocks noChangeAspect="1"/>
          </p:cNvPicPr>
          <p:nvPr/>
        </p:nvPicPr>
        <p:blipFill>
          <a:blip r:embed="rId4"/>
          <a:stretch>
            <a:fillRect/>
          </a:stretch>
        </p:blipFill>
        <p:spPr>
          <a:xfrm>
            <a:off x="415564" y="171241"/>
            <a:ext cx="3979333" cy="762000"/>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3393" y="1354229"/>
            <a:ext cx="2889321" cy="3739123"/>
          </a:xfrm>
          <a:prstGeom prst="rect">
            <a:avLst/>
          </a:prstGeom>
          <a:effectLst>
            <a:outerShdw blurRad="50800" dist="38100" dir="2700000" algn="tl" rotWithShape="0">
              <a:prstClr val="black">
                <a:alpha val="40000"/>
              </a:prstClr>
            </a:outerShdw>
          </a:effectLst>
        </p:spPr>
      </p:pic>
      <p:pic>
        <p:nvPicPr>
          <p:cNvPr id="16" name="Picture 15" descr="https://www.oclc.org/content/dam/research/images/publications/RDM-Part2-Cover-v2-small.png">
            <a:extLst>
              <a:ext uri="{FF2B5EF4-FFF2-40B4-BE49-F238E27FC236}">
                <a16:creationId xmlns:a16="http://schemas.microsoft.com/office/drawing/2014/main" id="{62563002-7570-43EE-BF1A-A88FC92817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29221" y="1319321"/>
            <a:ext cx="2896273" cy="37391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Oval 9"/>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10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2222" y="1360969"/>
            <a:ext cx="8457679" cy="4791688"/>
          </a:xfrm>
          <a:prstGeom prst="rect">
            <a:avLst/>
          </a:prstGeom>
          <a:effectLst>
            <a:innerShdw blurRad="114300">
              <a:prstClr val="black"/>
            </a:innerShdw>
          </a:effectLst>
        </p:spPr>
      </p:pic>
      <p:sp>
        <p:nvSpPr>
          <p:cNvPr id="94" name="Shape 94"/>
          <p:cNvSpPr txBox="1">
            <a:spLocks noGrp="1"/>
          </p:cNvSpPr>
          <p:nvPr>
            <p:ph type="body" idx="1"/>
          </p:nvPr>
        </p:nvSpPr>
        <p:spPr>
          <a:xfrm>
            <a:off x="322793" y="0"/>
            <a:ext cx="11252196" cy="1554387"/>
          </a:xfrm>
          <a:prstGeom prst="rect">
            <a:avLst/>
          </a:prstGeom>
          <a:noFill/>
          <a:ln>
            <a:noFill/>
          </a:ln>
        </p:spPr>
        <p:txBody>
          <a:bodyPr wrap="square" lIns="121900" tIns="121900" rIns="121900" bIns="121900" anchor="t" anchorCtr="0">
            <a:normAutofit fontScale="92500" lnSpcReduction="20000"/>
          </a:bodyPr>
          <a:lstStyle/>
          <a:p>
            <a:pPr indent="-237061" algn="ctr">
              <a:spcBef>
                <a:spcPts val="0"/>
              </a:spcBef>
              <a:buSzPct val="100000"/>
            </a:pPr>
            <a:r>
              <a:rPr lang="en-US" sz="3733" dirty="0"/>
              <a:t>HOW?</a:t>
            </a:r>
          </a:p>
          <a:p>
            <a:pPr indent="-203195" algn="ctr">
              <a:buSzPct val="100000"/>
            </a:pPr>
            <a:r>
              <a:rPr lang="en-US" sz="3200" dirty="0"/>
              <a:t>We want to understand how institutions are USING RIM functionality</a:t>
            </a:r>
          </a:p>
        </p:txBody>
      </p:sp>
      <p:sp>
        <p:nvSpPr>
          <p:cNvPr id="95" name="Shape 95"/>
          <p:cNvSpPr txBox="1">
            <a:spLocks noGrp="1"/>
          </p:cNvSpPr>
          <p:nvPr>
            <p:ph type="sldNum" idx="12"/>
          </p:nvPr>
        </p:nvSpPr>
        <p:spPr>
          <a:xfrm>
            <a:off x="8610602" y="6356350"/>
            <a:ext cx="2743197" cy="365124"/>
          </a:xfrm>
          <a:prstGeom prst="rect">
            <a:avLst/>
          </a:prstGeom>
          <a:noFill/>
          <a:ln>
            <a:noFill/>
          </a:ln>
        </p:spPr>
        <p:txBody>
          <a:bodyPr wrap="square" lIns="121900" tIns="60933" rIns="121900" bIns="60933" anchor="ctr" anchorCtr="0">
            <a:noAutofit/>
          </a:bodyPr>
          <a:lstStyle/>
          <a:p>
            <a:pPr indent="-19049" algn="r">
              <a:buClr>
                <a:srgbClr val="888888"/>
              </a:buClr>
              <a:buSzPct val="25000"/>
            </a:pPr>
            <a:fld id="{00000000-1234-1234-1234-123412341234}" type="slidenum">
              <a:rPr lang="en-US" sz="1200">
                <a:solidFill>
                  <a:srgbClr val="888888"/>
                </a:solidFill>
                <a:latin typeface="Calibri"/>
                <a:ea typeface="Calibri"/>
                <a:cs typeface="Calibri"/>
                <a:sym typeface="Calibri"/>
              </a:rPr>
              <a:pPr indent="-19049" algn="r">
                <a:buClr>
                  <a:srgbClr val="888888"/>
                </a:buClr>
                <a:buSzPct val="25000"/>
              </a:pPr>
              <a:t>30</a:t>
            </a:fld>
            <a:endParaRPr lang="en-US" sz="1200">
              <a:solidFill>
                <a:srgbClr val="888888"/>
              </a:solidFill>
              <a:latin typeface="Calibri"/>
              <a:ea typeface="Calibri"/>
              <a:cs typeface="Calibri"/>
              <a:sym typeface="Calibri"/>
            </a:endParaRPr>
          </a:p>
        </p:txBody>
      </p:sp>
      <p:pic>
        <p:nvPicPr>
          <p:cNvPr id="6" name="Picture 5"/>
          <p:cNvPicPr>
            <a:picLocks noChangeAspect="1"/>
          </p:cNvPicPr>
          <p:nvPr/>
        </p:nvPicPr>
        <p:blipFill>
          <a:blip r:embed="rId4"/>
          <a:stretch>
            <a:fillRect/>
          </a:stretch>
        </p:blipFill>
        <p:spPr>
          <a:xfrm>
            <a:off x="6247761" y="1783363"/>
            <a:ext cx="5762171" cy="4165600"/>
          </a:xfrm>
          <a:prstGeom prst="rect">
            <a:avLst/>
          </a:prstGeom>
          <a:ln w="22225">
            <a:solidFill>
              <a:schemeClr val="bg2">
                <a:alpha val="61000"/>
              </a:schemeClr>
            </a:solidFill>
          </a:ln>
          <a:effectLst>
            <a:softEdge rad="0"/>
          </a:effectLst>
        </p:spPr>
      </p:pic>
      <p:sp>
        <p:nvSpPr>
          <p:cNvPr id="8" name="Oval 7"/>
          <p:cNvSpPr/>
          <p:nvPr/>
        </p:nvSpPr>
        <p:spPr>
          <a:xfrm>
            <a:off x="306860" y="6573795"/>
            <a:ext cx="113270" cy="122151"/>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spTree>
    <p:extLst>
      <p:ext uri="{BB962C8B-B14F-4D97-AF65-F5344CB8AC3E}">
        <p14:creationId xmlns:p14="http://schemas.microsoft.com/office/powerpoint/2010/main" val="101130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454381" y="2063216"/>
            <a:ext cx="11252196" cy="4475169"/>
          </a:xfrm>
          <a:prstGeom prst="rect">
            <a:avLst/>
          </a:prstGeom>
          <a:noFill/>
          <a:ln>
            <a:noFill/>
          </a:ln>
        </p:spPr>
        <p:txBody>
          <a:bodyPr vert="horz" wrap="square" lIns="121900" tIns="121900" rIns="121900" bIns="121900" rtlCol="0" anchor="t" anchorCtr="0">
            <a:noAutofit/>
          </a:bodyPr>
          <a:lstStyle/>
          <a:p>
            <a:pPr>
              <a:lnSpc>
                <a:spcPct val="100000"/>
              </a:lnSpc>
              <a:spcBef>
                <a:spcPts val="0"/>
              </a:spcBef>
            </a:pPr>
            <a:r>
              <a:rPr lang="en-US" sz="2667" dirty="0"/>
              <a:t>System(s) in use &amp; when implemented</a:t>
            </a:r>
          </a:p>
          <a:p>
            <a:pPr>
              <a:lnSpc>
                <a:spcPct val="100000"/>
              </a:lnSpc>
            </a:pPr>
            <a:r>
              <a:rPr lang="en-US" sz="2667" dirty="0"/>
              <a:t>Interoperability with internal &amp; external systems</a:t>
            </a:r>
          </a:p>
          <a:p>
            <a:pPr>
              <a:lnSpc>
                <a:spcPct val="100000"/>
              </a:lnSpc>
            </a:pPr>
            <a:r>
              <a:rPr lang="en-US" sz="2667" dirty="0"/>
              <a:t>Sources of publications metadata</a:t>
            </a:r>
          </a:p>
          <a:p>
            <a:pPr>
              <a:lnSpc>
                <a:spcPct val="100000"/>
              </a:lnSpc>
            </a:pPr>
            <a:r>
              <a:rPr lang="en-US" sz="2667" dirty="0"/>
              <a:t>Use of standards, persistent identifiers, &amp; vocabularies</a:t>
            </a:r>
          </a:p>
          <a:p>
            <a:pPr>
              <a:lnSpc>
                <a:spcPct val="100000"/>
              </a:lnSpc>
            </a:pPr>
            <a:r>
              <a:rPr lang="en-US" sz="2667" dirty="0"/>
              <a:t>Which campus populations are included in the RIM?</a:t>
            </a:r>
          </a:p>
          <a:p>
            <a:pPr>
              <a:lnSpc>
                <a:spcPct val="100000"/>
              </a:lnSpc>
            </a:pPr>
            <a:r>
              <a:rPr lang="en-US" sz="2667" dirty="0"/>
              <a:t>All disciplines?</a:t>
            </a:r>
          </a:p>
          <a:p>
            <a:pPr>
              <a:lnSpc>
                <a:spcPct val="100000"/>
              </a:lnSpc>
            </a:pPr>
            <a:r>
              <a:rPr lang="en-US" sz="2667" dirty="0"/>
              <a:t>How many researchers are included?</a:t>
            </a:r>
          </a:p>
          <a:p>
            <a:pPr>
              <a:lnSpc>
                <a:spcPct val="100000"/>
              </a:lnSpc>
              <a:buNone/>
            </a:pPr>
            <a:endParaRPr dirty="0"/>
          </a:p>
          <a:p>
            <a:pPr>
              <a:lnSpc>
                <a:spcPct val="100000"/>
              </a:lnSpc>
              <a:buNone/>
            </a:pPr>
            <a:endParaRPr dirty="0"/>
          </a:p>
        </p:txBody>
      </p:sp>
      <p:sp>
        <p:nvSpPr>
          <p:cNvPr id="109" name="Shape 109"/>
          <p:cNvSpPr txBox="1">
            <a:spLocks noGrp="1"/>
          </p:cNvSpPr>
          <p:nvPr>
            <p:ph type="body" idx="2"/>
          </p:nvPr>
        </p:nvSpPr>
        <p:spPr>
          <a:xfrm>
            <a:off x="454382" y="457738"/>
            <a:ext cx="11252196" cy="1332945"/>
          </a:xfrm>
          <a:prstGeom prst="rect">
            <a:avLst/>
          </a:prstGeom>
          <a:noFill/>
          <a:ln>
            <a:noFill/>
          </a:ln>
        </p:spPr>
        <p:txBody>
          <a:bodyPr vert="horz" wrap="square" lIns="121900" tIns="121900" rIns="121900" bIns="121900" rtlCol="0" anchor="t" anchorCtr="0">
            <a:noAutofit/>
          </a:bodyPr>
          <a:lstStyle/>
          <a:p>
            <a:pPr indent="-211661" algn="ctr">
              <a:lnSpc>
                <a:spcPct val="100000"/>
              </a:lnSpc>
              <a:spcBef>
                <a:spcPts val="0"/>
              </a:spcBef>
              <a:buSzPct val="100000"/>
            </a:pPr>
            <a:r>
              <a:rPr lang="en-US"/>
              <a:t>WHAT?</a:t>
            </a:r>
          </a:p>
          <a:p>
            <a:pPr indent="-203195" algn="ctr">
              <a:lnSpc>
                <a:spcPct val="100000"/>
              </a:lnSpc>
              <a:buSzPct val="100000"/>
            </a:pPr>
            <a:r>
              <a:rPr lang="en-US" sz="3200"/>
              <a:t>Processes, systems, interoperability &amp; scope</a:t>
            </a:r>
          </a:p>
        </p:txBody>
      </p:sp>
      <p:sp>
        <p:nvSpPr>
          <p:cNvPr id="110" name="Shape 110"/>
          <p:cNvSpPr txBox="1">
            <a:spLocks noGrp="1"/>
          </p:cNvSpPr>
          <p:nvPr>
            <p:ph type="sldNum" idx="4294967295"/>
          </p:nvPr>
        </p:nvSpPr>
        <p:spPr>
          <a:xfrm>
            <a:off x="9448800" y="6356351"/>
            <a:ext cx="2743200" cy="364067"/>
          </a:xfrm>
          <a:prstGeom prst="rect">
            <a:avLst/>
          </a:prstGeom>
          <a:noFill/>
          <a:ln>
            <a:noFill/>
          </a:ln>
        </p:spPr>
        <p:txBody>
          <a:bodyPr vert="horz" wrap="square" lIns="121900" tIns="60933" rIns="121900" bIns="60933" rtlCol="0" anchor="t" anchorCtr="0">
            <a:noAutofit/>
          </a:bodyPr>
          <a:lstStyle/>
          <a:p>
            <a:pPr indent="-19049">
              <a:buClr>
                <a:srgbClr val="888888"/>
              </a:buClr>
              <a:buSzPct val="25000"/>
            </a:pPr>
            <a:fld id="{00000000-1234-1234-1234-123412341234}" type="slidenum">
              <a:rPr lang="en-US">
                <a:solidFill>
                  <a:srgbClr val="888888"/>
                </a:solidFill>
                <a:latin typeface="Calibri"/>
                <a:ea typeface="Calibri"/>
                <a:cs typeface="Calibri"/>
                <a:sym typeface="Calibri"/>
              </a:rPr>
              <a:pPr indent="-19049">
                <a:buClr>
                  <a:srgbClr val="888888"/>
                </a:buClr>
                <a:buSzPct val="25000"/>
              </a:pPr>
              <a:t>31</a:t>
            </a:fld>
            <a:endParaRPr lang="en-US">
              <a:solidFill>
                <a:srgbClr val="888888"/>
              </a:solidFill>
              <a:latin typeface="Calibri"/>
              <a:ea typeface="Calibri"/>
              <a:cs typeface="Calibri"/>
              <a:sym typeface="Calibri"/>
            </a:endParaRPr>
          </a:p>
        </p:txBody>
      </p:sp>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597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113414" y="1389323"/>
            <a:ext cx="6960783" cy="4602963"/>
          </a:xfrm>
          <a:prstGeom prst="rect">
            <a:avLst/>
          </a:prstGeom>
          <a:noFill/>
          <a:ln>
            <a:noFill/>
          </a:ln>
        </p:spPr>
        <p:txBody>
          <a:bodyPr vert="horz" wrap="square" lIns="121900" tIns="121900" rIns="121900" bIns="121900" rtlCol="0" anchor="t" anchorCtr="0">
            <a:normAutofit/>
          </a:bodyPr>
          <a:lstStyle/>
          <a:p>
            <a:pPr>
              <a:lnSpc>
                <a:spcPct val="100000"/>
              </a:lnSpc>
              <a:spcBef>
                <a:spcPts val="0"/>
              </a:spcBef>
            </a:pPr>
            <a:r>
              <a:rPr lang="en-US" dirty="0"/>
              <a:t>Who are the institutional stakeholders involved in RIM adoption? </a:t>
            </a:r>
          </a:p>
          <a:p>
            <a:pPr>
              <a:lnSpc>
                <a:spcPct val="100000"/>
              </a:lnSpc>
            </a:pPr>
            <a:r>
              <a:rPr lang="en-US" dirty="0"/>
              <a:t>What’s the specific role of the library?</a:t>
            </a:r>
          </a:p>
          <a:p>
            <a:pPr>
              <a:lnSpc>
                <a:spcPct val="100000"/>
              </a:lnSpc>
            </a:pPr>
            <a:r>
              <a:rPr lang="en-US" dirty="0"/>
              <a:t>Staff resources?</a:t>
            </a:r>
          </a:p>
          <a:p>
            <a:pPr>
              <a:lnSpc>
                <a:spcPct val="100000"/>
              </a:lnSpc>
            </a:pPr>
            <a:r>
              <a:rPr lang="en-US" dirty="0"/>
              <a:t>Outreach &amp; education activities?</a:t>
            </a:r>
          </a:p>
          <a:p>
            <a:pPr>
              <a:lnSpc>
                <a:spcPct val="100000"/>
              </a:lnSpc>
            </a:pPr>
            <a:r>
              <a:rPr lang="en-US" dirty="0"/>
              <a:t>Measures of success?</a:t>
            </a:r>
          </a:p>
        </p:txBody>
      </p:sp>
      <p:sp>
        <p:nvSpPr>
          <p:cNvPr id="102" name="Shape 102"/>
          <p:cNvSpPr txBox="1">
            <a:spLocks noGrp="1"/>
          </p:cNvSpPr>
          <p:nvPr>
            <p:ph type="body" idx="2"/>
          </p:nvPr>
        </p:nvSpPr>
        <p:spPr>
          <a:xfrm>
            <a:off x="454381" y="220672"/>
            <a:ext cx="11252196" cy="1296443"/>
          </a:xfrm>
          <a:prstGeom prst="rect">
            <a:avLst/>
          </a:prstGeom>
          <a:noFill/>
          <a:ln>
            <a:noFill/>
          </a:ln>
        </p:spPr>
        <p:txBody>
          <a:bodyPr vert="horz" wrap="square" lIns="121900" tIns="121900" rIns="121900" bIns="121900" rtlCol="0" anchor="t" anchorCtr="0">
            <a:noAutofit/>
          </a:bodyPr>
          <a:lstStyle/>
          <a:p>
            <a:pPr indent="-211661" algn="ctr">
              <a:lnSpc>
                <a:spcPct val="100000"/>
              </a:lnSpc>
              <a:spcBef>
                <a:spcPts val="0"/>
              </a:spcBef>
              <a:buSzPct val="100000"/>
            </a:pPr>
            <a:r>
              <a:rPr lang="en-US" dirty="0"/>
              <a:t>WHO?</a:t>
            </a:r>
          </a:p>
          <a:p>
            <a:pPr indent="-203195" algn="ctr">
              <a:lnSpc>
                <a:spcPct val="100000"/>
              </a:lnSpc>
              <a:buSzPct val="100000"/>
            </a:pPr>
            <a:r>
              <a:rPr lang="en-US" sz="3200" dirty="0"/>
              <a:t>Stakeholders &amp; collaborators</a:t>
            </a:r>
          </a:p>
        </p:txBody>
      </p:sp>
      <p:sp>
        <p:nvSpPr>
          <p:cNvPr id="103" name="Shape 103"/>
          <p:cNvSpPr txBox="1">
            <a:spLocks noGrp="1"/>
          </p:cNvSpPr>
          <p:nvPr>
            <p:ph type="sldNum" idx="4294967295"/>
          </p:nvPr>
        </p:nvSpPr>
        <p:spPr>
          <a:xfrm>
            <a:off x="9448800" y="6356351"/>
            <a:ext cx="2743200" cy="364067"/>
          </a:xfrm>
          <a:prstGeom prst="rect">
            <a:avLst/>
          </a:prstGeom>
          <a:noFill/>
          <a:ln>
            <a:noFill/>
          </a:ln>
        </p:spPr>
        <p:txBody>
          <a:bodyPr vert="horz" wrap="square" lIns="121900" tIns="60933" rIns="121900" bIns="60933" rtlCol="0" anchor="t" anchorCtr="0">
            <a:noAutofit/>
          </a:bodyPr>
          <a:lstStyle/>
          <a:p>
            <a:pPr indent="-19049">
              <a:buClr>
                <a:srgbClr val="888888"/>
              </a:buClr>
              <a:buSzPct val="25000"/>
            </a:pPr>
            <a:fld id="{00000000-1234-1234-1234-123412341234}" type="slidenum">
              <a:rPr lang="en-US">
                <a:solidFill>
                  <a:srgbClr val="888888"/>
                </a:solidFill>
                <a:latin typeface="Calibri"/>
                <a:ea typeface="Calibri"/>
                <a:cs typeface="Calibri"/>
                <a:sym typeface="Calibri"/>
              </a:rPr>
              <a:pPr indent="-19049">
                <a:buClr>
                  <a:srgbClr val="888888"/>
                </a:buClr>
                <a:buSzPct val="25000"/>
              </a:pPr>
              <a:t>32</a:t>
            </a:fld>
            <a:endParaRPr lang="en-US">
              <a:solidFill>
                <a:srgbClr val="888888"/>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735583" y="1928037"/>
            <a:ext cx="5152184" cy="3759915"/>
          </a:xfrm>
          <a:prstGeom prst="rect">
            <a:avLst/>
          </a:prstGeom>
          <a:ln w="34925">
            <a:solidFill>
              <a:schemeClr val="accent5">
                <a:alpha val="79000"/>
              </a:schemeClr>
            </a:solidFill>
          </a:ln>
        </p:spPr>
      </p:pic>
      <p:sp>
        <p:nvSpPr>
          <p:cNvPr id="6" name="Oval 5"/>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6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EE268-324D-6B47-8051-5DD90CA9B3DD}"/>
              </a:ext>
            </a:extLst>
          </p:cNvPr>
          <p:cNvSpPr>
            <a:spLocks noGrp="1"/>
          </p:cNvSpPr>
          <p:nvPr>
            <p:ph type="body" idx="1"/>
          </p:nvPr>
        </p:nvSpPr>
        <p:spPr>
          <a:xfrm>
            <a:off x="5756485" y="1213662"/>
            <a:ext cx="5769208" cy="4967399"/>
          </a:xfrm>
        </p:spPr>
        <p:txBody>
          <a:bodyPr>
            <a:normAutofit fontScale="92500" lnSpcReduction="20000"/>
          </a:bodyPr>
          <a:lstStyle/>
          <a:p>
            <a:r>
              <a:rPr lang="en-US" dirty="0"/>
              <a:t>OCLC blogs, lists</a:t>
            </a:r>
          </a:p>
          <a:p>
            <a:r>
              <a:rPr lang="en-US" dirty="0"/>
              <a:t>EuroCRIS outlets</a:t>
            </a:r>
          </a:p>
          <a:p>
            <a:r>
              <a:rPr lang="en-US" dirty="0"/>
              <a:t>RIM vendors through their user group communities</a:t>
            </a:r>
          </a:p>
          <a:p>
            <a:r>
              <a:rPr lang="en-US" dirty="0"/>
              <a:t>Library &amp; research organization lists</a:t>
            </a:r>
          </a:p>
          <a:p>
            <a:r>
              <a:rPr lang="en-US" dirty="0"/>
              <a:t>RLP partners &amp; their networks</a:t>
            </a:r>
          </a:p>
          <a:p>
            <a:r>
              <a:rPr lang="en-US" dirty="0"/>
              <a:t>Promotion at meetings like </a:t>
            </a:r>
          </a:p>
          <a:p>
            <a:pPr lvl="2"/>
            <a:r>
              <a:rPr lang="en-US" sz="2267" dirty="0"/>
              <a:t>Pure International Conference</a:t>
            </a:r>
          </a:p>
          <a:p>
            <a:pPr lvl="2"/>
            <a:r>
              <a:rPr lang="en-US" sz="2267" dirty="0"/>
              <a:t>North American Pure User Group</a:t>
            </a:r>
          </a:p>
          <a:p>
            <a:pPr lvl="2"/>
            <a:r>
              <a:rPr lang="en-US" sz="2267" dirty="0"/>
              <a:t>Charleston Library Conference</a:t>
            </a:r>
          </a:p>
          <a:p>
            <a:pPr lvl="2"/>
            <a:r>
              <a:rPr lang="en-US" sz="2267" dirty="0"/>
              <a:t>Force11 </a:t>
            </a:r>
          </a:p>
          <a:p>
            <a:pPr lvl="2"/>
            <a:r>
              <a:rPr lang="en-US" sz="2267" dirty="0" err="1"/>
              <a:t>euroCRIS</a:t>
            </a:r>
            <a:r>
              <a:rPr lang="en-US" sz="2267" dirty="0"/>
              <a:t> membership meeting</a:t>
            </a:r>
          </a:p>
        </p:txBody>
      </p:sp>
      <p:sp>
        <p:nvSpPr>
          <p:cNvPr id="3" name="Text Placeholder 2">
            <a:extLst>
              <a:ext uri="{FF2B5EF4-FFF2-40B4-BE49-F238E27FC236}">
                <a16:creationId xmlns:a16="http://schemas.microsoft.com/office/drawing/2014/main" id="{F4F86542-4EA8-0841-9801-76C6D1D9EB76}"/>
              </a:ext>
            </a:extLst>
          </p:cNvPr>
          <p:cNvSpPr>
            <a:spLocks noGrp="1"/>
          </p:cNvSpPr>
          <p:nvPr>
            <p:ph type="body" idx="2"/>
          </p:nvPr>
        </p:nvSpPr>
        <p:spPr/>
        <p:txBody>
          <a:bodyPr/>
          <a:lstStyle/>
          <a:p>
            <a:r>
              <a:rPr lang="en-US" dirty="0"/>
              <a:t>Promotion</a:t>
            </a:r>
          </a:p>
        </p:txBody>
      </p:sp>
      <p:pic>
        <p:nvPicPr>
          <p:cNvPr id="7" name="Picture 6"/>
          <p:cNvPicPr>
            <a:picLocks noChangeAspect="1"/>
          </p:cNvPicPr>
          <p:nvPr/>
        </p:nvPicPr>
        <p:blipFill>
          <a:blip r:embed="rId2"/>
          <a:stretch>
            <a:fillRect/>
          </a:stretch>
        </p:blipFill>
        <p:spPr>
          <a:xfrm>
            <a:off x="645311" y="1213662"/>
            <a:ext cx="4920247" cy="5892020"/>
          </a:xfrm>
          <a:prstGeom prst="rect">
            <a:avLst/>
          </a:prstGeom>
        </p:spPr>
      </p:pic>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248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454383" y="1372996"/>
            <a:ext cx="6747405" cy="4475169"/>
          </a:xfrm>
          <a:prstGeom prst="rect">
            <a:avLst/>
          </a:prstGeom>
          <a:noFill/>
          <a:ln>
            <a:noFill/>
          </a:ln>
        </p:spPr>
        <p:txBody>
          <a:bodyPr vert="horz" wrap="square" lIns="121900" tIns="121900" rIns="121900" bIns="121900" rtlCol="0" anchor="t" anchorCtr="0">
            <a:normAutofit fontScale="92500" lnSpcReduction="10000"/>
          </a:bodyPr>
          <a:lstStyle/>
          <a:p>
            <a:pPr>
              <a:spcBef>
                <a:spcPts val="0"/>
              </a:spcBef>
            </a:pPr>
            <a:r>
              <a:rPr lang="en-US" sz="2667" dirty="0"/>
              <a:t>Universities, research institutes, and other organizations supporting research and research management. One survey per institution.</a:t>
            </a:r>
          </a:p>
          <a:p>
            <a:pPr>
              <a:spcBef>
                <a:spcPts val="0"/>
              </a:spcBef>
            </a:pPr>
            <a:r>
              <a:rPr lang="en-US" sz="2667" dirty="0"/>
              <a:t>Institutions should participate regardless of the status of RIM implementation</a:t>
            </a:r>
          </a:p>
          <a:p>
            <a:pPr lvl="1">
              <a:lnSpc>
                <a:spcPct val="100000"/>
              </a:lnSpc>
            </a:pPr>
            <a:r>
              <a:rPr lang="en-US" sz="2133" dirty="0"/>
              <a:t>In production</a:t>
            </a:r>
          </a:p>
          <a:p>
            <a:pPr lvl="1">
              <a:lnSpc>
                <a:spcPct val="100000"/>
              </a:lnSpc>
            </a:pPr>
            <a:r>
              <a:rPr lang="en-US" sz="2133" dirty="0"/>
              <a:t>In process of implementation</a:t>
            </a:r>
          </a:p>
          <a:p>
            <a:pPr lvl="1">
              <a:lnSpc>
                <a:spcPct val="100000"/>
              </a:lnSpc>
            </a:pPr>
            <a:r>
              <a:rPr lang="en-US" sz="2133" dirty="0"/>
              <a:t>Exploring RIM options</a:t>
            </a:r>
          </a:p>
          <a:p>
            <a:pPr>
              <a:lnSpc>
                <a:spcPct val="100000"/>
              </a:lnSpc>
            </a:pPr>
            <a:r>
              <a:rPr lang="en-US" sz="2667" dirty="0"/>
              <a:t>Closes January 15, 2018</a:t>
            </a:r>
          </a:p>
          <a:p>
            <a:r>
              <a:rPr lang="en-US" sz="2667" dirty="0"/>
              <a:t>Survey findings &amp; data will be published CC-BY in 2018</a:t>
            </a:r>
          </a:p>
        </p:txBody>
      </p:sp>
      <p:sp>
        <p:nvSpPr>
          <p:cNvPr id="116" name="Shape 116"/>
          <p:cNvSpPr txBox="1">
            <a:spLocks noGrp="1"/>
          </p:cNvSpPr>
          <p:nvPr>
            <p:ph type="body" idx="2"/>
          </p:nvPr>
        </p:nvSpPr>
        <p:spPr>
          <a:xfrm>
            <a:off x="454382" y="457739"/>
            <a:ext cx="11252196" cy="915256"/>
          </a:xfrm>
          <a:prstGeom prst="rect">
            <a:avLst/>
          </a:prstGeom>
          <a:noFill/>
          <a:ln>
            <a:noFill/>
          </a:ln>
        </p:spPr>
        <p:txBody>
          <a:bodyPr vert="horz" wrap="square" lIns="121900" tIns="121900" rIns="121900" bIns="121900" rtlCol="0" anchor="t" anchorCtr="0">
            <a:noAutofit/>
          </a:bodyPr>
          <a:lstStyle/>
          <a:p>
            <a:pPr indent="-211661">
              <a:lnSpc>
                <a:spcPct val="100000"/>
              </a:lnSpc>
              <a:spcBef>
                <a:spcPts val="0"/>
              </a:spcBef>
              <a:buSzPct val="100000"/>
            </a:pPr>
            <a:r>
              <a:rPr lang="en-US" dirty="0"/>
              <a:t>Who should participate?</a:t>
            </a:r>
          </a:p>
        </p:txBody>
      </p:sp>
      <p:pic>
        <p:nvPicPr>
          <p:cNvPr id="2" name="Picture 1"/>
          <p:cNvPicPr>
            <a:picLocks noChangeAspect="1"/>
          </p:cNvPicPr>
          <p:nvPr/>
        </p:nvPicPr>
        <p:blipFill>
          <a:blip r:embed="rId3"/>
          <a:stretch>
            <a:fillRect/>
          </a:stretch>
        </p:blipFill>
        <p:spPr>
          <a:xfrm>
            <a:off x="7829235" y="283536"/>
            <a:ext cx="3710635" cy="5927056"/>
          </a:xfrm>
          <a:prstGeom prst="rect">
            <a:avLst/>
          </a:prstGeom>
          <a:effectLst>
            <a:outerShdw blurRad="152400" sx="102000" sy="102000" algn="ctr" rotWithShape="0">
              <a:prstClr val="black">
                <a:alpha val="62000"/>
              </a:prstClr>
            </a:outerShdw>
            <a:softEdge rad="0"/>
          </a:effectLst>
        </p:spPr>
      </p:pic>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13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Your institution should participate! </a:t>
            </a:r>
          </a:p>
          <a:p>
            <a:r>
              <a:rPr lang="en-US" dirty="0"/>
              <a:t>Please share about your local practices.</a:t>
            </a:r>
          </a:p>
          <a:p>
            <a:r>
              <a:rPr lang="en-US" b="1" dirty="0" err="1">
                <a:solidFill>
                  <a:srgbClr val="8D288A"/>
                </a:solidFill>
              </a:rPr>
              <a:t>oc.lc</a:t>
            </a:r>
            <a:r>
              <a:rPr lang="en-US" b="1" dirty="0">
                <a:solidFill>
                  <a:srgbClr val="8D288A"/>
                </a:solidFill>
              </a:rPr>
              <a:t>/rim </a:t>
            </a:r>
          </a:p>
        </p:txBody>
      </p:sp>
      <p:sp>
        <p:nvSpPr>
          <p:cNvPr id="5" name="Text Placeholder 4"/>
          <p:cNvSpPr>
            <a:spLocks noGrp="1"/>
          </p:cNvSpPr>
          <p:nvPr>
            <p:ph type="body" idx="2"/>
          </p:nvPr>
        </p:nvSpPr>
        <p:spPr/>
        <p:txBody>
          <a:bodyPr/>
          <a:lstStyle/>
          <a:p>
            <a:r>
              <a:rPr lang="en-US" dirty="0"/>
              <a:t>In other words. . . </a:t>
            </a:r>
          </a:p>
        </p:txBody>
      </p:sp>
      <p:sp>
        <p:nvSpPr>
          <p:cNvPr id="6" name="Oval 5"/>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hape 67"/>
          <p:cNvPicPr preferRelativeResize="0"/>
          <p:nvPr/>
        </p:nvPicPr>
        <p:blipFill rotWithShape="1">
          <a:blip r:embed="rId2">
            <a:alphaModFix/>
          </a:blip>
          <a:srcRect/>
          <a:stretch/>
        </p:blipFill>
        <p:spPr>
          <a:xfrm>
            <a:off x="6322315" y="5550162"/>
            <a:ext cx="2404675" cy="1416737"/>
          </a:xfrm>
          <a:prstGeom prst="rect">
            <a:avLst/>
          </a:prstGeom>
          <a:noFill/>
          <a:ln>
            <a:noFill/>
          </a:ln>
        </p:spPr>
      </p:pic>
      <p:pic>
        <p:nvPicPr>
          <p:cNvPr id="8" name="Shape 69"/>
          <p:cNvPicPr preferRelativeResize="0"/>
          <p:nvPr/>
        </p:nvPicPr>
        <p:blipFill rotWithShape="1">
          <a:blip r:embed="rId3">
            <a:alphaModFix/>
          </a:blip>
          <a:srcRect/>
          <a:stretch/>
        </p:blipFill>
        <p:spPr>
          <a:xfrm>
            <a:off x="9074765" y="5550162"/>
            <a:ext cx="2875835" cy="551244"/>
          </a:xfrm>
          <a:prstGeom prst="rect">
            <a:avLst/>
          </a:prstGeom>
          <a:noFill/>
          <a:ln>
            <a:noFill/>
          </a:ln>
        </p:spPr>
      </p:pic>
    </p:spTree>
    <p:extLst>
      <p:ext uri="{BB962C8B-B14F-4D97-AF65-F5344CB8AC3E}">
        <p14:creationId xmlns:p14="http://schemas.microsoft.com/office/powerpoint/2010/main" val="391603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6411" y="722168"/>
            <a:ext cx="9144000" cy="2062596"/>
          </a:xfrm>
        </p:spPr>
        <p:txBody>
          <a:bodyPr>
            <a:normAutofit/>
          </a:bodyPr>
          <a:lstStyle/>
          <a:p>
            <a:r>
              <a:rPr lang="en-US" dirty="0"/>
              <a:t>Questions?</a:t>
            </a:r>
          </a:p>
        </p:txBody>
      </p:sp>
      <p:grpSp>
        <p:nvGrpSpPr>
          <p:cNvPr id="22" name="Group 21"/>
          <p:cNvGrpSpPr/>
          <p:nvPr/>
        </p:nvGrpSpPr>
        <p:grpSpPr>
          <a:xfrm>
            <a:off x="720387" y="3671537"/>
            <a:ext cx="3887787" cy="1575623"/>
            <a:chOff x="720387" y="3671537"/>
            <a:chExt cx="3887787" cy="1575623"/>
          </a:xfrm>
        </p:grpSpPr>
        <p:sp>
          <p:nvSpPr>
            <p:cNvPr id="13" name="Shape 242"/>
            <p:cNvSpPr txBox="1">
              <a:spLocks/>
            </p:cNvSpPr>
            <p:nvPr/>
          </p:nvSpPr>
          <p:spPr>
            <a:xfrm>
              <a:off x="720387" y="3671537"/>
              <a:ext cx="2493524" cy="37789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b="1" dirty="0">
                  <a:solidFill>
                    <a:srgbClr val="000000"/>
                  </a:solidFill>
                  <a:ea typeface="Arial"/>
                  <a:cs typeface="Arial"/>
                  <a:sym typeface="Arial"/>
                </a:rPr>
                <a:t>Rebecca Bryant, PhD</a:t>
              </a:r>
            </a:p>
          </p:txBody>
        </p:sp>
        <p:sp>
          <p:nvSpPr>
            <p:cNvPr id="14" name="Shape 243"/>
            <p:cNvSpPr txBox="1">
              <a:spLocks/>
            </p:cNvSpPr>
            <p:nvPr/>
          </p:nvSpPr>
          <p:spPr>
            <a:xfrm>
              <a:off x="720387" y="4026280"/>
              <a:ext cx="2347062" cy="301001"/>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0000"/>
                </a:buClr>
                <a:buSzPct val="25000"/>
                <a:buFont typeface="Arial"/>
                <a:buNone/>
              </a:pPr>
              <a:r>
                <a:rPr lang="de-DE" sz="1800" dirty="0">
                  <a:solidFill>
                    <a:srgbClr val="000000"/>
                  </a:solidFill>
                  <a:ea typeface="Arial"/>
                  <a:cs typeface="Arial"/>
                  <a:sym typeface="Arial"/>
                </a:rPr>
                <a:t>OCLC Research, USA</a:t>
              </a:r>
            </a:p>
          </p:txBody>
        </p:sp>
        <p:sp>
          <p:nvSpPr>
            <p:cNvPr id="15" name="Shape 244"/>
            <p:cNvSpPr txBox="1">
              <a:spLocks/>
            </p:cNvSpPr>
            <p:nvPr/>
          </p:nvSpPr>
          <p:spPr>
            <a:xfrm>
              <a:off x="720387" y="4349686"/>
              <a:ext cx="3887787" cy="89747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accent2"/>
                </a:buClr>
                <a:buSzPct val="25000"/>
                <a:buFont typeface="Arial"/>
                <a:buNone/>
              </a:pPr>
              <a:r>
                <a:rPr lang="de-DE" sz="1800" dirty="0">
                  <a:solidFill>
                    <a:schemeClr val="hlink"/>
                  </a:solidFill>
                  <a:sym typeface="Arial"/>
                  <a:hlinkClick r:id="rId2"/>
                </a:rPr>
                <a:t>orcid.org/0000-0002-2753-3881</a:t>
              </a:r>
              <a:r>
                <a:rPr lang="de-DE" sz="1800" dirty="0">
                  <a:solidFill>
                    <a:schemeClr val="accent2"/>
                  </a:solidFill>
                  <a:sym typeface="Arial"/>
                </a:rPr>
                <a:t> </a:t>
              </a:r>
            </a:p>
            <a:p>
              <a:pPr marL="0" indent="0">
                <a:spcBef>
                  <a:spcPts val="240"/>
                </a:spcBef>
                <a:buClr>
                  <a:schemeClr val="accent2"/>
                </a:buClr>
                <a:buSzPct val="25000"/>
                <a:buFont typeface="Arial"/>
                <a:buNone/>
              </a:pPr>
              <a:r>
                <a:rPr lang="de-DE" sz="1800" u="sng" dirty="0">
                  <a:solidFill>
                    <a:schemeClr val="hlink"/>
                  </a:solidFill>
                  <a:ea typeface="Arial"/>
                  <a:cs typeface="Arial"/>
                  <a:sym typeface="Arial"/>
                  <a:hlinkClick r:id="rId3"/>
                </a:rPr>
                <a:t>bryantr@oclc.org</a:t>
              </a:r>
              <a:r>
                <a:rPr lang="de-DE" sz="1800" dirty="0">
                  <a:solidFill>
                    <a:schemeClr val="accent2"/>
                  </a:solidFill>
                  <a:ea typeface="Arial"/>
                  <a:cs typeface="Arial"/>
                  <a:sym typeface="Arial"/>
                </a:rPr>
                <a:t> </a:t>
              </a:r>
            </a:p>
            <a:p>
              <a:pPr marL="0" indent="0">
                <a:spcBef>
                  <a:spcPts val="240"/>
                </a:spcBef>
                <a:buClr>
                  <a:schemeClr val="accent2"/>
                </a:buClr>
                <a:buSzPct val="25000"/>
                <a:buFont typeface="Arial"/>
                <a:buNone/>
              </a:pPr>
              <a:r>
                <a:rPr lang="de-DE" sz="1800" dirty="0">
                  <a:solidFill>
                    <a:schemeClr val="accent2"/>
                  </a:solidFill>
                  <a:ea typeface="Arial"/>
                  <a:cs typeface="Arial"/>
                  <a:sym typeface="Arial"/>
                </a:rPr>
                <a:t>@rebeccabryant18</a:t>
              </a:r>
            </a:p>
            <a:p>
              <a:pPr marL="0" indent="0">
                <a:spcBef>
                  <a:spcPts val="280"/>
                </a:spcBef>
                <a:buClr>
                  <a:schemeClr val="accent2"/>
                </a:buClr>
                <a:buSzPct val="25000"/>
                <a:buFont typeface="Arial"/>
                <a:buNone/>
              </a:pPr>
              <a:endParaRPr lang="de-DE" sz="1800" b="1" dirty="0">
                <a:solidFill>
                  <a:schemeClr val="accent2"/>
                </a:solidFill>
                <a:ea typeface="Arial"/>
                <a:cs typeface="Arial"/>
                <a:sym typeface="Arial"/>
              </a:endParaRPr>
            </a:p>
          </p:txBody>
        </p:sp>
      </p:grpSp>
      <p:grpSp>
        <p:nvGrpSpPr>
          <p:cNvPr id="23" name="Group 22"/>
          <p:cNvGrpSpPr/>
          <p:nvPr/>
        </p:nvGrpSpPr>
        <p:grpSpPr>
          <a:xfrm>
            <a:off x="7170472" y="3671537"/>
            <a:ext cx="3859478" cy="1633725"/>
            <a:chOff x="4198672" y="3671537"/>
            <a:chExt cx="3859478" cy="1633725"/>
          </a:xfrm>
        </p:grpSpPr>
        <p:sp>
          <p:nvSpPr>
            <p:cNvPr id="16" name="TextBox 15"/>
            <p:cNvSpPr txBox="1"/>
            <p:nvPr/>
          </p:nvSpPr>
          <p:spPr>
            <a:xfrm>
              <a:off x="4198672" y="3671537"/>
              <a:ext cx="2613804" cy="369332"/>
            </a:xfrm>
            <a:prstGeom prst="rect">
              <a:avLst/>
            </a:prstGeom>
            <a:noFill/>
          </p:spPr>
          <p:txBody>
            <a:bodyPr wrap="square" rtlCol="0">
              <a:spAutoFit/>
            </a:bodyPr>
            <a:lstStyle/>
            <a:p>
              <a:r>
                <a:rPr lang="de-DE" b="1" dirty="0"/>
                <a:t>Simon Huggard</a:t>
              </a:r>
              <a:endParaRPr lang="en-AU" dirty="0"/>
            </a:p>
          </p:txBody>
        </p:sp>
        <p:sp>
          <p:nvSpPr>
            <p:cNvPr id="17" name="Rectangle 16"/>
            <p:cNvSpPr/>
            <p:nvPr/>
          </p:nvSpPr>
          <p:spPr>
            <a:xfrm>
              <a:off x="4198672" y="4330636"/>
              <a:ext cx="3264727" cy="974626"/>
            </a:xfrm>
            <a:prstGeom prst="rect">
              <a:avLst/>
            </a:prstGeom>
          </p:spPr>
          <p:txBody>
            <a:bodyPr wrap="square">
              <a:spAutoFit/>
            </a:bodyPr>
            <a:lstStyle/>
            <a:p>
              <a:pPr lvl="0">
                <a:buClr>
                  <a:schemeClr val="accent2"/>
                </a:buClr>
                <a:buSzPct val="25000"/>
              </a:pPr>
              <a:r>
                <a:rPr lang="de-DE" dirty="0">
                  <a:solidFill>
                    <a:schemeClr val="hlink"/>
                  </a:solidFill>
                  <a:hlinkClick r:id="rId4"/>
                </a:rPr>
                <a:t>orcid.org/0000-0002-0365-112X</a:t>
              </a:r>
              <a:r>
                <a:rPr lang="de-DE" dirty="0">
                  <a:solidFill>
                    <a:schemeClr val="hlink"/>
                  </a:solidFill>
                </a:rPr>
                <a:t> </a:t>
              </a:r>
              <a:r>
                <a:rPr lang="de-DE" dirty="0">
                  <a:solidFill>
                    <a:schemeClr val="accent2"/>
                  </a:solidFill>
                </a:rPr>
                <a:t> </a:t>
              </a:r>
            </a:p>
            <a:p>
              <a:pPr lvl="0">
                <a:spcBef>
                  <a:spcPts val="240"/>
                </a:spcBef>
                <a:buClr>
                  <a:schemeClr val="accent2"/>
                </a:buClr>
                <a:buSzPct val="25000"/>
              </a:pPr>
              <a:r>
                <a:rPr lang="de-DE" u="sng" dirty="0">
                  <a:solidFill>
                    <a:schemeClr val="hlink"/>
                  </a:solidFill>
                  <a:hlinkClick r:id="rId5"/>
                </a:rPr>
                <a:t>s.huggard@latrobe.edu.au</a:t>
              </a:r>
              <a:r>
                <a:rPr lang="de-DE" dirty="0">
                  <a:solidFill>
                    <a:schemeClr val="accent2"/>
                  </a:solidFill>
                </a:rPr>
                <a:t> </a:t>
              </a:r>
            </a:p>
            <a:p>
              <a:pPr lvl="0">
                <a:spcBef>
                  <a:spcPts val="240"/>
                </a:spcBef>
                <a:buClr>
                  <a:schemeClr val="accent2"/>
                </a:buClr>
                <a:buSzPct val="25000"/>
              </a:pPr>
              <a:r>
                <a:rPr lang="de-DE" dirty="0">
                  <a:solidFill>
                    <a:schemeClr val="accent2"/>
                  </a:solidFill>
                </a:rPr>
                <a:t>@simonhuggard</a:t>
              </a:r>
            </a:p>
          </p:txBody>
        </p:sp>
        <p:sp>
          <p:nvSpPr>
            <p:cNvPr id="18" name="Shape 243"/>
            <p:cNvSpPr txBox="1">
              <a:spLocks/>
            </p:cNvSpPr>
            <p:nvPr/>
          </p:nvSpPr>
          <p:spPr>
            <a:xfrm>
              <a:off x="4198672" y="4026280"/>
              <a:ext cx="3859478" cy="2692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nSpc>
                  <a:spcPct val="80000"/>
                </a:lnSpc>
                <a:spcBef>
                  <a:spcPts val="0"/>
                </a:spcBef>
                <a:buSzPct val="25000"/>
              </a:pPr>
              <a:r>
                <a:rPr lang="de-DE" sz="1800" dirty="0">
                  <a:latin typeface="+mn-lt"/>
                </a:rPr>
                <a:t>La Trobe University Library, Australia</a:t>
              </a:r>
            </a:p>
          </p:txBody>
        </p:sp>
      </p:grpSp>
      <p:pic>
        <p:nvPicPr>
          <p:cNvPr id="25" name="Picture 24"/>
          <p:cNvPicPr>
            <a:picLocks noChangeAspect="1"/>
          </p:cNvPicPr>
          <p:nvPr/>
        </p:nvPicPr>
        <p:blipFill>
          <a:blip r:embed="rId6"/>
          <a:stretch>
            <a:fillRect/>
          </a:stretch>
        </p:blipFill>
        <p:spPr>
          <a:xfrm>
            <a:off x="517187" y="4424336"/>
            <a:ext cx="203200" cy="203200"/>
          </a:xfrm>
          <a:prstGeom prst="rect">
            <a:avLst/>
          </a:prstGeom>
        </p:spPr>
      </p:pic>
      <p:pic>
        <p:nvPicPr>
          <p:cNvPr id="26" name="Picture 25"/>
          <p:cNvPicPr>
            <a:picLocks noChangeAspect="1"/>
          </p:cNvPicPr>
          <p:nvPr/>
        </p:nvPicPr>
        <p:blipFill>
          <a:blip r:embed="rId6"/>
          <a:stretch>
            <a:fillRect/>
          </a:stretch>
        </p:blipFill>
        <p:spPr>
          <a:xfrm>
            <a:off x="6967272" y="4447093"/>
            <a:ext cx="203200" cy="203200"/>
          </a:xfrm>
          <a:prstGeom prst="rect">
            <a:avLst/>
          </a:prstGeom>
        </p:spPr>
      </p:pic>
      <p:pic>
        <p:nvPicPr>
          <p:cNvPr id="28" name="Picture 27"/>
          <p:cNvPicPr>
            <a:picLocks noChangeAspect="1"/>
          </p:cNvPicPr>
          <p:nvPr/>
        </p:nvPicPr>
        <p:blipFill>
          <a:blip r:embed="rId7"/>
          <a:stretch>
            <a:fillRect/>
          </a:stretch>
        </p:blipFill>
        <p:spPr>
          <a:xfrm>
            <a:off x="472216" y="4936353"/>
            <a:ext cx="248171" cy="248171"/>
          </a:xfrm>
          <a:prstGeom prst="rect">
            <a:avLst/>
          </a:prstGeom>
        </p:spPr>
      </p:pic>
      <p:pic>
        <p:nvPicPr>
          <p:cNvPr id="29" name="Picture 28"/>
          <p:cNvPicPr>
            <a:picLocks noChangeAspect="1"/>
          </p:cNvPicPr>
          <p:nvPr/>
        </p:nvPicPr>
        <p:blipFill>
          <a:blip r:embed="rId7"/>
          <a:stretch>
            <a:fillRect/>
          </a:stretch>
        </p:blipFill>
        <p:spPr>
          <a:xfrm>
            <a:off x="6967272" y="5014173"/>
            <a:ext cx="248171" cy="248171"/>
          </a:xfrm>
          <a:prstGeom prst="rect">
            <a:avLst/>
          </a:prstGeom>
        </p:spPr>
      </p:pic>
      <p:sp>
        <p:nvSpPr>
          <p:cNvPr id="3" name="TextBox 2"/>
          <p:cNvSpPr txBox="1"/>
          <p:nvPr/>
        </p:nvSpPr>
        <p:spPr>
          <a:xfrm>
            <a:off x="263236" y="5614353"/>
            <a:ext cx="11526982" cy="461665"/>
          </a:xfrm>
          <a:prstGeom prst="rect">
            <a:avLst/>
          </a:prstGeom>
          <a:solidFill>
            <a:schemeClr val="accent5"/>
          </a:solidFill>
        </p:spPr>
        <p:txBody>
          <a:bodyPr wrap="square" rtlCol="0">
            <a:spAutoFit/>
          </a:bodyPr>
          <a:lstStyle/>
          <a:p>
            <a:pPr algn="ctr"/>
            <a:r>
              <a:rPr lang="en-US" sz="2400" dirty="0">
                <a:solidFill>
                  <a:schemeClr val="bg1"/>
                </a:solidFill>
              </a:rPr>
              <a:t>Survey on Research Information Management Practices available at </a:t>
            </a:r>
            <a:r>
              <a:rPr lang="en-US" sz="2400" b="1" dirty="0" err="1">
                <a:solidFill>
                  <a:schemeClr val="bg1"/>
                </a:solidFill>
              </a:rPr>
              <a:t>oc.lc</a:t>
            </a:r>
            <a:r>
              <a:rPr lang="en-US" sz="2400" b="1" dirty="0">
                <a:solidFill>
                  <a:schemeClr val="bg1"/>
                </a:solidFill>
              </a:rPr>
              <a:t>/rim</a:t>
            </a:r>
            <a:r>
              <a:rPr lang="en-US" sz="2400" dirty="0">
                <a:solidFill>
                  <a:schemeClr val="bg1"/>
                </a:solidFill>
              </a:rPr>
              <a:t> </a:t>
            </a:r>
          </a:p>
        </p:txBody>
      </p:sp>
    </p:spTree>
    <p:extLst>
      <p:ext uri="{BB962C8B-B14F-4D97-AF65-F5344CB8AC3E}">
        <p14:creationId xmlns:p14="http://schemas.microsoft.com/office/powerpoint/2010/main" val="383405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52"/>
            <a:ext cx="12192000" cy="6856248"/>
          </a:xfrm>
          <a:prstGeom prst="rect">
            <a:avLst/>
          </a:prstGeom>
        </p:spPr>
      </p:pic>
      <p:sp>
        <p:nvSpPr>
          <p:cNvPr id="34" name="TextBox 33"/>
          <p:cNvSpPr txBox="1"/>
          <p:nvPr/>
        </p:nvSpPr>
        <p:spPr>
          <a:xfrm>
            <a:off x="390591" y="517919"/>
            <a:ext cx="3744015" cy="420564"/>
          </a:xfrm>
          <a:prstGeom prst="rect">
            <a:avLst/>
          </a:prstGeom>
          <a:noFill/>
        </p:spPr>
        <p:txBody>
          <a:bodyPr wrap="square" rtlCol="0">
            <a:spAutoFit/>
          </a:bodyPr>
          <a:lstStyle/>
          <a:p>
            <a:pPr algn="ctr"/>
            <a:r>
              <a:rPr lang="en-US" sz="2133" dirty="0">
                <a:solidFill>
                  <a:schemeClr val="bg1"/>
                </a:solidFill>
              </a:rPr>
              <a:t>oc.lc/</a:t>
            </a:r>
            <a:r>
              <a:rPr lang="en-US" sz="2133" dirty="0" err="1">
                <a:solidFill>
                  <a:schemeClr val="bg1"/>
                </a:solidFill>
              </a:rPr>
              <a:t>rimpaper</a:t>
            </a:r>
            <a:endParaRPr lang="en-US" sz="2133" dirty="0">
              <a:solidFill>
                <a:schemeClr val="bg1"/>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90" y="1062735"/>
            <a:ext cx="3744015" cy="4845196"/>
          </a:xfrm>
          <a:prstGeom prst="rect">
            <a:avLst/>
          </a:prstGeom>
          <a:ln w="15875">
            <a:solidFill>
              <a:schemeClr val="bg1"/>
            </a:solidFill>
          </a:ln>
          <a:effectLst>
            <a:outerShdw blurRad="50800" dist="38100" dir="2700000" algn="tl" rotWithShape="0">
              <a:prstClr val="black">
                <a:alpha val="40000"/>
              </a:prstClr>
            </a:outerShdw>
          </a:effectLst>
        </p:spPr>
      </p:pic>
      <p:pic>
        <p:nvPicPr>
          <p:cNvPr id="14"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8486844" y="1062735"/>
            <a:ext cx="3509456" cy="4845196"/>
          </a:xfrm>
          <a:prstGeom prst="rect">
            <a:avLst/>
          </a:prstGeom>
          <a:gradFill>
            <a:gsLst>
              <a:gs pos="0">
                <a:schemeClr val="accent2">
                  <a:lumMod val="0"/>
                  <a:lumOff val="100000"/>
                </a:schemeClr>
              </a:gs>
              <a:gs pos="39000">
                <a:schemeClr val="accent2">
                  <a:lumMod val="0"/>
                  <a:lumOff val="100000"/>
                </a:schemeClr>
              </a:gs>
              <a:gs pos="100000">
                <a:schemeClr val="accent2">
                  <a:lumMod val="100000"/>
                </a:schemeClr>
              </a:gs>
            </a:gsLst>
            <a:path path="circle">
              <a:fillToRect l="50000" t="-80000" r="50000" b="180000"/>
            </a:path>
          </a:gradFill>
        </p:spPr>
        <p:txBody>
          <a:bodyPr wrap="square" rtlCol="0">
            <a:noAutofit/>
          </a:bodyPr>
          <a:lstStyle/>
          <a:p>
            <a:pPr algn="ctr"/>
            <a:endParaRPr lang="en-US" sz="2400" dirty="0"/>
          </a:p>
          <a:p>
            <a:pPr algn="ctr"/>
            <a:endParaRPr lang="en-US" sz="2400" dirty="0"/>
          </a:p>
          <a:p>
            <a:pPr algn="ctr"/>
            <a:endParaRPr lang="en-US" sz="2400" dirty="0"/>
          </a:p>
          <a:p>
            <a:pPr algn="ctr"/>
            <a:r>
              <a:rPr lang="en-US" sz="2400" dirty="0"/>
              <a:t>Research Report</a:t>
            </a:r>
          </a:p>
          <a:p>
            <a:pPr algn="ctr"/>
            <a:endParaRPr lang="en-US" sz="2400" dirty="0"/>
          </a:p>
          <a:p>
            <a:pPr algn="ctr"/>
            <a:r>
              <a:rPr lang="en-US" sz="2133" b="1" dirty="0">
                <a:solidFill>
                  <a:schemeClr val="accent3"/>
                </a:solidFill>
              </a:rPr>
              <a:t>Survey on Research Information Management Practices</a:t>
            </a:r>
          </a:p>
          <a:p>
            <a:pPr algn="ctr"/>
            <a:endParaRPr lang="en-US" sz="2400" dirty="0"/>
          </a:p>
          <a:p>
            <a:pPr algn="ctr"/>
            <a:endParaRPr lang="en-US" sz="2400" dirty="0"/>
          </a:p>
          <a:p>
            <a:pPr algn="ctr"/>
            <a:endParaRPr lang="en-US" sz="2400" dirty="0"/>
          </a:p>
          <a:p>
            <a:pPr algn="ctr"/>
            <a:r>
              <a:rPr lang="en-US" sz="2400" dirty="0"/>
              <a:t>Forthcoming 2018</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13" name="TextBox 12"/>
          <p:cNvSpPr txBox="1"/>
          <p:nvPr/>
        </p:nvSpPr>
        <p:spPr>
          <a:xfrm>
            <a:off x="4223993" y="537640"/>
            <a:ext cx="3744015" cy="420564"/>
          </a:xfrm>
          <a:prstGeom prst="rect">
            <a:avLst/>
          </a:prstGeom>
          <a:noFill/>
        </p:spPr>
        <p:txBody>
          <a:bodyPr wrap="square" rtlCol="0">
            <a:spAutoFit/>
          </a:bodyPr>
          <a:lstStyle/>
          <a:p>
            <a:pPr algn="ctr"/>
            <a:r>
              <a:rPr lang="en-US" sz="2133" dirty="0" err="1">
                <a:solidFill>
                  <a:schemeClr val="bg1"/>
                </a:solidFill>
              </a:rPr>
              <a:t>oc.lc</a:t>
            </a:r>
            <a:r>
              <a:rPr lang="en-US" sz="2133" dirty="0">
                <a:solidFill>
                  <a:schemeClr val="bg1"/>
                </a:solidFill>
              </a:rPr>
              <a:t>/rim</a:t>
            </a:r>
          </a:p>
        </p:txBody>
      </p:sp>
      <p:sp>
        <p:nvSpPr>
          <p:cNvPr id="15" name="TextBox 14"/>
          <p:cNvSpPr txBox="1"/>
          <p:nvPr/>
        </p:nvSpPr>
        <p:spPr>
          <a:xfrm>
            <a:off x="8369565" y="517919"/>
            <a:ext cx="3744015" cy="420564"/>
          </a:xfrm>
          <a:prstGeom prst="rect">
            <a:avLst/>
          </a:prstGeom>
          <a:noFill/>
        </p:spPr>
        <p:txBody>
          <a:bodyPr wrap="square" rtlCol="0">
            <a:spAutoFit/>
          </a:bodyPr>
          <a:lstStyle/>
          <a:p>
            <a:pPr algn="ctr"/>
            <a:r>
              <a:rPr lang="en-US" sz="2133" dirty="0" err="1">
                <a:solidFill>
                  <a:schemeClr val="bg1"/>
                </a:solidFill>
              </a:rPr>
              <a:t>oc.lc</a:t>
            </a:r>
            <a:r>
              <a:rPr lang="en-US" sz="2133" dirty="0">
                <a:solidFill>
                  <a:schemeClr val="bg1"/>
                </a:solidFill>
              </a:rPr>
              <a:t>/rim</a:t>
            </a:r>
          </a:p>
        </p:txBody>
      </p:sp>
      <p:sp>
        <p:nvSpPr>
          <p:cNvPr id="10" name="Oval 9"/>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4406133" y="1068781"/>
            <a:ext cx="3722423" cy="4839150"/>
          </a:xfrm>
          <a:prstGeom prst="rect">
            <a:avLst/>
          </a:prstGeom>
          <a:ln w="22225">
            <a:solidFill>
              <a:schemeClr val="bg1"/>
            </a:solidFill>
          </a:ln>
        </p:spPr>
      </p:pic>
      <p:sp>
        <p:nvSpPr>
          <p:cNvPr id="5" name="TextBox 4"/>
          <p:cNvSpPr txBox="1"/>
          <p:nvPr/>
        </p:nvSpPr>
        <p:spPr>
          <a:xfrm>
            <a:off x="4676495" y="6029179"/>
            <a:ext cx="3291513" cy="369332"/>
          </a:xfrm>
          <a:prstGeom prst="rect">
            <a:avLst/>
          </a:prstGeom>
          <a:noFill/>
        </p:spPr>
        <p:txBody>
          <a:bodyPr wrap="square" rtlCol="0">
            <a:spAutoFit/>
          </a:bodyPr>
          <a:lstStyle/>
          <a:p>
            <a:pPr algn="ctr"/>
            <a:r>
              <a:rPr lang="en-US" dirty="0">
                <a:solidFill>
                  <a:schemeClr val="bg1"/>
                </a:solidFill>
              </a:rPr>
              <a:t>Forthcoming December 2017</a:t>
            </a:r>
          </a:p>
        </p:txBody>
      </p:sp>
    </p:spTree>
    <p:extLst>
      <p:ext uri="{BB962C8B-B14F-4D97-AF65-F5344CB8AC3E}">
        <p14:creationId xmlns:p14="http://schemas.microsoft.com/office/powerpoint/2010/main" val="55646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454381" y="1436915"/>
            <a:ext cx="11252195" cy="5101470"/>
          </a:xfrm>
          <a:prstGeom prst="rect">
            <a:avLst/>
          </a:prstGeom>
          <a:noFill/>
          <a:ln>
            <a:noFill/>
          </a:ln>
        </p:spPr>
        <p:txBody>
          <a:bodyPr vert="horz" wrap="square" lIns="121900" tIns="121900" rIns="121900" bIns="121900" rtlCol="0" anchor="t" anchorCtr="0">
            <a:normAutofit/>
          </a:bodyPr>
          <a:lstStyle/>
          <a:p>
            <a:r>
              <a:rPr lang="en-US" dirty="0"/>
              <a:t>~150 research libraries worldwide</a:t>
            </a:r>
          </a:p>
          <a:p>
            <a:r>
              <a:rPr lang="en-US" dirty="0"/>
              <a:t>Facilitates collaboration, research, &amp; sharing across member institutions &amp; with OCLC Research</a:t>
            </a:r>
          </a:p>
          <a:p>
            <a:pPr lvl="1"/>
            <a:r>
              <a:rPr lang="en-US" dirty="0"/>
              <a:t>Working groups</a:t>
            </a:r>
          </a:p>
          <a:p>
            <a:pPr lvl="1"/>
            <a:r>
              <a:rPr lang="en-US" dirty="0"/>
              <a:t>Research reports</a:t>
            </a:r>
          </a:p>
          <a:p>
            <a:pPr lvl="1"/>
            <a:r>
              <a:rPr lang="en-US" dirty="0"/>
              <a:t>Webinars</a:t>
            </a:r>
          </a:p>
          <a:p>
            <a:pPr lvl="1"/>
            <a:r>
              <a:rPr lang="en-US" dirty="0"/>
              <a:t>Consultations &amp; events</a:t>
            </a:r>
          </a:p>
          <a:p>
            <a:r>
              <a:rPr lang="en-US" dirty="0">
                <a:hlinkClick r:id="rId3"/>
              </a:rPr>
              <a:t>www.oclc.org/research/partnership.html</a:t>
            </a:r>
            <a:r>
              <a:rPr lang="en-US" dirty="0"/>
              <a:t> </a:t>
            </a:r>
          </a:p>
          <a:p>
            <a:pPr>
              <a:lnSpc>
                <a:spcPct val="100000"/>
              </a:lnSpc>
              <a:buNone/>
            </a:pPr>
            <a:endParaRPr dirty="0"/>
          </a:p>
          <a:p>
            <a:pPr>
              <a:lnSpc>
                <a:spcPct val="100000"/>
              </a:lnSpc>
              <a:buNone/>
            </a:pPr>
            <a:endParaRPr dirty="0"/>
          </a:p>
        </p:txBody>
      </p:sp>
      <p:sp>
        <p:nvSpPr>
          <p:cNvPr id="109" name="Shape 109"/>
          <p:cNvSpPr txBox="1">
            <a:spLocks noGrp="1"/>
          </p:cNvSpPr>
          <p:nvPr>
            <p:ph type="body" idx="2"/>
          </p:nvPr>
        </p:nvSpPr>
        <p:spPr>
          <a:xfrm>
            <a:off x="454382" y="457739"/>
            <a:ext cx="11252196" cy="979176"/>
          </a:xfrm>
          <a:prstGeom prst="rect">
            <a:avLst/>
          </a:prstGeom>
          <a:noFill/>
          <a:ln>
            <a:noFill/>
          </a:ln>
        </p:spPr>
        <p:txBody>
          <a:bodyPr vert="horz" wrap="square" lIns="121900" tIns="121900" rIns="121900" bIns="121900" rtlCol="0" anchor="t" anchorCtr="0">
            <a:noAutofit/>
          </a:bodyPr>
          <a:lstStyle/>
          <a:p>
            <a:pPr indent="-211661" algn="ctr">
              <a:lnSpc>
                <a:spcPct val="100000"/>
              </a:lnSpc>
              <a:spcBef>
                <a:spcPts val="0"/>
              </a:spcBef>
              <a:buSzPct val="100000"/>
            </a:pPr>
            <a:r>
              <a:rPr lang="en-US" dirty="0"/>
              <a:t>OCLC Research Library Partnership (RLP)</a:t>
            </a:r>
          </a:p>
        </p:txBody>
      </p:sp>
      <p:sp>
        <p:nvSpPr>
          <p:cNvPr id="110" name="Shape 110"/>
          <p:cNvSpPr txBox="1">
            <a:spLocks noGrp="1"/>
          </p:cNvSpPr>
          <p:nvPr>
            <p:ph type="sldNum" idx="4294967295"/>
          </p:nvPr>
        </p:nvSpPr>
        <p:spPr>
          <a:xfrm>
            <a:off x="9448800" y="6356351"/>
            <a:ext cx="2743200" cy="364067"/>
          </a:xfrm>
          <a:prstGeom prst="rect">
            <a:avLst/>
          </a:prstGeom>
          <a:noFill/>
          <a:ln>
            <a:noFill/>
          </a:ln>
        </p:spPr>
        <p:txBody>
          <a:bodyPr vert="horz" wrap="square" lIns="121900" tIns="60933" rIns="121900" bIns="60933" rtlCol="0" anchor="t" anchorCtr="0">
            <a:noAutofit/>
          </a:bodyPr>
          <a:lstStyle/>
          <a:p>
            <a:pPr indent="-19049">
              <a:buClr>
                <a:srgbClr val="888888"/>
              </a:buClr>
              <a:buSzPct val="25000"/>
            </a:pPr>
            <a:fld id="{00000000-1234-1234-1234-123412341234}" type="slidenum">
              <a:rPr lang="en-US">
                <a:solidFill>
                  <a:srgbClr val="888888"/>
                </a:solidFill>
                <a:latin typeface="Calibri"/>
                <a:ea typeface="Calibri"/>
                <a:cs typeface="Calibri"/>
                <a:sym typeface="Calibri"/>
              </a:rPr>
              <a:pPr indent="-19049">
                <a:buClr>
                  <a:srgbClr val="888888"/>
                </a:buClr>
                <a:buSzPct val="25000"/>
              </a:pPr>
              <a:t>5</a:t>
            </a:fld>
            <a:endParaRPr lang="en-US">
              <a:solidFill>
                <a:srgbClr val="888888"/>
              </a:solidFill>
              <a:latin typeface="Calibri"/>
              <a:ea typeface="Calibri"/>
              <a:cs typeface="Calibri"/>
              <a:sym typeface="Calibri"/>
            </a:endParaRPr>
          </a:p>
        </p:txBody>
      </p:sp>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17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91719" y="1753939"/>
            <a:ext cx="6210389" cy="3539430"/>
          </a:xfrm>
          <a:prstGeom prst="rect">
            <a:avLst/>
          </a:prstGeom>
          <a:noFill/>
          <a:ln w="19050">
            <a:solidFill>
              <a:schemeClr val="bg1"/>
            </a:solidFill>
          </a:ln>
        </p:spPr>
        <p:txBody>
          <a:bodyPr wrap="square" rtlCol="0">
            <a:spAutoFit/>
          </a:bodyPr>
          <a:lstStyle/>
          <a:p>
            <a:pPr marL="380990" indent="-380990">
              <a:buFont typeface="Arial" charset="0"/>
              <a:buChar char="•"/>
            </a:pPr>
            <a:r>
              <a:rPr lang="en-US" sz="3200" dirty="0">
                <a:solidFill>
                  <a:schemeClr val="bg1"/>
                </a:solidFill>
              </a:rPr>
              <a:t>Provides an international framework for understanding RIM practices</a:t>
            </a:r>
          </a:p>
          <a:p>
            <a:pPr marL="380990" indent="-380990">
              <a:buFont typeface="Arial" charset="0"/>
              <a:buChar char="•"/>
            </a:pPr>
            <a:r>
              <a:rPr lang="en-US" sz="3200" dirty="0">
                <a:solidFill>
                  <a:schemeClr val="bg1"/>
                </a:solidFill>
              </a:rPr>
              <a:t>Synthesizes the value proposition of libraries in RIM service provision</a:t>
            </a:r>
          </a:p>
          <a:p>
            <a:pPr marL="380990" indent="-380990">
              <a:buFont typeface="Arial" charset="0"/>
              <a:buChar char="•"/>
            </a:pPr>
            <a:r>
              <a:rPr lang="en-US" sz="3200" b="1" dirty="0" err="1">
                <a:solidFill>
                  <a:srgbClr val="8D288A"/>
                </a:solidFill>
              </a:rPr>
              <a:t>oc.lc</a:t>
            </a:r>
            <a:r>
              <a:rPr lang="en-US" sz="3200" b="1" dirty="0">
                <a:solidFill>
                  <a:srgbClr val="8D288A"/>
                </a:solidFill>
              </a:rPr>
              <a:t>/</a:t>
            </a:r>
            <a:r>
              <a:rPr lang="en-US" sz="3200" b="1" dirty="0" err="1">
                <a:solidFill>
                  <a:srgbClr val="8D288A"/>
                </a:solidFill>
              </a:rPr>
              <a:t>rimpaper</a:t>
            </a:r>
            <a:endParaRPr lang="en-US" sz="3200" b="1" dirty="0">
              <a:solidFill>
                <a:srgbClr val="8D288A"/>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348" y="127431"/>
            <a:ext cx="5075670" cy="6568515"/>
          </a:xfrm>
          <a:prstGeom prst="rect">
            <a:avLst/>
          </a:prstGeom>
          <a:effectLst>
            <a:outerShdw blurRad="50800" dist="38100" dir="2700000" algn="tl" rotWithShape="0">
              <a:prstClr val="black">
                <a:alpha val="40000"/>
              </a:prstClr>
            </a:outerShdw>
          </a:effectLst>
        </p:spPr>
      </p:pic>
      <p:sp>
        <p:nvSpPr>
          <p:cNvPr id="4" name="Oval 3"/>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29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454381" y="1404258"/>
            <a:ext cx="11252196" cy="4392386"/>
          </a:xfrm>
          <a:prstGeom prst="rect">
            <a:avLst/>
          </a:prstGeom>
          <a:noFill/>
          <a:ln>
            <a:noFill/>
          </a:ln>
        </p:spPr>
        <p:txBody>
          <a:bodyPr vert="horz" wrap="square" lIns="121900" tIns="121900" rIns="121900" bIns="121900" rtlCol="0" anchor="t" anchorCtr="0">
            <a:noAutofit/>
          </a:bodyPr>
          <a:lstStyle/>
          <a:p>
            <a:pPr marL="203195" indent="0">
              <a:buNone/>
            </a:pPr>
            <a:r>
              <a:rPr lang="en-US" dirty="0"/>
              <a:t>The goal of this report is to help libraries and other institutional stakeholders understand developing research information management practices—and particularly the value add that libraries can offer in this complex ecosystem. </a:t>
            </a:r>
          </a:p>
          <a:p>
            <a:pPr lvl="1"/>
            <a:r>
              <a:rPr lang="en-US" sz="1900" dirty="0"/>
              <a:t>It offers a definition of RIM practices and nomenclature, offering models to explain the metadata sources, uses, and institutional stakeholders.</a:t>
            </a:r>
          </a:p>
          <a:p>
            <a:pPr lvl="1"/>
            <a:r>
              <a:rPr lang="en-US" sz="1900" dirty="0"/>
              <a:t>It also provides examples and models of library engagement in RIM.</a:t>
            </a:r>
            <a:endParaRPr lang="en-US" dirty="0"/>
          </a:p>
          <a:p>
            <a:pPr>
              <a:lnSpc>
                <a:spcPct val="100000"/>
              </a:lnSpc>
              <a:buNone/>
            </a:pPr>
            <a:endParaRPr dirty="0"/>
          </a:p>
        </p:txBody>
      </p:sp>
      <p:sp>
        <p:nvSpPr>
          <p:cNvPr id="109" name="Shape 109"/>
          <p:cNvSpPr txBox="1">
            <a:spLocks noGrp="1"/>
          </p:cNvSpPr>
          <p:nvPr>
            <p:ph type="body" idx="2"/>
          </p:nvPr>
        </p:nvSpPr>
        <p:spPr>
          <a:xfrm>
            <a:off x="454382" y="457739"/>
            <a:ext cx="11252196" cy="734248"/>
          </a:xfrm>
          <a:prstGeom prst="rect">
            <a:avLst/>
          </a:prstGeom>
          <a:noFill/>
          <a:ln>
            <a:noFill/>
          </a:ln>
        </p:spPr>
        <p:txBody>
          <a:bodyPr vert="horz" wrap="square" lIns="121900" tIns="121900" rIns="121900" bIns="121900" rtlCol="0" anchor="t" anchorCtr="0">
            <a:noAutofit/>
          </a:bodyPr>
          <a:lstStyle/>
          <a:p>
            <a:pPr indent="-211661" algn="ctr">
              <a:lnSpc>
                <a:spcPct val="100000"/>
              </a:lnSpc>
              <a:spcBef>
                <a:spcPts val="0"/>
              </a:spcBef>
              <a:buSzPct val="100000"/>
            </a:pPr>
            <a:r>
              <a:rPr lang="en-US" dirty="0"/>
              <a:t>Position paper description</a:t>
            </a:r>
          </a:p>
        </p:txBody>
      </p:sp>
      <p:sp>
        <p:nvSpPr>
          <p:cNvPr id="110" name="Shape 110"/>
          <p:cNvSpPr txBox="1">
            <a:spLocks noGrp="1"/>
          </p:cNvSpPr>
          <p:nvPr>
            <p:ph type="sldNum" idx="4294967295"/>
          </p:nvPr>
        </p:nvSpPr>
        <p:spPr>
          <a:xfrm>
            <a:off x="9448800" y="6356351"/>
            <a:ext cx="2743200" cy="364067"/>
          </a:xfrm>
          <a:prstGeom prst="rect">
            <a:avLst/>
          </a:prstGeom>
          <a:noFill/>
          <a:ln>
            <a:noFill/>
          </a:ln>
        </p:spPr>
        <p:txBody>
          <a:bodyPr vert="horz" wrap="square" lIns="121900" tIns="60933" rIns="121900" bIns="60933" rtlCol="0" anchor="t" anchorCtr="0">
            <a:noAutofit/>
          </a:bodyPr>
          <a:lstStyle/>
          <a:p>
            <a:pPr indent="-19049">
              <a:buClr>
                <a:srgbClr val="888888"/>
              </a:buClr>
              <a:buSzPct val="25000"/>
            </a:pPr>
            <a:fld id="{00000000-1234-1234-1234-123412341234}" type="slidenum">
              <a:rPr lang="en-US">
                <a:solidFill>
                  <a:srgbClr val="888888"/>
                </a:solidFill>
                <a:latin typeface="Calibri"/>
                <a:ea typeface="Calibri"/>
                <a:cs typeface="Calibri"/>
                <a:sym typeface="Calibri"/>
              </a:rPr>
              <a:pPr indent="-19049">
                <a:buClr>
                  <a:srgbClr val="888888"/>
                </a:buClr>
                <a:buSzPct val="25000"/>
              </a:pPr>
              <a:t>7</a:t>
            </a:fld>
            <a:endParaRPr lang="en-US">
              <a:solidFill>
                <a:srgbClr val="888888"/>
              </a:solidFill>
              <a:latin typeface="Calibri"/>
              <a:ea typeface="Calibri"/>
              <a:cs typeface="Calibri"/>
              <a:sym typeface="Calibri"/>
            </a:endParaRPr>
          </a:p>
        </p:txBody>
      </p:sp>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41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454382" y="1305884"/>
            <a:ext cx="11484279" cy="4475169"/>
          </a:xfrm>
          <a:prstGeom prst="rect">
            <a:avLst/>
          </a:prstGeom>
          <a:noFill/>
          <a:ln>
            <a:noFill/>
          </a:ln>
        </p:spPr>
        <p:txBody>
          <a:bodyPr vert="horz" lIns="121900" tIns="60933" rIns="121900" bIns="60933" rtlCol="0" anchor="t" anchorCtr="0">
            <a:noAutofit/>
          </a:bodyPr>
          <a:lstStyle/>
          <a:p>
            <a:pPr marL="0" indent="0">
              <a:lnSpc>
                <a:spcPct val="80000"/>
              </a:lnSpc>
              <a:spcBef>
                <a:spcPts val="0"/>
              </a:spcBef>
              <a:buSzPct val="25000"/>
              <a:buNone/>
            </a:pPr>
            <a:r>
              <a:rPr lang="de-DE" b="0" i="0" u="none" strike="noStrike" cap="none" dirty="0">
                <a:solidFill>
                  <a:srgbClr val="0070C0"/>
                </a:solidFill>
                <a:latin typeface="Arial"/>
                <a:ea typeface="Arial"/>
                <a:cs typeface="Arial"/>
                <a:sym typeface="Arial"/>
              </a:rPr>
              <a:t>The </a:t>
            </a:r>
            <a:r>
              <a:rPr lang="de-DE" b="0" i="0" u="none" strike="noStrike" cap="none" dirty="0" err="1">
                <a:solidFill>
                  <a:srgbClr val="0070C0"/>
                </a:solidFill>
                <a:latin typeface="Arial"/>
                <a:ea typeface="Arial"/>
                <a:cs typeface="Arial"/>
                <a:sym typeface="Arial"/>
              </a:rPr>
              <a:t>aggregation</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curation</a:t>
            </a:r>
            <a:r>
              <a:rPr lang="de-DE" b="0" i="0" u="none" strike="noStrike" cap="none" dirty="0">
                <a:solidFill>
                  <a:srgbClr val="0070C0"/>
                </a:solidFill>
                <a:latin typeface="Arial"/>
                <a:ea typeface="Arial"/>
                <a:cs typeface="Arial"/>
                <a:sym typeface="Arial"/>
              </a:rPr>
              <a:t>, &amp; </a:t>
            </a:r>
            <a:r>
              <a:rPr lang="de-DE" b="0" i="0" u="none" strike="noStrike" cap="none" dirty="0" err="1">
                <a:solidFill>
                  <a:srgbClr val="0070C0"/>
                </a:solidFill>
                <a:latin typeface="Arial"/>
                <a:ea typeface="Arial"/>
                <a:cs typeface="Arial"/>
                <a:sym typeface="Arial"/>
              </a:rPr>
              <a:t>utilization</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of</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metadata</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about</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research</a:t>
            </a:r>
            <a:r>
              <a:rPr lang="de-DE" b="0" i="0" u="none" strike="noStrike" cap="none" dirty="0">
                <a:solidFill>
                  <a:srgbClr val="0070C0"/>
                </a:solidFill>
                <a:latin typeface="Arial"/>
                <a:ea typeface="Arial"/>
                <a:cs typeface="Arial"/>
                <a:sym typeface="Arial"/>
              </a:rPr>
              <a:t> </a:t>
            </a:r>
            <a:r>
              <a:rPr lang="de-DE" b="0" i="0" u="none" strike="noStrike" cap="none" dirty="0" err="1">
                <a:solidFill>
                  <a:srgbClr val="0070C0"/>
                </a:solidFill>
                <a:latin typeface="Arial"/>
                <a:ea typeface="Arial"/>
                <a:cs typeface="Arial"/>
                <a:sym typeface="Arial"/>
              </a:rPr>
              <a:t>activities</a:t>
            </a:r>
            <a:endParaRPr lang="de-DE" b="0" i="0" u="none" strike="noStrike" cap="none" dirty="0">
              <a:solidFill>
                <a:srgbClr val="0070C0"/>
              </a:solidFill>
              <a:latin typeface="Arial"/>
              <a:ea typeface="Arial"/>
              <a:cs typeface="Arial"/>
              <a:sym typeface="Arial"/>
            </a:endParaRPr>
          </a:p>
          <a:p>
            <a:pPr marL="0" indent="0">
              <a:lnSpc>
                <a:spcPct val="80000"/>
              </a:lnSpc>
              <a:spcBef>
                <a:spcPts val="0"/>
              </a:spcBef>
              <a:buSzPct val="25000"/>
              <a:buNone/>
            </a:pPr>
            <a:endParaRPr lang="de-DE" sz="2960" dirty="0"/>
          </a:p>
          <a:p>
            <a:pPr marL="1066773" lvl="2" indent="0">
              <a:lnSpc>
                <a:spcPct val="80000"/>
              </a:lnSpc>
              <a:spcBef>
                <a:spcPts val="592"/>
              </a:spcBef>
              <a:buSzPct val="25000"/>
              <a:buNone/>
            </a:pPr>
            <a:r>
              <a:rPr lang="de-DE" sz="2667" dirty="0" err="1"/>
              <a:t>Overlapping</a:t>
            </a:r>
            <a:r>
              <a:rPr lang="de-DE" sz="2667" dirty="0"/>
              <a:t> </a:t>
            </a:r>
            <a:r>
              <a:rPr lang="de-DE" sz="2667" dirty="0" err="1"/>
              <a:t>terms</a:t>
            </a:r>
            <a:r>
              <a:rPr lang="de-DE" sz="2667" dirty="0"/>
              <a:t>:</a:t>
            </a:r>
          </a:p>
          <a:p>
            <a:pPr lvl="2" indent="-304792">
              <a:lnSpc>
                <a:spcPct val="80000"/>
              </a:lnSpc>
              <a:spcBef>
                <a:spcPts val="592"/>
              </a:spcBef>
              <a:buSzPct val="100909"/>
            </a:pPr>
            <a:r>
              <a:rPr lang="de-DE" sz="2667" dirty="0"/>
              <a:t>CRIS (</a:t>
            </a:r>
            <a:r>
              <a:rPr lang="de-DE" sz="2667" dirty="0" err="1"/>
              <a:t>Current</a:t>
            </a:r>
            <a:r>
              <a:rPr lang="de-DE" sz="2667" dirty="0"/>
              <a:t> Research Information System)</a:t>
            </a:r>
          </a:p>
          <a:p>
            <a:pPr lvl="2" indent="-304792">
              <a:lnSpc>
                <a:spcPct val="80000"/>
              </a:lnSpc>
              <a:spcBef>
                <a:spcPts val="592"/>
              </a:spcBef>
              <a:buSzPct val="100909"/>
            </a:pPr>
            <a:r>
              <a:rPr lang="de-DE" sz="2667" dirty="0"/>
              <a:t>RIS (Research Information System)</a:t>
            </a:r>
          </a:p>
          <a:p>
            <a:pPr lvl="2" indent="-304792">
              <a:lnSpc>
                <a:spcPct val="80000"/>
              </a:lnSpc>
              <a:spcBef>
                <a:spcPts val="592"/>
              </a:spcBef>
              <a:buSzPct val="100909"/>
            </a:pPr>
            <a:r>
              <a:rPr lang="de-DE" sz="2667" dirty="0"/>
              <a:t>RNS (Research Networking System)</a:t>
            </a:r>
          </a:p>
          <a:p>
            <a:pPr lvl="2" indent="-304792">
              <a:lnSpc>
                <a:spcPct val="80000"/>
              </a:lnSpc>
              <a:spcBef>
                <a:spcPts val="592"/>
              </a:spcBef>
              <a:buSzPct val="100909"/>
            </a:pPr>
            <a:r>
              <a:rPr lang="de-DE" sz="2667" dirty="0"/>
              <a:t>RPS (Research </a:t>
            </a:r>
            <a:r>
              <a:rPr lang="de-DE" sz="2667" dirty="0" err="1"/>
              <a:t>Profiling</a:t>
            </a:r>
            <a:r>
              <a:rPr lang="de-DE" sz="2667" dirty="0"/>
              <a:t> System)</a:t>
            </a:r>
          </a:p>
          <a:p>
            <a:pPr lvl="2" indent="-304792">
              <a:lnSpc>
                <a:spcPct val="80000"/>
              </a:lnSpc>
              <a:spcBef>
                <a:spcPts val="592"/>
              </a:spcBef>
              <a:buSzPct val="100909"/>
            </a:pPr>
            <a:r>
              <a:rPr lang="de-DE" sz="2667" dirty="0"/>
              <a:t>FAR (</a:t>
            </a:r>
            <a:r>
              <a:rPr lang="de-DE" sz="2667" dirty="0" err="1"/>
              <a:t>Faculty</a:t>
            </a:r>
            <a:r>
              <a:rPr lang="de-DE" sz="2667" dirty="0"/>
              <a:t> </a:t>
            </a:r>
            <a:r>
              <a:rPr lang="de-DE" sz="2667" dirty="0" err="1"/>
              <a:t>Activity</a:t>
            </a:r>
            <a:r>
              <a:rPr lang="de-DE" sz="2667" dirty="0"/>
              <a:t> Reporting)</a:t>
            </a:r>
          </a:p>
          <a:p>
            <a:pPr lvl="2" indent="-304792">
              <a:lnSpc>
                <a:spcPct val="80000"/>
              </a:lnSpc>
              <a:spcBef>
                <a:spcPts val="592"/>
              </a:spcBef>
              <a:buSzPct val="100909"/>
              <a:buNone/>
            </a:pPr>
            <a:endParaRPr sz="2667" dirty="0"/>
          </a:p>
          <a:p>
            <a:pPr lvl="2" indent="-457189">
              <a:lnSpc>
                <a:spcPct val="80000"/>
              </a:lnSpc>
              <a:spcBef>
                <a:spcPts val="592"/>
              </a:spcBef>
              <a:buSzPct val="100909"/>
            </a:pPr>
            <a:r>
              <a:rPr lang="de-DE" sz="2400" dirty="0"/>
              <a:t>RIMs ≠ </a:t>
            </a:r>
            <a:r>
              <a:rPr lang="de-DE" sz="2400" dirty="0" err="1"/>
              <a:t>social</a:t>
            </a:r>
            <a:r>
              <a:rPr lang="de-DE" sz="2400" dirty="0"/>
              <a:t> </a:t>
            </a:r>
            <a:r>
              <a:rPr lang="de-DE" sz="2400" dirty="0" err="1"/>
              <a:t>networking</a:t>
            </a:r>
            <a:r>
              <a:rPr lang="de-DE" sz="2400" dirty="0"/>
              <a:t> </a:t>
            </a:r>
            <a:r>
              <a:rPr lang="de-DE" sz="2400" dirty="0" err="1"/>
              <a:t>platforms</a:t>
            </a:r>
            <a:r>
              <a:rPr lang="de-DE" sz="2400" dirty="0"/>
              <a:t> like </a:t>
            </a:r>
            <a:r>
              <a:rPr lang="de-DE" sz="2400" dirty="0" err="1"/>
              <a:t>ResearchGate</a:t>
            </a:r>
            <a:r>
              <a:rPr lang="de-DE" sz="2400" dirty="0"/>
              <a:t> </a:t>
            </a:r>
            <a:r>
              <a:rPr lang="de-DE" sz="2400" dirty="0" err="1"/>
              <a:t>or</a:t>
            </a:r>
            <a:r>
              <a:rPr lang="de-DE" sz="2400" dirty="0"/>
              <a:t> Academia.edu </a:t>
            </a:r>
          </a:p>
          <a:p>
            <a:pPr lvl="2" indent="-457189">
              <a:lnSpc>
                <a:spcPct val="80000"/>
              </a:lnSpc>
              <a:spcBef>
                <a:spcPts val="592"/>
              </a:spcBef>
              <a:buSzPct val="100909"/>
            </a:pPr>
            <a:r>
              <a:rPr lang="de-DE" sz="2400" dirty="0"/>
              <a:t>RIM ≠ Research Data Management (RDM)</a:t>
            </a:r>
            <a:endParaRPr lang="de-DE" sz="2960" dirty="0"/>
          </a:p>
        </p:txBody>
      </p:sp>
      <p:sp>
        <p:nvSpPr>
          <p:cNvPr id="254" name="Shape 254"/>
          <p:cNvSpPr txBox="1">
            <a:spLocks noGrp="1"/>
          </p:cNvSpPr>
          <p:nvPr>
            <p:ph type="body" idx="2"/>
          </p:nvPr>
        </p:nvSpPr>
        <p:spPr>
          <a:xfrm>
            <a:off x="454382" y="457739"/>
            <a:ext cx="11252196" cy="915256"/>
          </a:xfrm>
          <a:prstGeom prst="rect">
            <a:avLst/>
          </a:prstGeom>
          <a:noFill/>
          <a:ln>
            <a:noFill/>
          </a:ln>
        </p:spPr>
        <p:txBody>
          <a:bodyPr vert="horz" lIns="121900" tIns="60933" rIns="121900" bIns="60933" rtlCol="0" anchor="t" anchorCtr="0">
            <a:noAutofit/>
          </a:bodyPr>
          <a:lstStyle/>
          <a:p>
            <a:pPr>
              <a:spcBef>
                <a:spcPts val="0"/>
              </a:spcBef>
              <a:buSzPct val="25000"/>
            </a:pPr>
            <a:r>
              <a:rPr lang="de-DE"/>
              <a:t>What is Research Information Management (RIM)?</a:t>
            </a:r>
          </a:p>
        </p:txBody>
      </p:sp>
      <p:pic>
        <p:nvPicPr>
          <p:cNvPr id="255" name="Shape 255"/>
          <p:cNvPicPr preferRelativeResize="0"/>
          <p:nvPr/>
        </p:nvPicPr>
        <p:blipFill rotWithShape="1">
          <a:blip r:embed="rId3">
            <a:alphaModFix/>
          </a:blip>
          <a:srcRect/>
          <a:stretch/>
        </p:blipFill>
        <p:spPr>
          <a:xfrm>
            <a:off x="432525" y="4451259"/>
            <a:ext cx="948267" cy="948267"/>
          </a:xfrm>
          <a:prstGeom prst="rect">
            <a:avLst/>
          </a:prstGeom>
          <a:noFill/>
          <a:ln>
            <a:noFill/>
          </a:ln>
        </p:spPr>
      </p:pic>
      <p:pic>
        <p:nvPicPr>
          <p:cNvPr id="256" name="Shape 256"/>
          <p:cNvPicPr preferRelativeResize="0"/>
          <p:nvPr/>
        </p:nvPicPr>
        <p:blipFill rotWithShape="1">
          <a:blip r:embed="rId4">
            <a:alphaModFix/>
          </a:blip>
          <a:srcRect/>
          <a:stretch/>
        </p:blipFill>
        <p:spPr>
          <a:xfrm>
            <a:off x="283513" y="2774435"/>
            <a:ext cx="1097280" cy="1097280"/>
          </a:xfrm>
          <a:prstGeom prst="rect">
            <a:avLst/>
          </a:prstGeom>
          <a:noFill/>
          <a:ln>
            <a:noFill/>
          </a:ln>
        </p:spPr>
      </p:pic>
      <p:sp>
        <p:nvSpPr>
          <p:cNvPr id="6" name="Oval 5"/>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3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9501"/>
          <a:stretch/>
        </p:blipFill>
        <p:spPr>
          <a:xfrm>
            <a:off x="1511301" y="860287"/>
            <a:ext cx="9023970" cy="6284568"/>
          </a:xfrm>
          <a:prstGeom prst="rect">
            <a:avLst/>
          </a:prstGeom>
        </p:spPr>
      </p:pic>
      <p:sp>
        <p:nvSpPr>
          <p:cNvPr id="2" name="Title 1"/>
          <p:cNvSpPr>
            <a:spLocks noGrp="1"/>
          </p:cNvSpPr>
          <p:nvPr>
            <p:ph type="title"/>
          </p:nvPr>
        </p:nvSpPr>
        <p:spPr/>
        <p:txBody>
          <a:bodyPr/>
          <a:lstStyle/>
          <a:p>
            <a:r>
              <a:rPr lang="en-US" dirty="0"/>
              <a:t>RIM Metadata</a:t>
            </a:r>
          </a:p>
        </p:txBody>
      </p:sp>
      <p:sp>
        <p:nvSpPr>
          <p:cNvPr id="5" name="Oval 4"/>
          <p:cNvSpPr/>
          <p:nvPr/>
        </p:nvSpPr>
        <p:spPr>
          <a:xfrm>
            <a:off x="306860" y="6573795"/>
            <a:ext cx="113270" cy="1221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518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6522</TotalTime>
  <Words>1592</Words>
  <Application>Microsoft Office PowerPoint</Application>
  <PresentationFormat>Widescreen</PresentationFormat>
  <Paragraphs>271</Paragraphs>
  <Slides>36</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ＭＳ Ｐゴシック</vt:lpstr>
      <vt:lpstr>Arial</vt:lpstr>
      <vt:lpstr>Calibri</vt:lpstr>
      <vt:lpstr>Calibri Light</vt:lpstr>
      <vt:lpstr>Courier New</vt:lpstr>
      <vt:lpstr>Franklin Gothic Medium Cond</vt:lpstr>
      <vt:lpstr>Roboto</vt:lpstr>
      <vt:lpstr>Roboto Condensed</vt:lpstr>
      <vt:lpstr>Wingdings</vt:lpstr>
      <vt:lpstr>Office Theme</vt:lpstr>
      <vt:lpstr>Nonconfidential</vt:lpstr>
      <vt:lpstr>1_Nonconfidential</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RIM Metadata</vt:lpstr>
      <vt:lpstr>RIM Uses</vt:lpstr>
      <vt:lpstr>CASE STUDY: Research Information Management at La Trobe University</vt:lpstr>
      <vt:lpstr>La Trobe University (Victoria, Australia)</vt:lpstr>
      <vt:lpstr>PowerPoint Presentation</vt:lpstr>
      <vt:lpstr>La Trobe University Strategic Goals and Plans</vt:lpstr>
      <vt:lpstr>Initiatives and projects</vt:lpstr>
      <vt:lpstr>Australian Research Information  Management Landscape</vt:lpstr>
      <vt:lpstr>PowerPoint Presentation</vt:lpstr>
      <vt:lpstr>Who?</vt:lpstr>
      <vt:lpstr>Institutional Collaborators</vt:lpstr>
      <vt:lpstr>Libraries in Research Information Management</vt:lpstr>
      <vt:lpstr>Why Libraries?</vt:lpstr>
      <vt:lpstr>Librarian Skills </vt:lpstr>
      <vt:lpstr>Author Disambiguation in Publications</vt:lpstr>
      <vt:lpstr>Information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Information Management and the Role of the Library</dc:title>
  <dc:creator>Rebecca Bryant, Simon Huggard</dc:creator>
  <cp:lastModifiedBy>Confer,Patrick</cp:lastModifiedBy>
  <cp:revision>54</cp:revision>
  <dcterms:created xsi:type="dcterms:W3CDTF">2017-10-30T16:26:46Z</dcterms:created>
  <dcterms:modified xsi:type="dcterms:W3CDTF">2017-12-08T19:33:01Z</dcterms:modified>
</cp:coreProperties>
</file>