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4" r:id="rId1"/>
    <p:sldMasterId id="2147483786" r:id="rId2"/>
  </p:sldMasterIdLst>
  <p:notesMasterIdLst>
    <p:notesMasterId r:id="rId61"/>
  </p:notesMasterIdLst>
  <p:sldIdLst>
    <p:sldId id="330" r:id="rId3"/>
    <p:sldId id="331" r:id="rId4"/>
    <p:sldId id="256" r:id="rId5"/>
    <p:sldId id="297" r:id="rId6"/>
    <p:sldId id="290" r:id="rId7"/>
    <p:sldId id="259" r:id="rId8"/>
    <p:sldId id="291" r:id="rId9"/>
    <p:sldId id="307" r:id="rId10"/>
    <p:sldId id="263" r:id="rId11"/>
    <p:sldId id="293" r:id="rId12"/>
    <p:sldId id="294" r:id="rId13"/>
    <p:sldId id="262" r:id="rId14"/>
    <p:sldId id="298" r:id="rId15"/>
    <p:sldId id="264" r:id="rId16"/>
    <p:sldId id="265" r:id="rId17"/>
    <p:sldId id="311" r:id="rId18"/>
    <p:sldId id="266" r:id="rId19"/>
    <p:sldId id="267" r:id="rId20"/>
    <p:sldId id="268" r:id="rId21"/>
    <p:sldId id="312" r:id="rId22"/>
    <p:sldId id="313" r:id="rId23"/>
    <p:sldId id="269" r:id="rId24"/>
    <p:sldId id="270" r:id="rId25"/>
    <p:sldId id="271" r:id="rId26"/>
    <p:sldId id="295" r:id="rId27"/>
    <p:sldId id="296" r:id="rId28"/>
    <p:sldId id="314" r:id="rId29"/>
    <p:sldId id="315" r:id="rId30"/>
    <p:sldId id="273" r:id="rId31"/>
    <p:sldId id="274" r:id="rId32"/>
    <p:sldId id="276" r:id="rId33"/>
    <p:sldId id="316" r:id="rId34"/>
    <p:sldId id="277" r:id="rId35"/>
    <p:sldId id="317" r:id="rId36"/>
    <p:sldId id="318" r:id="rId37"/>
    <p:sldId id="319" r:id="rId38"/>
    <p:sldId id="320" r:id="rId39"/>
    <p:sldId id="323" r:id="rId40"/>
    <p:sldId id="322" r:id="rId41"/>
    <p:sldId id="321" r:id="rId42"/>
    <p:sldId id="329" r:id="rId43"/>
    <p:sldId id="325" r:id="rId44"/>
    <p:sldId id="326" r:id="rId45"/>
    <p:sldId id="327" r:id="rId46"/>
    <p:sldId id="328" r:id="rId47"/>
    <p:sldId id="285" r:id="rId48"/>
    <p:sldId id="299" r:id="rId49"/>
    <p:sldId id="286" r:id="rId50"/>
    <p:sldId id="310" r:id="rId51"/>
    <p:sldId id="287" r:id="rId52"/>
    <p:sldId id="288" r:id="rId53"/>
    <p:sldId id="301" r:id="rId54"/>
    <p:sldId id="308" r:id="rId55"/>
    <p:sldId id="303" r:id="rId56"/>
    <p:sldId id="302" r:id="rId57"/>
    <p:sldId id="304" r:id="rId58"/>
    <p:sldId id="305" r:id="rId59"/>
    <p:sldId id="306"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4"/>
    <a:srgbClr val="336799"/>
    <a:srgbClr val="FFC000"/>
    <a:srgbClr val="FFB71E"/>
    <a:srgbClr val="7A0019"/>
    <a:srgbClr val="B88C00"/>
    <a:srgbClr val="336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830" autoAdjust="0"/>
  </p:normalViewPr>
  <p:slideViewPr>
    <p:cSldViewPr snapToGrid="0">
      <p:cViewPr varScale="1">
        <p:scale>
          <a:sx n="89" d="100"/>
          <a:sy n="89" d="100"/>
        </p:scale>
        <p:origin x="22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03EB8-F1C3-4855-9D27-EFCD4282A2D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778057BD-F1EA-4923-ACC4-C0A709B5D6F4}">
      <dgm:prSet phldrT="[Text]"/>
      <dgm:spPr/>
      <dgm:t>
        <a:bodyPr/>
        <a:lstStyle/>
        <a:p>
          <a:r>
            <a:rPr lang="en-US" dirty="0"/>
            <a:t>Phase 1: Oracle Database built and maintained by University Libraries</a:t>
          </a:r>
        </a:p>
      </dgm:t>
    </dgm:pt>
    <dgm:pt modelId="{A766439E-6D31-4861-863C-882C427BB0D2}" type="parTrans" cxnId="{00759E89-734D-43DF-BC5B-4632469E5851}">
      <dgm:prSet/>
      <dgm:spPr/>
      <dgm:t>
        <a:bodyPr/>
        <a:lstStyle/>
        <a:p>
          <a:endParaRPr lang="en-US"/>
        </a:p>
      </dgm:t>
    </dgm:pt>
    <dgm:pt modelId="{D8B0E04C-BF0B-4E47-AFD8-E2531F711565}" type="sibTrans" cxnId="{00759E89-734D-43DF-BC5B-4632469E5851}">
      <dgm:prSet/>
      <dgm:spPr/>
      <dgm:t>
        <a:bodyPr/>
        <a:lstStyle/>
        <a:p>
          <a:endParaRPr lang="en-US"/>
        </a:p>
      </dgm:t>
    </dgm:pt>
    <dgm:pt modelId="{5030FC86-209D-40C9-87CC-5F6C8EFACC42}">
      <dgm:prSet phldrT="[Text]"/>
      <dgm:spPr/>
      <dgm:t>
        <a:bodyPr/>
        <a:lstStyle/>
        <a:p>
          <a:r>
            <a:rPr lang="en-US" dirty="0"/>
            <a:t>Phase 2: Documentation and training for interested consumers</a:t>
          </a:r>
        </a:p>
      </dgm:t>
    </dgm:pt>
    <dgm:pt modelId="{5631EDE5-60A5-4642-89AC-BED717D944D9}" type="parTrans" cxnId="{4D010DFC-F28C-43D0-94DA-87E6B22BAE31}">
      <dgm:prSet/>
      <dgm:spPr/>
      <dgm:t>
        <a:bodyPr/>
        <a:lstStyle/>
        <a:p>
          <a:endParaRPr lang="en-US"/>
        </a:p>
      </dgm:t>
    </dgm:pt>
    <dgm:pt modelId="{8A843DB5-E252-4FB7-99A0-8F2AEB52AFC4}" type="sibTrans" cxnId="{4D010DFC-F28C-43D0-94DA-87E6B22BAE31}">
      <dgm:prSet/>
      <dgm:spPr/>
      <dgm:t>
        <a:bodyPr/>
        <a:lstStyle/>
        <a:p>
          <a:endParaRPr lang="en-US"/>
        </a:p>
      </dgm:t>
    </dgm:pt>
    <dgm:pt modelId="{06FC8CFC-009F-45CD-853C-378CAFDBD4D6}">
      <dgm:prSet phldrT="[Text]"/>
      <dgm:spPr/>
      <dgm:t>
        <a:bodyPr/>
        <a:lstStyle/>
        <a:p>
          <a:r>
            <a:rPr lang="en-US" dirty="0"/>
            <a:t>Phase 3: Integration with Office of Information Technology next-generation data warehouse </a:t>
          </a:r>
        </a:p>
      </dgm:t>
    </dgm:pt>
    <dgm:pt modelId="{2BBE4A8F-260E-46A8-B447-C21FDF2105B3}" type="parTrans" cxnId="{27727705-871A-492E-8785-291D24E578A9}">
      <dgm:prSet/>
      <dgm:spPr/>
      <dgm:t>
        <a:bodyPr/>
        <a:lstStyle/>
        <a:p>
          <a:endParaRPr lang="en-US"/>
        </a:p>
      </dgm:t>
    </dgm:pt>
    <dgm:pt modelId="{AFCE36C3-9E33-4C05-9638-F19B9F0FE8B6}" type="sibTrans" cxnId="{27727705-871A-492E-8785-291D24E578A9}">
      <dgm:prSet/>
      <dgm:spPr/>
      <dgm:t>
        <a:bodyPr/>
        <a:lstStyle/>
        <a:p>
          <a:endParaRPr lang="en-US"/>
        </a:p>
      </dgm:t>
    </dgm:pt>
    <dgm:pt modelId="{EB74676E-04EF-45B5-9341-15234339E78C}" type="pres">
      <dgm:prSet presAssocID="{CDF03EB8-F1C3-4855-9D27-EFCD4282A2D6}" presName="rootnode" presStyleCnt="0">
        <dgm:presLayoutVars>
          <dgm:chMax/>
          <dgm:chPref/>
          <dgm:dir/>
          <dgm:animLvl val="lvl"/>
        </dgm:presLayoutVars>
      </dgm:prSet>
      <dgm:spPr/>
      <dgm:t>
        <a:bodyPr/>
        <a:lstStyle/>
        <a:p>
          <a:endParaRPr lang="en-US"/>
        </a:p>
      </dgm:t>
    </dgm:pt>
    <dgm:pt modelId="{CD9961CD-063E-4974-9CA1-BC90727B3789}" type="pres">
      <dgm:prSet presAssocID="{778057BD-F1EA-4923-ACC4-C0A709B5D6F4}" presName="composite" presStyleCnt="0"/>
      <dgm:spPr/>
    </dgm:pt>
    <dgm:pt modelId="{0B582F30-FB9C-43D7-A568-650419DEB078}" type="pres">
      <dgm:prSet presAssocID="{778057BD-F1EA-4923-ACC4-C0A709B5D6F4}" presName="LShape" presStyleLbl="alignNode1" presStyleIdx="0" presStyleCnt="5"/>
      <dgm:spPr/>
    </dgm:pt>
    <dgm:pt modelId="{106B967F-F245-4A32-A8C0-B66AF391EAA7}" type="pres">
      <dgm:prSet presAssocID="{778057BD-F1EA-4923-ACC4-C0A709B5D6F4}" presName="ParentText" presStyleLbl="revTx" presStyleIdx="0" presStyleCnt="3">
        <dgm:presLayoutVars>
          <dgm:chMax val="0"/>
          <dgm:chPref val="0"/>
          <dgm:bulletEnabled val="1"/>
        </dgm:presLayoutVars>
      </dgm:prSet>
      <dgm:spPr/>
      <dgm:t>
        <a:bodyPr/>
        <a:lstStyle/>
        <a:p>
          <a:endParaRPr lang="en-US"/>
        </a:p>
      </dgm:t>
    </dgm:pt>
    <dgm:pt modelId="{04AF1BE6-6CB0-4E46-9B00-89083FCC31DF}" type="pres">
      <dgm:prSet presAssocID="{778057BD-F1EA-4923-ACC4-C0A709B5D6F4}" presName="Triangle" presStyleLbl="alignNode1" presStyleIdx="1" presStyleCnt="5"/>
      <dgm:spPr/>
    </dgm:pt>
    <dgm:pt modelId="{A6FDABA2-CA4E-4F61-BAD4-00ABBCA27D77}" type="pres">
      <dgm:prSet presAssocID="{D8B0E04C-BF0B-4E47-AFD8-E2531F711565}" presName="sibTrans" presStyleCnt="0"/>
      <dgm:spPr/>
    </dgm:pt>
    <dgm:pt modelId="{1DEEE8BE-DD54-46BA-B646-435674AFBCBE}" type="pres">
      <dgm:prSet presAssocID="{D8B0E04C-BF0B-4E47-AFD8-E2531F711565}" presName="space" presStyleCnt="0"/>
      <dgm:spPr/>
    </dgm:pt>
    <dgm:pt modelId="{0777C7C2-9081-4F42-A799-47D70BED2FF5}" type="pres">
      <dgm:prSet presAssocID="{5030FC86-209D-40C9-87CC-5F6C8EFACC42}" presName="composite" presStyleCnt="0"/>
      <dgm:spPr/>
    </dgm:pt>
    <dgm:pt modelId="{B56A655C-FCDC-4086-9DC4-5A1AB28C7482}" type="pres">
      <dgm:prSet presAssocID="{5030FC86-209D-40C9-87CC-5F6C8EFACC42}" presName="LShape" presStyleLbl="alignNode1" presStyleIdx="2" presStyleCnt="5"/>
      <dgm:spPr/>
    </dgm:pt>
    <dgm:pt modelId="{4FF87C30-633C-4F17-866A-C142535B23C5}" type="pres">
      <dgm:prSet presAssocID="{5030FC86-209D-40C9-87CC-5F6C8EFACC42}" presName="ParentText" presStyleLbl="revTx" presStyleIdx="1" presStyleCnt="3">
        <dgm:presLayoutVars>
          <dgm:chMax val="0"/>
          <dgm:chPref val="0"/>
          <dgm:bulletEnabled val="1"/>
        </dgm:presLayoutVars>
      </dgm:prSet>
      <dgm:spPr/>
      <dgm:t>
        <a:bodyPr/>
        <a:lstStyle/>
        <a:p>
          <a:endParaRPr lang="en-US"/>
        </a:p>
      </dgm:t>
    </dgm:pt>
    <dgm:pt modelId="{6E6079AC-3A3D-4FC6-B073-0CC44DE0EA9A}" type="pres">
      <dgm:prSet presAssocID="{5030FC86-209D-40C9-87CC-5F6C8EFACC42}" presName="Triangle" presStyleLbl="alignNode1" presStyleIdx="3" presStyleCnt="5"/>
      <dgm:spPr/>
    </dgm:pt>
    <dgm:pt modelId="{A67A83DF-A5A0-4DBC-9E8B-E873C39B80B4}" type="pres">
      <dgm:prSet presAssocID="{8A843DB5-E252-4FB7-99A0-8F2AEB52AFC4}" presName="sibTrans" presStyleCnt="0"/>
      <dgm:spPr/>
    </dgm:pt>
    <dgm:pt modelId="{1A3072E6-2C36-4BCB-8AAB-E2DB99AE1AE7}" type="pres">
      <dgm:prSet presAssocID="{8A843DB5-E252-4FB7-99A0-8F2AEB52AFC4}" presName="space" presStyleCnt="0"/>
      <dgm:spPr/>
    </dgm:pt>
    <dgm:pt modelId="{57127328-DCCD-4691-BC5A-D47124E2810C}" type="pres">
      <dgm:prSet presAssocID="{06FC8CFC-009F-45CD-853C-378CAFDBD4D6}" presName="composite" presStyleCnt="0"/>
      <dgm:spPr/>
    </dgm:pt>
    <dgm:pt modelId="{3D14F6F6-53E6-4C46-9CBF-AC67171D33EE}" type="pres">
      <dgm:prSet presAssocID="{06FC8CFC-009F-45CD-853C-378CAFDBD4D6}" presName="LShape" presStyleLbl="alignNode1" presStyleIdx="4" presStyleCnt="5"/>
      <dgm:spPr/>
    </dgm:pt>
    <dgm:pt modelId="{45868F8F-47FF-49A5-8E65-2EA91C765340}" type="pres">
      <dgm:prSet presAssocID="{06FC8CFC-009F-45CD-853C-378CAFDBD4D6}" presName="ParentText" presStyleLbl="revTx" presStyleIdx="2" presStyleCnt="3">
        <dgm:presLayoutVars>
          <dgm:chMax val="0"/>
          <dgm:chPref val="0"/>
          <dgm:bulletEnabled val="1"/>
        </dgm:presLayoutVars>
      </dgm:prSet>
      <dgm:spPr/>
      <dgm:t>
        <a:bodyPr/>
        <a:lstStyle/>
        <a:p>
          <a:endParaRPr lang="en-US"/>
        </a:p>
      </dgm:t>
    </dgm:pt>
  </dgm:ptLst>
  <dgm:cxnLst>
    <dgm:cxn modelId="{E81B8E26-CF6C-4797-BFD1-706988F633B5}" type="presOf" srcId="{CDF03EB8-F1C3-4855-9D27-EFCD4282A2D6}" destId="{EB74676E-04EF-45B5-9341-15234339E78C}" srcOrd="0" destOrd="0" presId="urn:microsoft.com/office/officeart/2009/3/layout/StepUpProcess"/>
    <dgm:cxn modelId="{00759E89-734D-43DF-BC5B-4632469E5851}" srcId="{CDF03EB8-F1C3-4855-9D27-EFCD4282A2D6}" destId="{778057BD-F1EA-4923-ACC4-C0A709B5D6F4}" srcOrd="0" destOrd="0" parTransId="{A766439E-6D31-4861-863C-882C427BB0D2}" sibTransId="{D8B0E04C-BF0B-4E47-AFD8-E2531F711565}"/>
    <dgm:cxn modelId="{4D010DFC-F28C-43D0-94DA-87E6B22BAE31}" srcId="{CDF03EB8-F1C3-4855-9D27-EFCD4282A2D6}" destId="{5030FC86-209D-40C9-87CC-5F6C8EFACC42}" srcOrd="1" destOrd="0" parTransId="{5631EDE5-60A5-4642-89AC-BED717D944D9}" sibTransId="{8A843DB5-E252-4FB7-99A0-8F2AEB52AFC4}"/>
    <dgm:cxn modelId="{0D1698DF-A44D-42BE-AA0F-A9BF57A70C66}" type="presOf" srcId="{5030FC86-209D-40C9-87CC-5F6C8EFACC42}" destId="{4FF87C30-633C-4F17-866A-C142535B23C5}" srcOrd="0" destOrd="0" presId="urn:microsoft.com/office/officeart/2009/3/layout/StepUpProcess"/>
    <dgm:cxn modelId="{81C64AC6-DCDA-48C9-B8D8-B5AC0E059CB7}" type="presOf" srcId="{778057BD-F1EA-4923-ACC4-C0A709B5D6F4}" destId="{106B967F-F245-4A32-A8C0-B66AF391EAA7}" srcOrd="0" destOrd="0" presId="urn:microsoft.com/office/officeart/2009/3/layout/StepUpProcess"/>
    <dgm:cxn modelId="{A4CC3C3F-DC28-4557-A5C5-4E177BA11C25}" type="presOf" srcId="{06FC8CFC-009F-45CD-853C-378CAFDBD4D6}" destId="{45868F8F-47FF-49A5-8E65-2EA91C765340}" srcOrd="0" destOrd="0" presId="urn:microsoft.com/office/officeart/2009/3/layout/StepUpProcess"/>
    <dgm:cxn modelId="{27727705-871A-492E-8785-291D24E578A9}" srcId="{CDF03EB8-F1C3-4855-9D27-EFCD4282A2D6}" destId="{06FC8CFC-009F-45CD-853C-378CAFDBD4D6}" srcOrd="2" destOrd="0" parTransId="{2BBE4A8F-260E-46A8-B447-C21FDF2105B3}" sibTransId="{AFCE36C3-9E33-4C05-9638-F19B9F0FE8B6}"/>
    <dgm:cxn modelId="{18584C6E-E545-4AB4-9419-977B79D338CD}" type="presParOf" srcId="{EB74676E-04EF-45B5-9341-15234339E78C}" destId="{CD9961CD-063E-4974-9CA1-BC90727B3789}" srcOrd="0" destOrd="0" presId="urn:microsoft.com/office/officeart/2009/3/layout/StepUpProcess"/>
    <dgm:cxn modelId="{945D995E-4AE3-42F3-A933-3E42057A0D68}" type="presParOf" srcId="{CD9961CD-063E-4974-9CA1-BC90727B3789}" destId="{0B582F30-FB9C-43D7-A568-650419DEB078}" srcOrd="0" destOrd="0" presId="urn:microsoft.com/office/officeart/2009/3/layout/StepUpProcess"/>
    <dgm:cxn modelId="{86514228-CBFF-4020-937C-DEB17FF2F55E}" type="presParOf" srcId="{CD9961CD-063E-4974-9CA1-BC90727B3789}" destId="{106B967F-F245-4A32-A8C0-B66AF391EAA7}" srcOrd="1" destOrd="0" presId="urn:microsoft.com/office/officeart/2009/3/layout/StepUpProcess"/>
    <dgm:cxn modelId="{A2B2C3E6-5E2D-46EA-88FC-D06DB281D940}" type="presParOf" srcId="{CD9961CD-063E-4974-9CA1-BC90727B3789}" destId="{04AF1BE6-6CB0-4E46-9B00-89083FCC31DF}" srcOrd="2" destOrd="0" presId="urn:microsoft.com/office/officeart/2009/3/layout/StepUpProcess"/>
    <dgm:cxn modelId="{FCA0F567-0E73-4744-93BE-32C05A2CF32D}" type="presParOf" srcId="{EB74676E-04EF-45B5-9341-15234339E78C}" destId="{A6FDABA2-CA4E-4F61-BAD4-00ABBCA27D77}" srcOrd="1" destOrd="0" presId="urn:microsoft.com/office/officeart/2009/3/layout/StepUpProcess"/>
    <dgm:cxn modelId="{B42C4674-A01F-4E82-8113-BE49AFCB8AB8}" type="presParOf" srcId="{A6FDABA2-CA4E-4F61-BAD4-00ABBCA27D77}" destId="{1DEEE8BE-DD54-46BA-B646-435674AFBCBE}" srcOrd="0" destOrd="0" presId="urn:microsoft.com/office/officeart/2009/3/layout/StepUpProcess"/>
    <dgm:cxn modelId="{42D0C9AD-FAC8-4C42-AA79-923F6BBF6EC5}" type="presParOf" srcId="{EB74676E-04EF-45B5-9341-15234339E78C}" destId="{0777C7C2-9081-4F42-A799-47D70BED2FF5}" srcOrd="2" destOrd="0" presId="urn:microsoft.com/office/officeart/2009/3/layout/StepUpProcess"/>
    <dgm:cxn modelId="{973CC2B5-1D31-49D9-81CC-2DAF3B733C6B}" type="presParOf" srcId="{0777C7C2-9081-4F42-A799-47D70BED2FF5}" destId="{B56A655C-FCDC-4086-9DC4-5A1AB28C7482}" srcOrd="0" destOrd="0" presId="urn:microsoft.com/office/officeart/2009/3/layout/StepUpProcess"/>
    <dgm:cxn modelId="{3A27771E-2E24-4D5F-8C48-AA996020CC9F}" type="presParOf" srcId="{0777C7C2-9081-4F42-A799-47D70BED2FF5}" destId="{4FF87C30-633C-4F17-866A-C142535B23C5}" srcOrd="1" destOrd="0" presId="urn:microsoft.com/office/officeart/2009/3/layout/StepUpProcess"/>
    <dgm:cxn modelId="{01D21035-4316-4EFF-8428-341BBEC703E0}" type="presParOf" srcId="{0777C7C2-9081-4F42-A799-47D70BED2FF5}" destId="{6E6079AC-3A3D-4FC6-B073-0CC44DE0EA9A}" srcOrd="2" destOrd="0" presId="urn:microsoft.com/office/officeart/2009/3/layout/StepUpProcess"/>
    <dgm:cxn modelId="{ACF42B01-A129-41D5-8AE3-7C7761B16E1F}" type="presParOf" srcId="{EB74676E-04EF-45B5-9341-15234339E78C}" destId="{A67A83DF-A5A0-4DBC-9E8B-E873C39B80B4}" srcOrd="3" destOrd="0" presId="urn:microsoft.com/office/officeart/2009/3/layout/StepUpProcess"/>
    <dgm:cxn modelId="{C90796A9-A738-4782-A881-96483DA6A726}" type="presParOf" srcId="{A67A83DF-A5A0-4DBC-9E8B-E873C39B80B4}" destId="{1A3072E6-2C36-4BCB-8AAB-E2DB99AE1AE7}" srcOrd="0" destOrd="0" presId="urn:microsoft.com/office/officeart/2009/3/layout/StepUpProcess"/>
    <dgm:cxn modelId="{C15E3257-EA98-408E-9791-807200C4F821}" type="presParOf" srcId="{EB74676E-04EF-45B5-9341-15234339E78C}" destId="{57127328-DCCD-4691-BC5A-D47124E2810C}" srcOrd="4" destOrd="0" presId="urn:microsoft.com/office/officeart/2009/3/layout/StepUpProcess"/>
    <dgm:cxn modelId="{FC1AEC81-CE77-4654-99E4-B70073F5F9B5}" type="presParOf" srcId="{57127328-DCCD-4691-BC5A-D47124E2810C}" destId="{3D14F6F6-53E6-4C46-9CBF-AC67171D33EE}" srcOrd="0" destOrd="0" presId="urn:microsoft.com/office/officeart/2009/3/layout/StepUpProcess"/>
    <dgm:cxn modelId="{08305CF5-77C7-4219-941A-038F4C5737EB}" type="presParOf" srcId="{57127328-DCCD-4691-BC5A-D47124E2810C}" destId="{45868F8F-47FF-49A5-8E65-2EA91C7653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786475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40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how do we put those pieces together?</a:t>
            </a:r>
          </a:p>
        </p:txBody>
      </p:sp>
    </p:spTree>
    <p:extLst>
      <p:ext uri="{BB962C8B-B14F-4D97-AF65-F5344CB8AC3E}">
        <p14:creationId xmlns:p14="http://schemas.microsoft.com/office/powerpoint/2010/main" val="390894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The platform we use is Elsevier’s Pure. Out of the box, it provides a well-structured database, public web pages for each researcher and for their colleges and departments, a search feature, a few visualizations like that collaborator web</a:t>
            </a:r>
            <a:r>
              <a:rPr lang="en-US" baseline="0" dirty="0"/>
              <a:t> I had on a previous slide, ways of getting research outputs into the database, and a reporting tool.</a:t>
            </a:r>
            <a:endParaRPr dirty="0"/>
          </a:p>
        </p:txBody>
      </p:sp>
    </p:spTree>
    <p:extLst>
      <p:ext uri="{BB962C8B-B14F-4D97-AF65-F5344CB8AC3E}">
        <p14:creationId xmlns:p14="http://schemas.microsoft.com/office/powerpoint/2010/main" val="288304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Filling that database with people and organizations is up to us.</a:t>
            </a:r>
          </a:p>
          <a:p>
            <a:pPr lvl="0">
              <a:spcBef>
                <a:spcPts val="0"/>
              </a:spcBef>
              <a:buNone/>
            </a:pPr>
            <a:endParaRPr lang="en-US" dirty="0"/>
          </a:p>
          <a:p>
            <a:pPr lvl="0">
              <a:spcBef>
                <a:spcPts val="0"/>
              </a:spcBef>
              <a:buNone/>
            </a:pPr>
            <a:r>
              <a:rPr lang="en-US" dirty="0"/>
              <a:t>At Minnesota, our System of</a:t>
            </a:r>
            <a:r>
              <a:rPr lang="en-US" baseline="0" dirty="0"/>
              <a:t> Record for employees and organizations is our Human Resources data. We use PeopleSoft, and the data are available to us as a consumer through the University’s data warehouse.</a:t>
            </a:r>
          </a:p>
          <a:p>
            <a:pPr lvl="0">
              <a:spcBef>
                <a:spcPts val="0"/>
              </a:spcBef>
              <a:buNone/>
            </a:pPr>
            <a:endParaRPr lang="en-US" baseline="0" dirty="0"/>
          </a:p>
          <a:p>
            <a:pPr lvl="0">
              <a:spcBef>
                <a:spcPts val="0"/>
              </a:spcBef>
              <a:buNone/>
            </a:pPr>
            <a:r>
              <a:rPr lang="en-US" baseline="0" dirty="0"/>
              <a:t>I should mention that we also pull in Grant data. That system of record is the database owned by our Sponsored Projects Administration, and those records are also available through the Data Warehouse.</a:t>
            </a:r>
            <a:endParaRPr dirty="0"/>
          </a:p>
        </p:txBody>
      </p:sp>
    </p:spTree>
    <p:extLst>
      <p:ext uri="{BB962C8B-B14F-4D97-AF65-F5344CB8AC3E}">
        <p14:creationId xmlns:p14="http://schemas.microsoft.com/office/powerpoint/2010/main" val="282304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For people,</a:t>
            </a:r>
            <a:r>
              <a:rPr lang="en-US" baseline="0" dirty="0"/>
              <a:t> we only pull people with specific job codes in specific departments. Most of the people in </a:t>
            </a:r>
            <a:r>
              <a:rPr lang="en-US" baseline="0" dirty="0" err="1"/>
              <a:t>Experts@Minnesota</a:t>
            </a:r>
            <a:r>
              <a:rPr lang="en-US" baseline="0" dirty="0"/>
              <a:t> are faculty, but we have a large number of other researchers.</a:t>
            </a:r>
          </a:p>
          <a:p>
            <a:pPr lvl="0">
              <a:spcBef>
                <a:spcPts val="0"/>
              </a:spcBef>
              <a:buNone/>
            </a:pPr>
            <a:endParaRPr lang="en-US" baseline="0" dirty="0"/>
          </a:p>
          <a:p>
            <a:pPr lvl="0">
              <a:spcBef>
                <a:spcPts val="0"/>
              </a:spcBef>
              <a:buNone/>
            </a:pPr>
            <a:r>
              <a:rPr lang="en-US" baseline="0" dirty="0"/>
              <a:t>We update about three times a year but are heading toward a more frequent schedule as we refine our methods for pulling and uploading data from one system to the other.</a:t>
            </a:r>
            <a:endParaRPr dirty="0"/>
          </a:p>
        </p:txBody>
      </p:sp>
    </p:spTree>
    <p:extLst>
      <p:ext uri="{BB962C8B-B14F-4D97-AF65-F5344CB8AC3E}">
        <p14:creationId xmlns:p14="http://schemas.microsoft.com/office/powerpoint/2010/main" val="345315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The</a:t>
            </a:r>
            <a:r>
              <a:rPr lang="en-US" baseline="0" dirty="0"/>
              <a:t> research outputs. This layer is truly a joint effort: One part of Pure that is very important to us is its integration with Scopus. Our Pure instance automatically receives new research outputs from Scopus on a weekly basis, for the people we specify.</a:t>
            </a:r>
          </a:p>
          <a:p>
            <a:pPr lvl="0">
              <a:spcBef>
                <a:spcPts val="0"/>
              </a:spcBef>
              <a:buNone/>
            </a:pPr>
            <a:endParaRPr lang="en-US" baseline="0" dirty="0"/>
          </a:p>
          <a:p>
            <a:pPr lvl="0">
              <a:spcBef>
                <a:spcPts val="0"/>
              </a:spcBef>
              <a:buNone/>
            </a:pPr>
            <a:r>
              <a:rPr lang="en-US" baseline="0" dirty="0"/>
              <a:t>As you can see, we don’t request that automatic Scopus feed for everyone. Here’s why.</a:t>
            </a:r>
            <a:endParaRPr dirty="0"/>
          </a:p>
        </p:txBody>
      </p:sp>
    </p:spTree>
    <p:extLst>
      <p:ext uri="{BB962C8B-B14F-4D97-AF65-F5344CB8AC3E}">
        <p14:creationId xmlns:p14="http://schemas.microsoft.com/office/powerpoint/2010/main" val="70362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Scopus is a fantastic source</a:t>
            </a:r>
            <a:r>
              <a:rPr lang="en-US" baseline="0" dirty="0"/>
              <a:t> for research output if you’re in the right discipline. Most of our researchers in medicine and health sciences, biological sciences, physical sciences, and engineering have close to complete sets of research outputs in Scopus.</a:t>
            </a:r>
          </a:p>
          <a:p>
            <a:pPr lvl="0">
              <a:spcBef>
                <a:spcPts val="0"/>
              </a:spcBef>
              <a:buNone/>
            </a:pPr>
            <a:endParaRPr lang="en-US" baseline="0" dirty="0"/>
          </a:p>
          <a:p>
            <a:pPr lvl="0">
              <a:spcBef>
                <a:spcPts val="0"/>
              </a:spcBef>
              <a:buNone/>
            </a:pPr>
            <a:r>
              <a:rPr lang="en-US" baseline="0" dirty="0"/>
              <a:t>Scopus is pretty good if you’re in the social sciences. It depends a lot on your exact field of research.</a:t>
            </a:r>
          </a:p>
          <a:p>
            <a:pPr lvl="0">
              <a:spcBef>
                <a:spcPts val="0"/>
              </a:spcBef>
              <a:buNone/>
            </a:pPr>
            <a:endParaRPr lang="en-US" baseline="0" dirty="0"/>
          </a:p>
          <a:p>
            <a:pPr lvl="0">
              <a:spcBef>
                <a:spcPts val="0"/>
              </a:spcBef>
              <a:buNone/>
            </a:pPr>
            <a:r>
              <a:rPr lang="en-US" baseline="0" dirty="0"/>
              <a:t>It’s not so great for people in humanities disciplines. It’s primarily an article database, and people in humanities disciplines tend to produce a lot more books and other forms of scholarship.</a:t>
            </a:r>
            <a:endParaRPr dirty="0"/>
          </a:p>
        </p:txBody>
      </p:sp>
    </p:spTree>
    <p:extLst>
      <p:ext uri="{BB962C8B-B14F-4D97-AF65-F5344CB8AC3E}">
        <p14:creationId xmlns:p14="http://schemas.microsoft.com/office/powerpoint/2010/main" val="9331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That isn’t going to be news to any librarian in the audience. We</a:t>
            </a:r>
            <a:r>
              <a:rPr lang="en-US" baseline="0" dirty="0"/>
              <a:t> all know that you have to carefully consider which database or databases to use if you’re trying to do a comprehensive search for an author’s work. And that’s fine for work in specific discipline: You’re essentially narrowing your search before you even start typing in terms. That’s a good thing when you’re aiming for precision.</a:t>
            </a:r>
            <a:endParaRPr dirty="0"/>
          </a:p>
        </p:txBody>
      </p:sp>
    </p:spTree>
    <p:extLst>
      <p:ext uri="{BB962C8B-B14F-4D97-AF65-F5344CB8AC3E}">
        <p14:creationId xmlns:p14="http://schemas.microsoft.com/office/powerpoint/2010/main" val="280911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But if you want both breadth and depth across disciplines, you need to consider how database content comes to be what it is. Out of the universe</a:t>
            </a:r>
            <a:r>
              <a:rPr lang="en-US" baseline="0" dirty="0"/>
              <a:t> of articles, books, and other types of scholarship, a database publisher makes decisions about coverage that are partially constrained by what agreements they can reach with the publishers of those research outputs.</a:t>
            </a:r>
            <a:endParaRPr dirty="0"/>
          </a:p>
        </p:txBody>
      </p:sp>
    </p:spTree>
    <p:extLst>
      <p:ext uri="{BB962C8B-B14F-4D97-AF65-F5344CB8AC3E}">
        <p14:creationId xmlns:p14="http://schemas.microsoft.com/office/powerpoint/2010/main" val="2845920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Those agreements are not going to be the same from Scopus to Academic</a:t>
            </a:r>
            <a:r>
              <a:rPr lang="en-US" baseline="0" dirty="0"/>
              <a:t> Analytics to Google Scholar, so the list of articles you find in any of those will differ as well.</a:t>
            </a:r>
            <a:endParaRPr dirty="0"/>
          </a:p>
        </p:txBody>
      </p:sp>
    </p:spTree>
    <p:extLst>
      <p:ext uri="{BB962C8B-B14F-4D97-AF65-F5344CB8AC3E}">
        <p14:creationId xmlns:p14="http://schemas.microsoft.com/office/powerpoint/2010/main" val="100203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Here’s an example comparing two different sources in two different disciplines.</a:t>
            </a:r>
          </a:p>
          <a:p>
            <a:pPr lvl="0">
              <a:spcBef>
                <a:spcPts val="0"/>
              </a:spcBef>
              <a:buNone/>
            </a:pPr>
            <a:endParaRPr lang="en-US" dirty="0"/>
          </a:p>
          <a:p>
            <a:pPr lvl="0">
              <a:spcBef>
                <a:spcPts val="0"/>
              </a:spcBef>
              <a:buNone/>
            </a:pPr>
            <a:r>
              <a:rPr lang="en-US" dirty="0"/>
              <a:t>For</a:t>
            </a:r>
            <a:r>
              <a:rPr lang="en-US" baseline="0" dirty="0"/>
              <a:t> the top example, a Sociology department, Source B has more items but not necessarily better coverage. Source A has far more books, which appear to be important in this discipline. But on the other hand it’s missing a large number of book chapters and those are also important. </a:t>
            </a:r>
          </a:p>
          <a:p>
            <a:pPr lvl="0">
              <a:spcBef>
                <a:spcPts val="0"/>
              </a:spcBef>
              <a:buNone/>
            </a:pPr>
            <a:endParaRPr lang="en-US" baseline="0" dirty="0"/>
          </a:p>
          <a:p>
            <a:pPr lvl="0">
              <a:spcBef>
                <a:spcPts val="0"/>
              </a:spcBef>
              <a:buNone/>
            </a:pPr>
            <a:r>
              <a:rPr lang="en-US" baseline="0" dirty="0"/>
              <a:t>In the Horticultural Science department, Source B clearly performs better. Some of the difference is likely due to better journal coverage for the discipline by Source B, and for this department there are few books to be found in either source, so Source A’s strength there doesn’t balance out their weakness with articles and book chapters.</a:t>
            </a:r>
          </a:p>
          <a:p>
            <a:pPr lvl="0">
              <a:spcBef>
                <a:spcPts val="0"/>
              </a:spcBef>
              <a:buNone/>
            </a:pPr>
            <a:endParaRPr lang="en-US" baseline="0" dirty="0"/>
          </a:p>
          <a:p>
            <a:pPr lvl="0">
              <a:spcBef>
                <a:spcPts val="0"/>
              </a:spcBef>
              <a:buNone/>
            </a:pPr>
            <a:r>
              <a:rPr lang="en-US" baseline="0" dirty="0"/>
              <a:t>In either case, neither source provides a perfect picture of research outputs for either discipline.</a:t>
            </a:r>
            <a:endParaRPr dirty="0"/>
          </a:p>
        </p:txBody>
      </p:sp>
    </p:spTree>
    <p:extLst>
      <p:ext uri="{BB962C8B-B14F-4D97-AF65-F5344CB8AC3E}">
        <p14:creationId xmlns:p14="http://schemas.microsoft.com/office/powerpoint/2010/main" val="227836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University of Minnesota is </a:t>
            </a:r>
            <a:r>
              <a:rPr lang="en-US" baseline="0" dirty="0"/>
              <a:t>a Carnegie Research One institution, with large numbers of undergraduates, graduate students, and faculty members, in addition to professional and non-degree-seeking students and University staff. </a:t>
            </a:r>
          </a:p>
          <a:p>
            <a:endParaRPr lang="en-US" baseline="0" dirty="0"/>
          </a:p>
          <a:p>
            <a:r>
              <a:rPr lang="en-US" baseline="0" dirty="0"/>
              <a:t>We’re also a land grant institution, here to serve the citizens of the state as well as our direct affiliates. </a:t>
            </a:r>
          </a:p>
          <a:p>
            <a:endParaRPr lang="en-US" baseline="0" dirty="0"/>
          </a:p>
          <a:p>
            <a:r>
              <a:rPr lang="en-US" baseline="0" dirty="0"/>
              <a:t>In an institution that big, we’re always looking for ways to both keep track of what the many entities and individuals that make up the University are doing, and to tell the stories of that work to the whole community.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25EF33-FEE1-4F58-AB71-14ABED68DC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1019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With all those</a:t>
            </a:r>
            <a:r>
              <a:rPr lang="en-US" baseline="0" dirty="0"/>
              <a:t> points in mind, if our goal is a comprehensive database of the University of Minnesota’s research outputs, we can’t rely on any one source. There needs to be some kind of manual curation.</a:t>
            </a:r>
            <a:endParaRPr dirty="0"/>
          </a:p>
        </p:txBody>
      </p:sp>
    </p:spTree>
    <p:extLst>
      <p:ext uri="{BB962C8B-B14F-4D97-AF65-F5344CB8AC3E}">
        <p14:creationId xmlns:p14="http://schemas.microsoft.com/office/powerpoint/2010/main" val="2554970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Manual = work someone will have to do and the University will have to pay for, so we need</a:t>
            </a:r>
            <a:r>
              <a:rPr lang="en-US" baseline="0" dirty="0"/>
              <a:t> to step back and consider whether such a database is needed. Considering our original goal of helping researchers find each other, maybe all they need is a sense of what others have published and not a comprehensive list.</a:t>
            </a:r>
          </a:p>
          <a:p>
            <a:pPr lvl="0">
              <a:spcBef>
                <a:spcPts val="0"/>
              </a:spcBef>
              <a:buNone/>
            </a:pPr>
            <a:endParaRPr lang="en-US" baseline="0" dirty="0"/>
          </a:p>
          <a:p>
            <a:pPr lvl="0">
              <a:spcBef>
                <a:spcPts val="0"/>
              </a:spcBef>
              <a:buNone/>
            </a:pPr>
            <a:r>
              <a:rPr lang="en-US" baseline="0" dirty="0"/>
              <a:t>Maybe pretty good is good enough.</a:t>
            </a:r>
            <a:endParaRPr dirty="0"/>
          </a:p>
        </p:txBody>
      </p:sp>
    </p:spTree>
    <p:extLst>
      <p:ext uri="{BB962C8B-B14F-4D97-AF65-F5344CB8AC3E}">
        <p14:creationId xmlns:p14="http://schemas.microsoft.com/office/powerpoint/2010/main" val="661177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Except.</a:t>
            </a:r>
          </a:p>
          <a:p>
            <a:endParaRPr lang="en-US" dirty="0"/>
          </a:p>
          <a:p>
            <a:r>
              <a:rPr lang="en-US" dirty="0"/>
              <a:t>As </a:t>
            </a:r>
            <a:r>
              <a:rPr lang="en-US" dirty="0" err="1"/>
              <a:t>Experts@Minnesota</a:t>
            </a:r>
            <a:r>
              <a:rPr lang="en-US" dirty="0"/>
              <a:t> evolved, it became apparent that we were sitting on an imperfect</a:t>
            </a:r>
            <a:r>
              <a:rPr lang="en-US" baseline="0" dirty="0"/>
              <a:t> dataset that was nevertheless the closest the University has ever gotten to a single database of the institution’s work. As people figured that out, they started asking us questions.</a:t>
            </a:r>
            <a:endParaRPr lang="en-US" dirty="0"/>
          </a:p>
        </p:txBody>
      </p:sp>
    </p:spTree>
    <p:extLst>
      <p:ext uri="{BB962C8B-B14F-4D97-AF65-F5344CB8AC3E}">
        <p14:creationId xmlns:p14="http://schemas.microsoft.com/office/powerpoint/2010/main" val="26679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are a few examples of</a:t>
            </a:r>
            <a:r>
              <a:rPr lang="en-US" baseline="0" dirty="0"/>
              <a:t> questions we’ve been asked over the last four years. From left to right, the questions are coming from our Office of the Vice President for Research, the Board of Regents, the Provost, and numerous academic programs, colleges, centers, and institutes.</a:t>
            </a:r>
            <a:endParaRPr lang="en-US" dirty="0"/>
          </a:p>
        </p:txBody>
      </p:sp>
    </p:spTree>
    <p:extLst>
      <p:ext uri="{BB962C8B-B14F-4D97-AF65-F5344CB8AC3E}">
        <p14:creationId xmlns:p14="http://schemas.microsoft.com/office/powerpoint/2010/main" val="373240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 the</a:t>
            </a:r>
            <a:r>
              <a:rPr lang="en-US" baseline="0" dirty="0"/>
              <a:t> questions mounted and we were able to answer them by extracting data from </a:t>
            </a:r>
            <a:r>
              <a:rPr lang="en-US" baseline="0" dirty="0" err="1"/>
              <a:t>Experts@Minnesota</a:t>
            </a:r>
            <a:r>
              <a:rPr lang="en-US" baseline="0" dirty="0"/>
              <a:t>, we realized that what we really had was another System of Record. You’ll remember that I mentioned the Human Resources and Sponsored Programs Administration databases as the systems of record for employee and job information and for grant information. </a:t>
            </a:r>
            <a:endParaRPr lang="en-US" dirty="0"/>
          </a:p>
        </p:txBody>
      </p:sp>
    </p:spTree>
    <p:extLst>
      <p:ext uri="{BB962C8B-B14F-4D97-AF65-F5344CB8AC3E}">
        <p14:creationId xmlns:p14="http://schemas.microsoft.com/office/powerpoint/2010/main" val="44213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statement I’ve highlighted in this Wikipedia article the problem we’re starting to see here: There are lots of different</a:t>
            </a:r>
            <a:r>
              <a:rPr lang="en-US" baseline="0" dirty="0"/>
              <a:t> systems with research outputs, and they’re not going to agree with each other for good reasons. One of them needs to be the authoritative record and the others should leverage that authoritative record. </a:t>
            </a:r>
          </a:p>
          <a:p>
            <a:endParaRPr lang="en-US" baseline="0" dirty="0"/>
          </a:p>
        </p:txBody>
      </p:sp>
    </p:spTree>
    <p:extLst>
      <p:ext uri="{BB962C8B-B14F-4D97-AF65-F5344CB8AC3E}">
        <p14:creationId xmlns:p14="http://schemas.microsoft.com/office/powerpoint/2010/main" val="15032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That System of Record needs to be accurate, comprehensive,</a:t>
            </a:r>
            <a:r>
              <a:rPr lang="en-US" baseline="0" dirty="0"/>
              <a:t> and available to the people on campus who need to use it.</a:t>
            </a:r>
            <a:endParaRPr dirty="0"/>
          </a:p>
        </p:txBody>
      </p:sp>
    </p:spTree>
    <p:extLst>
      <p:ext uri="{BB962C8B-B14F-4D97-AF65-F5344CB8AC3E}">
        <p14:creationId xmlns:p14="http://schemas.microsoft.com/office/powerpoint/2010/main" val="125194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Data</a:t>
            </a:r>
            <a:r>
              <a:rPr lang="en-US" baseline="0" dirty="0"/>
              <a:t> q</a:t>
            </a:r>
            <a:r>
              <a:rPr lang="en-US" dirty="0"/>
              <a:t>uality is something we can always improve. Although</a:t>
            </a:r>
            <a:r>
              <a:rPr lang="en-US" baseline="0" dirty="0"/>
              <a:t> the ideal for researchers is an automatically populated database, the </a:t>
            </a:r>
            <a:r>
              <a:rPr lang="en-US" dirty="0"/>
              <a:t>data source we have doesn’t work equally well for all of our researchers. We</a:t>
            </a:r>
            <a:r>
              <a:rPr lang="en-US" baseline="0" dirty="0"/>
              <a:t> need for each researcher to look at their pre-populated record and add items that don’t appear or notify us to remove items that aren’t actually theirs.</a:t>
            </a:r>
          </a:p>
          <a:p>
            <a:pPr lvl="0">
              <a:spcBef>
                <a:spcPts val="0"/>
              </a:spcBef>
              <a:buNone/>
            </a:pPr>
            <a:endParaRPr lang="en-US" baseline="0" dirty="0"/>
          </a:p>
          <a:p>
            <a:pPr lvl="0">
              <a:spcBef>
                <a:spcPts val="0"/>
              </a:spcBef>
              <a:buNone/>
            </a:pPr>
            <a:r>
              <a:rPr lang="en-US" baseline="0" dirty="0"/>
              <a:t>But we have no way to make them do that.</a:t>
            </a:r>
          </a:p>
          <a:p>
            <a:pPr lvl="0">
              <a:spcBef>
                <a:spcPts val="0"/>
              </a:spcBef>
              <a:buNone/>
            </a:pPr>
            <a:endParaRPr lang="en-US" baseline="0" dirty="0"/>
          </a:p>
          <a:p>
            <a:pPr lvl="0">
              <a:spcBef>
                <a:spcPts val="0"/>
              </a:spcBef>
              <a:buNone/>
            </a:pPr>
            <a:r>
              <a:rPr lang="en-US" baseline="0" dirty="0"/>
              <a:t>We do have ways to encourage them, though: If people and organizations are seeing and using their publication lists, authors will be motivated to make sure their list is accurate. That requires a lot of communication and education.</a:t>
            </a:r>
            <a:endParaRPr dirty="0"/>
          </a:p>
        </p:txBody>
      </p:sp>
    </p:spTree>
    <p:extLst>
      <p:ext uri="{BB962C8B-B14F-4D97-AF65-F5344CB8AC3E}">
        <p14:creationId xmlns:p14="http://schemas.microsoft.com/office/powerpoint/2010/main" val="722119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Luckily we have a secret weapon. These are our liaison librarians. They each support several</a:t>
            </a:r>
            <a:r>
              <a:rPr lang="en-US" baseline="0" dirty="0"/>
              <a:t> academic departments or programs on campus. They understand the scholarly communication practices of the disciplines they support, and they have good personal relationships with both faculty and support staff throughout their departments.</a:t>
            </a:r>
          </a:p>
          <a:p>
            <a:pPr lvl="0">
              <a:spcBef>
                <a:spcPts val="0"/>
              </a:spcBef>
              <a:buNone/>
            </a:pPr>
            <a:endParaRPr lang="en-US" baseline="0" dirty="0"/>
          </a:p>
          <a:p>
            <a:pPr lvl="0">
              <a:spcBef>
                <a:spcPts val="0"/>
              </a:spcBef>
              <a:buNone/>
            </a:pPr>
            <a:r>
              <a:rPr lang="en-US" baseline="0" dirty="0"/>
              <a:t>Now I’m going to turn over the podium to one of those people, Caitlin Bakker, to tell you more about how our librarians are using </a:t>
            </a:r>
            <a:r>
              <a:rPr lang="en-US" baseline="0" dirty="0" err="1"/>
              <a:t>Experts@Minnesota</a:t>
            </a:r>
            <a:r>
              <a:rPr lang="en-US" baseline="0" dirty="0"/>
              <a:t> in their work.</a:t>
            </a:r>
            <a:endParaRPr dirty="0"/>
          </a:p>
        </p:txBody>
      </p:sp>
    </p:spTree>
    <p:extLst>
      <p:ext uri="{BB962C8B-B14F-4D97-AF65-F5344CB8AC3E}">
        <p14:creationId xmlns:p14="http://schemas.microsoft.com/office/powerpoint/2010/main" val="1622506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99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The University isn’t just one set of disciplines: Our academic programs and research span the range from</a:t>
            </a:r>
            <a:r>
              <a:rPr lang="en-US" baseline="0" dirty="0"/>
              <a:t> basic sciences, medicine, and engineering through liberal arts and public policy, and everything in between.</a:t>
            </a:r>
            <a:endParaRPr dirty="0"/>
          </a:p>
        </p:txBody>
      </p:sp>
    </p:spTree>
    <p:extLst>
      <p:ext uri="{BB962C8B-B14F-4D97-AF65-F5344CB8AC3E}">
        <p14:creationId xmlns:p14="http://schemas.microsoft.com/office/powerpoint/2010/main" val="2616654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Everything</a:t>
            </a:r>
            <a:r>
              <a:rPr lang="en-US" baseline="0" dirty="0"/>
              <a:t> </a:t>
            </a:r>
            <a:r>
              <a:rPr lang="en-US" dirty="0"/>
              <a:t>Caitlin’s talked about</a:t>
            </a:r>
            <a:r>
              <a:rPr lang="en-US" baseline="0" dirty="0"/>
              <a:t> has a dual purpose: Each project fills an important need on campus, and each project encourages people to use </a:t>
            </a:r>
            <a:r>
              <a:rPr lang="en-US" baseline="0" dirty="0" err="1"/>
              <a:t>Experts@Minnesota</a:t>
            </a:r>
            <a:r>
              <a:rPr lang="en-US" baseline="0" dirty="0"/>
              <a:t> as the System of Record for research outputs. Now I want to talk about how we are making that research output data available to the systems and people who want to make use of it.</a:t>
            </a:r>
            <a:endParaRPr dirty="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99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a:t>Right now, people can ask me for</a:t>
            </a:r>
            <a:r>
              <a:rPr lang="en-US" baseline="0" dirty="0"/>
              <a:t> credentials to access the Pure API. There are about a dozen of them, and they are primarily programmers who know how to write code that requests specific information from the API and then does something useful with the XML document that’s returned. What you’re looking at here is the Pure API’s representation of one of my publications.</a:t>
            </a:r>
            <a:endParaRPr dirty="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29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But</a:t>
            </a:r>
            <a:r>
              <a:rPr lang="en-US" baseline="0" dirty="0"/>
              <a:t> there are hundreds of programmers and analysts and even people like me on campus who work with different aspects of our University Data Warehouse every day. If we can make the research output data in Pure available as another data source on this list, we can greatly expand the number of people who are able to use research output data from the system of record in their analyses and applications.</a:t>
            </a:r>
            <a:endParaRPr dirty="0"/>
          </a:p>
        </p:txBody>
      </p:sp>
    </p:spTree>
    <p:extLst>
      <p:ext uri="{BB962C8B-B14F-4D97-AF65-F5344CB8AC3E}">
        <p14:creationId xmlns:p14="http://schemas.microsoft.com/office/powerpoint/2010/main" val="755192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Data warehouses</a:t>
            </a:r>
            <a:r>
              <a:rPr lang="en-US" baseline="0" dirty="0"/>
              <a:t> are nothing new. This article from </a:t>
            </a:r>
            <a:r>
              <a:rPr lang="en-US" baseline="0" dirty="0" err="1"/>
              <a:t>Educause</a:t>
            </a:r>
            <a:r>
              <a:rPr lang="en-US" baseline="0" dirty="0"/>
              <a:t> way back in 2003 extolls the virtues of a data warehouse in an academic environment. Your campus probably has one, too.</a:t>
            </a:r>
            <a:endParaRPr lang="en-US" dirty="0"/>
          </a:p>
        </p:txBody>
      </p:sp>
    </p:spTree>
    <p:extLst>
      <p:ext uri="{BB962C8B-B14F-4D97-AF65-F5344CB8AC3E}">
        <p14:creationId xmlns:p14="http://schemas.microsoft.com/office/powerpoint/2010/main" val="3437406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dirty="0"/>
              <a:t>What</a:t>
            </a:r>
            <a:r>
              <a:rPr lang="en" baseline="0" dirty="0"/>
              <a:t> is new, at least for us, is adding data about the research outputs of University of Minnesota researchers to the data warehouse. This is my little schematic of what that might look like. I”ve been referring to the project as the “Experts Data Warehouse,” though of course the research output data is intended to be just one small part of the University’s data warehouse. </a:t>
            </a:r>
          </a:p>
          <a:p>
            <a:pPr lvl="0" rtl="0">
              <a:spcBef>
                <a:spcPts val="0"/>
              </a:spcBef>
              <a:buNone/>
            </a:pPr>
            <a:endParaRPr lang="en" baseline="0" dirty="0"/>
          </a:p>
          <a:p>
            <a:pPr lvl="0" rtl="0">
              <a:spcBef>
                <a:spcPts val="0"/>
              </a:spcBef>
              <a:buNone/>
            </a:pPr>
            <a:r>
              <a:rPr lang="en" baseline="0" dirty="0"/>
              <a:t>Essentially, what we aim to do is bring HR and Grant data from the Data Warehouse to Pure for display, and send back the research outputs added to Pure to the Data Warehouse for consumption by others as well as regular archiving.</a:t>
            </a: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442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Right now we’re just starting</a:t>
            </a:r>
            <a:r>
              <a:rPr lang="en-US" baseline="0" dirty="0"/>
              <a:t> Phase 1: Building an Oracle database that will be maintained by the Libraries.</a:t>
            </a:r>
          </a:p>
          <a:p>
            <a:pPr lvl="0">
              <a:spcBef>
                <a:spcPts val="0"/>
              </a:spcBef>
              <a:buNone/>
            </a:pPr>
            <a:endParaRPr lang="en-US" baseline="0" dirty="0"/>
          </a:p>
          <a:p>
            <a:pPr lvl="0">
              <a:spcBef>
                <a:spcPts val="0"/>
              </a:spcBef>
              <a:buNone/>
            </a:pPr>
            <a:r>
              <a:rPr lang="en-US" baseline="0" dirty="0"/>
              <a:t>Phase 2 will involve documenting the tables and fields available in that database and training people on how and when to use research output information properly. We see this as a place where the Libraries really have primacy, and we’ll be counting on the expertise of our liaison librarians to provide the needed outreach and education.</a:t>
            </a:r>
          </a:p>
          <a:p>
            <a:pPr lvl="0">
              <a:spcBef>
                <a:spcPts val="0"/>
              </a:spcBef>
              <a:buNone/>
            </a:pPr>
            <a:endParaRPr lang="en-US" baseline="0" dirty="0"/>
          </a:p>
          <a:p>
            <a:pPr lvl="0">
              <a:spcBef>
                <a:spcPts val="0"/>
              </a:spcBef>
              <a:buNone/>
            </a:pPr>
            <a:r>
              <a:rPr lang="en-US" baseline="0" dirty="0"/>
              <a:t>Phase 3 will happen when our Office of Information Technology is ready to bring our data into the next-generation data warehouse they’re currently planning.</a:t>
            </a:r>
            <a:endParaRPr dirty="0"/>
          </a:p>
        </p:txBody>
      </p:sp>
    </p:spTree>
    <p:extLst>
      <p:ext uri="{BB962C8B-B14F-4D97-AF65-F5344CB8AC3E}">
        <p14:creationId xmlns:p14="http://schemas.microsoft.com/office/powerpoint/2010/main" val="206586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know a few of the needs that will be immediately served</a:t>
            </a:r>
            <a:r>
              <a:rPr lang="en-US" baseline="0" dirty="0"/>
              <a:t> by the Experts Data Warehouse.</a:t>
            </a:r>
            <a:endParaRPr lang="en-US" dirty="0"/>
          </a:p>
        </p:txBody>
      </p:sp>
    </p:spTree>
    <p:extLst>
      <p:ext uri="{BB962C8B-B14F-4D97-AF65-F5344CB8AC3E}">
        <p14:creationId xmlns:p14="http://schemas.microsoft.com/office/powerpoint/2010/main" val="1615877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mentioned Works earlier, the system used by a number of departments and colleges to track faculty activity. We have sent research output data to Works in batch before, but now</a:t>
            </a:r>
            <a:r>
              <a:rPr lang="en-US" baseline="0" dirty="0"/>
              <a:t> we plan to provide ongoing access to up-to-date data so our Academic Affairs colleagues can pull data as needed. In return, we’re investigating whether they are capturing unique data that we could use to enhance </a:t>
            </a:r>
            <a:r>
              <a:rPr lang="en-US" baseline="0" dirty="0" err="1"/>
              <a:t>Experts@Minnesota</a:t>
            </a:r>
            <a:r>
              <a:rPr lang="en-US" baseline="0" dirty="0"/>
              <a:t>.</a:t>
            </a:r>
            <a:endParaRPr lang="en-US" dirty="0"/>
          </a:p>
        </p:txBody>
      </p:sp>
    </p:spTree>
    <p:extLst>
      <p:ext uri="{BB962C8B-B14F-4D97-AF65-F5344CB8AC3E}">
        <p14:creationId xmlns:p14="http://schemas.microsoft.com/office/powerpoint/2010/main" val="2362096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 everyone uses</a:t>
            </a:r>
            <a:r>
              <a:rPr lang="en-US" baseline="0" dirty="0"/>
              <a:t> Works, but all departments and colleges do regular activity reporting. We have trained some departmental staff on how to pull research output data through the Pure reporting module, and that use could expand with a readily available data dictionary.</a:t>
            </a:r>
            <a:endParaRPr lang="en-US" dirty="0"/>
          </a:p>
        </p:txBody>
      </p:sp>
    </p:spTree>
    <p:extLst>
      <p:ext uri="{BB962C8B-B14F-4D97-AF65-F5344CB8AC3E}">
        <p14:creationId xmlns:p14="http://schemas.microsoft.com/office/powerpoint/2010/main" val="3431839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Caitlin</a:t>
            </a:r>
            <a:r>
              <a:rPr lang="en-US" baseline="0" dirty="0"/>
              <a:t> mentioned the Manifold project in the Medical School. There are plans for a Manifold upgrade that would draw on the Experts Data Warehouse as its data source.</a:t>
            </a:r>
            <a:endParaRPr lang="en-US" dirty="0"/>
          </a:p>
        </p:txBody>
      </p:sp>
    </p:spTree>
    <p:extLst>
      <p:ext uri="{BB962C8B-B14F-4D97-AF65-F5344CB8AC3E}">
        <p14:creationId xmlns:p14="http://schemas.microsoft.com/office/powerpoint/2010/main" val="258547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keep track of all that work in</a:t>
            </a:r>
            <a:r>
              <a:rPr lang="en-US" baseline="0" dirty="0"/>
              <a:t> all those disciplines, several different systems have emerged. There are numerous grassroots systems at the departmental and college levels, but for University-wide tools these three have emerged. Each is our implementation of a licensed product. Although all three are, in part, collections of the articles and other research outputs by faculty at the University, they each have a distinct set of goals.</a:t>
            </a:r>
          </a:p>
          <a:p>
            <a:endParaRPr lang="en-US" baseline="0" dirty="0"/>
          </a:p>
          <a:p>
            <a:r>
              <a:rPr lang="en-US" baseline="0" dirty="0" err="1"/>
              <a:t>Experts@Minnesota</a:t>
            </a:r>
            <a:r>
              <a:rPr lang="en-US" baseline="0" dirty="0"/>
              <a:t> is our implementation of Elsevier’s Pure. I’ll be focusing on that today.</a:t>
            </a:r>
          </a:p>
          <a:p>
            <a:endParaRPr lang="en-US" baseline="0" dirty="0"/>
          </a:p>
          <a:p>
            <a:r>
              <a:rPr lang="en-US" baseline="0" dirty="0"/>
              <a:t>Works is our implementation of Digital Measures, managed by the Provost’s Office. Works is used for Faculty Activity Reporting, an internal activity with a promotion and tenure focus. It’s used by several departments and colleges, but not all.</a:t>
            </a:r>
          </a:p>
          <a:p>
            <a:endParaRPr lang="en-US" baseline="0" dirty="0"/>
          </a:p>
          <a:p>
            <a:r>
              <a:rPr lang="en-US" baseline="0" dirty="0"/>
              <a:t>Academic Analytics is licensed through and maintained by our Office of Institutional Research. It’s an aggregated snapshot of our work that provides a way of comparing specific departments to peer programs at other institutions.</a:t>
            </a:r>
            <a:endParaRPr lang="en-US" dirty="0"/>
          </a:p>
        </p:txBody>
      </p:sp>
    </p:spTree>
    <p:extLst>
      <p:ext uri="{BB962C8B-B14F-4D97-AF65-F5344CB8AC3E}">
        <p14:creationId xmlns:p14="http://schemas.microsoft.com/office/powerpoint/2010/main" val="299922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Academic Program Reviews are another common need on campus. The Experts Data</a:t>
            </a:r>
            <a:r>
              <a:rPr lang="en-US" baseline="0" dirty="0"/>
              <a:t> Warehouse can provide data on publications over time to feed discussions on the program’s future directions.</a:t>
            </a:r>
            <a:endParaRPr lang="en-US" dirty="0"/>
          </a:p>
        </p:txBody>
      </p:sp>
    </p:spTree>
    <p:extLst>
      <p:ext uri="{BB962C8B-B14F-4D97-AF65-F5344CB8AC3E}">
        <p14:creationId xmlns:p14="http://schemas.microsoft.com/office/powerpoint/2010/main" val="1639898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Several departments</a:t>
            </a:r>
            <a:r>
              <a:rPr lang="en-US" baseline="0" dirty="0"/>
              <a:t> on campus are linking to </a:t>
            </a:r>
            <a:r>
              <a:rPr lang="en-US" baseline="0" dirty="0" err="1"/>
              <a:t>Experts@Minnesota</a:t>
            </a:r>
            <a:r>
              <a:rPr lang="en-US" baseline="0" dirty="0"/>
              <a:t> from individual faculty profiles. With data in the Data Warehouse, we could build a Drupal widget that would allow those websites to display recent or prominent publications directly on the department-level pages.</a:t>
            </a:r>
            <a:endParaRPr lang="en-US" dirty="0"/>
          </a:p>
        </p:txBody>
      </p:sp>
    </p:spTree>
    <p:extLst>
      <p:ext uri="{BB962C8B-B14F-4D97-AF65-F5344CB8AC3E}">
        <p14:creationId xmlns:p14="http://schemas.microsoft.com/office/powerpoint/2010/main" val="2270489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Those are just</a:t>
            </a:r>
            <a:r>
              <a:rPr lang="en-US" baseline="0" dirty="0"/>
              <a:t> a few of the things we’re thinking about. Now we invite any questions or comments you might have.</a:t>
            </a:r>
            <a:endParaRPr lang="en-US" dirty="0"/>
          </a:p>
        </p:txBody>
      </p:sp>
    </p:spTree>
    <p:extLst>
      <p:ext uri="{BB962C8B-B14F-4D97-AF65-F5344CB8AC3E}">
        <p14:creationId xmlns:p14="http://schemas.microsoft.com/office/powerpoint/2010/main" val="27345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Experts@Minnesota</a:t>
            </a:r>
            <a:r>
              <a:rPr lang="en-US" dirty="0"/>
              <a:t> was first</a:t>
            </a:r>
            <a:r>
              <a:rPr lang="en-US" baseline="0" dirty="0"/>
              <a:t> conceived as a public-facing portal that anyone can use to find out about the work of our researchers. It covers the Twin Cities campus only, but covers all disciplines.  Research output lists are updated continuously from Scopus, and individual “Experts” or their delegates can add research outputs that aren’t in Scopus and enhance their profile in other ways. </a:t>
            </a:r>
          </a:p>
          <a:p>
            <a:endParaRPr lang="en-US" baseline="0" dirty="0"/>
          </a:p>
          <a:p>
            <a:r>
              <a:rPr lang="en-US" baseline="0" dirty="0"/>
              <a:t>It is internal in one important way: We can pull the data out to feed other systems (like Works), create our own aggregations, or do our own analyses that drill down to the individual research output level.</a:t>
            </a:r>
            <a:endParaRPr lang="en-US" dirty="0"/>
          </a:p>
        </p:txBody>
      </p:sp>
    </p:spTree>
    <p:extLst>
      <p:ext uri="{BB962C8B-B14F-4D97-AF65-F5344CB8AC3E}">
        <p14:creationId xmlns:p14="http://schemas.microsoft.com/office/powerpoint/2010/main" val="124847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When we first launched</a:t>
            </a:r>
            <a:r>
              <a:rPr lang="en-US" baseline="0" dirty="0"/>
              <a:t> </a:t>
            </a:r>
            <a:r>
              <a:rPr lang="en-US" baseline="0" dirty="0" err="1"/>
              <a:t>Experts@Minnesota</a:t>
            </a:r>
            <a:r>
              <a:rPr lang="en-US" baseline="0" dirty="0"/>
              <a:t>, we had one goal in mind: We wanted to help researchers at the University of Minnesota  put together teams made up of other U of M researchers, ideally across the disciplines.</a:t>
            </a:r>
            <a:endParaRPr dirty="0"/>
          </a:p>
        </p:txBody>
      </p:sp>
    </p:spTree>
    <p:extLst>
      <p:ext uri="{BB962C8B-B14F-4D97-AF65-F5344CB8AC3E}">
        <p14:creationId xmlns:p14="http://schemas.microsoft.com/office/powerpoint/2010/main" val="270022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To build a team,</a:t>
            </a:r>
            <a:r>
              <a:rPr lang="en-US" baseline="0" dirty="0"/>
              <a:t> you can’t just look at a list of names. You need to know about the work they’ve done. The easiest way to learn about their work is to see what they’ve published.</a:t>
            </a:r>
            <a:endParaRPr dirty="0"/>
          </a:p>
        </p:txBody>
      </p:sp>
    </p:spTree>
    <p:extLst>
      <p:ext uri="{BB962C8B-B14F-4D97-AF65-F5344CB8AC3E}">
        <p14:creationId xmlns:p14="http://schemas.microsoft.com/office/powerpoint/2010/main" val="109308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It’s also helpful to know who they’ve worked with before. For</a:t>
            </a:r>
            <a:r>
              <a:rPr lang="en-US" baseline="0" dirty="0"/>
              <a:t> example, w</a:t>
            </a:r>
            <a:r>
              <a:rPr lang="en-US" dirty="0"/>
              <a:t>ho are their coauthors</a:t>
            </a:r>
            <a:r>
              <a:rPr lang="en-US" baseline="0" dirty="0"/>
              <a:t> and what disciplines are they in?</a:t>
            </a:r>
            <a:endParaRPr dirty="0"/>
          </a:p>
        </p:txBody>
      </p:sp>
    </p:spTree>
    <p:extLst>
      <p:ext uri="{BB962C8B-B14F-4D97-AF65-F5344CB8AC3E}">
        <p14:creationId xmlns:p14="http://schemas.microsoft.com/office/powerpoint/2010/main" val="312082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Now let’s dive a little deeper into the</a:t>
            </a:r>
            <a:r>
              <a:rPr lang="en" baseline="0" dirty="0"/>
              <a:t> three things that make up Experts@Minnesota:</a:t>
            </a:r>
          </a:p>
          <a:p>
            <a:pPr marL="171450" lvl="0" indent="-171450">
              <a:spcBef>
                <a:spcPts val="0"/>
              </a:spcBef>
              <a:buFontTx/>
              <a:buChar char="-"/>
            </a:pPr>
            <a:r>
              <a:rPr lang="en" baseline="0" dirty="0"/>
              <a:t>The platform itself, Pure</a:t>
            </a:r>
          </a:p>
          <a:p>
            <a:pPr marL="171450" lvl="0" indent="-171450">
              <a:spcBef>
                <a:spcPts val="0"/>
              </a:spcBef>
              <a:buFontTx/>
              <a:buChar char="-"/>
            </a:pPr>
            <a:r>
              <a:rPr lang="en" baseline="0" dirty="0"/>
              <a:t>The people featured on the profile pages, which we draw from our Human Resources data</a:t>
            </a:r>
          </a:p>
          <a:p>
            <a:pPr marL="171450" lvl="0" indent="-171450">
              <a:spcBef>
                <a:spcPts val="0"/>
              </a:spcBef>
              <a:buFontTx/>
              <a:buChar char="-"/>
            </a:pPr>
            <a:r>
              <a:rPr lang="en" baseline="0" dirty="0"/>
              <a:t>And the research outputs, which I’ve indicated here as “Scopus+.” I’ll describe what I mean about that in a minute.</a:t>
            </a:r>
            <a:endParaRPr lang="en" dirty="0"/>
          </a:p>
          <a:p>
            <a:pPr lvl="0">
              <a:spcBef>
                <a:spcPts val="0"/>
              </a:spcBef>
              <a:buNone/>
            </a:pPr>
            <a:endParaRPr lang="en" dirty="0"/>
          </a:p>
          <a:p>
            <a:pPr lvl="0">
              <a:spcBef>
                <a:spcPts val="0"/>
              </a:spcBef>
              <a:buNone/>
            </a:pPr>
            <a:endParaRPr lang="en" dirty="0"/>
          </a:p>
          <a:p>
            <a:pPr lvl="0">
              <a:spcBef>
                <a:spcPts val="0"/>
              </a:spcBef>
              <a:buNone/>
            </a:pPr>
            <a:r>
              <a:rPr lang="en" dirty="0"/>
              <a:t>Rubik</a:t>
            </a:r>
            <a:r>
              <a:rPr lang="en" baseline="0" dirty="0"/>
              <a:t> Cube taken from Rubik Cube PowerPoint Template on www.SlideHunter.com (Creative Commons license)</a:t>
            </a:r>
            <a:endParaRPr lang="en" dirty="0"/>
          </a:p>
        </p:txBody>
      </p:sp>
    </p:spTree>
    <p:extLst>
      <p:ext uri="{BB962C8B-B14F-4D97-AF65-F5344CB8AC3E}">
        <p14:creationId xmlns:p14="http://schemas.microsoft.com/office/powerpoint/2010/main" val="230192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026"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4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8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0554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4"/>
            <a:ext cx="5980110" cy="1413417"/>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1" name="Rectangle 10"/>
          <p:cNvSpPr/>
          <p:nvPr/>
        </p:nvSpPr>
        <p:spPr>
          <a:xfrm>
            <a:off x="-1" y="3"/>
            <a:ext cx="3190875"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36" name="Text Placeholder 35"/>
          <p:cNvSpPr>
            <a:spLocks noGrp="1"/>
          </p:cNvSpPr>
          <p:nvPr>
            <p:ph type="body" sz="quarter" idx="12" hasCustomPrompt="1"/>
          </p:nvPr>
        </p:nvSpPr>
        <p:spPr>
          <a:xfrm>
            <a:off x="3" y="1773169"/>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69870"/>
            <a:ext cx="7754770" cy="1646364"/>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275963"/>
            <a:ext cx="1860446"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4818452"/>
            <a:ext cx="1367554"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1" y="1"/>
            <a:ext cx="445693"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Tree>
    <p:extLst>
      <p:ext uri="{BB962C8B-B14F-4D97-AF65-F5344CB8AC3E}">
        <p14:creationId xmlns:p14="http://schemas.microsoft.com/office/powerpoint/2010/main" val="181565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990726"/>
            <a:ext cx="2016125" cy="2571751"/>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3" name="Text Placeholder 12"/>
          <p:cNvSpPr>
            <a:spLocks noGrp="1"/>
          </p:cNvSpPr>
          <p:nvPr>
            <p:ph type="body" sz="quarter" idx="12" hasCustomPrompt="1"/>
          </p:nvPr>
        </p:nvSpPr>
        <p:spPr>
          <a:xfrm>
            <a:off x="3416309" y="2764533"/>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616704"/>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0615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787658"/>
            <a:ext cx="2016125" cy="2571751"/>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1630622"/>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3" name="Text Placeholder 12"/>
          <p:cNvSpPr>
            <a:spLocks noGrp="1"/>
          </p:cNvSpPr>
          <p:nvPr>
            <p:ph type="body" sz="quarter" idx="12" hasCustomPrompt="1"/>
          </p:nvPr>
        </p:nvSpPr>
        <p:spPr>
          <a:xfrm>
            <a:off x="3416309" y="1561465"/>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41363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784484"/>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787656"/>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2" y="3831857"/>
            <a:ext cx="2016125" cy="2571751"/>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846139" y="467482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2" name="Text Placeholder 12"/>
          <p:cNvSpPr>
            <a:spLocks noGrp="1"/>
          </p:cNvSpPr>
          <p:nvPr>
            <p:ph type="body" sz="quarter" idx="17" hasCustomPrompt="1"/>
          </p:nvPr>
        </p:nvSpPr>
        <p:spPr>
          <a:xfrm>
            <a:off x="3416309" y="4605663"/>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5457835"/>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382868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2" y="3831855"/>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7882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sp>
        <p:nvSpPr>
          <p:cNvPr id="11" name="Text Placeholder 8"/>
          <p:cNvSpPr>
            <a:spLocks noGrp="1"/>
          </p:cNvSpPr>
          <p:nvPr>
            <p:ph type="body" sz="quarter" idx="10" hasCustomPrompt="1"/>
          </p:nvPr>
        </p:nvSpPr>
        <p:spPr>
          <a:xfrm>
            <a:off x="315259" y="1108082"/>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850901"/>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2"/>
            <a:ext cx="265112"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52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373718"/>
            <a:ext cx="8439150" cy="4423833"/>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9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70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6347609"/>
            <a:ext cx="723437"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2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spcBef>
                <a:spcPts val="12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6BC42F-EA91-460E-9436-9A6C9B1CB0C6}"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4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2"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9"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8" y="5447286"/>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8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259643"/>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21" name="Text Placeholder 20"/>
          <p:cNvSpPr>
            <a:spLocks noGrp="1"/>
          </p:cNvSpPr>
          <p:nvPr>
            <p:ph type="body" sz="quarter" idx="11" hasCustomPrompt="1"/>
          </p:nvPr>
        </p:nvSpPr>
        <p:spPr>
          <a:xfrm>
            <a:off x="240615" y="1321005"/>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5"/>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9"/>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1" name="Picture 10" descr="ppt-because-pattern.psd"/>
          <p:cNvPicPr>
            <a:picLocks noChangeAspect="1"/>
          </p:cNvPicPr>
          <p:nvPr userDrawn="1"/>
        </p:nvPicPr>
        <p:blipFill rotWithShape="1">
          <a:blip r:embed="rId2" cstate="screen">
            <a:extLst>
              <a:ext uri="{28A0092B-C50C-407E-A947-70E740481C1C}">
                <a14:useLocalDpi xmlns:a14="http://schemas.microsoft.com/office/drawing/2010/main"/>
              </a:ext>
            </a:extLst>
          </a:blip>
          <a:srcRect b="6982"/>
          <a:stretch/>
        </p:blipFill>
        <p:spPr>
          <a:xfrm>
            <a:off x="4546829" y="2"/>
            <a:ext cx="4597172" cy="5442225"/>
          </a:xfrm>
          <a:prstGeom prst="rect">
            <a:avLst/>
          </a:prstGeom>
        </p:spPr>
      </p:pic>
      <p:sp>
        <p:nvSpPr>
          <p:cNvPr id="9" name="Rectangle 8"/>
          <p:cNvSpPr/>
          <p:nvPr userDrawn="1"/>
        </p:nvSpPr>
        <p:spPr>
          <a:xfrm rot="10800000">
            <a:off x="11338" y="5239201"/>
            <a:ext cx="9144000" cy="239713"/>
          </a:xfrm>
          <a:prstGeom prst="rect">
            <a:avLst/>
          </a:prstGeom>
          <a:solidFill>
            <a:srgbClr val="00AFD7"/>
          </a:solidFill>
          <a:ln w="9525" cap="flat" cmpd="sng" algn="ctr">
            <a:noFill/>
            <a:prstDash val="solid"/>
          </a:ln>
          <a:effectLst/>
        </p:spPr>
        <p:txBody>
          <a:bodyPr anchor="ctr"/>
          <a:lstStyle/>
          <a:p>
            <a:pPr algn="ctr">
              <a:defRPr/>
            </a:pPr>
            <a:endParaRPr lang="en-US" sz="1800">
              <a:solidFill>
                <a:srgbClr val="3D527F"/>
              </a:solidFill>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5839974"/>
            <a:ext cx="1498090" cy="650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rcRect t="1" b="5032"/>
          <a:stretch/>
        </p:blipFill>
        <p:spPr>
          <a:xfrm>
            <a:off x="240429" y="5942065"/>
            <a:ext cx="625385" cy="400600"/>
          </a:xfrm>
          <a:prstGeom prst="rect">
            <a:avLst/>
          </a:prstGeom>
        </p:spPr>
      </p:pic>
      <p:pic>
        <p:nvPicPr>
          <p:cNvPr id="2" name="Picture 1"/>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226141" y="5967987"/>
            <a:ext cx="608901" cy="432864"/>
          </a:xfrm>
          <a:prstGeom prst="rect">
            <a:avLst/>
          </a:prstGeom>
        </p:spPr>
      </p:pic>
    </p:spTree>
    <p:extLst>
      <p:ext uri="{BB962C8B-B14F-4D97-AF65-F5344CB8AC3E}">
        <p14:creationId xmlns:p14="http://schemas.microsoft.com/office/powerpoint/2010/main" val="32326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375903" y="4914446"/>
            <a:ext cx="810295"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0" name="TextBox 8"/>
          <p:cNvSpPr txBox="1">
            <a:spLocks noChangeArrowheads="1"/>
          </p:cNvSpPr>
          <p:nvPr userDrawn="1"/>
        </p:nvSpPr>
        <p:spPr bwMode="auto">
          <a:xfrm>
            <a:off x="5924930" y="4963811"/>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a:r>
              <a:rPr lang="en-US" sz="600" kern="1200" dirty="0">
                <a:solidFill>
                  <a:prstClr val="white"/>
                </a:solidFill>
              </a:rPr>
              <a:t>SM</a:t>
            </a:r>
          </a:p>
        </p:txBody>
      </p:sp>
      <p:sp>
        <p:nvSpPr>
          <p:cNvPr id="11" name="Rectangle 10"/>
          <p:cNvSpPr/>
          <p:nvPr userDrawn="1"/>
        </p:nvSpPr>
        <p:spPr>
          <a:xfrm>
            <a:off x="0" y="4655349"/>
            <a:ext cx="635000"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srgbClr val="3D527F"/>
              </a:solidFill>
            </a:endParaRPr>
          </a:p>
        </p:txBody>
      </p:sp>
      <p:sp>
        <p:nvSpPr>
          <p:cNvPr id="12" name="Text Placeholder 18"/>
          <p:cNvSpPr>
            <a:spLocks noGrp="1"/>
          </p:cNvSpPr>
          <p:nvPr>
            <p:ph type="body" sz="quarter" idx="10" hasCustomPrompt="1"/>
          </p:nvPr>
        </p:nvSpPr>
        <p:spPr>
          <a:xfrm>
            <a:off x="731839" y="967252"/>
            <a:ext cx="4180568"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3055369"/>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3442815"/>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3801845"/>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275235"/>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4655349"/>
            <a:ext cx="8216894" cy="810295"/>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5839974"/>
            <a:ext cx="1498090" cy="650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226141" y="5967987"/>
            <a:ext cx="608901" cy="432864"/>
          </a:xfrm>
          <a:prstGeom prst="rect">
            <a:avLst/>
          </a:prstGeom>
        </p:spPr>
      </p:pic>
    </p:spTree>
    <p:extLst>
      <p:ext uri="{BB962C8B-B14F-4D97-AF65-F5344CB8AC3E}">
        <p14:creationId xmlns:p14="http://schemas.microsoft.com/office/powerpoint/2010/main" val="841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2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4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9/21/2016</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0"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1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9/21/2016</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2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9/21/2016</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3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2" descr="Displaying UMLibraries-st-black2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170828"/>
            <a:ext cx="2057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10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9/21/2016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9810731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8501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png"/><Relationship Id="rId50" Type="http://schemas.openxmlformats.org/officeDocument/2006/relationships/image" Target="../media/image74.png"/><Relationship Id="rId55" Type="http://schemas.openxmlformats.org/officeDocument/2006/relationships/image" Target="../media/image79.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2" Type="http://schemas.openxmlformats.org/officeDocument/2006/relationships/notesSlide" Target="../notesSlides/notesSlide2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png"/><Relationship Id="rId54"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8" Type="http://schemas.openxmlformats.org/officeDocument/2006/relationships/image" Target="../media/image32.png"/><Relationship Id="rId51" Type="http://schemas.openxmlformats.org/officeDocument/2006/relationships/image" Target="../media/image75.pn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s://experts.umn.edu/en/persons/caitlin-j-bakker"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henounproject.com/term/thinking/204127/" TargetMode="External"/><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hyperlink" Target="https://thenounproject.com/albertosaur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xperts.umn.edu/en/persons/jan-fransen"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pharmacy.umn.edu/" TargetMode="External"/><Relationship Id="rId3" Type="http://schemas.openxmlformats.org/officeDocument/2006/relationships/image" Target="../media/image15.png"/><Relationship Id="rId7" Type="http://schemas.openxmlformats.org/officeDocument/2006/relationships/hyperlink" Target="http://www.nursing.umn.edu/" TargetMode="External"/><Relationship Id="rId12" Type="http://schemas.openxmlformats.org/officeDocument/2006/relationships/hyperlink" Target="http://www.cvm.umn.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med.umn.edu/" TargetMode="External"/><Relationship Id="rId11" Type="http://schemas.openxmlformats.org/officeDocument/2006/relationships/hyperlink" Target="http://cse.umn.edu/index.php" TargetMode="External"/><Relationship Id="rId5" Type="http://schemas.openxmlformats.org/officeDocument/2006/relationships/hyperlink" Target="http://www.csom.umn.edu/" TargetMode="External"/><Relationship Id="rId10" Type="http://schemas.openxmlformats.org/officeDocument/2006/relationships/hyperlink" Target="http://www.sph.umn.edu/" TargetMode="External"/><Relationship Id="rId4" Type="http://schemas.openxmlformats.org/officeDocument/2006/relationships/hyperlink" Target="http://www.cla.umn.edu/" TargetMode="External"/><Relationship Id="rId9" Type="http://schemas.openxmlformats.org/officeDocument/2006/relationships/hyperlink" Target="http://www.hhh.umn.edu/index.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79470" y="2469870"/>
            <a:ext cx="7754770" cy="1402883"/>
          </a:xfrm>
        </p:spPr>
        <p:txBody>
          <a:bodyPr>
            <a:normAutofit fontScale="25000" lnSpcReduction="20000"/>
          </a:bodyPr>
          <a:lstStyle/>
          <a:p>
            <a:r>
              <a:rPr lang="en-US" sz="8000" b="0" dirty="0"/>
              <a:t>Research Information Management in the US University Enterprise Environment: </a:t>
            </a:r>
          </a:p>
          <a:p>
            <a:r>
              <a:rPr lang="en-US" sz="8000" b="0" dirty="0"/>
              <a:t>A Case Study from the University of Minnesota-Twin Cities</a:t>
            </a:r>
          </a:p>
          <a:p>
            <a:endParaRPr lang="en-US" dirty="0"/>
          </a:p>
        </p:txBody>
      </p:sp>
      <p:sp>
        <p:nvSpPr>
          <p:cNvPr id="4" name="Text Placeholder 3"/>
          <p:cNvSpPr>
            <a:spLocks noGrp="1"/>
          </p:cNvSpPr>
          <p:nvPr>
            <p:ph type="body" sz="quarter" idx="17"/>
          </p:nvPr>
        </p:nvSpPr>
        <p:spPr>
          <a:xfrm>
            <a:off x="728695" y="4064222"/>
            <a:ext cx="4481355" cy="400110"/>
          </a:xfrm>
        </p:spPr>
        <p:txBody>
          <a:bodyPr/>
          <a:lstStyle/>
          <a:p>
            <a:r>
              <a:rPr lang="en-US" dirty="0" smtClean="0"/>
              <a:t>OCLC Research Library Partnership</a:t>
            </a:r>
            <a:endParaRPr lang="en-US" dirty="0"/>
          </a:p>
        </p:txBody>
      </p:sp>
      <p:sp>
        <p:nvSpPr>
          <p:cNvPr id="5" name="Text Placeholder 4"/>
          <p:cNvSpPr>
            <a:spLocks noGrp="1"/>
          </p:cNvSpPr>
          <p:nvPr>
            <p:ph type="body" sz="quarter" idx="18"/>
          </p:nvPr>
        </p:nvSpPr>
        <p:spPr>
          <a:xfrm>
            <a:off x="728696" y="4471089"/>
            <a:ext cx="2740687" cy="307777"/>
          </a:xfrm>
        </p:spPr>
        <p:txBody>
          <a:bodyPr/>
          <a:lstStyle/>
          <a:p>
            <a:r>
              <a:rPr lang="en-US" dirty="0" smtClean="0"/>
              <a:t>Works in Progress Webinar</a:t>
            </a:r>
            <a:endParaRPr lang="en-US" dirty="0"/>
          </a:p>
        </p:txBody>
      </p:sp>
      <p:sp>
        <p:nvSpPr>
          <p:cNvPr id="2" name="Text Placeholder 1"/>
          <p:cNvSpPr>
            <a:spLocks noGrp="1"/>
          </p:cNvSpPr>
          <p:nvPr>
            <p:ph type="body" sz="quarter" idx="12"/>
          </p:nvPr>
        </p:nvSpPr>
        <p:spPr>
          <a:xfrm>
            <a:off x="21515" y="2036520"/>
            <a:ext cx="2540439" cy="569387"/>
          </a:xfrm>
        </p:spPr>
        <p:txBody>
          <a:bodyPr/>
          <a:lstStyle/>
          <a:p>
            <a:r>
              <a:rPr lang="en-US" dirty="0" smtClean="0"/>
              <a:t>19 September 2016</a:t>
            </a:r>
            <a:endParaRPr lang="en-US" dirty="0"/>
          </a:p>
        </p:txBody>
      </p:sp>
    </p:spTree>
    <p:extLst>
      <p:ext uri="{BB962C8B-B14F-4D97-AF65-F5344CB8AC3E}">
        <p14:creationId xmlns:p14="http://schemas.microsoft.com/office/powerpoint/2010/main" val="225348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You  need more than names</a:t>
            </a:r>
            <a:br>
              <a:rPr lang="en" dirty="0"/>
            </a:br>
            <a:r>
              <a:rPr lang="en" dirty="0"/>
              <a:t>to build a team</a:t>
            </a:r>
          </a:p>
        </p:txBody>
      </p:sp>
      <p:pic>
        <p:nvPicPr>
          <p:cNvPr id="1026" name="Picture 2" descr="C:\Users\fransen\AppData\Local\Temp\SNAGHTML18d101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351" y="1748911"/>
            <a:ext cx="6619298" cy="457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5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You  need more than names</a:t>
            </a:r>
            <a:br>
              <a:rPr lang="en" dirty="0"/>
            </a:br>
            <a:r>
              <a:rPr lang="en" dirty="0"/>
              <a:t>to build a team</a:t>
            </a:r>
          </a:p>
        </p:txBody>
      </p:sp>
      <p:pic>
        <p:nvPicPr>
          <p:cNvPr id="2050" name="Picture 2" descr="C:\Users\fransen\AppData\Local\Temp\SNAGHTML18f19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61" y="1669907"/>
            <a:ext cx="7618878" cy="518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9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Experts@Minnesota?</a:t>
            </a:r>
          </a:p>
        </p:txBody>
      </p:sp>
      <p:sp>
        <p:nvSpPr>
          <p:cNvPr id="135" name="Shape 135"/>
          <p:cNvSpPr txBox="1">
            <a:spLocks noGrp="1"/>
          </p:cNvSpPr>
          <p:nvPr>
            <p:ph idx="1"/>
          </p:nvPr>
        </p:nvSpPr>
        <p:spPr>
          <a:prstGeom prst="rect">
            <a:avLst/>
          </a:prstGeom>
        </p:spPr>
        <p:txBody>
          <a:bodyPr lIns="91425" tIns="91425" rIns="91425" bIns="91425" anchor="t" anchorCtr="0">
            <a:noAutofit/>
          </a:bodyPr>
          <a:lstStyle/>
          <a:p>
            <a:pPr lvl="0">
              <a:spcBef>
                <a:spcPts val="0"/>
              </a:spcBef>
              <a:buNone/>
            </a:pPr>
            <a:r>
              <a:rPr lang="en" dirty="0"/>
              <a:t>Research Outputs: </a:t>
            </a:r>
            <a:br>
              <a:rPr lang="en" dirty="0"/>
            </a:br>
            <a:r>
              <a:rPr lang="en" dirty="0"/>
              <a:t>Scopus+</a:t>
            </a:r>
          </a:p>
          <a:p>
            <a:pPr lvl="0">
              <a:spcBef>
                <a:spcPts val="0"/>
              </a:spcBef>
              <a:buNone/>
            </a:pPr>
            <a:endParaRPr dirty="0"/>
          </a:p>
          <a:p>
            <a:pPr lvl="0">
              <a:spcBef>
                <a:spcPts val="0"/>
              </a:spcBef>
              <a:buNone/>
            </a:pPr>
            <a:r>
              <a:rPr lang="en" dirty="0"/>
              <a:t>People: </a:t>
            </a:r>
            <a:br>
              <a:rPr lang="en" dirty="0"/>
            </a:br>
            <a:r>
              <a:rPr lang="en" dirty="0"/>
              <a:t>UMTC HR Data</a:t>
            </a:r>
          </a:p>
          <a:p>
            <a:pPr lvl="0">
              <a:spcBef>
                <a:spcPts val="0"/>
              </a:spcBef>
              <a:buNone/>
            </a:pPr>
            <a:endParaRPr dirty="0"/>
          </a:p>
          <a:p>
            <a:pPr lvl="0">
              <a:spcBef>
                <a:spcPts val="0"/>
              </a:spcBef>
              <a:buNone/>
            </a:pPr>
            <a:r>
              <a:rPr lang="en" dirty="0"/>
              <a:t>Platform: </a:t>
            </a:r>
            <a:br>
              <a:rPr lang="en" dirty="0"/>
            </a:br>
            <a:r>
              <a:rPr lang="en" dirty="0"/>
              <a:t>Elsevier Pure</a:t>
            </a:r>
          </a:p>
        </p:txBody>
      </p:sp>
      <p:grpSp>
        <p:nvGrpSpPr>
          <p:cNvPr id="74" name="Group 73"/>
          <p:cNvGrpSpPr/>
          <p:nvPr/>
        </p:nvGrpSpPr>
        <p:grpSpPr>
          <a:xfrm>
            <a:off x="4303251" y="2999067"/>
            <a:ext cx="4567555" cy="2882733"/>
            <a:chOff x="4294015" y="3808278"/>
            <a:chExt cx="4567555" cy="2882733"/>
          </a:xfrm>
        </p:grpSpPr>
        <p:grpSp>
          <p:nvGrpSpPr>
            <p:cNvPr id="75" name="Group 74"/>
            <p:cNvGrpSpPr/>
            <p:nvPr/>
          </p:nvGrpSpPr>
          <p:grpSpPr>
            <a:xfrm>
              <a:off x="6073721" y="3808278"/>
              <a:ext cx="1051560" cy="1051560"/>
              <a:chOff x="5660709" y="1581036"/>
              <a:chExt cx="1051560" cy="1051560"/>
            </a:xfrm>
          </p:grpSpPr>
          <p:sp>
            <p:nvSpPr>
              <p:cNvPr id="107" name="Rounded Rectangle 106"/>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8" name="Rounded Rectangle 107"/>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6" name="Group 75"/>
            <p:cNvGrpSpPr/>
            <p:nvPr/>
          </p:nvGrpSpPr>
          <p:grpSpPr>
            <a:xfrm>
              <a:off x="5306009" y="4123347"/>
              <a:ext cx="1051560" cy="1051560"/>
              <a:chOff x="4892997" y="1889028"/>
              <a:chExt cx="1051560" cy="1051560"/>
            </a:xfrm>
          </p:grpSpPr>
          <p:sp>
            <p:nvSpPr>
              <p:cNvPr id="105" name="Rounded Rectangle 104"/>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6" name="Rounded Rectangle 105"/>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7" name="Group 76"/>
            <p:cNvGrpSpPr/>
            <p:nvPr/>
          </p:nvGrpSpPr>
          <p:grpSpPr>
            <a:xfrm>
              <a:off x="6816368" y="4113078"/>
              <a:ext cx="1051560" cy="1051560"/>
              <a:chOff x="6403356" y="1885836"/>
              <a:chExt cx="1051560" cy="1051560"/>
            </a:xfrm>
          </p:grpSpPr>
          <p:sp>
            <p:nvSpPr>
              <p:cNvPr id="103" name="Rounded Rectangle 102"/>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4" name="Rounded Rectangle 103"/>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8" name="Group 77"/>
            <p:cNvGrpSpPr/>
            <p:nvPr/>
          </p:nvGrpSpPr>
          <p:grpSpPr>
            <a:xfrm>
              <a:off x="6073721" y="4417878"/>
              <a:ext cx="1051560" cy="1051560"/>
              <a:chOff x="5660709" y="2195052"/>
              <a:chExt cx="1051560" cy="1051560"/>
            </a:xfrm>
          </p:grpSpPr>
          <p:sp>
            <p:nvSpPr>
              <p:cNvPr id="101" name="Rounded Rectangle 100"/>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2" name="Rounded Rectangle 101"/>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9" name="Group 78"/>
            <p:cNvGrpSpPr/>
            <p:nvPr/>
          </p:nvGrpSpPr>
          <p:grpSpPr>
            <a:xfrm>
              <a:off x="4294015" y="4435000"/>
              <a:ext cx="4567555" cy="2256011"/>
              <a:chOff x="3890645" y="4279639"/>
              <a:chExt cx="4567555" cy="2256011"/>
            </a:xfrm>
          </p:grpSpPr>
          <p:grpSp>
            <p:nvGrpSpPr>
              <p:cNvPr id="80" name="Group 79"/>
              <p:cNvGrpSpPr/>
              <p:nvPr/>
            </p:nvGrpSpPr>
            <p:grpSpPr>
              <a:xfrm>
                <a:off x="3890645" y="4279639"/>
                <a:ext cx="1296270" cy="1634112"/>
                <a:chOff x="3890645" y="2180304"/>
                <a:chExt cx="1296270" cy="1634112"/>
              </a:xfrm>
            </p:grpSpPr>
            <p:sp>
              <p:nvSpPr>
                <p:cNvPr id="98" name="Rounded Rectangle 97"/>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9" name="Rounded Rectangle 98"/>
                <p:cNvSpPr>
                  <a:spLocks noChangeAspect="1"/>
                </p:cNvSpPr>
                <p:nvPr/>
              </p:nvSpPr>
              <p:spPr>
                <a:xfrm>
                  <a:off x="4251574"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00" name="Rounded Rectangle 99"/>
                <p:cNvSpPr>
                  <a:spLocks/>
                </p:cNvSpPr>
                <p:nvPr/>
              </p:nvSpPr>
              <p:spPr>
                <a:xfrm>
                  <a:off x="3890645" y="2900016"/>
                  <a:ext cx="850392" cy="914400"/>
                </a:xfrm>
                <a:prstGeom prst="roundRect">
                  <a:avLst>
                    <a:gd name="adj" fmla="val 5221"/>
                  </a:avLst>
                </a:prstGeom>
                <a:solidFill>
                  <a:srgbClr val="00A1DA"/>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81" name="Group 80"/>
              <p:cNvGrpSpPr/>
              <p:nvPr/>
            </p:nvGrpSpPr>
            <p:grpSpPr>
              <a:xfrm>
                <a:off x="7150608" y="4279639"/>
                <a:ext cx="1307592" cy="1634112"/>
                <a:chOff x="7150608" y="2180304"/>
                <a:chExt cx="1307592" cy="1634112"/>
              </a:xfrm>
            </p:grpSpPr>
            <p:sp>
              <p:nvSpPr>
                <p:cNvPr id="95" name="Rounded Rectangle 94"/>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6" name="Rounded Rectangle 95"/>
                <p:cNvSpPr>
                  <a:spLocks noChangeAspect="1"/>
                </p:cNvSpPr>
                <p:nvPr/>
              </p:nvSpPr>
              <p:spPr>
                <a:xfrm>
                  <a:off x="7266827"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97" name="Rounded Rectangle 96"/>
                <p:cNvSpPr>
                  <a:spLocks/>
                </p:cNvSpPr>
                <p:nvPr/>
              </p:nvSpPr>
              <p:spPr>
                <a:xfrm>
                  <a:off x="7607808" y="2900016"/>
                  <a:ext cx="850392" cy="914400"/>
                </a:xfrm>
                <a:prstGeom prst="roundRect">
                  <a:avLst>
                    <a:gd name="adj" fmla="val 5221"/>
                  </a:avLst>
                </a:prstGeom>
                <a:solidFill>
                  <a:srgbClr val="FFC000"/>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82" name="Group 81"/>
              <p:cNvGrpSpPr/>
              <p:nvPr/>
            </p:nvGrpSpPr>
            <p:grpSpPr>
              <a:xfrm>
                <a:off x="4648287" y="4589548"/>
                <a:ext cx="1296270" cy="1634112"/>
                <a:chOff x="4648287" y="2495436"/>
                <a:chExt cx="1296270" cy="1634112"/>
              </a:xfrm>
            </p:grpSpPr>
            <p:sp>
              <p:nvSpPr>
                <p:cNvPr id="92" name="Rounded Rectangle 91"/>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3" name="Rounded Rectangle 92"/>
                <p:cNvSpPr>
                  <a:spLocks noChangeAspect="1"/>
                </p:cNvSpPr>
                <p:nvPr/>
              </p:nvSpPr>
              <p:spPr>
                <a:xfrm>
                  <a:off x="5009216"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94" name="Rounded Rectangle 93"/>
                <p:cNvSpPr>
                  <a:spLocks/>
                </p:cNvSpPr>
                <p:nvPr/>
              </p:nvSpPr>
              <p:spPr>
                <a:xfrm>
                  <a:off x="4648287" y="3215148"/>
                  <a:ext cx="850392" cy="914400"/>
                </a:xfrm>
                <a:prstGeom prst="roundRect">
                  <a:avLst>
                    <a:gd name="adj" fmla="val 5221"/>
                  </a:avLst>
                </a:prstGeom>
                <a:solidFill>
                  <a:srgbClr val="FFC000"/>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83" name="Group 82"/>
              <p:cNvGrpSpPr/>
              <p:nvPr/>
            </p:nvGrpSpPr>
            <p:grpSpPr>
              <a:xfrm>
                <a:off x="6403356" y="4594771"/>
                <a:ext cx="1307592" cy="1634112"/>
                <a:chOff x="6403356" y="2495436"/>
                <a:chExt cx="1307592" cy="1634112"/>
              </a:xfrm>
            </p:grpSpPr>
            <p:sp>
              <p:nvSpPr>
                <p:cNvPr id="89" name="Rounded Rectangle 88"/>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0" name="Rounded Rectangle 89"/>
                <p:cNvSpPr>
                  <a:spLocks noChangeAspect="1"/>
                </p:cNvSpPr>
                <p:nvPr/>
              </p:nvSpPr>
              <p:spPr>
                <a:xfrm>
                  <a:off x="6519575"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91" name="Rounded Rectangle 90"/>
                <p:cNvSpPr>
                  <a:spLocks/>
                </p:cNvSpPr>
                <p:nvPr/>
              </p:nvSpPr>
              <p:spPr>
                <a:xfrm>
                  <a:off x="6860556" y="3215148"/>
                  <a:ext cx="850392" cy="914400"/>
                </a:xfrm>
                <a:prstGeom prst="roundRect">
                  <a:avLst>
                    <a:gd name="adj" fmla="val 5221"/>
                  </a:avLst>
                </a:prstGeom>
                <a:solidFill>
                  <a:srgbClr val="EE4848"/>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84" name="Group 83"/>
              <p:cNvGrpSpPr/>
              <p:nvPr/>
            </p:nvGrpSpPr>
            <p:grpSpPr>
              <a:xfrm>
                <a:off x="5410191" y="4901538"/>
                <a:ext cx="1552302" cy="1634112"/>
                <a:chOff x="5410191" y="2802203"/>
                <a:chExt cx="1552302" cy="1634112"/>
              </a:xfrm>
            </p:grpSpPr>
            <p:sp>
              <p:nvSpPr>
                <p:cNvPr id="85" name="Rounded Rectangle 84"/>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86" name="Rounded Rectangle 85"/>
                <p:cNvSpPr>
                  <a:spLocks noChangeAspect="1"/>
                </p:cNvSpPr>
                <p:nvPr/>
              </p:nvSpPr>
              <p:spPr>
                <a:xfrm>
                  <a:off x="5771120" y="292194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87" name="Rounded Rectangle 86"/>
                <p:cNvSpPr>
                  <a:spLocks/>
                </p:cNvSpPr>
                <p:nvPr/>
              </p:nvSpPr>
              <p:spPr>
                <a:xfrm>
                  <a:off x="6112101" y="3521915"/>
                  <a:ext cx="850392" cy="914400"/>
                </a:xfrm>
                <a:prstGeom prst="roundRect">
                  <a:avLst>
                    <a:gd name="adj" fmla="val 5221"/>
                  </a:avLst>
                </a:prstGeom>
                <a:solidFill>
                  <a:srgbClr val="239D2F"/>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88" name="Rounded Rectangle 87"/>
                <p:cNvSpPr>
                  <a:spLocks/>
                </p:cNvSpPr>
                <p:nvPr/>
              </p:nvSpPr>
              <p:spPr>
                <a:xfrm>
                  <a:off x="5410191" y="3521915"/>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grpSp>
      <p:grpSp>
        <p:nvGrpSpPr>
          <p:cNvPr id="109" name="Group 108"/>
          <p:cNvGrpSpPr/>
          <p:nvPr/>
        </p:nvGrpSpPr>
        <p:grpSpPr>
          <a:xfrm>
            <a:off x="4303251" y="2000042"/>
            <a:ext cx="4567555" cy="2918805"/>
            <a:chOff x="4294015" y="2809253"/>
            <a:chExt cx="4567555" cy="2918805"/>
          </a:xfrm>
        </p:grpSpPr>
        <p:grpSp>
          <p:nvGrpSpPr>
            <p:cNvPr id="110" name="Group 109"/>
            <p:cNvGrpSpPr/>
            <p:nvPr/>
          </p:nvGrpSpPr>
          <p:grpSpPr>
            <a:xfrm>
              <a:off x="6073721" y="2809253"/>
              <a:ext cx="1051560" cy="1051560"/>
              <a:chOff x="5660709" y="1581036"/>
              <a:chExt cx="1051560" cy="1051560"/>
            </a:xfrm>
          </p:grpSpPr>
          <p:sp>
            <p:nvSpPr>
              <p:cNvPr id="144" name="Rounded Rectangle 143"/>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45" name="Rounded Rectangle 144"/>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11" name="Group 110"/>
            <p:cNvGrpSpPr/>
            <p:nvPr/>
          </p:nvGrpSpPr>
          <p:grpSpPr>
            <a:xfrm>
              <a:off x="5306009" y="3124322"/>
              <a:ext cx="1051560" cy="1051560"/>
              <a:chOff x="4892997" y="1889028"/>
              <a:chExt cx="1051560" cy="1051560"/>
            </a:xfrm>
          </p:grpSpPr>
          <p:sp>
            <p:nvSpPr>
              <p:cNvPr id="142" name="Rounded Rectangle 141"/>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43" name="Rounded Rectangle 142"/>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12" name="Group 111"/>
            <p:cNvGrpSpPr/>
            <p:nvPr/>
          </p:nvGrpSpPr>
          <p:grpSpPr>
            <a:xfrm>
              <a:off x="6816368" y="3114053"/>
              <a:ext cx="1051560" cy="1051560"/>
              <a:chOff x="6403356" y="1885836"/>
              <a:chExt cx="1051560" cy="1051560"/>
            </a:xfrm>
          </p:grpSpPr>
          <p:sp>
            <p:nvSpPr>
              <p:cNvPr id="140" name="Rounded Rectangle 139"/>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41" name="Rounded Rectangle 140"/>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13" name="Group 112"/>
            <p:cNvGrpSpPr/>
            <p:nvPr/>
          </p:nvGrpSpPr>
          <p:grpSpPr>
            <a:xfrm>
              <a:off x="6073721" y="3418853"/>
              <a:ext cx="1051560" cy="1051560"/>
              <a:chOff x="5660709" y="2195052"/>
              <a:chExt cx="1051560" cy="1051560"/>
            </a:xfrm>
          </p:grpSpPr>
          <p:sp>
            <p:nvSpPr>
              <p:cNvPr id="138" name="Rounded Rectangle 137"/>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39" name="Rounded Rectangle 138"/>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14" name="Group 113"/>
            <p:cNvGrpSpPr/>
            <p:nvPr/>
          </p:nvGrpSpPr>
          <p:grpSpPr>
            <a:xfrm>
              <a:off x="4294015" y="3472047"/>
              <a:ext cx="4567555" cy="2256011"/>
              <a:chOff x="3890645" y="4279639"/>
              <a:chExt cx="4567555" cy="2256011"/>
            </a:xfrm>
          </p:grpSpPr>
          <p:grpSp>
            <p:nvGrpSpPr>
              <p:cNvPr id="115" name="Group 114"/>
              <p:cNvGrpSpPr/>
              <p:nvPr/>
            </p:nvGrpSpPr>
            <p:grpSpPr>
              <a:xfrm>
                <a:off x="3890645" y="4279639"/>
                <a:ext cx="1296270" cy="1634112"/>
                <a:chOff x="3890645" y="2180304"/>
                <a:chExt cx="1296270" cy="1634112"/>
              </a:xfrm>
            </p:grpSpPr>
            <p:sp>
              <p:nvSpPr>
                <p:cNvPr id="133" name="Rounded Rectangle 132"/>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36" name="Rounded Rectangle 135"/>
                <p:cNvSpPr>
                  <a:spLocks noChangeAspect="1"/>
                </p:cNvSpPr>
                <p:nvPr/>
              </p:nvSpPr>
              <p:spPr>
                <a:xfrm>
                  <a:off x="4251574"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37" name="Rounded Rectangle 136"/>
                <p:cNvSpPr>
                  <a:spLocks/>
                </p:cNvSpPr>
                <p:nvPr/>
              </p:nvSpPr>
              <p:spPr>
                <a:xfrm>
                  <a:off x="3890645" y="2900016"/>
                  <a:ext cx="850392" cy="914400"/>
                </a:xfrm>
                <a:prstGeom prst="roundRect">
                  <a:avLst>
                    <a:gd name="adj" fmla="val 5221"/>
                  </a:avLst>
                </a:prstGeom>
                <a:solidFill>
                  <a:srgbClr val="FFC000"/>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16" name="Group 115"/>
              <p:cNvGrpSpPr/>
              <p:nvPr/>
            </p:nvGrpSpPr>
            <p:grpSpPr>
              <a:xfrm>
                <a:off x="7150608" y="4279639"/>
                <a:ext cx="1307592" cy="1634112"/>
                <a:chOff x="7150608" y="2180304"/>
                <a:chExt cx="1307592" cy="1634112"/>
              </a:xfrm>
            </p:grpSpPr>
            <p:sp>
              <p:nvSpPr>
                <p:cNvPr id="130" name="Rounded Rectangle 129"/>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31" name="Rounded Rectangle 130"/>
                <p:cNvSpPr>
                  <a:spLocks noChangeAspect="1"/>
                </p:cNvSpPr>
                <p:nvPr/>
              </p:nvSpPr>
              <p:spPr>
                <a:xfrm>
                  <a:off x="7266827"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32" name="Rounded Rectangle 131"/>
                <p:cNvSpPr>
                  <a:spLocks/>
                </p:cNvSpPr>
                <p:nvPr/>
              </p:nvSpPr>
              <p:spPr>
                <a:xfrm>
                  <a:off x="7607808" y="2900016"/>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17" name="Group 116"/>
              <p:cNvGrpSpPr/>
              <p:nvPr/>
            </p:nvGrpSpPr>
            <p:grpSpPr>
              <a:xfrm>
                <a:off x="4648287" y="4589548"/>
                <a:ext cx="1296270" cy="1634112"/>
                <a:chOff x="4648287" y="2495436"/>
                <a:chExt cx="1296270" cy="1634112"/>
              </a:xfrm>
            </p:grpSpPr>
            <p:sp>
              <p:nvSpPr>
                <p:cNvPr id="127" name="Rounded Rectangle 126"/>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28" name="Rounded Rectangle 127"/>
                <p:cNvSpPr>
                  <a:spLocks noChangeAspect="1"/>
                </p:cNvSpPr>
                <p:nvPr/>
              </p:nvSpPr>
              <p:spPr>
                <a:xfrm>
                  <a:off x="5009216"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29" name="Rounded Rectangle 128"/>
                <p:cNvSpPr>
                  <a:spLocks/>
                </p:cNvSpPr>
                <p:nvPr/>
              </p:nvSpPr>
              <p:spPr>
                <a:xfrm>
                  <a:off x="4648287" y="3215148"/>
                  <a:ext cx="850392" cy="914400"/>
                </a:xfrm>
                <a:prstGeom prst="roundRect">
                  <a:avLst>
                    <a:gd name="adj" fmla="val 5221"/>
                  </a:avLst>
                </a:prstGeom>
                <a:solidFill>
                  <a:srgbClr val="F79646">
                    <a:lumMod val="75000"/>
                  </a:srgb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18" name="Group 117"/>
              <p:cNvGrpSpPr/>
              <p:nvPr/>
            </p:nvGrpSpPr>
            <p:grpSpPr>
              <a:xfrm>
                <a:off x="6403356" y="4594771"/>
                <a:ext cx="1307592" cy="1634112"/>
                <a:chOff x="6403356" y="2495436"/>
                <a:chExt cx="1307592" cy="1634112"/>
              </a:xfrm>
            </p:grpSpPr>
            <p:sp>
              <p:nvSpPr>
                <p:cNvPr id="124" name="Rounded Rectangle 123"/>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25" name="Rounded Rectangle 124"/>
                <p:cNvSpPr>
                  <a:spLocks noChangeAspect="1"/>
                </p:cNvSpPr>
                <p:nvPr/>
              </p:nvSpPr>
              <p:spPr>
                <a:xfrm>
                  <a:off x="6519575"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26" name="Rounded Rectangle 125"/>
                <p:cNvSpPr>
                  <a:spLocks/>
                </p:cNvSpPr>
                <p:nvPr/>
              </p:nvSpPr>
              <p:spPr>
                <a:xfrm>
                  <a:off x="6860556" y="3215148"/>
                  <a:ext cx="850392" cy="914400"/>
                </a:xfrm>
                <a:prstGeom prst="roundRect">
                  <a:avLst>
                    <a:gd name="adj" fmla="val 5221"/>
                  </a:avLst>
                </a:prstGeom>
                <a:solidFill>
                  <a:srgbClr val="00A1DA"/>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19" name="Group 118"/>
              <p:cNvGrpSpPr/>
              <p:nvPr/>
            </p:nvGrpSpPr>
            <p:grpSpPr>
              <a:xfrm>
                <a:off x="5410191" y="4901538"/>
                <a:ext cx="1552302" cy="1634112"/>
                <a:chOff x="5410191" y="2802203"/>
                <a:chExt cx="1552302" cy="1634112"/>
              </a:xfrm>
            </p:grpSpPr>
            <p:sp>
              <p:nvSpPr>
                <p:cNvPr id="120" name="Rounded Rectangle 119"/>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21" name="Rounded Rectangle 120"/>
                <p:cNvSpPr>
                  <a:spLocks noChangeAspect="1"/>
                </p:cNvSpPr>
                <p:nvPr/>
              </p:nvSpPr>
              <p:spPr>
                <a:xfrm>
                  <a:off x="5771120" y="292194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22" name="Rounded Rectangle 121"/>
                <p:cNvSpPr>
                  <a:spLocks/>
                </p:cNvSpPr>
                <p:nvPr/>
              </p:nvSpPr>
              <p:spPr>
                <a:xfrm>
                  <a:off x="6112101" y="3521915"/>
                  <a:ext cx="850392" cy="914400"/>
                </a:xfrm>
                <a:prstGeom prst="roundRect">
                  <a:avLst>
                    <a:gd name="adj" fmla="val 5221"/>
                  </a:avLst>
                </a:prstGeom>
                <a:solidFill>
                  <a:srgbClr val="EC343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123" name="Rounded Rectangle 122"/>
                <p:cNvSpPr>
                  <a:spLocks/>
                </p:cNvSpPr>
                <p:nvPr/>
              </p:nvSpPr>
              <p:spPr>
                <a:xfrm>
                  <a:off x="5410191" y="3521915"/>
                  <a:ext cx="850392" cy="914400"/>
                </a:xfrm>
                <a:prstGeom prst="roundRect">
                  <a:avLst>
                    <a:gd name="adj" fmla="val 5221"/>
                  </a:avLst>
                </a:prstGeom>
                <a:solidFill>
                  <a:srgbClr val="239D2F"/>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grpSp>
      <p:grpSp>
        <p:nvGrpSpPr>
          <p:cNvPr id="146" name="Group 145"/>
          <p:cNvGrpSpPr/>
          <p:nvPr/>
        </p:nvGrpSpPr>
        <p:grpSpPr>
          <a:xfrm>
            <a:off x="4303251" y="1103215"/>
            <a:ext cx="4567555" cy="2882327"/>
            <a:chOff x="3657600" y="914400"/>
            <a:chExt cx="4567555" cy="2882327"/>
          </a:xfrm>
        </p:grpSpPr>
        <p:grpSp>
          <p:nvGrpSpPr>
            <p:cNvPr id="147" name="Group 146"/>
            <p:cNvGrpSpPr/>
            <p:nvPr/>
          </p:nvGrpSpPr>
          <p:grpSpPr>
            <a:xfrm>
              <a:off x="5427664" y="914400"/>
              <a:ext cx="1051560" cy="1051560"/>
              <a:chOff x="5660709" y="1581036"/>
              <a:chExt cx="1051560" cy="1051560"/>
            </a:xfrm>
          </p:grpSpPr>
          <p:sp>
            <p:nvSpPr>
              <p:cNvPr id="178" name="Rounded Rectangle 177"/>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79" name="Rounded Rectangle 178"/>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48" name="Group 147"/>
            <p:cNvGrpSpPr/>
            <p:nvPr/>
          </p:nvGrpSpPr>
          <p:grpSpPr>
            <a:xfrm>
              <a:off x="4659952" y="1229469"/>
              <a:ext cx="1051560" cy="1051560"/>
              <a:chOff x="4892997" y="1889028"/>
              <a:chExt cx="1051560" cy="1051560"/>
            </a:xfrm>
          </p:grpSpPr>
          <p:sp>
            <p:nvSpPr>
              <p:cNvPr id="176" name="Rounded Rectangle 175"/>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77" name="Rounded Rectangle 176"/>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49" name="Group 148"/>
            <p:cNvGrpSpPr/>
            <p:nvPr/>
          </p:nvGrpSpPr>
          <p:grpSpPr>
            <a:xfrm>
              <a:off x="6170311" y="1219200"/>
              <a:ext cx="1051560" cy="1051560"/>
              <a:chOff x="6403356" y="1885836"/>
              <a:chExt cx="1051560" cy="1051560"/>
            </a:xfrm>
          </p:grpSpPr>
          <p:sp>
            <p:nvSpPr>
              <p:cNvPr id="174" name="Rounded Rectangle 173"/>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75" name="Rounded Rectangle 174"/>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50" name="Group 149"/>
            <p:cNvGrpSpPr/>
            <p:nvPr/>
          </p:nvGrpSpPr>
          <p:grpSpPr>
            <a:xfrm>
              <a:off x="5427664" y="1524000"/>
              <a:ext cx="1051560" cy="1051560"/>
              <a:chOff x="5660709" y="2195052"/>
              <a:chExt cx="1051560" cy="1051560"/>
            </a:xfrm>
          </p:grpSpPr>
          <p:sp>
            <p:nvSpPr>
              <p:cNvPr id="172" name="Rounded Rectangle 171"/>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73" name="Rounded Rectangle 172"/>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51" name="Group 150"/>
            <p:cNvGrpSpPr/>
            <p:nvPr/>
          </p:nvGrpSpPr>
          <p:grpSpPr>
            <a:xfrm>
              <a:off x="3657600" y="1540716"/>
              <a:ext cx="1296270" cy="1634112"/>
              <a:chOff x="3890645" y="2180304"/>
              <a:chExt cx="1296270" cy="1634112"/>
            </a:xfrm>
          </p:grpSpPr>
          <p:sp>
            <p:nvSpPr>
              <p:cNvPr id="169" name="Rounded Rectangle 168"/>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70" name="Rounded Rectangle 169"/>
              <p:cNvSpPr>
                <a:spLocks noChangeAspect="1"/>
              </p:cNvSpPr>
              <p:nvPr/>
            </p:nvSpPr>
            <p:spPr>
              <a:xfrm>
                <a:off x="4251574" y="2300049"/>
                <a:ext cx="822960" cy="822960"/>
              </a:xfrm>
              <a:prstGeom prst="roundRect">
                <a:avLst>
                  <a:gd name="adj" fmla="val 5221"/>
                </a:avLst>
              </a:prstGeom>
              <a:solidFill>
                <a:srgbClr val="00A1DA"/>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71" name="Rounded Rectangle 170"/>
              <p:cNvSpPr>
                <a:spLocks/>
              </p:cNvSpPr>
              <p:nvPr/>
            </p:nvSpPr>
            <p:spPr>
              <a:xfrm>
                <a:off x="3890645" y="2900016"/>
                <a:ext cx="850392" cy="914400"/>
              </a:xfrm>
              <a:prstGeom prst="roundRect">
                <a:avLst>
                  <a:gd name="adj" fmla="val 5221"/>
                </a:avLst>
              </a:prstGeom>
              <a:solidFill>
                <a:srgbClr val="239D2F"/>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52" name="Group 151"/>
            <p:cNvGrpSpPr/>
            <p:nvPr/>
          </p:nvGrpSpPr>
          <p:grpSpPr>
            <a:xfrm>
              <a:off x="6917563" y="1540716"/>
              <a:ext cx="1307592" cy="1634112"/>
              <a:chOff x="7150608" y="2180304"/>
              <a:chExt cx="1307592" cy="1634112"/>
            </a:xfrm>
          </p:grpSpPr>
          <p:sp>
            <p:nvSpPr>
              <p:cNvPr id="166" name="Rounded Rectangle 165"/>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67" name="Rounded Rectangle 166"/>
              <p:cNvSpPr>
                <a:spLocks noChangeAspect="1"/>
              </p:cNvSpPr>
              <p:nvPr/>
            </p:nvSpPr>
            <p:spPr>
              <a:xfrm>
                <a:off x="7266827" y="2300049"/>
                <a:ext cx="822960" cy="822960"/>
              </a:xfrm>
              <a:prstGeom prst="roundRect">
                <a:avLst>
                  <a:gd name="adj" fmla="val 5221"/>
                </a:avLst>
              </a:prstGeom>
              <a:solidFill>
                <a:sysClr val="window" lastClr="FFFFFF">
                  <a:lumMod val="85000"/>
                </a:sys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68" name="Rounded Rectangle 167"/>
              <p:cNvSpPr>
                <a:spLocks/>
              </p:cNvSpPr>
              <p:nvPr/>
            </p:nvSpPr>
            <p:spPr>
              <a:xfrm>
                <a:off x="7607808" y="2900016"/>
                <a:ext cx="850392" cy="914400"/>
              </a:xfrm>
              <a:prstGeom prst="roundRect">
                <a:avLst>
                  <a:gd name="adj" fmla="val 5221"/>
                </a:avLst>
              </a:prstGeom>
              <a:solidFill>
                <a:srgbClr val="00A1DA"/>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53" name="Group 152"/>
            <p:cNvGrpSpPr/>
            <p:nvPr/>
          </p:nvGrpSpPr>
          <p:grpSpPr>
            <a:xfrm>
              <a:off x="4415242" y="1850625"/>
              <a:ext cx="1296270" cy="1634112"/>
              <a:chOff x="4648287" y="2495436"/>
              <a:chExt cx="1296270" cy="1634112"/>
            </a:xfrm>
          </p:grpSpPr>
          <p:sp>
            <p:nvSpPr>
              <p:cNvPr id="163" name="Rounded Rectangle 162"/>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64" name="Rounded Rectangle 163"/>
              <p:cNvSpPr>
                <a:spLocks noChangeAspect="1"/>
              </p:cNvSpPr>
              <p:nvPr/>
            </p:nvSpPr>
            <p:spPr>
              <a:xfrm>
                <a:off x="5009216" y="2615181"/>
                <a:ext cx="822960" cy="822960"/>
              </a:xfrm>
              <a:prstGeom prst="roundRect">
                <a:avLst>
                  <a:gd name="adj" fmla="val 5221"/>
                </a:avLst>
              </a:prstGeom>
              <a:solidFill>
                <a:sysClr val="window" lastClr="FFFFFF">
                  <a:lumMod val="85000"/>
                </a:sys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65" name="Rounded Rectangle 164"/>
              <p:cNvSpPr>
                <a:spLocks/>
              </p:cNvSpPr>
              <p:nvPr/>
            </p:nvSpPr>
            <p:spPr>
              <a:xfrm>
                <a:off x="4648287" y="3215148"/>
                <a:ext cx="850392" cy="914400"/>
              </a:xfrm>
              <a:prstGeom prst="roundRect">
                <a:avLst>
                  <a:gd name="adj" fmla="val 5221"/>
                </a:avLst>
              </a:prstGeom>
              <a:solidFill>
                <a:srgbClr val="EE4848"/>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54" name="Group 153"/>
            <p:cNvGrpSpPr/>
            <p:nvPr/>
          </p:nvGrpSpPr>
          <p:grpSpPr>
            <a:xfrm>
              <a:off x="6170311" y="1855848"/>
              <a:ext cx="1307592" cy="1634112"/>
              <a:chOff x="6403356" y="2495436"/>
              <a:chExt cx="1307592" cy="1634112"/>
            </a:xfrm>
          </p:grpSpPr>
          <p:sp>
            <p:nvSpPr>
              <p:cNvPr id="160" name="Rounded Rectangle 159"/>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61" name="Rounded Rectangle 160"/>
              <p:cNvSpPr>
                <a:spLocks noChangeAspect="1"/>
              </p:cNvSpPr>
              <p:nvPr/>
            </p:nvSpPr>
            <p:spPr>
              <a:xfrm>
                <a:off x="6519575" y="2615181"/>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62" name="Rounded Rectangle 161"/>
              <p:cNvSpPr>
                <a:spLocks/>
              </p:cNvSpPr>
              <p:nvPr/>
            </p:nvSpPr>
            <p:spPr>
              <a:xfrm>
                <a:off x="6860556" y="3215148"/>
                <a:ext cx="850392" cy="914400"/>
              </a:xfrm>
              <a:prstGeom prst="roundRect">
                <a:avLst>
                  <a:gd name="adj" fmla="val 5221"/>
                </a:avLst>
              </a:prstGeom>
              <a:solidFill>
                <a:srgbClr val="FFC000"/>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55" name="Group 154"/>
            <p:cNvGrpSpPr/>
            <p:nvPr/>
          </p:nvGrpSpPr>
          <p:grpSpPr>
            <a:xfrm>
              <a:off x="5177146" y="2162615"/>
              <a:ext cx="1552302" cy="1634112"/>
              <a:chOff x="5410191" y="2802203"/>
              <a:chExt cx="1552302" cy="1634112"/>
            </a:xfrm>
          </p:grpSpPr>
          <p:sp>
            <p:nvSpPr>
              <p:cNvPr id="156" name="Rounded Rectangle 155"/>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57" name="Rounded Rectangle 156"/>
              <p:cNvSpPr>
                <a:spLocks noChangeAspect="1"/>
              </p:cNvSpPr>
              <p:nvPr/>
            </p:nvSpPr>
            <p:spPr>
              <a:xfrm>
                <a:off x="5771120" y="2921948"/>
                <a:ext cx="822960" cy="822960"/>
              </a:xfrm>
              <a:prstGeom prst="roundRect">
                <a:avLst>
                  <a:gd name="adj" fmla="val 5221"/>
                </a:avLst>
              </a:prstGeom>
              <a:solidFill>
                <a:srgbClr val="00A1DA"/>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58" name="Rounded Rectangle 157"/>
              <p:cNvSpPr>
                <a:spLocks/>
              </p:cNvSpPr>
              <p:nvPr/>
            </p:nvSpPr>
            <p:spPr>
              <a:xfrm>
                <a:off x="6112101" y="3521915"/>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159" name="Rounded Rectangle 158"/>
              <p:cNvSpPr>
                <a:spLocks/>
              </p:cNvSpPr>
              <p:nvPr/>
            </p:nvSpPr>
            <p:spPr>
              <a:xfrm>
                <a:off x="5410191" y="3521915"/>
                <a:ext cx="850392" cy="914400"/>
              </a:xfrm>
              <a:prstGeom prst="roundRect">
                <a:avLst>
                  <a:gd name="adj" fmla="val 5221"/>
                </a:avLst>
              </a:prstGeom>
              <a:solidFill>
                <a:srgbClr val="F79646">
                  <a:lumMod val="75000"/>
                </a:srgb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Together the Pieces</a:t>
            </a:r>
          </a:p>
        </p:txBody>
      </p:sp>
      <p:sp>
        <p:nvSpPr>
          <p:cNvPr id="79" name="Rounded Rectangle 78"/>
          <p:cNvSpPr>
            <a:spLocks noChangeAspect="1"/>
          </p:cNvSpPr>
          <p:nvPr/>
        </p:nvSpPr>
        <p:spPr>
          <a:xfrm>
            <a:off x="2532932" y="3912579"/>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a:spLocks noChangeAspect="1"/>
          </p:cNvSpPr>
          <p:nvPr/>
        </p:nvSpPr>
        <p:spPr>
          <a:xfrm>
            <a:off x="2649151" y="4032324"/>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a:spLocks/>
          </p:cNvSpPr>
          <p:nvPr/>
        </p:nvSpPr>
        <p:spPr>
          <a:xfrm>
            <a:off x="2288222" y="4632291"/>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a:spLocks noChangeAspect="1"/>
          </p:cNvSpPr>
          <p:nvPr/>
        </p:nvSpPr>
        <p:spPr>
          <a:xfrm>
            <a:off x="5548185" y="3912579"/>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a:spLocks noChangeAspect="1"/>
          </p:cNvSpPr>
          <p:nvPr/>
        </p:nvSpPr>
        <p:spPr>
          <a:xfrm>
            <a:off x="5664404" y="4032324"/>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a:spLocks/>
          </p:cNvSpPr>
          <p:nvPr/>
        </p:nvSpPr>
        <p:spPr>
          <a:xfrm>
            <a:off x="6005385" y="4632291"/>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a:spLocks noChangeAspect="1"/>
          </p:cNvSpPr>
          <p:nvPr/>
        </p:nvSpPr>
        <p:spPr>
          <a:xfrm>
            <a:off x="3290574" y="4222488"/>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a:spLocks noChangeAspect="1"/>
          </p:cNvSpPr>
          <p:nvPr/>
        </p:nvSpPr>
        <p:spPr>
          <a:xfrm>
            <a:off x="3406793" y="4342233"/>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a:spLocks/>
          </p:cNvSpPr>
          <p:nvPr/>
        </p:nvSpPr>
        <p:spPr>
          <a:xfrm>
            <a:off x="3045864" y="4942200"/>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a:spLocks noChangeAspect="1"/>
          </p:cNvSpPr>
          <p:nvPr/>
        </p:nvSpPr>
        <p:spPr>
          <a:xfrm>
            <a:off x="4800933" y="4227711"/>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a:spLocks noChangeAspect="1"/>
          </p:cNvSpPr>
          <p:nvPr/>
        </p:nvSpPr>
        <p:spPr>
          <a:xfrm>
            <a:off x="4917152" y="4347456"/>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a:spLocks/>
          </p:cNvSpPr>
          <p:nvPr/>
        </p:nvSpPr>
        <p:spPr>
          <a:xfrm>
            <a:off x="5258133" y="4947423"/>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a:spLocks noChangeAspect="1"/>
          </p:cNvSpPr>
          <p:nvPr/>
        </p:nvSpPr>
        <p:spPr>
          <a:xfrm>
            <a:off x="4052478" y="4534478"/>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a:spLocks noChangeAspect="1"/>
          </p:cNvSpPr>
          <p:nvPr/>
        </p:nvSpPr>
        <p:spPr>
          <a:xfrm>
            <a:off x="4168697" y="4654223"/>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a:spLocks/>
          </p:cNvSpPr>
          <p:nvPr/>
        </p:nvSpPr>
        <p:spPr>
          <a:xfrm>
            <a:off x="4509678" y="5254190"/>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a:spLocks/>
          </p:cNvSpPr>
          <p:nvPr/>
        </p:nvSpPr>
        <p:spPr>
          <a:xfrm>
            <a:off x="3807768" y="5254190"/>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a:spLocks noChangeAspect="1"/>
          </p:cNvSpPr>
          <p:nvPr/>
        </p:nvSpPr>
        <p:spPr>
          <a:xfrm>
            <a:off x="2532932" y="2898936"/>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a:spLocks noChangeAspect="1"/>
          </p:cNvSpPr>
          <p:nvPr/>
        </p:nvSpPr>
        <p:spPr>
          <a:xfrm>
            <a:off x="2649151" y="3018681"/>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a:spLocks/>
          </p:cNvSpPr>
          <p:nvPr/>
        </p:nvSpPr>
        <p:spPr>
          <a:xfrm>
            <a:off x="2288222" y="3618648"/>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a:spLocks noChangeAspect="1"/>
          </p:cNvSpPr>
          <p:nvPr/>
        </p:nvSpPr>
        <p:spPr>
          <a:xfrm>
            <a:off x="5548185" y="2898936"/>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a:spLocks noChangeAspect="1"/>
          </p:cNvSpPr>
          <p:nvPr/>
        </p:nvSpPr>
        <p:spPr>
          <a:xfrm>
            <a:off x="5664404" y="3018681"/>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a:spLocks/>
          </p:cNvSpPr>
          <p:nvPr/>
        </p:nvSpPr>
        <p:spPr>
          <a:xfrm>
            <a:off x="6005385" y="3618648"/>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a:spLocks noChangeAspect="1"/>
          </p:cNvSpPr>
          <p:nvPr/>
        </p:nvSpPr>
        <p:spPr>
          <a:xfrm>
            <a:off x="3290574" y="3208845"/>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a:spLocks noChangeAspect="1"/>
          </p:cNvSpPr>
          <p:nvPr/>
        </p:nvSpPr>
        <p:spPr>
          <a:xfrm>
            <a:off x="3406793" y="3328590"/>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a:spLocks/>
          </p:cNvSpPr>
          <p:nvPr/>
        </p:nvSpPr>
        <p:spPr>
          <a:xfrm>
            <a:off x="3045864" y="3928557"/>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a:spLocks noChangeAspect="1"/>
          </p:cNvSpPr>
          <p:nvPr/>
        </p:nvSpPr>
        <p:spPr>
          <a:xfrm>
            <a:off x="4800933" y="3214068"/>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a:spLocks noChangeAspect="1"/>
          </p:cNvSpPr>
          <p:nvPr/>
        </p:nvSpPr>
        <p:spPr>
          <a:xfrm>
            <a:off x="4917152" y="3333813"/>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a:spLocks/>
          </p:cNvSpPr>
          <p:nvPr/>
        </p:nvSpPr>
        <p:spPr>
          <a:xfrm>
            <a:off x="5258133" y="3933780"/>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a:spLocks noChangeAspect="1"/>
          </p:cNvSpPr>
          <p:nvPr/>
        </p:nvSpPr>
        <p:spPr>
          <a:xfrm>
            <a:off x="4052478" y="3520835"/>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a:spLocks noChangeAspect="1"/>
          </p:cNvSpPr>
          <p:nvPr/>
        </p:nvSpPr>
        <p:spPr>
          <a:xfrm>
            <a:off x="4168697" y="3640580"/>
            <a:ext cx="822960" cy="822960"/>
          </a:xfrm>
          <a:prstGeom prst="roundRect">
            <a:avLst>
              <a:gd name="adj" fmla="val 5221"/>
            </a:avLst>
          </a:prstGeom>
          <a:solidFill>
            <a:srgbClr val="0070C0"/>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a:spLocks/>
          </p:cNvSpPr>
          <p:nvPr/>
        </p:nvSpPr>
        <p:spPr>
          <a:xfrm>
            <a:off x="4509678" y="4240547"/>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a:spLocks/>
          </p:cNvSpPr>
          <p:nvPr/>
        </p:nvSpPr>
        <p:spPr>
          <a:xfrm>
            <a:off x="3807768" y="4240547"/>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a:spLocks noChangeAspect="1"/>
          </p:cNvSpPr>
          <p:nvPr/>
        </p:nvSpPr>
        <p:spPr>
          <a:xfrm>
            <a:off x="4058286" y="1258977"/>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a:spLocks noChangeAspect="1"/>
          </p:cNvSpPr>
          <p:nvPr/>
        </p:nvSpPr>
        <p:spPr>
          <a:xfrm>
            <a:off x="4174505" y="1378722"/>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a:spLocks noChangeAspect="1"/>
          </p:cNvSpPr>
          <p:nvPr/>
        </p:nvSpPr>
        <p:spPr>
          <a:xfrm>
            <a:off x="3290574" y="1574046"/>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a:spLocks noChangeAspect="1"/>
          </p:cNvSpPr>
          <p:nvPr/>
        </p:nvSpPr>
        <p:spPr>
          <a:xfrm>
            <a:off x="3406793" y="1693791"/>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a:spLocks noChangeAspect="1"/>
          </p:cNvSpPr>
          <p:nvPr/>
        </p:nvSpPr>
        <p:spPr>
          <a:xfrm>
            <a:off x="4800933" y="1563777"/>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a:spLocks noChangeAspect="1"/>
          </p:cNvSpPr>
          <p:nvPr/>
        </p:nvSpPr>
        <p:spPr>
          <a:xfrm>
            <a:off x="4917152" y="1683522"/>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p:nvSpPr>
        <p:spPr>
          <a:xfrm>
            <a:off x="4058286" y="1868577"/>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a:spLocks noChangeAspect="1"/>
          </p:cNvSpPr>
          <p:nvPr/>
        </p:nvSpPr>
        <p:spPr>
          <a:xfrm>
            <a:off x="4174505" y="1988322"/>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p:nvSpPr>
        <p:spPr>
          <a:xfrm>
            <a:off x="2532932" y="1885293"/>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p:nvSpPr>
        <p:spPr>
          <a:xfrm>
            <a:off x="2649151" y="2005038"/>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a:spLocks/>
          </p:cNvSpPr>
          <p:nvPr/>
        </p:nvSpPr>
        <p:spPr>
          <a:xfrm>
            <a:off x="2288222" y="2605005"/>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p:nvSpPr>
        <p:spPr>
          <a:xfrm>
            <a:off x="5548185" y="1885293"/>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p:nvSpPr>
        <p:spPr>
          <a:xfrm>
            <a:off x="5664404" y="2005038"/>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a:spLocks/>
          </p:cNvSpPr>
          <p:nvPr/>
        </p:nvSpPr>
        <p:spPr>
          <a:xfrm>
            <a:off x="6005385" y="2605005"/>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p:nvSpPr>
        <p:spPr>
          <a:xfrm>
            <a:off x="3290574" y="2195202"/>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a:spLocks noChangeAspect="1"/>
          </p:cNvSpPr>
          <p:nvPr/>
        </p:nvSpPr>
        <p:spPr>
          <a:xfrm>
            <a:off x="3406793" y="2314947"/>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a:spLocks/>
          </p:cNvSpPr>
          <p:nvPr/>
        </p:nvSpPr>
        <p:spPr>
          <a:xfrm>
            <a:off x="3045864" y="2914914"/>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4800933" y="2200425"/>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a:spLocks noChangeAspect="1"/>
          </p:cNvSpPr>
          <p:nvPr/>
        </p:nvSpPr>
        <p:spPr>
          <a:xfrm>
            <a:off x="4917152" y="2320170"/>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a:spLocks/>
          </p:cNvSpPr>
          <p:nvPr/>
        </p:nvSpPr>
        <p:spPr>
          <a:xfrm>
            <a:off x="5258133" y="2920137"/>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4052478" y="2507192"/>
            <a:ext cx="1051560" cy="1051560"/>
          </a:xfrm>
          <a:prstGeom prst="roundRect">
            <a:avLst>
              <a:gd name="adj" fmla="val 8380"/>
            </a:avLst>
          </a:prstGeom>
          <a:solidFill>
            <a:schemeClr val="tx1"/>
          </a:solidFill>
          <a:ln>
            <a:noFill/>
          </a:ln>
          <a:scene3d>
            <a:camera prst="isometricTopUp">
              <a:rot lat="19208651" lon="18204186" rev="4025413"/>
            </a:camera>
            <a:lightRig rig="soft" dir="t">
              <a:rot lat="0" lon="0" rev="8400000"/>
            </a:lightRig>
          </a:scene3d>
          <a:sp3d extrusionH="990600" prstMaterial="plastic">
            <a:bevelT w="63500" h="63500"/>
            <a:bevelB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4168697" y="2626937"/>
            <a:ext cx="822960" cy="822960"/>
          </a:xfrm>
          <a:prstGeom prst="roundRect">
            <a:avLst>
              <a:gd name="adj" fmla="val 5221"/>
            </a:avLst>
          </a:prstGeom>
          <a:solidFill>
            <a:srgbClr val="FFB71E"/>
          </a:solidFill>
          <a:ln>
            <a:noFill/>
          </a:ln>
          <a:scene3d>
            <a:camera prst="isometricTopUp">
              <a:rot lat="19208651" lon="18204191" rev="402541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a:spLocks/>
          </p:cNvSpPr>
          <p:nvPr/>
        </p:nvSpPr>
        <p:spPr>
          <a:xfrm>
            <a:off x="4509678" y="3226904"/>
            <a:ext cx="850392" cy="914400"/>
          </a:xfrm>
          <a:prstGeom prst="roundRect">
            <a:avLst>
              <a:gd name="adj" fmla="val 5221"/>
            </a:avLst>
          </a:prstGeom>
          <a:solidFill>
            <a:srgbClr val="00B9E4"/>
          </a:solidFill>
          <a:ln>
            <a:noFill/>
          </a:ln>
          <a:scene3d>
            <a:camera prst="isometricRightUp">
              <a:rot lat="1500000" lon="18899998"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a:spLocks/>
          </p:cNvSpPr>
          <p:nvPr/>
        </p:nvSpPr>
        <p:spPr>
          <a:xfrm>
            <a:off x="3807768" y="3226904"/>
            <a:ext cx="850392" cy="914400"/>
          </a:xfrm>
          <a:prstGeom prst="roundRect">
            <a:avLst>
              <a:gd name="adj" fmla="val 5221"/>
            </a:avLst>
          </a:prstGeom>
          <a:solidFill>
            <a:srgbClr val="7A0019"/>
          </a:solidFill>
          <a:ln>
            <a:noFill/>
          </a:ln>
          <a:scene3d>
            <a:camera prst="isometricOffAxis2Left">
              <a:rot lat="1560000" lon="2700000" rev="0"/>
            </a:camera>
            <a:lightRig rig="threePt" dir="t">
              <a:rot lat="0" lon="0" rev="102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56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Pure provides...</a:t>
            </a:r>
          </a:p>
        </p:txBody>
      </p:sp>
      <p:sp>
        <p:nvSpPr>
          <p:cNvPr id="147" name="Shape 147"/>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a:t>Well-structured database</a:t>
            </a:r>
          </a:p>
          <a:p>
            <a:pPr marL="457200" lvl="0" indent="-228600" rtl="0">
              <a:spcBef>
                <a:spcPts val="0"/>
              </a:spcBef>
            </a:pPr>
            <a:r>
              <a:rPr lang="en" dirty="0"/>
              <a:t>Profile pages (individual and aggregate)</a:t>
            </a:r>
          </a:p>
          <a:p>
            <a:pPr marL="457200" lvl="0" indent="-228600" rtl="0">
              <a:spcBef>
                <a:spcPts val="0"/>
              </a:spcBef>
            </a:pPr>
            <a:r>
              <a:rPr lang="en" dirty="0"/>
              <a:t>Search</a:t>
            </a:r>
          </a:p>
          <a:p>
            <a:pPr marL="457200" lvl="0" indent="-228600" rtl="0">
              <a:spcBef>
                <a:spcPts val="0"/>
              </a:spcBef>
            </a:pPr>
            <a:r>
              <a:rPr lang="en" dirty="0"/>
              <a:t>Some visualizations</a:t>
            </a:r>
          </a:p>
          <a:p>
            <a:pPr marL="457200" lvl="0" indent="-228600" rtl="0">
              <a:spcBef>
                <a:spcPts val="0"/>
              </a:spcBef>
            </a:pPr>
            <a:r>
              <a:rPr lang="en" dirty="0"/>
              <a:t>Automatic Scopus imports </a:t>
            </a:r>
            <a:br>
              <a:rPr lang="en" dirty="0"/>
            </a:br>
            <a:r>
              <a:rPr lang="en" dirty="0"/>
              <a:t>for most people</a:t>
            </a:r>
          </a:p>
          <a:p>
            <a:pPr marL="457200" lvl="0" indent="-228600" rtl="0">
              <a:spcBef>
                <a:spcPts val="0"/>
              </a:spcBef>
            </a:pPr>
            <a:r>
              <a:rPr lang="en" dirty="0"/>
              <a:t>Import tool for </a:t>
            </a:r>
            <a:br>
              <a:rPr lang="en" dirty="0"/>
            </a:br>
            <a:r>
              <a:rPr lang="en" dirty="0"/>
              <a:t>other publications </a:t>
            </a:r>
            <a:br>
              <a:rPr lang="en" dirty="0"/>
            </a:br>
            <a:r>
              <a:rPr lang="en" dirty="0"/>
              <a:t>sources</a:t>
            </a:r>
          </a:p>
          <a:p>
            <a:pPr marL="457200" lvl="0" indent="-228600">
              <a:spcBef>
                <a:spcPts val="0"/>
              </a:spcBef>
            </a:pPr>
            <a:r>
              <a:rPr lang="en" dirty="0"/>
              <a:t>Reporting tool</a:t>
            </a:r>
          </a:p>
        </p:txBody>
      </p:sp>
      <p:grpSp>
        <p:nvGrpSpPr>
          <p:cNvPr id="4" name="Group 3"/>
          <p:cNvGrpSpPr/>
          <p:nvPr/>
        </p:nvGrpSpPr>
        <p:grpSpPr>
          <a:xfrm>
            <a:off x="6114405" y="3661957"/>
            <a:ext cx="1051560" cy="1051560"/>
            <a:chOff x="5660709" y="1581036"/>
            <a:chExt cx="1051560" cy="1051560"/>
          </a:xfrm>
        </p:grpSpPr>
        <p:sp>
          <p:nvSpPr>
            <p:cNvPr id="5" name="Rounded Rectangle 4"/>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6" name="Rounded Rectangle 5"/>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 name="Group 6"/>
          <p:cNvGrpSpPr/>
          <p:nvPr/>
        </p:nvGrpSpPr>
        <p:grpSpPr>
          <a:xfrm>
            <a:off x="5346693" y="3977026"/>
            <a:ext cx="1051560" cy="1051560"/>
            <a:chOff x="4892997" y="1889028"/>
            <a:chExt cx="1051560" cy="1051560"/>
          </a:xfrm>
        </p:grpSpPr>
        <p:sp>
          <p:nvSpPr>
            <p:cNvPr id="8" name="Rounded Rectangle 7"/>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 name="Rounded Rectangle 8"/>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0" name="Group 9"/>
          <p:cNvGrpSpPr/>
          <p:nvPr/>
        </p:nvGrpSpPr>
        <p:grpSpPr>
          <a:xfrm>
            <a:off x="6857052" y="3966757"/>
            <a:ext cx="1051560" cy="1051560"/>
            <a:chOff x="6403356" y="1885836"/>
            <a:chExt cx="1051560" cy="1051560"/>
          </a:xfrm>
        </p:grpSpPr>
        <p:sp>
          <p:nvSpPr>
            <p:cNvPr id="11" name="Rounded Rectangle 10"/>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2" name="Rounded Rectangle 11"/>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3" name="Group 12"/>
          <p:cNvGrpSpPr/>
          <p:nvPr/>
        </p:nvGrpSpPr>
        <p:grpSpPr>
          <a:xfrm>
            <a:off x="6114405" y="4271557"/>
            <a:ext cx="1051560" cy="1051560"/>
            <a:chOff x="5660709" y="2195052"/>
            <a:chExt cx="1051560" cy="1051560"/>
          </a:xfrm>
        </p:grpSpPr>
        <p:sp>
          <p:nvSpPr>
            <p:cNvPr id="14" name="Rounded Rectangle 13"/>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5" name="Rounded Rectangle 14"/>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16" name="Group 15"/>
          <p:cNvGrpSpPr/>
          <p:nvPr/>
        </p:nvGrpSpPr>
        <p:grpSpPr>
          <a:xfrm>
            <a:off x="4332115" y="4269900"/>
            <a:ext cx="4567555" cy="2256011"/>
            <a:chOff x="3890645" y="4279639"/>
            <a:chExt cx="4567555" cy="2256011"/>
          </a:xfrm>
        </p:grpSpPr>
        <p:grpSp>
          <p:nvGrpSpPr>
            <p:cNvPr id="17" name="Group 16"/>
            <p:cNvGrpSpPr/>
            <p:nvPr/>
          </p:nvGrpSpPr>
          <p:grpSpPr>
            <a:xfrm>
              <a:off x="3890645" y="4279639"/>
              <a:ext cx="1296270" cy="1634112"/>
              <a:chOff x="3890645" y="2180304"/>
              <a:chExt cx="1296270" cy="1634112"/>
            </a:xfrm>
          </p:grpSpPr>
          <p:sp>
            <p:nvSpPr>
              <p:cNvPr id="35" name="Rounded Rectangle 34"/>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6" name="Rounded Rectangle 35"/>
              <p:cNvSpPr>
                <a:spLocks noChangeAspect="1"/>
              </p:cNvSpPr>
              <p:nvPr/>
            </p:nvSpPr>
            <p:spPr>
              <a:xfrm>
                <a:off x="4251574"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37" name="Rounded Rectangle 36"/>
              <p:cNvSpPr>
                <a:spLocks/>
              </p:cNvSpPr>
              <p:nvPr/>
            </p:nvSpPr>
            <p:spPr>
              <a:xfrm>
                <a:off x="3890645" y="2900016"/>
                <a:ext cx="850392" cy="914400"/>
              </a:xfrm>
              <a:prstGeom prst="roundRect">
                <a:avLst>
                  <a:gd name="adj" fmla="val 5221"/>
                </a:avLst>
              </a:prstGeom>
              <a:solidFill>
                <a:srgbClr val="00A1DA"/>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8" name="Group 17"/>
            <p:cNvGrpSpPr/>
            <p:nvPr/>
          </p:nvGrpSpPr>
          <p:grpSpPr>
            <a:xfrm>
              <a:off x="7150608" y="4279639"/>
              <a:ext cx="1307592" cy="1634112"/>
              <a:chOff x="7150608" y="2180304"/>
              <a:chExt cx="1307592" cy="1634112"/>
            </a:xfrm>
          </p:grpSpPr>
          <p:sp>
            <p:nvSpPr>
              <p:cNvPr id="32" name="Rounded Rectangle 31"/>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3" name="Rounded Rectangle 32"/>
              <p:cNvSpPr>
                <a:spLocks noChangeAspect="1"/>
              </p:cNvSpPr>
              <p:nvPr/>
            </p:nvSpPr>
            <p:spPr>
              <a:xfrm>
                <a:off x="7266827"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34" name="Rounded Rectangle 33"/>
              <p:cNvSpPr>
                <a:spLocks/>
              </p:cNvSpPr>
              <p:nvPr/>
            </p:nvSpPr>
            <p:spPr>
              <a:xfrm>
                <a:off x="7607808" y="2900016"/>
                <a:ext cx="850392" cy="914400"/>
              </a:xfrm>
              <a:prstGeom prst="roundRect">
                <a:avLst>
                  <a:gd name="adj" fmla="val 5221"/>
                </a:avLst>
              </a:prstGeom>
              <a:solidFill>
                <a:srgbClr val="FFC000"/>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9" name="Group 18"/>
            <p:cNvGrpSpPr/>
            <p:nvPr/>
          </p:nvGrpSpPr>
          <p:grpSpPr>
            <a:xfrm>
              <a:off x="4648287" y="4589548"/>
              <a:ext cx="1296270" cy="1634112"/>
              <a:chOff x="4648287" y="2495436"/>
              <a:chExt cx="1296270" cy="1634112"/>
            </a:xfrm>
          </p:grpSpPr>
          <p:sp>
            <p:nvSpPr>
              <p:cNvPr id="29" name="Rounded Rectangle 28"/>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0" name="Rounded Rectangle 29"/>
              <p:cNvSpPr>
                <a:spLocks noChangeAspect="1"/>
              </p:cNvSpPr>
              <p:nvPr/>
            </p:nvSpPr>
            <p:spPr>
              <a:xfrm>
                <a:off x="5009216"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31" name="Rounded Rectangle 30"/>
              <p:cNvSpPr>
                <a:spLocks/>
              </p:cNvSpPr>
              <p:nvPr/>
            </p:nvSpPr>
            <p:spPr>
              <a:xfrm>
                <a:off x="4648287" y="3215148"/>
                <a:ext cx="850392" cy="914400"/>
              </a:xfrm>
              <a:prstGeom prst="roundRect">
                <a:avLst>
                  <a:gd name="adj" fmla="val 5221"/>
                </a:avLst>
              </a:prstGeom>
              <a:solidFill>
                <a:srgbClr val="FFC000"/>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20" name="Group 19"/>
            <p:cNvGrpSpPr/>
            <p:nvPr/>
          </p:nvGrpSpPr>
          <p:grpSpPr>
            <a:xfrm>
              <a:off x="6403356" y="4594771"/>
              <a:ext cx="1307592" cy="1634112"/>
              <a:chOff x="6403356" y="2495436"/>
              <a:chExt cx="1307592" cy="1634112"/>
            </a:xfrm>
          </p:grpSpPr>
          <p:sp>
            <p:nvSpPr>
              <p:cNvPr id="26" name="Rounded Rectangle 25"/>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27" name="Rounded Rectangle 26"/>
              <p:cNvSpPr>
                <a:spLocks noChangeAspect="1"/>
              </p:cNvSpPr>
              <p:nvPr/>
            </p:nvSpPr>
            <p:spPr>
              <a:xfrm>
                <a:off x="6519575"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8" name="Rounded Rectangle 27"/>
              <p:cNvSpPr>
                <a:spLocks/>
              </p:cNvSpPr>
              <p:nvPr/>
            </p:nvSpPr>
            <p:spPr>
              <a:xfrm>
                <a:off x="6860556" y="3215148"/>
                <a:ext cx="850392" cy="914400"/>
              </a:xfrm>
              <a:prstGeom prst="roundRect">
                <a:avLst>
                  <a:gd name="adj" fmla="val 5221"/>
                </a:avLst>
              </a:prstGeom>
              <a:solidFill>
                <a:srgbClr val="EE4848"/>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21" name="Group 20"/>
            <p:cNvGrpSpPr/>
            <p:nvPr/>
          </p:nvGrpSpPr>
          <p:grpSpPr>
            <a:xfrm>
              <a:off x="5410191" y="4901538"/>
              <a:ext cx="1552302" cy="1634112"/>
              <a:chOff x="5410191" y="2802203"/>
              <a:chExt cx="1552302" cy="1634112"/>
            </a:xfrm>
          </p:grpSpPr>
          <p:sp>
            <p:nvSpPr>
              <p:cNvPr id="22" name="Rounded Rectangle 21"/>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23" name="Rounded Rectangle 22"/>
              <p:cNvSpPr>
                <a:spLocks noChangeAspect="1"/>
              </p:cNvSpPr>
              <p:nvPr/>
            </p:nvSpPr>
            <p:spPr>
              <a:xfrm>
                <a:off x="5771120" y="292194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4" name="Rounded Rectangle 23"/>
              <p:cNvSpPr>
                <a:spLocks/>
              </p:cNvSpPr>
              <p:nvPr/>
            </p:nvSpPr>
            <p:spPr>
              <a:xfrm>
                <a:off x="6112101" y="3521915"/>
                <a:ext cx="850392" cy="914400"/>
              </a:xfrm>
              <a:prstGeom prst="roundRect">
                <a:avLst>
                  <a:gd name="adj" fmla="val 5221"/>
                </a:avLst>
              </a:prstGeom>
              <a:solidFill>
                <a:srgbClr val="239D2F"/>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25" name="Rounded Rectangle 24"/>
              <p:cNvSpPr>
                <a:spLocks/>
              </p:cNvSpPr>
              <p:nvPr/>
            </p:nvSpPr>
            <p:spPr>
              <a:xfrm>
                <a:off x="5410191" y="3521915"/>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Organizations and People </a:t>
            </a:r>
            <a:br>
              <a:rPr lang="en" dirty="0"/>
            </a:br>
            <a:r>
              <a:rPr lang="en" dirty="0"/>
              <a:t>are up to us</a:t>
            </a:r>
          </a:p>
        </p:txBody>
      </p:sp>
      <p:sp>
        <p:nvSpPr>
          <p:cNvPr id="153" name="Shape 153"/>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a:t>System of Record = Human Resources data</a:t>
            </a:r>
          </a:p>
          <a:p>
            <a:pPr marL="914400" lvl="1">
              <a:spcBef>
                <a:spcPts val="0"/>
              </a:spcBef>
            </a:pPr>
            <a:r>
              <a:rPr lang="en" dirty="0"/>
              <a:t>PeopleSoft</a:t>
            </a:r>
          </a:p>
          <a:p>
            <a:pPr marL="914400" lvl="1">
              <a:spcBef>
                <a:spcPts val="0"/>
              </a:spcBef>
            </a:pPr>
            <a:r>
              <a:rPr lang="en" dirty="0"/>
              <a:t>Accessible to us through </a:t>
            </a:r>
            <a:br>
              <a:rPr lang="en" dirty="0"/>
            </a:br>
            <a:r>
              <a:rPr lang="en" dirty="0"/>
              <a:t>the University’s </a:t>
            </a:r>
            <a:br>
              <a:rPr lang="en" dirty="0"/>
            </a:br>
            <a:r>
              <a:rPr lang="en" dirty="0"/>
              <a:t>Data Warehouse</a:t>
            </a:r>
          </a:p>
          <a:p>
            <a:pPr marL="457200">
              <a:spcBef>
                <a:spcPts val="1200"/>
              </a:spcBef>
            </a:pPr>
            <a:r>
              <a:rPr lang="en" dirty="0"/>
              <a:t>We also incorporate</a:t>
            </a:r>
            <a:br>
              <a:rPr lang="en" dirty="0"/>
            </a:br>
            <a:r>
              <a:rPr lang="en" dirty="0"/>
              <a:t>grant data</a:t>
            </a:r>
          </a:p>
          <a:p>
            <a:pPr marL="914400" lvl="1"/>
            <a:r>
              <a:rPr lang="en" dirty="0"/>
              <a:t>System of Record = </a:t>
            </a:r>
            <a:br>
              <a:rPr lang="en" dirty="0"/>
            </a:br>
            <a:r>
              <a:rPr lang="en" dirty="0"/>
              <a:t>Sponsored Projects </a:t>
            </a:r>
            <a:br>
              <a:rPr lang="en" dirty="0"/>
            </a:br>
            <a:r>
              <a:rPr lang="en" dirty="0"/>
              <a:t>Administration database</a:t>
            </a:r>
          </a:p>
        </p:txBody>
      </p:sp>
      <p:grpSp>
        <p:nvGrpSpPr>
          <p:cNvPr id="2" name="Group 1"/>
          <p:cNvGrpSpPr/>
          <p:nvPr/>
        </p:nvGrpSpPr>
        <p:grpSpPr>
          <a:xfrm>
            <a:off x="4294015" y="2824563"/>
            <a:ext cx="4567555" cy="2852805"/>
            <a:chOff x="4294015" y="2824563"/>
            <a:chExt cx="4567555" cy="2852805"/>
          </a:xfrm>
        </p:grpSpPr>
        <p:grpSp>
          <p:nvGrpSpPr>
            <p:cNvPr id="83" name="Group 82"/>
            <p:cNvGrpSpPr/>
            <p:nvPr/>
          </p:nvGrpSpPr>
          <p:grpSpPr>
            <a:xfrm>
              <a:off x="6070458" y="2824563"/>
              <a:ext cx="1051560" cy="1051560"/>
              <a:chOff x="5660709" y="1581036"/>
              <a:chExt cx="1051560" cy="1051560"/>
            </a:xfrm>
          </p:grpSpPr>
          <p:sp>
            <p:nvSpPr>
              <p:cNvPr id="84" name="Rounded Rectangle 83"/>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85" name="Rounded Rectangle 84"/>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86" name="Group 85"/>
            <p:cNvGrpSpPr/>
            <p:nvPr/>
          </p:nvGrpSpPr>
          <p:grpSpPr>
            <a:xfrm>
              <a:off x="5302746" y="3139632"/>
              <a:ext cx="1051560" cy="1051560"/>
              <a:chOff x="4892997" y="1889028"/>
              <a:chExt cx="1051560" cy="1051560"/>
            </a:xfrm>
          </p:grpSpPr>
          <p:sp>
            <p:nvSpPr>
              <p:cNvPr id="87" name="Rounded Rectangle 86"/>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88" name="Rounded Rectangle 87"/>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89" name="Group 88"/>
            <p:cNvGrpSpPr/>
            <p:nvPr/>
          </p:nvGrpSpPr>
          <p:grpSpPr>
            <a:xfrm>
              <a:off x="6813105" y="3129363"/>
              <a:ext cx="1051560" cy="1051560"/>
              <a:chOff x="6403356" y="1885836"/>
              <a:chExt cx="1051560" cy="1051560"/>
            </a:xfrm>
          </p:grpSpPr>
          <p:sp>
            <p:nvSpPr>
              <p:cNvPr id="90" name="Rounded Rectangle 89"/>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1" name="Rounded Rectangle 90"/>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92" name="Group 91"/>
            <p:cNvGrpSpPr/>
            <p:nvPr/>
          </p:nvGrpSpPr>
          <p:grpSpPr>
            <a:xfrm>
              <a:off x="6070458" y="3434163"/>
              <a:ext cx="1051560" cy="1051560"/>
              <a:chOff x="5660709" y="2195052"/>
              <a:chExt cx="1051560" cy="1051560"/>
            </a:xfrm>
          </p:grpSpPr>
          <p:sp>
            <p:nvSpPr>
              <p:cNvPr id="93" name="Rounded Rectangle 92"/>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4" name="Rounded Rectangle 93"/>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95" name="Group 94"/>
            <p:cNvGrpSpPr/>
            <p:nvPr/>
          </p:nvGrpSpPr>
          <p:grpSpPr>
            <a:xfrm>
              <a:off x="4294015" y="3421357"/>
              <a:ext cx="4567555" cy="2256011"/>
              <a:chOff x="3890645" y="4279639"/>
              <a:chExt cx="4567555" cy="2256011"/>
            </a:xfrm>
          </p:grpSpPr>
          <p:grpSp>
            <p:nvGrpSpPr>
              <p:cNvPr id="96" name="Group 95"/>
              <p:cNvGrpSpPr/>
              <p:nvPr/>
            </p:nvGrpSpPr>
            <p:grpSpPr>
              <a:xfrm>
                <a:off x="3890645" y="4279639"/>
                <a:ext cx="1296270" cy="1634112"/>
                <a:chOff x="3890645" y="2180304"/>
                <a:chExt cx="1296270" cy="1634112"/>
              </a:xfrm>
            </p:grpSpPr>
            <p:sp>
              <p:nvSpPr>
                <p:cNvPr id="114" name="Rounded Rectangle 113"/>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15" name="Rounded Rectangle 114"/>
                <p:cNvSpPr>
                  <a:spLocks noChangeAspect="1"/>
                </p:cNvSpPr>
                <p:nvPr/>
              </p:nvSpPr>
              <p:spPr>
                <a:xfrm>
                  <a:off x="4251574"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6" name="Rounded Rectangle 115"/>
                <p:cNvSpPr>
                  <a:spLocks/>
                </p:cNvSpPr>
                <p:nvPr/>
              </p:nvSpPr>
              <p:spPr>
                <a:xfrm>
                  <a:off x="3890645" y="2900016"/>
                  <a:ext cx="850392" cy="914400"/>
                </a:xfrm>
                <a:prstGeom prst="roundRect">
                  <a:avLst>
                    <a:gd name="adj" fmla="val 5221"/>
                  </a:avLst>
                </a:prstGeom>
                <a:solidFill>
                  <a:srgbClr val="FFC000"/>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7" name="Group 96"/>
              <p:cNvGrpSpPr/>
              <p:nvPr/>
            </p:nvGrpSpPr>
            <p:grpSpPr>
              <a:xfrm>
                <a:off x="7150608" y="4279639"/>
                <a:ext cx="1307592" cy="1634112"/>
                <a:chOff x="7150608" y="2180304"/>
                <a:chExt cx="1307592" cy="1634112"/>
              </a:xfrm>
            </p:grpSpPr>
            <p:sp>
              <p:nvSpPr>
                <p:cNvPr id="111" name="Rounded Rectangle 110"/>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12" name="Rounded Rectangle 111"/>
                <p:cNvSpPr>
                  <a:spLocks noChangeAspect="1"/>
                </p:cNvSpPr>
                <p:nvPr/>
              </p:nvSpPr>
              <p:spPr>
                <a:xfrm>
                  <a:off x="7266827"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3" name="Rounded Rectangle 112"/>
                <p:cNvSpPr>
                  <a:spLocks/>
                </p:cNvSpPr>
                <p:nvPr/>
              </p:nvSpPr>
              <p:spPr>
                <a:xfrm>
                  <a:off x="7607808" y="2900016"/>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8" name="Group 97"/>
              <p:cNvGrpSpPr/>
              <p:nvPr/>
            </p:nvGrpSpPr>
            <p:grpSpPr>
              <a:xfrm>
                <a:off x="4648287" y="4589548"/>
                <a:ext cx="1296270" cy="1634112"/>
                <a:chOff x="4648287" y="2495436"/>
                <a:chExt cx="1296270" cy="1634112"/>
              </a:xfrm>
            </p:grpSpPr>
            <p:sp>
              <p:nvSpPr>
                <p:cNvPr id="108" name="Rounded Rectangle 107"/>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9" name="Rounded Rectangle 108"/>
                <p:cNvSpPr>
                  <a:spLocks noChangeAspect="1"/>
                </p:cNvSpPr>
                <p:nvPr/>
              </p:nvSpPr>
              <p:spPr>
                <a:xfrm>
                  <a:off x="5009216"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0" name="Rounded Rectangle 109"/>
                <p:cNvSpPr>
                  <a:spLocks/>
                </p:cNvSpPr>
                <p:nvPr/>
              </p:nvSpPr>
              <p:spPr>
                <a:xfrm>
                  <a:off x="4648287" y="3215148"/>
                  <a:ext cx="850392" cy="914400"/>
                </a:xfrm>
                <a:prstGeom prst="roundRect">
                  <a:avLst>
                    <a:gd name="adj" fmla="val 5221"/>
                  </a:avLst>
                </a:prstGeom>
                <a:solidFill>
                  <a:srgbClr val="F79646">
                    <a:lumMod val="75000"/>
                  </a:srgb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9" name="Group 98"/>
              <p:cNvGrpSpPr/>
              <p:nvPr/>
            </p:nvGrpSpPr>
            <p:grpSpPr>
              <a:xfrm>
                <a:off x="6403356" y="4594771"/>
                <a:ext cx="1307592" cy="1634112"/>
                <a:chOff x="6403356" y="2495436"/>
                <a:chExt cx="1307592" cy="1634112"/>
              </a:xfrm>
            </p:grpSpPr>
            <p:sp>
              <p:nvSpPr>
                <p:cNvPr id="105" name="Rounded Rectangle 104"/>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6" name="Rounded Rectangle 105"/>
                <p:cNvSpPr>
                  <a:spLocks noChangeAspect="1"/>
                </p:cNvSpPr>
                <p:nvPr/>
              </p:nvSpPr>
              <p:spPr>
                <a:xfrm>
                  <a:off x="6519575"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07" name="Rounded Rectangle 106"/>
                <p:cNvSpPr>
                  <a:spLocks/>
                </p:cNvSpPr>
                <p:nvPr/>
              </p:nvSpPr>
              <p:spPr>
                <a:xfrm>
                  <a:off x="6860556" y="3215148"/>
                  <a:ext cx="850392" cy="914400"/>
                </a:xfrm>
                <a:prstGeom prst="roundRect">
                  <a:avLst>
                    <a:gd name="adj" fmla="val 5221"/>
                  </a:avLst>
                </a:prstGeom>
                <a:solidFill>
                  <a:srgbClr val="00A1DA"/>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00" name="Group 99"/>
              <p:cNvGrpSpPr/>
              <p:nvPr/>
            </p:nvGrpSpPr>
            <p:grpSpPr>
              <a:xfrm>
                <a:off x="5410191" y="4901538"/>
                <a:ext cx="1552302" cy="1634112"/>
                <a:chOff x="5410191" y="2802203"/>
                <a:chExt cx="1552302" cy="1634112"/>
              </a:xfrm>
            </p:grpSpPr>
            <p:sp>
              <p:nvSpPr>
                <p:cNvPr id="101" name="Rounded Rectangle 100"/>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2" name="Rounded Rectangle 101"/>
                <p:cNvSpPr>
                  <a:spLocks noChangeAspect="1"/>
                </p:cNvSpPr>
                <p:nvPr/>
              </p:nvSpPr>
              <p:spPr>
                <a:xfrm>
                  <a:off x="5771120" y="292194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03" name="Rounded Rectangle 102"/>
                <p:cNvSpPr>
                  <a:spLocks/>
                </p:cNvSpPr>
                <p:nvPr/>
              </p:nvSpPr>
              <p:spPr>
                <a:xfrm>
                  <a:off x="6112101" y="3521915"/>
                  <a:ext cx="850392" cy="914400"/>
                </a:xfrm>
                <a:prstGeom prst="roundRect">
                  <a:avLst>
                    <a:gd name="adj" fmla="val 5221"/>
                  </a:avLst>
                </a:prstGeom>
                <a:solidFill>
                  <a:srgbClr val="EC343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104" name="Rounded Rectangle 103"/>
                <p:cNvSpPr>
                  <a:spLocks/>
                </p:cNvSpPr>
                <p:nvPr/>
              </p:nvSpPr>
              <p:spPr>
                <a:xfrm>
                  <a:off x="5410191" y="3521915"/>
                  <a:ext cx="850392" cy="914400"/>
                </a:xfrm>
                <a:prstGeom prst="roundRect">
                  <a:avLst>
                    <a:gd name="adj" fmla="val 5221"/>
                  </a:avLst>
                </a:prstGeom>
                <a:solidFill>
                  <a:srgbClr val="239D2F"/>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Organizations and People </a:t>
            </a:r>
            <a:br>
              <a:rPr lang="en" dirty="0"/>
            </a:br>
            <a:r>
              <a:rPr lang="en" dirty="0"/>
              <a:t>are up to us</a:t>
            </a:r>
          </a:p>
        </p:txBody>
      </p:sp>
      <p:sp>
        <p:nvSpPr>
          <p:cNvPr id="153" name="Shape 153"/>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a:t>Specific job codes/departments</a:t>
            </a:r>
          </a:p>
          <a:p>
            <a:pPr marL="914400" lvl="1" indent="-228600" rtl="0">
              <a:spcBef>
                <a:spcPts val="0"/>
              </a:spcBef>
            </a:pPr>
            <a:r>
              <a:rPr lang="en" dirty="0"/>
              <a:t>Mostly faculty</a:t>
            </a:r>
          </a:p>
          <a:p>
            <a:pPr marL="914400" lvl="1" indent="-228600" rtl="0">
              <a:spcBef>
                <a:spcPts val="0"/>
              </a:spcBef>
            </a:pPr>
            <a:r>
              <a:rPr lang="en" dirty="0"/>
              <a:t>Increasing number of other researchers, including librarians and staff </a:t>
            </a:r>
            <a:br>
              <a:rPr lang="en" dirty="0"/>
            </a:br>
            <a:r>
              <a:rPr lang="en" dirty="0"/>
              <a:t>who publish in </a:t>
            </a:r>
            <a:br>
              <a:rPr lang="en" dirty="0"/>
            </a:br>
            <a:r>
              <a:rPr lang="en" dirty="0"/>
              <a:t>their areas of </a:t>
            </a:r>
            <a:br>
              <a:rPr lang="en" dirty="0"/>
            </a:br>
            <a:r>
              <a:rPr lang="en" dirty="0"/>
              <a:t>expertise</a:t>
            </a:r>
          </a:p>
        </p:txBody>
      </p:sp>
      <p:sp>
        <p:nvSpPr>
          <p:cNvPr id="57" name="Shape 153"/>
          <p:cNvSpPr txBox="1">
            <a:spLocks/>
          </p:cNvSpPr>
          <p:nvPr/>
        </p:nvSpPr>
        <p:spPr>
          <a:xfrm>
            <a:off x="457200" y="5042612"/>
            <a:ext cx="8229600" cy="158689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457200" indent="-228600">
              <a:spcBef>
                <a:spcPts val="0"/>
              </a:spcBef>
            </a:pPr>
            <a:r>
              <a:rPr lang="en" sz="2800" dirty="0"/>
              <a:t>College-Department </a:t>
            </a:r>
            <a:br>
              <a:rPr lang="en" sz="2800" dirty="0"/>
            </a:br>
            <a:r>
              <a:rPr lang="en" sz="2800" dirty="0"/>
              <a:t>relationships</a:t>
            </a:r>
          </a:p>
          <a:p>
            <a:pPr marL="457200" indent="-228600">
              <a:spcBef>
                <a:spcPts val="0"/>
              </a:spcBef>
            </a:pPr>
            <a:r>
              <a:rPr lang="en" sz="2800" dirty="0"/>
              <a:t>Updated about three times a year</a:t>
            </a:r>
          </a:p>
        </p:txBody>
      </p:sp>
      <p:grpSp>
        <p:nvGrpSpPr>
          <p:cNvPr id="2" name="Group 1"/>
          <p:cNvGrpSpPr/>
          <p:nvPr/>
        </p:nvGrpSpPr>
        <p:grpSpPr>
          <a:xfrm>
            <a:off x="4294015" y="2824563"/>
            <a:ext cx="4567555" cy="2852805"/>
            <a:chOff x="4294015" y="2824563"/>
            <a:chExt cx="4567555" cy="2852805"/>
          </a:xfrm>
        </p:grpSpPr>
        <p:grpSp>
          <p:nvGrpSpPr>
            <p:cNvPr id="83" name="Group 82"/>
            <p:cNvGrpSpPr/>
            <p:nvPr/>
          </p:nvGrpSpPr>
          <p:grpSpPr>
            <a:xfrm>
              <a:off x="6070458" y="2824563"/>
              <a:ext cx="1051560" cy="1051560"/>
              <a:chOff x="5660709" y="1581036"/>
              <a:chExt cx="1051560" cy="1051560"/>
            </a:xfrm>
          </p:grpSpPr>
          <p:sp>
            <p:nvSpPr>
              <p:cNvPr id="84" name="Rounded Rectangle 83"/>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85" name="Rounded Rectangle 84"/>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86" name="Group 85"/>
            <p:cNvGrpSpPr/>
            <p:nvPr/>
          </p:nvGrpSpPr>
          <p:grpSpPr>
            <a:xfrm>
              <a:off x="5302746" y="3139632"/>
              <a:ext cx="1051560" cy="1051560"/>
              <a:chOff x="4892997" y="1889028"/>
              <a:chExt cx="1051560" cy="1051560"/>
            </a:xfrm>
          </p:grpSpPr>
          <p:sp>
            <p:nvSpPr>
              <p:cNvPr id="87" name="Rounded Rectangle 86"/>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88" name="Rounded Rectangle 87"/>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89" name="Group 88"/>
            <p:cNvGrpSpPr/>
            <p:nvPr/>
          </p:nvGrpSpPr>
          <p:grpSpPr>
            <a:xfrm>
              <a:off x="6813105" y="3129363"/>
              <a:ext cx="1051560" cy="1051560"/>
              <a:chOff x="6403356" y="1885836"/>
              <a:chExt cx="1051560" cy="1051560"/>
            </a:xfrm>
          </p:grpSpPr>
          <p:sp>
            <p:nvSpPr>
              <p:cNvPr id="90" name="Rounded Rectangle 89"/>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1" name="Rounded Rectangle 90"/>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92" name="Group 91"/>
            <p:cNvGrpSpPr/>
            <p:nvPr/>
          </p:nvGrpSpPr>
          <p:grpSpPr>
            <a:xfrm>
              <a:off x="6070458" y="3434163"/>
              <a:ext cx="1051560" cy="1051560"/>
              <a:chOff x="5660709" y="2195052"/>
              <a:chExt cx="1051560" cy="1051560"/>
            </a:xfrm>
          </p:grpSpPr>
          <p:sp>
            <p:nvSpPr>
              <p:cNvPr id="93" name="Rounded Rectangle 92"/>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94" name="Rounded Rectangle 93"/>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95" name="Group 94"/>
            <p:cNvGrpSpPr/>
            <p:nvPr/>
          </p:nvGrpSpPr>
          <p:grpSpPr>
            <a:xfrm>
              <a:off x="4294015" y="3421357"/>
              <a:ext cx="4567555" cy="2256011"/>
              <a:chOff x="3890645" y="4279639"/>
              <a:chExt cx="4567555" cy="2256011"/>
            </a:xfrm>
          </p:grpSpPr>
          <p:grpSp>
            <p:nvGrpSpPr>
              <p:cNvPr id="96" name="Group 95"/>
              <p:cNvGrpSpPr/>
              <p:nvPr/>
            </p:nvGrpSpPr>
            <p:grpSpPr>
              <a:xfrm>
                <a:off x="3890645" y="4279639"/>
                <a:ext cx="1296270" cy="1634112"/>
                <a:chOff x="3890645" y="2180304"/>
                <a:chExt cx="1296270" cy="1634112"/>
              </a:xfrm>
            </p:grpSpPr>
            <p:sp>
              <p:nvSpPr>
                <p:cNvPr id="114" name="Rounded Rectangle 113"/>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15" name="Rounded Rectangle 114"/>
                <p:cNvSpPr>
                  <a:spLocks noChangeAspect="1"/>
                </p:cNvSpPr>
                <p:nvPr/>
              </p:nvSpPr>
              <p:spPr>
                <a:xfrm>
                  <a:off x="4251574"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6" name="Rounded Rectangle 115"/>
                <p:cNvSpPr>
                  <a:spLocks/>
                </p:cNvSpPr>
                <p:nvPr/>
              </p:nvSpPr>
              <p:spPr>
                <a:xfrm>
                  <a:off x="3890645" y="2900016"/>
                  <a:ext cx="850392" cy="914400"/>
                </a:xfrm>
                <a:prstGeom prst="roundRect">
                  <a:avLst>
                    <a:gd name="adj" fmla="val 5221"/>
                  </a:avLst>
                </a:prstGeom>
                <a:solidFill>
                  <a:srgbClr val="FFC000"/>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7" name="Group 96"/>
              <p:cNvGrpSpPr/>
              <p:nvPr/>
            </p:nvGrpSpPr>
            <p:grpSpPr>
              <a:xfrm>
                <a:off x="7150608" y="4279639"/>
                <a:ext cx="1307592" cy="1634112"/>
                <a:chOff x="7150608" y="2180304"/>
                <a:chExt cx="1307592" cy="1634112"/>
              </a:xfrm>
            </p:grpSpPr>
            <p:sp>
              <p:nvSpPr>
                <p:cNvPr id="111" name="Rounded Rectangle 110"/>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12" name="Rounded Rectangle 111"/>
                <p:cNvSpPr>
                  <a:spLocks noChangeAspect="1"/>
                </p:cNvSpPr>
                <p:nvPr/>
              </p:nvSpPr>
              <p:spPr>
                <a:xfrm>
                  <a:off x="7266827" y="2300049"/>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3" name="Rounded Rectangle 112"/>
                <p:cNvSpPr>
                  <a:spLocks/>
                </p:cNvSpPr>
                <p:nvPr/>
              </p:nvSpPr>
              <p:spPr>
                <a:xfrm>
                  <a:off x="7607808" y="2900016"/>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8" name="Group 97"/>
              <p:cNvGrpSpPr/>
              <p:nvPr/>
            </p:nvGrpSpPr>
            <p:grpSpPr>
              <a:xfrm>
                <a:off x="4648287" y="4589548"/>
                <a:ext cx="1296270" cy="1634112"/>
                <a:chOff x="4648287" y="2495436"/>
                <a:chExt cx="1296270" cy="1634112"/>
              </a:xfrm>
            </p:grpSpPr>
            <p:sp>
              <p:nvSpPr>
                <p:cNvPr id="108" name="Rounded Rectangle 107"/>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9" name="Rounded Rectangle 108"/>
                <p:cNvSpPr>
                  <a:spLocks noChangeAspect="1"/>
                </p:cNvSpPr>
                <p:nvPr/>
              </p:nvSpPr>
              <p:spPr>
                <a:xfrm>
                  <a:off x="5009216"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10" name="Rounded Rectangle 109"/>
                <p:cNvSpPr>
                  <a:spLocks/>
                </p:cNvSpPr>
                <p:nvPr/>
              </p:nvSpPr>
              <p:spPr>
                <a:xfrm>
                  <a:off x="4648287" y="3215148"/>
                  <a:ext cx="850392" cy="914400"/>
                </a:xfrm>
                <a:prstGeom prst="roundRect">
                  <a:avLst>
                    <a:gd name="adj" fmla="val 5221"/>
                  </a:avLst>
                </a:prstGeom>
                <a:solidFill>
                  <a:srgbClr val="F79646">
                    <a:lumMod val="75000"/>
                  </a:srgb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99" name="Group 98"/>
              <p:cNvGrpSpPr/>
              <p:nvPr/>
            </p:nvGrpSpPr>
            <p:grpSpPr>
              <a:xfrm>
                <a:off x="6403356" y="4594771"/>
                <a:ext cx="1307592" cy="1634112"/>
                <a:chOff x="6403356" y="2495436"/>
                <a:chExt cx="1307592" cy="1634112"/>
              </a:xfrm>
            </p:grpSpPr>
            <p:sp>
              <p:nvSpPr>
                <p:cNvPr id="105" name="Rounded Rectangle 104"/>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6" name="Rounded Rectangle 105"/>
                <p:cNvSpPr>
                  <a:spLocks noChangeAspect="1"/>
                </p:cNvSpPr>
                <p:nvPr/>
              </p:nvSpPr>
              <p:spPr>
                <a:xfrm>
                  <a:off x="6519575" y="261518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07" name="Rounded Rectangle 106"/>
                <p:cNvSpPr>
                  <a:spLocks/>
                </p:cNvSpPr>
                <p:nvPr/>
              </p:nvSpPr>
              <p:spPr>
                <a:xfrm>
                  <a:off x="6860556" y="3215148"/>
                  <a:ext cx="850392" cy="914400"/>
                </a:xfrm>
                <a:prstGeom prst="roundRect">
                  <a:avLst>
                    <a:gd name="adj" fmla="val 5221"/>
                  </a:avLst>
                </a:prstGeom>
                <a:solidFill>
                  <a:srgbClr val="00A1DA"/>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00" name="Group 99"/>
              <p:cNvGrpSpPr/>
              <p:nvPr/>
            </p:nvGrpSpPr>
            <p:grpSpPr>
              <a:xfrm>
                <a:off x="5410191" y="4901538"/>
                <a:ext cx="1552302" cy="1634112"/>
                <a:chOff x="5410191" y="2802203"/>
                <a:chExt cx="1552302" cy="1634112"/>
              </a:xfrm>
            </p:grpSpPr>
            <p:sp>
              <p:nvSpPr>
                <p:cNvPr id="101" name="Rounded Rectangle 100"/>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02" name="Rounded Rectangle 101"/>
                <p:cNvSpPr>
                  <a:spLocks noChangeAspect="1"/>
                </p:cNvSpPr>
                <p:nvPr/>
              </p:nvSpPr>
              <p:spPr>
                <a:xfrm>
                  <a:off x="5771120" y="292194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03" name="Rounded Rectangle 102"/>
                <p:cNvSpPr>
                  <a:spLocks/>
                </p:cNvSpPr>
                <p:nvPr/>
              </p:nvSpPr>
              <p:spPr>
                <a:xfrm>
                  <a:off x="6112101" y="3521915"/>
                  <a:ext cx="850392" cy="914400"/>
                </a:xfrm>
                <a:prstGeom prst="roundRect">
                  <a:avLst>
                    <a:gd name="adj" fmla="val 5221"/>
                  </a:avLst>
                </a:prstGeom>
                <a:solidFill>
                  <a:srgbClr val="EC343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104" name="Rounded Rectangle 103"/>
                <p:cNvSpPr>
                  <a:spLocks/>
                </p:cNvSpPr>
                <p:nvPr/>
              </p:nvSpPr>
              <p:spPr>
                <a:xfrm>
                  <a:off x="5410191" y="3521915"/>
                  <a:ext cx="850392" cy="914400"/>
                </a:xfrm>
                <a:prstGeom prst="roundRect">
                  <a:avLst>
                    <a:gd name="adj" fmla="val 5221"/>
                  </a:avLst>
                </a:prstGeom>
                <a:solidFill>
                  <a:srgbClr val="239D2F"/>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grpSp>
    </p:spTree>
    <p:extLst>
      <p:ext uri="{BB962C8B-B14F-4D97-AF65-F5344CB8AC3E}">
        <p14:creationId xmlns:p14="http://schemas.microsoft.com/office/powerpoint/2010/main" val="304146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Research Output Metadata: </a:t>
            </a:r>
            <a:br>
              <a:rPr lang="en"/>
            </a:br>
            <a:r>
              <a:rPr lang="en"/>
              <a:t>A joint effort</a:t>
            </a:r>
          </a:p>
        </p:txBody>
      </p:sp>
      <p:sp>
        <p:nvSpPr>
          <p:cNvPr id="159" name="Shape 159"/>
          <p:cNvSpPr txBox="1">
            <a:spLocks noGrp="1"/>
          </p:cNvSpPr>
          <p:nvPr>
            <p:ph idx="1"/>
          </p:nvPr>
        </p:nvSpPr>
        <p:spPr>
          <a:xfrm>
            <a:off x="554182" y="4294909"/>
            <a:ext cx="8229600" cy="2418163"/>
          </a:xfrm>
          <a:prstGeom prst="rect">
            <a:avLst/>
          </a:prstGeom>
        </p:spPr>
        <p:txBody>
          <a:bodyPr lIns="91425" tIns="91425" rIns="91425" bIns="91425" anchor="t" anchorCtr="0">
            <a:noAutofit/>
          </a:bodyPr>
          <a:lstStyle/>
          <a:p>
            <a:pPr marL="457200" lvl="0" indent="-228600" rtl="0">
              <a:spcBef>
                <a:spcPts val="0"/>
              </a:spcBef>
            </a:pPr>
            <a:r>
              <a:rPr lang="en" dirty="0"/>
              <a:t>Automatic Scopus imports for 5400 of the 6000 people visible in Experts@Minnesota</a:t>
            </a:r>
          </a:p>
          <a:p>
            <a:pPr marL="457200" lvl="0" indent="-228600" rtl="0">
              <a:spcBef>
                <a:spcPts val="0"/>
              </a:spcBef>
            </a:pPr>
            <a:r>
              <a:rPr lang="en" dirty="0"/>
              <a:t>People can log in and add their own research outputs by importing or data entry</a:t>
            </a:r>
          </a:p>
        </p:txBody>
      </p:sp>
      <p:grpSp>
        <p:nvGrpSpPr>
          <p:cNvPr id="4" name="Group 3"/>
          <p:cNvGrpSpPr/>
          <p:nvPr/>
        </p:nvGrpSpPr>
        <p:grpSpPr>
          <a:xfrm>
            <a:off x="4576445" y="1068897"/>
            <a:ext cx="4567555" cy="2882327"/>
            <a:chOff x="3657600" y="914400"/>
            <a:chExt cx="4567555" cy="2882327"/>
          </a:xfrm>
        </p:grpSpPr>
        <p:grpSp>
          <p:nvGrpSpPr>
            <p:cNvPr id="5" name="Group 4"/>
            <p:cNvGrpSpPr/>
            <p:nvPr/>
          </p:nvGrpSpPr>
          <p:grpSpPr>
            <a:xfrm>
              <a:off x="5427664" y="914400"/>
              <a:ext cx="1051560" cy="1051560"/>
              <a:chOff x="5660709" y="1581036"/>
              <a:chExt cx="1051560" cy="1051560"/>
            </a:xfrm>
          </p:grpSpPr>
          <p:sp>
            <p:nvSpPr>
              <p:cNvPr id="36" name="Rounded Rectangle 35"/>
              <p:cNvSpPr>
                <a:spLocks noChangeAspect="1"/>
              </p:cNvSpPr>
              <p:nvPr/>
            </p:nvSpPr>
            <p:spPr>
              <a:xfrm>
                <a:off x="5660709" y="15810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7" name="Rounded Rectangle 36"/>
              <p:cNvSpPr>
                <a:spLocks noChangeAspect="1"/>
              </p:cNvSpPr>
              <p:nvPr/>
            </p:nvSpPr>
            <p:spPr>
              <a:xfrm>
                <a:off x="5776928" y="1700781"/>
                <a:ext cx="822960" cy="822960"/>
              </a:xfrm>
              <a:prstGeom prst="roundRect">
                <a:avLst>
                  <a:gd name="adj" fmla="val 5221"/>
                </a:avLst>
              </a:prstGeom>
              <a:solidFill>
                <a:srgbClr val="239D2F"/>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6" name="Group 5"/>
            <p:cNvGrpSpPr/>
            <p:nvPr/>
          </p:nvGrpSpPr>
          <p:grpSpPr>
            <a:xfrm>
              <a:off x="4659952" y="1229469"/>
              <a:ext cx="1051560" cy="1051560"/>
              <a:chOff x="4892997" y="1889028"/>
              <a:chExt cx="1051560" cy="1051560"/>
            </a:xfrm>
          </p:grpSpPr>
          <p:sp>
            <p:nvSpPr>
              <p:cNvPr id="34" name="Rounded Rectangle 33"/>
              <p:cNvSpPr>
                <a:spLocks noChangeAspect="1"/>
              </p:cNvSpPr>
              <p:nvPr/>
            </p:nvSpPr>
            <p:spPr>
              <a:xfrm>
                <a:off x="4892997" y="188902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5" name="Rounded Rectangle 34"/>
              <p:cNvSpPr>
                <a:spLocks noChangeAspect="1"/>
              </p:cNvSpPr>
              <p:nvPr/>
            </p:nvSpPr>
            <p:spPr>
              <a:xfrm>
                <a:off x="5009216" y="2008773"/>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7" name="Group 6"/>
            <p:cNvGrpSpPr/>
            <p:nvPr/>
          </p:nvGrpSpPr>
          <p:grpSpPr>
            <a:xfrm>
              <a:off x="6170311" y="1219200"/>
              <a:ext cx="1051560" cy="1051560"/>
              <a:chOff x="6403356" y="1885836"/>
              <a:chExt cx="1051560" cy="1051560"/>
            </a:xfrm>
          </p:grpSpPr>
          <p:sp>
            <p:nvSpPr>
              <p:cNvPr id="32" name="Rounded Rectangle 31"/>
              <p:cNvSpPr>
                <a:spLocks noChangeAspect="1"/>
              </p:cNvSpPr>
              <p:nvPr/>
            </p:nvSpPr>
            <p:spPr>
              <a:xfrm>
                <a:off x="6403356" y="18858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3" name="Rounded Rectangle 32"/>
              <p:cNvSpPr>
                <a:spLocks noChangeAspect="1"/>
              </p:cNvSpPr>
              <p:nvPr/>
            </p:nvSpPr>
            <p:spPr>
              <a:xfrm>
                <a:off x="6519575" y="2005581"/>
                <a:ext cx="822960" cy="822960"/>
              </a:xfrm>
              <a:prstGeom prst="roundRect">
                <a:avLst>
                  <a:gd name="adj" fmla="val 5221"/>
                </a:avLst>
              </a:prstGeom>
              <a:solidFill>
                <a:srgbClr val="F79646">
                  <a:lumMod val="75000"/>
                </a:srgb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8" name="Group 7"/>
            <p:cNvGrpSpPr/>
            <p:nvPr/>
          </p:nvGrpSpPr>
          <p:grpSpPr>
            <a:xfrm>
              <a:off x="5427664" y="1524000"/>
              <a:ext cx="1051560" cy="1051560"/>
              <a:chOff x="5660709" y="2195052"/>
              <a:chExt cx="1051560" cy="1051560"/>
            </a:xfrm>
          </p:grpSpPr>
          <p:sp>
            <p:nvSpPr>
              <p:cNvPr id="30" name="Rounded Rectangle 29"/>
              <p:cNvSpPr>
                <a:spLocks noChangeAspect="1"/>
              </p:cNvSpPr>
              <p:nvPr/>
            </p:nvSpPr>
            <p:spPr>
              <a:xfrm>
                <a:off x="5660709" y="219505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31" name="Rounded Rectangle 30"/>
              <p:cNvSpPr>
                <a:spLocks noChangeAspect="1"/>
              </p:cNvSpPr>
              <p:nvPr/>
            </p:nvSpPr>
            <p:spPr>
              <a:xfrm>
                <a:off x="5776928" y="2314797"/>
                <a:ext cx="822960" cy="822960"/>
              </a:xfrm>
              <a:prstGeom prst="roundRect">
                <a:avLst>
                  <a:gd name="adj" fmla="val 5221"/>
                </a:avLst>
              </a:prstGeom>
              <a:solidFill>
                <a:srgbClr val="FFC00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grpSp>
        <p:grpSp>
          <p:nvGrpSpPr>
            <p:cNvPr id="9" name="Group 8"/>
            <p:cNvGrpSpPr/>
            <p:nvPr/>
          </p:nvGrpSpPr>
          <p:grpSpPr>
            <a:xfrm>
              <a:off x="3657600" y="1540716"/>
              <a:ext cx="1296270" cy="1634112"/>
              <a:chOff x="3890645" y="2180304"/>
              <a:chExt cx="1296270" cy="1634112"/>
            </a:xfrm>
          </p:grpSpPr>
          <p:sp>
            <p:nvSpPr>
              <p:cNvPr id="27" name="Rounded Rectangle 26"/>
              <p:cNvSpPr>
                <a:spLocks noChangeAspect="1"/>
              </p:cNvSpPr>
              <p:nvPr/>
            </p:nvSpPr>
            <p:spPr>
              <a:xfrm>
                <a:off x="4135355"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28" name="Rounded Rectangle 27"/>
              <p:cNvSpPr>
                <a:spLocks noChangeAspect="1"/>
              </p:cNvSpPr>
              <p:nvPr/>
            </p:nvSpPr>
            <p:spPr>
              <a:xfrm>
                <a:off x="4251574" y="2300049"/>
                <a:ext cx="822960" cy="822960"/>
              </a:xfrm>
              <a:prstGeom prst="roundRect">
                <a:avLst>
                  <a:gd name="adj" fmla="val 5221"/>
                </a:avLst>
              </a:prstGeom>
              <a:solidFill>
                <a:srgbClr val="00A1DA"/>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9" name="Rounded Rectangle 28"/>
              <p:cNvSpPr>
                <a:spLocks/>
              </p:cNvSpPr>
              <p:nvPr/>
            </p:nvSpPr>
            <p:spPr>
              <a:xfrm>
                <a:off x="3890645" y="2900016"/>
                <a:ext cx="850392" cy="914400"/>
              </a:xfrm>
              <a:prstGeom prst="roundRect">
                <a:avLst>
                  <a:gd name="adj" fmla="val 5221"/>
                </a:avLst>
              </a:prstGeom>
              <a:solidFill>
                <a:srgbClr val="239D2F"/>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0" name="Group 9"/>
            <p:cNvGrpSpPr/>
            <p:nvPr/>
          </p:nvGrpSpPr>
          <p:grpSpPr>
            <a:xfrm>
              <a:off x="6917563" y="1540716"/>
              <a:ext cx="1307592" cy="1634112"/>
              <a:chOff x="7150608" y="2180304"/>
              <a:chExt cx="1307592" cy="1634112"/>
            </a:xfrm>
          </p:grpSpPr>
          <p:sp>
            <p:nvSpPr>
              <p:cNvPr id="24" name="Rounded Rectangle 23"/>
              <p:cNvSpPr>
                <a:spLocks noChangeAspect="1"/>
              </p:cNvSpPr>
              <p:nvPr/>
            </p:nvSpPr>
            <p:spPr>
              <a:xfrm>
                <a:off x="7150608" y="218030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25" name="Rounded Rectangle 24"/>
              <p:cNvSpPr>
                <a:spLocks noChangeAspect="1"/>
              </p:cNvSpPr>
              <p:nvPr/>
            </p:nvSpPr>
            <p:spPr>
              <a:xfrm>
                <a:off x="7266827" y="2300049"/>
                <a:ext cx="822960" cy="822960"/>
              </a:xfrm>
              <a:prstGeom prst="roundRect">
                <a:avLst>
                  <a:gd name="adj" fmla="val 5221"/>
                </a:avLst>
              </a:prstGeom>
              <a:solidFill>
                <a:sysClr val="window" lastClr="FFFFFF">
                  <a:lumMod val="85000"/>
                </a:sys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6" name="Rounded Rectangle 25"/>
              <p:cNvSpPr>
                <a:spLocks/>
              </p:cNvSpPr>
              <p:nvPr/>
            </p:nvSpPr>
            <p:spPr>
              <a:xfrm>
                <a:off x="7607808" y="2900016"/>
                <a:ext cx="850392" cy="914400"/>
              </a:xfrm>
              <a:prstGeom prst="roundRect">
                <a:avLst>
                  <a:gd name="adj" fmla="val 5221"/>
                </a:avLst>
              </a:prstGeom>
              <a:solidFill>
                <a:srgbClr val="00A1DA"/>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1" name="Group 10"/>
            <p:cNvGrpSpPr/>
            <p:nvPr/>
          </p:nvGrpSpPr>
          <p:grpSpPr>
            <a:xfrm>
              <a:off x="4415242" y="1850625"/>
              <a:ext cx="1296270" cy="1634112"/>
              <a:chOff x="4648287" y="2495436"/>
              <a:chExt cx="1296270" cy="1634112"/>
            </a:xfrm>
          </p:grpSpPr>
          <p:sp>
            <p:nvSpPr>
              <p:cNvPr id="21" name="Rounded Rectangle 20"/>
              <p:cNvSpPr>
                <a:spLocks noChangeAspect="1"/>
              </p:cNvSpPr>
              <p:nvPr/>
            </p:nvSpPr>
            <p:spPr>
              <a:xfrm>
                <a:off x="4892997"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22" name="Rounded Rectangle 21"/>
              <p:cNvSpPr>
                <a:spLocks noChangeAspect="1"/>
              </p:cNvSpPr>
              <p:nvPr/>
            </p:nvSpPr>
            <p:spPr>
              <a:xfrm>
                <a:off x="5009216" y="2615181"/>
                <a:ext cx="822960" cy="822960"/>
              </a:xfrm>
              <a:prstGeom prst="roundRect">
                <a:avLst>
                  <a:gd name="adj" fmla="val 5221"/>
                </a:avLst>
              </a:prstGeom>
              <a:solidFill>
                <a:sysClr val="window" lastClr="FFFFFF">
                  <a:lumMod val="85000"/>
                </a:sysClr>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3" name="Rounded Rectangle 22"/>
              <p:cNvSpPr>
                <a:spLocks/>
              </p:cNvSpPr>
              <p:nvPr/>
            </p:nvSpPr>
            <p:spPr>
              <a:xfrm>
                <a:off x="4648287" y="3215148"/>
                <a:ext cx="850392" cy="914400"/>
              </a:xfrm>
              <a:prstGeom prst="roundRect">
                <a:avLst>
                  <a:gd name="adj" fmla="val 5221"/>
                </a:avLst>
              </a:prstGeom>
              <a:solidFill>
                <a:srgbClr val="EE4848"/>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2" name="Group 11"/>
            <p:cNvGrpSpPr/>
            <p:nvPr/>
          </p:nvGrpSpPr>
          <p:grpSpPr>
            <a:xfrm>
              <a:off x="6170311" y="1855848"/>
              <a:ext cx="1307592" cy="1634112"/>
              <a:chOff x="6403356" y="2495436"/>
              <a:chExt cx="1307592" cy="1634112"/>
            </a:xfrm>
          </p:grpSpPr>
          <p:sp>
            <p:nvSpPr>
              <p:cNvPr id="18" name="Rounded Rectangle 17"/>
              <p:cNvSpPr>
                <a:spLocks noChangeAspect="1"/>
              </p:cNvSpPr>
              <p:nvPr/>
            </p:nvSpPr>
            <p:spPr>
              <a:xfrm>
                <a:off x="6403356" y="249543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9" name="Rounded Rectangle 18"/>
              <p:cNvSpPr>
                <a:spLocks noChangeAspect="1"/>
              </p:cNvSpPr>
              <p:nvPr/>
            </p:nvSpPr>
            <p:spPr>
              <a:xfrm>
                <a:off x="6519575" y="2615181"/>
                <a:ext cx="822960" cy="822960"/>
              </a:xfrm>
              <a:prstGeom prst="roundRect">
                <a:avLst>
                  <a:gd name="adj" fmla="val 5221"/>
                </a:avLst>
              </a:prstGeom>
              <a:solidFill>
                <a:srgbClr val="EE4848"/>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20" name="Rounded Rectangle 19"/>
              <p:cNvSpPr>
                <a:spLocks/>
              </p:cNvSpPr>
              <p:nvPr/>
            </p:nvSpPr>
            <p:spPr>
              <a:xfrm>
                <a:off x="6860556" y="3215148"/>
                <a:ext cx="850392" cy="914400"/>
              </a:xfrm>
              <a:prstGeom prst="roundRect">
                <a:avLst>
                  <a:gd name="adj" fmla="val 5221"/>
                </a:avLst>
              </a:prstGeom>
              <a:solidFill>
                <a:srgbClr val="FFC000"/>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nvGrpSpPr>
            <p:cNvPr id="13" name="Group 12"/>
            <p:cNvGrpSpPr/>
            <p:nvPr/>
          </p:nvGrpSpPr>
          <p:grpSpPr>
            <a:xfrm>
              <a:off x="5177146" y="2162615"/>
              <a:ext cx="1552302" cy="1634112"/>
              <a:chOff x="5410191" y="2802203"/>
              <a:chExt cx="1552302" cy="1634112"/>
            </a:xfrm>
          </p:grpSpPr>
          <p:sp>
            <p:nvSpPr>
              <p:cNvPr id="14" name="Rounded Rectangle 13"/>
              <p:cNvSpPr>
                <a:spLocks noChangeAspect="1"/>
              </p:cNvSpPr>
              <p:nvPr/>
            </p:nvSpPr>
            <p:spPr>
              <a:xfrm>
                <a:off x="5654901" y="28022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defTabSz="914400"/>
                <a:endParaRPr lang="en-US" kern="0">
                  <a:solidFill>
                    <a:prstClr val="white"/>
                  </a:solidFill>
                  <a:latin typeface="Calibri"/>
                </a:endParaRPr>
              </a:p>
            </p:txBody>
          </p:sp>
          <p:sp>
            <p:nvSpPr>
              <p:cNvPr id="15" name="Rounded Rectangle 14"/>
              <p:cNvSpPr>
                <a:spLocks noChangeAspect="1"/>
              </p:cNvSpPr>
              <p:nvPr/>
            </p:nvSpPr>
            <p:spPr>
              <a:xfrm>
                <a:off x="5771120" y="2921948"/>
                <a:ext cx="822960" cy="822960"/>
              </a:xfrm>
              <a:prstGeom prst="roundRect">
                <a:avLst>
                  <a:gd name="adj" fmla="val 5221"/>
                </a:avLst>
              </a:prstGeom>
              <a:solidFill>
                <a:srgbClr val="00A1DA"/>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defTabSz="914400"/>
                <a:endParaRPr lang="en-US" kern="0">
                  <a:solidFill>
                    <a:prstClr val="white"/>
                  </a:solidFill>
                  <a:latin typeface="Calibri"/>
                </a:endParaRPr>
              </a:p>
            </p:txBody>
          </p:sp>
          <p:sp>
            <p:nvSpPr>
              <p:cNvPr id="16" name="Rounded Rectangle 15"/>
              <p:cNvSpPr>
                <a:spLocks/>
              </p:cNvSpPr>
              <p:nvPr/>
            </p:nvSpPr>
            <p:spPr>
              <a:xfrm>
                <a:off x="6112101" y="3521915"/>
                <a:ext cx="850392" cy="914400"/>
              </a:xfrm>
              <a:prstGeom prst="roundRect">
                <a:avLst>
                  <a:gd name="adj" fmla="val 5221"/>
                </a:avLst>
              </a:prstGeom>
              <a:solidFill>
                <a:sysClr val="window" lastClr="FFFFFF">
                  <a:lumMod val="85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sp>
            <p:nvSpPr>
              <p:cNvPr id="17" name="Rounded Rectangle 16"/>
              <p:cNvSpPr>
                <a:spLocks/>
              </p:cNvSpPr>
              <p:nvPr/>
            </p:nvSpPr>
            <p:spPr>
              <a:xfrm>
                <a:off x="5410191" y="3521915"/>
                <a:ext cx="850392" cy="914400"/>
              </a:xfrm>
              <a:prstGeom prst="roundRect">
                <a:avLst>
                  <a:gd name="adj" fmla="val 5221"/>
                </a:avLst>
              </a:prstGeom>
              <a:solidFill>
                <a:srgbClr val="F79646">
                  <a:lumMod val="75000"/>
                </a:srgb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defTabSz="914400"/>
                <a:endParaRPr lang="en-US" kern="0">
                  <a:solidFill>
                    <a:prstClr val="white"/>
                  </a:solidFill>
                  <a:latin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How complete is Scopus for our researchers?</a:t>
            </a:r>
          </a:p>
        </p:txBody>
      </p:sp>
      <p:sp>
        <p:nvSpPr>
          <p:cNvPr id="165" name="Shape 165"/>
          <p:cNvSpPr txBox="1">
            <a:spLocks noGrp="1"/>
          </p:cNvSpPr>
          <p:nvPr>
            <p:ph idx="1"/>
          </p:nvPr>
        </p:nvSpPr>
        <p:spPr>
          <a:prstGeom prst="rect">
            <a:avLst/>
          </a:prstGeom>
        </p:spPr>
        <p:txBody>
          <a:bodyPr lIns="91425" tIns="91425" rIns="91425" bIns="91425" anchor="t" anchorCtr="0">
            <a:noAutofit/>
          </a:bodyPr>
          <a:lstStyle/>
          <a:p>
            <a:pPr marL="685800" lvl="0" indent="-457200" rtl="0">
              <a:spcBef>
                <a:spcPts val="0"/>
              </a:spcBef>
            </a:pPr>
            <a:r>
              <a:rPr lang="en" dirty="0"/>
              <a:t>Great!</a:t>
            </a:r>
          </a:p>
          <a:p>
            <a:pPr marL="1085850" lvl="1" indent="-457200">
              <a:spcBef>
                <a:spcPts val="0"/>
              </a:spcBef>
            </a:pPr>
            <a:r>
              <a:rPr lang="en" sz="2800" dirty="0"/>
              <a:t>...if you’re in physical science, engineering, life science, or medicine</a:t>
            </a:r>
          </a:p>
          <a:p>
            <a:pPr marL="685800" lvl="0" indent="-457200" rtl="0">
              <a:spcBef>
                <a:spcPts val="1200"/>
              </a:spcBef>
            </a:pPr>
            <a:r>
              <a:rPr lang="en" dirty="0"/>
              <a:t>Pretty good</a:t>
            </a:r>
          </a:p>
          <a:p>
            <a:pPr marL="1085850" lvl="1" indent="-457200">
              <a:spcBef>
                <a:spcPts val="0"/>
              </a:spcBef>
            </a:pPr>
            <a:r>
              <a:rPr lang="en" sz="2800" dirty="0"/>
              <a:t>...if you’re in social science disciplines</a:t>
            </a:r>
          </a:p>
          <a:p>
            <a:pPr marL="685800" lvl="0" indent="-457200" rtl="0">
              <a:spcBef>
                <a:spcPts val="1200"/>
              </a:spcBef>
            </a:pPr>
            <a:r>
              <a:rPr lang="en" dirty="0"/>
              <a:t>Not so great</a:t>
            </a:r>
          </a:p>
          <a:p>
            <a:pPr marL="1085850" lvl="1" indent="-457200">
              <a:spcBef>
                <a:spcPts val="0"/>
              </a:spcBef>
            </a:pPr>
            <a:r>
              <a:rPr lang="en" sz="2800" dirty="0"/>
              <a:t>...if you’re in humanities disciplines</a:t>
            </a:r>
          </a:p>
          <a:p>
            <a:pPr marL="0" marR="0" lvl="0" indent="0" algn="l" rtl="0">
              <a:lnSpc>
                <a:spcPct val="100000"/>
              </a:lnSpc>
              <a:spcBef>
                <a:spcPts val="64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2" name="Group 1"/>
          <p:cNvGrpSpPr/>
          <p:nvPr/>
        </p:nvGrpSpPr>
        <p:grpSpPr>
          <a:xfrm>
            <a:off x="126276" y="176875"/>
            <a:ext cx="2840550" cy="5686150"/>
            <a:chOff x="126276" y="176875"/>
            <a:chExt cx="2840550" cy="5686150"/>
          </a:xfrm>
        </p:grpSpPr>
        <p:pic>
          <p:nvPicPr>
            <p:cNvPr id="170" name="Shape 170"/>
            <p:cNvPicPr preferRelativeResize="0"/>
            <p:nvPr/>
          </p:nvPicPr>
          <p:blipFill>
            <a:blip r:embed="rId3">
              <a:alphaModFix/>
            </a:blip>
            <a:stretch>
              <a:fillRect/>
            </a:stretch>
          </p:blipFill>
          <p:spPr>
            <a:xfrm>
              <a:off x="126276" y="176875"/>
              <a:ext cx="2840550" cy="5686150"/>
            </a:xfrm>
            <a:prstGeom prst="rect">
              <a:avLst/>
            </a:prstGeom>
            <a:noFill/>
            <a:ln>
              <a:noFill/>
            </a:ln>
          </p:spPr>
        </p:pic>
        <p:sp>
          <p:nvSpPr>
            <p:cNvPr id="172" name="Shape 172"/>
            <p:cNvSpPr txBox="1"/>
            <p:nvPr/>
          </p:nvSpPr>
          <p:spPr>
            <a:xfrm>
              <a:off x="879100" y="3034300"/>
              <a:ext cx="1235700" cy="557100"/>
            </a:xfrm>
            <a:prstGeom prst="rect">
              <a:avLst/>
            </a:prstGeom>
            <a:noFill/>
            <a:ln>
              <a:noFill/>
            </a:ln>
          </p:spPr>
          <p:txBody>
            <a:bodyPr lIns="91425" tIns="91425" rIns="91425" bIns="91425" anchor="t" anchorCtr="0">
              <a:noAutofit/>
            </a:bodyPr>
            <a:lstStyle/>
            <a:p>
              <a:pPr lvl="0" algn="ctr">
                <a:spcBef>
                  <a:spcPts val="0"/>
                </a:spcBef>
                <a:buNone/>
              </a:pPr>
              <a:r>
                <a:rPr lang="en" dirty="0"/>
                <a:t>Articles, books, etc.</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220988" y="1447994"/>
            <a:ext cx="1339453" cy="1928813"/>
          </a:xfrm>
        </p:spPr>
      </p:pic>
      <p:sp>
        <p:nvSpPr>
          <p:cNvPr id="7" name="Text Placeholder 6"/>
          <p:cNvSpPr>
            <a:spLocks noGrp="1"/>
          </p:cNvSpPr>
          <p:nvPr>
            <p:ph type="body" sz="quarter" idx="12"/>
          </p:nvPr>
        </p:nvSpPr>
        <p:spPr/>
        <p:txBody>
          <a:bodyPr>
            <a:normAutofit fontScale="85000" lnSpcReduction="20000"/>
          </a:bodyPr>
          <a:lstStyle/>
          <a:p>
            <a:r>
              <a:rPr lang="en-US" dirty="0"/>
              <a:t>Service Lead for Research and Discovery Systems, University </a:t>
            </a:r>
            <a:r>
              <a:rPr lang="en-US" dirty="0" smtClean="0"/>
              <a:t>Libraries, University of Minnesota-Twin Cities</a:t>
            </a:r>
            <a:endParaRPr lang="en-US" dirty="0"/>
          </a:p>
        </p:txBody>
      </p:sp>
      <p:sp>
        <p:nvSpPr>
          <p:cNvPr id="8" name="Text Placeholder 7"/>
          <p:cNvSpPr>
            <a:spLocks noGrp="1"/>
          </p:cNvSpPr>
          <p:nvPr>
            <p:ph type="body" sz="quarter" idx="13"/>
          </p:nvPr>
        </p:nvSpPr>
        <p:spPr/>
        <p:txBody>
          <a:bodyPr/>
          <a:lstStyle/>
          <a:p>
            <a:r>
              <a:rPr lang="en-US" dirty="0" smtClean="0"/>
              <a:t>Jan </a:t>
            </a:r>
            <a:r>
              <a:rPr lang="en-US" dirty="0" err="1" smtClean="0"/>
              <a:t>Fransen</a:t>
            </a:r>
            <a:endParaRPr lang="en-US" dirty="0"/>
          </a:p>
        </p:txBody>
      </p:sp>
      <p:sp>
        <p:nvSpPr>
          <p:cNvPr id="9" name="Text Placeholder 8"/>
          <p:cNvSpPr>
            <a:spLocks noGrp="1"/>
          </p:cNvSpPr>
          <p:nvPr>
            <p:ph type="body" sz="quarter" idx="15"/>
          </p:nvPr>
        </p:nvSpPr>
        <p:spPr/>
        <p:txBody>
          <a:bodyPr/>
          <a:lstStyle/>
          <a:p>
            <a:endParaRPr lang="en-US"/>
          </a:p>
        </p:txBody>
      </p:sp>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274566" y="3731143"/>
            <a:ext cx="1285875" cy="1928813"/>
          </a:xfrm>
        </p:spPr>
      </p:pic>
      <p:sp>
        <p:nvSpPr>
          <p:cNvPr id="11" name="Text Placeholder 10"/>
          <p:cNvSpPr>
            <a:spLocks noGrp="1"/>
          </p:cNvSpPr>
          <p:nvPr>
            <p:ph type="body" sz="quarter" idx="17"/>
          </p:nvPr>
        </p:nvSpPr>
        <p:spPr/>
        <p:txBody>
          <a:bodyPr>
            <a:normAutofit fontScale="85000" lnSpcReduction="20000"/>
          </a:bodyPr>
          <a:lstStyle/>
          <a:p>
            <a:r>
              <a:rPr lang="en-US" dirty="0" smtClean="0"/>
              <a:t>Biomedical/Research </a:t>
            </a:r>
            <a:r>
              <a:rPr lang="en-US" dirty="0"/>
              <a:t>Services Liaison, University </a:t>
            </a:r>
            <a:r>
              <a:rPr lang="en-US" dirty="0" smtClean="0"/>
              <a:t>Libraries, University of Minnesota-Twin Cities</a:t>
            </a:r>
            <a:endParaRPr lang="en-US" dirty="0"/>
          </a:p>
          <a:p>
            <a:endParaRPr lang="en-US" dirty="0"/>
          </a:p>
        </p:txBody>
      </p:sp>
      <p:sp>
        <p:nvSpPr>
          <p:cNvPr id="12" name="Text Placeholder 11"/>
          <p:cNvSpPr>
            <a:spLocks noGrp="1"/>
          </p:cNvSpPr>
          <p:nvPr>
            <p:ph type="body" sz="quarter" idx="18"/>
          </p:nvPr>
        </p:nvSpPr>
        <p:spPr/>
        <p:txBody>
          <a:bodyPr/>
          <a:lstStyle/>
          <a:p>
            <a:r>
              <a:rPr lang="en-US" dirty="0" smtClean="0"/>
              <a:t>Caitlin Bakker</a:t>
            </a:r>
            <a:endParaRPr lang="en-US" dirty="0"/>
          </a:p>
        </p:txBody>
      </p:sp>
      <p:sp>
        <p:nvSpPr>
          <p:cNvPr id="13" name="Text Placeholder 12"/>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9016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2" name="Group 1"/>
          <p:cNvGrpSpPr/>
          <p:nvPr/>
        </p:nvGrpSpPr>
        <p:grpSpPr>
          <a:xfrm>
            <a:off x="126276" y="176875"/>
            <a:ext cx="2840550" cy="5686150"/>
            <a:chOff x="126276" y="176875"/>
            <a:chExt cx="2840550" cy="5686150"/>
          </a:xfrm>
        </p:grpSpPr>
        <p:pic>
          <p:nvPicPr>
            <p:cNvPr id="170" name="Shape 170"/>
            <p:cNvPicPr preferRelativeResize="0"/>
            <p:nvPr/>
          </p:nvPicPr>
          <p:blipFill>
            <a:blip r:embed="rId3">
              <a:alphaModFix/>
            </a:blip>
            <a:stretch>
              <a:fillRect/>
            </a:stretch>
          </p:blipFill>
          <p:spPr>
            <a:xfrm>
              <a:off x="126276" y="176875"/>
              <a:ext cx="2840550" cy="5686150"/>
            </a:xfrm>
            <a:prstGeom prst="rect">
              <a:avLst/>
            </a:prstGeom>
            <a:noFill/>
            <a:ln>
              <a:noFill/>
            </a:ln>
          </p:spPr>
        </p:pic>
        <p:sp>
          <p:nvSpPr>
            <p:cNvPr id="172" name="Shape 172"/>
            <p:cNvSpPr txBox="1"/>
            <p:nvPr/>
          </p:nvSpPr>
          <p:spPr>
            <a:xfrm>
              <a:off x="879100" y="3034300"/>
              <a:ext cx="1235700" cy="557100"/>
            </a:xfrm>
            <a:prstGeom prst="rect">
              <a:avLst/>
            </a:prstGeom>
            <a:noFill/>
            <a:ln>
              <a:noFill/>
            </a:ln>
          </p:spPr>
          <p:txBody>
            <a:bodyPr lIns="91425" tIns="91425" rIns="91425" bIns="91425" anchor="t" anchorCtr="0">
              <a:noAutofit/>
            </a:bodyPr>
            <a:lstStyle/>
            <a:p>
              <a:pPr lvl="0" algn="ctr">
                <a:spcBef>
                  <a:spcPts val="0"/>
                </a:spcBef>
                <a:buNone/>
              </a:pPr>
              <a:r>
                <a:rPr lang="en" dirty="0"/>
                <a:t>Articles, books, etc.</a:t>
              </a:r>
            </a:p>
          </p:txBody>
        </p:sp>
      </p:grpSp>
      <p:grpSp>
        <p:nvGrpSpPr>
          <p:cNvPr id="3" name="Group 2"/>
          <p:cNvGrpSpPr/>
          <p:nvPr/>
        </p:nvGrpSpPr>
        <p:grpSpPr>
          <a:xfrm>
            <a:off x="3456414" y="305423"/>
            <a:ext cx="2541848" cy="5457751"/>
            <a:chOff x="3012326" y="405274"/>
            <a:chExt cx="2541848" cy="5457751"/>
          </a:xfrm>
        </p:grpSpPr>
        <p:pic>
          <p:nvPicPr>
            <p:cNvPr id="171" name="Shape 171"/>
            <p:cNvPicPr preferRelativeResize="0"/>
            <p:nvPr/>
          </p:nvPicPr>
          <p:blipFill>
            <a:blip r:embed="rId4">
              <a:alphaModFix/>
            </a:blip>
            <a:stretch>
              <a:fillRect/>
            </a:stretch>
          </p:blipFill>
          <p:spPr>
            <a:xfrm>
              <a:off x="3012326" y="405274"/>
              <a:ext cx="2541848" cy="5457751"/>
            </a:xfrm>
            <a:prstGeom prst="rect">
              <a:avLst/>
            </a:prstGeom>
            <a:noFill/>
            <a:ln>
              <a:noFill/>
            </a:ln>
          </p:spPr>
        </p:pic>
        <p:sp>
          <p:nvSpPr>
            <p:cNvPr id="173" name="Shape 173"/>
            <p:cNvSpPr txBox="1"/>
            <p:nvPr/>
          </p:nvSpPr>
          <p:spPr>
            <a:xfrm>
              <a:off x="3665400" y="2895050"/>
              <a:ext cx="1235700" cy="739800"/>
            </a:xfrm>
            <a:prstGeom prst="rect">
              <a:avLst/>
            </a:prstGeom>
            <a:noFill/>
            <a:ln>
              <a:noFill/>
            </a:ln>
          </p:spPr>
          <p:txBody>
            <a:bodyPr lIns="91425" tIns="91425" rIns="91425" bIns="91425" anchor="t" anchorCtr="0">
              <a:noAutofit/>
            </a:bodyPr>
            <a:lstStyle/>
            <a:p>
              <a:pPr lvl="0" algn="ctr" rtl="0">
                <a:spcBef>
                  <a:spcPts val="0"/>
                </a:spcBef>
                <a:buNone/>
              </a:pPr>
              <a:r>
                <a:rPr lang="en" dirty="0"/>
                <a:t>Negotiations and Contracts</a:t>
              </a:r>
            </a:p>
          </p:txBody>
        </p:sp>
      </p:grpSp>
    </p:spTree>
    <p:extLst>
      <p:ext uri="{BB962C8B-B14F-4D97-AF65-F5344CB8AC3E}">
        <p14:creationId xmlns:p14="http://schemas.microsoft.com/office/powerpoint/2010/main" val="10897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2" name="Group 1"/>
          <p:cNvGrpSpPr/>
          <p:nvPr/>
        </p:nvGrpSpPr>
        <p:grpSpPr>
          <a:xfrm>
            <a:off x="126276" y="176875"/>
            <a:ext cx="2840550" cy="5686150"/>
            <a:chOff x="126276" y="176875"/>
            <a:chExt cx="2840550" cy="5686150"/>
          </a:xfrm>
        </p:grpSpPr>
        <p:pic>
          <p:nvPicPr>
            <p:cNvPr id="170" name="Shape 170"/>
            <p:cNvPicPr preferRelativeResize="0"/>
            <p:nvPr/>
          </p:nvPicPr>
          <p:blipFill>
            <a:blip r:embed="rId3">
              <a:alphaModFix/>
            </a:blip>
            <a:stretch>
              <a:fillRect/>
            </a:stretch>
          </p:blipFill>
          <p:spPr>
            <a:xfrm>
              <a:off x="126276" y="176875"/>
              <a:ext cx="2840550" cy="5686150"/>
            </a:xfrm>
            <a:prstGeom prst="rect">
              <a:avLst/>
            </a:prstGeom>
            <a:noFill/>
            <a:ln>
              <a:noFill/>
            </a:ln>
          </p:spPr>
        </p:pic>
        <p:sp>
          <p:nvSpPr>
            <p:cNvPr id="172" name="Shape 172"/>
            <p:cNvSpPr txBox="1"/>
            <p:nvPr/>
          </p:nvSpPr>
          <p:spPr>
            <a:xfrm>
              <a:off x="879100" y="3034300"/>
              <a:ext cx="1235700" cy="557100"/>
            </a:xfrm>
            <a:prstGeom prst="rect">
              <a:avLst/>
            </a:prstGeom>
            <a:noFill/>
            <a:ln>
              <a:noFill/>
            </a:ln>
          </p:spPr>
          <p:txBody>
            <a:bodyPr lIns="91425" tIns="91425" rIns="91425" bIns="91425" anchor="t" anchorCtr="0">
              <a:noAutofit/>
            </a:bodyPr>
            <a:lstStyle/>
            <a:p>
              <a:pPr lvl="0" algn="ctr">
                <a:spcBef>
                  <a:spcPts val="0"/>
                </a:spcBef>
                <a:buNone/>
              </a:pPr>
              <a:r>
                <a:rPr lang="en" dirty="0"/>
                <a:t>Articles, books, etc.</a:t>
              </a:r>
            </a:p>
          </p:txBody>
        </p:sp>
      </p:grpSp>
      <p:grpSp>
        <p:nvGrpSpPr>
          <p:cNvPr id="3" name="Group 2"/>
          <p:cNvGrpSpPr/>
          <p:nvPr/>
        </p:nvGrpSpPr>
        <p:grpSpPr>
          <a:xfrm>
            <a:off x="3456414" y="305423"/>
            <a:ext cx="2541848" cy="5457751"/>
            <a:chOff x="3012326" y="405274"/>
            <a:chExt cx="2541848" cy="5457751"/>
          </a:xfrm>
        </p:grpSpPr>
        <p:pic>
          <p:nvPicPr>
            <p:cNvPr id="171" name="Shape 171"/>
            <p:cNvPicPr preferRelativeResize="0"/>
            <p:nvPr/>
          </p:nvPicPr>
          <p:blipFill>
            <a:blip r:embed="rId4">
              <a:alphaModFix/>
            </a:blip>
            <a:stretch>
              <a:fillRect/>
            </a:stretch>
          </p:blipFill>
          <p:spPr>
            <a:xfrm>
              <a:off x="3012326" y="405274"/>
              <a:ext cx="2541848" cy="5457751"/>
            </a:xfrm>
            <a:prstGeom prst="rect">
              <a:avLst/>
            </a:prstGeom>
            <a:noFill/>
            <a:ln>
              <a:noFill/>
            </a:ln>
          </p:spPr>
        </p:pic>
        <p:sp>
          <p:nvSpPr>
            <p:cNvPr id="173" name="Shape 173"/>
            <p:cNvSpPr txBox="1"/>
            <p:nvPr/>
          </p:nvSpPr>
          <p:spPr>
            <a:xfrm>
              <a:off x="3665400" y="2895050"/>
              <a:ext cx="1235700" cy="739800"/>
            </a:xfrm>
            <a:prstGeom prst="rect">
              <a:avLst/>
            </a:prstGeom>
            <a:noFill/>
            <a:ln>
              <a:noFill/>
            </a:ln>
          </p:spPr>
          <p:txBody>
            <a:bodyPr lIns="91425" tIns="91425" rIns="91425" bIns="91425" anchor="t" anchorCtr="0">
              <a:noAutofit/>
            </a:bodyPr>
            <a:lstStyle/>
            <a:p>
              <a:pPr lvl="0" algn="ctr" rtl="0">
                <a:spcBef>
                  <a:spcPts val="0"/>
                </a:spcBef>
                <a:buNone/>
              </a:pPr>
              <a:r>
                <a:rPr lang="en" dirty="0"/>
                <a:t>Negotiations and Contracts</a:t>
              </a:r>
            </a:p>
          </p:txBody>
        </p:sp>
      </p:grpSp>
      <p:pic>
        <p:nvPicPr>
          <p:cNvPr id="174" name="Shape 174"/>
          <p:cNvPicPr preferRelativeResize="0"/>
          <p:nvPr/>
        </p:nvPicPr>
        <p:blipFill>
          <a:blip r:embed="rId5">
            <a:alphaModFix/>
          </a:blip>
          <a:stretch>
            <a:fillRect/>
          </a:stretch>
        </p:blipFill>
        <p:spPr>
          <a:xfrm>
            <a:off x="6261499" y="405624"/>
            <a:ext cx="2129499" cy="5257351"/>
          </a:xfrm>
          <a:prstGeom prst="rect">
            <a:avLst/>
          </a:prstGeom>
          <a:noFill/>
          <a:ln>
            <a:noFill/>
          </a:ln>
        </p:spPr>
      </p:pic>
      <p:sp>
        <p:nvSpPr>
          <p:cNvPr id="4" name="Rectangle 3"/>
          <p:cNvSpPr/>
          <p:nvPr/>
        </p:nvSpPr>
        <p:spPr>
          <a:xfrm>
            <a:off x="6195060" y="1371600"/>
            <a:ext cx="2183130" cy="123444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763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Tale of Two Disciplines</a:t>
            </a:r>
          </a:p>
        </p:txBody>
      </p:sp>
      <p:sp>
        <p:nvSpPr>
          <p:cNvPr id="2" name="Rounded Rectangle 1"/>
          <p:cNvSpPr/>
          <p:nvPr/>
        </p:nvSpPr>
        <p:spPr>
          <a:xfrm>
            <a:off x="97972" y="1469571"/>
            <a:ext cx="8972550" cy="2351315"/>
          </a:xfrm>
          <a:prstGeom prst="roundRect">
            <a:avLst/>
          </a:prstGeom>
          <a:solidFill>
            <a:srgbClr val="FFB7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5725" y="3883479"/>
            <a:ext cx="8972550" cy="2351315"/>
          </a:xfrm>
          <a:prstGeom prst="roundRect">
            <a:avLst/>
          </a:prstGeom>
          <a:solidFill>
            <a:srgbClr val="7A00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48278292"/>
              </p:ext>
            </p:extLst>
          </p:nvPr>
        </p:nvGraphicFramePr>
        <p:xfrm>
          <a:off x="245534" y="1588255"/>
          <a:ext cx="4648200" cy="2090562"/>
        </p:xfrm>
        <a:graphic>
          <a:graphicData uri="http://schemas.openxmlformats.org/drawingml/2006/table">
            <a:tbl>
              <a:tblPr bandRow="1">
                <a:tableStyleId>{3C2FFA5D-87B4-456A-9821-1D502468CF0F}</a:tableStyleId>
              </a:tblPr>
              <a:tblGrid>
                <a:gridCol w="1933343">
                  <a:extLst>
                    <a:ext uri="{9D8B030D-6E8A-4147-A177-3AD203B41FA5}">
                      <a16:colId xmlns="" xmlns:a16="http://schemas.microsoft.com/office/drawing/2014/main" val="20000"/>
                    </a:ext>
                  </a:extLst>
                </a:gridCol>
                <a:gridCol w="1255709">
                  <a:extLst>
                    <a:ext uri="{9D8B030D-6E8A-4147-A177-3AD203B41FA5}">
                      <a16:colId xmlns="" xmlns:a16="http://schemas.microsoft.com/office/drawing/2014/main" val="20001"/>
                    </a:ext>
                  </a:extLst>
                </a:gridCol>
                <a:gridCol w="1459148">
                  <a:extLst>
                    <a:ext uri="{9D8B030D-6E8A-4147-A177-3AD203B41FA5}">
                      <a16:colId xmlns="" xmlns:a16="http://schemas.microsoft.com/office/drawing/2014/main" val="20002"/>
                    </a:ext>
                  </a:extLst>
                </a:gridCol>
              </a:tblGrid>
              <a:tr h="211764">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ctr"/>
                </a:tc>
                <a:tc gridSpan="2">
                  <a:txBody>
                    <a:bodyPr/>
                    <a:lstStyle/>
                    <a:p>
                      <a:pPr algn="ctr" fontAlgn="b"/>
                      <a:r>
                        <a:rPr lang="en-US" sz="1200" u="none" strike="noStrike" dirty="0">
                          <a:effectLst/>
                        </a:rPr>
                        <a:t>Sociology</a:t>
                      </a:r>
                      <a:endParaRPr lang="en-US" sz="12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extLst>
                  <a:ext uri="{0D108BD9-81ED-4DB2-BD59-A6C34878D82A}">
                    <a16:rowId xmlns="" xmlns:a16="http://schemas.microsoft.com/office/drawing/2014/main" val="10000"/>
                  </a:ext>
                </a:extLst>
              </a:tr>
              <a:tr h="360630">
                <a:tc>
                  <a:txBody>
                    <a:bodyPr/>
                    <a:lstStyle/>
                    <a:p>
                      <a:pPr algn="l" fontAlgn="b"/>
                      <a:endParaRPr lang="en-US" sz="12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Source A</a:t>
                      </a:r>
                      <a:endParaRPr lang="en-US" sz="12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Source B</a:t>
                      </a:r>
                      <a:endParaRPr lang="en-US" sz="12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1"/>
                  </a:ext>
                </a:extLst>
              </a:tr>
              <a:tr h="360630">
                <a:tc>
                  <a:txBody>
                    <a:bodyPr/>
                    <a:lstStyle/>
                    <a:p>
                      <a:pPr algn="l" fontAlgn="b"/>
                      <a:r>
                        <a:rPr lang="en-US" sz="1200" u="none" strike="noStrike" dirty="0">
                          <a:effectLst/>
                        </a:rPr>
                        <a:t>Journal Articles (2011-2014)</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120</a:t>
                      </a:r>
                      <a:endParaRPr lang="en-US"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105</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2"/>
                  </a:ext>
                </a:extLst>
              </a:tr>
              <a:tr h="211764">
                <a:tc>
                  <a:txBody>
                    <a:bodyPr/>
                    <a:lstStyle/>
                    <a:p>
                      <a:pPr algn="l" fontAlgn="b"/>
                      <a:r>
                        <a:rPr lang="en-US" sz="1200" u="none" strike="noStrike">
                          <a:effectLst/>
                        </a:rPr>
                        <a:t>Books (2005-2014)</a:t>
                      </a:r>
                      <a:endParaRPr lang="en-US"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56</a:t>
                      </a:r>
                      <a:endParaRPr lang="en-US"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3"/>
                  </a:ext>
                </a:extLst>
              </a:tr>
              <a:tr h="360630">
                <a:tc>
                  <a:txBody>
                    <a:bodyPr/>
                    <a:lstStyle/>
                    <a:p>
                      <a:pPr algn="l" fontAlgn="b"/>
                      <a:r>
                        <a:rPr lang="en-US" sz="1200" u="none" strike="noStrike">
                          <a:effectLst/>
                        </a:rPr>
                        <a:t>Book Chapters (2005-2014)</a:t>
                      </a:r>
                      <a:endParaRPr lang="en-US"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101</a:t>
                      </a:r>
                      <a:endParaRPr lang="en-US"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4"/>
                  </a:ext>
                </a:extLst>
              </a:tr>
              <a:tr h="360630">
                <a:tc>
                  <a:txBody>
                    <a:bodyPr/>
                    <a:lstStyle/>
                    <a:p>
                      <a:pPr algn="l" fontAlgn="b"/>
                      <a:r>
                        <a:rPr lang="en-US" sz="1200" u="none" strike="noStrike">
                          <a:effectLst/>
                        </a:rPr>
                        <a:t>Conference Papers (2011-2014)</a:t>
                      </a:r>
                      <a:endParaRPr lang="en-US"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5"/>
                  </a:ext>
                </a:extLst>
              </a:tr>
              <a:tr h="211764">
                <a:tc>
                  <a:txBody>
                    <a:bodyPr/>
                    <a:lstStyle/>
                    <a:p>
                      <a:pPr algn="l" fontAlgn="b"/>
                      <a:r>
                        <a:rPr lang="en-US" sz="1200" u="none" strike="noStrike" dirty="0">
                          <a:effectLst/>
                        </a:rPr>
                        <a:t>Total</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180</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200" u="none" strike="noStrike" dirty="0">
                          <a:effectLst/>
                        </a:rPr>
                        <a:t>221</a:t>
                      </a:r>
                      <a:endParaRPr lang="en-US"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 xmlns:a16="http://schemas.microsoft.com/office/drawing/2014/main" val="10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43151616"/>
              </p:ext>
            </p:extLst>
          </p:nvPr>
        </p:nvGraphicFramePr>
        <p:xfrm>
          <a:off x="245534" y="3982865"/>
          <a:ext cx="4645152" cy="2152542"/>
        </p:xfrm>
        <a:graphic>
          <a:graphicData uri="http://schemas.openxmlformats.org/drawingml/2006/table">
            <a:tbl>
              <a:tblPr bandRow="1">
                <a:tableStyleId>{08FB837D-C827-4EFA-A057-4D05807E0F7C}</a:tableStyleId>
              </a:tblPr>
              <a:tblGrid>
                <a:gridCol w="1918054">
                  <a:extLst>
                    <a:ext uri="{9D8B030D-6E8A-4147-A177-3AD203B41FA5}">
                      <a16:colId xmlns="" xmlns:a16="http://schemas.microsoft.com/office/drawing/2014/main" val="20000"/>
                    </a:ext>
                  </a:extLst>
                </a:gridCol>
                <a:gridCol w="1268907">
                  <a:extLst>
                    <a:ext uri="{9D8B030D-6E8A-4147-A177-3AD203B41FA5}">
                      <a16:colId xmlns="" xmlns:a16="http://schemas.microsoft.com/office/drawing/2014/main" val="20001"/>
                    </a:ext>
                  </a:extLst>
                </a:gridCol>
                <a:gridCol w="1458191">
                  <a:extLst>
                    <a:ext uri="{9D8B030D-6E8A-4147-A177-3AD203B41FA5}">
                      <a16:colId xmlns="" xmlns:a16="http://schemas.microsoft.com/office/drawing/2014/main" val="20002"/>
                    </a:ext>
                  </a:extLst>
                </a:gridCol>
              </a:tblGrid>
              <a:tr h="296527">
                <a:tc>
                  <a:txBody>
                    <a:bodyPr/>
                    <a:lstStyle/>
                    <a:p>
                      <a:pPr algn="l" fontAlgn="b"/>
                      <a:endParaRPr lang="en-US" sz="1200" b="0" i="0" u="none" strike="noStrike" dirty="0">
                        <a:solidFill>
                          <a:srgbClr val="000000"/>
                        </a:solidFill>
                        <a:effectLst/>
                        <a:latin typeface="+mn-lt"/>
                      </a:endParaRPr>
                    </a:p>
                  </a:txBody>
                  <a:tcPr marL="7620" marR="7620" marT="7620" marB="0" anchor="ctr"/>
                </a:tc>
                <a:tc gridSpan="2">
                  <a:txBody>
                    <a:bodyPr/>
                    <a:lstStyle/>
                    <a:p>
                      <a:pPr algn="ctr" fontAlgn="b"/>
                      <a:r>
                        <a:rPr lang="en-US" sz="1200" u="none" strike="noStrike" dirty="0">
                          <a:effectLst/>
                        </a:rPr>
                        <a:t>Horticultural Science</a:t>
                      </a:r>
                      <a:endParaRPr lang="en-US" sz="1200" b="1" i="0" u="none" strike="noStrike" dirty="0">
                        <a:solidFill>
                          <a:srgbClr val="000000"/>
                        </a:solidFill>
                        <a:effectLst/>
                        <a:latin typeface="+mn-lt"/>
                      </a:endParaRPr>
                    </a:p>
                  </a:txBody>
                  <a:tcPr marL="7620" marR="7620" marT="7620" marB="0" anchor="ctr"/>
                </a:tc>
                <a:tc hMerge="1">
                  <a:txBody>
                    <a:bodyPr/>
                    <a:lstStyle/>
                    <a:p>
                      <a:endParaRPr lang="en-US"/>
                    </a:p>
                  </a:txBody>
                  <a:tcPr/>
                </a:tc>
                <a:extLst>
                  <a:ext uri="{0D108BD9-81ED-4DB2-BD59-A6C34878D82A}">
                    <a16:rowId xmlns="" xmlns:a16="http://schemas.microsoft.com/office/drawing/2014/main" val="10000"/>
                  </a:ext>
                </a:extLst>
              </a:tr>
              <a:tr h="296527">
                <a:tc>
                  <a:txBody>
                    <a:bodyPr/>
                    <a:lstStyle/>
                    <a:p>
                      <a:pPr algn="l" fontAlgn="b"/>
                      <a:endParaRPr lang="en-US" sz="1200" b="1" i="0" u="none" strike="noStrike" dirty="0">
                        <a:solidFill>
                          <a:srgbClr val="FFFFFF"/>
                        </a:solidFill>
                        <a:effectLst/>
                        <a:latin typeface="+mn-lt"/>
                      </a:endParaRPr>
                    </a:p>
                  </a:txBody>
                  <a:tcPr marL="7620" marR="7620" marT="7620" marB="0" anchor="ctr"/>
                </a:tc>
                <a:tc>
                  <a:txBody>
                    <a:bodyPr/>
                    <a:lstStyle/>
                    <a:p>
                      <a:pPr algn="ctr" fontAlgn="b"/>
                      <a:r>
                        <a:rPr lang="en-US" sz="1200" u="none" strike="noStrike" dirty="0">
                          <a:effectLst/>
                        </a:rPr>
                        <a:t>Source A</a:t>
                      </a:r>
                      <a:endParaRPr lang="en-US" sz="1200" b="1" i="0" u="none" strike="noStrike" dirty="0">
                        <a:solidFill>
                          <a:srgbClr val="FFFFFF"/>
                        </a:solidFill>
                        <a:effectLst/>
                        <a:latin typeface="+mn-lt"/>
                      </a:endParaRPr>
                    </a:p>
                  </a:txBody>
                  <a:tcPr marL="7620" marR="7620" marT="7620" marB="0" anchor="ctr"/>
                </a:tc>
                <a:tc>
                  <a:txBody>
                    <a:bodyPr/>
                    <a:lstStyle/>
                    <a:p>
                      <a:pPr algn="ctr" fontAlgn="b"/>
                      <a:r>
                        <a:rPr lang="en-US" sz="1200" u="none" strike="noStrike" dirty="0">
                          <a:effectLst/>
                        </a:rPr>
                        <a:t>Source B</a:t>
                      </a:r>
                      <a:endParaRPr lang="en-US" sz="1200" b="1" i="0" u="none" strike="noStrike" dirty="0">
                        <a:solidFill>
                          <a:srgbClr val="FFFFFF"/>
                        </a:solidFill>
                        <a:effectLst/>
                        <a:latin typeface="+mn-lt"/>
                      </a:endParaRPr>
                    </a:p>
                  </a:txBody>
                  <a:tcPr marL="7620" marR="7620" marT="7620" marB="0" anchor="ctr"/>
                </a:tc>
                <a:extLst>
                  <a:ext uri="{0D108BD9-81ED-4DB2-BD59-A6C34878D82A}">
                    <a16:rowId xmlns="" xmlns:a16="http://schemas.microsoft.com/office/drawing/2014/main" val="10001"/>
                  </a:ext>
                </a:extLst>
              </a:tr>
              <a:tr h="296527">
                <a:tc>
                  <a:txBody>
                    <a:bodyPr/>
                    <a:lstStyle/>
                    <a:p>
                      <a:pPr algn="l" fontAlgn="b"/>
                      <a:r>
                        <a:rPr lang="en-US" sz="1200" u="none" strike="noStrike" dirty="0">
                          <a:effectLst/>
                        </a:rPr>
                        <a:t>Journal Articles (2011-2014)</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u="none" strike="noStrike" dirty="0">
                          <a:effectLst/>
                        </a:rPr>
                        <a:t>137</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1" u="none" strike="noStrike" dirty="0">
                          <a:effectLst/>
                        </a:rPr>
                        <a:t>191</a:t>
                      </a:r>
                      <a:endParaRPr lang="en-US" sz="1200" b="1" i="0" u="none" strike="noStrike" dirty="0">
                        <a:solidFill>
                          <a:srgbClr val="000000"/>
                        </a:solidFill>
                        <a:effectLst/>
                        <a:latin typeface="+mn-lt"/>
                      </a:endParaRPr>
                    </a:p>
                  </a:txBody>
                  <a:tcPr marL="7620" marR="7620" marT="7620" marB="0" anchor="ctr"/>
                </a:tc>
                <a:extLst>
                  <a:ext uri="{0D108BD9-81ED-4DB2-BD59-A6C34878D82A}">
                    <a16:rowId xmlns="" xmlns:a16="http://schemas.microsoft.com/office/drawing/2014/main" val="10002"/>
                  </a:ext>
                </a:extLst>
              </a:tr>
              <a:tr h="296527">
                <a:tc>
                  <a:txBody>
                    <a:bodyPr/>
                    <a:lstStyle/>
                    <a:p>
                      <a:pPr algn="l" fontAlgn="b"/>
                      <a:r>
                        <a:rPr lang="en-US" sz="1200" u="none" strike="noStrike">
                          <a:effectLst/>
                        </a:rPr>
                        <a:t>Books (2005-2014)</a:t>
                      </a:r>
                      <a:endParaRPr lang="en-US" sz="1200" b="0" i="0" u="none" strike="noStrike">
                        <a:solidFill>
                          <a:srgbClr val="000000"/>
                        </a:solidFill>
                        <a:effectLst/>
                        <a:latin typeface="+mn-lt"/>
                      </a:endParaRPr>
                    </a:p>
                  </a:txBody>
                  <a:tcPr marL="7620" marR="7620" marT="7620" marB="0" anchor="ctr"/>
                </a:tc>
                <a:tc>
                  <a:txBody>
                    <a:bodyPr/>
                    <a:lstStyle/>
                    <a:p>
                      <a:pPr algn="ctr" fontAlgn="b"/>
                      <a:r>
                        <a:rPr lang="en-US" sz="1200" b="1" u="none" strike="noStrike" dirty="0">
                          <a:effectLst/>
                        </a:rPr>
                        <a:t>5</a:t>
                      </a:r>
                      <a:endParaRPr lang="en-US" sz="1200" b="1" i="0" u="none" strike="noStrike" dirty="0">
                        <a:solidFill>
                          <a:srgbClr val="000000"/>
                        </a:solidFill>
                        <a:effectLst/>
                        <a:latin typeface="+mn-lt"/>
                      </a:endParaRPr>
                    </a:p>
                  </a:txBody>
                  <a:tcPr marL="7620" marR="7620" marT="7620" marB="0" anchor="ctr"/>
                </a:tc>
                <a:tc>
                  <a:txBody>
                    <a:bodyPr/>
                    <a:lstStyle/>
                    <a:p>
                      <a:pPr algn="ctr" fontAlgn="b"/>
                      <a:r>
                        <a:rPr lang="en-US" sz="1200" u="none" strike="noStrike">
                          <a:effectLst/>
                        </a:rPr>
                        <a:t>1</a:t>
                      </a:r>
                      <a:endParaRPr lang="en-US" sz="1200" b="0" i="0" u="none" strike="noStrike">
                        <a:solidFill>
                          <a:srgbClr val="000000"/>
                        </a:solidFill>
                        <a:effectLst/>
                        <a:latin typeface="+mn-lt"/>
                      </a:endParaRPr>
                    </a:p>
                  </a:txBody>
                  <a:tcPr marL="7620" marR="7620" marT="7620" marB="0" anchor="ctr"/>
                </a:tc>
                <a:extLst>
                  <a:ext uri="{0D108BD9-81ED-4DB2-BD59-A6C34878D82A}">
                    <a16:rowId xmlns="" xmlns:a16="http://schemas.microsoft.com/office/drawing/2014/main" val="10003"/>
                  </a:ext>
                </a:extLst>
              </a:tr>
              <a:tr h="296527">
                <a:tc>
                  <a:txBody>
                    <a:bodyPr/>
                    <a:lstStyle/>
                    <a:p>
                      <a:pPr algn="l" fontAlgn="b"/>
                      <a:r>
                        <a:rPr lang="en-US" sz="1200" u="none" strike="noStrike">
                          <a:effectLst/>
                        </a:rPr>
                        <a:t>Book Chapters (2005-2014)</a:t>
                      </a:r>
                      <a:endParaRPr lang="en-US" sz="1200" b="0" i="0" u="none" strike="noStrike">
                        <a:solidFill>
                          <a:srgbClr val="000000"/>
                        </a:solidFill>
                        <a:effectLst/>
                        <a:latin typeface="+mn-lt"/>
                      </a:endParaRPr>
                    </a:p>
                  </a:txBody>
                  <a:tcPr marL="7620" marR="7620" marT="7620" marB="0" anchor="ctr"/>
                </a:tc>
                <a:tc>
                  <a:txBody>
                    <a:bodyPr/>
                    <a:lstStyle/>
                    <a:p>
                      <a:pPr algn="ctr" fontAlgn="b"/>
                      <a:r>
                        <a:rPr lang="en-US" sz="1200" u="none" strike="noStrike">
                          <a:effectLst/>
                        </a:rPr>
                        <a:t>0</a:t>
                      </a:r>
                      <a:endParaRPr lang="en-US" sz="1200" b="0" i="0" u="none" strike="noStrike">
                        <a:solidFill>
                          <a:srgbClr val="000000"/>
                        </a:solidFill>
                        <a:effectLst/>
                        <a:latin typeface="+mn-lt"/>
                      </a:endParaRPr>
                    </a:p>
                  </a:txBody>
                  <a:tcPr marL="7620" marR="7620" marT="7620" marB="0" anchor="ctr"/>
                </a:tc>
                <a:tc>
                  <a:txBody>
                    <a:bodyPr/>
                    <a:lstStyle/>
                    <a:p>
                      <a:pPr algn="ctr" fontAlgn="b"/>
                      <a:r>
                        <a:rPr lang="en-US" sz="1200" b="1" u="none" strike="noStrike" dirty="0">
                          <a:effectLst/>
                        </a:rPr>
                        <a:t>36</a:t>
                      </a:r>
                      <a:endParaRPr lang="en-US" sz="1200" b="1" i="0" u="none" strike="noStrike" dirty="0">
                        <a:solidFill>
                          <a:srgbClr val="000000"/>
                        </a:solidFill>
                        <a:effectLst/>
                        <a:latin typeface="+mn-lt"/>
                      </a:endParaRPr>
                    </a:p>
                  </a:txBody>
                  <a:tcPr marL="7620" marR="7620" marT="7620" marB="0" anchor="ctr"/>
                </a:tc>
                <a:extLst>
                  <a:ext uri="{0D108BD9-81ED-4DB2-BD59-A6C34878D82A}">
                    <a16:rowId xmlns="" xmlns:a16="http://schemas.microsoft.com/office/drawing/2014/main" val="10004"/>
                  </a:ext>
                </a:extLst>
              </a:tr>
              <a:tr h="296527">
                <a:tc>
                  <a:txBody>
                    <a:bodyPr/>
                    <a:lstStyle/>
                    <a:p>
                      <a:pPr algn="l" fontAlgn="b"/>
                      <a:r>
                        <a:rPr lang="en-US" sz="1200" u="none" strike="noStrike" dirty="0">
                          <a:effectLst/>
                        </a:rPr>
                        <a:t>Conference Papers (2011-2014)</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u="none" strike="noStrike">
                          <a:effectLst/>
                        </a:rPr>
                        <a:t>1</a:t>
                      </a:r>
                      <a:endParaRPr lang="en-US" sz="1200" b="0" i="0" u="none" strike="noStrike">
                        <a:solidFill>
                          <a:srgbClr val="000000"/>
                        </a:solidFill>
                        <a:effectLst/>
                        <a:latin typeface="+mn-lt"/>
                      </a:endParaRPr>
                    </a:p>
                  </a:txBody>
                  <a:tcPr marL="7620" marR="7620" marT="7620" marB="0" anchor="ctr"/>
                </a:tc>
                <a:tc>
                  <a:txBody>
                    <a:bodyPr/>
                    <a:lstStyle/>
                    <a:p>
                      <a:pPr algn="ctr" fontAlgn="b"/>
                      <a:r>
                        <a:rPr lang="en-US" sz="1200" b="1" u="none" strike="noStrike" dirty="0">
                          <a:effectLst/>
                        </a:rPr>
                        <a:t>13</a:t>
                      </a:r>
                      <a:endParaRPr lang="en-US" sz="1200" b="1" i="0" u="none" strike="noStrike" dirty="0">
                        <a:solidFill>
                          <a:srgbClr val="000000"/>
                        </a:solidFill>
                        <a:effectLst/>
                        <a:latin typeface="+mn-lt"/>
                      </a:endParaRPr>
                    </a:p>
                  </a:txBody>
                  <a:tcPr marL="7620" marR="7620" marT="7620" marB="0" anchor="ctr"/>
                </a:tc>
                <a:extLst>
                  <a:ext uri="{0D108BD9-81ED-4DB2-BD59-A6C34878D82A}">
                    <a16:rowId xmlns="" xmlns:a16="http://schemas.microsoft.com/office/drawing/2014/main" val="10005"/>
                  </a:ext>
                </a:extLst>
              </a:tr>
              <a:tr h="296527">
                <a:tc>
                  <a:txBody>
                    <a:bodyPr/>
                    <a:lstStyle/>
                    <a:p>
                      <a:pPr algn="l" fontAlgn="b"/>
                      <a:r>
                        <a:rPr lang="en-US" sz="1200" u="none" strike="noStrike" dirty="0">
                          <a:effectLst/>
                        </a:rPr>
                        <a:t>Total</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u="none" strike="noStrike" dirty="0">
                          <a:effectLst/>
                        </a:rPr>
                        <a:t>142</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u="none" strike="noStrike" dirty="0">
                          <a:effectLst/>
                        </a:rPr>
                        <a:t>241</a:t>
                      </a:r>
                      <a:endParaRPr lang="en-US" sz="1200" b="0" i="0" u="none" strike="noStrike" dirty="0">
                        <a:solidFill>
                          <a:srgbClr val="000000"/>
                        </a:solidFill>
                        <a:effectLst/>
                        <a:latin typeface="+mn-lt"/>
                      </a:endParaRPr>
                    </a:p>
                  </a:txBody>
                  <a:tcPr marL="7620" marR="7620" marT="7620" marB="0" anchor="ctr"/>
                </a:tc>
                <a:extLst>
                  <a:ext uri="{0D108BD9-81ED-4DB2-BD59-A6C34878D82A}">
                    <a16:rowId xmlns="" xmlns:a16="http://schemas.microsoft.com/office/drawing/2014/main" val="10006"/>
                  </a:ext>
                </a:extLst>
              </a:tr>
            </a:tbl>
          </a:graphicData>
        </a:graphic>
      </p:graphicFrame>
      <p:sp>
        <p:nvSpPr>
          <p:cNvPr id="3" name="TextBox 2"/>
          <p:cNvSpPr txBox="1"/>
          <p:nvPr/>
        </p:nvSpPr>
        <p:spPr>
          <a:xfrm>
            <a:off x="5162204" y="1611427"/>
            <a:ext cx="3624349" cy="523220"/>
          </a:xfrm>
          <a:prstGeom prst="rect">
            <a:avLst/>
          </a:prstGeom>
          <a:noFill/>
        </p:spPr>
        <p:txBody>
          <a:bodyPr wrap="square" rtlCol="0">
            <a:spAutoFit/>
          </a:bodyPr>
          <a:lstStyle/>
          <a:p>
            <a:r>
              <a:rPr lang="en-US" dirty="0"/>
              <a:t>Sociology: Source B has more items, but there are big gaps…</a:t>
            </a:r>
          </a:p>
        </p:txBody>
      </p:sp>
      <p:sp>
        <p:nvSpPr>
          <p:cNvPr id="12" name="TextBox 11"/>
          <p:cNvSpPr txBox="1"/>
          <p:nvPr/>
        </p:nvSpPr>
        <p:spPr>
          <a:xfrm>
            <a:off x="5162204" y="2142556"/>
            <a:ext cx="3507971" cy="738664"/>
          </a:xfrm>
          <a:prstGeom prst="rect">
            <a:avLst/>
          </a:prstGeom>
          <a:noFill/>
        </p:spPr>
        <p:txBody>
          <a:bodyPr wrap="square" rtlCol="0">
            <a:spAutoFit/>
          </a:bodyPr>
          <a:lstStyle/>
          <a:p>
            <a:pPr marL="285750" indent="-285750">
              <a:buFont typeface="Arial" panose="020B0604020202020204" pitchFamily="34" charset="0"/>
              <a:buChar char="•"/>
            </a:pPr>
            <a:r>
              <a:rPr lang="en-US" dirty="0"/>
              <a:t>Source A indexes far more books</a:t>
            </a:r>
          </a:p>
          <a:p>
            <a:pPr marL="285750" indent="-285750">
              <a:buFont typeface="Arial" panose="020B0604020202020204" pitchFamily="34" charset="0"/>
              <a:buChar char="•"/>
            </a:pPr>
            <a:r>
              <a:rPr lang="en-US" dirty="0"/>
              <a:t>Source A does not index individual chapters</a:t>
            </a:r>
          </a:p>
        </p:txBody>
      </p:sp>
      <p:sp>
        <p:nvSpPr>
          <p:cNvPr id="18" name="TextBox 17"/>
          <p:cNvSpPr txBox="1"/>
          <p:nvPr/>
        </p:nvSpPr>
        <p:spPr>
          <a:xfrm>
            <a:off x="5162204" y="4112626"/>
            <a:ext cx="3624349" cy="523220"/>
          </a:xfrm>
          <a:prstGeom prst="rect">
            <a:avLst/>
          </a:prstGeom>
          <a:noFill/>
        </p:spPr>
        <p:txBody>
          <a:bodyPr wrap="square" rtlCol="0">
            <a:spAutoFit/>
          </a:bodyPr>
          <a:lstStyle/>
          <a:p>
            <a:r>
              <a:rPr lang="en-US" dirty="0">
                <a:solidFill>
                  <a:schemeClr val="bg1"/>
                </a:solidFill>
              </a:rPr>
              <a:t>Horticultural Science: Source B has more items because…</a:t>
            </a:r>
          </a:p>
        </p:txBody>
      </p:sp>
      <p:sp>
        <p:nvSpPr>
          <p:cNvPr id="19" name="TextBox 18"/>
          <p:cNvSpPr txBox="1"/>
          <p:nvPr/>
        </p:nvSpPr>
        <p:spPr>
          <a:xfrm>
            <a:off x="5162204" y="4698439"/>
            <a:ext cx="3507971" cy="116955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Few books (Source A’s strength) published</a:t>
            </a:r>
          </a:p>
          <a:p>
            <a:pPr marL="285750" indent="-285750">
              <a:buFont typeface="Arial" panose="020B0604020202020204" pitchFamily="34" charset="0"/>
              <a:buChar char="•"/>
            </a:pPr>
            <a:r>
              <a:rPr lang="en-US" dirty="0">
                <a:solidFill>
                  <a:schemeClr val="bg1"/>
                </a:solidFill>
              </a:rPr>
              <a:t>Articles dominate, but book chapters and conference papers do exist</a:t>
            </a:r>
          </a:p>
          <a:p>
            <a:pPr marL="285750" indent="-285750">
              <a:buFont typeface="Arial" panose="020B0604020202020204" pitchFamily="34" charset="0"/>
              <a:buChar char="•"/>
            </a:pP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Takeaways</a:t>
            </a:r>
          </a:p>
        </p:txBody>
      </p:sp>
      <p:sp>
        <p:nvSpPr>
          <p:cNvPr id="186" name="Shape 186"/>
          <p:cNvSpPr txBox="1">
            <a:spLocks noGrp="1"/>
          </p:cNvSpPr>
          <p:nvPr>
            <p:ph idx="1"/>
          </p:nvPr>
        </p:nvSpPr>
        <p:spPr>
          <a:xfrm>
            <a:off x="628650" y="1825625"/>
            <a:ext cx="8412480" cy="4351338"/>
          </a:xfrm>
          <a:prstGeom prst="rect">
            <a:avLst/>
          </a:prstGeom>
        </p:spPr>
        <p:txBody>
          <a:bodyPr lIns="91425" tIns="91425" rIns="91425" bIns="91425" anchor="t" anchorCtr="0">
            <a:noAutofit/>
          </a:bodyPr>
          <a:lstStyle/>
          <a:p>
            <a:pPr marL="457200" lvl="0" indent="-228600" rtl="0">
              <a:spcBef>
                <a:spcPts val="0"/>
              </a:spcBef>
              <a:spcAft>
                <a:spcPts val="1200"/>
              </a:spcAft>
            </a:pPr>
            <a:r>
              <a:rPr lang="en" dirty="0"/>
              <a:t>No data source is perfect</a:t>
            </a:r>
          </a:p>
          <a:p>
            <a:pPr marL="457200" lvl="0" indent="-228600" rtl="0">
              <a:spcBef>
                <a:spcPts val="0"/>
              </a:spcBef>
              <a:spcAft>
                <a:spcPts val="1200"/>
              </a:spcAft>
            </a:pPr>
            <a:r>
              <a:rPr lang="en" dirty="0"/>
              <a:t>Relationships between publishers and aggregators are constantly evolving, so data source content will change</a:t>
            </a:r>
          </a:p>
          <a:p>
            <a:pPr marL="457200" lvl="0" indent="-228600" rtl="0">
              <a:spcBef>
                <a:spcPts val="0"/>
              </a:spcBef>
              <a:spcAft>
                <a:spcPts val="1200"/>
              </a:spcAft>
            </a:pPr>
            <a:r>
              <a:rPr lang="en" dirty="0"/>
              <a:t>Scholarly communication practices differ from discipline to discipline</a:t>
            </a:r>
          </a:p>
          <a:p>
            <a:pPr marL="457200" lvl="0" indent="-228600" rtl="0">
              <a:spcBef>
                <a:spcPts val="0"/>
              </a:spcBef>
              <a:spcAft>
                <a:spcPts val="1200"/>
              </a:spcAft>
            </a:pPr>
            <a:r>
              <a:rPr lang="en" dirty="0"/>
              <a:t>We can’t rely completely on Scopus (or any other single source)</a:t>
            </a:r>
          </a:p>
          <a:p>
            <a:pPr marL="457200" lvl="0" indent="-228600">
              <a:spcBef>
                <a:spcPts val="0"/>
              </a:spcBef>
              <a:spcAft>
                <a:spcPts val="1200"/>
              </a:spcAft>
            </a:pPr>
            <a:r>
              <a:rPr lang="en" b="1" dirty="0"/>
              <a:t>Experts@Minnesota benefits from manual curation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Is manual curation worth it?</a:t>
            </a:r>
          </a:p>
        </p:txBody>
      </p:sp>
      <p:sp>
        <p:nvSpPr>
          <p:cNvPr id="192" name="Shape 192"/>
          <p:cNvSpPr txBox="1">
            <a:spLocks noGrp="1"/>
          </p:cNvSpPr>
          <p:nvPr>
            <p:ph idx="1"/>
          </p:nvPr>
        </p:nvSpPr>
        <p:spPr>
          <a:prstGeom prst="rect">
            <a:avLst/>
          </a:prstGeom>
        </p:spPr>
        <p:txBody>
          <a:bodyPr lIns="91425" tIns="91425" rIns="91425" bIns="91425" anchor="t" anchorCtr="0">
            <a:noAutofit/>
          </a:bodyPr>
          <a:lstStyle/>
          <a:p>
            <a:pPr marL="457200" lvl="0" indent="-228600">
              <a:spcBef>
                <a:spcPts val="0"/>
              </a:spcBef>
              <a:spcAft>
                <a:spcPts val="1200"/>
              </a:spcAft>
            </a:pPr>
            <a:r>
              <a:rPr lang="en" dirty="0"/>
              <a:t>Original goal: The University would like its researchers to find each other and work together</a:t>
            </a:r>
          </a:p>
          <a:p>
            <a:pPr marL="457200" lvl="0" indent="-228600" rtl="0">
              <a:spcBef>
                <a:spcPts val="0"/>
              </a:spcBef>
              <a:spcAft>
                <a:spcPts val="1200"/>
              </a:spcAft>
            </a:pPr>
            <a:r>
              <a:rPr lang="en" dirty="0"/>
              <a:t>To build a team you need to know</a:t>
            </a:r>
          </a:p>
          <a:p>
            <a:pPr marL="914400" lvl="1" indent="-228600" rtl="0">
              <a:spcBef>
                <a:spcPts val="0"/>
              </a:spcBef>
              <a:spcAft>
                <a:spcPts val="1200"/>
              </a:spcAft>
            </a:pPr>
            <a:r>
              <a:rPr lang="en" dirty="0"/>
              <a:t>What research have they done (and published)?</a:t>
            </a:r>
          </a:p>
          <a:p>
            <a:pPr marL="914400" lvl="1" indent="-228600" rtl="0">
              <a:spcBef>
                <a:spcPts val="0"/>
              </a:spcBef>
              <a:spcAft>
                <a:spcPts val="1200"/>
              </a:spcAft>
            </a:pPr>
            <a:r>
              <a:rPr lang="en" dirty="0"/>
              <a:t>With whom have they previously collaborated?</a:t>
            </a:r>
          </a:p>
          <a:p>
            <a:pPr marL="457200" lvl="0" indent="-228600">
              <a:spcBef>
                <a:spcPts val="0"/>
              </a:spcBef>
              <a:spcAft>
                <a:spcPts val="1200"/>
              </a:spcAft>
            </a:pPr>
            <a:r>
              <a:rPr lang="en" b="1" dirty="0"/>
              <a:t>So...maybe pretty good is good enough?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7A0019"/>
            </a:gs>
            <a:gs pos="50000">
              <a:srgbClr val="7A0019"/>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9" name="Oval 8"/>
          <p:cNvSpPr/>
          <p:nvPr/>
        </p:nvSpPr>
        <p:spPr>
          <a:xfrm>
            <a:off x="1351754" y="2592029"/>
            <a:ext cx="6444342" cy="1313543"/>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kern="1200" dirty="0">
                <a:solidFill>
                  <a:prstClr val="black"/>
                </a:solidFill>
              </a:rPr>
              <a:t>Who has questions that a robust research outputs database could answer?</a:t>
            </a:r>
          </a:p>
        </p:txBody>
      </p:sp>
    </p:spTree>
    <p:extLst>
      <p:ext uri="{BB962C8B-B14F-4D97-AF65-F5344CB8AC3E}">
        <p14:creationId xmlns:p14="http://schemas.microsoft.com/office/powerpoint/2010/main" val="391322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7A0019"/>
            </a:gs>
            <a:gs pos="50000">
              <a:srgbClr val="7A0019"/>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5" name="Oval 4"/>
          <p:cNvSpPr/>
          <p:nvPr/>
        </p:nvSpPr>
        <p:spPr>
          <a:xfrm>
            <a:off x="58054" y="169931"/>
            <a:ext cx="1554480" cy="1306286"/>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kern="1200" dirty="0">
                <a:solidFill>
                  <a:prstClr val="black"/>
                </a:solidFill>
              </a:rPr>
              <a:t>OVPR</a:t>
            </a:r>
          </a:p>
        </p:txBody>
      </p:sp>
      <p:sp>
        <p:nvSpPr>
          <p:cNvPr id="6" name="Oval 5"/>
          <p:cNvSpPr/>
          <p:nvPr/>
        </p:nvSpPr>
        <p:spPr>
          <a:xfrm>
            <a:off x="2256917" y="139094"/>
            <a:ext cx="1554480" cy="1306286"/>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kern="1200" dirty="0">
                <a:solidFill>
                  <a:prstClr val="black"/>
                </a:solidFill>
              </a:rPr>
              <a:t>Board of Regents</a:t>
            </a:r>
          </a:p>
        </p:txBody>
      </p:sp>
      <p:sp>
        <p:nvSpPr>
          <p:cNvPr id="7" name="Oval 6"/>
          <p:cNvSpPr/>
          <p:nvPr/>
        </p:nvSpPr>
        <p:spPr>
          <a:xfrm>
            <a:off x="4489733" y="146107"/>
            <a:ext cx="1554480" cy="1306286"/>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kern="1200" dirty="0">
                <a:solidFill>
                  <a:prstClr val="black"/>
                </a:solidFill>
              </a:rPr>
              <a:t>Provost</a:t>
            </a:r>
          </a:p>
        </p:txBody>
      </p:sp>
      <p:sp>
        <p:nvSpPr>
          <p:cNvPr id="8" name="Oval 7"/>
          <p:cNvSpPr/>
          <p:nvPr/>
        </p:nvSpPr>
        <p:spPr>
          <a:xfrm>
            <a:off x="6812314" y="139094"/>
            <a:ext cx="1669981" cy="1306286"/>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kern="1200" dirty="0">
                <a:solidFill>
                  <a:prstClr val="black"/>
                </a:solidFill>
              </a:rPr>
              <a:t>Academic Programs, Centers, Institutes…</a:t>
            </a:r>
          </a:p>
        </p:txBody>
      </p:sp>
      <p:sp>
        <p:nvSpPr>
          <p:cNvPr id="9" name="Oval 8"/>
          <p:cNvSpPr/>
          <p:nvPr/>
        </p:nvSpPr>
        <p:spPr>
          <a:xfrm>
            <a:off x="1165791" y="5406419"/>
            <a:ext cx="6444342" cy="1313543"/>
          </a:xfrm>
          <a:prstGeom prst="ellipse">
            <a:avLst/>
          </a:prstGeom>
          <a:solidFill>
            <a:srgbClr val="FFCD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800" kern="1200" dirty="0">
                <a:solidFill>
                  <a:prstClr val="black"/>
                </a:solidFill>
              </a:rPr>
              <a:t>Who has questions that a robust research outputs database could answer?</a:t>
            </a:r>
          </a:p>
        </p:txBody>
      </p:sp>
      <p:cxnSp>
        <p:nvCxnSpPr>
          <p:cNvPr id="13" name="Straight Connector 12"/>
          <p:cNvCxnSpPr/>
          <p:nvPr/>
        </p:nvCxnSpPr>
        <p:spPr>
          <a:xfrm>
            <a:off x="259021" y="1230673"/>
            <a:ext cx="45288" cy="3920669"/>
          </a:xfrm>
          <a:prstGeom prst="line">
            <a:avLst/>
          </a:prstGeom>
          <a:ln w="19050">
            <a:solidFill>
              <a:srgbClr val="FFCD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00562" y="1283233"/>
            <a:ext cx="23688" cy="2789915"/>
          </a:xfrm>
          <a:prstGeom prst="line">
            <a:avLst/>
          </a:prstGeom>
          <a:ln w="19050">
            <a:solidFill>
              <a:srgbClr val="FFCD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0806" y="1219494"/>
            <a:ext cx="11858" cy="2860667"/>
          </a:xfrm>
          <a:prstGeom prst="line">
            <a:avLst/>
          </a:prstGeom>
          <a:ln w="19050">
            <a:solidFill>
              <a:srgbClr val="FFCD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056943" y="1254078"/>
            <a:ext cx="106" cy="3241199"/>
          </a:xfrm>
          <a:prstGeom prst="line">
            <a:avLst/>
          </a:prstGeom>
          <a:ln w="19050">
            <a:solidFill>
              <a:srgbClr val="FFCD3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450" y="2546326"/>
            <a:ext cx="1608173" cy="646331"/>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With what industries?</a:t>
            </a:r>
          </a:p>
        </p:txBody>
      </p:sp>
      <p:sp>
        <p:nvSpPr>
          <p:cNvPr id="19" name="TextBox 18"/>
          <p:cNvSpPr txBox="1"/>
          <p:nvPr/>
        </p:nvSpPr>
        <p:spPr>
          <a:xfrm>
            <a:off x="304309" y="1512721"/>
            <a:ext cx="1664314" cy="923330"/>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Where in the world are we collaborating?</a:t>
            </a:r>
          </a:p>
        </p:txBody>
      </p:sp>
      <p:sp>
        <p:nvSpPr>
          <p:cNvPr id="20" name="TextBox 19"/>
          <p:cNvSpPr txBox="1"/>
          <p:nvPr/>
        </p:nvSpPr>
        <p:spPr>
          <a:xfrm>
            <a:off x="354650" y="3347707"/>
            <a:ext cx="1915142" cy="1200329"/>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Are our initiatives making a difference?</a:t>
            </a:r>
          </a:p>
        </p:txBody>
      </p:sp>
      <p:sp>
        <p:nvSpPr>
          <p:cNvPr id="21" name="TextBox 20"/>
          <p:cNvSpPr txBox="1"/>
          <p:nvPr/>
        </p:nvSpPr>
        <p:spPr>
          <a:xfrm>
            <a:off x="354650" y="4828177"/>
            <a:ext cx="1854593" cy="646331"/>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Where should we focus next?</a:t>
            </a:r>
          </a:p>
        </p:txBody>
      </p:sp>
      <p:sp>
        <p:nvSpPr>
          <p:cNvPr id="24" name="TextBox 23"/>
          <p:cNvSpPr txBox="1"/>
          <p:nvPr/>
        </p:nvSpPr>
        <p:spPr>
          <a:xfrm>
            <a:off x="2548055" y="1596572"/>
            <a:ext cx="1374650" cy="1754326"/>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Are we publishing/getting cited more than last year?</a:t>
            </a:r>
          </a:p>
        </p:txBody>
      </p:sp>
      <p:sp>
        <p:nvSpPr>
          <p:cNvPr id="25" name="TextBox 24"/>
          <p:cNvSpPr txBox="1"/>
          <p:nvPr/>
        </p:nvSpPr>
        <p:spPr>
          <a:xfrm>
            <a:off x="2524250" y="3582723"/>
            <a:ext cx="1664314" cy="1200329"/>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Are we publishing more than our peers?</a:t>
            </a:r>
          </a:p>
        </p:txBody>
      </p:sp>
      <p:sp>
        <p:nvSpPr>
          <p:cNvPr id="22" name="TextBox 21"/>
          <p:cNvSpPr txBox="1"/>
          <p:nvPr/>
        </p:nvSpPr>
        <p:spPr>
          <a:xfrm>
            <a:off x="4755362" y="1603585"/>
            <a:ext cx="1775203" cy="1754326"/>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Are our faculty productive on an individual level? (Annual Activity Reporting)</a:t>
            </a:r>
          </a:p>
        </p:txBody>
      </p:sp>
      <p:sp>
        <p:nvSpPr>
          <p:cNvPr id="23" name="TextBox 22"/>
          <p:cNvSpPr txBox="1"/>
          <p:nvPr/>
        </p:nvSpPr>
        <p:spPr>
          <a:xfrm>
            <a:off x="4755361" y="3537235"/>
            <a:ext cx="1775203" cy="1200329"/>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What are the strengths of our academic programs?</a:t>
            </a:r>
          </a:p>
        </p:txBody>
      </p:sp>
      <p:sp>
        <p:nvSpPr>
          <p:cNvPr id="26" name="TextBox 25"/>
          <p:cNvSpPr txBox="1"/>
          <p:nvPr/>
        </p:nvSpPr>
        <p:spPr>
          <a:xfrm>
            <a:off x="7104542" y="1710667"/>
            <a:ext cx="1656571" cy="2308324"/>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How can we use our collective research output to tell a story about our organization?</a:t>
            </a:r>
          </a:p>
        </p:txBody>
      </p:sp>
      <p:sp>
        <p:nvSpPr>
          <p:cNvPr id="27" name="TextBox 26"/>
          <p:cNvSpPr txBox="1"/>
          <p:nvPr/>
        </p:nvSpPr>
        <p:spPr>
          <a:xfrm>
            <a:off x="7073378" y="4065157"/>
            <a:ext cx="1743088" cy="1477328"/>
          </a:xfrm>
          <a:prstGeom prst="rect">
            <a:avLst/>
          </a:prstGeom>
          <a:noFill/>
        </p:spPr>
        <p:txBody>
          <a:bodyPr wrap="square" rtlCol="0">
            <a:spAutoFit/>
          </a:bodyPr>
          <a:lstStyle/>
          <a:p>
            <a:pPr defTabSz="457200"/>
            <a:r>
              <a:rPr lang="en-US" sz="1800" kern="1200" dirty="0">
                <a:solidFill>
                  <a:prstClr val="white"/>
                </a:solidFill>
                <a:latin typeface="Trebuchet MS" panose="020B0603020202020204"/>
                <a:ea typeface="+mn-ea"/>
                <a:cs typeface="+mn-cs"/>
              </a:rPr>
              <a:t>Did someone just publish something we should promote? </a:t>
            </a:r>
          </a:p>
        </p:txBody>
      </p:sp>
    </p:spTree>
    <p:extLst>
      <p:ext uri="{BB962C8B-B14F-4D97-AF65-F5344CB8AC3E}">
        <p14:creationId xmlns:p14="http://schemas.microsoft.com/office/powerpoint/2010/main" val="57682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75" y="647806"/>
            <a:ext cx="9146049" cy="5242247"/>
          </a:xfrm>
          <a:prstGeom prst="rect">
            <a:avLst/>
          </a:prstGeom>
        </p:spPr>
      </p:pic>
    </p:spTree>
    <p:extLst>
      <p:ext uri="{BB962C8B-B14F-4D97-AF65-F5344CB8AC3E}">
        <p14:creationId xmlns:p14="http://schemas.microsoft.com/office/powerpoint/2010/main" val="198014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75" y="647806"/>
            <a:ext cx="9146049" cy="5242247"/>
          </a:xfrm>
          <a:prstGeom prst="rect">
            <a:avLst/>
          </a:prstGeom>
        </p:spPr>
      </p:pic>
      <p:sp>
        <p:nvSpPr>
          <p:cNvPr id="3" name="Rectangle 2"/>
          <p:cNvSpPr/>
          <p:nvPr/>
        </p:nvSpPr>
        <p:spPr>
          <a:xfrm>
            <a:off x="123568" y="2100649"/>
            <a:ext cx="9020432" cy="469556"/>
          </a:xfrm>
          <a:prstGeom prst="rect">
            <a:avLst/>
          </a:prstGeom>
          <a:solidFill>
            <a:srgbClr val="FFC000">
              <a:alpha val="32157"/>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54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U of M needs a database that is...</a:t>
            </a:r>
          </a:p>
        </p:txBody>
      </p:sp>
      <p:sp>
        <p:nvSpPr>
          <p:cNvPr id="203" name="Shape 203"/>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spcAft>
                <a:spcPts val="1200"/>
              </a:spcAft>
            </a:pPr>
            <a:r>
              <a:rPr lang="en" dirty="0"/>
              <a:t>As accurate and </a:t>
            </a:r>
            <a:br>
              <a:rPr lang="en" dirty="0"/>
            </a:br>
            <a:r>
              <a:rPr lang="en" dirty="0"/>
              <a:t>comprehensive as </a:t>
            </a:r>
            <a:br>
              <a:rPr lang="en" dirty="0"/>
            </a:br>
            <a:r>
              <a:rPr lang="en" dirty="0"/>
              <a:t>possible</a:t>
            </a:r>
          </a:p>
          <a:p>
            <a:pPr marL="457200" lvl="0" indent="-228600">
              <a:spcBef>
                <a:spcPts val="0"/>
              </a:spcBef>
              <a:spcAft>
                <a:spcPts val="1200"/>
              </a:spcAft>
            </a:pPr>
            <a:r>
              <a:rPr lang="en" dirty="0"/>
              <a:t>Available to analysts </a:t>
            </a:r>
            <a:br>
              <a:rPr lang="en" dirty="0"/>
            </a:br>
            <a:r>
              <a:rPr lang="en" dirty="0"/>
              <a:t>on campus in the </a:t>
            </a:r>
            <a:br>
              <a:rPr lang="en" dirty="0"/>
            </a:br>
            <a:r>
              <a:rPr lang="en" dirty="0"/>
              <a:t>same ways as our </a:t>
            </a:r>
            <a:br>
              <a:rPr lang="en" dirty="0"/>
            </a:br>
            <a:r>
              <a:rPr lang="en" dirty="0"/>
              <a:t>employee and </a:t>
            </a:r>
            <a:br>
              <a:rPr lang="en" dirty="0"/>
            </a:br>
            <a:r>
              <a:rPr lang="en" dirty="0"/>
              <a:t>student databases</a:t>
            </a:r>
          </a:p>
        </p:txBody>
      </p:sp>
      <p:grpSp>
        <p:nvGrpSpPr>
          <p:cNvPr id="80" name="Group 79"/>
          <p:cNvGrpSpPr/>
          <p:nvPr/>
        </p:nvGrpSpPr>
        <p:grpSpPr>
          <a:xfrm>
            <a:off x="4609745" y="3837436"/>
            <a:ext cx="1296270" cy="1634112"/>
            <a:chOff x="4145968" y="3995706"/>
            <a:chExt cx="1296270" cy="1634112"/>
          </a:xfrm>
        </p:grpSpPr>
        <p:sp>
          <p:nvSpPr>
            <p:cNvPr id="81" name="Rounded Rectangle 80"/>
            <p:cNvSpPr>
              <a:spLocks noChangeAspect="1"/>
            </p:cNvSpPr>
            <p:nvPr/>
          </p:nvSpPr>
          <p:spPr>
            <a:xfrm>
              <a:off x="4390678" y="399570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2" name="Rounded Rectangle 81"/>
            <p:cNvSpPr>
              <a:spLocks noChangeAspect="1"/>
            </p:cNvSpPr>
            <p:nvPr/>
          </p:nvSpPr>
          <p:spPr>
            <a:xfrm>
              <a:off x="4506897" y="411545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Rounded Rectangle 82"/>
            <p:cNvSpPr>
              <a:spLocks/>
            </p:cNvSpPr>
            <p:nvPr/>
          </p:nvSpPr>
          <p:spPr>
            <a:xfrm>
              <a:off x="4145968" y="4715418"/>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4" name="Group 83"/>
          <p:cNvGrpSpPr/>
          <p:nvPr/>
        </p:nvGrpSpPr>
        <p:grpSpPr>
          <a:xfrm>
            <a:off x="7869708" y="3837436"/>
            <a:ext cx="1307592" cy="1634112"/>
            <a:chOff x="7405931" y="3995706"/>
            <a:chExt cx="1307592" cy="1634112"/>
          </a:xfrm>
        </p:grpSpPr>
        <p:sp>
          <p:nvSpPr>
            <p:cNvPr id="85" name="Rounded Rectangle 84"/>
            <p:cNvSpPr>
              <a:spLocks noChangeAspect="1"/>
            </p:cNvSpPr>
            <p:nvPr/>
          </p:nvSpPr>
          <p:spPr>
            <a:xfrm>
              <a:off x="7405931" y="3995706"/>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6" name="Rounded Rectangle 85"/>
            <p:cNvSpPr>
              <a:spLocks noChangeAspect="1"/>
            </p:cNvSpPr>
            <p:nvPr/>
          </p:nvSpPr>
          <p:spPr>
            <a:xfrm>
              <a:off x="7522150" y="4115451"/>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Rounded Rectangle 86"/>
            <p:cNvSpPr>
              <a:spLocks/>
            </p:cNvSpPr>
            <p:nvPr/>
          </p:nvSpPr>
          <p:spPr>
            <a:xfrm>
              <a:off x="7863131" y="4715418"/>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8" name="Group 87"/>
          <p:cNvGrpSpPr/>
          <p:nvPr/>
        </p:nvGrpSpPr>
        <p:grpSpPr>
          <a:xfrm>
            <a:off x="5367387" y="4147345"/>
            <a:ext cx="1296270" cy="1634112"/>
            <a:chOff x="4903610" y="4305615"/>
            <a:chExt cx="1296270" cy="1634112"/>
          </a:xfrm>
        </p:grpSpPr>
        <p:sp>
          <p:nvSpPr>
            <p:cNvPr id="89" name="Rounded Rectangle 88"/>
            <p:cNvSpPr>
              <a:spLocks noChangeAspect="1"/>
            </p:cNvSpPr>
            <p:nvPr/>
          </p:nvSpPr>
          <p:spPr>
            <a:xfrm>
              <a:off x="5148320" y="4305615"/>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Rounded Rectangle 89"/>
            <p:cNvSpPr>
              <a:spLocks noChangeAspect="1"/>
            </p:cNvSpPr>
            <p:nvPr/>
          </p:nvSpPr>
          <p:spPr>
            <a:xfrm>
              <a:off x="5264539" y="4425360"/>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Rounded Rectangle 90"/>
            <p:cNvSpPr>
              <a:spLocks/>
            </p:cNvSpPr>
            <p:nvPr/>
          </p:nvSpPr>
          <p:spPr>
            <a:xfrm>
              <a:off x="4903610" y="5025327"/>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2" name="Group 91"/>
          <p:cNvGrpSpPr/>
          <p:nvPr/>
        </p:nvGrpSpPr>
        <p:grpSpPr>
          <a:xfrm>
            <a:off x="7122456" y="4152568"/>
            <a:ext cx="1307592" cy="1634112"/>
            <a:chOff x="6658679" y="4310838"/>
            <a:chExt cx="1307592" cy="1634112"/>
          </a:xfrm>
        </p:grpSpPr>
        <p:sp>
          <p:nvSpPr>
            <p:cNvPr id="93" name="Rounded Rectangle 92"/>
            <p:cNvSpPr>
              <a:spLocks noChangeAspect="1"/>
            </p:cNvSpPr>
            <p:nvPr/>
          </p:nvSpPr>
          <p:spPr>
            <a:xfrm>
              <a:off x="6658679" y="4310838"/>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Rounded Rectangle 93"/>
            <p:cNvSpPr>
              <a:spLocks noChangeAspect="1"/>
            </p:cNvSpPr>
            <p:nvPr/>
          </p:nvSpPr>
          <p:spPr>
            <a:xfrm>
              <a:off x="6774898" y="4430583"/>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Rounded Rectangle 94"/>
            <p:cNvSpPr>
              <a:spLocks/>
            </p:cNvSpPr>
            <p:nvPr/>
          </p:nvSpPr>
          <p:spPr>
            <a:xfrm>
              <a:off x="7115879" y="5030550"/>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6" name="Group 95"/>
          <p:cNvGrpSpPr/>
          <p:nvPr/>
        </p:nvGrpSpPr>
        <p:grpSpPr>
          <a:xfrm>
            <a:off x="6129291" y="4459335"/>
            <a:ext cx="1552302" cy="1634112"/>
            <a:chOff x="5665514" y="4617605"/>
            <a:chExt cx="1552302" cy="1634112"/>
          </a:xfrm>
        </p:grpSpPr>
        <p:sp>
          <p:nvSpPr>
            <p:cNvPr id="97" name="Rounded Rectangle 96"/>
            <p:cNvSpPr>
              <a:spLocks noChangeAspect="1"/>
            </p:cNvSpPr>
            <p:nvPr/>
          </p:nvSpPr>
          <p:spPr>
            <a:xfrm>
              <a:off x="5910224" y="4617605"/>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a:spLocks noChangeAspect="1"/>
            </p:cNvSpPr>
            <p:nvPr/>
          </p:nvSpPr>
          <p:spPr>
            <a:xfrm>
              <a:off x="6026443" y="4737350"/>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ounded Rectangle 98"/>
            <p:cNvSpPr>
              <a:spLocks/>
            </p:cNvSpPr>
            <p:nvPr/>
          </p:nvSpPr>
          <p:spPr>
            <a:xfrm>
              <a:off x="6367424" y="5337317"/>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Rounded Rectangle 99"/>
            <p:cNvSpPr>
              <a:spLocks/>
            </p:cNvSpPr>
            <p:nvPr/>
          </p:nvSpPr>
          <p:spPr>
            <a:xfrm>
              <a:off x="5665514" y="5337317"/>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1" name="Group 100"/>
          <p:cNvGrpSpPr/>
          <p:nvPr/>
        </p:nvGrpSpPr>
        <p:grpSpPr>
          <a:xfrm>
            <a:off x="4609745" y="2823793"/>
            <a:ext cx="1296270" cy="1634112"/>
            <a:chOff x="4145968" y="2982063"/>
            <a:chExt cx="1296270" cy="1634112"/>
          </a:xfrm>
        </p:grpSpPr>
        <p:sp>
          <p:nvSpPr>
            <p:cNvPr id="102" name="Rounded Rectangle 101"/>
            <p:cNvSpPr>
              <a:spLocks noChangeAspect="1"/>
            </p:cNvSpPr>
            <p:nvPr/>
          </p:nvSpPr>
          <p:spPr>
            <a:xfrm>
              <a:off x="4390678" y="298206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Rounded Rectangle 102"/>
            <p:cNvSpPr>
              <a:spLocks noChangeAspect="1"/>
            </p:cNvSpPr>
            <p:nvPr/>
          </p:nvSpPr>
          <p:spPr>
            <a:xfrm>
              <a:off x="4506897" y="310180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Rounded Rectangle 103"/>
            <p:cNvSpPr>
              <a:spLocks/>
            </p:cNvSpPr>
            <p:nvPr/>
          </p:nvSpPr>
          <p:spPr>
            <a:xfrm>
              <a:off x="4145968" y="3701775"/>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5" name="Group 104"/>
          <p:cNvGrpSpPr/>
          <p:nvPr/>
        </p:nvGrpSpPr>
        <p:grpSpPr>
          <a:xfrm>
            <a:off x="7869708" y="2823793"/>
            <a:ext cx="1307592" cy="1634112"/>
            <a:chOff x="7405931" y="2982063"/>
            <a:chExt cx="1307592" cy="1634112"/>
          </a:xfrm>
        </p:grpSpPr>
        <p:sp>
          <p:nvSpPr>
            <p:cNvPr id="106" name="Rounded Rectangle 105"/>
            <p:cNvSpPr>
              <a:spLocks noChangeAspect="1"/>
            </p:cNvSpPr>
            <p:nvPr/>
          </p:nvSpPr>
          <p:spPr>
            <a:xfrm>
              <a:off x="7405931" y="298206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Rounded Rectangle 106"/>
            <p:cNvSpPr>
              <a:spLocks noChangeAspect="1"/>
            </p:cNvSpPr>
            <p:nvPr/>
          </p:nvSpPr>
          <p:spPr>
            <a:xfrm>
              <a:off x="7522150" y="3101808"/>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ounded Rectangle 107"/>
            <p:cNvSpPr>
              <a:spLocks/>
            </p:cNvSpPr>
            <p:nvPr/>
          </p:nvSpPr>
          <p:spPr>
            <a:xfrm>
              <a:off x="7863131" y="3701775"/>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9" name="Group 108"/>
          <p:cNvGrpSpPr/>
          <p:nvPr/>
        </p:nvGrpSpPr>
        <p:grpSpPr>
          <a:xfrm>
            <a:off x="5367387" y="3133702"/>
            <a:ext cx="1296270" cy="1634112"/>
            <a:chOff x="4903610" y="3291972"/>
            <a:chExt cx="1296270" cy="1634112"/>
          </a:xfrm>
        </p:grpSpPr>
        <p:sp>
          <p:nvSpPr>
            <p:cNvPr id="110" name="Rounded Rectangle 109"/>
            <p:cNvSpPr>
              <a:spLocks noChangeAspect="1"/>
            </p:cNvSpPr>
            <p:nvPr/>
          </p:nvSpPr>
          <p:spPr>
            <a:xfrm>
              <a:off x="5148320" y="329197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ounded Rectangle 110"/>
            <p:cNvSpPr>
              <a:spLocks noChangeAspect="1"/>
            </p:cNvSpPr>
            <p:nvPr/>
          </p:nvSpPr>
          <p:spPr>
            <a:xfrm>
              <a:off x="5264539" y="3411717"/>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Rounded Rectangle 111"/>
            <p:cNvSpPr>
              <a:spLocks/>
            </p:cNvSpPr>
            <p:nvPr/>
          </p:nvSpPr>
          <p:spPr>
            <a:xfrm>
              <a:off x="4903610" y="4011684"/>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 112"/>
          <p:cNvGrpSpPr/>
          <p:nvPr/>
        </p:nvGrpSpPr>
        <p:grpSpPr>
          <a:xfrm>
            <a:off x="7122456" y="3138925"/>
            <a:ext cx="1307592" cy="1634112"/>
            <a:chOff x="6658679" y="3297195"/>
            <a:chExt cx="1307592" cy="1634112"/>
          </a:xfrm>
        </p:grpSpPr>
        <p:sp>
          <p:nvSpPr>
            <p:cNvPr id="114" name="Rounded Rectangle 113"/>
            <p:cNvSpPr>
              <a:spLocks noChangeAspect="1"/>
            </p:cNvSpPr>
            <p:nvPr/>
          </p:nvSpPr>
          <p:spPr>
            <a:xfrm>
              <a:off x="6658679" y="3297195"/>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Rounded Rectangle 114"/>
            <p:cNvSpPr>
              <a:spLocks noChangeAspect="1"/>
            </p:cNvSpPr>
            <p:nvPr/>
          </p:nvSpPr>
          <p:spPr>
            <a:xfrm>
              <a:off x="6774898" y="3416940"/>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6" name="Rounded Rectangle 115"/>
            <p:cNvSpPr>
              <a:spLocks/>
            </p:cNvSpPr>
            <p:nvPr/>
          </p:nvSpPr>
          <p:spPr>
            <a:xfrm>
              <a:off x="7115879" y="4016907"/>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7" name="Group 116"/>
          <p:cNvGrpSpPr/>
          <p:nvPr/>
        </p:nvGrpSpPr>
        <p:grpSpPr>
          <a:xfrm>
            <a:off x="6129291" y="3445692"/>
            <a:ext cx="1552302" cy="1634112"/>
            <a:chOff x="5665514" y="3603962"/>
            <a:chExt cx="1552302" cy="1634112"/>
          </a:xfrm>
        </p:grpSpPr>
        <p:sp>
          <p:nvSpPr>
            <p:cNvPr id="118" name="Rounded Rectangle 117"/>
            <p:cNvSpPr>
              <a:spLocks noChangeAspect="1"/>
            </p:cNvSpPr>
            <p:nvPr/>
          </p:nvSpPr>
          <p:spPr>
            <a:xfrm>
              <a:off x="5910224" y="360396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Rounded Rectangle 118"/>
            <p:cNvSpPr>
              <a:spLocks noChangeAspect="1"/>
            </p:cNvSpPr>
            <p:nvPr/>
          </p:nvSpPr>
          <p:spPr>
            <a:xfrm>
              <a:off x="6026443" y="3723707"/>
              <a:ext cx="822960" cy="822960"/>
            </a:xfrm>
            <a:prstGeom prst="roundRect">
              <a:avLst>
                <a:gd name="adj" fmla="val 5221"/>
              </a:avLst>
            </a:prstGeom>
            <a:solidFill>
              <a:srgbClr val="0070C0"/>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0" name="Rounded Rectangle 119"/>
            <p:cNvSpPr>
              <a:spLocks/>
            </p:cNvSpPr>
            <p:nvPr/>
          </p:nvSpPr>
          <p:spPr>
            <a:xfrm>
              <a:off x="6367424" y="4323674"/>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1" name="Rounded Rectangle 120"/>
            <p:cNvSpPr>
              <a:spLocks/>
            </p:cNvSpPr>
            <p:nvPr/>
          </p:nvSpPr>
          <p:spPr>
            <a:xfrm>
              <a:off x="5665514" y="4323674"/>
              <a:ext cx="850392" cy="914400"/>
            </a:xfrm>
            <a:prstGeom prst="roundRect">
              <a:avLst>
                <a:gd name="adj" fmla="val 5221"/>
              </a:avLst>
            </a:prstGeom>
            <a:solidFill>
              <a:sysClr val="windowText" lastClr="000000">
                <a:lumMod val="50000"/>
                <a:lumOff val="50000"/>
              </a:sysClr>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54" name="Rounded Rectangle 153"/>
          <p:cNvSpPr>
            <a:spLocks noChangeAspect="1"/>
          </p:cNvSpPr>
          <p:nvPr/>
        </p:nvSpPr>
        <p:spPr>
          <a:xfrm>
            <a:off x="6379809" y="118383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55" name="Rounded Rectangle 154"/>
          <p:cNvSpPr>
            <a:spLocks noChangeAspect="1"/>
          </p:cNvSpPr>
          <p:nvPr/>
        </p:nvSpPr>
        <p:spPr>
          <a:xfrm>
            <a:off x="6496028" y="1303579"/>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52" name="Rounded Rectangle 151"/>
          <p:cNvSpPr>
            <a:spLocks noChangeAspect="1"/>
          </p:cNvSpPr>
          <p:nvPr/>
        </p:nvSpPr>
        <p:spPr>
          <a:xfrm>
            <a:off x="5612097" y="1498903"/>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53" name="Rounded Rectangle 152"/>
          <p:cNvSpPr>
            <a:spLocks noChangeAspect="1"/>
          </p:cNvSpPr>
          <p:nvPr/>
        </p:nvSpPr>
        <p:spPr>
          <a:xfrm>
            <a:off x="5728316" y="1618648"/>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50" name="Rounded Rectangle 149"/>
          <p:cNvSpPr>
            <a:spLocks noChangeAspect="1"/>
          </p:cNvSpPr>
          <p:nvPr/>
        </p:nvSpPr>
        <p:spPr>
          <a:xfrm>
            <a:off x="7122456" y="148863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51" name="Rounded Rectangle 150"/>
          <p:cNvSpPr>
            <a:spLocks noChangeAspect="1"/>
          </p:cNvSpPr>
          <p:nvPr/>
        </p:nvSpPr>
        <p:spPr>
          <a:xfrm>
            <a:off x="7238675" y="1608379"/>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8" name="Rounded Rectangle 147"/>
          <p:cNvSpPr>
            <a:spLocks noChangeAspect="1"/>
          </p:cNvSpPr>
          <p:nvPr/>
        </p:nvSpPr>
        <p:spPr>
          <a:xfrm>
            <a:off x="6379809" y="1793434"/>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49" name="Rounded Rectangle 148"/>
          <p:cNvSpPr>
            <a:spLocks noChangeAspect="1"/>
          </p:cNvSpPr>
          <p:nvPr/>
        </p:nvSpPr>
        <p:spPr>
          <a:xfrm>
            <a:off x="6496028" y="1913179"/>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5" name="Rounded Rectangle 144"/>
          <p:cNvSpPr>
            <a:spLocks noChangeAspect="1"/>
          </p:cNvSpPr>
          <p:nvPr/>
        </p:nvSpPr>
        <p:spPr>
          <a:xfrm>
            <a:off x="4854455" y="1810150"/>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46" name="Rounded Rectangle 145"/>
          <p:cNvSpPr>
            <a:spLocks noChangeAspect="1"/>
          </p:cNvSpPr>
          <p:nvPr/>
        </p:nvSpPr>
        <p:spPr>
          <a:xfrm>
            <a:off x="4970674" y="1929895"/>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7" name="Rounded Rectangle 146"/>
          <p:cNvSpPr>
            <a:spLocks/>
          </p:cNvSpPr>
          <p:nvPr/>
        </p:nvSpPr>
        <p:spPr>
          <a:xfrm>
            <a:off x="4609745" y="2529862"/>
            <a:ext cx="850392" cy="914400"/>
          </a:xfrm>
          <a:prstGeom prst="roundRect">
            <a:avLst>
              <a:gd name="adj" fmla="val 5221"/>
            </a:avLst>
          </a:prstGeom>
          <a:solidFill>
            <a:srgbClr val="7A0019"/>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2" name="Rounded Rectangle 141"/>
          <p:cNvSpPr>
            <a:spLocks noChangeAspect="1"/>
          </p:cNvSpPr>
          <p:nvPr/>
        </p:nvSpPr>
        <p:spPr>
          <a:xfrm>
            <a:off x="7869708" y="1810150"/>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43" name="Rounded Rectangle 142"/>
          <p:cNvSpPr>
            <a:spLocks noChangeAspect="1"/>
          </p:cNvSpPr>
          <p:nvPr/>
        </p:nvSpPr>
        <p:spPr>
          <a:xfrm>
            <a:off x="7985927" y="1929895"/>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4" name="Rounded Rectangle 143"/>
          <p:cNvSpPr>
            <a:spLocks/>
          </p:cNvSpPr>
          <p:nvPr/>
        </p:nvSpPr>
        <p:spPr>
          <a:xfrm>
            <a:off x="8326908" y="2529862"/>
            <a:ext cx="850392" cy="914400"/>
          </a:xfrm>
          <a:prstGeom prst="roundRect">
            <a:avLst>
              <a:gd name="adj" fmla="val 5221"/>
            </a:avLst>
          </a:prstGeom>
          <a:solidFill>
            <a:srgbClr val="00B9E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9" name="Rounded Rectangle 138"/>
          <p:cNvSpPr>
            <a:spLocks noChangeAspect="1"/>
          </p:cNvSpPr>
          <p:nvPr/>
        </p:nvSpPr>
        <p:spPr>
          <a:xfrm>
            <a:off x="5612097" y="2120059"/>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40" name="Rounded Rectangle 139"/>
          <p:cNvSpPr>
            <a:spLocks noChangeAspect="1"/>
          </p:cNvSpPr>
          <p:nvPr/>
        </p:nvSpPr>
        <p:spPr>
          <a:xfrm>
            <a:off x="5728316" y="2239804"/>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41" name="Rounded Rectangle 140"/>
          <p:cNvSpPr>
            <a:spLocks/>
          </p:cNvSpPr>
          <p:nvPr/>
        </p:nvSpPr>
        <p:spPr>
          <a:xfrm>
            <a:off x="5367387" y="2839771"/>
            <a:ext cx="850392" cy="914400"/>
          </a:xfrm>
          <a:prstGeom prst="roundRect">
            <a:avLst>
              <a:gd name="adj" fmla="val 5221"/>
            </a:avLst>
          </a:prstGeom>
          <a:solidFill>
            <a:srgbClr val="7A0019"/>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6" name="Rounded Rectangle 135"/>
          <p:cNvSpPr>
            <a:spLocks noChangeAspect="1"/>
          </p:cNvSpPr>
          <p:nvPr/>
        </p:nvSpPr>
        <p:spPr>
          <a:xfrm>
            <a:off x="7122456" y="2125282"/>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37" name="Rounded Rectangle 136"/>
          <p:cNvSpPr>
            <a:spLocks noChangeAspect="1"/>
          </p:cNvSpPr>
          <p:nvPr/>
        </p:nvSpPr>
        <p:spPr>
          <a:xfrm>
            <a:off x="7238675" y="2245027"/>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8" name="Rounded Rectangle 137"/>
          <p:cNvSpPr>
            <a:spLocks/>
          </p:cNvSpPr>
          <p:nvPr/>
        </p:nvSpPr>
        <p:spPr>
          <a:xfrm>
            <a:off x="7579656" y="2823793"/>
            <a:ext cx="850392" cy="914400"/>
          </a:xfrm>
          <a:prstGeom prst="roundRect">
            <a:avLst>
              <a:gd name="adj" fmla="val 5221"/>
            </a:avLst>
          </a:prstGeom>
          <a:solidFill>
            <a:srgbClr val="00B9E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2" name="Rounded Rectangle 131"/>
          <p:cNvSpPr>
            <a:spLocks noChangeAspect="1"/>
          </p:cNvSpPr>
          <p:nvPr/>
        </p:nvSpPr>
        <p:spPr>
          <a:xfrm>
            <a:off x="6374001" y="2432049"/>
            <a:ext cx="1051560" cy="1051560"/>
          </a:xfrm>
          <a:prstGeom prst="roundRect">
            <a:avLst>
              <a:gd name="adj" fmla="val 8380"/>
            </a:avLst>
          </a:prstGeom>
          <a:solidFill>
            <a:sysClr val="windowText" lastClr="000000"/>
          </a:solidFill>
          <a:ln w="25400" cap="flat" cmpd="sng" algn="ctr">
            <a:noFill/>
            <a:prstDash val="solid"/>
          </a:ln>
          <a:effectLst/>
          <a:scene3d>
            <a:camera prst="isometricTopUp">
              <a:rot lat="19208651" lon="18204186" rev="4025413"/>
            </a:camera>
            <a:lightRig rig="soft" dir="t">
              <a:rot lat="0" lon="0" rev="8400000"/>
            </a:lightRig>
          </a:scene3d>
          <a:sp3d extrusionH="990600" prstMaterial="plastic">
            <a:bevelT w="63500" h="63500"/>
            <a:bevelB w="63500" h="63500"/>
          </a:sp3d>
        </p:spPr>
        <p:txBody>
          <a:bodyPr rtlCol="0" anchor="ctr"/>
          <a:lstStyle/>
          <a:p>
            <a:pPr algn="ctr">
              <a:defRPr/>
            </a:pPr>
            <a:endParaRPr lang="en-US" sz="1800">
              <a:solidFill>
                <a:prstClr val="white"/>
              </a:solidFill>
              <a:latin typeface="Calibri"/>
              <a:ea typeface="+mn-ea"/>
              <a:cs typeface="+mn-cs"/>
            </a:endParaRPr>
          </a:p>
        </p:txBody>
      </p:sp>
      <p:sp>
        <p:nvSpPr>
          <p:cNvPr id="133" name="Rounded Rectangle 132"/>
          <p:cNvSpPr>
            <a:spLocks noChangeAspect="1"/>
          </p:cNvSpPr>
          <p:nvPr/>
        </p:nvSpPr>
        <p:spPr>
          <a:xfrm>
            <a:off x="6490220" y="2551794"/>
            <a:ext cx="822960" cy="822960"/>
          </a:xfrm>
          <a:prstGeom prst="roundRect">
            <a:avLst>
              <a:gd name="adj" fmla="val 5221"/>
            </a:avLst>
          </a:prstGeom>
          <a:solidFill>
            <a:srgbClr val="FFB71E"/>
          </a:solidFill>
          <a:ln w="25400" cap="flat" cmpd="sng" algn="ctr">
            <a:noFill/>
            <a:prstDash val="solid"/>
          </a:ln>
          <a:effectLst/>
          <a:scene3d>
            <a:camera prst="isometricTopUp">
              <a:rot lat="19208651" lon="18204191" rev="4025410"/>
            </a:camera>
            <a:lightRig rig="threePt" dir="t"/>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4" name="Rounded Rectangle 133"/>
          <p:cNvSpPr>
            <a:spLocks/>
          </p:cNvSpPr>
          <p:nvPr/>
        </p:nvSpPr>
        <p:spPr>
          <a:xfrm>
            <a:off x="6831201" y="3130560"/>
            <a:ext cx="850392" cy="914400"/>
          </a:xfrm>
          <a:prstGeom prst="roundRect">
            <a:avLst>
              <a:gd name="adj" fmla="val 5221"/>
            </a:avLst>
          </a:prstGeom>
          <a:solidFill>
            <a:srgbClr val="00B9E4"/>
          </a:solidFill>
          <a:ln w="25400" cap="flat" cmpd="sng" algn="ctr">
            <a:noFill/>
            <a:prstDash val="solid"/>
          </a:ln>
          <a:effectLst/>
          <a:scene3d>
            <a:camera prst="isometricRightUp">
              <a:rot lat="1500000" lon="18899998"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
        <p:nvSpPr>
          <p:cNvPr id="135" name="Rounded Rectangle 134"/>
          <p:cNvSpPr>
            <a:spLocks/>
          </p:cNvSpPr>
          <p:nvPr/>
        </p:nvSpPr>
        <p:spPr>
          <a:xfrm>
            <a:off x="6129291" y="3151761"/>
            <a:ext cx="850392" cy="914400"/>
          </a:xfrm>
          <a:prstGeom prst="roundRect">
            <a:avLst>
              <a:gd name="adj" fmla="val 5221"/>
            </a:avLst>
          </a:prstGeom>
          <a:solidFill>
            <a:srgbClr val="7A0019"/>
          </a:solidFill>
          <a:ln w="25400" cap="flat" cmpd="sng" algn="ctr">
            <a:noFill/>
            <a:prstDash val="solid"/>
          </a:ln>
          <a:effectLst/>
          <a:scene3d>
            <a:camera prst="isometricOffAxis2Left">
              <a:rot lat="1560000" lon="2700000" rev="0"/>
            </a:camera>
            <a:lightRig rig="threePt" dir="t">
              <a:rot lat="0" lon="0" rev="10200000"/>
            </a:lightRig>
          </a:scene3d>
          <a:sp3d prstMaterial="matte"/>
        </p:spPr>
        <p:txBody>
          <a:bodyPr rtlCol="0" anchor="ctr"/>
          <a:lstStyle/>
          <a:p>
            <a:pPr algn="ctr">
              <a:defRPr/>
            </a:pPr>
            <a:endParaRPr lang="en-US" sz="1800">
              <a:solidFill>
                <a:prstClr val="white"/>
              </a:solidFill>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85800" y="1309650"/>
            <a:ext cx="7772400" cy="2387600"/>
          </a:xfrm>
          <a:prstGeom prst="rect">
            <a:avLst/>
          </a:prstGeom>
          <a:noFill/>
          <a:ln>
            <a:noFill/>
          </a:ln>
        </p:spPr>
        <p:txBody>
          <a:bodyPr lIns="91425" tIns="45700" rIns="91425" bIns="45700" anchor="ctr" anchorCtr="0">
            <a:noAutofit/>
          </a:bodyPr>
          <a:lstStyle/>
          <a:p>
            <a:pPr lvl="0" algn="l" rtl="0">
              <a:spcBef>
                <a:spcPts val="0"/>
              </a:spcBef>
              <a:buClr>
                <a:schemeClr val="dk1"/>
              </a:buClr>
              <a:buSzPct val="30555"/>
              <a:buFont typeface="Arial"/>
              <a:buNone/>
            </a:pPr>
            <a:r>
              <a:rPr lang="en" sz="3600" dirty="0">
                <a:ea typeface="Arial"/>
                <a:cs typeface="Arial"/>
                <a:sym typeface="Arial"/>
              </a:rPr>
              <a:t>Research Information Management in the U.S. University Enterprise Environment</a:t>
            </a:r>
          </a:p>
        </p:txBody>
      </p:sp>
      <p:sp>
        <p:nvSpPr>
          <p:cNvPr id="95" name="Shape 95"/>
          <p:cNvSpPr txBox="1">
            <a:spLocks noGrp="1"/>
          </p:cNvSpPr>
          <p:nvPr>
            <p:ph type="subTitle" idx="1"/>
          </p:nvPr>
        </p:nvSpPr>
        <p:spPr>
          <a:xfrm>
            <a:off x="806529" y="3746594"/>
            <a:ext cx="7083900" cy="1752900"/>
          </a:xfrm>
          <a:prstGeom prst="rect">
            <a:avLst/>
          </a:prstGeom>
          <a:noFill/>
          <a:ln>
            <a:noFill/>
          </a:ln>
        </p:spPr>
        <p:txBody>
          <a:bodyPr lIns="91425" tIns="45700" rIns="91425" bIns="45700" anchor="t" anchorCtr="0">
            <a:noAutofit/>
          </a:bodyPr>
          <a:lstStyle/>
          <a:p>
            <a:pPr lvl="0" algn="l" rtl="0">
              <a:spcBef>
                <a:spcPts val="0"/>
              </a:spcBef>
              <a:buClr>
                <a:schemeClr val="dk1"/>
              </a:buClr>
              <a:buSzPct val="45833"/>
              <a:buFont typeface="Arial"/>
              <a:buNone/>
            </a:pPr>
            <a:r>
              <a:rPr lang="en" sz="2400" dirty="0">
                <a:solidFill>
                  <a:srgbClr val="595959"/>
                </a:solidFill>
                <a:latin typeface="+mj-lt"/>
                <a:ea typeface="Arial"/>
                <a:cs typeface="Arial"/>
                <a:sym typeface="Arial"/>
              </a:rPr>
              <a:t>A Case Study from the University of Minnesota-Twin Cities</a:t>
            </a:r>
          </a:p>
        </p:txBody>
      </p:sp>
      <p:sp>
        <p:nvSpPr>
          <p:cNvPr id="96" name="Shape 96"/>
          <p:cNvSpPr txBox="1"/>
          <p:nvPr/>
        </p:nvSpPr>
        <p:spPr>
          <a:xfrm>
            <a:off x="7705629" y="6323860"/>
            <a:ext cx="184800" cy="3693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mj-lt"/>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How do we improve quality?</a:t>
            </a:r>
          </a:p>
        </p:txBody>
      </p:sp>
      <p:sp>
        <p:nvSpPr>
          <p:cNvPr id="209" name="Shape 209"/>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spcAft>
                <a:spcPts val="1200"/>
              </a:spcAft>
            </a:pPr>
            <a:r>
              <a:rPr lang="en" dirty="0"/>
              <a:t>Author is best source for verifying publication list</a:t>
            </a:r>
          </a:p>
          <a:p>
            <a:pPr marL="457200" lvl="0" indent="-228600" rtl="0">
              <a:spcBef>
                <a:spcPts val="0"/>
              </a:spcBef>
              <a:spcAft>
                <a:spcPts val="1200"/>
              </a:spcAft>
            </a:pPr>
            <a:r>
              <a:rPr lang="en" dirty="0"/>
              <a:t>In the US, there is no requirement that researchers provide accurate publication lists to a central authority</a:t>
            </a:r>
          </a:p>
          <a:p>
            <a:pPr marL="457200" lvl="0" indent="-228600">
              <a:spcBef>
                <a:spcPts val="0"/>
              </a:spcBef>
              <a:spcAft>
                <a:spcPts val="1200"/>
              </a:spcAft>
            </a:pPr>
            <a:r>
              <a:rPr lang="en" dirty="0"/>
              <a:t>But if authors know people are seeing and using their list, they will be motivated to improve their list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443" y="4716287"/>
            <a:ext cx="3426941" cy="214171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Luckily we have a secret weapon</a:t>
            </a:r>
          </a:p>
        </p:txBody>
      </p:sp>
      <p:pic>
        <p:nvPicPr>
          <p:cNvPr id="3" name="Picture 2"/>
          <p:cNvPicPr>
            <a:picLocks noChangeAspect="1"/>
          </p:cNvPicPr>
          <p:nvPr/>
        </p:nvPicPr>
        <p:blipFill>
          <a:blip r:embed="rId3"/>
          <a:stretch>
            <a:fillRect/>
          </a:stretch>
        </p:blipFill>
        <p:spPr>
          <a:xfrm>
            <a:off x="75276" y="1509571"/>
            <a:ext cx="575677" cy="747960"/>
          </a:xfrm>
          <a:prstGeom prst="rect">
            <a:avLst/>
          </a:prstGeom>
        </p:spPr>
      </p:pic>
      <p:pic>
        <p:nvPicPr>
          <p:cNvPr id="4" name="Picture 3"/>
          <p:cNvPicPr>
            <a:picLocks noChangeAspect="1"/>
          </p:cNvPicPr>
          <p:nvPr/>
        </p:nvPicPr>
        <p:blipFill>
          <a:blip r:embed="rId4"/>
          <a:stretch>
            <a:fillRect/>
          </a:stretch>
        </p:blipFill>
        <p:spPr>
          <a:xfrm>
            <a:off x="714012" y="1505153"/>
            <a:ext cx="583668" cy="747960"/>
          </a:xfrm>
          <a:prstGeom prst="rect">
            <a:avLst/>
          </a:prstGeom>
        </p:spPr>
      </p:pic>
      <p:pic>
        <p:nvPicPr>
          <p:cNvPr id="5" name="Picture 4"/>
          <p:cNvPicPr>
            <a:picLocks noChangeAspect="1"/>
          </p:cNvPicPr>
          <p:nvPr/>
        </p:nvPicPr>
        <p:blipFill>
          <a:blip r:embed="rId5"/>
          <a:stretch>
            <a:fillRect/>
          </a:stretch>
        </p:blipFill>
        <p:spPr>
          <a:xfrm>
            <a:off x="1360739" y="1505153"/>
            <a:ext cx="568283" cy="747960"/>
          </a:xfrm>
          <a:prstGeom prst="rect">
            <a:avLst/>
          </a:prstGeom>
        </p:spPr>
      </p:pic>
      <p:pic>
        <p:nvPicPr>
          <p:cNvPr id="6" name="Picture 5"/>
          <p:cNvPicPr>
            <a:picLocks noChangeAspect="1"/>
          </p:cNvPicPr>
          <p:nvPr/>
        </p:nvPicPr>
        <p:blipFill>
          <a:blip r:embed="rId6"/>
          <a:stretch>
            <a:fillRect/>
          </a:stretch>
        </p:blipFill>
        <p:spPr>
          <a:xfrm>
            <a:off x="2015929" y="1500735"/>
            <a:ext cx="562427" cy="744134"/>
          </a:xfrm>
          <a:prstGeom prst="rect">
            <a:avLst/>
          </a:prstGeom>
        </p:spPr>
      </p:pic>
      <p:pic>
        <p:nvPicPr>
          <p:cNvPr id="7" name="Picture 6"/>
          <p:cNvPicPr>
            <a:picLocks noChangeAspect="1"/>
          </p:cNvPicPr>
          <p:nvPr/>
        </p:nvPicPr>
        <p:blipFill>
          <a:blip r:embed="rId7"/>
          <a:stretch>
            <a:fillRect/>
          </a:stretch>
        </p:blipFill>
        <p:spPr>
          <a:xfrm>
            <a:off x="2641415" y="1509571"/>
            <a:ext cx="561364" cy="744134"/>
          </a:xfrm>
          <a:prstGeom prst="rect">
            <a:avLst/>
          </a:prstGeom>
        </p:spPr>
      </p:pic>
      <p:pic>
        <p:nvPicPr>
          <p:cNvPr id="8" name="Picture 7"/>
          <p:cNvPicPr>
            <a:picLocks noChangeAspect="1"/>
          </p:cNvPicPr>
          <p:nvPr/>
        </p:nvPicPr>
        <p:blipFill>
          <a:blip r:embed="rId8"/>
          <a:stretch>
            <a:fillRect/>
          </a:stretch>
        </p:blipFill>
        <p:spPr>
          <a:xfrm>
            <a:off x="3265838" y="1492492"/>
            <a:ext cx="554947" cy="744134"/>
          </a:xfrm>
          <a:prstGeom prst="rect">
            <a:avLst/>
          </a:prstGeom>
        </p:spPr>
      </p:pic>
      <p:pic>
        <p:nvPicPr>
          <p:cNvPr id="9" name="Picture 8"/>
          <p:cNvPicPr>
            <a:picLocks noChangeAspect="1"/>
          </p:cNvPicPr>
          <p:nvPr/>
        </p:nvPicPr>
        <p:blipFill>
          <a:blip r:embed="rId9"/>
          <a:stretch>
            <a:fillRect/>
          </a:stretch>
        </p:blipFill>
        <p:spPr>
          <a:xfrm>
            <a:off x="3919484" y="1484248"/>
            <a:ext cx="559176" cy="744134"/>
          </a:xfrm>
          <a:prstGeom prst="rect">
            <a:avLst/>
          </a:prstGeom>
        </p:spPr>
      </p:pic>
      <p:pic>
        <p:nvPicPr>
          <p:cNvPr id="10" name="Picture 9"/>
          <p:cNvPicPr>
            <a:picLocks noChangeAspect="1"/>
          </p:cNvPicPr>
          <p:nvPr/>
        </p:nvPicPr>
        <p:blipFill>
          <a:blip r:embed="rId10"/>
          <a:stretch>
            <a:fillRect/>
          </a:stretch>
        </p:blipFill>
        <p:spPr>
          <a:xfrm>
            <a:off x="4561682" y="1476003"/>
            <a:ext cx="570903" cy="748229"/>
          </a:xfrm>
          <a:prstGeom prst="rect">
            <a:avLst/>
          </a:prstGeom>
        </p:spPr>
      </p:pic>
      <p:pic>
        <p:nvPicPr>
          <p:cNvPr id="11" name="Picture 10"/>
          <p:cNvPicPr>
            <a:picLocks noChangeAspect="1"/>
          </p:cNvPicPr>
          <p:nvPr/>
        </p:nvPicPr>
        <p:blipFill>
          <a:blip r:embed="rId11"/>
          <a:stretch>
            <a:fillRect/>
          </a:stretch>
        </p:blipFill>
        <p:spPr>
          <a:xfrm>
            <a:off x="5195644" y="1476004"/>
            <a:ext cx="580783" cy="752378"/>
          </a:xfrm>
          <a:prstGeom prst="rect">
            <a:avLst/>
          </a:prstGeom>
        </p:spPr>
      </p:pic>
      <p:pic>
        <p:nvPicPr>
          <p:cNvPr id="12" name="Picture 11"/>
          <p:cNvPicPr>
            <a:picLocks noChangeAspect="1"/>
          </p:cNvPicPr>
          <p:nvPr/>
        </p:nvPicPr>
        <p:blipFill>
          <a:blip r:embed="rId12"/>
          <a:stretch>
            <a:fillRect/>
          </a:stretch>
        </p:blipFill>
        <p:spPr>
          <a:xfrm>
            <a:off x="5862069" y="1476003"/>
            <a:ext cx="573602" cy="757504"/>
          </a:xfrm>
          <a:prstGeom prst="rect">
            <a:avLst/>
          </a:prstGeom>
        </p:spPr>
      </p:pic>
      <p:pic>
        <p:nvPicPr>
          <p:cNvPr id="13" name="Picture 12"/>
          <p:cNvPicPr>
            <a:picLocks noChangeAspect="1"/>
          </p:cNvPicPr>
          <p:nvPr/>
        </p:nvPicPr>
        <p:blipFill>
          <a:blip r:embed="rId13"/>
          <a:stretch>
            <a:fillRect/>
          </a:stretch>
        </p:blipFill>
        <p:spPr>
          <a:xfrm>
            <a:off x="6505912" y="1484248"/>
            <a:ext cx="574576" cy="739984"/>
          </a:xfrm>
          <a:prstGeom prst="rect">
            <a:avLst/>
          </a:prstGeom>
        </p:spPr>
      </p:pic>
      <p:pic>
        <p:nvPicPr>
          <p:cNvPr id="14" name="Picture 13"/>
          <p:cNvPicPr>
            <a:picLocks noChangeAspect="1"/>
          </p:cNvPicPr>
          <p:nvPr/>
        </p:nvPicPr>
        <p:blipFill>
          <a:blip r:embed="rId14"/>
          <a:stretch>
            <a:fillRect/>
          </a:stretch>
        </p:blipFill>
        <p:spPr>
          <a:xfrm>
            <a:off x="7213912" y="1476003"/>
            <a:ext cx="575229" cy="748229"/>
          </a:xfrm>
          <a:prstGeom prst="rect">
            <a:avLst/>
          </a:prstGeom>
        </p:spPr>
      </p:pic>
      <p:pic>
        <p:nvPicPr>
          <p:cNvPr id="15" name="Picture 14"/>
          <p:cNvPicPr>
            <a:picLocks noChangeAspect="1"/>
          </p:cNvPicPr>
          <p:nvPr/>
        </p:nvPicPr>
        <p:blipFill>
          <a:blip r:embed="rId15"/>
          <a:stretch>
            <a:fillRect/>
          </a:stretch>
        </p:blipFill>
        <p:spPr>
          <a:xfrm>
            <a:off x="75276" y="2784579"/>
            <a:ext cx="571550" cy="723963"/>
          </a:xfrm>
          <a:prstGeom prst="rect">
            <a:avLst/>
          </a:prstGeom>
        </p:spPr>
      </p:pic>
      <p:pic>
        <p:nvPicPr>
          <p:cNvPr id="16" name="Picture 15"/>
          <p:cNvPicPr>
            <a:picLocks noChangeAspect="1"/>
          </p:cNvPicPr>
          <p:nvPr/>
        </p:nvPicPr>
        <p:blipFill>
          <a:blip r:embed="rId16"/>
          <a:stretch>
            <a:fillRect/>
          </a:stretch>
        </p:blipFill>
        <p:spPr>
          <a:xfrm>
            <a:off x="714012" y="2784578"/>
            <a:ext cx="579170" cy="723963"/>
          </a:xfrm>
          <a:prstGeom prst="rect">
            <a:avLst/>
          </a:prstGeom>
        </p:spPr>
      </p:pic>
      <p:pic>
        <p:nvPicPr>
          <p:cNvPr id="17" name="Picture 16"/>
          <p:cNvPicPr>
            <a:picLocks noChangeAspect="1"/>
          </p:cNvPicPr>
          <p:nvPr/>
        </p:nvPicPr>
        <p:blipFill>
          <a:blip r:embed="rId17"/>
          <a:stretch>
            <a:fillRect/>
          </a:stretch>
        </p:blipFill>
        <p:spPr>
          <a:xfrm>
            <a:off x="1360368" y="2784578"/>
            <a:ext cx="602032" cy="723963"/>
          </a:xfrm>
          <a:prstGeom prst="rect">
            <a:avLst/>
          </a:prstGeom>
        </p:spPr>
      </p:pic>
      <p:pic>
        <p:nvPicPr>
          <p:cNvPr id="18" name="Picture 17"/>
          <p:cNvPicPr>
            <a:picLocks noChangeAspect="1"/>
          </p:cNvPicPr>
          <p:nvPr/>
        </p:nvPicPr>
        <p:blipFill>
          <a:blip r:embed="rId18"/>
          <a:stretch>
            <a:fillRect/>
          </a:stretch>
        </p:blipFill>
        <p:spPr>
          <a:xfrm>
            <a:off x="2045617" y="2784578"/>
            <a:ext cx="609653" cy="769687"/>
          </a:xfrm>
          <a:prstGeom prst="rect">
            <a:avLst/>
          </a:prstGeom>
        </p:spPr>
      </p:pic>
      <p:pic>
        <p:nvPicPr>
          <p:cNvPr id="19" name="Picture 18"/>
          <p:cNvPicPr>
            <a:picLocks noChangeAspect="1"/>
          </p:cNvPicPr>
          <p:nvPr/>
        </p:nvPicPr>
        <p:blipFill>
          <a:blip r:embed="rId19"/>
          <a:stretch>
            <a:fillRect/>
          </a:stretch>
        </p:blipFill>
        <p:spPr>
          <a:xfrm>
            <a:off x="2671426" y="2807440"/>
            <a:ext cx="594412" cy="701101"/>
          </a:xfrm>
          <a:prstGeom prst="rect">
            <a:avLst/>
          </a:prstGeom>
        </p:spPr>
      </p:pic>
      <p:pic>
        <p:nvPicPr>
          <p:cNvPr id="20" name="Picture 19"/>
          <p:cNvPicPr>
            <a:picLocks noChangeAspect="1"/>
          </p:cNvPicPr>
          <p:nvPr/>
        </p:nvPicPr>
        <p:blipFill>
          <a:blip r:embed="rId20"/>
          <a:stretch>
            <a:fillRect/>
          </a:stretch>
        </p:blipFill>
        <p:spPr>
          <a:xfrm>
            <a:off x="3338963" y="2780767"/>
            <a:ext cx="617273" cy="731583"/>
          </a:xfrm>
          <a:prstGeom prst="rect">
            <a:avLst/>
          </a:prstGeom>
        </p:spPr>
      </p:pic>
      <p:pic>
        <p:nvPicPr>
          <p:cNvPr id="21" name="Picture 20"/>
          <p:cNvPicPr>
            <a:picLocks noChangeAspect="1"/>
          </p:cNvPicPr>
          <p:nvPr/>
        </p:nvPicPr>
        <p:blipFill>
          <a:blip r:embed="rId21"/>
          <a:stretch>
            <a:fillRect/>
          </a:stretch>
        </p:blipFill>
        <p:spPr>
          <a:xfrm>
            <a:off x="3952119" y="2807440"/>
            <a:ext cx="602032" cy="701101"/>
          </a:xfrm>
          <a:prstGeom prst="rect">
            <a:avLst/>
          </a:prstGeom>
        </p:spPr>
      </p:pic>
      <p:pic>
        <p:nvPicPr>
          <p:cNvPr id="22" name="Picture 21"/>
          <p:cNvPicPr>
            <a:picLocks noChangeAspect="1"/>
          </p:cNvPicPr>
          <p:nvPr/>
        </p:nvPicPr>
        <p:blipFill>
          <a:blip r:embed="rId22"/>
          <a:stretch>
            <a:fillRect/>
          </a:stretch>
        </p:blipFill>
        <p:spPr>
          <a:xfrm>
            <a:off x="4572895" y="2746475"/>
            <a:ext cx="594412" cy="762066"/>
          </a:xfrm>
          <a:prstGeom prst="rect">
            <a:avLst/>
          </a:prstGeom>
        </p:spPr>
      </p:pic>
      <p:pic>
        <p:nvPicPr>
          <p:cNvPr id="23" name="Picture 22"/>
          <p:cNvPicPr>
            <a:picLocks noChangeAspect="1"/>
          </p:cNvPicPr>
          <p:nvPr/>
        </p:nvPicPr>
        <p:blipFill>
          <a:blip r:embed="rId23"/>
          <a:stretch>
            <a:fillRect/>
          </a:stretch>
        </p:blipFill>
        <p:spPr>
          <a:xfrm>
            <a:off x="5219251" y="2750931"/>
            <a:ext cx="594412" cy="762066"/>
          </a:xfrm>
          <a:prstGeom prst="rect">
            <a:avLst/>
          </a:prstGeom>
        </p:spPr>
      </p:pic>
      <p:pic>
        <p:nvPicPr>
          <p:cNvPr id="24" name="Picture 23"/>
          <p:cNvPicPr>
            <a:picLocks noChangeAspect="1"/>
          </p:cNvPicPr>
          <p:nvPr/>
        </p:nvPicPr>
        <p:blipFill>
          <a:blip r:embed="rId24"/>
          <a:stretch>
            <a:fillRect/>
          </a:stretch>
        </p:blipFill>
        <p:spPr>
          <a:xfrm>
            <a:off x="5888469" y="2788388"/>
            <a:ext cx="609653" cy="739204"/>
          </a:xfrm>
          <a:prstGeom prst="rect">
            <a:avLst/>
          </a:prstGeom>
        </p:spPr>
      </p:pic>
      <p:pic>
        <p:nvPicPr>
          <p:cNvPr id="25" name="Picture 24"/>
          <p:cNvPicPr>
            <a:picLocks noChangeAspect="1"/>
          </p:cNvPicPr>
          <p:nvPr/>
        </p:nvPicPr>
        <p:blipFill>
          <a:blip r:embed="rId25"/>
          <a:stretch>
            <a:fillRect/>
          </a:stretch>
        </p:blipFill>
        <p:spPr>
          <a:xfrm>
            <a:off x="6562345" y="2776956"/>
            <a:ext cx="602032" cy="739204"/>
          </a:xfrm>
          <a:prstGeom prst="rect">
            <a:avLst/>
          </a:prstGeom>
        </p:spPr>
      </p:pic>
      <p:pic>
        <p:nvPicPr>
          <p:cNvPr id="26" name="Picture 25"/>
          <p:cNvPicPr>
            <a:picLocks noChangeAspect="1"/>
          </p:cNvPicPr>
          <p:nvPr/>
        </p:nvPicPr>
        <p:blipFill>
          <a:blip r:embed="rId26"/>
          <a:stretch>
            <a:fillRect/>
          </a:stretch>
        </p:blipFill>
        <p:spPr>
          <a:xfrm>
            <a:off x="7264207" y="2754094"/>
            <a:ext cx="602032" cy="762066"/>
          </a:xfrm>
          <a:prstGeom prst="rect">
            <a:avLst/>
          </a:prstGeom>
        </p:spPr>
      </p:pic>
      <p:pic>
        <p:nvPicPr>
          <p:cNvPr id="27" name="Picture 26"/>
          <p:cNvPicPr>
            <a:picLocks noChangeAspect="1"/>
          </p:cNvPicPr>
          <p:nvPr/>
        </p:nvPicPr>
        <p:blipFill>
          <a:blip r:embed="rId27"/>
          <a:stretch>
            <a:fillRect/>
          </a:stretch>
        </p:blipFill>
        <p:spPr>
          <a:xfrm>
            <a:off x="7966069" y="2746475"/>
            <a:ext cx="609653" cy="723963"/>
          </a:xfrm>
          <a:prstGeom prst="rect">
            <a:avLst/>
          </a:prstGeom>
        </p:spPr>
      </p:pic>
      <p:pic>
        <p:nvPicPr>
          <p:cNvPr id="29" name="Picture 28"/>
          <p:cNvPicPr>
            <a:picLocks noChangeAspect="1"/>
          </p:cNvPicPr>
          <p:nvPr/>
        </p:nvPicPr>
        <p:blipFill>
          <a:blip r:embed="rId28"/>
          <a:stretch>
            <a:fillRect/>
          </a:stretch>
        </p:blipFill>
        <p:spPr>
          <a:xfrm>
            <a:off x="755911" y="3984276"/>
            <a:ext cx="586791" cy="739204"/>
          </a:xfrm>
          <a:prstGeom prst="rect">
            <a:avLst/>
          </a:prstGeom>
        </p:spPr>
      </p:pic>
      <p:pic>
        <p:nvPicPr>
          <p:cNvPr id="30" name="Picture 29"/>
          <p:cNvPicPr>
            <a:picLocks noChangeAspect="1"/>
          </p:cNvPicPr>
          <p:nvPr/>
        </p:nvPicPr>
        <p:blipFill>
          <a:blip r:embed="rId29"/>
          <a:stretch>
            <a:fillRect/>
          </a:stretch>
        </p:blipFill>
        <p:spPr>
          <a:xfrm>
            <a:off x="80846" y="3986730"/>
            <a:ext cx="602032" cy="762066"/>
          </a:xfrm>
          <a:prstGeom prst="rect">
            <a:avLst/>
          </a:prstGeom>
        </p:spPr>
      </p:pic>
      <p:pic>
        <p:nvPicPr>
          <p:cNvPr id="31" name="Picture 30"/>
          <p:cNvPicPr>
            <a:picLocks noChangeAspect="1"/>
          </p:cNvPicPr>
          <p:nvPr/>
        </p:nvPicPr>
        <p:blipFill>
          <a:blip r:embed="rId30"/>
          <a:stretch>
            <a:fillRect/>
          </a:stretch>
        </p:blipFill>
        <p:spPr>
          <a:xfrm>
            <a:off x="1392857" y="3989184"/>
            <a:ext cx="594412" cy="762066"/>
          </a:xfrm>
          <a:prstGeom prst="rect">
            <a:avLst/>
          </a:prstGeom>
        </p:spPr>
      </p:pic>
      <p:pic>
        <p:nvPicPr>
          <p:cNvPr id="192" name="Picture 191"/>
          <p:cNvPicPr>
            <a:picLocks noChangeAspect="1"/>
          </p:cNvPicPr>
          <p:nvPr/>
        </p:nvPicPr>
        <p:blipFill>
          <a:blip r:embed="rId31"/>
          <a:stretch>
            <a:fillRect/>
          </a:stretch>
        </p:blipFill>
        <p:spPr>
          <a:xfrm>
            <a:off x="2037424" y="3984276"/>
            <a:ext cx="609653" cy="723963"/>
          </a:xfrm>
          <a:prstGeom prst="rect">
            <a:avLst/>
          </a:prstGeom>
        </p:spPr>
      </p:pic>
      <p:pic>
        <p:nvPicPr>
          <p:cNvPr id="193" name="Picture 192"/>
          <p:cNvPicPr>
            <a:picLocks noChangeAspect="1"/>
          </p:cNvPicPr>
          <p:nvPr/>
        </p:nvPicPr>
        <p:blipFill>
          <a:blip r:embed="rId32"/>
          <a:stretch>
            <a:fillRect/>
          </a:stretch>
        </p:blipFill>
        <p:spPr>
          <a:xfrm>
            <a:off x="2713910" y="3983272"/>
            <a:ext cx="602032" cy="723963"/>
          </a:xfrm>
          <a:prstGeom prst="rect">
            <a:avLst/>
          </a:prstGeom>
        </p:spPr>
      </p:pic>
      <p:pic>
        <p:nvPicPr>
          <p:cNvPr id="194" name="Picture 193"/>
          <p:cNvPicPr>
            <a:picLocks noChangeAspect="1"/>
          </p:cNvPicPr>
          <p:nvPr/>
        </p:nvPicPr>
        <p:blipFill>
          <a:blip r:embed="rId33"/>
          <a:stretch>
            <a:fillRect/>
          </a:stretch>
        </p:blipFill>
        <p:spPr>
          <a:xfrm>
            <a:off x="3388190" y="3968413"/>
            <a:ext cx="563929" cy="716342"/>
          </a:xfrm>
          <a:prstGeom prst="rect">
            <a:avLst/>
          </a:prstGeom>
        </p:spPr>
      </p:pic>
      <p:pic>
        <p:nvPicPr>
          <p:cNvPr id="195" name="Picture 194"/>
          <p:cNvPicPr>
            <a:picLocks noChangeAspect="1"/>
          </p:cNvPicPr>
          <p:nvPr/>
        </p:nvPicPr>
        <p:blipFill>
          <a:blip r:embed="rId34"/>
          <a:stretch>
            <a:fillRect/>
          </a:stretch>
        </p:blipFill>
        <p:spPr>
          <a:xfrm>
            <a:off x="4018285" y="3944547"/>
            <a:ext cx="586791" cy="739204"/>
          </a:xfrm>
          <a:prstGeom prst="rect">
            <a:avLst/>
          </a:prstGeom>
        </p:spPr>
      </p:pic>
      <p:pic>
        <p:nvPicPr>
          <p:cNvPr id="196" name="Picture 195"/>
          <p:cNvPicPr>
            <a:picLocks noChangeAspect="1"/>
          </p:cNvPicPr>
          <p:nvPr/>
        </p:nvPicPr>
        <p:blipFill>
          <a:blip r:embed="rId35"/>
          <a:stretch>
            <a:fillRect/>
          </a:stretch>
        </p:blipFill>
        <p:spPr>
          <a:xfrm>
            <a:off x="4682634" y="3944547"/>
            <a:ext cx="556308" cy="731583"/>
          </a:xfrm>
          <a:prstGeom prst="rect">
            <a:avLst/>
          </a:prstGeom>
        </p:spPr>
      </p:pic>
      <p:pic>
        <p:nvPicPr>
          <p:cNvPr id="197" name="Picture 196"/>
          <p:cNvPicPr>
            <a:picLocks noChangeAspect="1"/>
          </p:cNvPicPr>
          <p:nvPr/>
        </p:nvPicPr>
        <p:blipFill>
          <a:blip r:embed="rId36"/>
          <a:stretch>
            <a:fillRect/>
          </a:stretch>
        </p:blipFill>
        <p:spPr>
          <a:xfrm>
            <a:off x="5309299" y="3928301"/>
            <a:ext cx="579170" cy="746825"/>
          </a:xfrm>
          <a:prstGeom prst="rect">
            <a:avLst/>
          </a:prstGeom>
        </p:spPr>
      </p:pic>
      <p:pic>
        <p:nvPicPr>
          <p:cNvPr id="198" name="Picture 197"/>
          <p:cNvPicPr>
            <a:picLocks noChangeAspect="1"/>
          </p:cNvPicPr>
          <p:nvPr/>
        </p:nvPicPr>
        <p:blipFill>
          <a:blip r:embed="rId37"/>
          <a:stretch>
            <a:fillRect/>
          </a:stretch>
        </p:blipFill>
        <p:spPr>
          <a:xfrm>
            <a:off x="5967798" y="3928301"/>
            <a:ext cx="624894" cy="716342"/>
          </a:xfrm>
          <a:prstGeom prst="rect">
            <a:avLst/>
          </a:prstGeom>
        </p:spPr>
      </p:pic>
      <p:pic>
        <p:nvPicPr>
          <p:cNvPr id="199" name="Picture 198"/>
          <p:cNvPicPr>
            <a:picLocks noChangeAspect="1"/>
          </p:cNvPicPr>
          <p:nvPr/>
        </p:nvPicPr>
        <p:blipFill>
          <a:blip r:embed="rId38"/>
          <a:stretch>
            <a:fillRect/>
          </a:stretch>
        </p:blipFill>
        <p:spPr>
          <a:xfrm>
            <a:off x="6672021" y="3936926"/>
            <a:ext cx="662997" cy="746825"/>
          </a:xfrm>
          <a:prstGeom prst="rect">
            <a:avLst/>
          </a:prstGeom>
        </p:spPr>
      </p:pic>
      <p:pic>
        <p:nvPicPr>
          <p:cNvPr id="200" name="Picture 199"/>
          <p:cNvPicPr>
            <a:picLocks noChangeAspect="1"/>
          </p:cNvPicPr>
          <p:nvPr/>
        </p:nvPicPr>
        <p:blipFill>
          <a:blip r:embed="rId39"/>
          <a:stretch>
            <a:fillRect/>
          </a:stretch>
        </p:blipFill>
        <p:spPr>
          <a:xfrm>
            <a:off x="7414347" y="3940736"/>
            <a:ext cx="571550" cy="739204"/>
          </a:xfrm>
          <a:prstGeom prst="rect">
            <a:avLst/>
          </a:prstGeom>
        </p:spPr>
      </p:pic>
      <p:pic>
        <p:nvPicPr>
          <p:cNvPr id="201" name="Picture 200"/>
          <p:cNvPicPr>
            <a:picLocks noChangeAspect="1"/>
          </p:cNvPicPr>
          <p:nvPr/>
        </p:nvPicPr>
        <p:blipFill>
          <a:blip r:embed="rId40"/>
          <a:stretch>
            <a:fillRect/>
          </a:stretch>
        </p:blipFill>
        <p:spPr>
          <a:xfrm>
            <a:off x="8090743" y="3940736"/>
            <a:ext cx="579170" cy="739204"/>
          </a:xfrm>
          <a:prstGeom prst="rect">
            <a:avLst/>
          </a:prstGeom>
        </p:spPr>
      </p:pic>
      <p:pic>
        <p:nvPicPr>
          <p:cNvPr id="202" name="Picture 201"/>
          <p:cNvPicPr>
            <a:picLocks noChangeAspect="1"/>
          </p:cNvPicPr>
          <p:nvPr/>
        </p:nvPicPr>
        <p:blipFill>
          <a:blip r:embed="rId41"/>
          <a:stretch>
            <a:fillRect/>
          </a:stretch>
        </p:blipFill>
        <p:spPr>
          <a:xfrm>
            <a:off x="44371" y="5269360"/>
            <a:ext cx="609653" cy="716342"/>
          </a:xfrm>
          <a:prstGeom prst="rect">
            <a:avLst/>
          </a:prstGeom>
        </p:spPr>
      </p:pic>
      <p:pic>
        <p:nvPicPr>
          <p:cNvPr id="203" name="Picture 202"/>
          <p:cNvPicPr>
            <a:picLocks noChangeAspect="1"/>
          </p:cNvPicPr>
          <p:nvPr/>
        </p:nvPicPr>
        <p:blipFill>
          <a:blip r:embed="rId42"/>
          <a:stretch>
            <a:fillRect/>
          </a:stretch>
        </p:blipFill>
        <p:spPr>
          <a:xfrm>
            <a:off x="688263" y="5242685"/>
            <a:ext cx="617273" cy="739204"/>
          </a:xfrm>
          <a:prstGeom prst="rect">
            <a:avLst/>
          </a:prstGeom>
        </p:spPr>
      </p:pic>
      <p:pic>
        <p:nvPicPr>
          <p:cNvPr id="204" name="Picture 203"/>
          <p:cNvPicPr>
            <a:picLocks noChangeAspect="1"/>
          </p:cNvPicPr>
          <p:nvPr/>
        </p:nvPicPr>
        <p:blipFill>
          <a:blip r:embed="rId43"/>
          <a:stretch>
            <a:fillRect/>
          </a:stretch>
        </p:blipFill>
        <p:spPr>
          <a:xfrm>
            <a:off x="1339775" y="5223345"/>
            <a:ext cx="609653" cy="754445"/>
          </a:xfrm>
          <a:prstGeom prst="rect">
            <a:avLst/>
          </a:prstGeom>
        </p:spPr>
      </p:pic>
      <p:pic>
        <p:nvPicPr>
          <p:cNvPr id="205" name="Picture 204"/>
          <p:cNvPicPr>
            <a:picLocks noChangeAspect="1"/>
          </p:cNvPicPr>
          <p:nvPr/>
        </p:nvPicPr>
        <p:blipFill>
          <a:blip r:embed="rId44"/>
          <a:stretch>
            <a:fillRect/>
          </a:stretch>
        </p:blipFill>
        <p:spPr>
          <a:xfrm>
            <a:off x="1977352" y="5221961"/>
            <a:ext cx="579170" cy="723963"/>
          </a:xfrm>
          <a:prstGeom prst="rect">
            <a:avLst/>
          </a:prstGeom>
        </p:spPr>
      </p:pic>
      <p:pic>
        <p:nvPicPr>
          <p:cNvPr id="206" name="Picture 205"/>
          <p:cNvPicPr>
            <a:picLocks noChangeAspect="1"/>
          </p:cNvPicPr>
          <p:nvPr/>
        </p:nvPicPr>
        <p:blipFill>
          <a:blip r:embed="rId45"/>
          <a:stretch>
            <a:fillRect/>
          </a:stretch>
        </p:blipFill>
        <p:spPr>
          <a:xfrm>
            <a:off x="2615988" y="5230965"/>
            <a:ext cx="586791" cy="739204"/>
          </a:xfrm>
          <a:prstGeom prst="rect">
            <a:avLst/>
          </a:prstGeom>
        </p:spPr>
      </p:pic>
      <p:pic>
        <p:nvPicPr>
          <p:cNvPr id="207" name="Picture 206"/>
          <p:cNvPicPr>
            <a:picLocks noChangeAspect="1"/>
          </p:cNvPicPr>
          <p:nvPr/>
        </p:nvPicPr>
        <p:blipFill>
          <a:blip r:embed="rId46"/>
          <a:stretch>
            <a:fillRect/>
          </a:stretch>
        </p:blipFill>
        <p:spPr>
          <a:xfrm>
            <a:off x="3262245" y="5255187"/>
            <a:ext cx="609653" cy="739204"/>
          </a:xfrm>
          <a:prstGeom prst="rect">
            <a:avLst/>
          </a:prstGeom>
        </p:spPr>
      </p:pic>
      <p:pic>
        <p:nvPicPr>
          <p:cNvPr id="208" name="Picture 207"/>
          <p:cNvPicPr>
            <a:picLocks noChangeAspect="1"/>
          </p:cNvPicPr>
          <p:nvPr/>
        </p:nvPicPr>
        <p:blipFill>
          <a:blip r:embed="rId47"/>
          <a:stretch>
            <a:fillRect/>
          </a:stretch>
        </p:blipFill>
        <p:spPr>
          <a:xfrm>
            <a:off x="3936132" y="5223320"/>
            <a:ext cx="609653" cy="754445"/>
          </a:xfrm>
          <a:prstGeom prst="rect">
            <a:avLst/>
          </a:prstGeom>
        </p:spPr>
      </p:pic>
      <p:pic>
        <p:nvPicPr>
          <p:cNvPr id="209" name="Picture 208"/>
          <p:cNvPicPr>
            <a:picLocks noChangeAspect="1"/>
          </p:cNvPicPr>
          <p:nvPr/>
        </p:nvPicPr>
        <p:blipFill>
          <a:blip r:embed="rId48"/>
          <a:stretch>
            <a:fillRect/>
          </a:stretch>
        </p:blipFill>
        <p:spPr>
          <a:xfrm>
            <a:off x="4582389" y="5264247"/>
            <a:ext cx="571550" cy="708721"/>
          </a:xfrm>
          <a:prstGeom prst="rect">
            <a:avLst/>
          </a:prstGeom>
        </p:spPr>
      </p:pic>
      <p:pic>
        <p:nvPicPr>
          <p:cNvPr id="210" name="Picture 209"/>
          <p:cNvPicPr>
            <a:picLocks noChangeAspect="1"/>
          </p:cNvPicPr>
          <p:nvPr/>
        </p:nvPicPr>
        <p:blipFill>
          <a:blip r:embed="rId49"/>
          <a:stretch>
            <a:fillRect/>
          </a:stretch>
        </p:blipFill>
        <p:spPr>
          <a:xfrm>
            <a:off x="5180851" y="5197018"/>
            <a:ext cx="647756" cy="754445"/>
          </a:xfrm>
          <a:prstGeom prst="rect">
            <a:avLst/>
          </a:prstGeom>
        </p:spPr>
      </p:pic>
      <p:pic>
        <p:nvPicPr>
          <p:cNvPr id="211" name="Picture 210"/>
          <p:cNvPicPr>
            <a:picLocks noChangeAspect="1"/>
          </p:cNvPicPr>
          <p:nvPr/>
        </p:nvPicPr>
        <p:blipFill>
          <a:blip r:embed="rId50"/>
          <a:stretch>
            <a:fillRect/>
          </a:stretch>
        </p:blipFill>
        <p:spPr>
          <a:xfrm>
            <a:off x="5827108" y="5220948"/>
            <a:ext cx="541067" cy="731583"/>
          </a:xfrm>
          <a:prstGeom prst="rect">
            <a:avLst/>
          </a:prstGeom>
        </p:spPr>
      </p:pic>
      <p:pic>
        <p:nvPicPr>
          <p:cNvPr id="212" name="Picture 211"/>
          <p:cNvPicPr>
            <a:picLocks noChangeAspect="1"/>
          </p:cNvPicPr>
          <p:nvPr/>
        </p:nvPicPr>
        <p:blipFill>
          <a:blip r:embed="rId51"/>
          <a:stretch>
            <a:fillRect/>
          </a:stretch>
        </p:blipFill>
        <p:spPr>
          <a:xfrm>
            <a:off x="6406751" y="5193208"/>
            <a:ext cx="586791" cy="739204"/>
          </a:xfrm>
          <a:prstGeom prst="rect">
            <a:avLst/>
          </a:prstGeom>
        </p:spPr>
      </p:pic>
      <p:pic>
        <p:nvPicPr>
          <p:cNvPr id="213" name="Picture 212"/>
          <p:cNvPicPr>
            <a:picLocks noChangeAspect="1"/>
          </p:cNvPicPr>
          <p:nvPr/>
        </p:nvPicPr>
        <p:blipFill>
          <a:blip r:embed="rId52"/>
          <a:stretch>
            <a:fillRect/>
          </a:stretch>
        </p:blipFill>
        <p:spPr>
          <a:xfrm>
            <a:off x="6999834" y="5207094"/>
            <a:ext cx="563929" cy="731583"/>
          </a:xfrm>
          <a:prstGeom prst="rect">
            <a:avLst/>
          </a:prstGeom>
        </p:spPr>
      </p:pic>
      <p:pic>
        <p:nvPicPr>
          <p:cNvPr id="214" name="Picture 213"/>
          <p:cNvPicPr>
            <a:picLocks noChangeAspect="1"/>
          </p:cNvPicPr>
          <p:nvPr/>
        </p:nvPicPr>
        <p:blipFill>
          <a:blip r:embed="rId53"/>
          <a:stretch>
            <a:fillRect/>
          </a:stretch>
        </p:blipFill>
        <p:spPr>
          <a:xfrm>
            <a:off x="7601630" y="5193208"/>
            <a:ext cx="586791" cy="731583"/>
          </a:xfrm>
          <a:prstGeom prst="rect">
            <a:avLst/>
          </a:prstGeom>
        </p:spPr>
      </p:pic>
      <p:pic>
        <p:nvPicPr>
          <p:cNvPr id="215" name="Picture 214"/>
          <p:cNvPicPr>
            <a:picLocks noChangeAspect="1"/>
          </p:cNvPicPr>
          <p:nvPr/>
        </p:nvPicPr>
        <p:blipFill>
          <a:blip r:embed="rId54"/>
          <a:stretch>
            <a:fillRect/>
          </a:stretch>
        </p:blipFill>
        <p:spPr>
          <a:xfrm>
            <a:off x="7867594" y="1491184"/>
            <a:ext cx="647756" cy="739204"/>
          </a:xfrm>
          <a:prstGeom prst="rect">
            <a:avLst/>
          </a:prstGeom>
        </p:spPr>
      </p:pic>
      <p:pic>
        <p:nvPicPr>
          <p:cNvPr id="216" name="Picture 215"/>
          <p:cNvPicPr>
            <a:picLocks noChangeAspect="1"/>
          </p:cNvPicPr>
          <p:nvPr/>
        </p:nvPicPr>
        <p:blipFill>
          <a:blip r:embed="rId55"/>
          <a:stretch>
            <a:fillRect/>
          </a:stretch>
        </p:blipFill>
        <p:spPr>
          <a:xfrm>
            <a:off x="8289242" y="5264247"/>
            <a:ext cx="507267" cy="62856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383" y="3287493"/>
            <a:ext cx="7856638" cy="2246769"/>
          </a:xfrm>
          <a:prstGeom prst="rect">
            <a:avLst/>
          </a:prstGeom>
          <a:noFill/>
        </p:spPr>
        <p:txBody>
          <a:bodyPr wrap="none" rtlCol="0">
            <a:spAutoFit/>
          </a:bodyPr>
          <a:lstStyle/>
          <a:p>
            <a:r>
              <a:rPr lang="en-US" sz="2800" b="1" dirty="0">
                <a:latin typeface="+mj-lt"/>
              </a:rPr>
              <a:t>Caitlin Bakker</a:t>
            </a:r>
          </a:p>
          <a:p>
            <a:r>
              <a:rPr lang="en-US" sz="2800" dirty="0">
                <a:latin typeface="+mj-lt"/>
              </a:rPr>
              <a:t>Biomedical/Research Services Liaison </a:t>
            </a:r>
          </a:p>
          <a:p>
            <a:r>
              <a:rPr lang="en-US" sz="2800" dirty="0">
                <a:latin typeface="+mj-lt"/>
              </a:rPr>
              <a:t>University of Minnesota Health Sciences Libraries</a:t>
            </a:r>
          </a:p>
          <a:p>
            <a:r>
              <a:rPr lang="en-US" sz="2800" dirty="0">
                <a:latin typeface="+mj-lt"/>
              </a:rPr>
              <a:t>University of Minnesota – Twin Cities</a:t>
            </a:r>
          </a:p>
          <a:p>
            <a:r>
              <a:rPr lang="en-US" sz="2800" dirty="0">
                <a:latin typeface="+mj-lt"/>
                <a:hlinkClick r:id="rId2"/>
              </a:rPr>
              <a:t>https://</a:t>
            </a:r>
            <a:r>
              <a:rPr lang="en-US" sz="2800" dirty="0" err="1">
                <a:latin typeface="+mj-lt"/>
                <a:hlinkClick r:id="rId2"/>
              </a:rPr>
              <a:t>experts.umn.edu</a:t>
            </a:r>
            <a:r>
              <a:rPr lang="en-US" sz="2800" dirty="0">
                <a:latin typeface="+mj-lt"/>
                <a:hlinkClick r:id="rId2"/>
              </a:rPr>
              <a:t>/</a:t>
            </a:r>
            <a:r>
              <a:rPr lang="en-US" sz="2800" dirty="0" err="1">
                <a:latin typeface="+mj-lt"/>
                <a:hlinkClick r:id="rId2"/>
              </a:rPr>
              <a:t>en</a:t>
            </a:r>
            <a:r>
              <a:rPr lang="en-US" sz="2800" dirty="0">
                <a:latin typeface="+mj-lt"/>
                <a:hlinkClick r:id="rId2"/>
              </a:rPr>
              <a:t>/persons/</a:t>
            </a:r>
            <a:r>
              <a:rPr lang="en-US" sz="2800" dirty="0" err="1">
                <a:latin typeface="+mj-lt"/>
                <a:hlinkClick r:id="rId2"/>
              </a:rPr>
              <a:t>caitlin</a:t>
            </a:r>
            <a:r>
              <a:rPr lang="en-US" sz="2800" dirty="0">
                <a:latin typeface="+mj-lt"/>
                <a:hlinkClick r:id="rId2"/>
              </a:rPr>
              <a:t>-j-</a:t>
            </a:r>
            <a:r>
              <a:rPr lang="en-US" sz="2800" dirty="0" err="1">
                <a:latin typeface="+mj-lt"/>
                <a:hlinkClick r:id="rId2"/>
              </a:rPr>
              <a:t>bakker</a:t>
            </a:r>
            <a:r>
              <a:rPr lang="en-US" sz="2800" dirty="0">
                <a:latin typeface="+mj-lt"/>
              </a:rPr>
              <a:t> </a:t>
            </a:r>
          </a:p>
        </p:txBody>
      </p:sp>
      <p:pic>
        <p:nvPicPr>
          <p:cNvPr id="1026" name="Picture 2" descr="C:\Users\cjbakker\Desktop\Dossier\CJB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80" y="211440"/>
            <a:ext cx="1827882" cy="274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99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4" name="Shape 232"/>
          <p:cNvSpPr/>
          <p:nvPr/>
        </p:nvSpPr>
        <p:spPr>
          <a:xfrm>
            <a:off x="457200" y="554500"/>
            <a:ext cx="2323500" cy="53472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b="1" dirty="0">
                <a:solidFill>
                  <a:srgbClr val="FFFFFF"/>
                </a:solidFill>
                <a:latin typeface="+mn-lt"/>
              </a:rPr>
              <a:t>Functional Specialists</a:t>
            </a:r>
          </a:p>
          <a:p>
            <a:pPr lv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“Superliaisons” who serve all disciplines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unique areas of expertise, such as copyright or digital humanities</a:t>
            </a:r>
          </a:p>
        </p:txBody>
      </p:sp>
      <p:sp>
        <p:nvSpPr>
          <p:cNvPr id="5" name="Shape 233"/>
          <p:cNvSpPr/>
          <p:nvPr/>
        </p:nvSpPr>
        <p:spPr>
          <a:xfrm>
            <a:off x="6363300" y="554500"/>
            <a:ext cx="2323500" cy="53472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b="1" dirty="0">
                <a:solidFill>
                  <a:srgbClr val="FFFFFF"/>
                </a:solidFill>
                <a:latin typeface="+mn-lt"/>
              </a:rPr>
              <a:t>Liaison Librarians</a:t>
            </a:r>
          </a:p>
          <a:p>
            <a:pPr lv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Baseline knowledge across a wide range of issues and areas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disciplinary needs, norms and practices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8"/>
          <p:cNvSpPr/>
          <p:nvPr/>
        </p:nvSpPr>
        <p:spPr>
          <a:xfrm>
            <a:off x="457200" y="554500"/>
            <a:ext cx="2323500" cy="53472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dirty="0">
                <a:solidFill>
                  <a:srgbClr val="FFFFFF"/>
                </a:solidFill>
                <a:latin typeface="+mn-lt"/>
              </a:rPr>
              <a:t>Functional Specialists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“Superliaisons” who serve all disciplines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unique areas of expertise, such as copyright or digital humanities</a:t>
            </a:r>
          </a:p>
        </p:txBody>
      </p:sp>
      <p:sp>
        <p:nvSpPr>
          <p:cNvPr id="5" name="Shape 239"/>
          <p:cNvSpPr/>
          <p:nvPr/>
        </p:nvSpPr>
        <p:spPr>
          <a:xfrm>
            <a:off x="6363300" y="554500"/>
            <a:ext cx="2323500" cy="53472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dirty="0">
                <a:solidFill>
                  <a:srgbClr val="FFFFFF"/>
                </a:solidFill>
                <a:latin typeface="+mn-lt"/>
              </a:rPr>
              <a:t>Liaison Librarians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Baseline knowledge across a wide range of issues and areas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disciplinary needs, norms and practices</a:t>
            </a:r>
          </a:p>
        </p:txBody>
      </p:sp>
      <p:sp>
        <p:nvSpPr>
          <p:cNvPr id="6" name="Shape 240"/>
          <p:cNvSpPr/>
          <p:nvPr/>
        </p:nvSpPr>
        <p:spPr>
          <a:xfrm>
            <a:off x="3410250" y="554500"/>
            <a:ext cx="2323500" cy="2342936"/>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b="1" dirty="0">
                <a:solidFill>
                  <a:srgbClr val="FFFFFF"/>
                </a:solidFill>
                <a:latin typeface="+mn-lt"/>
              </a:rPr>
              <a:t>Experts@Minnesota </a:t>
            </a:r>
          </a:p>
          <a:p>
            <a:pPr lvl="0" algn="ctr" rtl="0">
              <a:spcBef>
                <a:spcPts val="0"/>
              </a:spcBef>
              <a:buNone/>
            </a:pPr>
            <a:r>
              <a:rPr lang="en" sz="1800" b="1" dirty="0">
                <a:solidFill>
                  <a:srgbClr val="FFFFFF"/>
                </a:solidFill>
                <a:latin typeface="+mn-lt"/>
              </a:rPr>
              <a:t>(c. 2012)</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1 project lead</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1 technical specialist</a:t>
            </a:r>
          </a:p>
          <a:p>
            <a:pPr lvl="0" rtl="0">
              <a:spcBef>
                <a:spcPts val="0"/>
              </a:spcBef>
              <a:buNone/>
            </a:pPr>
            <a:endParaRPr sz="1800" dirty="0">
              <a:solidFill>
                <a:srgbClr val="FFFFFF"/>
              </a:solidFill>
              <a:latin typeface="+mn-lt"/>
            </a:endParaRPr>
          </a:p>
        </p:txBody>
      </p:sp>
    </p:spTree>
    <p:extLst>
      <p:ext uri="{BB962C8B-B14F-4D97-AF65-F5344CB8AC3E}">
        <p14:creationId xmlns:p14="http://schemas.microsoft.com/office/powerpoint/2010/main" val="341484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5"/>
          <p:cNvSpPr/>
          <p:nvPr/>
        </p:nvSpPr>
        <p:spPr>
          <a:xfrm>
            <a:off x="457200" y="554500"/>
            <a:ext cx="2323500" cy="5347200"/>
          </a:xfrm>
          <a:prstGeom prst="rect">
            <a:avLst/>
          </a:prstGeom>
          <a:solidFill>
            <a:srgbClr val="003D4C"/>
          </a:solidFill>
          <a:ln w="9525" cap="flat" cmpd="sng">
            <a:solidFill>
              <a:srgbClr val="003D4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dirty="0">
                <a:solidFill>
                  <a:srgbClr val="FFFFFF"/>
                </a:solidFill>
                <a:latin typeface="+mn-lt"/>
              </a:rPr>
              <a:t>Functional Specialists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“Superliaisons” who serve all disciplines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unique areas of expertise, such as copyright or digital humanities</a:t>
            </a:r>
          </a:p>
        </p:txBody>
      </p:sp>
      <p:sp>
        <p:nvSpPr>
          <p:cNvPr id="5" name="Shape 246"/>
          <p:cNvSpPr/>
          <p:nvPr/>
        </p:nvSpPr>
        <p:spPr>
          <a:xfrm>
            <a:off x="6363300" y="554500"/>
            <a:ext cx="2323500" cy="53472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dirty="0">
                <a:solidFill>
                  <a:srgbClr val="FFFFFF"/>
                </a:solidFill>
                <a:latin typeface="+mn-lt"/>
              </a:rPr>
              <a:t>Liaison Librarians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Baseline knowledge across a wide range of issues and areas</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In-depth understanding of disciplinary needs, norms and practices</a:t>
            </a:r>
          </a:p>
        </p:txBody>
      </p:sp>
      <p:sp>
        <p:nvSpPr>
          <p:cNvPr id="6" name="Shape 247"/>
          <p:cNvSpPr/>
          <p:nvPr/>
        </p:nvSpPr>
        <p:spPr>
          <a:xfrm>
            <a:off x="3410250" y="554500"/>
            <a:ext cx="2323500" cy="5307900"/>
          </a:xfrm>
          <a:prstGeom prst="rect">
            <a:avLst/>
          </a:prstGeom>
          <a:solidFill>
            <a:srgbClr val="003D4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b="1" dirty="0">
                <a:solidFill>
                  <a:srgbClr val="FFFFFF"/>
                </a:solidFill>
                <a:latin typeface="+mn-lt"/>
              </a:rPr>
              <a:t>Experts@Minnesota </a:t>
            </a:r>
          </a:p>
          <a:p>
            <a:pPr lvl="0" algn="ctr" rtl="0">
              <a:spcBef>
                <a:spcPts val="0"/>
              </a:spcBef>
              <a:buNone/>
            </a:pPr>
            <a:r>
              <a:rPr lang="en" sz="1800" b="1" dirty="0">
                <a:solidFill>
                  <a:srgbClr val="FFFFFF"/>
                </a:solidFill>
                <a:latin typeface="+mn-lt"/>
              </a:rPr>
              <a:t>(c. 2016)</a:t>
            </a:r>
          </a:p>
          <a:p>
            <a:pPr lvl="0" rtl="0">
              <a:spcBef>
                <a:spcPts val="0"/>
              </a:spcBef>
              <a:buNone/>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1 project lead</a:t>
            </a:r>
          </a:p>
          <a:p>
            <a:pPr marL="228600" lvl="0" rtl="0">
              <a:spcBef>
                <a:spcPts val="0"/>
              </a:spcBef>
              <a:buClr>
                <a:srgbClr val="FFFFFF"/>
              </a:buClr>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2 communication leads </a:t>
            </a:r>
          </a:p>
          <a:p>
            <a:pPr marL="228600" lvl="0" rtl="0">
              <a:spcBef>
                <a:spcPts val="0"/>
              </a:spcBef>
              <a:buClr>
                <a:srgbClr val="FFFFFF"/>
              </a:buClr>
            </a:pPr>
            <a:endParaRPr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1 technical specialist</a:t>
            </a:r>
          </a:p>
          <a:p>
            <a:pPr marL="457200" lvl="0" indent="-228600" rtl="0">
              <a:spcBef>
                <a:spcPts val="0"/>
              </a:spcBef>
              <a:buClr>
                <a:srgbClr val="FFFFFF"/>
              </a:buClr>
              <a:buChar char="●"/>
            </a:pPr>
            <a:endParaRPr lang="en" sz="1800" dirty="0">
              <a:solidFill>
                <a:srgbClr val="FFFFFF"/>
              </a:solidFill>
              <a:latin typeface="+mn-lt"/>
            </a:endParaRPr>
          </a:p>
          <a:p>
            <a:pPr marL="457200" lvl="0" indent="-228600" rtl="0">
              <a:spcBef>
                <a:spcPts val="0"/>
              </a:spcBef>
              <a:buClr>
                <a:srgbClr val="FFFFFF"/>
              </a:buClr>
              <a:buChar char="●"/>
            </a:pPr>
            <a:r>
              <a:rPr lang="en" sz="1800" dirty="0">
                <a:solidFill>
                  <a:srgbClr val="FFFFFF"/>
                </a:solidFill>
                <a:latin typeface="+mn-lt"/>
              </a:rPr>
              <a:t>1 developer</a:t>
            </a:r>
          </a:p>
        </p:txBody>
      </p:sp>
    </p:spTree>
    <p:extLst>
      <p:ext uri="{BB962C8B-B14F-4D97-AF65-F5344CB8AC3E}">
        <p14:creationId xmlns:p14="http://schemas.microsoft.com/office/powerpoint/2010/main" val="84388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2"/>
          <p:cNvSpPr txBox="1">
            <a:spLocks noGrp="1"/>
          </p:cNvSpPr>
          <p:nvPr>
            <p:ph type="title"/>
          </p:nvPr>
        </p:nvSpPr>
        <p:spPr>
          <a:xfrm>
            <a:off x="457200" y="274637"/>
            <a:ext cx="8229600" cy="1143300"/>
          </a:xfrm>
          <a:prstGeom prst="rect">
            <a:avLst/>
          </a:prstGeom>
        </p:spPr>
        <p:txBody>
          <a:bodyPr lIns="91425" tIns="91425" rIns="91425" bIns="91425" anchor="ctr" anchorCtr="0">
            <a:noAutofit/>
          </a:bodyPr>
          <a:lstStyle/>
          <a:p>
            <a:pPr lvl="0">
              <a:spcBef>
                <a:spcPts val="0"/>
              </a:spcBef>
              <a:buNone/>
            </a:pPr>
            <a:r>
              <a:rPr lang="en" dirty="0">
                <a:ea typeface="Arial"/>
                <a:cs typeface="Arial"/>
                <a:sym typeface="Arial"/>
              </a:rPr>
              <a:t>Where does RIM fit in?</a:t>
            </a:r>
          </a:p>
        </p:txBody>
      </p:sp>
      <p:sp>
        <p:nvSpPr>
          <p:cNvPr id="3" name="Shape 253"/>
          <p:cNvSpPr txBox="1">
            <a:spLocks/>
          </p:cNvSpPr>
          <p:nvPr/>
        </p:nvSpPr>
        <p:spPr>
          <a:xfrm>
            <a:off x="457200" y="1600200"/>
            <a:ext cx="8229600" cy="42816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00000"/>
              </a:lnSpc>
              <a:spcBef>
                <a:spcPts val="600"/>
              </a:spcBef>
              <a:spcAft>
                <a:spcPts val="600"/>
              </a:spcAft>
            </a:pPr>
            <a:r>
              <a:rPr lang="en" dirty="0">
                <a:ea typeface="Arial"/>
                <a:cs typeface="Arial"/>
                <a:sym typeface="Arial"/>
              </a:rPr>
              <a:t>RIM is an extension of existing areas of Libraries’ expertise</a:t>
            </a:r>
          </a:p>
          <a:p>
            <a:pPr marL="914400" lvl="1">
              <a:lnSpc>
                <a:spcPct val="100000"/>
              </a:lnSpc>
              <a:spcBef>
                <a:spcPts val="600"/>
              </a:spcBef>
              <a:spcAft>
                <a:spcPts val="600"/>
              </a:spcAft>
            </a:pPr>
            <a:r>
              <a:rPr lang="en" dirty="0">
                <a:ea typeface="Arial"/>
                <a:cs typeface="Arial"/>
                <a:sym typeface="Arial"/>
              </a:rPr>
              <a:t>We understand the data and the sources</a:t>
            </a:r>
          </a:p>
          <a:p>
            <a:pPr marL="914400" lvl="1">
              <a:lnSpc>
                <a:spcPct val="100000"/>
              </a:lnSpc>
              <a:spcBef>
                <a:spcPts val="600"/>
              </a:spcBef>
              <a:spcAft>
                <a:spcPts val="600"/>
              </a:spcAft>
            </a:pPr>
            <a:r>
              <a:rPr lang="en" dirty="0">
                <a:ea typeface="Arial"/>
                <a:cs typeface="Arial"/>
                <a:sym typeface="Arial"/>
              </a:rPr>
              <a:t>We know how this publication data can be leveraged for other purposes</a:t>
            </a:r>
          </a:p>
          <a:p>
            <a:pPr marL="914400" lvl="1">
              <a:lnSpc>
                <a:spcPct val="100000"/>
              </a:lnSpc>
              <a:spcBef>
                <a:spcPts val="600"/>
              </a:spcBef>
              <a:spcAft>
                <a:spcPts val="600"/>
              </a:spcAft>
            </a:pPr>
            <a:r>
              <a:rPr lang="en" dirty="0">
                <a:ea typeface="Arial"/>
                <a:cs typeface="Arial"/>
                <a:sym typeface="Arial"/>
              </a:rPr>
              <a:t>We have existing relationships and can tailor services to meet disciplinary needs</a:t>
            </a:r>
          </a:p>
        </p:txBody>
      </p:sp>
    </p:spTree>
    <p:extLst>
      <p:ext uri="{BB962C8B-B14F-4D97-AF65-F5344CB8AC3E}">
        <p14:creationId xmlns:p14="http://schemas.microsoft.com/office/powerpoint/2010/main" val="2568129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8"/>
          <p:cNvSpPr txBox="1">
            <a:spLocks noGrp="1"/>
          </p:cNvSpPr>
          <p:nvPr>
            <p:ph type="title"/>
          </p:nvPr>
        </p:nvSpPr>
        <p:spPr>
          <a:xfrm>
            <a:off x="457200" y="274637"/>
            <a:ext cx="8229600" cy="1143300"/>
          </a:xfrm>
          <a:prstGeom prst="rect">
            <a:avLst/>
          </a:prstGeom>
        </p:spPr>
        <p:txBody>
          <a:bodyPr lIns="91425" tIns="91425" rIns="91425" bIns="91425" anchor="ctr" anchorCtr="0">
            <a:noAutofit/>
          </a:bodyPr>
          <a:lstStyle/>
          <a:p>
            <a:pPr lvl="0">
              <a:spcBef>
                <a:spcPts val="0"/>
              </a:spcBef>
              <a:buNone/>
            </a:pPr>
            <a:r>
              <a:rPr lang="en" dirty="0">
                <a:ea typeface="Arial"/>
                <a:cs typeface="Arial"/>
                <a:sym typeface="Arial"/>
              </a:rPr>
              <a:t>RIM for Liaisons</a:t>
            </a:r>
          </a:p>
        </p:txBody>
      </p:sp>
      <p:pic>
        <p:nvPicPr>
          <p:cNvPr id="3" name="Shape 259"/>
          <p:cNvPicPr preferRelativeResize="0"/>
          <p:nvPr/>
        </p:nvPicPr>
        <p:blipFill rotWithShape="1">
          <a:blip r:embed="rId2">
            <a:alphaModFix/>
          </a:blip>
          <a:srcRect b="13755"/>
          <a:stretch/>
        </p:blipFill>
        <p:spPr>
          <a:xfrm flipH="1">
            <a:off x="5327727" y="3550345"/>
            <a:ext cx="3625125" cy="3126425"/>
          </a:xfrm>
          <a:prstGeom prst="rect">
            <a:avLst/>
          </a:prstGeom>
          <a:noFill/>
          <a:ln>
            <a:noFill/>
          </a:ln>
        </p:spPr>
      </p:pic>
      <p:sp>
        <p:nvSpPr>
          <p:cNvPr id="4" name="Shape 260"/>
          <p:cNvSpPr txBox="1"/>
          <p:nvPr/>
        </p:nvSpPr>
        <p:spPr>
          <a:xfrm>
            <a:off x="789150" y="3485975"/>
            <a:ext cx="5034000" cy="1000800"/>
          </a:xfrm>
          <a:prstGeom prst="rect">
            <a:avLst/>
          </a:prstGeom>
          <a:noFill/>
          <a:ln>
            <a:noFill/>
          </a:ln>
        </p:spPr>
        <p:txBody>
          <a:bodyPr lIns="91425" tIns="91425" rIns="91425" bIns="91425" anchor="ctr" anchorCtr="0">
            <a:noAutofit/>
          </a:bodyPr>
          <a:lstStyle/>
          <a:p>
            <a:pPr lvl="0">
              <a:spcBef>
                <a:spcPts val="0"/>
              </a:spcBef>
              <a:buNone/>
            </a:pPr>
            <a:r>
              <a:rPr lang="en" sz="2400" dirty="0">
                <a:latin typeface="+mn-lt"/>
              </a:rPr>
              <a:t>Where are my faculty publishing? </a:t>
            </a:r>
          </a:p>
          <a:p>
            <a:pPr lvl="0">
              <a:spcBef>
                <a:spcPts val="0"/>
              </a:spcBef>
              <a:buNone/>
            </a:pPr>
            <a:r>
              <a:rPr lang="en" sz="2400" dirty="0">
                <a:latin typeface="+mn-lt"/>
              </a:rPr>
              <a:t>Do we collect those journals?</a:t>
            </a:r>
          </a:p>
          <a:p>
            <a:pPr lvl="0">
              <a:spcBef>
                <a:spcPts val="0"/>
              </a:spcBef>
              <a:buNone/>
            </a:pPr>
            <a:endParaRPr sz="2400" dirty="0">
              <a:latin typeface="+mn-lt"/>
            </a:endParaRPr>
          </a:p>
          <a:p>
            <a:pPr lvl="0">
              <a:spcBef>
                <a:spcPts val="0"/>
              </a:spcBef>
              <a:buNone/>
            </a:pPr>
            <a:r>
              <a:rPr lang="en" sz="2400" dirty="0">
                <a:latin typeface="+mn-lt"/>
              </a:rPr>
              <a:t>What does administration need to know about publication rates and venues?</a:t>
            </a:r>
          </a:p>
          <a:p>
            <a:pPr lvl="0">
              <a:spcBef>
                <a:spcPts val="0"/>
              </a:spcBef>
              <a:buNone/>
            </a:pPr>
            <a:endParaRPr sz="2400" dirty="0">
              <a:latin typeface="+mn-lt"/>
            </a:endParaRPr>
          </a:p>
          <a:p>
            <a:pPr lvl="0">
              <a:spcBef>
                <a:spcPts val="0"/>
              </a:spcBef>
              <a:buNone/>
            </a:pPr>
            <a:r>
              <a:rPr lang="en" sz="2400" dirty="0">
                <a:latin typeface="+mn-lt"/>
              </a:rPr>
              <a:t>How many faculty are publishing open access?</a:t>
            </a:r>
          </a:p>
          <a:p>
            <a:pPr lvl="0">
              <a:spcBef>
                <a:spcPts val="0"/>
              </a:spcBef>
              <a:buNone/>
            </a:pPr>
            <a:endParaRPr sz="2400" dirty="0">
              <a:latin typeface="+mn-lt"/>
            </a:endParaRPr>
          </a:p>
          <a:p>
            <a:pPr lvl="0">
              <a:spcBef>
                <a:spcPts val="0"/>
              </a:spcBef>
              <a:buNone/>
            </a:pPr>
            <a:r>
              <a:rPr lang="en" sz="2400" dirty="0">
                <a:latin typeface="+mn-lt"/>
              </a:rPr>
              <a:t>What interdisciplinary research is occurring on campus?</a:t>
            </a:r>
          </a:p>
          <a:p>
            <a:pPr lvl="0" rtl="0">
              <a:spcBef>
                <a:spcPts val="0"/>
              </a:spcBef>
              <a:buNone/>
            </a:pPr>
            <a:endParaRPr sz="2400" dirty="0">
              <a:latin typeface="+mn-lt"/>
            </a:endParaRPr>
          </a:p>
        </p:txBody>
      </p:sp>
      <p:sp>
        <p:nvSpPr>
          <p:cNvPr id="5" name="Shape 261"/>
          <p:cNvSpPr txBox="1"/>
          <p:nvPr/>
        </p:nvSpPr>
        <p:spPr>
          <a:xfrm>
            <a:off x="0" y="6160500"/>
            <a:ext cx="6612300" cy="697500"/>
          </a:xfrm>
          <a:prstGeom prst="rect">
            <a:avLst/>
          </a:prstGeom>
          <a:noFill/>
          <a:ln>
            <a:noFill/>
          </a:ln>
        </p:spPr>
        <p:txBody>
          <a:bodyPr lIns="91425" tIns="91425" rIns="91425" bIns="91425" anchor="ctr" anchorCtr="0">
            <a:noAutofit/>
          </a:bodyPr>
          <a:lstStyle/>
          <a:p>
            <a:pPr marL="0" lvl="0" indent="0" rtl="0">
              <a:lnSpc>
                <a:spcPct val="115000"/>
              </a:lnSpc>
              <a:spcBef>
                <a:spcPts val="0"/>
              </a:spcBef>
              <a:buNone/>
            </a:pPr>
            <a:r>
              <a:rPr lang="en" sz="1000" dirty="0">
                <a:latin typeface="+mn-lt"/>
              </a:rPr>
              <a:t>Images: </a:t>
            </a:r>
            <a:r>
              <a:rPr lang="en" sz="1000" u="sng" dirty="0">
                <a:solidFill>
                  <a:schemeClr val="hlink"/>
                </a:solidFill>
                <a:latin typeface="+mn-lt"/>
                <a:hlinkClick r:id="rId3"/>
              </a:rPr>
              <a:t>Thinking</a:t>
            </a:r>
            <a:r>
              <a:rPr lang="en" sz="1000" dirty="0">
                <a:latin typeface="+mn-lt"/>
              </a:rPr>
              <a:t> by </a:t>
            </a:r>
            <a:r>
              <a:rPr lang="en" sz="1000" u="sng" dirty="0">
                <a:solidFill>
                  <a:schemeClr val="hlink"/>
                </a:solidFill>
                <a:latin typeface="+mn-lt"/>
                <a:hlinkClick r:id="rId4"/>
              </a:rPr>
              <a:t>Alberto Guerra Quintanilla</a:t>
            </a:r>
            <a:r>
              <a:rPr lang="en" sz="1000" dirty="0">
                <a:latin typeface="+mn-lt"/>
              </a:rPr>
              <a:t> available from the Noun Project </a:t>
            </a:r>
          </a:p>
        </p:txBody>
      </p:sp>
    </p:spTree>
    <p:extLst>
      <p:ext uri="{BB962C8B-B14F-4D97-AF65-F5344CB8AC3E}">
        <p14:creationId xmlns:p14="http://schemas.microsoft.com/office/powerpoint/2010/main" val="2940373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6"/>
          <p:cNvSpPr txBox="1">
            <a:spLocks noGrp="1"/>
          </p:cNvSpPr>
          <p:nvPr>
            <p:ph type="title"/>
          </p:nvPr>
        </p:nvSpPr>
        <p:spPr>
          <a:xfrm>
            <a:off x="612870" y="2062279"/>
            <a:ext cx="7886700" cy="2852737"/>
          </a:xfrm>
          <a:prstGeom prst="rect">
            <a:avLst/>
          </a:prstGeom>
        </p:spPr>
        <p:txBody>
          <a:bodyPr lIns="91425" tIns="91425" rIns="91425" bIns="91425" anchor="ctr" anchorCtr="0">
            <a:noAutofit/>
          </a:bodyPr>
          <a:lstStyle/>
          <a:p>
            <a:pPr lvl="0" rtl="0">
              <a:spcBef>
                <a:spcPts val="0"/>
              </a:spcBef>
              <a:buNone/>
            </a:pPr>
            <a:r>
              <a:rPr lang="en" sz="4000" dirty="0">
                <a:ea typeface="Arial"/>
                <a:cs typeface="Arial"/>
                <a:sym typeface="Arial"/>
              </a:rPr>
              <a:t>Public profiles create new ways to showcase engagement</a:t>
            </a:r>
          </a:p>
        </p:txBody>
      </p:sp>
    </p:spTree>
    <p:extLst>
      <p:ext uri="{BB962C8B-B14F-4D97-AF65-F5344CB8AC3E}">
        <p14:creationId xmlns:p14="http://schemas.microsoft.com/office/powerpoint/2010/main" val="225791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72"/>
          <p:cNvPicPr preferRelativeResize="0"/>
          <p:nvPr/>
        </p:nvPicPr>
        <p:blipFill>
          <a:blip r:embed="rId2">
            <a:alphaModFix/>
          </a:blip>
          <a:stretch>
            <a:fillRect/>
          </a:stretch>
        </p:blipFill>
        <p:spPr>
          <a:xfrm>
            <a:off x="972468" y="1352484"/>
            <a:ext cx="7489649" cy="4134899"/>
          </a:xfrm>
          <a:prstGeom prst="rect">
            <a:avLst/>
          </a:prstGeom>
          <a:noFill/>
          <a:ln>
            <a:noFill/>
          </a:ln>
        </p:spPr>
      </p:pic>
    </p:spTree>
    <p:extLst>
      <p:ext uri="{BB962C8B-B14F-4D97-AF65-F5344CB8AC3E}">
        <p14:creationId xmlns:p14="http://schemas.microsoft.com/office/powerpoint/2010/main" val="410859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83" y="111457"/>
            <a:ext cx="1973476" cy="2841806"/>
          </a:xfrm>
          <a:prstGeom prst="rect">
            <a:avLst/>
          </a:prstGeom>
        </p:spPr>
      </p:pic>
      <p:sp>
        <p:nvSpPr>
          <p:cNvPr id="5" name="TextBox 4"/>
          <p:cNvSpPr txBox="1"/>
          <p:nvPr/>
        </p:nvSpPr>
        <p:spPr>
          <a:xfrm>
            <a:off x="238383" y="3089189"/>
            <a:ext cx="7531229" cy="2246769"/>
          </a:xfrm>
          <a:prstGeom prst="rect">
            <a:avLst/>
          </a:prstGeom>
          <a:noFill/>
        </p:spPr>
        <p:txBody>
          <a:bodyPr wrap="none" rtlCol="0">
            <a:spAutoFit/>
          </a:bodyPr>
          <a:lstStyle/>
          <a:p>
            <a:r>
              <a:rPr lang="en-US" sz="2800" b="1" dirty="0">
                <a:latin typeface="+mj-lt"/>
              </a:rPr>
              <a:t>Jan Fransen</a:t>
            </a:r>
          </a:p>
          <a:p>
            <a:r>
              <a:rPr lang="en-US" sz="2800" dirty="0">
                <a:latin typeface="+mj-lt"/>
              </a:rPr>
              <a:t>Service Lead for Researcher and Discovery Systems</a:t>
            </a:r>
          </a:p>
          <a:p>
            <a:r>
              <a:rPr lang="en-US" sz="2800" dirty="0">
                <a:latin typeface="+mj-lt"/>
              </a:rPr>
              <a:t>University of Minnesota Libraries</a:t>
            </a:r>
          </a:p>
          <a:p>
            <a:r>
              <a:rPr lang="en-US" sz="2800" dirty="0">
                <a:latin typeface="+mj-lt"/>
              </a:rPr>
              <a:t>University of Minnesota – Twin Cities</a:t>
            </a:r>
          </a:p>
          <a:p>
            <a:r>
              <a:rPr lang="en-US" sz="2800" dirty="0">
                <a:latin typeface="+mj-lt"/>
                <a:hlinkClick r:id="rId3"/>
              </a:rPr>
              <a:t>https://experts.umn.edu/en/persons/jan-fransen</a:t>
            </a:r>
            <a:r>
              <a:rPr lang="en-US" sz="2800" dirty="0">
                <a:latin typeface="+mj-lt"/>
              </a:rPr>
              <a:t> </a:t>
            </a:r>
          </a:p>
        </p:txBody>
      </p:sp>
    </p:spTree>
    <p:extLst>
      <p:ext uri="{BB962C8B-B14F-4D97-AF65-F5344CB8AC3E}">
        <p14:creationId xmlns:p14="http://schemas.microsoft.com/office/powerpoint/2010/main" val="1542756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77"/>
          <p:cNvPicPr preferRelativeResize="0"/>
          <p:nvPr/>
        </p:nvPicPr>
        <p:blipFill>
          <a:blip r:embed="rId2">
            <a:alphaModFix/>
          </a:blip>
          <a:stretch>
            <a:fillRect/>
          </a:stretch>
        </p:blipFill>
        <p:spPr>
          <a:xfrm>
            <a:off x="187100" y="443817"/>
            <a:ext cx="6724650" cy="1495425"/>
          </a:xfrm>
          <a:prstGeom prst="rect">
            <a:avLst/>
          </a:prstGeom>
          <a:noFill/>
          <a:ln>
            <a:noFill/>
          </a:ln>
        </p:spPr>
      </p:pic>
      <p:sp>
        <p:nvSpPr>
          <p:cNvPr id="5" name="Shape 278"/>
          <p:cNvSpPr txBox="1">
            <a:spLocks/>
          </p:cNvSpPr>
          <p:nvPr/>
        </p:nvSpPr>
        <p:spPr>
          <a:xfrm>
            <a:off x="1729250" y="2405880"/>
            <a:ext cx="6489900" cy="35697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ea typeface="Arial"/>
                <a:cs typeface="Arial"/>
                <a:sym typeface="Arial"/>
              </a:rPr>
              <a:t>118 researchers</a:t>
            </a:r>
          </a:p>
          <a:p>
            <a:pPr marL="0" indent="0">
              <a:spcBef>
                <a:spcPts val="0"/>
              </a:spcBef>
              <a:buFont typeface="Arial" panose="020B0604020202020204" pitchFamily="34" charset="0"/>
              <a:buNone/>
            </a:pPr>
            <a:endParaRPr lang="en-US" dirty="0">
              <a:ea typeface="Arial"/>
              <a:cs typeface="Arial"/>
              <a:sym typeface="Arial"/>
            </a:endParaRPr>
          </a:p>
          <a:p>
            <a:pPr marL="0" indent="0">
              <a:spcBef>
                <a:spcPts val="0"/>
              </a:spcBef>
              <a:buFont typeface="Arial" panose="020B0604020202020204" pitchFamily="34" charset="0"/>
              <a:buNone/>
            </a:pPr>
            <a:r>
              <a:rPr lang="en-US" dirty="0">
                <a:ea typeface="Arial"/>
                <a:cs typeface="Arial"/>
                <a:sym typeface="Arial"/>
              </a:rPr>
              <a:t>26 departments</a:t>
            </a:r>
          </a:p>
          <a:p>
            <a:pPr marL="0" indent="0">
              <a:spcBef>
                <a:spcPts val="0"/>
              </a:spcBef>
              <a:buFont typeface="Arial" panose="020B0604020202020204" pitchFamily="34" charset="0"/>
              <a:buNone/>
            </a:pPr>
            <a:endParaRPr lang="en-US" dirty="0">
              <a:ea typeface="Arial"/>
              <a:cs typeface="Arial"/>
              <a:sym typeface="Arial"/>
            </a:endParaRPr>
          </a:p>
          <a:p>
            <a:pPr marL="0" indent="0">
              <a:spcBef>
                <a:spcPts val="0"/>
              </a:spcBef>
              <a:buFont typeface="Arial" panose="020B0604020202020204" pitchFamily="34" charset="0"/>
              <a:buNone/>
            </a:pPr>
            <a:r>
              <a:rPr lang="en-US" dirty="0">
                <a:ea typeface="Arial"/>
                <a:cs typeface="Arial"/>
                <a:sym typeface="Arial"/>
              </a:rPr>
              <a:t>9 colleges or schools</a:t>
            </a:r>
          </a:p>
          <a:p>
            <a:pPr marL="0" indent="0">
              <a:spcBef>
                <a:spcPts val="0"/>
              </a:spcBef>
              <a:buFont typeface="Arial" panose="020B0604020202020204" pitchFamily="34" charset="0"/>
              <a:buNone/>
            </a:pPr>
            <a:endParaRPr lang="en-US" dirty="0">
              <a:ea typeface="Arial"/>
              <a:cs typeface="Arial"/>
              <a:sym typeface="Arial"/>
            </a:endParaRPr>
          </a:p>
          <a:p>
            <a:pPr marL="0" indent="0">
              <a:spcBef>
                <a:spcPts val="0"/>
              </a:spcBef>
              <a:buFont typeface="Arial" panose="020B0604020202020204" pitchFamily="34" charset="0"/>
              <a:buNone/>
            </a:pPr>
            <a:r>
              <a:rPr lang="en-US" dirty="0">
                <a:ea typeface="Arial"/>
                <a:cs typeface="Arial"/>
                <a:sym typeface="Arial"/>
              </a:rPr>
              <a:t>1 website (</a:t>
            </a:r>
            <a:r>
              <a:rPr lang="en-US" dirty="0" err="1">
                <a:ea typeface="Arial"/>
                <a:cs typeface="Arial"/>
                <a:sym typeface="Arial"/>
              </a:rPr>
              <a:t>gap.umn.edu</a:t>
            </a:r>
            <a:r>
              <a:rPr lang="en-US" dirty="0">
                <a:ea typeface="Arial"/>
                <a:cs typeface="Arial"/>
                <a:sym typeface="Arial"/>
              </a:rPr>
              <a:t>)  </a:t>
            </a:r>
          </a:p>
        </p:txBody>
      </p:sp>
    </p:spTree>
    <p:extLst>
      <p:ext uri="{BB962C8B-B14F-4D97-AF65-F5344CB8AC3E}">
        <p14:creationId xmlns:p14="http://schemas.microsoft.com/office/powerpoint/2010/main" val="2814759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656"/>
          <a:stretch/>
        </p:blipFill>
        <p:spPr>
          <a:xfrm>
            <a:off x="0" y="0"/>
            <a:ext cx="9144000" cy="6858000"/>
          </a:xfrm>
          <a:prstGeom prst="rect">
            <a:avLst/>
          </a:prstGeom>
        </p:spPr>
      </p:pic>
      <p:sp>
        <p:nvSpPr>
          <p:cNvPr id="5" name="Oval 4"/>
          <p:cNvSpPr/>
          <p:nvPr/>
        </p:nvSpPr>
        <p:spPr>
          <a:xfrm>
            <a:off x="4310742" y="5403272"/>
            <a:ext cx="3669475" cy="1282535"/>
          </a:xfrm>
          <a:prstGeom prst="ellipse">
            <a:avLst/>
          </a:prstGeom>
          <a:noFill/>
          <a:ln w="57150">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865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6"/>
          <p:cNvSpPr txBox="1">
            <a:spLocks noGrp="1"/>
          </p:cNvSpPr>
          <p:nvPr>
            <p:ph type="title"/>
          </p:nvPr>
        </p:nvSpPr>
        <p:spPr>
          <a:xfrm>
            <a:off x="612870" y="2062279"/>
            <a:ext cx="7886700" cy="2852737"/>
          </a:xfrm>
          <a:prstGeom prst="rect">
            <a:avLst/>
          </a:prstGeom>
        </p:spPr>
        <p:txBody>
          <a:bodyPr lIns="91425" tIns="91425" rIns="91425" bIns="91425" anchor="ctr" anchorCtr="0">
            <a:noAutofit/>
          </a:bodyPr>
          <a:lstStyle/>
          <a:p>
            <a:pPr lvl="0" rtl="0">
              <a:spcBef>
                <a:spcPts val="0"/>
              </a:spcBef>
              <a:buNone/>
            </a:pPr>
            <a:r>
              <a:rPr lang="en" sz="4000" dirty="0">
                <a:ea typeface="Arial"/>
                <a:cs typeface="Arial"/>
                <a:sym typeface="Arial"/>
              </a:rPr>
              <a:t>Clean data creates new opportunities</a:t>
            </a:r>
          </a:p>
        </p:txBody>
      </p:sp>
    </p:spTree>
    <p:extLst>
      <p:ext uri="{BB962C8B-B14F-4D97-AF65-F5344CB8AC3E}">
        <p14:creationId xmlns:p14="http://schemas.microsoft.com/office/powerpoint/2010/main" val="271015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90"/>
          <p:cNvPicPr preferRelativeResize="0"/>
          <p:nvPr/>
        </p:nvPicPr>
        <p:blipFill>
          <a:blip r:embed="rId2">
            <a:alphaModFix/>
          </a:blip>
          <a:stretch>
            <a:fillRect/>
          </a:stretch>
        </p:blipFill>
        <p:spPr>
          <a:xfrm>
            <a:off x="319712" y="307440"/>
            <a:ext cx="2579050" cy="1487324"/>
          </a:xfrm>
          <a:prstGeom prst="rect">
            <a:avLst/>
          </a:prstGeom>
          <a:noFill/>
          <a:ln>
            <a:noFill/>
          </a:ln>
        </p:spPr>
      </p:pic>
      <p:sp>
        <p:nvSpPr>
          <p:cNvPr id="5" name="Rectangle 4"/>
          <p:cNvSpPr/>
          <p:nvPr/>
        </p:nvSpPr>
        <p:spPr>
          <a:xfrm>
            <a:off x="495759" y="2052228"/>
            <a:ext cx="8119431" cy="3416320"/>
          </a:xfrm>
          <a:prstGeom prst="rect">
            <a:avLst/>
          </a:prstGeom>
        </p:spPr>
        <p:txBody>
          <a:bodyPr wrap="square">
            <a:spAutoFit/>
          </a:bodyPr>
          <a:lstStyle/>
          <a:p>
            <a:pPr marL="457200" lvl="0" indent="-381000">
              <a:buFont typeface="Arial" panose="020B0604020202020204" pitchFamily="34" charset="0"/>
              <a:buChar char="•"/>
            </a:pPr>
            <a:r>
              <a:rPr lang="en" sz="2400" dirty="0">
                <a:latin typeface="+mn-lt"/>
              </a:rPr>
              <a:t>A system for the Medical School which combines human resources data and publication data from Scopus</a:t>
            </a:r>
          </a:p>
          <a:p>
            <a:pPr marL="457200" lvl="0" indent="-381000">
              <a:buFont typeface="Arial" panose="020B0604020202020204" pitchFamily="34" charset="0"/>
              <a:buChar char="•"/>
            </a:pPr>
            <a:endParaRPr lang="en" sz="2400" dirty="0">
              <a:latin typeface="+mn-lt"/>
            </a:endParaRPr>
          </a:p>
          <a:p>
            <a:pPr marL="457200" lvl="0" indent="-381000">
              <a:buFont typeface="Arial" panose="020B0604020202020204" pitchFamily="34" charset="0"/>
              <a:buChar char="•"/>
            </a:pPr>
            <a:r>
              <a:rPr lang="en" sz="2400" dirty="0">
                <a:latin typeface="+mn-lt"/>
              </a:rPr>
              <a:t>Produces customized metrics for reporting and assessment purposes </a:t>
            </a:r>
          </a:p>
          <a:p>
            <a:pPr marL="76200" lvl="0"/>
            <a:endParaRPr lang="en" sz="2400" dirty="0">
              <a:latin typeface="+mn-lt"/>
            </a:endParaRPr>
          </a:p>
          <a:p>
            <a:pPr marL="457200" lvl="0" indent="-381000">
              <a:buSzPct val="100000"/>
              <a:buFont typeface="Arial" panose="020B0604020202020204" pitchFamily="34" charset="0"/>
              <a:buChar char="•"/>
            </a:pPr>
            <a:r>
              <a:rPr lang="en" sz="2400" dirty="0">
                <a:latin typeface="+mn-lt"/>
              </a:rPr>
              <a:t>A restricted-access interface which includes measures of scholarly work such as citation counts, h-index, and relative distribution of metrics</a:t>
            </a:r>
          </a:p>
        </p:txBody>
      </p:sp>
    </p:spTree>
    <p:extLst>
      <p:ext uri="{BB962C8B-B14F-4D97-AF65-F5344CB8AC3E}">
        <p14:creationId xmlns:p14="http://schemas.microsoft.com/office/powerpoint/2010/main" val="270862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96"/>
          <p:cNvSpPr txBox="1">
            <a:spLocks/>
          </p:cNvSpPr>
          <p:nvPr/>
        </p:nvSpPr>
        <p:spPr>
          <a:xfrm>
            <a:off x="556352" y="1630496"/>
            <a:ext cx="8229600" cy="4978417"/>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pPr>
            <a:r>
              <a:rPr lang="en" dirty="0">
                <a:ea typeface="Arial"/>
                <a:cs typeface="Arial"/>
                <a:sym typeface="Arial"/>
              </a:rPr>
              <a:t>Internal training opportunities on the system and related concepts</a:t>
            </a:r>
          </a:p>
          <a:p>
            <a:pPr indent="0">
              <a:spcBef>
                <a:spcPts val="0"/>
              </a:spcBef>
              <a:buNone/>
            </a:pPr>
            <a:endParaRPr lang="en" dirty="0">
              <a:ea typeface="Arial"/>
              <a:cs typeface="Arial"/>
              <a:sym typeface="Arial"/>
            </a:endParaRPr>
          </a:p>
          <a:p>
            <a:pPr marL="457200">
              <a:spcBef>
                <a:spcPts val="0"/>
              </a:spcBef>
            </a:pPr>
            <a:r>
              <a:rPr lang="en" dirty="0">
                <a:ea typeface="Arial"/>
                <a:cs typeface="Arial"/>
                <a:sym typeface="Arial"/>
              </a:rPr>
              <a:t>Getting liaisons active in maintaining their own profiles</a:t>
            </a:r>
          </a:p>
          <a:p>
            <a:pPr indent="0">
              <a:spcBef>
                <a:spcPts val="0"/>
              </a:spcBef>
              <a:buNone/>
            </a:pPr>
            <a:endParaRPr lang="en" dirty="0">
              <a:ea typeface="Arial"/>
              <a:cs typeface="Arial"/>
              <a:sym typeface="Arial"/>
            </a:endParaRPr>
          </a:p>
          <a:p>
            <a:pPr marL="457200">
              <a:spcBef>
                <a:spcPts val="0"/>
              </a:spcBef>
            </a:pPr>
            <a:r>
              <a:rPr lang="en" dirty="0">
                <a:ea typeface="Arial"/>
                <a:cs typeface="Arial"/>
                <a:sym typeface="Arial"/>
              </a:rPr>
              <a:t>Promoting a model of partnership and support</a:t>
            </a:r>
          </a:p>
        </p:txBody>
      </p:sp>
      <p:sp>
        <p:nvSpPr>
          <p:cNvPr id="5" name="Shape 295"/>
          <p:cNvSpPr txBox="1">
            <a:spLocks noGrp="1"/>
          </p:cNvSpPr>
          <p:nvPr>
            <p:ph type="title"/>
          </p:nvPr>
        </p:nvSpPr>
        <p:spPr>
          <a:xfrm>
            <a:off x="457200" y="274637"/>
            <a:ext cx="8229600" cy="1143300"/>
          </a:xfrm>
          <a:prstGeom prst="rect">
            <a:avLst/>
          </a:prstGeom>
        </p:spPr>
        <p:txBody>
          <a:bodyPr lIns="91425" tIns="91425" rIns="91425" bIns="91425" anchor="ctr" anchorCtr="0">
            <a:noAutofit/>
          </a:bodyPr>
          <a:lstStyle/>
          <a:p>
            <a:pPr lvl="0">
              <a:spcBef>
                <a:spcPts val="0"/>
              </a:spcBef>
              <a:buNone/>
            </a:pPr>
            <a:r>
              <a:rPr lang="en" dirty="0">
                <a:ea typeface="Arial"/>
                <a:cs typeface="Arial"/>
                <a:sym typeface="Arial"/>
              </a:rPr>
              <a:t>Getting Liaisons Engaged</a:t>
            </a:r>
          </a:p>
        </p:txBody>
      </p:sp>
    </p:spTree>
    <p:extLst>
      <p:ext uri="{BB962C8B-B14F-4D97-AF65-F5344CB8AC3E}">
        <p14:creationId xmlns:p14="http://schemas.microsoft.com/office/powerpoint/2010/main" val="3323919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1"/>
          <p:cNvSpPr txBox="1">
            <a:spLocks noGrp="1"/>
          </p:cNvSpPr>
          <p:nvPr>
            <p:ph type="title"/>
          </p:nvPr>
        </p:nvSpPr>
        <p:spPr>
          <a:xfrm>
            <a:off x="457200" y="274637"/>
            <a:ext cx="8229600" cy="1143300"/>
          </a:xfrm>
          <a:prstGeom prst="rect">
            <a:avLst/>
          </a:prstGeom>
        </p:spPr>
        <p:txBody>
          <a:bodyPr lIns="91425" tIns="91425" rIns="91425" bIns="91425" anchor="ctr" anchorCtr="0">
            <a:noAutofit/>
          </a:bodyPr>
          <a:lstStyle/>
          <a:p>
            <a:pPr lvl="0">
              <a:spcBef>
                <a:spcPts val="0"/>
              </a:spcBef>
              <a:buNone/>
            </a:pPr>
            <a:r>
              <a:rPr lang="en" dirty="0">
                <a:ea typeface="Arial"/>
                <a:cs typeface="Arial"/>
                <a:sym typeface="Arial"/>
              </a:rPr>
              <a:t>Next Steps</a:t>
            </a:r>
          </a:p>
        </p:txBody>
      </p:sp>
      <p:sp>
        <p:nvSpPr>
          <p:cNvPr id="5" name="Shape 302"/>
          <p:cNvSpPr txBox="1">
            <a:spLocks/>
          </p:cNvSpPr>
          <p:nvPr/>
        </p:nvSpPr>
        <p:spPr>
          <a:xfrm>
            <a:off x="457200" y="2137271"/>
            <a:ext cx="8229600" cy="3901703"/>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pPr>
            <a:r>
              <a:rPr lang="en-US" dirty="0">
                <a:ea typeface="Arial"/>
                <a:cs typeface="Arial"/>
                <a:sym typeface="Arial"/>
              </a:rPr>
              <a:t>Growing integration into the suite of services offered by liaison librarians</a:t>
            </a:r>
          </a:p>
          <a:p>
            <a:pPr marL="0" indent="0">
              <a:spcBef>
                <a:spcPts val="0"/>
              </a:spcBef>
              <a:buFont typeface="Arial" panose="020B0604020202020204" pitchFamily="34" charset="0"/>
              <a:buNone/>
            </a:pPr>
            <a:endParaRPr lang="en-US" dirty="0">
              <a:ea typeface="Arial"/>
              <a:cs typeface="Arial"/>
              <a:sym typeface="Arial"/>
            </a:endParaRPr>
          </a:p>
          <a:p>
            <a:pPr marL="457200">
              <a:spcBef>
                <a:spcPts val="0"/>
              </a:spcBef>
            </a:pPr>
            <a:r>
              <a:rPr lang="en-US" dirty="0">
                <a:ea typeface="Arial"/>
                <a:cs typeface="Arial"/>
                <a:sym typeface="Arial"/>
              </a:rPr>
              <a:t>Outreach strategy to educate faculty about the utility of the system, its benefits and its limitations</a:t>
            </a:r>
          </a:p>
        </p:txBody>
      </p:sp>
    </p:spTree>
    <p:extLst>
      <p:ext uri="{BB962C8B-B14F-4D97-AF65-F5344CB8AC3E}">
        <p14:creationId xmlns:p14="http://schemas.microsoft.com/office/powerpoint/2010/main" val="1612739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763931" y="309306"/>
            <a:ext cx="7886700" cy="28527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dirty="0"/>
              <a:t>What about making the data available?</a:t>
            </a:r>
          </a:p>
        </p:txBody>
      </p:sp>
      <p:sp>
        <p:nvSpPr>
          <p:cNvPr id="2" name="Text Placeholder 1"/>
          <p:cNvSpPr>
            <a:spLocks noGrp="1"/>
          </p:cNvSpPr>
          <p:nvPr>
            <p:ph type="body" idx="1"/>
          </p:nvPr>
        </p:nvSpPr>
        <p:spPr>
          <a:xfrm>
            <a:off x="763931" y="6392776"/>
            <a:ext cx="3808068" cy="265500"/>
          </a:xfrm>
        </p:spPr>
        <p:txBody>
          <a:bodyPr>
            <a:normAutofit/>
          </a:bodyPr>
          <a:lstStyle/>
          <a:p>
            <a:r>
              <a:rPr lang="en-US" sz="1050" dirty="0">
                <a:solidFill>
                  <a:schemeClr val="bg2">
                    <a:lumMod val="50000"/>
                  </a:schemeClr>
                </a:solidFill>
              </a:rPr>
              <a:t>Image from http://www.aunalytics.com/why-data-warehouse/</a:t>
            </a:r>
          </a:p>
        </p:txBody>
      </p:sp>
      <p:pic>
        <p:nvPicPr>
          <p:cNvPr id="1026" name="Picture 2" descr="A data warehouse streamlines dataset 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514" y="3096140"/>
            <a:ext cx="6322969" cy="2329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dirty="0"/>
              <a:t>Today: Pure API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 y="1417937"/>
            <a:ext cx="7458075" cy="4619625"/>
          </a:xfrm>
          <a:prstGeom prst="rect">
            <a:avLst/>
          </a:prstGeom>
        </p:spPr>
      </p:pic>
    </p:spTree>
    <p:extLst>
      <p:ext uri="{BB962C8B-B14F-4D97-AF65-F5344CB8AC3E}">
        <p14:creationId xmlns:p14="http://schemas.microsoft.com/office/powerpoint/2010/main" val="257315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p:cNvPicPr preferRelativeResize="0"/>
          <p:nvPr/>
        </p:nvPicPr>
        <p:blipFill>
          <a:blip r:embed="rId3">
            <a:alphaModFix/>
          </a:blip>
          <a:stretch>
            <a:fillRect/>
          </a:stretch>
        </p:blipFill>
        <p:spPr>
          <a:xfrm>
            <a:off x="1508952" y="0"/>
            <a:ext cx="4994694" cy="6857999"/>
          </a:xfrm>
          <a:prstGeom prst="rect">
            <a:avLst/>
          </a:prstGeom>
          <a:noFill/>
          <a:ln>
            <a:noFill/>
          </a:ln>
        </p:spPr>
      </p:pic>
      <p:cxnSp>
        <p:nvCxnSpPr>
          <p:cNvPr id="3" name="Straight Arrow Connector 2"/>
          <p:cNvCxnSpPr/>
          <p:nvPr/>
        </p:nvCxnSpPr>
        <p:spPr>
          <a:xfrm flipH="1">
            <a:off x="4838007" y="2078182"/>
            <a:ext cx="2369128" cy="128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35" y="1276163"/>
            <a:ext cx="9121930" cy="4305673"/>
          </a:xfrm>
          <a:prstGeom prst="rect">
            <a:avLst/>
          </a:prstGeom>
        </p:spPr>
      </p:pic>
      <p:sp>
        <p:nvSpPr>
          <p:cNvPr id="4" name="Rectangle 3"/>
          <p:cNvSpPr/>
          <p:nvPr/>
        </p:nvSpPr>
        <p:spPr>
          <a:xfrm>
            <a:off x="422910" y="5837158"/>
            <a:ext cx="6046470" cy="523220"/>
          </a:xfrm>
          <a:prstGeom prst="rect">
            <a:avLst/>
          </a:prstGeom>
          <a:ln>
            <a:solidFill>
              <a:srgbClr val="336799"/>
            </a:solidFill>
          </a:ln>
        </p:spPr>
        <p:txBody>
          <a:bodyPr wrap="square">
            <a:spAutoFit/>
          </a:bodyPr>
          <a:lstStyle/>
          <a:p>
            <a:r>
              <a:rPr lang="en-US" dirty="0" err="1"/>
              <a:t>Wierschem</a:t>
            </a:r>
            <a:r>
              <a:rPr lang="en-US" dirty="0"/>
              <a:t>, D., McMillen, J., &amp; McBroom, R. (2003). What Academia Can Gain from Building a Data Warehouse. </a:t>
            </a:r>
            <a:r>
              <a:rPr lang="en-US" i="1" dirty="0" err="1"/>
              <a:t>Educause</a:t>
            </a:r>
            <a:r>
              <a:rPr lang="en-US" i="1" dirty="0"/>
              <a:t> Quarterly</a:t>
            </a:r>
            <a:r>
              <a:rPr lang="en-US" dirty="0"/>
              <a:t>, </a:t>
            </a:r>
            <a:r>
              <a:rPr lang="en-US" i="1" dirty="0"/>
              <a:t>26</a:t>
            </a:r>
            <a:r>
              <a:rPr lang="en-US" dirty="0"/>
              <a:t>(1), 41-46.</a:t>
            </a:r>
          </a:p>
        </p:txBody>
      </p:sp>
    </p:spTree>
    <p:extLst>
      <p:ext uri="{BB962C8B-B14F-4D97-AF65-F5344CB8AC3E}">
        <p14:creationId xmlns:p14="http://schemas.microsoft.com/office/powerpoint/2010/main" val="35097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A0019"/>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9221" t="12432" r="9512" b="9699"/>
          <a:stretch/>
        </p:blipFill>
        <p:spPr>
          <a:xfrm>
            <a:off x="1028898" y="1744883"/>
            <a:ext cx="7055141" cy="4899170"/>
          </a:xfrm>
          <a:prstGeom prst="rect">
            <a:avLst/>
          </a:prstGeom>
        </p:spPr>
      </p:pic>
      <p:pic>
        <p:nvPicPr>
          <p:cNvPr id="4" name="Picture 3"/>
          <p:cNvPicPr>
            <a:picLocks noChangeAspect="1"/>
          </p:cNvPicPr>
          <p:nvPr/>
        </p:nvPicPr>
        <p:blipFill>
          <a:blip r:embed="rId4"/>
          <a:stretch>
            <a:fillRect/>
          </a:stretch>
        </p:blipFill>
        <p:spPr>
          <a:xfrm>
            <a:off x="69274" y="76215"/>
            <a:ext cx="3600000" cy="876190"/>
          </a:xfrm>
          <a:prstGeom prst="rect">
            <a:avLst/>
          </a:prstGeom>
        </p:spPr>
      </p:pic>
      <p:sp>
        <p:nvSpPr>
          <p:cNvPr id="8" name="TextBox 7"/>
          <p:cNvSpPr txBox="1"/>
          <p:nvPr/>
        </p:nvSpPr>
        <p:spPr>
          <a:xfrm>
            <a:off x="11948" y="4699878"/>
            <a:ext cx="172354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Undergraduate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28,638</a:t>
            </a:r>
          </a:p>
        </p:txBody>
      </p:sp>
      <p:sp>
        <p:nvSpPr>
          <p:cNvPr id="9" name="TextBox 8"/>
          <p:cNvSpPr txBox="1"/>
          <p:nvPr/>
        </p:nvSpPr>
        <p:spPr>
          <a:xfrm>
            <a:off x="2422389" y="1148028"/>
            <a:ext cx="148470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Professional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3,761</a:t>
            </a:r>
          </a:p>
        </p:txBody>
      </p:sp>
      <p:sp>
        <p:nvSpPr>
          <p:cNvPr id="10" name="TextBox 9"/>
          <p:cNvSpPr txBox="1"/>
          <p:nvPr/>
        </p:nvSpPr>
        <p:spPr>
          <a:xfrm>
            <a:off x="3841669" y="2783661"/>
            <a:ext cx="1441420"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Non-Degree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3,365</a:t>
            </a:r>
          </a:p>
        </p:txBody>
      </p:sp>
      <p:sp>
        <p:nvSpPr>
          <p:cNvPr id="11" name="TextBox 10"/>
          <p:cNvSpPr txBox="1"/>
          <p:nvPr/>
        </p:nvSpPr>
        <p:spPr>
          <a:xfrm>
            <a:off x="3983233" y="4829457"/>
            <a:ext cx="1146468"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Graduate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12,046</a:t>
            </a:r>
          </a:p>
        </p:txBody>
      </p:sp>
      <p:sp>
        <p:nvSpPr>
          <p:cNvPr id="14" name="TextBox 13"/>
          <p:cNvSpPr txBox="1"/>
          <p:nvPr/>
        </p:nvSpPr>
        <p:spPr>
          <a:xfrm>
            <a:off x="5257120" y="1207893"/>
            <a:ext cx="142023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Faculty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3,709</a:t>
            </a:r>
          </a:p>
        </p:txBody>
      </p:sp>
      <p:grpSp>
        <p:nvGrpSpPr>
          <p:cNvPr id="31" name="Group 30"/>
          <p:cNvGrpSpPr/>
          <p:nvPr/>
        </p:nvGrpSpPr>
        <p:grpSpPr>
          <a:xfrm>
            <a:off x="1811948" y="2331350"/>
            <a:ext cx="5549612" cy="2821272"/>
            <a:chOff x="1811948" y="2331350"/>
            <a:chExt cx="5549612" cy="2821272"/>
          </a:xfrm>
        </p:grpSpPr>
        <p:cxnSp>
          <p:nvCxnSpPr>
            <p:cNvPr id="20" name="Straight Connector 19"/>
            <p:cNvCxnSpPr/>
            <p:nvPr/>
          </p:nvCxnSpPr>
          <p:spPr>
            <a:xfrm flipV="1">
              <a:off x="1811948" y="2385084"/>
              <a:ext cx="1203352" cy="2767538"/>
            </a:xfrm>
            <a:prstGeom prst="line">
              <a:avLst/>
            </a:prstGeom>
            <a:ln w="57150">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301466" y="2331350"/>
              <a:ext cx="952188" cy="1360845"/>
            </a:xfrm>
            <a:prstGeom prst="line">
              <a:avLst/>
            </a:prstGeom>
            <a:ln w="57150">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71103" y="2331351"/>
              <a:ext cx="940365" cy="1360844"/>
            </a:xfrm>
            <a:prstGeom prst="line">
              <a:avLst/>
            </a:prstGeom>
            <a:ln w="57150">
              <a:solidFill>
                <a:srgbClr val="FFCC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978980" y="2362620"/>
              <a:ext cx="1382580" cy="2790002"/>
            </a:xfrm>
            <a:prstGeom prst="line">
              <a:avLst/>
            </a:prstGeom>
            <a:ln w="57150">
              <a:solidFill>
                <a:srgbClr val="FFCC33"/>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413657" y="4829456"/>
            <a:ext cx="1723549"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Staff (all types)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19,444</a:t>
            </a:r>
          </a:p>
        </p:txBody>
      </p:sp>
      <p:sp>
        <p:nvSpPr>
          <p:cNvPr id="32" name="Rounded Rectangle 31"/>
          <p:cNvSpPr/>
          <p:nvPr/>
        </p:nvSpPr>
        <p:spPr>
          <a:xfrm>
            <a:off x="2672339" y="697733"/>
            <a:ext cx="888763" cy="254672"/>
          </a:xfrm>
          <a:prstGeom prst="roundRect">
            <a:avLst/>
          </a:prstGeom>
          <a:noFill/>
          <a:ln w="28575">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6755"/>
            <a:ext cx="2667000" cy="3095625"/>
          </a:xfrm>
          <a:prstGeom prst="rect">
            <a:avLst/>
          </a:prstGeom>
        </p:spPr>
      </p:pic>
      <p:sp>
        <p:nvSpPr>
          <p:cNvPr id="45" name="TextBox 44"/>
          <p:cNvSpPr txBox="1"/>
          <p:nvPr/>
        </p:nvSpPr>
        <p:spPr>
          <a:xfrm>
            <a:off x="3861198" y="52645"/>
            <a:ext cx="2206304" cy="923330"/>
          </a:xfrm>
          <a:prstGeom prst="rect">
            <a:avLst/>
          </a:prstGeom>
          <a:solidFill>
            <a:srgbClr val="FFCC33"/>
          </a:solidFill>
          <a:ln>
            <a:solidFill>
              <a:srgbClr val="FFCC33"/>
            </a:solidFill>
          </a:ln>
          <a:effectLst>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rPr>
              <a:t>70,963 Twin Cities Students, Faculty, and Staff</a:t>
            </a:r>
          </a:p>
        </p:txBody>
      </p:sp>
    </p:spTree>
    <p:extLst>
      <p:ext uri="{BB962C8B-B14F-4D97-AF65-F5344CB8AC3E}">
        <p14:creationId xmlns:p14="http://schemas.microsoft.com/office/powerpoint/2010/main" val="2792775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 name="Rounded Rectangle 2"/>
          <p:cNvSpPr/>
          <p:nvPr/>
        </p:nvSpPr>
        <p:spPr>
          <a:xfrm>
            <a:off x="2113117" y="329467"/>
            <a:ext cx="1720516" cy="697832"/>
          </a:xfrm>
          <a:prstGeom prst="roundRect">
            <a:avLst/>
          </a:prstGeom>
          <a:solidFill>
            <a:srgbClr val="7A001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HR Tables</a:t>
            </a:r>
          </a:p>
          <a:p>
            <a:pPr algn="ctr"/>
            <a:r>
              <a:rPr lang="en-US" sz="825" dirty="0"/>
              <a:t>(source is PeopleSoft)</a:t>
            </a:r>
          </a:p>
        </p:txBody>
      </p:sp>
      <p:sp>
        <p:nvSpPr>
          <p:cNvPr id="4" name="Rounded Rectangle 3"/>
          <p:cNvSpPr/>
          <p:nvPr/>
        </p:nvSpPr>
        <p:spPr>
          <a:xfrm>
            <a:off x="5633572" y="287890"/>
            <a:ext cx="1720516" cy="697832"/>
          </a:xfrm>
          <a:prstGeom prst="roundRect">
            <a:avLst/>
          </a:prstGeom>
          <a:solidFill>
            <a:srgbClr val="7A001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Financials Tables</a:t>
            </a:r>
          </a:p>
          <a:p>
            <a:pPr algn="ctr"/>
            <a:r>
              <a:rPr lang="en-US" sz="825" dirty="0"/>
              <a:t>(source is PeopleSoft)</a:t>
            </a:r>
          </a:p>
        </p:txBody>
      </p:sp>
      <p:sp>
        <p:nvSpPr>
          <p:cNvPr id="5" name="Rounded Rectangle 4"/>
          <p:cNvSpPr/>
          <p:nvPr/>
        </p:nvSpPr>
        <p:spPr>
          <a:xfrm>
            <a:off x="3604747" y="3479305"/>
            <a:ext cx="1954223" cy="1267261"/>
          </a:xfrm>
          <a:prstGeom prst="roundRect">
            <a:avLst/>
          </a:prstGeom>
          <a:solidFill>
            <a:srgbClr val="FEBF5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dirty="0">
                <a:solidFill>
                  <a:schemeClr val="tx1"/>
                </a:solidFill>
              </a:rPr>
              <a:t>DW-Experts Tables</a:t>
            </a:r>
          </a:p>
          <a:p>
            <a:pPr algn="ctr"/>
            <a:r>
              <a:rPr lang="en-US" sz="1200" dirty="0">
                <a:solidFill>
                  <a:schemeClr val="tx1"/>
                </a:solidFill>
              </a:rPr>
              <a:t>(source is </a:t>
            </a:r>
            <a:r>
              <a:rPr lang="en-US" sz="1200" dirty="0">
                <a:solidFill>
                  <a:srgbClr val="7A0019"/>
                </a:solidFill>
              </a:rPr>
              <a:t>PeopleSoft</a:t>
            </a:r>
            <a:r>
              <a:rPr lang="en-US" sz="1200" dirty="0">
                <a:solidFill>
                  <a:schemeClr val="tx1"/>
                </a:solidFill>
              </a:rPr>
              <a:t> + Experts Logic + </a:t>
            </a:r>
            <a:r>
              <a:rPr lang="en-US" sz="1200" dirty="0">
                <a:solidFill>
                  <a:srgbClr val="0070C0"/>
                </a:solidFill>
              </a:rPr>
              <a:t>Pure API</a:t>
            </a:r>
            <a:r>
              <a:rPr lang="en-US" sz="1200" dirty="0">
                <a:solidFill>
                  <a:schemeClr val="tx1"/>
                </a:solidFill>
              </a:rPr>
              <a:t>)</a:t>
            </a:r>
          </a:p>
        </p:txBody>
      </p:sp>
      <p:sp>
        <p:nvSpPr>
          <p:cNvPr id="6" name="Rounded Rectangle 5"/>
          <p:cNvSpPr/>
          <p:nvPr/>
        </p:nvSpPr>
        <p:spPr>
          <a:xfrm>
            <a:off x="3225999" y="5619404"/>
            <a:ext cx="2476976" cy="1031012"/>
          </a:xfrm>
          <a:prstGeom prst="roundRect">
            <a:avLst/>
          </a:prstGeom>
          <a:solidFill>
            <a:srgbClr val="00B9E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dirty="0"/>
              <a:t>Pure</a:t>
            </a:r>
          </a:p>
          <a:p>
            <a:pPr algn="ctr"/>
            <a:r>
              <a:rPr lang="en-US" sz="825" dirty="0"/>
              <a:t>(source is Experts Tables + user entry + Profile Refinement Service)</a:t>
            </a:r>
          </a:p>
        </p:txBody>
      </p:sp>
      <p:sp>
        <p:nvSpPr>
          <p:cNvPr id="7" name="Cloud Callout 6"/>
          <p:cNvSpPr/>
          <p:nvPr/>
        </p:nvSpPr>
        <p:spPr>
          <a:xfrm>
            <a:off x="3445447" y="1699055"/>
            <a:ext cx="2257528" cy="1418541"/>
          </a:xfrm>
          <a:prstGeom prst="cloudCallout">
            <a:avLst>
              <a:gd name="adj1" fmla="val -42791"/>
              <a:gd name="adj2" fmla="val 7878"/>
            </a:avLst>
          </a:prstGeom>
          <a:solidFill>
            <a:srgbClr val="FEBF5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solidFill>
                  <a:schemeClr val="tx1"/>
                </a:solidFill>
              </a:rPr>
              <a:t>DW-Experts Logic</a:t>
            </a:r>
          </a:p>
          <a:p>
            <a:pPr algn="ctr"/>
            <a:r>
              <a:rPr lang="en-US" sz="825" dirty="0">
                <a:solidFill>
                  <a:schemeClr val="tx1"/>
                </a:solidFill>
              </a:rPr>
              <a:t>Goal: Minimize manual entry</a:t>
            </a:r>
          </a:p>
        </p:txBody>
      </p:sp>
      <p:cxnSp>
        <p:nvCxnSpPr>
          <p:cNvPr id="8" name="Straight Arrow Connector 7"/>
          <p:cNvCxnSpPr>
            <a:stCxn id="3" idx="2"/>
          </p:cNvCxnSpPr>
          <p:nvPr/>
        </p:nvCxnSpPr>
        <p:spPr>
          <a:xfrm>
            <a:off x="2973375" y="1027299"/>
            <a:ext cx="860258" cy="713334"/>
          </a:xfrm>
          <a:prstGeom prst="straightConnector1">
            <a:avLst/>
          </a:prstGeom>
          <a:ln w="28575">
            <a:solidFill>
              <a:srgbClr val="7A001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42857" y="984476"/>
            <a:ext cx="635885" cy="756157"/>
          </a:xfrm>
          <a:prstGeom prst="straightConnector1">
            <a:avLst/>
          </a:prstGeom>
          <a:ln w="28575">
            <a:solidFill>
              <a:srgbClr val="7A001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a:endCxn id="5" idx="0"/>
          </p:cNvCxnSpPr>
          <p:nvPr/>
        </p:nvCxnSpPr>
        <p:spPr>
          <a:xfrm>
            <a:off x="4574211" y="3116086"/>
            <a:ext cx="7648" cy="363219"/>
          </a:xfrm>
          <a:prstGeom prst="straightConnector1">
            <a:avLst/>
          </a:prstGeom>
          <a:ln w="28575">
            <a:solidFill>
              <a:srgbClr val="7A001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86176" y="4567970"/>
            <a:ext cx="0" cy="1051434"/>
          </a:xfrm>
          <a:prstGeom prst="straightConnector1">
            <a:avLst/>
          </a:prstGeom>
          <a:ln w="28575">
            <a:solidFill>
              <a:srgbClr val="7A001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892955" y="4567970"/>
            <a:ext cx="3241" cy="1051435"/>
          </a:xfrm>
          <a:prstGeom prst="straightConnector1">
            <a:avLst/>
          </a:prstGeom>
          <a:ln w="28575">
            <a:solidFill>
              <a:srgbClr val="7A001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6233" y="4879955"/>
            <a:ext cx="2057400" cy="338554"/>
          </a:xfrm>
          <a:prstGeom prst="rect">
            <a:avLst/>
          </a:prstGeom>
          <a:noFill/>
        </p:spPr>
        <p:txBody>
          <a:bodyPr wrap="square" rtlCol="0">
            <a:spAutoFit/>
          </a:bodyPr>
          <a:lstStyle/>
          <a:p>
            <a:r>
              <a:rPr lang="en-US" sz="1600" dirty="0"/>
              <a:t>Pure Import process</a:t>
            </a:r>
          </a:p>
        </p:txBody>
      </p:sp>
      <p:sp>
        <p:nvSpPr>
          <p:cNvPr id="14" name="TextBox 13"/>
          <p:cNvSpPr txBox="1"/>
          <p:nvPr/>
        </p:nvSpPr>
        <p:spPr>
          <a:xfrm>
            <a:off x="4968979" y="4805924"/>
            <a:ext cx="2548253" cy="738664"/>
          </a:xfrm>
          <a:prstGeom prst="rect">
            <a:avLst/>
          </a:prstGeom>
          <a:noFill/>
        </p:spPr>
        <p:txBody>
          <a:bodyPr wrap="square" rtlCol="0">
            <a:spAutoFit/>
          </a:bodyPr>
          <a:lstStyle/>
          <a:p>
            <a:r>
              <a:rPr lang="en-US" dirty="0"/>
              <a:t>Pure API to import research outputs and user-entered information to Experts tables</a:t>
            </a:r>
          </a:p>
        </p:txBody>
      </p:sp>
      <p:cxnSp>
        <p:nvCxnSpPr>
          <p:cNvPr id="15" name="Straight Arrow Connector 14"/>
          <p:cNvCxnSpPr/>
          <p:nvPr/>
        </p:nvCxnSpPr>
        <p:spPr>
          <a:xfrm flipH="1">
            <a:off x="5353396" y="3266902"/>
            <a:ext cx="1371600" cy="415636"/>
          </a:xfrm>
          <a:prstGeom prst="straightConnector1">
            <a:avLst/>
          </a:prstGeom>
          <a:ln w="76200">
            <a:solidFill>
              <a:srgbClr val="00B9E4"/>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658495" y="2826327"/>
            <a:ext cx="1978429" cy="723208"/>
          </a:xfrm>
          <a:prstGeom prst="roundRect">
            <a:avLst/>
          </a:prstGeom>
          <a:solidFill>
            <a:schemeClr val="bg1"/>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“Experts Data Warehouse”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Timeline</a:t>
            </a:r>
          </a:p>
        </p:txBody>
      </p:sp>
      <p:graphicFrame>
        <p:nvGraphicFramePr>
          <p:cNvPr id="2" name="Diagram 1"/>
          <p:cNvGraphicFramePr/>
          <p:nvPr>
            <p:extLst>
              <p:ext uri="{D42A27DB-BD31-4B8C-83A1-F6EECF244321}">
                <p14:modId xmlns:p14="http://schemas.microsoft.com/office/powerpoint/2010/main" val="2400254699"/>
              </p:ext>
            </p:extLst>
          </p:nvPr>
        </p:nvGraphicFramePr>
        <p:xfrm>
          <a:off x="234779" y="1396999"/>
          <a:ext cx="8723870" cy="5288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Near-term Consumers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58756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7A0019"/>
        </a:solidFill>
        <a:effectLst/>
      </p:bgPr>
    </p:bg>
    <p:spTree>
      <p:nvGrpSpPr>
        <p:cNvPr id="1" name=""/>
        <p:cNvGrpSpPr/>
        <p:nvPr/>
      </p:nvGrpSpPr>
      <p:grpSpPr>
        <a:xfrm>
          <a:off x="0" y="0"/>
          <a:ext cx="0" cy="0"/>
          <a:chOff x="0" y="0"/>
          <a:chExt cx="0" cy="0"/>
        </a:xfrm>
      </p:grpSpPr>
      <p:sp>
        <p:nvSpPr>
          <p:cNvPr id="36" name="Rectangle 35"/>
          <p:cNvSpPr/>
          <p:nvPr/>
        </p:nvSpPr>
        <p:spPr>
          <a:xfrm>
            <a:off x="475315" y="648495"/>
            <a:ext cx="2514600" cy="5999440"/>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7" name="Rectangle 36"/>
          <p:cNvSpPr/>
          <p:nvPr/>
        </p:nvSpPr>
        <p:spPr>
          <a:xfrm>
            <a:off x="475316" y="648495"/>
            <a:ext cx="2389665" cy="5999440"/>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Elsevier</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Libraries/Vice President for Research</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Research outputs for faculty and staff members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Public display for individuals and organizations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Continuous updates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Data can be exported at the publication level for further analysis</a:t>
            </a:r>
          </a:p>
        </p:txBody>
      </p:sp>
      <p:grpSp>
        <p:nvGrpSpPr>
          <p:cNvPr id="7" name="Group 6"/>
          <p:cNvGrpSpPr/>
          <p:nvPr/>
        </p:nvGrpSpPr>
        <p:grpSpPr>
          <a:xfrm>
            <a:off x="4652275" y="316231"/>
            <a:ext cx="3363980" cy="6331703"/>
            <a:chOff x="4652275" y="316231"/>
            <a:chExt cx="3363980" cy="6331703"/>
          </a:xfrm>
        </p:grpSpPr>
        <p:grpSp>
          <p:nvGrpSpPr>
            <p:cNvPr id="22" name="Group 21"/>
            <p:cNvGrpSpPr/>
            <p:nvPr/>
          </p:nvGrpSpPr>
          <p:grpSpPr>
            <a:xfrm>
              <a:off x="4652275" y="1092149"/>
              <a:ext cx="728663" cy="4521604"/>
              <a:chOff x="3722118" y="1286860"/>
              <a:chExt cx="844440" cy="6753898"/>
            </a:xfrm>
          </p:grpSpPr>
          <p:sp>
            <p:nvSpPr>
              <p:cNvPr id="34" name="Rectangle 33"/>
              <p:cNvSpPr/>
              <p:nvPr/>
            </p:nvSpPr>
            <p:spPr>
              <a:xfrm rot="16200000">
                <a:off x="598675" y="4410303"/>
                <a:ext cx="6753898" cy="507012"/>
              </a:xfrm>
              <a:prstGeom prst="rect">
                <a:avLst/>
              </a:prstGeom>
              <a:noFill/>
              <a:ln>
                <a:noFill/>
              </a:ln>
              <a:effectLst/>
            </p:spPr>
          </p:sp>
          <p:sp>
            <p:nvSpPr>
              <p:cNvPr id="35" name="Rectangle 34"/>
              <p:cNvSpPr/>
              <p:nvPr/>
            </p:nvSpPr>
            <p:spPr>
              <a:xfrm rot="16200000">
                <a:off x="936103" y="4410303"/>
                <a:ext cx="6753898" cy="507012"/>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a:solidFill>
                      <a:srgbClr val="FFDE7A"/>
                    </a:solidFill>
                    <a:latin typeface="Calibri"/>
                    <a:ea typeface="+mn-ea"/>
                    <a:cs typeface="+mn-cs"/>
                  </a:rPr>
                  <a:t>Works</a:t>
                </a:r>
              </a:p>
            </p:txBody>
          </p:sp>
        </p:grpSp>
        <p:sp>
          <p:nvSpPr>
            <p:cNvPr id="32" name="Rectangle 31"/>
            <p:cNvSpPr/>
            <p:nvPr/>
          </p:nvSpPr>
          <p:spPr>
            <a:xfrm>
              <a:off x="5380939" y="583161"/>
              <a:ext cx="2514600" cy="5998464"/>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3" name="Rectangle 32"/>
            <p:cNvSpPr/>
            <p:nvPr/>
          </p:nvSpPr>
          <p:spPr>
            <a:xfrm>
              <a:off x="5371953" y="678323"/>
              <a:ext cx="2644302" cy="5969611"/>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Digital Measures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Provost (Faculty &amp; Academic Affairs)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Faculty activity (published, research in progress, teaching, etc.)</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Internal reporting for individuals subject to P&amp;T</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Updated annually</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Includes research in progress</a:t>
              </a:r>
            </a:p>
          </p:txBody>
        </p:sp>
        <p:sp>
          <p:nvSpPr>
            <p:cNvPr id="24" name="Rectangle 23"/>
            <p:cNvSpPr/>
            <p:nvPr/>
          </p:nvSpPr>
          <p:spPr>
            <a:xfrm>
              <a:off x="5178100" y="316231"/>
              <a:ext cx="717328" cy="664526"/>
            </a:xfrm>
            <a:prstGeom prst="rect">
              <a:avLst/>
            </a:prstGeom>
            <a:blipFill>
              <a:blip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grpSp>
      <p:sp>
        <p:nvSpPr>
          <p:cNvPr id="38" name="Rectangle 37"/>
          <p:cNvSpPr/>
          <p:nvPr/>
        </p:nvSpPr>
        <p:spPr>
          <a:xfrm rot="16200000">
            <a:off x="-2004235" y="2868148"/>
            <a:ext cx="4521604" cy="437498"/>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err="1">
                <a:solidFill>
                  <a:srgbClr val="FFDE7A"/>
                </a:solidFill>
                <a:latin typeface="Calibri"/>
                <a:ea typeface="+mn-ea"/>
                <a:cs typeface="+mn-cs"/>
              </a:rPr>
              <a:t>Experts@Minnesota</a:t>
            </a:r>
            <a:endParaRPr lang="en-US" sz="3600" kern="1200" dirty="0">
              <a:solidFill>
                <a:srgbClr val="FFDE7A"/>
              </a:solidFill>
              <a:latin typeface="Calibri"/>
              <a:ea typeface="+mn-ea"/>
              <a:cs typeface="+mn-cs"/>
            </a:endParaRPr>
          </a:p>
        </p:txBody>
      </p:sp>
      <p:sp>
        <p:nvSpPr>
          <p:cNvPr id="39" name="Rectangle 38"/>
          <p:cNvSpPr/>
          <p:nvPr/>
        </p:nvSpPr>
        <p:spPr>
          <a:xfrm>
            <a:off x="186218" y="316231"/>
            <a:ext cx="739455" cy="692210"/>
          </a:xfrm>
          <a:prstGeom prst="rect">
            <a:avLst/>
          </a:prstGeom>
          <a:blipFill>
            <a:blip r:embed="rId4"/>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Straight Arrow Connector 18"/>
          <p:cNvCxnSpPr/>
          <p:nvPr/>
        </p:nvCxnSpPr>
        <p:spPr>
          <a:xfrm>
            <a:off x="1974540" y="1069995"/>
            <a:ext cx="3675146" cy="22153"/>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4959" y="674579"/>
            <a:ext cx="1992853" cy="369332"/>
          </a:xfrm>
          <a:prstGeom prst="rect">
            <a:avLst/>
          </a:prstGeom>
          <a:noFill/>
        </p:spPr>
        <p:txBody>
          <a:bodyPr wrap="none" rtlCol="0">
            <a:spAutoFit/>
          </a:bodyPr>
          <a:lstStyle/>
          <a:p>
            <a:r>
              <a:rPr lang="en-US" sz="1800" dirty="0">
                <a:solidFill>
                  <a:schemeClr val="bg1"/>
                </a:solidFill>
              </a:rPr>
              <a:t>Research outputs</a:t>
            </a:r>
          </a:p>
        </p:txBody>
      </p:sp>
      <p:cxnSp>
        <p:nvCxnSpPr>
          <p:cNvPr id="40" name="Straight Arrow Connector 39"/>
          <p:cNvCxnSpPr/>
          <p:nvPr/>
        </p:nvCxnSpPr>
        <p:spPr>
          <a:xfrm flipH="1">
            <a:off x="2406616" y="5183102"/>
            <a:ext cx="3309086"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692789" y="4806443"/>
            <a:ext cx="569387" cy="369332"/>
          </a:xfrm>
          <a:prstGeom prst="rect">
            <a:avLst/>
          </a:prstGeom>
          <a:noFill/>
        </p:spPr>
        <p:txBody>
          <a:bodyPr wrap="none" rtlCol="0">
            <a:spAutoFit/>
          </a:bodyPr>
          <a:lstStyle/>
          <a:p>
            <a:r>
              <a:rPr lang="en-US" sz="1800" dirty="0">
                <a:solidFill>
                  <a:schemeClr val="bg1"/>
                </a:solidFill>
              </a:rPr>
              <a:t>???</a:t>
            </a:r>
          </a:p>
        </p:txBody>
      </p:sp>
    </p:spTree>
    <p:extLst>
      <p:ext uri="{BB962C8B-B14F-4D97-AF65-F5344CB8AC3E}">
        <p14:creationId xmlns:p14="http://schemas.microsoft.com/office/powerpoint/2010/main" val="4158270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Reporting</a:t>
            </a:r>
          </a:p>
        </p:txBody>
      </p:sp>
      <p:pic>
        <p:nvPicPr>
          <p:cNvPr id="1026" name="Picture 2" descr="C:\Users\fransen\AppData\Local\Temp\SNAGHTML651ab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 y="2209673"/>
            <a:ext cx="9067570" cy="3548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650" y="1371600"/>
            <a:ext cx="6521337" cy="307777"/>
          </a:xfrm>
          <a:prstGeom prst="rect">
            <a:avLst/>
          </a:prstGeom>
          <a:noFill/>
        </p:spPr>
        <p:txBody>
          <a:bodyPr wrap="none" rtlCol="0">
            <a:spAutoFit/>
          </a:bodyPr>
          <a:lstStyle/>
          <a:p>
            <a:r>
              <a:rPr lang="en-US" dirty="0">
                <a:solidFill>
                  <a:schemeClr val="bg2">
                    <a:lumMod val="50000"/>
                  </a:schemeClr>
                </a:solidFill>
              </a:rPr>
              <a:t>Accurate research output lists for departments and colleges not yet using Works</a:t>
            </a:r>
          </a:p>
        </p:txBody>
      </p:sp>
    </p:spTree>
    <p:extLst>
      <p:ext uri="{BB962C8B-B14F-4D97-AF65-F5344CB8AC3E}">
        <p14:creationId xmlns:p14="http://schemas.microsoft.com/office/powerpoint/2010/main" val="3586179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6.googleusercontent.com/WjmNGih9Rat4RDfT9iWJ_W4w8SDXB2s8FLk1kK832ldU7F60QpY0Jh7RykuRoz6C55eD1eEFwLFz9auhaI9hJonbDjhlIVzj2-NeyGe_YTSDX8kqmykt9KX6at9N1lql3UEHYa6Guq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42" y="141700"/>
            <a:ext cx="8029575" cy="4630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7922" y="4510217"/>
            <a:ext cx="2439105" cy="2031325"/>
          </a:xfrm>
          <a:prstGeom prst="rect">
            <a:avLst/>
          </a:prstGeom>
          <a:noFill/>
        </p:spPr>
        <p:txBody>
          <a:bodyPr wrap="square" lIns="91440" tIns="45720" rIns="91440" bIns="45720">
            <a:spAutoFit/>
          </a:bodyPr>
          <a:lstStyle/>
          <a:p>
            <a:pPr algn="ctr"/>
            <a:r>
              <a:rPr lang="en-US" sz="12600" b="0" cap="none" spc="0" dirty="0">
                <a:ln w="0"/>
                <a:solidFill>
                  <a:srgbClr val="336799"/>
                </a:solidFill>
                <a:effectLst>
                  <a:reflection blurRad="6350" stA="53000" endA="300" endPos="35500" dir="5400000" sy="-90000" algn="bl" rotWithShape="0"/>
                </a:effectLst>
              </a:rPr>
              <a:t>2.0</a:t>
            </a:r>
          </a:p>
        </p:txBody>
      </p:sp>
      <p:sp>
        <p:nvSpPr>
          <p:cNvPr id="2" name="TextBox 1"/>
          <p:cNvSpPr txBox="1"/>
          <p:nvPr/>
        </p:nvSpPr>
        <p:spPr>
          <a:xfrm>
            <a:off x="6498771" y="4033157"/>
            <a:ext cx="2383972" cy="523220"/>
          </a:xfrm>
          <a:prstGeom prst="rect">
            <a:avLst/>
          </a:prstGeom>
          <a:noFill/>
        </p:spPr>
        <p:txBody>
          <a:bodyPr wrap="square" rtlCol="0">
            <a:spAutoFit/>
          </a:bodyPr>
          <a:lstStyle/>
          <a:p>
            <a:r>
              <a:rPr lang="en-US" dirty="0">
                <a:solidFill>
                  <a:schemeClr val="bg2">
                    <a:lumMod val="50000"/>
                  </a:schemeClr>
                </a:solidFill>
              </a:rPr>
              <a:t>Medical School’s custom analytics application</a:t>
            </a:r>
          </a:p>
        </p:txBody>
      </p:sp>
    </p:spTree>
    <p:extLst>
      <p:ext uri="{BB962C8B-B14F-4D97-AF65-F5344CB8AC3E}">
        <p14:creationId xmlns:p14="http://schemas.microsoft.com/office/powerpoint/2010/main" val="744030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Program Reviews</a:t>
            </a:r>
          </a:p>
        </p:txBody>
      </p:sp>
      <p:sp>
        <p:nvSpPr>
          <p:cNvPr id="3" name="TextBox 2"/>
          <p:cNvSpPr txBox="1"/>
          <p:nvPr/>
        </p:nvSpPr>
        <p:spPr>
          <a:xfrm>
            <a:off x="0" y="1681615"/>
            <a:ext cx="10178217" cy="338554"/>
          </a:xfrm>
          <a:prstGeom prst="rect">
            <a:avLst/>
          </a:prstGeom>
          <a:noFill/>
        </p:spPr>
        <p:txBody>
          <a:bodyPr wrap="square" rtlCol="0">
            <a:spAutoFit/>
          </a:bodyPr>
          <a:lstStyle/>
          <a:p>
            <a:r>
              <a:rPr lang="en-US" sz="1600" b="1" dirty="0">
                <a:solidFill>
                  <a:schemeClr val="bg2">
                    <a:lumMod val="50000"/>
                  </a:schemeClr>
                </a:solidFill>
              </a:rPr>
              <a:t>Top Journals for Horticultural Science (2011-16)</a:t>
            </a:r>
          </a:p>
        </p:txBody>
      </p:sp>
      <p:graphicFrame>
        <p:nvGraphicFramePr>
          <p:cNvPr id="4" name="Table 3"/>
          <p:cNvGraphicFramePr>
            <a:graphicFrameLocks noGrp="1"/>
          </p:cNvGraphicFramePr>
          <p:nvPr>
            <p:extLst>
              <p:ext uri="{D42A27DB-BD31-4B8C-83A1-F6EECF244321}">
                <p14:modId xmlns:p14="http://schemas.microsoft.com/office/powerpoint/2010/main" val="2844952539"/>
              </p:ext>
            </p:extLst>
          </p:nvPr>
        </p:nvGraphicFramePr>
        <p:xfrm>
          <a:off x="125730" y="2071190"/>
          <a:ext cx="6137910" cy="4351544"/>
        </p:xfrm>
        <a:graphic>
          <a:graphicData uri="http://schemas.openxmlformats.org/drawingml/2006/table">
            <a:tbl>
              <a:tblPr firstRow="1">
                <a:tableStyleId>{775DCB02-9BB8-47FD-8907-85C794F793BA}</a:tableStyleId>
              </a:tblPr>
              <a:tblGrid>
                <a:gridCol w="4028099">
                  <a:extLst>
                    <a:ext uri="{9D8B030D-6E8A-4147-A177-3AD203B41FA5}">
                      <a16:colId xmlns="" xmlns:a16="http://schemas.microsoft.com/office/drawing/2014/main" val="20000"/>
                    </a:ext>
                  </a:extLst>
                </a:gridCol>
                <a:gridCol w="2109811">
                  <a:extLst>
                    <a:ext uri="{9D8B030D-6E8A-4147-A177-3AD203B41FA5}">
                      <a16:colId xmlns="" xmlns:a16="http://schemas.microsoft.com/office/drawing/2014/main" val="20001"/>
                    </a:ext>
                  </a:extLst>
                </a:gridCol>
              </a:tblGrid>
              <a:tr h="765734">
                <a:tc>
                  <a:txBody>
                    <a:bodyPr/>
                    <a:lstStyle/>
                    <a:p>
                      <a:pPr algn="l" fontAlgn="b"/>
                      <a:r>
                        <a:rPr lang="en-US" sz="2000" u="none" strike="noStrike" dirty="0">
                          <a:effectLst/>
                        </a:rPr>
                        <a:t>Journal Title</a:t>
                      </a:r>
                      <a:r>
                        <a:rPr lang="en-US" sz="2000" u="none" strike="noStrike" baseline="0" dirty="0">
                          <a:effectLst/>
                        </a:rPr>
                        <a:t> </a:t>
                      </a:r>
                      <a:endParaRPr lang="en-US" sz="2000" b="0" i="0" u="none" strike="noStrike" dirty="0">
                        <a:effectLst/>
                        <a:latin typeface="Arial" panose="020B0604020202020204" pitchFamily="34" charset="0"/>
                      </a:endParaRPr>
                    </a:p>
                  </a:txBody>
                  <a:tcPr marL="7620" marR="7620" marT="7620" marB="0" anchor="ctr"/>
                </a:tc>
                <a:tc>
                  <a:txBody>
                    <a:bodyPr/>
                    <a:lstStyle/>
                    <a:p>
                      <a:pPr algn="l" fontAlgn="b"/>
                      <a:r>
                        <a:rPr lang="en-US" sz="2000" u="none" strike="noStrike" dirty="0">
                          <a:effectLst/>
                        </a:rPr>
                        <a:t>Number of Publications </a:t>
                      </a:r>
                      <a:br>
                        <a:rPr lang="en-US" sz="2000" u="none" strike="noStrike" dirty="0">
                          <a:effectLst/>
                        </a:rPr>
                      </a:br>
                      <a:r>
                        <a:rPr lang="en-US" sz="2000" u="none" strike="noStrike" dirty="0">
                          <a:effectLst/>
                        </a:rPr>
                        <a:t>(2014-15 Faculty)</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0"/>
                  </a:ext>
                </a:extLst>
              </a:tr>
              <a:tr h="259463">
                <a:tc>
                  <a:txBody>
                    <a:bodyPr/>
                    <a:lstStyle/>
                    <a:p>
                      <a:pPr algn="l" fontAlgn="b"/>
                      <a:r>
                        <a:rPr lang="en-US" sz="2000" u="none" strike="noStrike" dirty="0" err="1">
                          <a:effectLst/>
                        </a:rPr>
                        <a:t>HortScience</a:t>
                      </a:r>
                      <a:endParaRPr lang="en-US" sz="2000" b="0" i="0" u="none" strike="noStrike" dirty="0">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34</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1"/>
                  </a:ext>
                </a:extLst>
              </a:tr>
              <a:tr h="259463">
                <a:tc>
                  <a:txBody>
                    <a:bodyPr/>
                    <a:lstStyle/>
                    <a:p>
                      <a:pPr algn="l" fontAlgn="b"/>
                      <a:r>
                        <a:rPr lang="en-US" sz="2000" u="none" strike="noStrike" dirty="0" err="1">
                          <a:effectLst/>
                        </a:rPr>
                        <a:t>HortTechnology</a:t>
                      </a:r>
                      <a:endParaRPr lang="en-US" sz="2000" b="0" i="0" u="none" strike="noStrike" dirty="0">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16</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2"/>
                  </a:ext>
                </a:extLst>
              </a:tr>
              <a:tr h="468892">
                <a:tc>
                  <a:txBody>
                    <a:bodyPr/>
                    <a:lstStyle/>
                    <a:p>
                      <a:pPr algn="l" fontAlgn="b"/>
                      <a:r>
                        <a:rPr lang="en-US" sz="2000" u="none" strike="noStrike" dirty="0">
                          <a:effectLst/>
                        </a:rPr>
                        <a:t>Canadian Journal of Plant Science</a:t>
                      </a:r>
                      <a:endParaRPr lang="en-US" sz="2000" b="0" i="0" u="none" strike="noStrike" dirty="0">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8</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3"/>
                  </a:ext>
                </a:extLst>
              </a:tr>
              <a:tr h="468892">
                <a:tc>
                  <a:txBody>
                    <a:bodyPr/>
                    <a:lstStyle/>
                    <a:p>
                      <a:pPr algn="l" fontAlgn="b"/>
                      <a:r>
                        <a:rPr lang="en-US" sz="2000" u="none" strike="noStrike">
                          <a:effectLst/>
                        </a:rPr>
                        <a:t>Journal of Chromatography A</a:t>
                      </a:r>
                      <a:endParaRPr lang="en-US" sz="2000" b="0" i="0" u="none" strike="noStrike">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8</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4"/>
                  </a:ext>
                </a:extLst>
              </a:tr>
              <a:tr h="259463">
                <a:tc>
                  <a:txBody>
                    <a:bodyPr/>
                    <a:lstStyle/>
                    <a:p>
                      <a:pPr algn="l" fontAlgn="b"/>
                      <a:r>
                        <a:rPr lang="en-US" sz="2000" u="none" strike="noStrike">
                          <a:effectLst/>
                        </a:rPr>
                        <a:t>Crop Science</a:t>
                      </a:r>
                      <a:endParaRPr lang="en-US" sz="2000" b="0" i="0" u="none" strike="noStrike">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7</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5"/>
                  </a:ext>
                </a:extLst>
              </a:tr>
              <a:tr h="468892">
                <a:tc>
                  <a:txBody>
                    <a:bodyPr/>
                    <a:lstStyle/>
                    <a:p>
                      <a:pPr algn="l" fontAlgn="b"/>
                      <a:r>
                        <a:rPr lang="en-US" sz="2000" u="none" strike="noStrike">
                          <a:effectLst/>
                        </a:rPr>
                        <a:t>Invasive Plant Science and Management</a:t>
                      </a:r>
                      <a:endParaRPr lang="en-US" sz="2000" b="0" i="0" u="none" strike="noStrike">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6</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6"/>
                  </a:ext>
                </a:extLst>
              </a:tr>
              <a:tr h="259463">
                <a:tc>
                  <a:txBody>
                    <a:bodyPr/>
                    <a:lstStyle/>
                    <a:p>
                      <a:pPr algn="l" fontAlgn="b"/>
                      <a:r>
                        <a:rPr lang="en-US" sz="2000" u="none" strike="noStrike">
                          <a:effectLst/>
                        </a:rPr>
                        <a:t>Plant Physiology</a:t>
                      </a:r>
                      <a:endParaRPr lang="en-US" sz="2000" b="0" i="0" u="none" strike="noStrike">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5</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7"/>
                  </a:ext>
                </a:extLst>
              </a:tr>
              <a:tr h="259463">
                <a:tc>
                  <a:txBody>
                    <a:bodyPr/>
                    <a:lstStyle/>
                    <a:p>
                      <a:pPr algn="l" fontAlgn="b"/>
                      <a:r>
                        <a:rPr lang="en-US" sz="2000" u="none" strike="noStrike">
                          <a:effectLst/>
                        </a:rPr>
                        <a:t>PLoS ONE</a:t>
                      </a:r>
                      <a:endParaRPr lang="en-US" sz="2000" b="0" i="0" u="none" strike="noStrike">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4</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8"/>
                  </a:ext>
                </a:extLst>
              </a:tr>
              <a:tr h="259463">
                <a:tc>
                  <a:txBody>
                    <a:bodyPr/>
                    <a:lstStyle/>
                    <a:p>
                      <a:pPr algn="l" fontAlgn="b"/>
                      <a:r>
                        <a:rPr lang="en-US" sz="2000" u="none" strike="noStrike" dirty="0">
                          <a:effectLst/>
                        </a:rPr>
                        <a:t>Plant Journal</a:t>
                      </a:r>
                      <a:endParaRPr lang="en-US" sz="2000" b="0" i="0" u="none" strike="noStrike" dirty="0">
                        <a:effectLst/>
                        <a:latin typeface="Arial" panose="020B0604020202020204" pitchFamily="34" charset="0"/>
                      </a:endParaRPr>
                    </a:p>
                  </a:txBody>
                  <a:tcPr marL="7620" marR="7620" marT="7620" marB="0" anchor="ctr"/>
                </a:tc>
                <a:tc>
                  <a:txBody>
                    <a:bodyPr/>
                    <a:lstStyle/>
                    <a:p>
                      <a:pPr algn="ctr" fontAlgn="b"/>
                      <a:r>
                        <a:rPr lang="en-US" sz="2000" u="none" strike="noStrike" dirty="0">
                          <a:effectLst/>
                        </a:rPr>
                        <a:t>4</a:t>
                      </a:r>
                      <a:endParaRPr lang="en-US" sz="2000" b="0" i="0" u="none" strike="noStrike" dirty="0">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009"/>
                  </a:ext>
                </a:extLst>
              </a:tr>
            </a:tbl>
          </a:graphicData>
        </a:graphic>
      </p:graphicFrame>
      <p:pic>
        <p:nvPicPr>
          <p:cNvPr id="5" name="Picture 4"/>
          <p:cNvPicPr>
            <a:picLocks noChangeAspect="1"/>
          </p:cNvPicPr>
          <p:nvPr/>
        </p:nvPicPr>
        <p:blipFill>
          <a:blip r:embed="rId3"/>
          <a:stretch>
            <a:fillRect/>
          </a:stretch>
        </p:blipFill>
        <p:spPr>
          <a:xfrm>
            <a:off x="5858471" y="2511786"/>
            <a:ext cx="3285529" cy="4346214"/>
          </a:xfrm>
          <a:prstGeom prst="rect">
            <a:avLst/>
          </a:prstGeom>
        </p:spPr>
      </p:pic>
      <p:sp>
        <p:nvSpPr>
          <p:cNvPr id="6" name="TextBox 5"/>
          <p:cNvSpPr txBox="1"/>
          <p:nvPr/>
        </p:nvSpPr>
        <p:spPr>
          <a:xfrm>
            <a:off x="6327321" y="1431269"/>
            <a:ext cx="2506435" cy="738664"/>
          </a:xfrm>
          <a:prstGeom prst="rect">
            <a:avLst/>
          </a:prstGeom>
          <a:noFill/>
        </p:spPr>
        <p:txBody>
          <a:bodyPr wrap="square" rtlCol="0">
            <a:spAutoFit/>
          </a:bodyPr>
          <a:lstStyle/>
          <a:p>
            <a:r>
              <a:rPr lang="en-US" dirty="0">
                <a:solidFill>
                  <a:schemeClr val="bg2">
                    <a:lumMod val="50000"/>
                  </a:schemeClr>
                </a:solidFill>
              </a:rPr>
              <a:t>Data to prompt discussions and plan for program’s future direction</a:t>
            </a:r>
          </a:p>
        </p:txBody>
      </p:sp>
    </p:spTree>
    <p:extLst>
      <p:ext uri="{BB962C8B-B14F-4D97-AF65-F5344CB8AC3E}">
        <p14:creationId xmlns:p14="http://schemas.microsoft.com/office/powerpoint/2010/main" val="1119497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UMN Websites</a:t>
            </a:r>
          </a:p>
        </p:txBody>
      </p:sp>
      <p:pic>
        <p:nvPicPr>
          <p:cNvPr id="3" name="Picture 2"/>
          <p:cNvPicPr>
            <a:picLocks noChangeAspect="1"/>
          </p:cNvPicPr>
          <p:nvPr/>
        </p:nvPicPr>
        <p:blipFill>
          <a:blip r:embed="rId3"/>
          <a:stretch>
            <a:fillRect/>
          </a:stretch>
        </p:blipFill>
        <p:spPr>
          <a:xfrm>
            <a:off x="628650" y="1254871"/>
            <a:ext cx="6041421" cy="5570470"/>
          </a:xfrm>
          <a:prstGeom prst="rect">
            <a:avLst/>
          </a:prstGeom>
        </p:spPr>
      </p:pic>
    </p:spTree>
    <p:extLst>
      <p:ext uri="{BB962C8B-B14F-4D97-AF65-F5344CB8AC3E}">
        <p14:creationId xmlns:p14="http://schemas.microsoft.com/office/powerpoint/2010/main" val="3580170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002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A0019"/>
        </a:solidFill>
        <a:effectLst/>
      </p:bgPr>
    </p:bg>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7546375" y="189707"/>
            <a:ext cx="1333500" cy="838200"/>
          </a:xfrm>
          <a:prstGeom prst="rect">
            <a:avLst/>
          </a:prstGeom>
          <a:noFill/>
          <a:ln>
            <a:noFill/>
          </a:ln>
        </p:spPr>
      </p:pic>
      <p:sp>
        <p:nvSpPr>
          <p:cNvPr id="114" name="Shape 114"/>
          <p:cNvSpPr txBox="1"/>
          <p:nvPr/>
        </p:nvSpPr>
        <p:spPr>
          <a:xfrm>
            <a:off x="844175" y="1551324"/>
            <a:ext cx="3786000" cy="5147700"/>
          </a:xfrm>
          <a:prstGeom prst="rect">
            <a:avLst/>
          </a:prstGeom>
          <a:noFill/>
          <a:ln>
            <a:noFill/>
          </a:ln>
        </p:spPr>
        <p:txBody>
          <a:bodyPr lIns="91425" tIns="91425" rIns="91425" bIns="91425" anchor="ctr" anchorCtr="0">
            <a:noAutofit/>
          </a:bodyPr>
          <a:lstStyle/>
          <a:p>
            <a:pPr lvl="0">
              <a:spcAft>
                <a:spcPts val="1200"/>
              </a:spcAft>
            </a:pPr>
            <a:r>
              <a:rPr lang="en-US" sz="1800" dirty="0">
                <a:solidFill>
                  <a:schemeClr val="bg1"/>
                </a:solidFill>
                <a:latin typeface="Verdana"/>
                <a:ea typeface="Verdana"/>
                <a:cs typeface="Verdana"/>
                <a:sym typeface="Verdana"/>
              </a:rPr>
              <a:t>Biological Sciences</a:t>
            </a:r>
          </a:p>
          <a:p>
            <a:pPr lvl="0">
              <a:spcAft>
                <a:spcPts val="1200"/>
              </a:spcAft>
            </a:pPr>
            <a:r>
              <a:rPr lang="en-US" sz="1800" dirty="0">
                <a:solidFill>
                  <a:schemeClr val="bg1"/>
                </a:solidFill>
                <a:latin typeface="Verdana"/>
                <a:ea typeface="Verdana"/>
                <a:cs typeface="Verdana"/>
                <a:sym typeface="Verdana"/>
              </a:rPr>
              <a:t>Continuing Education</a:t>
            </a:r>
          </a:p>
          <a:p>
            <a:pPr lvl="0">
              <a:spcAft>
                <a:spcPts val="1200"/>
              </a:spcAft>
            </a:pPr>
            <a:r>
              <a:rPr lang="en-US" sz="1800" dirty="0">
                <a:solidFill>
                  <a:schemeClr val="bg1"/>
                </a:solidFill>
                <a:latin typeface="Verdana"/>
                <a:ea typeface="Verdana"/>
                <a:cs typeface="Verdana"/>
                <a:sym typeface="Verdana"/>
              </a:rPr>
              <a:t>Dentistry</a:t>
            </a:r>
          </a:p>
          <a:p>
            <a:pPr lvl="0">
              <a:spcAft>
                <a:spcPts val="1200"/>
              </a:spcAft>
            </a:pPr>
            <a:r>
              <a:rPr lang="en-US" sz="1800" dirty="0">
                <a:solidFill>
                  <a:schemeClr val="bg1"/>
                </a:solidFill>
                <a:latin typeface="Verdana"/>
                <a:ea typeface="Verdana"/>
                <a:cs typeface="Verdana"/>
                <a:sym typeface="Verdana"/>
              </a:rPr>
              <a:t>Design</a:t>
            </a:r>
          </a:p>
          <a:p>
            <a:pPr lvl="0">
              <a:spcAft>
                <a:spcPts val="1200"/>
              </a:spcAft>
            </a:pPr>
            <a:r>
              <a:rPr lang="en-US" sz="1800" dirty="0">
                <a:solidFill>
                  <a:schemeClr val="bg1"/>
                </a:solidFill>
                <a:latin typeface="Verdana"/>
                <a:ea typeface="Verdana"/>
                <a:cs typeface="Verdana"/>
                <a:sym typeface="Verdana"/>
              </a:rPr>
              <a:t>Education and Human Development</a:t>
            </a:r>
          </a:p>
          <a:p>
            <a:pPr lvl="0">
              <a:spcAft>
                <a:spcPts val="1200"/>
              </a:spcAft>
            </a:pPr>
            <a:r>
              <a:rPr lang="en-US" sz="1800" dirty="0">
                <a:solidFill>
                  <a:schemeClr val="bg1"/>
                </a:solidFill>
                <a:latin typeface="Verdana"/>
                <a:ea typeface="Verdana"/>
                <a:cs typeface="Verdana"/>
                <a:sym typeface="Verdana"/>
              </a:rPr>
              <a:t>Extension</a:t>
            </a:r>
          </a:p>
          <a:p>
            <a:pPr lvl="0">
              <a:spcAft>
                <a:spcPts val="1200"/>
              </a:spcAft>
            </a:pPr>
            <a:r>
              <a:rPr lang="en-US" sz="1800" dirty="0">
                <a:solidFill>
                  <a:schemeClr val="bg1"/>
                </a:solidFill>
                <a:latin typeface="Verdana"/>
                <a:ea typeface="Verdana"/>
                <a:cs typeface="Verdana"/>
                <a:sym typeface="Verdana"/>
              </a:rPr>
              <a:t>Food, Agricultural and Natural Resource Sciences</a:t>
            </a:r>
          </a:p>
          <a:p>
            <a:pPr lvl="0">
              <a:spcAft>
                <a:spcPts val="1200"/>
              </a:spcAft>
            </a:pPr>
            <a:r>
              <a:rPr lang="en-US" sz="1800" dirty="0">
                <a:solidFill>
                  <a:schemeClr val="bg1"/>
                </a:solidFill>
                <a:latin typeface="Verdana"/>
                <a:ea typeface="Verdana"/>
                <a:cs typeface="Verdana"/>
                <a:sym typeface="Verdana"/>
              </a:rPr>
              <a:t>Graduate</a:t>
            </a:r>
          </a:p>
          <a:p>
            <a:pPr lvl="0">
              <a:spcAft>
                <a:spcPts val="1200"/>
              </a:spcAft>
            </a:pPr>
            <a:r>
              <a:rPr lang="en-US" sz="1800" dirty="0">
                <a:solidFill>
                  <a:schemeClr val="bg1"/>
                </a:solidFill>
                <a:latin typeface="Verdana"/>
                <a:ea typeface="Verdana"/>
                <a:cs typeface="Verdana"/>
                <a:sym typeface="Verdana"/>
              </a:rPr>
              <a:t>Law</a:t>
            </a:r>
          </a:p>
          <a:p>
            <a:pPr lvl="0">
              <a:spcAft>
                <a:spcPts val="1200"/>
              </a:spcAft>
            </a:pPr>
            <a:r>
              <a:rPr lang="en-US" sz="1800" dirty="0">
                <a:solidFill>
                  <a:schemeClr val="bg1"/>
                </a:solidFill>
                <a:latin typeface="Verdana"/>
                <a:ea typeface="Verdana"/>
                <a:cs typeface="Verdana"/>
                <a:sym typeface="Verdana"/>
              </a:rPr>
              <a:t>Liberal Arts</a:t>
            </a:r>
          </a:p>
          <a:p>
            <a:pPr lvl="0" rtl="0">
              <a:spcAft>
                <a:spcPts val="1200"/>
              </a:spcAft>
              <a:buNone/>
            </a:pPr>
            <a:endParaRPr lang="en" sz="1800" dirty="0">
              <a:solidFill>
                <a:schemeClr val="bg1"/>
              </a:solidFill>
              <a:latin typeface="Verdana"/>
              <a:ea typeface="Verdana"/>
              <a:cs typeface="Verdana"/>
              <a:sym typeface="Verdana"/>
              <a:hlinkClick r:id="rId4"/>
            </a:endParaRPr>
          </a:p>
        </p:txBody>
      </p:sp>
      <p:sp>
        <p:nvSpPr>
          <p:cNvPr id="115" name="Shape 115"/>
          <p:cNvSpPr txBox="1"/>
          <p:nvPr/>
        </p:nvSpPr>
        <p:spPr>
          <a:xfrm>
            <a:off x="5213125" y="1721874"/>
            <a:ext cx="3000000" cy="3920700"/>
          </a:xfrm>
          <a:prstGeom prst="rect">
            <a:avLst/>
          </a:prstGeom>
          <a:noFill/>
          <a:ln>
            <a:noFill/>
          </a:ln>
        </p:spPr>
        <p:txBody>
          <a:bodyPr lIns="91425" tIns="91425" rIns="91425" bIns="91425" anchor="ctr" anchorCtr="0">
            <a:noAutofit/>
          </a:bodyPr>
          <a:lstStyle/>
          <a:p>
            <a:pPr lvl="0" rtl="0">
              <a:lnSpc>
                <a:spcPct val="135000"/>
              </a:lnSpc>
              <a:spcAft>
                <a:spcPts val="1200"/>
              </a:spcAft>
              <a:buNone/>
            </a:pPr>
            <a:r>
              <a:rPr lang="en" sz="1800" dirty="0">
                <a:solidFill>
                  <a:schemeClr val="bg1"/>
                </a:solidFill>
                <a:latin typeface="Verdana"/>
                <a:ea typeface="Verdana"/>
                <a:cs typeface="Verdana"/>
                <a:sym typeface="Verdana"/>
              </a:rPr>
              <a:t>Management</a:t>
            </a:r>
            <a:endParaRPr lang="en" sz="1800" dirty="0">
              <a:solidFill>
                <a:schemeClr val="bg1"/>
              </a:solidFill>
              <a:latin typeface="Verdana"/>
              <a:ea typeface="Verdana"/>
              <a:cs typeface="Verdana"/>
              <a:sym typeface="Verdana"/>
              <a:hlinkClick r:id="rId5"/>
            </a:endParaRPr>
          </a:p>
          <a:p>
            <a:pPr lvl="0" rtl="0">
              <a:lnSpc>
                <a:spcPct val="135000"/>
              </a:lnSpc>
              <a:spcAft>
                <a:spcPts val="1200"/>
              </a:spcAft>
              <a:buNone/>
            </a:pPr>
            <a:r>
              <a:rPr lang="en" sz="1800" dirty="0">
                <a:solidFill>
                  <a:schemeClr val="bg1"/>
                </a:solidFill>
                <a:latin typeface="Verdana"/>
                <a:ea typeface="Verdana"/>
                <a:cs typeface="Verdana"/>
                <a:sym typeface="Verdana"/>
              </a:rPr>
              <a:t>Medicine</a:t>
            </a:r>
            <a:endParaRPr lang="en" sz="1800" dirty="0">
              <a:solidFill>
                <a:schemeClr val="bg1"/>
              </a:solidFill>
              <a:latin typeface="Verdana"/>
              <a:ea typeface="Verdana"/>
              <a:cs typeface="Verdana"/>
              <a:sym typeface="Verdana"/>
              <a:hlinkClick r:id="rId6"/>
            </a:endParaRPr>
          </a:p>
          <a:p>
            <a:pPr lvl="0" rtl="0">
              <a:lnSpc>
                <a:spcPct val="135000"/>
              </a:lnSpc>
              <a:spcAft>
                <a:spcPts val="1200"/>
              </a:spcAft>
              <a:buNone/>
            </a:pPr>
            <a:r>
              <a:rPr lang="en" sz="1800" dirty="0">
                <a:solidFill>
                  <a:schemeClr val="bg1"/>
                </a:solidFill>
                <a:latin typeface="Verdana"/>
                <a:ea typeface="Verdana"/>
                <a:cs typeface="Verdana"/>
                <a:sym typeface="Verdana"/>
              </a:rPr>
              <a:t>Nursing</a:t>
            </a:r>
            <a:endParaRPr lang="en" sz="1800" dirty="0">
              <a:solidFill>
                <a:schemeClr val="bg1"/>
              </a:solidFill>
              <a:latin typeface="Verdana"/>
              <a:ea typeface="Verdana"/>
              <a:cs typeface="Verdana"/>
              <a:sym typeface="Verdana"/>
              <a:hlinkClick r:id="rId7"/>
            </a:endParaRPr>
          </a:p>
          <a:p>
            <a:pPr lvl="0" rtl="0">
              <a:lnSpc>
                <a:spcPct val="135000"/>
              </a:lnSpc>
              <a:spcAft>
                <a:spcPts val="1200"/>
              </a:spcAft>
              <a:buNone/>
            </a:pPr>
            <a:r>
              <a:rPr lang="en" sz="1800" dirty="0">
                <a:solidFill>
                  <a:schemeClr val="bg1"/>
                </a:solidFill>
                <a:latin typeface="Verdana"/>
                <a:ea typeface="Verdana"/>
                <a:cs typeface="Verdana"/>
                <a:sym typeface="Verdana"/>
              </a:rPr>
              <a:t>Pharmacy</a:t>
            </a:r>
            <a:endParaRPr lang="en" sz="1800" dirty="0">
              <a:solidFill>
                <a:schemeClr val="bg1"/>
              </a:solidFill>
              <a:latin typeface="Verdana"/>
              <a:ea typeface="Verdana"/>
              <a:cs typeface="Verdana"/>
              <a:sym typeface="Verdana"/>
              <a:hlinkClick r:id="rId8"/>
            </a:endParaRPr>
          </a:p>
          <a:p>
            <a:pPr lvl="0" rtl="0">
              <a:lnSpc>
                <a:spcPct val="135000"/>
              </a:lnSpc>
              <a:spcAft>
                <a:spcPts val="1200"/>
              </a:spcAft>
              <a:buNone/>
            </a:pPr>
            <a:r>
              <a:rPr lang="en" sz="1800" dirty="0">
                <a:solidFill>
                  <a:schemeClr val="bg1"/>
                </a:solidFill>
                <a:latin typeface="Verdana"/>
                <a:ea typeface="Verdana"/>
                <a:cs typeface="Verdana"/>
                <a:sym typeface="Verdana"/>
              </a:rPr>
              <a:t>Public Affairs</a:t>
            </a:r>
            <a:endParaRPr lang="en" sz="1800" dirty="0">
              <a:solidFill>
                <a:schemeClr val="bg1"/>
              </a:solidFill>
              <a:latin typeface="Verdana"/>
              <a:ea typeface="Verdana"/>
              <a:cs typeface="Verdana"/>
              <a:sym typeface="Verdana"/>
              <a:hlinkClick r:id="rId9"/>
            </a:endParaRPr>
          </a:p>
          <a:p>
            <a:pPr lvl="0" rtl="0">
              <a:lnSpc>
                <a:spcPct val="135000"/>
              </a:lnSpc>
              <a:spcAft>
                <a:spcPts val="1200"/>
              </a:spcAft>
              <a:buNone/>
            </a:pPr>
            <a:r>
              <a:rPr lang="en" sz="1800" dirty="0">
                <a:solidFill>
                  <a:schemeClr val="bg1"/>
                </a:solidFill>
                <a:latin typeface="Verdana"/>
                <a:ea typeface="Verdana"/>
                <a:cs typeface="Verdana"/>
                <a:sym typeface="Verdana"/>
              </a:rPr>
              <a:t>Public Health</a:t>
            </a:r>
            <a:endParaRPr lang="en" sz="1800" dirty="0">
              <a:solidFill>
                <a:schemeClr val="bg1"/>
              </a:solidFill>
              <a:latin typeface="Verdana"/>
              <a:ea typeface="Verdana"/>
              <a:cs typeface="Verdana"/>
              <a:sym typeface="Verdana"/>
              <a:hlinkClick r:id="rId10"/>
            </a:endParaRPr>
          </a:p>
          <a:p>
            <a:pPr lvl="0" rtl="0">
              <a:lnSpc>
                <a:spcPct val="135000"/>
              </a:lnSpc>
              <a:spcAft>
                <a:spcPts val="1200"/>
              </a:spcAft>
              <a:buNone/>
            </a:pPr>
            <a:r>
              <a:rPr lang="en" sz="1800" dirty="0">
                <a:solidFill>
                  <a:schemeClr val="bg1"/>
                </a:solidFill>
                <a:latin typeface="Verdana"/>
                <a:ea typeface="Verdana"/>
                <a:cs typeface="Verdana"/>
                <a:sym typeface="Verdana"/>
              </a:rPr>
              <a:t>Science and Engineering</a:t>
            </a:r>
            <a:endParaRPr lang="en" sz="1800" dirty="0">
              <a:solidFill>
                <a:schemeClr val="bg1"/>
              </a:solidFill>
              <a:latin typeface="Verdana"/>
              <a:ea typeface="Verdana"/>
              <a:cs typeface="Verdana"/>
              <a:sym typeface="Verdana"/>
              <a:hlinkClick r:id="rId11"/>
            </a:endParaRPr>
          </a:p>
          <a:p>
            <a:pPr lvl="0" rtl="0">
              <a:lnSpc>
                <a:spcPct val="135000"/>
              </a:lnSpc>
              <a:spcAft>
                <a:spcPts val="1200"/>
              </a:spcAft>
              <a:buNone/>
            </a:pPr>
            <a:r>
              <a:rPr lang="en" sz="1800" dirty="0">
                <a:solidFill>
                  <a:schemeClr val="bg1"/>
                </a:solidFill>
                <a:latin typeface="Verdana"/>
                <a:ea typeface="Verdana"/>
                <a:cs typeface="Verdana"/>
                <a:sym typeface="Verdana"/>
              </a:rPr>
              <a:t>Veterinary Medicine</a:t>
            </a:r>
            <a:endParaRPr lang="en" sz="1800" dirty="0">
              <a:solidFill>
                <a:schemeClr val="bg1"/>
              </a:solidFill>
              <a:latin typeface="Verdana"/>
              <a:ea typeface="Verdana"/>
              <a:cs typeface="Verdana"/>
              <a:sym typeface="Verdana"/>
              <a:hlinkClick r:id="rId12"/>
            </a:endParaRPr>
          </a:p>
        </p:txBody>
      </p:sp>
      <p:sp>
        <p:nvSpPr>
          <p:cNvPr id="116" name="Shape 11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solidFill>
                  <a:schemeClr val="bg1"/>
                </a:solidFill>
              </a:rPr>
              <a:t>UMTC Colleges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A0019"/>
        </a:solidFill>
        <a:effectLst/>
      </p:bgPr>
    </p:bg>
    <p:spTree>
      <p:nvGrpSpPr>
        <p:cNvPr id="1" name=""/>
        <p:cNvGrpSpPr/>
        <p:nvPr/>
      </p:nvGrpSpPr>
      <p:grpSpPr>
        <a:xfrm>
          <a:off x="0" y="0"/>
          <a:ext cx="0" cy="0"/>
          <a:chOff x="0" y="0"/>
          <a:chExt cx="0" cy="0"/>
        </a:xfrm>
      </p:grpSpPr>
      <p:sp>
        <p:nvSpPr>
          <p:cNvPr id="36" name="Rectangle 35"/>
          <p:cNvSpPr/>
          <p:nvPr/>
        </p:nvSpPr>
        <p:spPr>
          <a:xfrm>
            <a:off x="475315" y="648495"/>
            <a:ext cx="2514600" cy="5999440"/>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7" name="Rectangle 36"/>
          <p:cNvSpPr/>
          <p:nvPr/>
        </p:nvSpPr>
        <p:spPr>
          <a:xfrm>
            <a:off x="475316" y="648495"/>
            <a:ext cx="2389665" cy="5999440"/>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Elsevier</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Libraries/Vice President for Research</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Research outputs for faculty and staff members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Public display for individuals and organizations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Continuous updates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Data can be exported at the publication level for further analysis</a:t>
            </a:r>
          </a:p>
        </p:txBody>
      </p:sp>
      <p:grpSp>
        <p:nvGrpSpPr>
          <p:cNvPr id="22" name="Group 21"/>
          <p:cNvGrpSpPr/>
          <p:nvPr/>
        </p:nvGrpSpPr>
        <p:grpSpPr>
          <a:xfrm>
            <a:off x="2668345" y="1164438"/>
            <a:ext cx="728663" cy="4521604"/>
            <a:chOff x="3722118" y="1286860"/>
            <a:chExt cx="844440" cy="6753898"/>
          </a:xfrm>
        </p:grpSpPr>
        <p:sp>
          <p:nvSpPr>
            <p:cNvPr id="34" name="Rectangle 33"/>
            <p:cNvSpPr/>
            <p:nvPr/>
          </p:nvSpPr>
          <p:spPr>
            <a:xfrm rot="16200000">
              <a:off x="598675" y="4410303"/>
              <a:ext cx="6753898" cy="507012"/>
            </a:xfrm>
            <a:prstGeom prst="rect">
              <a:avLst/>
            </a:prstGeom>
            <a:noFill/>
            <a:ln>
              <a:noFill/>
            </a:ln>
            <a:effectLst/>
          </p:spPr>
        </p:sp>
        <p:sp>
          <p:nvSpPr>
            <p:cNvPr id="35" name="Rectangle 34"/>
            <p:cNvSpPr/>
            <p:nvPr/>
          </p:nvSpPr>
          <p:spPr>
            <a:xfrm rot="16200000">
              <a:off x="936103" y="4410303"/>
              <a:ext cx="6753898" cy="507012"/>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a:solidFill>
                    <a:srgbClr val="FFDE7A"/>
                  </a:solidFill>
                  <a:latin typeface="Calibri"/>
                  <a:ea typeface="+mn-ea"/>
                  <a:cs typeface="+mn-cs"/>
                </a:rPr>
                <a:t>Works</a:t>
              </a:r>
            </a:p>
          </p:txBody>
        </p:sp>
      </p:grpSp>
      <p:sp>
        <p:nvSpPr>
          <p:cNvPr id="32" name="Rectangle 31"/>
          <p:cNvSpPr/>
          <p:nvPr/>
        </p:nvSpPr>
        <p:spPr>
          <a:xfrm>
            <a:off x="3397009" y="655450"/>
            <a:ext cx="2514600" cy="5998464"/>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3" name="Rectangle 32"/>
          <p:cNvSpPr/>
          <p:nvPr/>
        </p:nvSpPr>
        <p:spPr>
          <a:xfrm>
            <a:off x="3388023" y="750612"/>
            <a:ext cx="2644302" cy="5969611"/>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Digital Measures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Provost (Faculty &amp; Academic Affairs)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Faculty activity (published, research in progress, teaching, etc.)</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Internal reporting for individuals subject to P&amp;T</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Updated annually</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Includes research in progress</a:t>
            </a:r>
          </a:p>
        </p:txBody>
      </p:sp>
      <p:sp>
        <p:nvSpPr>
          <p:cNvPr id="24" name="Rectangle 23"/>
          <p:cNvSpPr/>
          <p:nvPr/>
        </p:nvSpPr>
        <p:spPr>
          <a:xfrm>
            <a:off x="3194170" y="388520"/>
            <a:ext cx="717328" cy="664526"/>
          </a:xfrm>
          <a:prstGeom prst="rect">
            <a:avLst/>
          </a:prstGeom>
          <a:blipFill>
            <a:blip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grpSp>
        <p:nvGrpSpPr>
          <p:cNvPr id="25" name="Group 24"/>
          <p:cNvGrpSpPr/>
          <p:nvPr/>
        </p:nvGrpSpPr>
        <p:grpSpPr>
          <a:xfrm>
            <a:off x="6023124" y="1014658"/>
            <a:ext cx="437871" cy="4521604"/>
            <a:chOff x="7377641" y="1286860"/>
            <a:chExt cx="507444" cy="6753898"/>
          </a:xfrm>
        </p:grpSpPr>
        <p:sp>
          <p:nvSpPr>
            <p:cNvPr id="30" name="Rectangle 29"/>
            <p:cNvSpPr/>
            <p:nvPr/>
          </p:nvSpPr>
          <p:spPr>
            <a:xfrm rot="16200000">
              <a:off x="4254198" y="4410303"/>
              <a:ext cx="6753898" cy="507012"/>
            </a:xfrm>
            <a:prstGeom prst="rect">
              <a:avLst/>
            </a:prstGeom>
            <a:noFill/>
            <a:ln>
              <a:noFill/>
            </a:ln>
            <a:effectLst/>
          </p:spPr>
        </p:sp>
        <p:sp>
          <p:nvSpPr>
            <p:cNvPr id="31" name="Rectangle 30"/>
            <p:cNvSpPr/>
            <p:nvPr/>
          </p:nvSpPr>
          <p:spPr>
            <a:xfrm rot="16200000">
              <a:off x="4254630" y="4410303"/>
              <a:ext cx="6753898" cy="507012"/>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a:solidFill>
                    <a:srgbClr val="FFDE7A"/>
                  </a:solidFill>
                  <a:latin typeface="Calibri"/>
                  <a:ea typeface="+mn-ea"/>
                  <a:cs typeface="+mn-cs"/>
                </a:rPr>
                <a:t>Academic Analytics</a:t>
              </a:r>
            </a:p>
          </p:txBody>
        </p:sp>
      </p:grpSp>
      <p:sp>
        <p:nvSpPr>
          <p:cNvPr id="28" name="Rectangle 27"/>
          <p:cNvSpPr/>
          <p:nvPr/>
        </p:nvSpPr>
        <p:spPr>
          <a:xfrm>
            <a:off x="6555367" y="648495"/>
            <a:ext cx="2514600" cy="5998464"/>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9" name="Rectangle 28"/>
          <p:cNvSpPr/>
          <p:nvPr/>
        </p:nvSpPr>
        <p:spPr>
          <a:xfrm>
            <a:off x="6555368" y="648497"/>
            <a:ext cx="2321385" cy="5921946"/>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Academic Analytics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Institutional Research</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Aggregate level, not details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Internal audience</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Compare U of M programs to those of peer institutions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Updated annually to provide “snapshots”</a:t>
            </a:r>
          </a:p>
        </p:txBody>
      </p:sp>
      <p:sp>
        <p:nvSpPr>
          <p:cNvPr id="27" name="Rectangle 26"/>
          <p:cNvSpPr/>
          <p:nvPr/>
        </p:nvSpPr>
        <p:spPr>
          <a:xfrm>
            <a:off x="6151381" y="207272"/>
            <a:ext cx="713232" cy="713232"/>
          </a:xfrm>
          <a:prstGeom prst="rect">
            <a:avLst/>
          </a:prstGeom>
          <a:blipFill>
            <a:blip r:embed="rId4">
              <a:extLst>
                <a:ext uri="{28A0092B-C50C-407E-A947-70E740481C1C}">
                  <a14:useLocalDpi xmlns:a14="http://schemas.microsoft.com/office/drawing/2010/main" val="0"/>
                </a:ext>
              </a:extLst>
            </a:blip>
            <a:srcRect/>
            <a:stretch>
              <a:fillRect t="-14000" b="-14000"/>
            </a:stretch>
          </a:blipFill>
          <a:ln w="25400" cap="flat" cmpd="sng" algn="ctr">
            <a:solidFill>
              <a:sysClr val="window" lastClr="FFFFFF">
                <a:hueOff val="0"/>
                <a:satOff val="0"/>
                <a:lumOff val="0"/>
                <a:alphaOff val="0"/>
              </a:sysClr>
            </a:solidFill>
            <a:prstDash val="solid"/>
          </a:ln>
          <a:effectLst/>
        </p:spPr>
      </p:sp>
      <p:sp>
        <p:nvSpPr>
          <p:cNvPr id="38" name="Rectangle 37"/>
          <p:cNvSpPr/>
          <p:nvPr/>
        </p:nvSpPr>
        <p:spPr>
          <a:xfrm rot="16200000">
            <a:off x="-2004235" y="2868148"/>
            <a:ext cx="4521604" cy="437498"/>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err="1">
                <a:solidFill>
                  <a:srgbClr val="FFDE7A"/>
                </a:solidFill>
                <a:latin typeface="Calibri"/>
                <a:ea typeface="+mn-ea"/>
                <a:cs typeface="+mn-cs"/>
              </a:rPr>
              <a:t>Experts@Minnesota</a:t>
            </a:r>
            <a:endParaRPr lang="en-US" sz="3600" kern="1200" dirty="0">
              <a:solidFill>
                <a:srgbClr val="FFDE7A"/>
              </a:solidFill>
              <a:latin typeface="Calibri"/>
              <a:ea typeface="+mn-ea"/>
              <a:cs typeface="+mn-cs"/>
            </a:endParaRPr>
          </a:p>
        </p:txBody>
      </p:sp>
      <p:sp>
        <p:nvSpPr>
          <p:cNvPr id="39" name="Rectangle 38"/>
          <p:cNvSpPr/>
          <p:nvPr/>
        </p:nvSpPr>
        <p:spPr>
          <a:xfrm>
            <a:off x="186218" y="316231"/>
            <a:ext cx="739455" cy="692210"/>
          </a:xfrm>
          <a:prstGeom prst="rect">
            <a:avLst/>
          </a:prstGeom>
          <a:blipFill>
            <a:blip r:embed="rId5"/>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6682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A0019"/>
        </a:solidFill>
        <a:effectLst/>
      </p:bgPr>
    </p:bg>
    <p:spTree>
      <p:nvGrpSpPr>
        <p:cNvPr id="1" name=""/>
        <p:cNvGrpSpPr/>
        <p:nvPr/>
      </p:nvGrpSpPr>
      <p:grpSpPr>
        <a:xfrm>
          <a:off x="0" y="0"/>
          <a:ext cx="0" cy="0"/>
          <a:chOff x="0" y="0"/>
          <a:chExt cx="0" cy="0"/>
        </a:xfrm>
      </p:grpSpPr>
      <p:sp>
        <p:nvSpPr>
          <p:cNvPr id="36" name="Rectangle 35"/>
          <p:cNvSpPr/>
          <p:nvPr/>
        </p:nvSpPr>
        <p:spPr>
          <a:xfrm>
            <a:off x="475315" y="648495"/>
            <a:ext cx="2514600" cy="5999440"/>
          </a:xfrm>
          <a:prstGeom prst="rect">
            <a:avLst/>
          </a:prstGeom>
          <a:solidFill>
            <a:srgbClr val="003D4C">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37" name="Rectangle 36"/>
          <p:cNvSpPr/>
          <p:nvPr/>
        </p:nvSpPr>
        <p:spPr>
          <a:xfrm>
            <a:off x="475316" y="648495"/>
            <a:ext cx="2389665" cy="5999440"/>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Vendor: Elsevier</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Sponsor: Libraries/Vice President for Research</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Research outputs for faculty and staff members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Public display for individuals and organizations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Continuous updates</a:t>
            </a:r>
          </a:p>
          <a:p>
            <a:pPr marL="228600" lvl="1" indent="-228600" defTabSz="977900">
              <a:lnSpc>
                <a:spcPct val="90000"/>
              </a:lnSpc>
              <a:spcBef>
                <a:spcPct val="0"/>
              </a:spcBef>
              <a:spcAft>
                <a:spcPct val="15000"/>
              </a:spcAft>
              <a:buFontTx/>
              <a:buChar char="••"/>
              <a:defRPr/>
            </a:pPr>
            <a:r>
              <a:rPr lang="en-US" sz="2000" kern="1200" dirty="0">
                <a:solidFill>
                  <a:sysClr val="window" lastClr="FFFFFF"/>
                </a:solidFill>
                <a:latin typeface="Calibri"/>
                <a:ea typeface="+mn-ea"/>
                <a:cs typeface="+mn-cs"/>
              </a:rPr>
              <a:t>Data can be exported at the publication level for further analysis</a:t>
            </a:r>
          </a:p>
        </p:txBody>
      </p:sp>
      <p:grpSp>
        <p:nvGrpSpPr>
          <p:cNvPr id="22" name="Group 21"/>
          <p:cNvGrpSpPr/>
          <p:nvPr/>
        </p:nvGrpSpPr>
        <p:grpSpPr>
          <a:xfrm>
            <a:off x="2668345" y="1164438"/>
            <a:ext cx="728663" cy="4521604"/>
            <a:chOff x="3722118" y="1286860"/>
            <a:chExt cx="844440" cy="6753898"/>
          </a:xfrm>
        </p:grpSpPr>
        <p:sp>
          <p:nvSpPr>
            <p:cNvPr id="34" name="Rectangle 33"/>
            <p:cNvSpPr/>
            <p:nvPr/>
          </p:nvSpPr>
          <p:spPr>
            <a:xfrm rot="16200000">
              <a:off x="598675" y="4410303"/>
              <a:ext cx="6753898" cy="507012"/>
            </a:xfrm>
            <a:prstGeom prst="rect">
              <a:avLst/>
            </a:prstGeom>
            <a:noFill/>
            <a:ln>
              <a:noFill/>
            </a:ln>
            <a:effectLst/>
          </p:spPr>
        </p:sp>
        <p:sp>
          <p:nvSpPr>
            <p:cNvPr id="35" name="Rectangle 34"/>
            <p:cNvSpPr/>
            <p:nvPr/>
          </p:nvSpPr>
          <p:spPr>
            <a:xfrm rot="16200000">
              <a:off x="936103" y="4410303"/>
              <a:ext cx="6753898" cy="507012"/>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a:solidFill>
                    <a:srgbClr val="FFDE7A"/>
                  </a:solidFill>
                  <a:latin typeface="Calibri"/>
                  <a:ea typeface="+mn-ea"/>
                  <a:cs typeface="+mn-cs"/>
                </a:rPr>
                <a:t>Works</a:t>
              </a:r>
            </a:p>
          </p:txBody>
        </p:sp>
      </p:grpSp>
      <p:sp>
        <p:nvSpPr>
          <p:cNvPr id="32" name="Rectangle 31"/>
          <p:cNvSpPr/>
          <p:nvPr/>
        </p:nvSpPr>
        <p:spPr>
          <a:xfrm>
            <a:off x="3397009" y="655450"/>
            <a:ext cx="2514600" cy="5998464"/>
          </a:xfrm>
          <a:prstGeom prst="rect">
            <a:avLst/>
          </a:prstGeom>
          <a:solidFill>
            <a:schemeClr val="bg2">
              <a:lumMod val="90000"/>
            </a:schemeClr>
          </a:solidFill>
          <a:ln w="25400" cap="flat" cmpd="sng" algn="ctr">
            <a:solidFill>
              <a:sysClr val="window" lastClr="FFFFFF">
                <a:hueOff val="0"/>
                <a:satOff val="0"/>
                <a:lumOff val="0"/>
                <a:alphaOff val="0"/>
              </a:sysClr>
            </a:solidFill>
            <a:prstDash val="solid"/>
          </a:ln>
          <a:effectLst/>
        </p:spPr>
      </p:sp>
      <p:sp>
        <p:nvSpPr>
          <p:cNvPr id="33" name="Rectangle 32"/>
          <p:cNvSpPr/>
          <p:nvPr/>
        </p:nvSpPr>
        <p:spPr>
          <a:xfrm>
            <a:off x="3388023" y="750612"/>
            <a:ext cx="2644302" cy="5969611"/>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Vendor: Digital Measures</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Sponsor: Provost (Faculty &amp; Academic Affairs)</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Faculty activity (published, research in progress, teaching, etc.)</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Internal reporting for individuals subject to P&amp;T</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Updated annually</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Includes research in progress</a:t>
            </a:r>
          </a:p>
        </p:txBody>
      </p:sp>
      <p:sp>
        <p:nvSpPr>
          <p:cNvPr id="24" name="Rectangle 23"/>
          <p:cNvSpPr/>
          <p:nvPr/>
        </p:nvSpPr>
        <p:spPr>
          <a:xfrm>
            <a:off x="3194170" y="388520"/>
            <a:ext cx="717328" cy="664526"/>
          </a:xfrm>
          <a:prstGeom prst="rect">
            <a:avLst/>
          </a:prstGeom>
          <a:blipFill>
            <a:blip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grpSp>
        <p:nvGrpSpPr>
          <p:cNvPr id="25" name="Group 24"/>
          <p:cNvGrpSpPr/>
          <p:nvPr/>
        </p:nvGrpSpPr>
        <p:grpSpPr>
          <a:xfrm>
            <a:off x="6023124" y="1014658"/>
            <a:ext cx="437871" cy="4521604"/>
            <a:chOff x="7377641" y="1286860"/>
            <a:chExt cx="507444" cy="6753898"/>
          </a:xfrm>
        </p:grpSpPr>
        <p:sp>
          <p:nvSpPr>
            <p:cNvPr id="30" name="Rectangle 29"/>
            <p:cNvSpPr/>
            <p:nvPr/>
          </p:nvSpPr>
          <p:spPr>
            <a:xfrm rot="16200000">
              <a:off x="4254198" y="4410303"/>
              <a:ext cx="6753898" cy="507012"/>
            </a:xfrm>
            <a:prstGeom prst="rect">
              <a:avLst/>
            </a:prstGeom>
            <a:noFill/>
            <a:ln>
              <a:noFill/>
            </a:ln>
            <a:effectLst/>
          </p:spPr>
        </p:sp>
        <p:sp>
          <p:nvSpPr>
            <p:cNvPr id="31" name="Rectangle 30"/>
            <p:cNvSpPr/>
            <p:nvPr/>
          </p:nvSpPr>
          <p:spPr>
            <a:xfrm rot="16200000">
              <a:off x="4254630" y="4410303"/>
              <a:ext cx="6753898" cy="507012"/>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a:solidFill>
                    <a:srgbClr val="FFDE7A"/>
                  </a:solidFill>
                  <a:latin typeface="Calibri"/>
                  <a:ea typeface="+mn-ea"/>
                  <a:cs typeface="+mn-cs"/>
                </a:rPr>
                <a:t>Academic Analytics</a:t>
              </a:r>
            </a:p>
          </p:txBody>
        </p:sp>
      </p:grpSp>
      <p:sp>
        <p:nvSpPr>
          <p:cNvPr id="28" name="Rectangle 27"/>
          <p:cNvSpPr/>
          <p:nvPr/>
        </p:nvSpPr>
        <p:spPr>
          <a:xfrm>
            <a:off x="6555367" y="648495"/>
            <a:ext cx="2514600" cy="5998464"/>
          </a:xfrm>
          <a:prstGeom prst="rect">
            <a:avLst/>
          </a:prstGeom>
          <a:solidFill>
            <a:schemeClr val="bg2">
              <a:lumMod val="90000"/>
            </a:schemeClr>
          </a:solidFill>
          <a:ln w="25400" cap="flat" cmpd="sng" algn="ctr">
            <a:solidFill>
              <a:sysClr val="window" lastClr="FFFFFF">
                <a:hueOff val="0"/>
                <a:satOff val="0"/>
                <a:lumOff val="0"/>
                <a:alphaOff val="0"/>
              </a:sysClr>
            </a:solidFill>
            <a:prstDash val="solid"/>
          </a:ln>
          <a:effectLst/>
        </p:spPr>
      </p:sp>
      <p:sp>
        <p:nvSpPr>
          <p:cNvPr id="29" name="Rectangle 28"/>
          <p:cNvSpPr/>
          <p:nvPr/>
        </p:nvSpPr>
        <p:spPr>
          <a:xfrm>
            <a:off x="6555368" y="648497"/>
            <a:ext cx="2321385" cy="5921946"/>
          </a:xfrm>
          <a:prstGeom prst="rect">
            <a:avLst/>
          </a:prstGeom>
          <a:noFill/>
          <a:ln>
            <a:noFill/>
          </a:ln>
          <a:effectLst/>
        </p:spPr>
        <p:txBody>
          <a:bodyPr spcFirstLastPara="0" vert="horz" wrap="square" lIns="199136" tIns="447157" rIns="199136" bIns="199136" numCol="1" spcCol="1270" anchor="t" anchorCtr="0">
            <a:noAutofit/>
          </a:bodyPr>
          <a:lstStyle/>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Vendor: Academic Analytics</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Sponsor: Institutional Research</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Aggregate level, not details</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Internal audience</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Compare U of M programs to those of peer institutions</a:t>
            </a:r>
          </a:p>
          <a:p>
            <a:pPr marL="228600" lvl="1" indent="-228600" defTabSz="977900">
              <a:lnSpc>
                <a:spcPct val="90000"/>
              </a:lnSpc>
              <a:spcBef>
                <a:spcPct val="0"/>
              </a:spcBef>
              <a:spcAft>
                <a:spcPct val="15000"/>
              </a:spcAft>
              <a:buFontTx/>
              <a:buChar char="••"/>
              <a:defRPr/>
            </a:pPr>
            <a:r>
              <a:rPr lang="en-US" sz="2000" kern="1200" dirty="0">
                <a:solidFill>
                  <a:schemeClr val="bg2">
                    <a:lumMod val="50000"/>
                  </a:schemeClr>
                </a:solidFill>
                <a:latin typeface="Calibri"/>
                <a:ea typeface="+mn-ea"/>
                <a:cs typeface="+mn-cs"/>
              </a:rPr>
              <a:t>Updated annually to provide “snapshots”</a:t>
            </a:r>
          </a:p>
        </p:txBody>
      </p:sp>
      <p:sp>
        <p:nvSpPr>
          <p:cNvPr id="27" name="Rectangle 26"/>
          <p:cNvSpPr/>
          <p:nvPr/>
        </p:nvSpPr>
        <p:spPr>
          <a:xfrm>
            <a:off x="6151381" y="207272"/>
            <a:ext cx="713232" cy="713232"/>
          </a:xfrm>
          <a:prstGeom prst="rect">
            <a:avLst/>
          </a:prstGeom>
          <a:blipFill>
            <a:blip r:embed="rId4">
              <a:extLst>
                <a:ext uri="{28A0092B-C50C-407E-A947-70E740481C1C}">
                  <a14:useLocalDpi xmlns:a14="http://schemas.microsoft.com/office/drawing/2010/main" val="0"/>
                </a:ext>
              </a:extLst>
            </a:blip>
            <a:srcRect/>
            <a:stretch>
              <a:fillRect t="-14000" b="-14000"/>
            </a:stretch>
          </a:blipFill>
          <a:ln w="25400" cap="flat" cmpd="sng" algn="ctr">
            <a:solidFill>
              <a:sysClr val="window" lastClr="FFFFFF">
                <a:hueOff val="0"/>
                <a:satOff val="0"/>
                <a:lumOff val="0"/>
                <a:alphaOff val="0"/>
              </a:sysClr>
            </a:solidFill>
            <a:prstDash val="solid"/>
          </a:ln>
          <a:effectLst/>
        </p:spPr>
      </p:sp>
      <p:sp>
        <p:nvSpPr>
          <p:cNvPr id="38" name="Rectangle 37"/>
          <p:cNvSpPr/>
          <p:nvPr/>
        </p:nvSpPr>
        <p:spPr>
          <a:xfrm rot="16200000">
            <a:off x="-2004235" y="2868148"/>
            <a:ext cx="4521604" cy="437498"/>
          </a:xfrm>
          <a:prstGeom prst="rect">
            <a:avLst/>
          </a:prstGeom>
          <a:noFill/>
          <a:ln>
            <a:noFill/>
          </a:ln>
          <a:effectLst/>
        </p:spPr>
        <p:txBody>
          <a:bodyPr spcFirstLastPara="0" vert="horz" wrap="square" lIns="0" tIns="0" rIns="447157" bIns="0" numCol="1" spcCol="1270" anchor="t" anchorCtr="0">
            <a:noAutofit/>
          </a:bodyPr>
          <a:lstStyle/>
          <a:p>
            <a:pPr algn="r" defTabSz="1600200">
              <a:lnSpc>
                <a:spcPct val="90000"/>
              </a:lnSpc>
              <a:spcBef>
                <a:spcPct val="0"/>
              </a:spcBef>
              <a:spcAft>
                <a:spcPct val="35000"/>
              </a:spcAft>
              <a:defRPr/>
            </a:pPr>
            <a:r>
              <a:rPr lang="en-US" sz="3600" kern="1200" dirty="0" err="1">
                <a:solidFill>
                  <a:srgbClr val="FFDE7A"/>
                </a:solidFill>
                <a:latin typeface="Calibri"/>
                <a:ea typeface="+mn-ea"/>
                <a:cs typeface="+mn-cs"/>
              </a:rPr>
              <a:t>Experts@Minnesota</a:t>
            </a:r>
            <a:endParaRPr lang="en-US" sz="3600" kern="1200" dirty="0">
              <a:solidFill>
                <a:srgbClr val="FFDE7A"/>
              </a:solidFill>
              <a:latin typeface="Calibri"/>
              <a:ea typeface="+mn-ea"/>
              <a:cs typeface="+mn-cs"/>
            </a:endParaRPr>
          </a:p>
        </p:txBody>
      </p:sp>
      <p:sp>
        <p:nvSpPr>
          <p:cNvPr id="39" name="Rectangle 38"/>
          <p:cNvSpPr/>
          <p:nvPr/>
        </p:nvSpPr>
        <p:spPr>
          <a:xfrm>
            <a:off x="186218" y="316231"/>
            <a:ext cx="739455" cy="692210"/>
          </a:xfrm>
          <a:prstGeom prst="rect">
            <a:avLst/>
          </a:prstGeom>
          <a:blipFill>
            <a:blip r:embed="rId5"/>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1041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ctr" anchorCtr="0">
            <a:noAutofit/>
          </a:bodyPr>
          <a:lstStyle/>
          <a:p>
            <a:r>
              <a:rPr lang="en" dirty="0"/>
              <a:t>Original Goal:</a:t>
            </a:r>
            <a:br>
              <a:rPr lang="en" dirty="0"/>
            </a:br>
            <a:r>
              <a:rPr lang="en" sz="3200" dirty="0"/>
              <a:t>The University would like its researchers to find each other and work together</a:t>
            </a:r>
          </a:p>
        </p:txBody>
      </p:sp>
      <p:pic>
        <p:nvPicPr>
          <p:cNvPr id="2" name="Picture 1"/>
          <p:cNvPicPr>
            <a:picLocks noChangeAspect="1"/>
          </p:cNvPicPr>
          <p:nvPr/>
        </p:nvPicPr>
        <p:blipFill>
          <a:blip r:embed="rId3"/>
          <a:stretch>
            <a:fillRect/>
          </a:stretch>
        </p:blipFill>
        <p:spPr>
          <a:xfrm>
            <a:off x="726471" y="1731819"/>
            <a:ext cx="5994975" cy="50190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TotalTime>
  <Words>4297</Words>
  <Application>Microsoft Office PowerPoint</Application>
  <PresentationFormat>On-screen Show (4:3)</PresentationFormat>
  <Paragraphs>464</Paragraphs>
  <Slides>58</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ＭＳ Ｐゴシック</vt:lpstr>
      <vt:lpstr>Arial</vt:lpstr>
      <vt:lpstr>Calibri</vt:lpstr>
      <vt:lpstr>Calibri Light</vt:lpstr>
      <vt:lpstr>Trebuchet MS</vt:lpstr>
      <vt:lpstr>Verdana</vt:lpstr>
      <vt:lpstr>Wingdings</vt:lpstr>
      <vt:lpstr>Office Theme</vt:lpstr>
      <vt:lpstr>Master_Slides_V2</vt:lpstr>
      <vt:lpstr>PowerPoint Presentation</vt:lpstr>
      <vt:lpstr>PowerPoint Presentation</vt:lpstr>
      <vt:lpstr>Research Information Management in the U.S. University Enterprise Environment</vt:lpstr>
      <vt:lpstr>PowerPoint Presentation</vt:lpstr>
      <vt:lpstr>PowerPoint Presentation</vt:lpstr>
      <vt:lpstr>UMTC Colleges</vt:lpstr>
      <vt:lpstr>PowerPoint Presentation</vt:lpstr>
      <vt:lpstr>PowerPoint Presentation</vt:lpstr>
      <vt:lpstr>Original Goal: The University would like its researchers to find each other and work together</vt:lpstr>
      <vt:lpstr>You  need more than names to build a team</vt:lpstr>
      <vt:lpstr>You  need more than names to build a team</vt:lpstr>
      <vt:lpstr>What is Experts@Minnesota?</vt:lpstr>
      <vt:lpstr>Putting Together the Pieces</vt:lpstr>
      <vt:lpstr>Pure provides...</vt:lpstr>
      <vt:lpstr>Organizations and People  are up to us</vt:lpstr>
      <vt:lpstr>Organizations and People  are up to us</vt:lpstr>
      <vt:lpstr>Research Output Metadata:  A joint effort</vt:lpstr>
      <vt:lpstr>How complete is Scopus for our researchers?</vt:lpstr>
      <vt:lpstr>PowerPoint Presentation</vt:lpstr>
      <vt:lpstr>PowerPoint Presentation</vt:lpstr>
      <vt:lpstr>PowerPoint Presentation</vt:lpstr>
      <vt:lpstr>Tale of Two Disciplines</vt:lpstr>
      <vt:lpstr>Takeaways</vt:lpstr>
      <vt:lpstr>Is manual curation worth it?</vt:lpstr>
      <vt:lpstr>PowerPoint Presentation</vt:lpstr>
      <vt:lpstr>PowerPoint Presentation</vt:lpstr>
      <vt:lpstr>PowerPoint Presentation</vt:lpstr>
      <vt:lpstr>PowerPoint Presentation</vt:lpstr>
      <vt:lpstr>U of M needs a database that is...</vt:lpstr>
      <vt:lpstr>How do we improve quality?</vt:lpstr>
      <vt:lpstr>Luckily we have a secret weapon</vt:lpstr>
      <vt:lpstr>PowerPoint Presentation</vt:lpstr>
      <vt:lpstr>PowerPoint Presentation</vt:lpstr>
      <vt:lpstr>PowerPoint Presentation</vt:lpstr>
      <vt:lpstr>PowerPoint Presentation</vt:lpstr>
      <vt:lpstr>Where does RIM fit in?</vt:lpstr>
      <vt:lpstr>RIM for Liaisons</vt:lpstr>
      <vt:lpstr>Public profiles create new ways to showcase engagement</vt:lpstr>
      <vt:lpstr>PowerPoint Presentation</vt:lpstr>
      <vt:lpstr>PowerPoint Presentation</vt:lpstr>
      <vt:lpstr>PowerPoint Presentation</vt:lpstr>
      <vt:lpstr>Clean data creates new opportunities</vt:lpstr>
      <vt:lpstr>PowerPoint Presentation</vt:lpstr>
      <vt:lpstr>Getting Liaisons Engaged</vt:lpstr>
      <vt:lpstr>Next Steps</vt:lpstr>
      <vt:lpstr>What about making the data available?</vt:lpstr>
      <vt:lpstr>Today: Pure API</vt:lpstr>
      <vt:lpstr>PowerPoint Presentation</vt:lpstr>
      <vt:lpstr>PowerPoint Presentation</vt:lpstr>
      <vt:lpstr>PowerPoint Presentation</vt:lpstr>
      <vt:lpstr>Timeline</vt:lpstr>
      <vt:lpstr>Near-term Consumers</vt:lpstr>
      <vt:lpstr>PowerPoint Presentation</vt:lpstr>
      <vt:lpstr>Activity Reporting</vt:lpstr>
      <vt:lpstr>PowerPoint Presentation</vt:lpstr>
      <vt:lpstr>Academic Program Reviews</vt:lpstr>
      <vt:lpstr>UMN Websites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Information Management in the U.S. University Enterprise Environment</dc:title>
  <dc:creator>Jan Fransen, Caitlin Bakker</dc:creator>
  <cp:keywords>University of Minnesota, OCLC, OCLC Research, research information management, rim</cp:keywords>
  <cp:lastModifiedBy>Confer,Patrick</cp:lastModifiedBy>
  <cp:revision>73</cp:revision>
  <dcterms:modified xsi:type="dcterms:W3CDTF">2016-09-21T18:43:12Z</dcterms:modified>
</cp:coreProperties>
</file>