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57" r:id="rId4"/>
    <p:sldId id="265" r:id="rId5"/>
    <p:sldId id="258" r:id="rId6"/>
    <p:sldId id="267" r:id="rId7"/>
    <p:sldId id="260" r:id="rId8"/>
    <p:sldId id="266" r:id="rId9"/>
    <p:sldId id="261" r:id="rId10"/>
    <p:sldId id="268" r:id="rId11"/>
    <p:sldId id="269" r:id="rId12"/>
    <p:sldId id="262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45"/>
    <p:restoredTop sz="94627"/>
  </p:normalViewPr>
  <p:slideViewPr>
    <p:cSldViewPr snapToGrid="0" snapToObjects="1">
      <p:cViewPr varScale="1">
        <p:scale>
          <a:sx n="69" d="100"/>
          <a:sy n="69" d="100"/>
        </p:scale>
        <p:origin x="2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9869" y="1380068"/>
            <a:ext cx="9483153" cy="2616199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Research Services and Reputation Management at Dartmouth: </a:t>
            </a:r>
            <a:r>
              <a:rPr lang="en-US" sz="4800" b="1" dirty="0"/>
              <a:t>Libraries in the </a:t>
            </a:r>
            <a:r>
              <a:rPr lang="en-US" sz="4800" b="1" dirty="0" smtClean="0"/>
              <a:t>Mix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Seaman</a:t>
            </a:r>
          </a:p>
          <a:p>
            <a:r>
              <a:rPr lang="en-US" dirty="0" smtClean="0"/>
              <a:t>OCLC Research</a:t>
            </a:r>
          </a:p>
          <a:p>
            <a:r>
              <a:rPr lang="en-US" dirty="0" smtClean="0"/>
              <a:t>San Francisco, 3 June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3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line: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</a:t>
            </a:r>
            <a:r>
              <a:rPr lang="en-US" dirty="0" smtClean="0"/>
              <a:t>uild out Fedora/Hydra and install </a:t>
            </a:r>
            <a:r>
              <a:rPr lang="en-US" dirty="0" err="1" smtClean="0"/>
              <a:t>Symplectic</a:t>
            </a:r>
            <a:r>
              <a:rPr lang="en-US" dirty="0" smtClean="0"/>
              <a:t> Elements.</a:t>
            </a:r>
          </a:p>
          <a:p>
            <a:r>
              <a:rPr lang="en-US" dirty="0" smtClean="0"/>
              <a:t>Pass Open Access Policy.</a:t>
            </a:r>
          </a:p>
          <a:p>
            <a:r>
              <a:rPr lang="en-US" dirty="0" smtClean="0"/>
              <a:t>Focus on OA journal articles and selected library collections in new repository architecture.</a:t>
            </a:r>
          </a:p>
          <a:p>
            <a:r>
              <a:rPr lang="en-US" dirty="0" smtClean="0"/>
              <a:t>Focus on selected departments for citation harvesting and management.</a:t>
            </a:r>
          </a:p>
          <a:p>
            <a:r>
              <a:rPr lang="en-US" dirty="0" smtClean="0"/>
              <a:t>Formulate IR policies with faculty committee.</a:t>
            </a:r>
          </a:p>
          <a:p>
            <a:r>
              <a:rPr lang="en-US" dirty="0" smtClean="0"/>
              <a:t>Design assessment and marketing plans.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967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Years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Fully functional repository for Dartmouth scholarship in all media.</a:t>
            </a:r>
          </a:p>
          <a:p>
            <a:r>
              <a:rPr lang="en-US" dirty="0" smtClean="0"/>
              <a:t>Shared architecture between IR and digital library.</a:t>
            </a:r>
          </a:p>
          <a:p>
            <a:r>
              <a:rPr lang="en-US" dirty="0" smtClean="0"/>
              <a:t>Citation management services for all Dartmouth faculty.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0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Service-based: minimal work for </a:t>
            </a:r>
            <a:r>
              <a:rPr lang="en-US" dirty="0" smtClean="0"/>
              <a:t>faculty.</a:t>
            </a:r>
            <a:endParaRPr lang="en-US" dirty="0"/>
          </a:p>
          <a:p>
            <a:r>
              <a:rPr lang="en-US" dirty="0"/>
              <a:t>Output-based: </a:t>
            </a:r>
            <a:r>
              <a:rPr lang="en-US" dirty="0" smtClean="0"/>
              <a:t>adding </a:t>
            </a:r>
            <a:r>
              <a:rPr lang="en-US" dirty="0"/>
              <a:t>value for individuals and </a:t>
            </a:r>
            <a:r>
              <a:rPr lang="en-US" dirty="0" smtClean="0"/>
              <a:t>institutions.</a:t>
            </a:r>
            <a:endParaRPr lang="en-US" dirty="0"/>
          </a:p>
          <a:p>
            <a:r>
              <a:rPr lang="en-US" dirty="0"/>
              <a:t>Aggregates and brands Dartmouth scholarly output, making </a:t>
            </a:r>
            <a:r>
              <a:rPr lang="en-US" dirty="0" smtClean="0"/>
              <a:t>it easily available </a:t>
            </a:r>
            <a:r>
              <a:rPr lang="en-US" dirty="0"/>
              <a:t>for reporting, PR, etc.</a:t>
            </a:r>
          </a:p>
          <a:p>
            <a:r>
              <a:rPr lang="en-US" dirty="0" smtClean="0"/>
              <a:t>Broad service portfolio supporting </a:t>
            </a:r>
            <a:r>
              <a:rPr lang="en-US" dirty="0"/>
              <a:t>research through the full </a:t>
            </a:r>
            <a:r>
              <a:rPr lang="en-US" dirty="0" smtClean="0"/>
              <a:t>lifecycle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748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You, OCLC Research!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David Seaman</a:t>
            </a:r>
          </a:p>
          <a:p>
            <a:pPr marL="0" indent="0">
              <a:buNone/>
            </a:pPr>
            <a:r>
              <a:rPr lang="en-US" dirty="0" smtClean="0"/>
              <a:t>Associate Librarian for Information Management</a:t>
            </a:r>
          </a:p>
          <a:p>
            <a:pPr marL="0" indent="0">
              <a:buNone/>
            </a:pPr>
            <a:r>
              <a:rPr lang="en-US" dirty="0" smtClean="0"/>
              <a:t>Dartmouth College Library</a:t>
            </a:r>
          </a:p>
          <a:p>
            <a:pPr marL="0" indent="0">
              <a:buNone/>
            </a:pPr>
            <a:r>
              <a:rPr lang="en-US" dirty="0" smtClean="0"/>
              <a:t>Hanover, NH</a:t>
            </a:r>
          </a:p>
          <a:p>
            <a:pPr marL="0" indent="0">
              <a:buNone/>
            </a:pPr>
            <a:r>
              <a:rPr lang="en-US" dirty="0" err="1"/>
              <a:t>d</a:t>
            </a:r>
            <a:r>
              <a:rPr lang="en-US" dirty="0" err="1" smtClean="0"/>
              <a:t>avid.seaman@dartmouth.edu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1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Dartmouth College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Founded 1769.  Ivy League institution.</a:t>
            </a:r>
          </a:p>
          <a:p>
            <a:r>
              <a:rPr lang="en-US" dirty="0" smtClean="0"/>
              <a:t>6,300 students (4,200 undergraduates)</a:t>
            </a:r>
          </a:p>
          <a:p>
            <a:r>
              <a:rPr lang="en-US" dirty="0" smtClean="0"/>
              <a:t>1,045 faculty.</a:t>
            </a:r>
          </a:p>
          <a:p>
            <a:r>
              <a:rPr lang="en-US" dirty="0" smtClean="0"/>
              <a:t>$210 million sponsored research (FY14).</a:t>
            </a:r>
          </a:p>
          <a:p>
            <a:r>
              <a:rPr lang="en-US" dirty="0"/>
              <a:t>Carnegie "very high research activity” </a:t>
            </a:r>
            <a:r>
              <a:rPr lang="en-US" dirty="0" smtClean="0"/>
              <a:t>classification.</a:t>
            </a:r>
          </a:p>
          <a:p>
            <a:r>
              <a:rPr lang="en-US" dirty="0" smtClean="0"/>
              <a:t>$4.5 billion endowment.</a:t>
            </a:r>
          </a:p>
          <a:p>
            <a:r>
              <a:rPr lang="en-US" dirty="0" smtClean="0"/>
              <a:t>Top 5 </a:t>
            </a:r>
            <a:r>
              <a:rPr lang="en-US" dirty="0"/>
              <a:t>u</a:t>
            </a:r>
            <a:r>
              <a:rPr lang="en-US" dirty="0" smtClean="0"/>
              <a:t>ndergraduate teaching (US News &amp; World Report ranking).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Robust Digital Library Program, including digital publishing of journals and </a:t>
            </a:r>
            <a:r>
              <a:rPr lang="en-US" dirty="0" err="1" smtClean="0"/>
              <a:t>ebooks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Active role in open access on campus, leading to May </a:t>
            </a:r>
            <a:r>
              <a:rPr lang="en-US" dirty="0"/>
              <a:t>2015 Dartmouth Faculty Open Access </a:t>
            </a:r>
            <a:r>
              <a:rPr lang="en-US" dirty="0" smtClean="0"/>
              <a:t>Policy (sponsored by the Council on the Libraries).</a:t>
            </a:r>
          </a:p>
          <a:p>
            <a:r>
              <a:rPr lang="en-US" dirty="0" smtClean="0"/>
              <a:t>Good relationships with faculty and Information Technology Services (ITS).</a:t>
            </a:r>
          </a:p>
          <a:p>
            <a:r>
              <a:rPr lang="en-US" dirty="0" smtClean="0"/>
              <a:t>Strong curatorial interests regarding Dartmouth scholarship.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9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Institution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Institutional goal to increase awareness of Dartmouth </a:t>
            </a:r>
            <a:r>
              <a:rPr lang="en-US" dirty="0" smtClean="0"/>
              <a:t>research globally.</a:t>
            </a:r>
            <a:endParaRPr lang="en-US" dirty="0"/>
          </a:p>
          <a:p>
            <a:r>
              <a:rPr lang="en-US" dirty="0" smtClean="0"/>
              <a:t>No institutional repository -- some department repositories (computing).</a:t>
            </a:r>
          </a:p>
          <a:p>
            <a:r>
              <a:rPr lang="en-US" dirty="0" smtClean="0"/>
              <a:t>No faculty profile system -- uneven updating of faculty web pages.</a:t>
            </a:r>
          </a:p>
          <a:p>
            <a:r>
              <a:rPr lang="en-US" dirty="0" smtClean="0"/>
              <a:t>No central database of faculty scholarly output.</a:t>
            </a:r>
          </a:p>
        </p:txBody>
      </p:sp>
    </p:spTree>
    <p:extLst>
      <p:ext uri="{BB962C8B-B14F-4D97-AF65-F5344CB8AC3E}">
        <p14:creationId xmlns:p14="http://schemas.microsoft.com/office/powerpoint/2010/main" val="185903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Service Opportunity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years ago we prioritized the opportunity </a:t>
            </a:r>
            <a:r>
              <a:rPr lang="en-US" dirty="0"/>
              <a:t>to build coordinated campus </a:t>
            </a:r>
            <a:r>
              <a:rPr lang="en-US" dirty="0" smtClean="0"/>
              <a:t>infrastructure to manage research and drive new services.</a:t>
            </a:r>
            <a:endParaRPr lang="en-US" dirty="0"/>
          </a:p>
          <a:p>
            <a:r>
              <a:rPr lang="en-US" dirty="0" smtClean="0"/>
              <a:t>Strong relationship with ITS – library not going it alone – presented as a joint initiative from the beginning.</a:t>
            </a:r>
          </a:p>
          <a:p>
            <a:r>
              <a:rPr lang="en-US" dirty="0" smtClean="0"/>
              <a:t>Builds on recent ITS investments in robust identity management (Oracle).</a:t>
            </a:r>
          </a:p>
          <a:p>
            <a:r>
              <a:rPr lang="en-US" dirty="0"/>
              <a:t>No legacy systems to work round, replace, or ignore</a:t>
            </a:r>
            <a:r>
              <a:rPr lang="en-US" dirty="0" smtClean="0"/>
              <a:t>. </a:t>
            </a:r>
            <a:r>
              <a:rPr lang="en-US" dirty="0" err="1" smtClean="0"/>
              <a:t>Yeehah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33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Campus </a:t>
            </a:r>
            <a:r>
              <a:rPr lang="en-US" dirty="0"/>
              <a:t>I</a:t>
            </a:r>
            <a:r>
              <a:rPr lang="en-US" dirty="0" smtClean="0"/>
              <a:t>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Fedora/Hydra for Dartmouth Academic Commons.</a:t>
            </a:r>
          </a:p>
          <a:p>
            <a:r>
              <a:rPr lang="en-US" dirty="0" smtClean="0"/>
              <a:t>Fedora/Hydra for Dartmouth Digital Library.</a:t>
            </a:r>
          </a:p>
          <a:p>
            <a:r>
              <a:rPr lang="en-US" dirty="0" err="1" smtClean="0"/>
              <a:t>Symplectic</a:t>
            </a:r>
            <a:r>
              <a:rPr lang="en-US" dirty="0" smtClean="0"/>
              <a:t> Elements for citation management services.</a:t>
            </a:r>
          </a:p>
        </p:txBody>
      </p:sp>
    </p:spTree>
    <p:extLst>
      <p:ext uri="{BB962C8B-B14F-4D97-AF65-F5344CB8AC3E}">
        <p14:creationId xmlns:p14="http://schemas.microsoft.com/office/powerpoint/2010/main" val="123067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Library/ITS Co-investment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full time staff positions from ITS: project director and programmer.</a:t>
            </a:r>
          </a:p>
          <a:p>
            <a:r>
              <a:rPr lang="en-US" dirty="0" smtClean="0"/>
              <a:t>Digital Scholarship Librarian being hired now.</a:t>
            </a:r>
          </a:p>
          <a:p>
            <a:r>
              <a:rPr lang="en-US" dirty="0" smtClean="0"/>
              <a:t>Existing Director of </a:t>
            </a:r>
            <a:r>
              <a:rPr lang="en-US" dirty="0"/>
              <a:t>Digital Resources and Scholarly Communications </a:t>
            </a:r>
            <a:r>
              <a:rPr lang="en-US" dirty="0" smtClean="0"/>
              <a:t>in lead role.</a:t>
            </a:r>
          </a:p>
          <a:p>
            <a:r>
              <a:rPr lang="en-US" dirty="0" smtClean="0"/>
              <a:t>Significant commitment from library technologists, metadata specialists, preservation librarian, and subject specialists.</a:t>
            </a:r>
          </a:p>
          <a:p>
            <a:r>
              <a:rPr lang="en-US" dirty="0" smtClean="0"/>
              <a:t>Joint budget for licensed software,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3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 the service, not the infrastructure: Faculty </a:t>
            </a:r>
            <a:r>
              <a:rPr lang="en-US" dirty="0"/>
              <a:t>members quick to see advantages of research management services for annual reports, grants submissions,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Something for everyone: OA skeptics can still benefit from citation management or data management plans for grants.</a:t>
            </a:r>
          </a:p>
          <a:p>
            <a:r>
              <a:rPr lang="en-US" dirty="0" smtClean="0"/>
              <a:t>High touch – much done for you, and no mandatory requirements with which to comply.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00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Library and ITS can demonstrate possibilities</a:t>
            </a:r>
            <a:r>
              <a:rPr lang="en-US" dirty="0"/>
              <a:t> </a:t>
            </a:r>
            <a:r>
              <a:rPr lang="en-US" dirty="0" smtClean="0"/>
              <a:t>and opportunities.</a:t>
            </a:r>
          </a:p>
          <a:p>
            <a:r>
              <a:rPr lang="en-US" dirty="0" smtClean="0"/>
              <a:t>We don</a:t>
            </a:r>
            <a:r>
              <a:rPr lang="fr-FR" dirty="0" smtClean="0"/>
              <a:t>’</a:t>
            </a:r>
            <a:r>
              <a:rPr lang="en-US" dirty="0" smtClean="0"/>
              <a:t>t own the issue.</a:t>
            </a:r>
          </a:p>
          <a:p>
            <a:r>
              <a:rPr lang="en-US" dirty="0" smtClean="0"/>
              <a:t>Faculty unease about some types of productivity measure.</a:t>
            </a:r>
          </a:p>
          <a:p>
            <a:r>
              <a:rPr lang="en-US" dirty="0" smtClean="0"/>
              <a:t>Needs deep faculty conversations about individual assessment, and policy decisions by campus administration.</a:t>
            </a:r>
          </a:p>
        </p:txBody>
      </p:sp>
    </p:spTree>
    <p:extLst>
      <p:ext uri="{BB962C8B-B14F-4D97-AF65-F5344CB8AC3E}">
        <p14:creationId xmlns:p14="http://schemas.microsoft.com/office/powerpoint/2010/main" val="157336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368</TotalTime>
  <Words>581</Words>
  <Application>Microsoft Office PowerPoint</Application>
  <PresentationFormat>Widescreen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Corbel</vt:lpstr>
      <vt:lpstr>Parallax</vt:lpstr>
      <vt:lpstr>Research Services and Reputation Management at Dartmouth: Libraries in the Mix</vt:lpstr>
      <vt:lpstr>Dartmouth College</vt:lpstr>
      <vt:lpstr>Background: Library</vt:lpstr>
      <vt:lpstr>Background: Institution</vt:lpstr>
      <vt:lpstr>The Service Opportunity</vt:lpstr>
      <vt:lpstr>New Campus Infrastructure</vt:lpstr>
      <vt:lpstr>Library/ITS Co-investment</vt:lpstr>
      <vt:lpstr>Service Focus</vt:lpstr>
      <vt:lpstr>Faculty Assessment</vt:lpstr>
      <vt:lpstr>Time line: 2015</vt:lpstr>
      <vt:lpstr>Future Years</vt:lpstr>
      <vt:lpstr>Conclusion</vt:lpstr>
      <vt:lpstr>Thank You, OCLC Research!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Services and Reputation Management at Dartmouth: Libraries in the Mix</dc:title>
  <dc:creator>David Seaman</dc:creator>
  <dc:description>Presented at the OCLC Research Library Partnership Meeting: Rep, Rank &amp; Role, 3 June 2015, San Francisco, California (USA)</dc:description>
  <cp:lastModifiedBy>McNicol,Jeanette</cp:lastModifiedBy>
  <cp:revision>27</cp:revision>
  <dcterms:created xsi:type="dcterms:W3CDTF">2015-06-03T08:58:04Z</dcterms:created>
  <dcterms:modified xsi:type="dcterms:W3CDTF">2015-06-12T22:18:21Z</dcterms:modified>
</cp:coreProperties>
</file>