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65" r:id="rId2"/>
    <p:sldId id="343" r:id="rId3"/>
    <p:sldId id="395" r:id="rId4"/>
    <p:sldId id="384" r:id="rId5"/>
    <p:sldId id="385" r:id="rId6"/>
    <p:sldId id="295" r:id="rId7"/>
    <p:sldId id="292" r:id="rId8"/>
    <p:sldId id="360" r:id="rId9"/>
    <p:sldId id="326" r:id="rId10"/>
    <p:sldId id="298" r:id="rId11"/>
    <p:sldId id="372" r:id="rId12"/>
    <p:sldId id="276" r:id="rId13"/>
    <p:sldId id="277" r:id="rId14"/>
    <p:sldId id="373" r:id="rId15"/>
    <p:sldId id="301" r:id="rId16"/>
    <p:sldId id="374" r:id="rId17"/>
    <p:sldId id="352" r:id="rId18"/>
    <p:sldId id="375" r:id="rId19"/>
    <p:sldId id="376" r:id="rId20"/>
    <p:sldId id="377" r:id="rId21"/>
    <p:sldId id="386" r:id="rId22"/>
    <p:sldId id="387" r:id="rId23"/>
    <p:sldId id="388" r:id="rId24"/>
    <p:sldId id="389" r:id="rId25"/>
    <p:sldId id="390" r:id="rId26"/>
    <p:sldId id="391" r:id="rId27"/>
    <p:sldId id="392" r:id="rId28"/>
    <p:sldId id="393" r:id="rId29"/>
    <p:sldId id="355" r:id="rId30"/>
    <p:sldId id="394" r:id="rId31"/>
    <p:sldId id="321" r:id="rId32"/>
    <p:sldId id="322" r:id="rId33"/>
    <p:sldId id="264" r:id="rId3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343"/>
            <p14:sldId id="395"/>
            <p14:sldId id="384"/>
          </p14:sldIdLst>
        </p14:section>
        <p14:section name="Untitled Section" id="{935DED2F-CB5C-4119-92C3-B398ADE4BB97}">
          <p14:sldIdLst>
            <p14:sldId id="385"/>
            <p14:sldId id="295"/>
            <p14:sldId id="292"/>
            <p14:sldId id="360"/>
            <p14:sldId id="326"/>
            <p14:sldId id="298"/>
            <p14:sldId id="372"/>
            <p14:sldId id="276"/>
            <p14:sldId id="277"/>
            <p14:sldId id="373"/>
            <p14:sldId id="301"/>
            <p14:sldId id="374"/>
            <p14:sldId id="352"/>
            <p14:sldId id="375"/>
            <p14:sldId id="376"/>
            <p14:sldId id="377"/>
            <p14:sldId id="386"/>
            <p14:sldId id="387"/>
            <p14:sldId id="388"/>
            <p14:sldId id="389"/>
            <p14:sldId id="390"/>
            <p14:sldId id="391"/>
            <p14:sldId id="392"/>
            <p14:sldId id="393"/>
            <p14:sldId id="355"/>
            <p14:sldId id="394"/>
            <p14:sldId id="321"/>
            <p14:sldId id="322"/>
            <p14:sldId id="264"/>
          </p14:sldIdLst>
        </p14:section>
      </p14:sectionLst>
    </p:ext>
    <p:ext uri="{EFAFB233-063F-42B5-8137-9DF3F51BA10A}">
      <p15:sldGuideLst xmlns:p15="http://schemas.microsoft.com/office/powerpoint/2012/main">
        <p15:guide id="1" orient="horz" pos="2376"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000000"/>
    <a:srgbClr val="EEECE1"/>
    <a:srgbClr val="1F497D"/>
    <a:srgbClr val="C6D9F1"/>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62500" autoAdjust="0"/>
  </p:normalViewPr>
  <p:slideViewPr>
    <p:cSldViewPr snapToGrid="0" snapToObjects="1">
      <p:cViewPr varScale="1">
        <p:scale>
          <a:sx n="66" d="100"/>
          <a:sy n="66" d="100"/>
        </p:scale>
        <p:origin x="1980" y="66"/>
      </p:cViewPr>
      <p:guideLst>
        <p:guide orient="horz" pos="2376"/>
        <p:guide pos="5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222"/>
    </p:cViewPr>
  </p:sorterViewPr>
  <p:notesViewPr>
    <p:cSldViewPr snapToGrid="0" snapToObjects="1" showGuides="1">
      <p:cViewPr>
        <p:scale>
          <a:sx n="160" d="100"/>
          <a:sy n="160" d="100"/>
        </p:scale>
        <p:origin x="-624"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11/13/2015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11/13/2015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xperimental.worldcat.org/marcusage/700.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 Thursday and thanks for tuning in! Today Karen and I will share some</a:t>
            </a:r>
            <a:r>
              <a:rPr lang="en-US" baseline="0" dirty="0" smtClean="0"/>
              <a:t> lessons we have learned from two linked data projects being conducted in OCLC Research that show us some useful ways to make the transition easier.</a:t>
            </a:r>
            <a:r>
              <a:rPr lang="en-US" dirty="0" smtClean="0"/>
              <a:t> </a:t>
            </a:r>
            <a:r>
              <a:rPr lang="en-US" baseline="0" dirty="0" smtClean="0"/>
              <a:t>Karen gave a version of this presentation at the ALCTS preconference preceding ALA Annual last June. </a:t>
            </a:r>
          </a:p>
          <a:p>
            <a:endParaRPr lang="en-US" baseline="0" dirty="0" smtClean="0"/>
          </a:p>
          <a:p>
            <a:r>
              <a:rPr lang="en-US" baseline="0" dirty="0" smtClean="0"/>
              <a:t>Introduction: J (Dublin)</a:t>
            </a:r>
          </a:p>
          <a:p>
            <a:r>
              <a:rPr lang="en-US" baseline="0" dirty="0" smtClean="0"/>
              <a:t>K (San Mateo) – multilingual bibs</a:t>
            </a:r>
          </a:p>
          <a:p>
            <a:r>
              <a:rPr lang="en-US" dirty="0" smtClean="0"/>
              <a:t>J (Dublin) </a:t>
            </a:r>
            <a:r>
              <a:rPr lang="en-US" baseline="0" dirty="0" smtClean="0"/>
              <a:t>– </a:t>
            </a:r>
            <a:r>
              <a:rPr lang="en-US" baseline="0" dirty="0" err="1" smtClean="0"/>
              <a:t>av</a:t>
            </a:r>
            <a:r>
              <a:rPr lang="en-US" baseline="0" dirty="0" smtClean="0"/>
              <a:t> and summary</a:t>
            </a:r>
          </a:p>
          <a:p>
            <a:endParaRPr lang="en-US" baseline="0" dirty="0" smtClean="0"/>
          </a:p>
          <a:p>
            <a:r>
              <a:rPr lang="en-US" baseline="0" dirty="0" smtClean="0"/>
              <a:t>“Beyond the looking glass: Beyond the Looking Glass: Real World Data. What does it take to make it work?” San Francisco, CA 26 June 2015.</a:t>
            </a:r>
            <a:endParaRPr lang="en-US" dirty="0" smtClean="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when we transform these summary text strings into RDF we can provide language tags, allowing us to present information in the preferred language and script of the user.</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11</a:t>
            </a:fld>
            <a:endParaRPr lang="en-US"/>
          </a:p>
        </p:txBody>
      </p:sp>
    </p:spTree>
    <p:extLst>
      <p:ext uri="{BB962C8B-B14F-4D97-AF65-F5344CB8AC3E}">
        <p14:creationId xmlns:p14="http://schemas.microsoft.com/office/powerpoint/2010/main" val="115998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have mocked up what a display could look like from the content</a:t>
            </a:r>
            <a:r>
              <a:rPr lang="en-US" baseline="0" dirty="0" smtClean="0"/>
              <a:t> of WorldCat records. Here, we take advantage that we have an English-tagged summary of </a:t>
            </a:r>
            <a:r>
              <a:rPr lang="en-US" i="1" dirty="0" smtClean="0"/>
              <a:t>An Iceland Fisherman</a:t>
            </a:r>
            <a:r>
              <a:rPr lang="en-US" dirty="0" smtClean="0"/>
              <a:t>, original in French,</a:t>
            </a:r>
            <a:r>
              <a:rPr lang="en-US" baseline="0" dirty="0" smtClean="0"/>
              <a:t> </a:t>
            </a:r>
            <a:r>
              <a:rPr lang="en-US" dirty="0" smtClean="0"/>
              <a:t>displayed in an English interface</a:t>
            </a:r>
            <a:r>
              <a:rPr lang="en-US" baseline="0" dirty="0" smtClean="0"/>
              <a:t> and</a:t>
            </a:r>
            <a:r>
              <a:rPr lang="en-US" dirty="0" smtClean="0"/>
              <a:t> with a table of translations and translators</a:t>
            </a:r>
            <a:r>
              <a:rPr lang="en-US" baseline="0" dirty="0" smtClean="0"/>
              <a:t> of the work</a:t>
            </a:r>
            <a:r>
              <a:rPr lang="en-US" dirty="0" smtClean="0"/>
              <a:t>.</a:t>
            </a:r>
          </a:p>
          <a:p>
            <a:pPr>
              <a:spcBef>
                <a:spcPct val="0"/>
              </a:spcBef>
            </a:pPr>
            <a:endParaRPr lang="en-US" dirty="0" smtClean="0"/>
          </a:p>
          <a:p>
            <a:pPr>
              <a:spcBef>
                <a:spcPct val="0"/>
              </a:spcBef>
            </a:pPr>
            <a:r>
              <a:rPr lang="en-US" dirty="0" smtClean="0"/>
              <a:t>Mockup designed by JD Shipengrover, OCLC Research</a:t>
            </a:r>
          </a:p>
        </p:txBody>
      </p:sp>
      <p:sp>
        <p:nvSpPr>
          <p:cNvPr id="16387" name="Slide Number Placeholder 3"/>
          <p:cNvSpPr>
            <a:spLocks noGrp="1"/>
          </p:cNvSpPr>
          <p:nvPr>
            <p:ph type="sldNum" sz="quarter" idx="5"/>
          </p:nvPr>
        </p:nvSpPr>
        <p:spPr bwMode="auto">
          <a:noFill/>
          <a:ln>
            <a:miter lim="800000"/>
            <a:headEnd/>
            <a:tailEnd/>
          </a:ln>
        </p:spPr>
        <p:txBody>
          <a:bodyPr/>
          <a:lstStyle/>
          <a:p>
            <a:fld id="{2A082115-2950-4884-ACF4-CFDB47D16AD6}" type="slidenum">
              <a:rPr lang="en-US"/>
              <a:pPr/>
              <a:t>12</a:t>
            </a:fld>
            <a:endParaRPr lang="en-US"/>
          </a:p>
        </p:txBody>
      </p:sp>
    </p:spTree>
    <p:extLst>
      <p:ext uri="{BB962C8B-B14F-4D97-AF65-F5344CB8AC3E}">
        <p14:creationId xmlns:p14="http://schemas.microsoft.com/office/powerpoint/2010/main" val="90461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record with a Chinese interface. Since we don’t have a Chinese-language summary, none would</a:t>
            </a:r>
            <a:r>
              <a:rPr lang="en-US" baseline="0" dirty="0" smtClean="0"/>
              <a:t> be shown.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Mockup designed by JD Shipengrover, OCLC Research</a:t>
            </a:r>
          </a:p>
          <a:p>
            <a:endParaRPr lang="en-US" dirty="0"/>
          </a:p>
        </p:txBody>
      </p:sp>
      <p:sp>
        <p:nvSpPr>
          <p:cNvPr id="4" name="Slide Number Placeholder 3"/>
          <p:cNvSpPr>
            <a:spLocks noGrp="1"/>
          </p:cNvSpPr>
          <p:nvPr>
            <p:ph type="sldNum" sz="quarter" idx="10"/>
          </p:nvPr>
        </p:nvSpPr>
        <p:spPr/>
        <p:txBody>
          <a:bodyPr/>
          <a:lstStyle/>
          <a:p>
            <a:fld id="{D1145EBD-903E-474C-BA5A-86C1F756F6C3}" type="slidenum">
              <a:rPr lang="en-US" smtClean="0"/>
              <a:pPr/>
              <a:t>13</a:t>
            </a:fld>
            <a:endParaRPr lang="en-US"/>
          </a:p>
        </p:txBody>
      </p:sp>
    </p:spTree>
    <p:extLst>
      <p:ext uri="{BB962C8B-B14F-4D97-AF65-F5344CB8AC3E}">
        <p14:creationId xmlns:p14="http://schemas.microsoft.com/office/powerpoint/2010/main" val="118832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record for the English translation of a Chinese classical work, a travelogue of a Chinese explorer ca 400 AD – but it doesn’t say what the original title was, only “title also in Chinese.” &lt;click&gt; This one is better, as it gives the romanization of the Chinese title, but it’s in a free text notes field. &lt;click&gt; And this one gives the romanized Chinese title in the uniform title field. Yay. Of course I’d prefer to see the Chinese characters, especially since this isn’t the Pinyin romanization we use now. But since we group these records into “content clusters” it’s OK that the other records don’t have a uniform title, since this one does.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14</a:t>
            </a:fld>
            <a:endParaRPr lang="en-US"/>
          </a:p>
        </p:txBody>
      </p:sp>
    </p:spTree>
    <p:extLst>
      <p:ext uri="{BB962C8B-B14F-4D97-AF65-F5344CB8AC3E}">
        <p14:creationId xmlns:p14="http://schemas.microsoft.com/office/powerpoint/2010/main" val="278605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we convert</a:t>
            </a:r>
            <a:r>
              <a:rPr lang="en-US" baseline="0" dirty="0" smtClean="0"/>
              <a:t> the information into RDF, we can state not only the English translation but also state the work it is a translation of with the appropriate language tags.</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15</a:t>
            </a:fld>
            <a:endParaRPr lang="en-US"/>
          </a:p>
        </p:txBody>
      </p:sp>
    </p:spTree>
    <p:extLst>
      <p:ext uri="{BB962C8B-B14F-4D97-AF65-F5344CB8AC3E}">
        <p14:creationId xmlns:p14="http://schemas.microsoft.com/office/powerpoint/2010/main" val="320911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represents a “gold standard” that makes it easy for us to parse. It</a:t>
            </a:r>
            <a:r>
              <a:rPr lang="en-US" baseline="0" dirty="0" smtClean="0"/>
              <a:t> has an 041 indicating the language of the original &lt;click&gt; it has a uniform title of the Chinese original, with Chinese characters &lt;click&gt; it has an added entry for the translator, with the role term &lt;click&gt; AND, be still my heart, it even has an original title entry with a link to the WorldCat record for the Chinese original.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pretty</a:t>
            </a:r>
            <a:r>
              <a:rPr lang="en-US" baseline="0" dirty="0" smtClean="0"/>
              <a:t> rare to find an original title entry for translations.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April 2015, only 684,000</a:t>
            </a:r>
            <a:r>
              <a:rPr lang="en-US" baseline="0" dirty="0" smtClean="0"/>
              <a:t> </a:t>
            </a:r>
            <a:r>
              <a:rPr lang="en-US" dirty="0" smtClean="0"/>
              <a:t> WorldCat book records had</a:t>
            </a:r>
            <a:r>
              <a:rPr lang="en-US" baseline="0" dirty="0" smtClean="0"/>
              <a:t> a 765 field, and only 12,000 of them had a </a:t>
            </a:r>
            <a:r>
              <a:rPr lang="en-US" dirty="0" smtClean="0"/>
              <a:t>$w link to the original.</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16</a:t>
            </a:fld>
            <a:endParaRPr lang="en-US"/>
          </a:p>
        </p:txBody>
      </p:sp>
    </p:spTree>
    <p:extLst>
      <p:ext uri="{BB962C8B-B14F-4D97-AF65-F5344CB8AC3E}">
        <p14:creationId xmlns:p14="http://schemas.microsoft.com/office/powerpoint/2010/main" val="149188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Hans Christian Andersen’s “Snow Queen” (originally written in Danish) has been translated into many languages. When records for translations do not include an added entry for the</a:t>
            </a:r>
            <a:r>
              <a:rPr lang="en-US" baseline="0" dirty="0" smtClean="0"/>
              <a:t> translator, we resort to parsing the 245 $c, using a very long table representing all the ways “translator” or “translated by” can be written in different languages. So the English “translator” is easy for us to spot, but we have to also need to identify, for example, translator in Russian and in Turkish.</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17</a:t>
            </a:fld>
            <a:endParaRPr lang="en-US"/>
          </a:p>
        </p:txBody>
      </p:sp>
    </p:spTree>
    <p:extLst>
      <p:ext uri="{BB962C8B-B14F-4D97-AF65-F5344CB8AC3E}">
        <p14:creationId xmlns:p14="http://schemas.microsoft.com/office/powerpoint/2010/main" val="236546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VIAF displays, we’re displaying the translators where we can identify them. Here it’s really useful to distinguish Snow Queen translations into English and into Swedish by different translators.</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19</a:t>
            </a:fld>
            <a:endParaRPr lang="en-US"/>
          </a:p>
        </p:txBody>
      </p:sp>
    </p:spTree>
    <p:extLst>
      <p:ext uri="{BB962C8B-B14F-4D97-AF65-F5344CB8AC3E}">
        <p14:creationId xmlns:p14="http://schemas.microsoft.com/office/powerpoint/2010/main" val="197063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$e terms are language-dependent. This is the list of the most frequently used terms for “translator” in different languages, with some variations (“</a:t>
            </a:r>
            <a:r>
              <a:rPr lang="en-US" baseline="0" dirty="0" err="1" smtClean="0"/>
              <a:t>Traduction</a:t>
            </a:r>
            <a:r>
              <a:rPr lang="en-US" baseline="0" dirty="0" smtClean="0"/>
              <a:t>” in French also abbreviated as “</a:t>
            </a:r>
            <a:r>
              <a:rPr lang="en-US" baseline="0" dirty="0" err="1" smtClean="0"/>
              <a:t>trad</a:t>
            </a:r>
            <a:r>
              <a:rPr lang="en-US" baseline="0" dirty="0" smtClean="0"/>
              <a:t>.”) This doesn’t even list all the typos we find farther down the frequency list. Using the $4 code is language-independent, and we can generate the appropriate label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Stats from </a:t>
            </a:r>
            <a:r>
              <a:rPr lang="en-US" dirty="0" smtClean="0">
                <a:hlinkClick r:id="rId3"/>
              </a:rPr>
              <a:t>http://experimental.worldcat.org/marcusage/700.html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20</a:t>
            </a:fld>
            <a:endParaRPr lang="en-US"/>
          </a:p>
        </p:txBody>
      </p:sp>
    </p:spTree>
    <p:extLst>
      <p:ext uri="{BB962C8B-B14F-4D97-AF65-F5344CB8AC3E}">
        <p14:creationId xmlns:p14="http://schemas.microsoft.com/office/powerpoint/2010/main" val="52106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--AV materials are rich in entities and relationships;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--subject of an important LC study;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communities besides librarians have authoritative info about music and movies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WC record describes a work by Bobby McFerrin and Yo-Yo Ma, a popular musician paired with a classical musician.</a:t>
            </a:r>
          </a:p>
          <a:p>
            <a:pPr marL="0" indent="0">
              <a:buFont typeface="Arial"/>
              <a:buNone/>
            </a:pPr>
            <a:r>
              <a:rPr lang="en-US" baseline="0" dirty="0" smtClean="0"/>
              <a:t>(click) In the underlying MARC record.  Describe 100, 700, 511</a:t>
            </a:r>
          </a:p>
          <a:p>
            <a:pPr marL="0" indent="0">
              <a:buFont typeface="Arial"/>
              <a:buNone/>
            </a:pPr>
            <a:r>
              <a:rPr lang="en-US" baseline="0" dirty="0" smtClean="0"/>
              <a:t>(click) It is a complex work. Each track is a work with different composers and roles for the two performers. Shown in the MARC 505 field. Note that Yo-Yo Ma, the primary creator for the recording, is not mentioned at all. In addition, the composer role can only be inferred by the human reader. It is not explicitly marked.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21</a:t>
            </a:fld>
            <a:endParaRPr lang="en-US"/>
          </a:p>
        </p:txBody>
      </p:sp>
    </p:spTree>
    <p:extLst>
      <p:ext uri="{BB962C8B-B14F-4D97-AF65-F5344CB8AC3E}">
        <p14:creationId xmlns:p14="http://schemas.microsoft.com/office/powerpoint/2010/main" val="31412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to make linked data work we need &lt;click&gt;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course, you can achieve these goals with MARC, but they aren’t an automatic consequence of current cataloging standards. But MARC records can be converted more easily into linked data by following a few conventions that are already defined.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a:t>
            </a:fld>
            <a:endParaRPr lang="en-US"/>
          </a:p>
        </p:txBody>
      </p:sp>
    </p:spTree>
    <p:extLst>
      <p:ext uri="{BB962C8B-B14F-4D97-AF65-F5344CB8AC3E}">
        <p14:creationId xmlns:p14="http://schemas.microsoft.com/office/powerpoint/2010/main" val="1114048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the linked data model that can be inferred from the RDF statements published on the MARC record available from WorldCat shows none of this richness. </a:t>
            </a:r>
          </a:p>
          <a:p>
            <a:endParaRPr lang="en-US" baseline="0" dirty="0" smtClean="0"/>
          </a:p>
          <a:p>
            <a:r>
              <a:rPr lang="en-US" baseline="0" dirty="0" smtClean="0"/>
              <a:t>It is derived only from the machine-understandable (structured) data. The MARC record represents a Work Example (for a CD). The corresponding Work represents a cluster of descriptions of the same recording – as a CD or audiocassette released multiple times since 1992. The 700 and 710 fields are converted to a set of contributors – or something more specific if there is a role code.</a:t>
            </a:r>
          </a:p>
          <a:p>
            <a:endParaRPr lang="en-US" baseline="0" dirty="0" smtClean="0"/>
          </a:p>
          <a:p>
            <a:r>
              <a:rPr lang="en-US" baseline="0" dirty="0" smtClean="0"/>
              <a:t>As a result, the published linked data says very little about who did what to each creative work. It is not very actionable.</a:t>
            </a:r>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22</a:t>
            </a:fld>
            <a:endParaRPr lang="en-US"/>
          </a:p>
        </p:txBody>
      </p:sp>
    </p:spTree>
    <p:extLst>
      <p:ext uri="{BB962C8B-B14F-4D97-AF65-F5344CB8AC3E}">
        <p14:creationId xmlns:p14="http://schemas.microsoft.com/office/powerpoint/2010/main" val="4189389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505 field in the MARC record, it is not possible for a machine to determine who did what to each track. The semantics have to be inferred. But structured, </a:t>
            </a:r>
            <a:r>
              <a:rPr lang="en-US" baseline="0" dirty="0" err="1" smtClean="0"/>
              <a:t>parseable</a:t>
            </a:r>
            <a:r>
              <a:rPr lang="en-US" baseline="0" dirty="0" smtClean="0"/>
              <a:t> data does exist in </a:t>
            </a:r>
            <a:r>
              <a:rPr lang="en-US" baseline="0" dirty="0" err="1" smtClean="0"/>
              <a:t>MusicBrainz</a:t>
            </a:r>
            <a:r>
              <a:rPr lang="en-US" dirty="0" smtClean="0"/>
              <a:t>.</a:t>
            </a:r>
          </a:p>
          <a:p>
            <a:endParaRPr lang="en-US" baseline="0" dirty="0" smtClean="0"/>
          </a:p>
          <a:p>
            <a:r>
              <a:rPr lang="en-US" baseline="0" dirty="0" smtClean="0"/>
              <a:t>If we can link the MARC record to the corresponding description in </a:t>
            </a:r>
            <a:r>
              <a:rPr lang="en-US" baseline="0" dirty="0" err="1" smtClean="0"/>
              <a:t>MusicBrainz</a:t>
            </a:r>
            <a:r>
              <a:rPr lang="en-US" baseline="0" dirty="0" smtClean="0"/>
              <a:t>, three good things happen:</a:t>
            </a:r>
          </a:p>
          <a:p>
            <a:pPr marL="228600" indent="-228600">
              <a:buFont typeface="+mj-lt"/>
              <a:buAutoNum type="arabicPeriod"/>
            </a:pPr>
            <a:r>
              <a:rPr lang="en-US" dirty="0" smtClean="0"/>
              <a:t>We link to the broader community of music producers and consumers, who almost certainly have important facts to add to the Person and Work entities being described</a:t>
            </a:r>
          </a:p>
          <a:p>
            <a:pPr marL="228600" indent="-228600">
              <a:buFont typeface="+mj-lt"/>
              <a:buAutoNum type="arabicPeriod"/>
            </a:pPr>
            <a:r>
              <a:rPr lang="en-US" dirty="0"/>
              <a:t>We can algorithmically discover more of the model for sound recordings, </a:t>
            </a:r>
            <a:endParaRPr lang="en-US" dirty="0" smtClean="0"/>
          </a:p>
          <a:p>
            <a:pPr marL="228600" indent="-228600">
              <a:buFont typeface="+mj-lt"/>
              <a:buAutoNum type="arabicPeriod"/>
            </a:pPr>
            <a:r>
              <a:rPr lang="en-US" dirty="0" smtClean="0"/>
              <a:t>The task of retrospective conversion of MARC records for linked data is simplified. </a:t>
            </a:r>
          </a:p>
          <a:p>
            <a:pPr marL="457200" lvl="1" indent="0">
              <a:buFont typeface="+mj-lt"/>
              <a:buNone/>
            </a:pPr>
            <a:endParaRPr lang="en-US" dirty="0" smtClean="0"/>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If descriptive task is shared among librarians and stakeholder communities (which the linked data paradigm encourages), we would only be required to parse the record for search terms that connect it to a more machine-understandable description created elsewhere.</a:t>
            </a:r>
          </a:p>
          <a:p>
            <a:pPr marL="457200" lvl="1"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23</a:t>
            </a:fld>
            <a:endParaRPr lang="en-US"/>
          </a:p>
        </p:txBody>
      </p:sp>
    </p:spTree>
    <p:extLst>
      <p:ext uri="{BB962C8B-B14F-4D97-AF65-F5344CB8AC3E}">
        <p14:creationId xmlns:p14="http://schemas.microsoft.com/office/powerpoint/2010/main" val="2352275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few slides walk through</a:t>
            </a:r>
            <a:r>
              <a:rPr lang="en-US" baseline="0" dirty="0" smtClean="0"/>
              <a:t> a description of a sound recording that can be converted more easily to linked data. Simpler because it does not describe a collection.</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24</a:t>
            </a:fld>
            <a:endParaRPr lang="en-US"/>
          </a:p>
        </p:txBody>
      </p:sp>
    </p:spTree>
    <p:extLst>
      <p:ext uri="{BB962C8B-B14F-4D97-AF65-F5344CB8AC3E}">
        <p14:creationId xmlns:p14="http://schemas.microsoft.com/office/powerpoint/2010/main" val="1273905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what makes this record relatively easy to parse and interpret.</a:t>
            </a:r>
          </a:p>
          <a:p>
            <a:pPr marL="228600" indent="-228600">
              <a:buAutoNum type="arabicPeriod"/>
            </a:pPr>
            <a:r>
              <a:rPr lang="en-US" baseline="0" dirty="0" smtClean="0"/>
              <a:t>It strikes the right balance between the limited expressiveness of the MARC relator codes and the rich role detail that is available for this resource.</a:t>
            </a:r>
          </a:p>
          <a:p>
            <a:pPr marL="228600" indent="-228600">
              <a:buAutoNum type="arabicPeriod"/>
            </a:pPr>
            <a:r>
              <a:rPr lang="en-US" baseline="0" dirty="0" smtClean="0"/>
              <a:t>&lt;click&gt;The 511 field identifies the performers and the roles they play in the performance.</a:t>
            </a:r>
          </a:p>
          <a:p>
            <a:pPr marL="685800" lvl="1" indent="-228600">
              <a:buAutoNum type="arabicPeriod"/>
            </a:pPr>
            <a:r>
              <a:rPr lang="en-US" baseline="0" dirty="0" smtClean="0"/>
              <a:t>The semantics of the 511 field identifies them as ‘participants or performers’ and the 0 in #1 that they are not cast members, but some other kind of performer. </a:t>
            </a:r>
          </a:p>
          <a:p>
            <a:pPr marL="685800" lvl="1" indent="-228600">
              <a:buAutoNum type="arabicPeriod"/>
            </a:pPr>
            <a:r>
              <a:rPr lang="en-US" baseline="0" dirty="0" smtClean="0"/>
              <a:t>&lt;click&gt;Most of the names are repeated in the 700 field. The role code is omitted, but the only relevant value would be ‘</a:t>
            </a:r>
            <a:r>
              <a:rPr lang="en-US" baseline="0" dirty="0" err="1" smtClean="0"/>
              <a:t>prf</a:t>
            </a:r>
            <a:r>
              <a:rPr lang="en-US" baseline="0" dirty="0" smtClean="0"/>
              <a:t>,’ which is redundant with the semantics of the 511 field. </a:t>
            </a:r>
          </a:p>
          <a:p>
            <a:pPr marL="685800" lvl="1" indent="-228600">
              <a:buAutoNum type="arabicPeriod"/>
            </a:pPr>
            <a:r>
              <a:rPr lang="en-US" baseline="0" dirty="0" smtClean="0"/>
              <a:t>A relatively straightforward algorithm can match the free-text form of the name in the 511 with the controlled form in 700. Then it can be established that this is Charles McPherson the alto saxophone player, not the veterinary scientist (who wrote ‘Techniques with guinea pigs’ http://www.worldcat.org/title/techniques-with-guinea-pigs/oclc/18360705&amp;referer=brief_results)</a:t>
            </a:r>
          </a:p>
          <a:p>
            <a:pPr marL="228600" lvl="0" indent="-228600">
              <a:buFont typeface="+mj-lt"/>
              <a:buAutoNum type="arabicPeriod"/>
            </a:pPr>
            <a:r>
              <a:rPr lang="en-US" baseline="0" dirty="0" smtClean="0"/>
              <a:t>&lt;click&gt;The 100 field does not have to appear in a MARC record about audiovisual materials. But here it makes sense because there is a primary creator. In the previous example, Yo-Yo Ma and Bobby McFerrin were co-stars, but only Yo-Yo Ma appeared in the 100 field.</a:t>
            </a:r>
          </a:p>
          <a:p>
            <a:pPr marL="228600" lvl="0" indent="-228600">
              <a:buFont typeface="+mj-lt"/>
              <a:buAutoNum type="arabicPeriod"/>
            </a:pPr>
            <a:r>
              <a:rPr lang="en-US" baseline="0" dirty="0" smtClean="0"/>
              <a:t>&lt;click&gt;Role information does not appear elsewhere in the record, which is good, because it would be redundant, and possibly inconsistent.</a:t>
            </a:r>
          </a:p>
        </p:txBody>
      </p:sp>
      <p:sp>
        <p:nvSpPr>
          <p:cNvPr id="4" name="Slide Number Placeholder 3"/>
          <p:cNvSpPr>
            <a:spLocks noGrp="1"/>
          </p:cNvSpPr>
          <p:nvPr>
            <p:ph type="sldNum" sz="quarter" idx="10"/>
          </p:nvPr>
        </p:nvSpPr>
        <p:spPr/>
        <p:txBody>
          <a:bodyPr/>
          <a:lstStyle/>
          <a:p>
            <a:fld id="{299D7421-AD5D-46DA-91F4-10FFFF42BEC0}" type="slidenum">
              <a:rPr lang="en-US" smtClean="0"/>
              <a:t>25</a:t>
            </a:fld>
            <a:endParaRPr lang="en-US"/>
          </a:p>
        </p:txBody>
      </p:sp>
    </p:spTree>
    <p:extLst>
      <p:ext uri="{BB962C8B-B14F-4D97-AF65-F5344CB8AC3E}">
        <p14:creationId xmlns:p14="http://schemas.microsoft.com/office/powerpoint/2010/main" val="334494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one</a:t>
            </a:r>
            <a:r>
              <a:rPr lang="en-US" baseline="0" dirty="0" smtClean="0"/>
              <a:t> of our research projects, we are trying to extract the rest of the rich relationships from this record. </a:t>
            </a:r>
            <a:r>
              <a:rPr lang="en-US" dirty="0" smtClean="0"/>
              <a:t>A</a:t>
            </a:r>
            <a:r>
              <a:rPr lang="en-US" baseline="0" dirty="0" smtClean="0"/>
              <a:t> simple parsing algorithm was applied to the 511 field. This image shows the results. On the left (marked ‘gold’) are the substrings judged as correct by a human reader. On the right (marked ‘extracted’) are the strings extracted by the algorithm. A yellow background (in the gold data) identifies correct answers that were not identified (or false negatives). A pink background in the extracted data marks strings that were extracted, but are not in the gold data (or false positives). </a:t>
            </a:r>
          </a:p>
          <a:p>
            <a:endParaRPr lang="en-US" baseline="0" dirty="0" smtClean="0"/>
          </a:p>
          <a:p>
            <a:r>
              <a:rPr lang="en-US" baseline="0" dirty="0" smtClean="0"/>
              <a:t>This record yields data about roles that is not expressible using MARC relator codes. Though we have to infer that Lonnie </a:t>
            </a:r>
            <a:r>
              <a:rPr lang="en-US" baseline="0" dirty="0" err="1" smtClean="0"/>
              <a:t>Hillyer</a:t>
            </a:r>
            <a:r>
              <a:rPr lang="en-US" baseline="0" dirty="0" smtClean="0"/>
              <a:t> ‘played’ rather than ‘built’ or ‘painted’ a trumpet, normalization to a more obvious ‘role’ noun can be done by linking to the corresponding Wikidata page that has an ontology connecting the instrument to the player of it (with identifiers) (click) </a:t>
            </a:r>
            <a:endParaRPr lang="en-US" dirty="0" smtClean="0"/>
          </a:p>
        </p:txBody>
      </p:sp>
      <p:sp>
        <p:nvSpPr>
          <p:cNvPr id="4" name="Slide Number Placeholder 3"/>
          <p:cNvSpPr>
            <a:spLocks noGrp="1"/>
          </p:cNvSpPr>
          <p:nvPr>
            <p:ph type="sldNum" sz="quarter" idx="10"/>
          </p:nvPr>
        </p:nvSpPr>
        <p:spPr/>
        <p:txBody>
          <a:bodyPr/>
          <a:lstStyle/>
          <a:p>
            <a:fld id="{299D7421-AD5D-46DA-91F4-10FFFF42BEC0}" type="slidenum">
              <a:rPr lang="en-US" smtClean="0"/>
              <a:t>26</a:t>
            </a:fld>
            <a:endParaRPr lang="en-US"/>
          </a:p>
        </p:txBody>
      </p:sp>
    </p:spTree>
    <p:extLst>
      <p:ext uri="{BB962C8B-B14F-4D97-AF65-F5344CB8AC3E}">
        <p14:creationId xmlns:p14="http://schemas.microsoft.com/office/powerpoint/2010/main" val="1317320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model that now be derived from the data. It can be expressed in Schema.org.</a:t>
            </a:r>
          </a:p>
          <a:p>
            <a:pPr marL="228600" indent="-228600">
              <a:buFont typeface="+mj-lt"/>
              <a:buAutoNum type="arabicPeriod"/>
            </a:pPr>
            <a:r>
              <a:rPr lang="en-US" baseline="0" dirty="0" smtClean="0"/>
              <a:t>There are 3 creative works—a performance event, an album, and a physical realization of the album. </a:t>
            </a:r>
          </a:p>
          <a:p>
            <a:pPr marL="228600" indent="-228600">
              <a:buFont typeface="+mj-lt"/>
              <a:buAutoNum type="arabicPeriod"/>
            </a:pPr>
            <a:r>
              <a:rPr lang="en-US" baseline="0" dirty="0" smtClean="0"/>
              <a:t>The sound recording ‘encodes’ the album (published by Columbia Records), and the event is a performance of the work. </a:t>
            </a:r>
          </a:p>
          <a:p>
            <a:pPr marL="228600" indent="-228600">
              <a:buFont typeface="+mj-lt"/>
              <a:buAutoNum type="arabicPeriod"/>
            </a:pPr>
            <a:r>
              <a:rPr lang="en-US" baseline="0" dirty="0" smtClean="0"/>
              <a:t>The performers are now identified by their specific contributions. </a:t>
            </a:r>
          </a:p>
        </p:txBody>
      </p:sp>
      <p:sp>
        <p:nvSpPr>
          <p:cNvPr id="4" name="Slide Number Placeholder 3"/>
          <p:cNvSpPr>
            <a:spLocks noGrp="1"/>
          </p:cNvSpPr>
          <p:nvPr>
            <p:ph type="sldNum" sz="quarter" idx="10"/>
          </p:nvPr>
        </p:nvSpPr>
        <p:spPr/>
        <p:txBody>
          <a:bodyPr/>
          <a:lstStyle/>
          <a:p>
            <a:fld id="{299D7421-AD5D-46DA-91F4-10FFFF42BEC0}" type="slidenum">
              <a:rPr lang="en-US" smtClean="0"/>
              <a:t>27</a:t>
            </a:fld>
            <a:endParaRPr lang="en-US"/>
          </a:p>
        </p:txBody>
      </p:sp>
    </p:spTree>
    <p:extLst>
      <p:ext uri="{BB962C8B-B14F-4D97-AF65-F5344CB8AC3E}">
        <p14:creationId xmlns:p14="http://schemas.microsoft.com/office/powerpoint/2010/main" val="1121443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list of recommendations can be organized into a </a:t>
            </a:r>
            <a:r>
              <a:rPr lang="en-US" dirty="0" smtClean="0"/>
              <a:t>sort</a:t>
            </a:r>
            <a:r>
              <a:rPr lang="en-US" baseline="0" dirty="0" smtClean="0"/>
              <a:t> of metadata “food pyramid.” Those at the top may be necessary, but should be used sparingly. Those further down should form the foundation of practice, if the goal is improved machine understanding of MARC metadata. This kind of analysis is only one thread of work in the general program for making entities and relationships more visible in MARC records. Another—the PCC URI committee, which is tasked with making it easier to add URIs to MARC records.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28</a:t>
            </a:fld>
            <a:endParaRPr lang="en-US"/>
          </a:p>
        </p:txBody>
      </p:sp>
    </p:spTree>
    <p:extLst>
      <p:ext uri="{BB962C8B-B14F-4D97-AF65-F5344CB8AC3E}">
        <p14:creationId xmlns:p14="http://schemas.microsoft.com/office/powerpoint/2010/main" val="1520407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32</a:t>
            </a:fld>
            <a:endParaRPr lang="en-US"/>
          </a:p>
        </p:txBody>
      </p:sp>
    </p:spTree>
    <p:extLst>
      <p:ext uri="{BB962C8B-B14F-4D97-AF65-F5344CB8AC3E}">
        <p14:creationId xmlns:p14="http://schemas.microsoft.com/office/powerpoint/2010/main" val="3081111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33</a:t>
            </a:fld>
            <a:endParaRPr lang="en-US"/>
          </a:p>
        </p:txBody>
      </p:sp>
    </p:spTree>
    <p:extLst>
      <p:ext uri="{BB962C8B-B14F-4D97-AF65-F5344CB8AC3E}">
        <p14:creationId xmlns:p14="http://schemas.microsoft.com/office/powerpoint/2010/main" val="423493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 we start? Make our data more machine-readable. But isn’t MARC “Machine-readable” Cataloging? Yes and no. A MARC record is certainly </a:t>
            </a:r>
            <a:r>
              <a:rPr lang="en-US" baseline="0" dirty="0" smtClean="0"/>
              <a:t>more readable than a physical </a:t>
            </a:r>
            <a:r>
              <a:rPr lang="en-US" dirty="0" smtClean="0"/>
              <a:t>library catalog </a:t>
            </a:r>
            <a:r>
              <a:rPr lang="en-US" baseline="0" dirty="0" smtClean="0"/>
              <a:t>card.</a:t>
            </a:r>
            <a:r>
              <a:rPr lang="en-US" dirty="0" smtClean="0"/>
              <a:t> But it is </a:t>
            </a:r>
            <a:r>
              <a:rPr lang="en-US" baseline="0" dirty="0" smtClean="0"/>
              <a:t>only readable in library systems. And the record is fully</a:t>
            </a:r>
            <a:r>
              <a:rPr lang="en-US" dirty="0" smtClean="0"/>
              <a:t> understandable only to human readers. So w</a:t>
            </a:r>
            <a:r>
              <a:rPr lang="en-US" baseline="0" dirty="0" smtClean="0"/>
              <a:t>e need to take the next step</a:t>
            </a:r>
            <a:r>
              <a:rPr lang="en-US" dirty="0" smtClean="0"/>
              <a:t> shown in this slide: transform the flat record shown at the bottom to the network shown at the top.  We’re doing two things. </a:t>
            </a:r>
          </a:p>
          <a:p>
            <a:pPr lvl="1"/>
            <a:r>
              <a:rPr lang="en-US" baseline="0" dirty="0" smtClean="0"/>
              <a:t>--We’re pulling out entities—</a:t>
            </a:r>
            <a:r>
              <a:rPr lang="en-US" dirty="0" smtClean="0"/>
              <a:t>or the real-world things that the record describes. A person named William Shakespeare, a Work named Hamlet, a place named New York, and so on. </a:t>
            </a:r>
          </a:p>
          <a:p>
            <a:pPr lvl="1"/>
            <a:r>
              <a:rPr lang="en-US" baseline="0" dirty="0" smtClean="0"/>
              <a:t>--We’re also pulling out</a:t>
            </a:r>
            <a:r>
              <a:rPr lang="en-US" dirty="0" smtClean="0"/>
              <a:t> the relationships among the entities. William Shakespeare is the author of Hamlet. It was published by an organization named Penguin Books, and so on. </a:t>
            </a:r>
          </a:p>
          <a:p>
            <a:r>
              <a:rPr lang="en-US" dirty="0" smtClean="0"/>
              <a:t>So why are entities and relationships more powerful than the flat record?</a:t>
            </a:r>
          </a:p>
          <a:p>
            <a:pPr lvl="1"/>
            <a:r>
              <a:rPr lang="en-US" dirty="0" smtClean="0"/>
              <a:t>--They exist outside the world of library metadata. If they’re described in common standards such as schema.org, other systems besides library systems can understand them. </a:t>
            </a:r>
          </a:p>
          <a:p>
            <a:pPr lvl="1"/>
            <a:r>
              <a:rPr lang="en-US" dirty="0" smtClean="0"/>
              <a:t>--They can also contribute their own knowledge about them. Librarians care about certain attributes, but we can learn more about William Shakespeare and Hamlet by consulting authoritative information managed by scholarly communities, news organizations, encyclopedias, and standard web resources such as Wikipedia.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a:t>
            </a:fld>
            <a:endParaRPr lang="en-US"/>
          </a:p>
        </p:txBody>
      </p:sp>
    </p:spTree>
    <p:extLst>
      <p:ext uri="{BB962C8B-B14F-4D97-AF65-F5344CB8AC3E}">
        <p14:creationId xmlns:p14="http://schemas.microsoft.com/office/powerpoint/2010/main" val="176386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 deeper with a real example.  </a:t>
            </a:r>
            <a:r>
              <a:rPr lang="en-US" baseline="0" dirty="0" smtClean="0"/>
              <a:t>(click) </a:t>
            </a:r>
            <a:r>
              <a:rPr lang="en-US" dirty="0" smtClean="0"/>
              <a:t>Start with a MARC record about the Tipping Point by Malcolm Gladwell. </a:t>
            </a:r>
            <a:r>
              <a:rPr lang="en-US" baseline="0" dirty="0" smtClean="0"/>
              <a:t>$100 Personal Name, a $245 Title, a $520 summary  and $650 subjects</a:t>
            </a:r>
            <a:r>
              <a:rPr lang="en-US" dirty="0" smtClean="0"/>
              <a:t> are extracted and </a:t>
            </a:r>
            <a:r>
              <a:rPr lang="en-US" baseline="0" dirty="0" smtClean="0"/>
              <a:t>expressed as machine-readable statements, or ‘triples’ in RDF.</a:t>
            </a:r>
          </a:p>
          <a:p>
            <a:endParaRPr lang="en-US" baseline="0" dirty="0" smtClean="0"/>
          </a:p>
          <a:p>
            <a:r>
              <a:rPr lang="en-US" baseline="0" dirty="0" smtClean="0"/>
              <a:t>But this is not just a simple conversion process from MARC to RDF. It is a process of learning or accumulating information about Malcolm Gladwell, the Tipping Point, and other entities that are described in WorldCat or other datasets </a:t>
            </a:r>
            <a:r>
              <a:rPr lang="en-US" dirty="0" smtClean="0"/>
              <a:t>about </a:t>
            </a:r>
            <a:r>
              <a:rPr lang="en-US" baseline="0" dirty="0" smtClean="0"/>
              <a:t>resources managed by libraries. So the same information is extracted from every MARC record about the Tipping Point in WorldCat to form a Work Cluster. </a:t>
            </a:r>
          </a:p>
          <a:p>
            <a:endParaRPr lang="en-US" baseline="0" dirty="0" smtClean="0"/>
          </a:p>
          <a:p>
            <a:r>
              <a:rPr lang="en-US" baseline="0" dirty="0" smtClean="0"/>
              <a:t>(click) The result is a description of a WorldCat Work entity for ‘The Tipping Point.’</a:t>
            </a:r>
            <a:r>
              <a:rPr lang="en-US" dirty="0" smtClean="0"/>
              <a:t> It is a Knowledge Graph about everything we can learn about The Tipping Point from </a:t>
            </a:r>
            <a:r>
              <a:rPr lang="en-US" dirty="0" err="1" smtClean="0"/>
              <a:t>WorldCat’s</a:t>
            </a:r>
            <a:r>
              <a:rPr lang="en-US" dirty="0" smtClean="0"/>
              <a:t> hundreds of millions of MARC records.</a:t>
            </a:r>
            <a:r>
              <a:rPr lang="en-US" baseline="0" dirty="0" smtClean="0"/>
              <a:t> It represents content common</a:t>
            </a:r>
            <a:r>
              <a:rPr lang="en-US" dirty="0" smtClean="0"/>
              <a:t> to many manifestations or formats. </a:t>
            </a:r>
          </a:p>
          <a:p>
            <a:endParaRPr lang="en-US" baseline="0" dirty="0" smtClean="0"/>
          </a:p>
          <a:p>
            <a:r>
              <a:rPr lang="en-US" dirty="0" smtClean="0"/>
              <a:t>The Work description is no longer human-readable, but is a rich collection of pointers, or URIs, to other machine-understandable resources.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4</a:t>
            </a:fld>
            <a:endParaRPr lang="en-US"/>
          </a:p>
        </p:txBody>
      </p:sp>
    </p:spTree>
    <p:extLst>
      <p:ext uri="{BB962C8B-B14F-4D97-AF65-F5344CB8AC3E}">
        <p14:creationId xmlns:p14="http://schemas.microsoft.com/office/powerpoint/2010/main" val="391813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aseline="0" dirty="0" smtClean="0"/>
              <a:t>A similar </a:t>
            </a:r>
            <a:r>
              <a:rPr lang="en-US" dirty="0" smtClean="0"/>
              <a:t>process can collect information about the author Malcolm Gladwell. Start from the MARC record.</a:t>
            </a:r>
          </a:p>
          <a:p>
            <a:pPr defTabSz="932871">
              <a:defRPr/>
            </a:pPr>
            <a:r>
              <a:rPr lang="en-US" dirty="0" smtClean="0"/>
              <a:t>(click) in multiple library authority files aggregated by VIAF</a:t>
            </a:r>
          </a:p>
          <a:p>
            <a:pPr defTabSz="932871">
              <a:defRPr/>
            </a:pPr>
            <a:r>
              <a:rPr lang="en-US" dirty="0" smtClean="0"/>
              <a:t>(click) in Wikidata and (click) Wikipedia</a:t>
            </a:r>
          </a:p>
          <a:p>
            <a:pPr defTabSz="932871">
              <a:defRPr/>
            </a:pPr>
            <a:r>
              <a:rPr lang="en-US" dirty="0" smtClean="0"/>
              <a:t>(click ) We are also experimenting with the generation of ‘person’  entities for the people who show up in the library record. Here is a mockup for Malcolm Gladwell. It </a:t>
            </a:r>
            <a:r>
              <a:rPr lang="en-US" baseline="0" dirty="0" smtClean="0"/>
              <a:t>integrates information from the library community and the broader Web in a single place. </a:t>
            </a:r>
            <a:r>
              <a:rPr lang="en-US" dirty="0" smtClean="0"/>
              <a:t>Malcolm Gladwell is already described in library authority files, but many </a:t>
            </a:r>
            <a:r>
              <a:rPr lang="en-US" baseline="0" dirty="0" smtClean="0"/>
              <a:t>authors or</a:t>
            </a:r>
            <a:r>
              <a:rPr lang="en-US" dirty="0" smtClean="0"/>
              <a:t> creators are </a:t>
            </a:r>
            <a:r>
              <a:rPr lang="en-US" baseline="0" dirty="0" smtClean="0"/>
              <a:t>not  – scholars who have published only journal articles, people who have assembled archives, and the many contributors to multimedia resources who are not authors</a:t>
            </a:r>
            <a:r>
              <a:rPr lang="en-US" dirty="0" smtClean="0"/>
              <a:t> but are contributors in other ways (musicians, composers, playwrights, </a:t>
            </a:r>
            <a:r>
              <a:rPr lang="en-US" dirty="0" err="1" smtClean="0"/>
              <a:t>etc</a:t>
            </a:r>
            <a:r>
              <a:rPr lang="en-US" dirty="0" smtClean="0"/>
              <a:t>).</a:t>
            </a:r>
          </a:p>
          <a:p>
            <a:pPr defTabSz="932871">
              <a:defRPr/>
            </a:pPr>
            <a:endParaRPr lang="en-US" dirty="0" smtClean="0"/>
          </a:p>
          <a:p>
            <a:pPr defTabSz="932871">
              <a:defRPr/>
            </a:pPr>
            <a:r>
              <a:rPr lang="en-US" dirty="0" smtClean="0"/>
              <a:t>So what we’re really doing is building hubs for Works, Persons, and other entities that are important to librarianship. The descriptions that result are much richer than an individual human-readable record. This data can be used in lots of ways to create customized user experiences.  But to get there, we have to have good data. Karen will walk us through some examples involving translations.</a:t>
            </a:r>
          </a:p>
        </p:txBody>
      </p:sp>
      <p:sp>
        <p:nvSpPr>
          <p:cNvPr id="4" name="Slide Number Placeholder 3"/>
          <p:cNvSpPr>
            <a:spLocks noGrp="1"/>
          </p:cNvSpPr>
          <p:nvPr>
            <p:ph type="sldNum" sz="quarter" idx="10"/>
          </p:nvPr>
        </p:nvSpPr>
        <p:spPr/>
        <p:txBody>
          <a:bodyPr/>
          <a:lstStyle/>
          <a:p>
            <a:fld id="{6F896307-7DAF-5642-9DCB-6041360F1C6E}" type="slidenum">
              <a:rPr lang="en-US" smtClean="0"/>
              <a:pPr/>
              <a:t>5</a:t>
            </a:fld>
            <a:endParaRPr lang="en-US"/>
          </a:p>
        </p:txBody>
      </p:sp>
    </p:spTree>
    <p:extLst>
      <p:ext uri="{BB962C8B-B14F-4D97-AF65-F5344CB8AC3E}">
        <p14:creationId xmlns:p14="http://schemas.microsoft.com/office/powerpoint/2010/main" val="421331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relationship of a work (with an author) and</a:t>
            </a:r>
            <a:r>
              <a:rPr lang="en-US" sz="1200" b="0" i="0" kern="1200" baseline="0" dirty="0" smtClean="0">
                <a:solidFill>
                  <a:schemeClr val="tx1"/>
                </a:solidFill>
                <a:latin typeface="+mn-lt"/>
                <a:ea typeface="+mn-ea"/>
                <a:cs typeface="+mn-cs"/>
              </a:rPr>
              <a:t> its associated </a:t>
            </a:r>
            <a:r>
              <a:rPr lang="en-US" sz="1200" b="0" i="0" kern="1200" dirty="0" smtClean="0">
                <a:solidFill>
                  <a:schemeClr val="tx1"/>
                </a:solidFill>
                <a:latin typeface="+mn-lt"/>
                <a:ea typeface="+mn-ea"/>
                <a:cs typeface="+mn-cs"/>
              </a:rPr>
              <a:t> translations (with their respective translators) is relatively straight-forward.</a:t>
            </a:r>
            <a:r>
              <a:rPr lang="en-US" sz="1200" b="0" i="0" kern="1200" baseline="0" dirty="0" smtClean="0">
                <a:solidFill>
                  <a:schemeClr val="tx1"/>
                </a:solidFill>
                <a:latin typeface="+mn-lt"/>
                <a:ea typeface="+mn-ea"/>
                <a:cs typeface="+mn-cs"/>
              </a:rPr>
              <a:t> This diagram captures the relationship i</a:t>
            </a:r>
            <a:r>
              <a:rPr lang="en-US" dirty="0" smtClean="0"/>
              <a:t>n two reciprocal links, one from the original Chinese book (blue box) through its property </a:t>
            </a:r>
            <a:r>
              <a:rPr lang="en-US" i="1" dirty="0" err="1" smtClean="0"/>
              <a:t>HasTranslation</a:t>
            </a:r>
            <a:r>
              <a:rPr lang="en-US" dirty="0" smtClean="0"/>
              <a:t>  pointing (with blue</a:t>
            </a:r>
            <a:r>
              <a:rPr lang="en-US" baseline="0" dirty="0" smtClean="0"/>
              <a:t> arrows) </a:t>
            </a:r>
            <a:r>
              <a:rPr lang="en-US" dirty="0" smtClean="0"/>
              <a:t>to each</a:t>
            </a:r>
            <a:r>
              <a:rPr lang="en-US" baseline="0" dirty="0" smtClean="0"/>
              <a:t> </a:t>
            </a:r>
            <a:r>
              <a:rPr lang="en-US" dirty="0" smtClean="0"/>
              <a:t>translation (red</a:t>
            </a:r>
            <a:r>
              <a:rPr lang="en-US" baseline="0" dirty="0" smtClean="0"/>
              <a:t> boxes)</a:t>
            </a:r>
            <a:r>
              <a:rPr lang="en-US" dirty="0" smtClean="0"/>
              <a:t>, and one from each</a:t>
            </a:r>
            <a:r>
              <a:rPr lang="en-US" baseline="0" dirty="0" smtClean="0"/>
              <a:t> </a:t>
            </a:r>
            <a:r>
              <a:rPr lang="en-US" dirty="0" smtClean="0"/>
              <a:t>translation back</a:t>
            </a:r>
            <a:r>
              <a:rPr lang="en-US" baseline="0" dirty="0" smtClean="0"/>
              <a:t> to the original Chinese work (red arrows) </a:t>
            </a:r>
            <a:r>
              <a:rPr lang="en-US" dirty="0" smtClean="0"/>
              <a:t>through the</a:t>
            </a:r>
            <a:r>
              <a:rPr lang="en-US" baseline="0" dirty="0" smtClean="0"/>
              <a:t> </a:t>
            </a:r>
            <a:r>
              <a:rPr lang="en-US" dirty="0" smtClean="0"/>
              <a:t>property </a:t>
            </a:r>
            <a:r>
              <a:rPr lang="en-US" i="1" dirty="0" err="1" smtClean="0"/>
              <a:t>IsTranslationOf</a:t>
            </a:r>
            <a:r>
              <a:rPr lang="en-US" dirty="0" smtClean="0"/>
              <a:t> .</a:t>
            </a:r>
            <a:r>
              <a:rPr lang="en-US" baseline="0" dirty="0" smtClean="0"/>
              <a:t>  A work </a:t>
            </a:r>
            <a:r>
              <a:rPr lang="en-US" dirty="0" smtClean="0"/>
              <a:t>can have any number of translations, and there can be multiple translations into the same language</a:t>
            </a:r>
            <a:r>
              <a:rPr lang="en-US" baseline="0" dirty="0" smtClean="0"/>
              <a:t> which is why identifying the translator is so important.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6</a:t>
            </a:fld>
            <a:endParaRPr lang="en-US"/>
          </a:p>
        </p:txBody>
      </p:sp>
    </p:spTree>
    <p:extLst>
      <p:ext uri="{BB962C8B-B14F-4D97-AF65-F5344CB8AC3E}">
        <p14:creationId xmlns:p14="http://schemas.microsoft.com/office/powerpoint/2010/main" val="31226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Machines access VIAF far more than humans. To leverage all the work done by the OCLC cooperative we</a:t>
            </a:r>
            <a:r>
              <a:rPr lang="en-US" baseline="0" dirty="0" smtClean="0"/>
              <a:t> want to share the relationships we’ve established between original works and their associated translations with the semantic Web. Here is a sample markup of an original Chinese work written by </a:t>
            </a:r>
            <a:r>
              <a:rPr lang="en-US" baseline="0" dirty="0" err="1" smtClean="0"/>
              <a:t>Gao</a:t>
            </a:r>
            <a:r>
              <a:rPr lang="en-US" baseline="0" dirty="0" smtClean="0"/>
              <a:t> Xingjian, a Chinese Nobel Prize laureate for literature, and one of the translations of his work into English. We marked this up with schema.org; there were two new terms we proposed, since accepted as a bib extension, shown here: translator and </a:t>
            </a:r>
            <a:r>
              <a:rPr lang="en-US" baseline="0" dirty="0" err="1" smtClean="0"/>
              <a:t>translationOfWork</a:t>
            </a:r>
            <a:r>
              <a:rPr lang="en-US" baseline="0" dirty="0" smtClean="0"/>
              <a:t>. We are also exploring using ISO-defined script differentiators for simplified and traditional Chinese characters, “</a:t>
            </a:r>
            <a:r>
              <a:rPr lang="en-US" baseline="0" dirty="0" err="1" smtClean="0"/>
              <a:t>hant</a:t>
            </a:r>
            <a:r>
              <a:rPr lang="en-US" baseline="0" dirty="0" smtClean="0"/>
              <a:t>” here for traditional and “</a:t>
            </a:r>
            <a:r>
              <a:rPr lang="en-US" baseline="0" dirty="0" err="1" smtClean="0"/>
              <a:t>hans</a:t>
            </a:r>
            <a:r>
              <a:rPr lang="en-US" baseline="0" dirty="0" smtClean="0"/>
              <a:t>” for simplified.</a:t>
            </a:r>
          </a:p>
          <a:p>
            <a:endParaRPr lang="en-US" baseline="0" dirty="0" smtClean="0"/>
          </a:p>
          <a:p>
            <a:r>
              <a:rPr lang="en-US" baseline="0" dirty="0" smtClean="0"/>
              <a:t>The same process contributes to WorldCat Work descriptions. The relationships we’re establishing in VIAF also flow into WorldCat Works over time.</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7</a:t>
            </a:fld>
            <a:endParaRPr lang="en-US"/>
          </a:p>
        </p:txBody>
      </p:sp>
    </p:spTree>
    <p:extLst>
      <p:ext uri="{BB962C8B-B14F-4D97-AF65-F5344CB8AC3E}">
        <p14:creationId xmlns:p14="http://schemas.microsoft.com/office/powerpoint/2010/main" val="1831948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VIAF includes XA records that act as “Police records”,</a:t>
            </a:r>
            <a:r>
              <a:rPr lang="en-GB" sz="1200" kern="1200" baseline="0" dirty="0" smtClean="0">
                <a:solidFill>
                  <a:schemeClr val="tx1"/>
                </a:solidFill>
                <a:effectLst/>
                <a:latin typeface="+mn-lt"/>
                <a:ea typeface="+mn-ea"/>
                <a:cs typeface="+mn-cs"/>
              </a:rPr>
              <a:t> records we create to force</a:t>
            </a:r>
            <a:r>
              <a:rPr lang="en-GB" sz="1200" kern="1200" dirty="0" smtClean="0">
                <a:solidFill>
                  <a:schemeClr val="tx1"/>
                </a:solidFill>
                <a:effectLst/>
                <a:latin typeface="+mn-lt"/>
                <a:ea typeface="+mn-ea"/>
                <a:cs typeface="+mn-cs"/>
              </a:rPr>
              <a:t> records out of clusters that don’t belong and</a:t>
            </a:r>
            <a:r>
              <a:rPr lang="en-GB" sz="1200" kern="1200" baseline="0" dirty="0" smtClean="0">
                <a:solidFill>
                  <a:schemeClr val="tx1"/>
                </a:solidFill>
                <a:effectLst/>
                <a:latin typeface="+mn-lt"/>
                <a:ea typeface="+mn-ea"/>
                <a:cs typeface="+mn-cs"/>
              </a:rPr>
              <a:t> merge clusters that didn’t have enough matching points. An </a:t>
            </a:r>
            <a:r>
              <a:rPr lang="en-GB" sz="1200" kern="1200" baseline="0" dirty="0" err="1" smtClean="0">
                <a:solidFill>
                  <a:schemeClr val="tx1"/>
                </a:solidFill>
                <a:effectLst/>
                <a:latin typeface="+mn-lt"/>
                <a:ea typeface="+mn-ea"/>
                <a:cs typeface="+mn-cs"/>
              </a:rPr>
              <a:t>xA</a:t>
            </a:r>
            <a:r>
              <a:rPr lang="en-GB" sz="1200" kern="1200" baseline="0" dirty="0" smtClean="0">
                <a:solidFill>
                  <a:schemeClr val="tx1"/>
                </a:solidFill>
                <a:effectLst/>
                <a:latin typeface="+mn-lt"/>
                <a:ea typeface="+mn-ea"/>
                <a:cs typeface="+mn-cs"/>
              </a:rPr>
              <a:t> record indicates manual intervention, where we</a:t>
            </a:r>
            <a:r>
              <a:rPr lang="en-GB" sz="1200" kern="1200" dirty="0" smtClean="0">
                <a:solidFill>
                  <a:schemeClr val="tx1"/>
                </a:solidFill>
                <a:effectLst/>
                <a:latin typeface="+mn-lt"/>
                <a:ea typeface="+mn-ea"/>
                <a:cs typeface="+mn-cs"/>
              </a:rPr>
              <a:t> manually split clusters</a:t>
            </a:r>
            <a:r>
              <a:rPr lang="en-GB" sz="1200" kern="1200" baseline="0" dirty="0" smtClean="0">
                <a:solidFill>
                  <a:schemeClr val="tx1"/>
                </a:solidFill>
                <a:effectLst/>
                <a:latin typeface="+mn-lt"/>
                <a:ea typeface="+mn-ea"/>
                <a:cs typeface="+mn-cs"/>
              </a:rPr>
              <a:t> that represent more than one person or merged clusters that really represent the same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 the first case, two different Japanese names have the same romanization. Most sources do not include the kanji of either the author or the works, and the </a:t>
            </a:r>
            <a:r>
              <a:rPr lang="en-GB" sz="1200" kern="1200" baseline="0" dirty="0" err="1" smtClean="0">
                <a:solidFill>
                  <a:schemeClr val="tx1"/>
                </a:solidFill>
                <a:effectLst/>
                <a:latin typeface="+mn-lt"/>
                <a:ea typeface="+mn-ea"/>
                <a:cs typeface="+mn-cs"/>
              </a:rPr>
              <a:t>romanizations</a:t>
            </a:r>
            <a:r>
              <a:rPr lang="en-GB" sz="1200" kern="1200" baseline="0" dirty="0" smtClean="0">
                <a:solidFill>
                  <a:schemeClr val="tx1"/>
                </a:solidFill>
                <a:effectLst/>
                <a:latin typeface="+mn-lt"/>
                <a:ea typeface="+mn-ea"/>
                <a:cs typeface="+mn-cs"/>
              </a:rPr>
              <a:t> for the same title differed so some entries were associated with the incorrect “Murakami Haruki”.  The </a:t>
            </a:r>
            <a:r>
              <a:rPr lang="en-GB" sz="1200" kern="1200" baseline="0" dirty="0" err="1" smtClean="0">
                <a:solidFill>
                  <a:schemeClr val="tx1"/>
                </a:solidFill>
                <a:effectLst/>
                <a:latin typeface="+mn-lt"/>
                <a:ea typeface="+mn-ea"/>
                <a:cs typeface="+mn-cs"/>
              </a:rPr>
              <a:t>xA</a:t>
            </a:r>
            <a:r>
              <a:rPr lang="en-GB" sz="1200" kern="1200" baseline="0" dirty="0" smtClean="0">
                <a:solidFill>
                  <a:schemeClr val="tx1"/>
                </a:solidFill>
                <a:effectLst/>
                <a:latin typeface="+mn-lt"/>
                <a:ea typeface="+mn-ea"/>
                <a:cs typeface="+mn-cs"/>
              </a:rPr>
              <a:t> records we created split the two Murakami’s apart and made sure they were associated with the correct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 the second case, my college room-mate had written several different works both in the US and France. Each source listed a different title – we didn’t have anything to match except her name so we ended up with three different clusters. She confirmed that she wrote all three so the </a:t>
            </a:r>
            <a:r>
              <a:rPr lang="en-GB" sz="1200" kern="1200" baseline="0" dirty="0" err="1" smtClean="0">
                <a:solidFill>
                  <a:schemeClr val="tx1"/>
                </a:solidFill>
                <a:effectLst/>
                <a:latin typeface="+mn-lt"/>
                <a:ea typeface="+mn-ea"/>
                <a:cs typeface="+mn-cs"/>
              </a:rPr>
              <a:t>xA</a:t>
            </a:r>
            <a:r>
              <a:rPr lang="en-GB" sz="1200" kern="1200" baseline="0" dirty="0" smtClean="0">
                <a:solidFill>
                  <a:schemeClr val="tx1"/>
                </a:solidFill>
                <a:effectLst/>
                <a:latin typeface="+mn-lt"/>
                <a:ea typeface="+mn-ea"/>
                <a:cs typeface="+mn-cs"/>
              </a:rPr>
              <a:t> record merged them into one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 triplicate for another name, this time due to the differences in how the same name is represented by different sources, has been reported. Humans are still better at detecting these kinds of errors than algorithms so we will continue to need a manual over-ride.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8</a:t>
            </a:fld>
            <a:endParaRPr lang="en-US"/>
          </a:p>
        </p:txBody>
      </p:sp>
    </p:spTree>
    <p:extLst>
      <p:ext uri="{BB962C8B-B14F-4D97-AF65-F5344CB8AC3E}">
        <p14:creationId xmlns:p14="http://schemas.microsoft.com/office/powerpoint/2010/main" val="292489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lovely to see records that include a summary! </a:t>
            </a:r>
            <a:r>
              <a:rPr lang="en-US" baseline="0" dirty="0" smtClean="0"/>
              <a:t>To present information in the preferred language of the user, we need to know the language of the individual data elements, not just the language of the resource being described. The language of cataloging in a record can indicate the language of the free-text fields such as summaries.</a:t>
            </a:r>
          </a:p>
          <a:p>
            <a:endParaRPr lang="en-US" baseline="0" dirty="0" smtClean="0"/>
          </a:p>
          <a:p>
            <a:r>
              <a:rPr lang="en-US" baseline="0" dirty="0" smtClean="0"/>
              <a:t>Slide from Janifer </a:t>
            </a:r>
            <a:r>
              <a:rPr lang="en-US" baseline="0" dirty="0" err="1" smtClean="0"/>
              <a:t>Gatenby</a:t>
            </a:r>
            <a:r>
              <a:rPr lang="en-US" baseline="0" dirty="0" smtClean="0"/>
              <a:t>, OCLC</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10</a:t>
            </a:fld>
            <a:endParaRPr lang="en-US"/>
          </a:p>
        </p:txBody>
      </p:sp>
    </p:spTree>
    <p:extLst>
      <p:ext uri="{BB962C8B-B14F-4D97-AF65-F5344CB8AC3E}">
        <p14:creationId xmlns:p14="http://schemas.microsoft.com/office/powerpoint/2010/main" val="29256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5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nk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28600" y="6369626"/>
            <a:ext cx="1397000" cy="259773"/>
          </a:xfrm>
          <a:prstGeom prst="rect">
            <a:avLst/>
          </a:prstGeom>
        </p:spPr>
      </p:pic>
    </p:spTree>
    <p:extLst>
      <p:ext uri="{BB962C8B-B14F-4D97-AF65-F5344CB8AC3E}">
        <p14:creationId xmlns:p14="http://schemas.microsoft.com/office/powerpoint/2010/main" val="106922615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15448" y="-94465"/>
            <a:ext cx="9382767" cy="131318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862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smtClean="0">
                <a:solidFill>
                  <a:schemeClr val="bg1"/>
                </a:solidFill>
                <a:latin typeface="+mj-lt"/>
              </a:rPr>
              <a:t>Together we make breakthroughs</a:t>
            </a:r>
            <a:r>
              <a:rPr lang="en-US" sz="2000" b="1" baseline="0" dirty="0" smtClean="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1" r:id="rId10"/>
    <p:sldLayoutId id="2147483664" r:id="rId11"/>
    <p:sldLayoutId id="2147483666"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 Id="rId4" Type="http://schemas.openxmlformats.org/officeDocument/2006/relationships/hyperlink" Target="http://www.oclc.org/research/themes/data-science.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oclc.org/content/dam/research/publications/2015/oclcresearch-loc-linked-data-2015.pdf"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www.loc.gov/bibframe/pdf/bibframe-avmodelingstudy-may15-2014.pdf" TargetMode="External"/><Relationship Id="rId5" Type="http://schemas.openxmlformats.org/officeDocument/2006/relationships/hyperlink" Target="http://www.rdaregistry.info/Elements/e/" TargetMode="External"/><Relationship Id="rId4" Type="http://schemas.openxmlformats.org/officeDocument/2006/relationships/hyperlink" Target="http://www.morganclaypool.com/toc/wbe.1/1/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godby@oclc.or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61.png"/><Relationship Id="rId4" Type="http://schemas.openxmlformats.org/officeDocument/2006/relationships/hyperlink" Target="mailto:smithyok@oclc.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experiment.worldcat.org/entity/work/data/1215997.html"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viaf.org/viaf/81663420/" TargetMode="External"/><Relationship Id="rId5" Type="http://schemas.openxmlformats.org/officeDocument/2006/relationships/hyperlink" Target="http://experiment.worldcat.org/entity/work/data/145209748.html" TargetMode="External"/><Relationship Id="rId4" Type="http://schemas.openxmlformats.org/officeDocument/2006/relationships/hyperlink" Target="http://viaf.org/viaf/10226664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1532643"/>
            <a:ext cx="5694700" cy="1061829"/>
          </a:xfrm>
        </p:spPr>
        <p:txBody>
          <a:bodyPr/>
          <a:lstStyle/>
          <a:p>
            <a:r>
              <a:rPr lang="en-US" dirty="0" smtClean="0"/>
              <a:t>Technical Advances for Innovation in Cultural Heritage</a:t>
            </a:r>
          </a:p>
          <a:p>
            <a:r>
              <a:rPr lang="en-US" dirty="0" smtClean="0"/>
              <a:t>Institutions (TAI CHI) Webinar Series</a:t>
            </a:r>
          </a:p>
          <a:p>
            <a:r>
              <a:rPr lang="en-US" dirty="0" smtClean="0"/>
              <a:t>5 November 2015</a:t>
            </a:r>
            <a:endParaRPr lang="en-US" dirty="0"/>
          </a:p>
        </p:txBody>
      </p:sp>
      <p:sp>
        <p:nvSpPr>
          <p:cNvPr id="3" name="Text Placeholder 2"/>
          <p:cNvSpPr>
            <a:spLocks noGrp="1"/>
          </p:cNvSpPr>
          <p:nvPr>
            <p:ph type="body" sz="quarter" idx="16"/>
          </p:nvPr>
        </p:nvSpPr>
        <p:spPr/>
        <p:txBody>
          <a:bodyPr>
            <a:noAutofit/>
          </a:bodyPr>
          <a:lstStyle/>
          <a:p>
            <a:pPr algn="ctr"/>
            <a:r>
              <a:rPr lang="en-US" sz="3200" dirty="0" smtClean="0">
                <a:latin typeface="+mj-lt"/>
                <a:sym typeface="Symbol"/>
              </a:rPr>
              <a:t>How </a:t>
            </a:r>
            <a:r>
              <a:rPr lang="en-US" sz="3200" i="1" dirty="0" smtClean="0">
                <a:solidFill>
                  <a:srgbClr val="236192"/>
                </a:solidFill>
                <a:latin typeface="+mj-lt"/>
                <a:sym typeface="Symbol"/>
              </a:rPr>
              <a:t>You </a:t>
            </a:r>
            <a:r>
              <a:rPr lang="en-US" sz="3200" dirty="0" smtClean="0">
                <a:solidFill>
                  <a:srgbClr val="236192"/>
                </a:solidFill>
                <a:latin typeface="+mj-lt"/>
                <a:sym typeface="Symbol"/>
              </a:rPr>
              <a:t>C</a:t>
            </a:r>
            <a:r>
              <a:rPr lang="en-US" sz="3200" dirty="0" smtClean="0">
                <a:latin typeface="+mj-lt"/>
                <a:sym typeface="Symbol"/>
              </a:rPr>
              <a:t>an Make the Transition from MARC to </a:t>
            </a:r>
            <a:r>
              <a:rPr lang="en-US" sz="3200" dirty="0">
                <a:latin typeface="+mj-lt"/>
                <a:sym typeface="Symbol"/>
              </a:rPr>
              <a:t>Linked D</a:t>
            </a:r>
            <a:r>
              <a:rPr lang="en-US" sz="3200" dirty="0">
                <a:solidFill>
                  <a:srgbClr val="236192"/>
                </a:solidFill>
                <a:latin typeface="+mj-lt"/>
                <a:sym typeface="Symbol"/>
              </a:rPr>
              <a:t>ata </a:t>
            </a:r>
            <a:r>
              <a:rPr lang="en-US" sz="3200" dirty="0" smtClean="0">
                <a:latin typeface="+mj-lt"/>
                <a:sym typeface="Symbol"/>
              </a:rPr>
              <a:t>Easier</a:t>
            </a:r>
            <a:endParaRPr lang="en-US" sz="3200" dirty="0">
              <a:latin typeface="+mj-lt"/>
              <a:sym typeface="Symbol"/>
            </a:endParaRPr>
          </a:p>
          <a:p>
            <a:endParaRPr lang="en-US" sz="3200" dirty="0">
              <a:latin typeface="+mj-lt"/>
            </a:endParaRPr>
          </a:p>
        </p:txBody>
      </p:sp>
      <p:sp>
        <p:nvSpPr>
          <p:cNvPr id="4" name="Text Placeholder 3"/>
          <p:cNvSpPr>
            <a:spLocks noGrp="1"/>
          </p:cNvSpPr>
          <p:nvPr>
            <p:ph type="body" sz="quarter" idx="17"/>
          </p:nvPr>
        </p:nvSpPr>
        <p:spPr>
          <a:xfrm>
            <a:off x="728694" y="4014387"/>
            <a:ext cx="5060231" cy="769441"/>
          </a:xfrm>
        </p:spPr>
        <p:txBody>
          <a:bodyPr/>
          <a:lstStyle/>
          <a:p>
            <a:r>
              <a:rPr lang="en-US" dirty="0"/>
              <a:t>Jean </a:t>
            </a:r>
            <a:r>
              <a:rPr lang="en-US" dirty="0" err="1"/>
              <a:t>Godby</a:t>
            </a:r>
            <a:r>
              <a:rPr lang="en-US" dirty="0"/>
              <a:t> and Karen Smith-Yoshimura</a:t>
            </a:r>
          </a:p>
          <a:p>
            <a:endParaRPr lang="en-US" dirty="0"/>
          </a:p>
        </p:txBody>
      </p:sp>
      <p:sp>
        <p:nvSpPr>
          <p:cNvPr id="5" name="Text Placeholder 4"/>
          <p:cNvSpPr>
            <a:spLocks noGrp="1"/>
          </p:cNvSpPr>
          <p:nvPr>
            <p:ph type="body" sz="quarter" idx="18"/>
          </p:nvPr>
        </p:nvSpPr>
        <p:spPr>
          <a:xfrm>
            <a:off x="728694" y="4415447"/>
            <a:ext cx="1693733" cy="307777"/>
          </a:xfrm>
        </p:spPr>
        <p:txBody>
          <a:bodyPr/>
          <a:lstStyle/>
          <a:p>
            <a:r>
              <a:rPr lang="en-US" dirty="0" smtClean="0"/>
              <a:t>OCLC Research</a:t>
            </a:r>
            <a:endParaRPr lang="en-US" dirty="0"/>
          </a:p>
        </p:txBody>
      </p:sp>
      <p:sp>
        <p:nvSpPr>
          <p:cNvPr id="7" name="TextBox 6"/>
          <p:cNvSpPr txBox="1"/>
          <p:nvPr/>
        </p:nvSpPr>
        <p:spPr>
          <a:xfrm>
            <a:off x="6315456" y="5132832"/>
            <a:ext cx="2257349" cy="830997"/>
          </a:xfrm>
          <a:prstGeom prst="rect">
            <a:avLst/>
          </a:prstGeom>
          <a:noFill/>
        </p:spPr>
        <p:txBody>
          <a:bodyPr wrap="none" rtlCol="0">
            <a:spAutoFit/>
          </a:bodyPr>
          <a:lstStyle/>
          <a:p>
            <a:r>
              <a:rPr lang="en-US" sz="2400" b="1" dirty="0" smtClean="0">
                <a:solidFill>
                  <a:srgbClr val="236192"/>
                </a:solidFill>
              </a:rPr>
              <a:t>#</a:t>
            </a:r>
            <a:r>
              <a:rPr lang="en-US" sz="2400" b="1" dirty="0" err="1" smtClean="0">
                <a:solidFill>
                  <a:srgbClr val="236192"/>
                </a:solidFill>
              </a:rPr>
              <a:t>oclcresearch</a:t>
            </a:r>
            <a:endParaRPr lang="en-US" sz="2400" b="1" dirty="0" smtClean="0">
              <a:solidFill>
                <a:srgbClr val="236192"/>
              </a:solidFill>
            </a:endParaRPr>
          </a:p>
          <a:p>
            <a:r>
              <a:rPr lang="en-US" sz="2400" b="1" dirty="0" smtClean="0">
                <a:solidFill>
                  <a:srgbClr val="236192"/>
                </a:solidFill>
              </a:rPr>
              <a:t>#</a:t>
            </a:r>
            <a:r>
              <a:rPr lang="en-US" sz="2400" b="1" dirty="0" err="1" smtClean="0">
                <a:solidFill>
                  <a:srgbClr val="236192"/>
                </a:solidFill>
              </a:rPr>
              <a:t>linkeddata</a:t>
            </a:r>
            <a:endParaRPr lang="en-US" sz="2400" b="1" dirty="0">
              <a:solidFill>
                <a:srgbClr val="236192"/>
              </a:solidFill>
            </a:endParaRPr>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079172" y="4016748"/>
            <a:ext cx="6846887" cy="3648075"/>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0" y="139215"/>
            <a:ext cx="6780213" cy="4067175"/>
          </a:xfrm>
          <a:prstGeom prst="rect">
            <a:avLst/>
          </a:prstGeom>
          <a:noFill/>
          <a:ln w="9525">
            <a:noFill/>
            <a:miter lim="800000"/>
            <a:headEnd/>
            <a:tailEnd/>
          </a:ln>
        </p:spPr>
      </p:pic>
      <p:sp>
        <p:nvSpPr>
          <p:cNvPr id="5" name="Rectangle 4"/>
          <p:cNvSpPr/>
          <p:nvPr/>
        </p:nvSpPr>
        <p:spPr>
          <a:xfrm>
            <a:off x="3232716" y="4189123"/>
            <a:ext cx="314779" cy="309563"/>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tx1"/>
                </a:solidFill>
              </a:ln>
              <a:noFill/>
              <a:effectLst>
                <a:glow rad="139700">
                  <a:schemeClr val="accent5">
                    <a:satMod val="175000"/>
                    <a:alpha val="40000"/>
                  </a:schemeClr>
                </a:glow>
              </a:effectLst>
            </a:endParaRPr>
          </a:p>
        </p:txBody>
      </p:sp>
    </p:spTree>
    <p:extLst>
      <p:ext uri="{BB962C8B-B14F-4D97-AF65-F5344CB8AC3E}">
        <p14:creationId xmlns:p14="http://schemas.microsoft.com/office/powerpoint/2010/main" val="4111393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079172" y="3971730"/>
            <a:ext cx="6846887" cy="3648075"/>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0" y="-35534"/>
            <a:ext cx="6780213" cy="4067175"/>
          </a:xfrm>
          <a:prstGeom prst="rect">
            <a:avLst/>
          </a:prstGeom>
          <a:noFill/>
          <a:ln w="9525">
            <a:noFill/>
            <a:miter lim="800000"/>
            <a:headEnd/>
            <a:tailEnd/>
          </a:ln>
        </p:spPr>
      </p:pic>
      <p:pic>
        <p:nvPicPr>
          <p:cNvPr id="1028" name="Picture 4" descr="C:\Users\smithyok\AppData\Local\Temp\SNAGHTML4a0f0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3436937"/>
            <a:ext cx="8181975" cy="619126"/>
          </a:xfrm>
          <a:prstGeom prst="rect">
            <a:avLst/>
          </a:prstGeom>
          <a:noFill/>
          <a:ln w="28575">
            <a:solidFill>
              <a:srgbClr val="FF0000"/>
            </a:solid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403771" y="3746500"/>
            <a:ext cx="314779" cy="309563"/>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tx1"/>
                </a:solidFill>
              </a:ln>
              <a:noFill/>
              <a:effectLst>
                <a:glow rad="139700">
                  <a:schemeClr val="accent5">
                    <a:satMod val="175000"/>
                    <a:alpha val="40000"/>
                  </a:schemeClr>
                </a:glow>
              </a:effectLst>
            </a:endParaRPr>
          </a:p>
        </p:txBody>
      </p:sp>
      <p:sp>
        <p:nvSpPr>
          <p:cNvPr id="7" name="Down Arrow 6"/>
          <p:cNvSpPr/>
          <p:nvPr/>
        </p:nvSpPr>
        <p:spPr>
          <a:xfrm>
            <a:off x="8430531" y="2868984"/>
            <a:ext cx="314779" cy="835251"/>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671101" y="4373233"/>
            <a:ext cx="8349195" cy="1539069"/>
          </a:xfrm>
          <a:prstGeom prst="rect">
            <a:avLst/>
          </a:prstGeom>
          <a:ln w="28575">
            <a:solidFill>
              <a:srgbClr val="FF0000"/>
            </a:solidFill>
          </a:ln>
          <a:effectLst>
            <a:glow rad="228600">
              <a:schemeClr val="accent3">
                <a:satMod val="175000"/>
                <a:alpha val="40000"/>
              </a:schemeClr>
            </a:glow>
          </a:effectLst>
        </p:spPr>
      </p:pic>
      <p:sp>
        <p:nvSpPr>
          <p:cNvPr id="11" name="Rectangle 10"/>
          <p:cNvSpPr/>
          <p:nvPr/>
        </p:nvSpPr>
        <p:spPr>
          <a:xfrm>
            <a:off x="5879873" y="5593995"/>
            <a:ext cx="314779" cy="309563"/>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tx1"/>
                </a:solidFill>
              </a:ln>
              <a:noFill/>
              <a:effectLst>
                <a:glow rad="139700">
                  <a:schemeClr val="accent5">
                    <a:satMod val="175000"/>
                    <a:alpha val="40000"/>
                  </a:schemeClr>
                </a:glow>
              </a:effectLst>
            </a:endParaRPr>
          </a:p>
        </p:txBody>
      </p:sp>
      <p:sp>
        <p:nvSpPr>
          <p:cNvPr id="12" name="Rectangle 11"/>
          <p:cNvSpPr/>
          <p:nvPr/>
        </p:nvSpPr>
        <p:spPr>
          <a:xfrm>
            <a:off x="54610" y="2914031"/>
            <a:ext cx="6351908" cy="486214"/>
          </a:xfrm>
          <a:prstGeom prst="rect">
            <a:avLst/>
          </a:prstGeom>
          <a:solidFill>
            <a:srgbClr val="E8E8E8">
              <a:alpha val="80000"/>
            </a:srgbClr>
          </a:solidFill>
          <a:ln>
            <a:noFill/>
          </a:ln>
          <a:effectLst>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a:spLocks noChangeAspect="1"/>
          </p:cNvSpPr>
          <p:nvPr/>
        </p:nvSpPr>
        <p:spPr>
          <a:xfrm>
            <a:off x="-35757" y="111358"/>
            <a:ext cx="6532641" cy="2214452"/>
          </a:xfrm>
          <a:prstGeom prst="rect">
            <a:avLst/>
          </a:prstGeom>
          <a:solidFill>
            <a:srgbClr val="E8E8E8">
              <a:alpha val="80000"/>
            </a:srgbClr>
          </a:solidFill>
          <a:ln>
            <a:noFill/>
          </a:ln>
          <a:effectLst>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6496884" y="5612983"/>
            <a:ext cx="1273628" cy="299319"/>
          </a:xfrm>
          <a:prstGeom prst="lef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91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eland-eng-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12253" cy="6858000"/>
          </a:xfrm>
          <a:prstGeom prst="rect">
            <a:avLst/>
          </a:prstGeom>
        </p:spPr>
      </p:pic>
      <p:sp>
        <p:nvSpPr>
          <p:cNvPr id="4" name="TextBox 3"/>
          <p:cNvSpPr txBox="1"/>
          <p:nvPr/>
        </p:nvSpPr>
        <p:spPr>
          <a:xfrm>
            <a:off x="6502400" y="762000"/>
            <a:ext cx="1538819" cy="584775"/>
          </a:xfrm>
          <a:prstGeom prst="rect">
            <a:avLst/>
          </a:prstGeom>
          <a:noFill/>
          <a:ln>
            <a:solidFill>
              <a:srgbClr val="FF0000"/>
            </a:solidFill>
          </a:ln>
        </p:spPr>
        <p:txBody>
          <a:bodyPr wrap="none" rtlCol="0">
            <a:spAutoFit/>
          </a:bodyPr>
          <a:lstStyle/>
          <a:p>
            <a:r>
              <a:rPr lang="en-US" sz="3200" dirty="0" smtClean="0">
                <a:solidFill>
                  <a:srgbClr val="FF0000"/>
                </a:solidFill>
              </a:rPr>
              <a:t>Mockup</a:t>
            </a:r>
            <a:endParaRPr lang="en-US" sz="3200" dirty="0">
              <a:solidFill>
                <a:srgbClr val="FF0000"/>
              </a:solidFill>
            </a:endParaRPr>
          </a:p>
        </p:txBody>
      </p:sp>
    </p:spTree>
    <p:extLst>
      <p:ext uri="{BB962C8B-B14F-4D97-AF65-F5344CB8AC3E}">
        <p14:creationId xmlns:p14="http://schemas.microsoft.com/office/powerpoint/2010/main" val="400011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land-chinese-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8665871" cy="6858000"/>
          </a:xfrm>
          <a:prstGeom prst="rect">
            <a:avLst/>
          </a:prstGeom>
        </p:spPr>
      </p:pic>
      <p:sp>
        <p:nvSpPr>
          <p:cNvPr id="4" name="TextBox 3"/>
          <p:cNvSpPr txBox="1"/>
          <p:nvPr/>
        </p:nvSpPr>
        <p:spPr>
          <a:xfrm>
            <a:off x="6337300" y="1054387"/>
            <a:ext cx="1538819" cy="584775"/>
          </a:xfrm>
          <a:prstGeom prst="rect">
            <a:avLst/>
          </a:prstGeom>
          <a:noFill/>
          <a:ln>
            <a:solidFill>
              <a:srgbClr val="FF0000"/>
            </a:solidFill>
          </a:ln>
        </p:spPr>
        <p:txBody>
          <a:bodyPr wrap="none" rtlCol="0">
            <a:spAutoFit/>
          </a:bodyPr>
          <a:lstStyle/>
          <a:p>
            <a:r>
              <a:rPr lang="en-US" sz="3200" dirty="0" smtClean="0">
                <a:solidFill>
                  <a:srgbClr val="FF0000"/>
                </a:solidFill>
              </a:rPr>
              <a:t>Mockup</a:t>
            </a:r>
            <a:endParaRPr lang="en-US" sz="3200" dirty="0">
              <a:solidFill>
                <a:srgbClr val="FF0000"/>
              </a:solidFill>
            </a:endParaRPr>
          </a:p>
        </p:txBody>
      </p:sp>
    </p:spTree>
    <p:extLst>
      <p:ext uri="{BB962C8B-B14F-4D97-AF65-F5344CB8AC3E}">
        <p14:creationId xmlns:p14="http://schemas.microsoft.com/office/powerpoint/2010/main" val="28718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15979"/>
            <a:ext cx="9220999" cy="2354784"/>
          </a:xfrm>
          <a:prstGeom prst="rect">
            <a:avLst/>
          </a:prstGeom>
        </p:spPr>
      </p:pic>
      <p:pic>
        <p:nvPicPr>
          <p:cNvPr id="3" name="Picture 2"/>
          <p:cNvPicPr>
            <a:picLocks noChangeAspect="1"/>
          </p:cNvPicPr>
          <p:nvPr/>
        </p:nvPicPr>
        <p:blipFill>
          <a:blip r:embed="rId4"/>
          <a:stretch>
            <a:fillRect/>
          </a:stretch>
        </p:blipFill>
        <p:spPr>
          <a:xfrm>
            <a:off x="0" y="3017398"/>
            <a:ext cx="8954276" cy="2773920"/>
          </a:xfrm>
          <a:prstGeom prst="rect">
            <a:avLst/>
          </a:prstGeom>
        </p:spPr>
      </p:pic>
      <p:pic>
        <p:nvPicPr>
          <p:cNvPr id="4" name="Picture 3"/>
          <p:cNvPicPr>
            <a:picLocks noChangeAspect="1"/>
          </p:cNvPicPr>
          <p:nvPr/>
        </p:nvPicPr>
        <p:blipFill>
          <a:blip r:embed="rId5"/>
          <a:stretch>
            <a:fillRect/>
          </a:stretch>
        </p:blipFill>
        <p:spPr>
          <a:xfrm>
            <a:off x="3600114" y="2431625"/>
            <a:ext cx="7734970" cy="2804403"/>
          </a:xfrm>
          <a:prstGeom prst="rect">
            <a:avLst/>
          </a:prstGeom>
        </p:spPr>
      </p:pic>
      <p:sp>
        <p:nvSpPr>
          <p:cNvPr id="5" name="Oval 4"/>
          <p:cNvSpPr/>
          <p:nvPr/>
        </p:nvSpPr>
        <p:spPr>
          <a:xfrm>
            <a:off x="-206829" y="1611086"/>
            <a:ext cx="3341915" cy="446314"/>
          </a:xfrm>
          <a:prstGeom prst="ellipse">
            <a:avLst/>
          </a:prstGeom>
          <a:noFill/>
          <a:ln w="28575">
            <a:solidFill>
              <a:srgbClr val="FF000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06829" y="5453743"/>
            <a:ext cx="3341915" cy="446314"/>
          </a:xfrm>
          <a:prstGeom prst="ellipse">
            <a:avLst/>
          </a:prstGeom>
          <a:noFill/>
          <a:ln w="28575">
            <a:solidFill>
              <a:srgbClr val="FF000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287486" y="4844202"/>
            <a:ext cx="3341915" cy="44631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11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7797" y="3416824"/>
            <a:ext cx="8212024" cy="1344284"/>
          </a:xfrm>
          <a:prstGeom prst="rect">
            <a:avLst/>
          </a:prstGeom>
        </p:spPr>
      </p:pic>
      <p:pic>
        <p:nvPicPr>
          <p:cNvPr id="4" name="Picture 3"/>
          <p:cNvPicPr>
            <a:picLocks noChangeAspect="1"/>
          </p:cNvPicPr>
          <p:nvPr/>
        </p:nvPicPr>
        <p:blipFill>
          <a:blip r:embed="rId4"/>
          <a:stretch>
            <a:fillRect/>
          </a:stretch>
        </p:blipFill>
        <p:spPr>
          <a:xfrm>
            <a:off x="514683" y="4840966"/>
            <a:ext cx="5733785" cy="941914"/>
          </a:xfrm>
          <a:prstGeom prst="rect">
            <a:avLst/>
          </a:prstGeom>
        </p:spPr>
      </p:pic>
      <p:pic>
        <p:nvPicPr>
          <p:cNvPr id="5" name="Picture 4"/>
          <p:cNvPicPr>
            <a:picLocks noChangeAspect="1"/>
          </p:cNvPicPr>
          <p:nvPr/>
        </p:nvPicPr>
        <p:blipFill>
          <a:blip r:embed="rId5"/>
          <a:stretch>
            <a:fillRect/>
          </a:stretch>
        </p:blipFill>
        <p:spPr>
          <a:xfrm>
            <a:off x="0" y="215979"/>
            <a:ext cx="9220999" cy="2354784"/>
          </a:xfrm>
          <a:prstGeom prst="rect">
            <a:avLst/>
          </a:prstGeom>
        </p:spPr>
      </p:pic>
      <p:sp>
        <p:nvSpPr>
          <p:cNvPr id="2" name="Down Arrow 1"/>
          <p:cNvSpPr/>
          <p:nvPr/>
        </p:nvSpPr>
        <p:spPr>
          <a:xfrm>
            <a:off x="3940629" y="2570763"/>
            <a:ext cx="446314" cy="766204"/>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0639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950" y="0"/>
            <a:ext cx="7498730" cy="3223539"/>
          </a:xfrm>
          <a:prstGeom prst="rect">
            <a:avLst/>
          </a:prstGeom>
        </p:spPr>
      </p:pic>
      <p:pic>
        <p:nvPicPr>
          <p:cNvPr id="3" name="Picture 2"/>
          <p:cNvPicPr>
            <a:picLocks noChangeAspect="1"/>
          </p:cNvPicPr>
          <p:nvPr/>
        </p:nvPicPr>
        <p:blipFill>
          <a:blip r:embed="rId4"/>
          <a:stretch>
            <a:fillRect/>
          </a:stretch>
        </p:blipFill>
        <p:spPr>
          <a:xfrm>
            <a:off x="125950" y="2973294"/>
            <a:ext cx="7163421" cy="3208298"/>
          </a:xfrm>
          <a:prstGeom prst="rect">
            <a:avLst/>
          </a:prstGeom>
        </p:spPr>
      </p:pic>
      <p:sp>
        <p:nvSpPr>
          <p:cNvPr id="14" name="Rectangle 13"/>
          <p:cNvSpPr/>
          <p:nvPr/>
        </p:nvSpPr>
        <p:spPr>
          <a:xfrm>
            <a:off x="4646696" y="1245534"/>
            <a:ext cx="3000524" cy="482227"/>
          </a:xfrm>
          <a:prstGeom prst="rect">
            <a:avLst/>
          </a:prstGeom>
          <a:solidFill>
            <a:srgbClr val="C4F4FF"/>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F497D"/>
                </a:solidFill>
              </a:rPr>
              <a:t>Language code of original</a:t>
            </a:r>
            <a:endParaRPr lang="en-US" dirty="0">
              <a:solidFill>
                <a:srgbClr val="1F497D"/>
              </a:solidFill>
            </a:endParaRPr>
          </a:p>
        </p:txBody>
      </p:sp>
      <p:sp>
        <p:nvSpPr>
          <p:cNvPr id="15" name="Rectangle 14"/>
          <p:cNvSpPr/>
          <p:nvPr/>
        </p:nvSpPr>
        <p:spPr>
          <a:xfrm>
            <a:off x="5209645" y="2759553"/>
            <a:ext cx="3000524" cy="482227"/>
          </a:xfrm>
          <a:prstGeom prst="rect">
            <a:avLst/>
          </a:prstGeom>
          <a:solidFill>
            <a:schemeClr val="accent1">
              <a:lumMod val="20000"/>
              <a:lumOff val="80000"/>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F497D"/>
                </a:solidFill>
              </a:rPr>
              <a:t>Original title entry</a:t>
            </a:r>
            <a:endParaRPr lang="en-US" dirty="0">
              <a:solidFill>
                <a:srgbClr val="1F497D"/>
              </a:solidFill>
            </a:endParaRPr>
          </a:p>
        </p:txBody>
      </p:sp>
      <p:sp>
        <p:nvSpPr>
          <p:cNvPr id="16" name="Rectangle 15"/>
          <p:cNvSpPr/>
          <p:nvPr/>
        </p:nvSpPr>
        <p:spPr>
          <a:xfrm>
            <a:off x="4874335" y="3973306"/>
            <a:ext cx="2616711" cy="482227"/>
          </a:xfrm>
          <a:prstGeom prst="rect">
            <a:avLst/>
          </a:prstGeom>
          <a:solidFill>
            <a:schemeClr val="accent1">
              <a:lumMod val="20000"/>
              <a:lumOff val="80000"/>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F497D"/>
                </a:solidFill>
              </a:rPr>
              <a:t>Uniform title</a:t>
            </a:r>
            <a:endParaRPr lang="en-US" dirty="0">
              <a:solidFill>
                <a:srgbClr val="1F497D"/>
              </a:solidFill>
            </a:endParaRPr>
          </a:p>
        </p:txBody>
      </p:sp>
      <p:sp>
        <p:nvSpPr>
          <p:cNvPr id="17" name="Rectangle 16"/>
          <p:cNvSpPr/>
          <p:nvPr/>
        </p:nvSpPr>
        <p:spPr>
          <a:xfrm>
            <a:off x="4646696" y="5648081"/>
            <a:ext cx="4321458" cy="482227"/>
          </a:xfrm>
          <a:prstGeom prst="rect">
            <a:avLst/>
          </a:prstGeom>
          <a:solidFill>
            <a:schemeClr val="accent1">
              <a:lumMod val="20000"/>
              <a:lumOff val="80000"/>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F497D"/>
                </a:solidFill>
              </a:rPr>
              <a:t>Added entry for translator, with role term</a:t>
            </a:r>
            <a:endParaRPr lang="en-US" dirty="0">
              <a:solidFill>
                <a:srgbClr val="1F497D"/>
              </a:solidFill>
            </a:endParaRPr>
          </a:p>
        </p:txBody>
      </p:sp>
      <p:sp>
        <p:nvSpPr>
          <p:cNvPr id="19" name="Oval 18"/>
          <p:cNvSpPr/>
          <p:nvPr/>
        </p:nvSpPr>
        <p:spPr>
          <a:xfrm rot="5400000">
            <a:off x="3444820" y="-334626"/>
            <a:ext cx="548640" cy="754381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733405" y="180643"/>
            <a:ext cx="4234749" cy="769441"/>
          </a:xfrm>
          <a:prstGeom prst="rect">
            <a:avLst/>
          </a:prstGeom>
          <a:solidFill>
            <a:schemeClr val="bg1"/>
          </a:solidFill>
        </p:spPr>
        <p:txBody>
          <a:bodyPr wrap="none">
            <a:spAutoFit/>
          </a:bodyPr>
          <a:lstStyle/>
          <a:p>
            <a:r>
              <a:rPr lang="en-US" sz="4400" dirty="0">
                <a:solidFill>
                  <a:srgbClr val="1F497D"/>
                </a:solidFill>
                <a:latin typeface="+mj-lt"/>
              </a:rPr>
              <a:t>A good example</a:t>
            </a:r>
            <a:endParaRPr lang="en-US" sz="4400" dirty="0">
              <a:latin typeface="+mj-lt"/>
            </a:endParaRPr>
          </a:p>
        </p:txBody>
      </p:sp>
    </p:spTree>
    <p:extLst>
      <p:ext uri="{BB962C8B-B14F-4D97-AF65-F5344CB8AC3E}">
        <p14:creationId xmlns:p14="http://schemas.microsoft.com/office/powerpoint/2010/main" val="458086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734" y="0"/>
            <a:ext cx="7826418" cy="3833192"/>
          </a:xfrm>
          <a:prstGeom prst="rect">
            <a:avLst/>
          </a:prstGeom>
        </p:spPr>
      </p:pic>
      <p:sp>
        <p:nvSpPr>
          <p:cNvPr id="3" name="Oval 2"/>
          <p:cNvSpPr/>
          <p:nvPr/>
        </p:nvSpPr>
        <p:spPr>
          <a:xfrm>
            <a:off x="4191001" y="1839686"/>
            <a:ext cx="1001485" cy="44631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99443" y="3966652"/>
            <a:ext cx="6223128" cy="640135"/>
          </a:xfrm>
          <a:prstGeom prst="rect">
            <a:avLst/>
          </a:prstGeom>
        </p:spPr>
      </p:pic>
      <p:sp>
        <p:nvSpPr>
          <p:cNvPr id="5" name="Oval 4"/>
          <p:cNvSpPr/>
          <p:nvPr/>
        </p:nvSpPr>
        <p:spPr>
          <a:xfrm>
            <a:off x="92734" y="4063562"/>
            <a:ext cx="821667" cy="44631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99443" y="4770734"/>
            <a:ext cx="6797629" cy="617273"/>
          </a:xfrm>
          <a:prstGeom prst="rect">
            <a:avLst/>
          </a:prstGeom>
        </p:spPr>
      </p:pic>
      <p:sp>
        <p:nvSpPr>
          <p:cNvPr id="7" name="Oval 6"/>
          <p:cNvSpPr/>
          <p:nvPr/>
        </p:nvSpPr>
        <p:spPr>
          <a:xfrm>
            <a:off x="4109563" y="4856213"/>
            <a:ext cx="821667" cy="44631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16281" y="5388007"/>
            <a:ext cx="8199120" cy="830997"/>
          </a:xfrm>
          <a:prstGeom prst="rect">
            <a:avLst/>
          </a:prstGeom>
          <a:noFill/>
        </p:spPr>
        <p:txBody>
          <a:bodyPr wrap="square" rtlCol="0">
            <a:spAutoFit/>
          </a:bodyPr>
          <a:lstStyle/>
          <a:p>
            <a:r>
              <a:rPr lang="en-US" sz="2400" dirty="0" smtClean="0">
                <a:solidFill>
                  <a:srgbClr val="1F497D"/>
                </a:solidFill>
              </a:rPr>
              <a:t>Without added entries, we must parse the 245 $c for translator in different languages</a:t>
            </a:r>
            <a:endParaRPr lang="en-US" sz="2400" dirty="0">
              <a:solidFill>
                <a:srgbClr val="1F497D"/>
              </a:solidFill>
            </a:endParaRPr>
          </a:p>
        </p:txBody>
      </p:sp>
    </p:spTree>
    <p:extLst>
      <p:ext uri="{BB962C8B-B14F-4D97-AF65-F5344CB8AC3E}">
        <p14:creationId xmlns:p14="http://schemas.microsoft.com/office/powerpoint/2010/main" val="251566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453006" cy="2728196"/>
          </a:xfrm>
          <a:prstGeom prst="rect">
            <a:avLst/>
          </a:prstGeom>
        </p:spPr>
      </p:pic>
      <p:pic>
        <p:nvPicPr>
          <p:cNvPr id="3" name="Picture 2"/>
          <p:cNvPicPr>
            <a:picLocks noChangeAspect="1"/>
          </p:cNvPicPr>
          <p:nvPr/>
        </p:nvPicPr>
        <p:blipFill>
          <a:blip r:embed="rId3"/>
          <a:stretch>
            <a:fillRect/>
          </a:stretch>
        </p:blipFill>
        <p:spPr>
          <a:xfrm>
            <a:off x="0" y="2728196"/>
            <a:ext cx="7369179" cy="640135"/>
          </a:xfrm>
          <a:prstGeom prst="rect">
            <a:avLst/>
          </a:prstGeom>
        </p:spPr>
      </p:pic>
      <p:pic>
        <p:nvPicPr>
          <p:cNvPr id="4" name="Picture 3"/>
          <p:cNvPicPr>
            <a:picLocks noChangeAspect="1"/>
          </p:cNvPicPr>
          <p:nvPr/>
        </p:nvPicPr>
        <p:blipFill>
          <a:blip r:embed="rId4"/>
          <a:stretch>
            <a:fillRect/>
          </a:stretch>
        </p:blipFill>
        <p:spPr>
          <a:xfrm>
            <a:off x="0" y="3760497"/>
            <a:ext cx="4343776" cy="662997"/>
          </a:xfrm>
          <a:prstGeom prst="rect">
            <a:avLst/>
          </a:prstGeom>
        </p:spPr>
      </p:pic>
      <p:sp>
        <p:nvSpPr>
          <p:cNvPr id="5" name="Oval 4"/>
          <p:cNvSpPr/>
          <p:nvPr/>
        </p:nvSpPr>
        <p:spPr>
          <a:xfrm>
            <a:off x="-134580" y="825498"/>
            <a:ext cx="2917537" cy="65501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12936" y="3760497"/>
            <a:ext cx="4321458" cy="1573684"/>
          </a:xfrm>
          <a:prstGeom prst="rect">
            <a:avLst/>
          </a:prstGeom>
          <a:solidFill>
            <a:schemeClr val="accent1">
              <a:lumMod val="20000"/>
              <a:lumOff val="80000"/>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1F497D"/>
                </a:solidFill>
              </a:rPr>
              <a:t>Nice! Added entries for translators </a:t>
            </a:r>
            <a:r>
              <a:rPr lang="en-US" sz="2800" dirty="0">
                <a:solidFill>
                  <a:schemeClr val="tx2"/>
                </a:solidFill>
              </a:rPr>
              <a:t>–</a:t>
            </a:r>
            <a:r>
              <a:rPr lang="en-US" sz="2800" dirty="0" smtClean="0">
                <a:solidFill>
                  <a:srgbClr val="1F497D"/>
                </a:solidFill>
              </a:rPr>
              <a:t> with role term</a:t>
            </a:r>
            <a:endParaRPr lang="en-US" sz="2800" dirty="0">
              <a:solidFill>
                <a:srgbClr val="1F497D"/>
              </a:solidFill>
            </a:endParaRPr>
          </a:p>
        </p:txBody>
      </p:sp>
      <p:sp>
        <p:nvSpPr>
          <p:cNvPr id="8" name="Oval 7"/>
          <p:cNvSpPr/>
          <p:nvPr/>
        </p:nvSpPr>
        <p:spPr>
          <a:xfrm>
            <a:off x="45721" y="3673622"/>
            <a:ext cx="4612936" cy="114154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684589" y="463880"/>
            <a:ext cx="5207891" cy="1795728"/>
          </a:xfrm>
          <a:prstGeom prst="rect">
            <a:avLst/>
          </a:prstGeom>
          <a:solidFill>
            <a:schemeClr val="accent1">
              <a:lumMod val="20000"/>
              <a:lumOff val="80000"/>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1F497D"/>
                </a:solidFill>
              </a:rPr>
              <a:t>Also nice! Intermediate translation coded (Vietnamese translation from the French translation of the Danish)</a:t>
            </a:r>
            <a:endParaRPr lang="en-US" sz="2800" dirty="0">
              <a:solidFill>
                <a:srgbClr val="1F497D"/>
              </a:solidFill>
            </a:endParaRPr>
          </a:p>
        </p:txBody>
      </p:sp>
    </p:spTree>
    <p:extLst>
      <p:ext uri="{BB962C8B-B14F-4D97-AF65-F5344CB8AC3E}">
        <p14:creationId xmlns:p14="http://schemas.microsoft.com/office/powerpoint/2010/main" val="226430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8127" y="665757"/>
            <a:ext cx="2469094" cy="647756"/>
          </a:xfrm>
          <a:prstGeom prst="rect">
            <a:avLst/>
          </a:prstGeom>
        </p:spPr>
      </p:pic>
      <p:pic>
        <p:nvPicPr>
          <p:cNvPr id="3" name="Picture 2"/>
          <p:cNvPicPr>
            <a:picLocks noChangeAspect="1"/>
          </p:cNvPicPr>
          <p:nvPr/>
        </p:nvPicPr>
        <p:blipFill>
          <a:blip r:embed="rId4"/>
          <a:stretch>
            <a:fillRect/>
          </a:stretch>
        </p:blipFill>
        <p:spPr>
          <a:xfrm>
            <a:off x="568127" y="1623086"/>
            <a:ext cx="5273497" cy="1409822"/>
          </a:xfrm>
          <a:prstGeom prst="rect">
            <a:avLst/>
          </a:prstGeom>
        </p:spPr>
      </p:pic>
      <p:pic>
        <p:nvPicPr>
          <p:cNvPr id="4" name="Picture 3"/>
          <p:cNvPicPr>
            <a:picLocks noChangeAspect="1"/>
          </p:cNvPicPr>
          <p:nvPr/>
        </p:nvPicPr>
        <p:blipFill>
          <a:blip r:embed="rId5"/>
          <a:stretch>
            <a:fillRect/>
          </a:stretch>
        </p:blipFill>
        <p:spPr>
          <a:xfrm>
            <a:off x="568127" y="3056155"/>
            <a:ext cx="6005080" cy="1554615"/>
          </a:xfrm>
          <a:prstGeom prst="rect">
            <a:avLst/>
          </a:prstGeom>
        </p:spPr>
      </p:pic>
      <p:sp>
        <p:nvSpPr>
          <p:cNvPr id="5" name="TextBox 4"/>
          <p:cNvSpPr txBox="1"/>
          <p:nvPr/>
        </p:nvSpPr>
        <p:spPr>
          <a:xfrm>
            <a:off x="568127" y="4920343"/>
            <a:ext cx="8420895" cy="461665"/>
          </a:xfrm>
          <a:prstGeom prst="rect">
            <a:avLst/>
          </a:prstGeom>
          <a:noFill/>
        </p:spPr>
        <p:txBody>
          <a:bodyPr wrap="none" rtlCol="0">
            <a:spAutoFit/>
          </a:bodyPr>
          <a:lstStyle/>
          <a:p>
            <a:r>
              <a:rPr lang="en-US" sz="2400" dirty="0" smtClean="0">
                <a:solidFill>
                  <a:schemeClr val="accent2"/>
                </a:solidFill>
              </a:rPr>
              <a:t>Distinguish translations into the same language by translator</a:t>
            </a:r>
            <a:endParaRPr lang="en-US" sz="2400" dirty="0">
              <a:solidFill>
                <a:schemeClr val="accent2"/>
              </a:solidFill>
            </a:endParaRPr>
          </a:p>
        </p:txBody>
      </p:sp>
      <p:sp>
        <p:nvSpPr>
          <p:cNvPr id="6" name="Oval 5"/>
          <p:cNvSpPr/>
          <p:nvPr/>
        </p:nvSpPr>
        <p:spPr>
          <a:xfrm rot="5400000">
            <a:off x="5064454" y="2508829"/>
            <a:ext cx="656316" cy="1969477"/>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rot="5400000">
            <a:off x="4958946" y="1003381"/>
            <a:ext cx="656316" cy="1969477"/>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75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163285" y="348342"/>
            <a:ext cx="8711872" cy="707886"/>
          </a:xfrm>
          <a:prstGeom prst="rect">
            <a:avLst/>
          </a:prstGeom>
          <a:noFill/>
        </p:spPr>
        <p:txBody>
          <a:bodyPr wrap="none" rtlCol="0">
            <a:spAutoFit/>
          </a:bodyPr>
          <a:lstStyle/>
          <a:p>
            <a:r>
              <a:rPr lang="en-US" sz="4000" dirty="0" smtClean="0">
                <a:solidFill>
                  <a:srgbClr val="1F497D"/>
                </a:solidFill>
              </a:rPr>
              <a:t>To make linked data work, we need…</a:t>
            </a:r>
            <a:endParaRPr lang="en-US" sz="4000" dirty="0">
              <a:solidFill>
                <a:srgbClr val="1F497D"/>
              </a:solidFill>
            </a:endParaRPr>
          </a:p>
        </p:txBody>
      </p:sp>
      <p:sp>
        <p:nvSpPr>
          <p:cNvPr id="3" name="TextBox 2"/>
          <p:cNvSpPr txBox="1"/>
          <p:nvPr/>
        </p:nvSpPr>
        <p:spPr>
          <a:xfrm>
            <a:off x="2383972" y="1638143"/>
            <a:ext cx="3715184" cy="1015663"/>
          </a:xfrm>
          <a:prstGeom prst="rect">
            <a:avLst/>
          </a:prstGeom>
          <a:noFill/>
        </p:spPr>
        <p:txBody>
          <a:bodyPr wrap="none" rtlCol="0">
            <a:spAutoFit/>
          </a:bodyPr>
          <a:lstStyle/>
          <a:p>
            <a:r>
              <a:rPr lang="en-US" sz="6000" i="1" dirty="0" smtClean="0"/>
              <a:t>Good data!</a:t>
            </a:r>
            <a:endParaRPr lang="en-US" sz="6000" i="1" dirty="0"/>
          </a:p>
        </p:txBody>
      </p:sp>
      <p:sp>
        <p:nvSpPr>
          <p:cNvPr id="4" name="TextBox 3"/>
          <p:cNvSpPr txBox="1"/>
          <p:nvPr/>
        </p:nvSpPr>
        <p:spPr>
          <a:xfrm>
            <a:off x="563523" y="3778167"/>
            <a:ext cx="8457764" cy="1938992"/>
          </a:xfrm>
          <a:prstGeom prst="rect">
            <a:avLst/>
          </a:prstGeom>
          <a:noFill/>
        </p:spPr>
        <p:txBody>
          <a:bodyPr wrap="none" rtlCol="0">
            <a:spAutoFit/>
          </a:bodyPr>
          <a:lstStyle/>
          <a:p>
            <a:pPr algn="ctr"/>
            <a:r>
              <a:rPr lang="en-US" sz="4000" dirty="0" smtClean="0"/>
              <a:t>Structured, accurate, unambiguous, </a:t>
            </a:r>
          </a:p>
          <a:p>
            <a:pPr algn="ctr"/>
            <a:r>
              <a:rPr lang="en-US" sz="4000" dirty="0"/>
              <a:t>a</a:t>
            </a:r>
            <a:r>
              <a:rPr lang="en-US" sz="4000" dirty="0" smtClean="0"/>
              <a:t>ctionable and can be linked to </a:t>
            </a:r>
          </a:p>
          <a:p>
            <a:pPr algn="ctr"/>
            <a:r>
              <a:rPr lang="en-US" sz="4000" dirty="0" smtClean="0"/>
              <a:t>other data. </a:t>
            </a:r>
            <a:endParaRPr lang="en-US" sz="4000" dirty="0"/>
          </a:p>
        </p:txBody>
      </p:sp>
    </p:spTree>
    <p:extLst>
      <p:ext uri="{BB962C8B-B14F-4D97-AF65-F5344CB8AC3E}">
        <p14:creationId xmlns:p14="http://schemas.microsoft.com/office/powerpoint/2010/main" val="25047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7" y="918207"/>
            <a:ext cx="8181975" cy="834394"/>
          </a:xfrm>
        </p:spPr>
        <p:txBody>
          <a:bodyPr/>
          <a:lstStyle/>
          <a:p>
            <a:pPr marL="0" indent="0">
              <a:buNone/>
            </a:pPr>
            <a:r>
              <a:rPr lang="en-US" dirty="0"/>
              <a:t>Jan 2015: 20,108,253 </a:t>
            </a:r>
            <a:r>
              <a:rPr lang="en-US" dirty="0" smtClean="0"/>
              <a:t>WorldCat records </a:t>
            </a:r>
            <a:r>
              <a:rPr lang="en-US" dirty="0"/>
              <a:t>with a 700 $e </a:t>
            </a:r>
            <a:r>
              <a:rPr lang="en-US" dirty="0" smtClean="0"/>
              <a:t>included for translators:</a:t>
            </a:r>
            <a:endParaRPr lang="en-US" dirty="0"/>
          </a:p>
          <a:p>
            <a:pPr marL="0" indent="0">
              <a:buNone/>
            </a:pPr>
            <a:endParaRPr lang="en-US" dirty="0" smtClean="0"/>
          </a:p>
        </p:txBody>
      </p:sp>
      <p:sp>
        <p:nvSpPr>
          <p:cNvPr id="3" name="Text Placeholder 2"/>
          <p:cNvSpPr>
            <a:spLocks noGrp="1"/>
          </p:cNvSpPr>
          <p:nvPr>
            <p:ph type="body" sz="quarter" idx="13"/>
          </p:nvPr>
        </p:nvSpPr>
        <p:spPr>
          <a:xfrm>
            <a:off x="477838" y="111803"/>
            <a:ext cx="8181975" cy="915256"/>
          </a:xfrm>
        </p:spPr>
        <p:txBody>
          <a:bodyPr/>
          <a:lstStyle/>
          <a:p>
            <a:r>
              <a:rPr lang="en-US" sz="4400" b="0" dirty="0" smtClean="0">
                <a:solidFill>
                  <a:srgbClr val="1F497D"/>
                </a:solidFill>
              </a:rPr>
              <a:t>Free text is unreliable</a:t>
            </a:r>
            <a:endParaRPr lang="en-US" sz="4400" b="0" dirty="0">
              <a:solidFill>
                <a:srgbClr val="1F497D"/>
              </a:solidFill>
            </a:endParaRPr>
          </a:p>
        </p:txBody>
      </p:sp>
      <p:sp>
        <p:nvSpPr>
          <p:cNvPr id="4" name="TextBox 3"/>
          <p:cNvSpPr txBox="1"/>
          <p:nvPr/>
        </p:nvSpPr>
        <p:spPr>
          <a:xfrm>
            <a:off x="304800" y="5486400"/>
            <a:ext cx="7739741" cy="738664"/>
          </a:xfrm>
          <a:prstGeom prst="rect">
            <a:avLst/>
          </a:prstGeom>
          <a:noFill/>
        </p:spPr>
        <p:txBody>
          <a:bodyPr wrap="square" rtlCol="0">
            <a:spAutoFit/>
          </a:bodyPr>
          <a:lstStyle/>
          <a:p>
            <a:r>
              <a:rPr lang="en-US" sz="2400" dirty="0"/>
              <a:t>30,574,365 records with 700 $4: 1,148,813 had code </a:t>
            </a:r>
            <a:r>
              <a:rPr lang="en-US" sz="2400" dirty="0" err="1">
                <a:solidFill>
                  <a:schemeClr val="accent2"/>
                </a:solidFill>
              </a:rPr>
              <a:t>trl</a:t>
            </a:r>
            <a:endParaRPr lang="en-US" sz="2400" dirty="0"/>
          </a:p>
          <a:p>
            <a:endParaRPr lang="en-US" dirty="0"/>
          </a:p>
        </p:txBody>
      </p:sp>
      <p:sp>
        <p:nvSpPr>
          <p:cNvPr id="5" name="TextBox 4"/>
          <p:cNvSpPr txBox="1"/>
          <p:nvPr/>
        </p:nvSpPr>
        <p:spPr>
          <a:xfrm>
            <a:off x="566057" y="2002971"/>
            <a:ext cx="5101076" cy="3046988"/>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305,143  </a:t>
            </a:r>
            <a:r>
              <a:rPr lang="en-US" sz="2400" dirty="0" err="1">
                <a:solidFill>
                  <a:schemeClr val="accent2"/>
                </a:solidFill>
              </a:rPr>
              <a:t>Tł</a:t>
            </a:r>
            <a:endParaRPr lang="en-US" sz="2400" dirty="0">
              <a:solidFill>
                <a:schemeClr val="accent2"/>
              </a:solidFill>
            </a:endParaRPr>
          </a:p>
          <a:p>
            <a:pPr marL="342900" indent="-342900">
              <a:buFont typeface="Arial" panose="020B0604020202020204" pitchFamily="34" charset="0"/>
              <a:buChar char="•"/>
            </a:pPr>
            <a:r>
              <a:rPr lang="en-US" sz="2400" dirty="0"/>
              <a:t>238,839  </a:t>
            </a:r>
            <a:r>
              <a:rPr lang="en-US" sz="2400" dirty="0">
                <a:solidFill>
                  <a:schemeClr val="accent2"/>
                </a:solidFill>
              </a:rPr>
              <a:t>translator.</a:t>
            </a:r>
          </a:p>
          <a:p>
            <a:pPr marL="342900" indent="-342900">
              <a:buFont typeface="Arial" panose="020B0604020202020204" pitchFamily="34" charset="0"/>
              <a:buChar char="•"/>
            </a:pPr>
            <a:r>
              <a:rPr lang="en-US" sz="2400" dirty="0" smtClean="0"/>
              <a:t>217,074</a:t>
            </a:r>
            <a:r>
              <a:rPr lang="en-US" sz="2400" dirty="0" smtClean="0">
                <a:solidFill>
                  <a:schemeClr val="accent2"/>
                </a:solidFill>
              </a:rPr>
              <a:t>  </a:t>
            </a:r>
            <a:r>
              <a:rPr lang="en-US" sz="2400" dirty="0" err="1">
                <a:solidFill>
                  <a:schemeClr val="accent2"/>
                </a:solidFill>
              </a:rPr>
              <a:t>tr</a:t>
            </a:r>
            <a:endParaRPr lang="en-US" sz="2400" dirty="0">
              <a:solidFill>
                <a:schemeClr val="accent2"/>
              </a:solidFill>
            </a:endParaRPr>
          </a:p>
          <a:p>
            <a:pPr marL="342900" indent="-342900">
              <a:buFont typeface="Arial" panose="020B0604020202020204" pitchFamily="34" charset="0"/>
              <a:buChar char="•"/>
            </a:pPr>
            <a:r>
              <a:rPr lang="en-US" sz="2400" dirty="0" smtClean="0"/>
              <a:t>179,368 </a:t>
            </a:r>
            <a:r>
              <a:rPr lang="en-US" sz="2400" dirty="0" err="1">
                <a:solidFill>
                  <a:schemeClr val="accent2"/>
                </a:solidFill>
              </a:rPr>
              <a:t>Ü̈bers</a:t>
            </a:r>
            <a:r>
              <a:rPr lang="en-US" sz="2400" dirty="0">
                <a:solidFill>
                  <a:schemeClr val="accent2"/>
                </a:solidFill>
              </a:rPr>
              <a:t>.                            </a:t>
            </a:r>
          </a:p>
          <a:p>
            <a:pPr marL="342900" indent="-342900">
              <a:buFont typeface="Arial" panose="020B0604020202020204" pitchFamily="34" charset="0"/>
              <a:buChar char="•"/>
            </a:pPr>
            <a:r>
              <a:rPr lang="en-US" sz="2400" dirty="0"/>
              <a:t>162,510 </a:t>
            </a:r>
            <a:r>
              <a:rPr lang="en-US" sz="2400" dirty="0" err="1">
                <a:solidFill>
                  <a:schemeClr val="accent2"/>
                </a:solidFill>
              </a:rPr>
              <a:t>Traduction</a:t>
            </a:r>
            <a:r>
              <a:rPr lang="en-US" sz="2400" dirty="0">
                <a:solidFill>
                  <a:schemeClr val="accent2"/>
                </a:solidFill>
              </a:rPr>
              <a:t>.                     </a:t>
            </a:r>
          </a:p>
          <a:p>
            <a:pPr marL="342900" indent="-342900">
              <a:buFont typeface="Arial" panose="020B0604020202020204" pitchFamily="34" charset="0"/>
              <a:buChar char="•"/>
            </a:pPr>
            <a:r>
              <a:rPr lang="en-US" sz="2400" dirty="0"/>
              <a:t>138,471 </a:t>
            </a:r>
            <a:r>
              <a:rPr lang="en-US" sz="2400" dirty="0" err="1">
                <a:solidFill>
                  <a:schemeClr val="accent2"/>
                </a:solidFill>
              </a:rPr>
              <a:t>trad</a:t>
            </a:r>
            <a:r>
              <a:rPr lang="en-US" sz="2400" dirty="0">
                <a:solidFill>
                  <a:schemeClr val="accent2"/>
                </a:solidFill>
              </a:rPr>
              <a:t>.</a:t>
            </a:r>
          </a:p>
          <a:p>
            <a:pPr marL="342900" indent="-342900">
              <a:buFont typeface="Arial" panose="020B0604020202020204" pitchFamily="34" charset="0"/>
              <a:buChar char="•"/>
            </a:pPr>
            <a:r>
              <a:rPr lang="en-US" sz="2400" dirty="0"/>
              <a:t>136,569 </a:t>
            </a:r>
            <a:r>
              <a:rPr lang="en-US" sz="2400" dirty="0" err="1">
                <a:solidFill>
                  <a:schemeClr val="accent2"/>
                </a:solidFill>
              </a:rPr>
              <a:t>yi</a:t>
            </a:r>
            <a:r>
              <a:rPr lang="en-US" sz="2400" dirty="0">
                <a:solidFill>
                  <a:schemeClr val="accent2"/>
                </a:solidFill>
              </a:rPr>
              <a:t>.</a:t>
            </a:r>
          </a:p>
          <a:p>
            <a:pPr marL="342900" indent="-342900">
              <a:buFont typeface="Arial" panose="020B0604020202020204" pitchFamily="34" charset="0"/>
              <a:buChar char="•"/>
            </a:pPr>
            <a:r>
              <a:rPr lang="en-US" sz="2400" dirty="0"/>
              <a:t>22,947 </a:t>
            </a:r>
            <a:r>
              <a:rPr lang="en-US" sz="2400" dirty="0" smtClean="0"/>
              <a:t> </a:t>
            </a:r>
            <a:r>
              <a:rPr lang="en-US" sz="2400" dirty="0" err="1" smtClean="0">
                <a:solidFill>
                  <a:schemeClr val="accent2"/>
                </a:solidFill>
              </a:rPr>
              <a:t>Trad</a:t>
            </a:r>
            <a:r>
              <a:rPr lang="en-US" sz="2400" dirty="0">
                <a:solidFill>
                  <a:schemeClr val="accent2"/>
                </a:solidFill>
              </a:rPr>
              <a:t>. </a:t>
            </a:r>
            <a:endParaRPr lang="en-US" sz="2400" dirty="0"/>
          </a:p>
        </p:txBody>
      </p:sp>
      <p:sp>
        <p:nvSpPr>
          <p:cNvPr id="6" name="TextBox 5"/>
          <p:cNvSpPr txBox="1"/>
          <p:nvPr/>
        </p:nvSpPr>
        <p:spPr>
          <a:xfrm>
            <a:off x="4419600" y="2605015"/>
            <a:ext cx="3984172" cy="954107"/>
          </a:xfrm>
          <a:prstGeom prst="rect">
            <a:avLst/>
          </a:prstGeom>
          <a:noFill/>
          <a:ln w="28575">
            <a:solidFill>
              <a:schemeClr val="accent3"/>
            </a:solidFill>
          </a:ln>
        </p:spPr>
        <p:txBody>
          <a:bodyPr wrap="square" rtlCol="0">
            <a:spAutoFit/>
          </a:bodyPr>
          <a:lstStyle/>
          <a:p>
            <a:r>
              <a:rPr lang="en-US" sz="2800" dirty="0" smtClean="0">
                <a:solidFill>
                  <a:schemeClr val="accent3"/>
                </a:solidFill>
              </a:rPr>
              <a:t>68% of 700 fields have no $e or $4</a:t>
            </a:r>
            <a:endParaRPr lang="en-US" sz="2800" dirty="0">
              <a:solidFill>
                <a:schemeClr val="accent3"/>
              </a:solidFill>
            </a:endParaRPr>
          </a:p>
        </p:txBody>
      </p:sp>
    </p:spTree>
    <p:extLst>
      <p:ext uri="{BB962C8B-B14F-4D97-AF65-F5344CB8AC3E}">
        <p14:creationId xmlns:p14="http://schemas.microsoft.com/office/powerpoint/2010/main" val="31646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62" y="821504"/>
            <a:ext cx="7895004" cy="427519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87" y="3243945"/>
            <a:ext cx="7726099" cy="2850512"/>
          </a:xfrm>
          <a:prstGeom prst="rect">
            <a:avLst/>
          </a:prstGeom>
          <a:ln>
            <a:noFill/>
          </a:ln>
          <a:effectLst>
            <a:outerShdw blurRad="292100" dist="139700" dir="2700000" algn="tl" rotWithShape="0">
              <a:srgbClr val="333333">
                <a:alpha val="65000"/>
              </a:srgbClr>
            </a:outerShdw>
          </a:effectLst>
        </p:spPr>
      </p:pic>
      <p:sp>
        <p:nvSpPr>
          <p:cNvPr id="7" name="Text Placeholder 2"/>
          <p:cNvSpPr txBox="1">
            <a:spLocks/>
          </p:cNvSpPr>
          <p:nvPr/>
        </p:nvSpPr>
        <p:spPr>
          <a:xfrm>
            <a:off x="481011" y="11180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solidFill>
                  <a:srgbClr val="1F497D"/>
                </a:solidFill>
                <a:latin typeface="+mj-lt"/>
              </a:rPr>
              <a:t>A sound recording</a:t>
            </a:r>
            <a:endParaRPr lang="en-US" sz="4400" dirty="0">
              <a:solidFill>
                <a:srgbClr val="1F497D"/>
              </a:solidFill>
              <a:latin typeface="+mj-lt"/>
            </a:endParaRPr>
          </a:p>
        </p:txBody>
      </p:sp>
      <p:grpSp>
        <p:nvGrpSpPr>
          <p:cNvPr id="6" name="Group 5"/>
          <p:cNvGrpSpPr/>
          <p:nvPr/>
        </p:nvGrpSpPr>
        <p:grpSpPr>
          <a:xfrm>
            <a:off x="191862" y="3766277"/>
            <a:ext cx="7604167" cy="1681122"/>
            <a:chOff x="191862" y="3766277"/>
            <a:chExt cx="7604167" cy="1681122"/>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62" y="4745989"/>
              <a:ext cx="7604167" cy="70141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348" y="3766277"/>
              <a:ext cx="7566681" cy="624861"/>
            </a:xfrm>
            <a:prstGeom prst="rect">
              <a:avLst/>
            </a:prstGeom>
            <a:ln>
              <a:noFill/>
            </a:ln>
            <a:effectLst>
              <a:outerShdw blurRad="292100" dist="139700" dir="2700000" algn="tl" rotWithShape="0">
                <a:srgbClr val="333333">
                  <a:alpha val="65000"/>
                </a:srgbClr>
              </a:outerShdw>
            </a:effectLst>
          </p:spPr>
        </p:pic>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469" y="1550490"/>
            <a:ext cx="8458933" cy="4138019"/>
          </a:xfrm>
          <a:prstGeom prst="rect">
            <a:avLst/>
          </a:prstGeom>
          <a:ln>
            <a:solidFill>
              <a:schemeClr val="bg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5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78922" y="2713046"/>
            <a:ext cx="1610627" cy="674086"/>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Person</a:t>
            </a:r>
          </a:p>
          <a:p>
            <a:pPr algn="ctr"/>
            <a:r>
              <a:rPr lang="en-US" dirty="0" smtClean="0">
                <a:solidFill>
                  <a:schemeClr val="tx1"/>
                </a:solidFill>
              </a:rPr>
              <a:t>Yo-Yo Ma</a:t>
            </a:r>
          </a:p>
          <a:p>
            <a:pPr algn="ctr"/>
            <a:endParaRPr lang="en-US" dirty="0">
              <a:solidFill>
                <a:schemeClr val="tx1"/>
              </a:solidFill>
            </a:endParaRPr>
          </a:p>
        </p:txBody>
      </p:sp>
      <p:sp>
        <p:nvSpPr>
          <p:cNvPr id="4" name="Rounded Rectangle 3"/>
          <p:cNvSpPr/>
          <p:nvPr/>
        </p:nvSpPr>
        <p:spPr>
          <a:xfrm>
            <a:off x="2678922" y="3658353"/>
            <a:ext cx="1629722" cy="854496"/>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a:t>
            </a:r>
          </a:p>
          <a:p>
            <a:pPr algn="ctr"/>
            <a:r>
              <a:rPr lang="en-US" dirty="0" smtClean="0">
                <a:solidFill>
                  <a:schemeClr val="tx1"/>
                </a:solidFill>
              </a:rPr>
              <a:t>Bobby McFerrin</a:t>
            </a:r>
            <a:endParaRPr lang="en-US" dirty="0">
              <a:solidFill>
                <a:schemeClr val="tx1"/>
              </a:solidFill>
            </a:endParaRPr>
          </a:p>
        </p:txBody>
      </p:sp>
      <p:sp>
        <p:nvSpPr>
          <p:cNvPr id="8" name="Rounded Rectangle 7"/>
          <p:cNvSpPr/>
          <p:nvPr/>
        </p:nvSpPr>
        <p:spPr>
          <a:xfrm>
            <a:off x="2652295" y="1837459"/>
            <a:ext cx="1716681" cy="4692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CreativeWork</a:t>
            </a:r>
            <a:endParaRPr lang="en-US" dirty="0">
              <a:solidFill>
                <a:schemeClr val="tx1"/>
              </a:solidFill>
            </a:endParaRPr>
          </a:p>
        </p:txBody>
      </p:sp>
      <p:sp>
        <p:nvSpPr>
          <p:cNvPr id="9" name="Rounded Rectangle 8"/>
          <p:cNvSpPr/>
          <p:nvPr/>
        </p:nvSpPr>
        <p:spPr>
          <a:xfrm>
            <a:off x="6177862" y="2188517"/>
            <a:ext cx="1716681" cy="4692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CreativeWork</a:t>
            </a:r>
            <a:endParaRPr lang="en-US" dirty="0">
              <a:solidFill>
                <a:schemeClr val="tx1"/>
              </a:solidFill>
            </a:endParaRPr>
          </a:p>
        </p:txBody>
      </p:sp>
      <p:sp>
        <p:nvSpPr>
          <p:cNvPr id="10" name="Rounded Rectangle 9"/>
          <p:cNvSpPr/>
          <p:nvPr/>
        </p:nvSpPr>
        <p:spPr>
          <a:xfrm>
            <a:off x="2698017" y="4848737"/>
            <a:ext cx="1610627" cy="38111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Organization</a:t>
            </a:r>
            <a:endParaRPr lang="en-US" dirty="0">
              <a:solidFill>
                <a:schemeClr val="tx1"/>
              </a:solidFill>
            </a:endParaRPr>
          </a:p>
        </p:txBody>
      </p:sp>
      <p:sp>
        <p:nvSpPr>
          <p:cNvPr id="11" name="Double Brace 10"/>
          <p:cNvSpPr/>
          <p:nvPr/>
        </p:nvSpPr>
        <p:spPr>
          <a:xfrm>
            <a:off x="2176985" y="2567583"/>
            <a:ext cx="2621256" cy="2662264"/>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 Box 9"/>
          <p:cNvSpPr txBox="1">
            <a:spLocks noChangeArrowheads="1"/>
          </p:cNvSpPr>
          <p:nvPr/>
        </p:nvSpPr>
        <p:spPr bwMode="auto">
          <a:xfrm>
            <a:off x="345065" y="4134042"/>
            <a:ext cx="2490013" cy="256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lang="en-US" i="1" dirty="0" err="1" smtClean="0">
                <a:latin typeface="Calibri" pitchFamily="34" charset="0"/>
                <a:cs typeface="Times New Roman" pitchFamily="18" charset="0"/>
              </a:rPr>
              <a:t>schema:performer</a:t>
            </a:r>
            <a:endParaRPr lang="en-US" i="1" dirty="0" smtClean="0">
              <a:latin typeface="Calibri" pitchFamily="34" charset="0"/>
              <a:cs typeface="Times New Roman" pitchFamily="18" charset="0"/>
            </a:endParaRPr>
          </a:p>
          <a:p>
            <a:pPr lvl="0" defTabSz="914400" fontAlgn="base">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1926246" y="1424838"/>
            <a:ext cx="2490014" cy="256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lang="en-US" sz="1400" i="1" dirty="0" smtClean="0">
                <a:latin typeface="Calibri" pitchFamily="34" charset="0"/>
                <a:cs typeface="Times New Roman" pitchFamily="18" charset="0"/>
              </a:rPr>
              <a:t>‘</a:t>
            </a:r>
            <a:r>
              <a:rPr lang="en-US" i="1" dirty="0" smtClean="0">
                <a:latin typeface="Calibri" pitchFamily="34" charset="0"/>
                <a:cs typeface="Times New Roman" pitchFamily="18" charset="0"/>
              </a:rPr>
              <a:t>Manifestation’</a:t>
            </a:r>
          </a:p>
          <a:p>
            <a:pPr lvl="0" defTabSz="914400" fontAlgn="base">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Curved Connector 13"/>
          <p:cNvCxnSpPr/>
          <p:nvPr/>
        </p:nvCxnSpPr>
        <p:spPr>
          <a:xfrm rot="5400000" flipH="1" flipV="1">
            <a:off x="3309338" y="2317358"/>
            <a:ext cx="406282" cy="362869"/>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 Box 9"/>
          <p:cNvSpPr txBox="1">
            <a:spLocks noChangeArrowheads="1"/>
          </p:cNvSpPr>
          <p:nvPr/>
        </p:nvSpPr>
        <p:spPr bwMode="auto">
          <a:xfrm>
            <a:off x="7856835" y="2197944"/>
            <a:ext cx="891512" cy="34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lang="en-US" i="1" dirty="0" smtClean="0">
                <a:latin typeface="Calibri" pitchFamily="34" charset="0"/>
                <a:cs typeface="Times New Roman" pitchFamily="18" charset="0"/>
              </a:rPr>
              <a:t>‘Work’</a:t>
            </a:r>
          </a:p>
          <a:p>
            <a:pPr lvl="0" defTabSz="914400" fontAlgn="base">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Curved Connector 15"/>
          <p:cNvCxnSpPr>
            <a:stCxn id="8" idx="3"/>
          </p:cNvCxnSpPr>
          <p:nvPr/>
        </p:nvCxnSpPr>
        <p:spPr>
          <a:xfrm>
            <a:off x="4368977" y="2072130"/>
            <a:ext cx="1794618" cy="27401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 Box 9"/>
          <p:cNvSpPr txBox="1">
            <a:spLocks noChangeArrowheads="1"/>
          </p:cNvSpPr>
          <p:nvPr/>
        </p:nvSpPr>
        <p:spPr bwMode="auto">
          <a:xfrm>
            <a:off x="4405106" y="1679856"/>
            <a:ext cx="2490014" cy="256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lang="en-US" i="1" dirty="0" err="1" smtClean="0">
                <a:latin typeface="Calibri" pitchFamily="34" charset="0"/>
                <a:cs typeface="Times New Roman" pitchFamily="18" charset="0"/>
              </a:rPr>
              <a:t>schema:exampleOfWork</a:t>
            </a:r>
            <a:endParaRPr lang="en-US" i="1" dirty="0" smtClean="0">
              <a:latin typeface="Calibri" pitchFamily="34" charset="0"/>
              <a:cs typeface="Times New Roman" pitchFamily="18" charset="0"/>
            </a:endParaRPr>
          </a:p>
          <a:p>
            <a:pPr lvl="0" defTabSz="914400" fontAlgn="base">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9"/>
          <p:cNvSpPr txBox="1">
            <a:spLocks noChangeArrowheads="1"/>
          </p:cNvSpPr>
          <p:nvPr/>
        </p:nvSpPr>
        <p:spPr bwMode="auto">
          <a:xfrm>
            <a:off x="335639" y="3443781"/>
            <a:ext cx="2490013" cy="256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lang="en-US" i="1" dirty="0" err="1">
                <a:latin typeface="Calibri" pitchFamily="34" charset="0"/>
                <a:cs typeface="Times New Roman" pitchFamily="18" charset="0"/>
              </a:rPr>
              <a:t>s</a:t>
            </a:r>
            <a:r>
              <a:rPr lang="en-US" i="1" dirty="0" err="1" smtClean="0">
                <a:latin typeface="Calibri" pitchFamily="34" charset="0"/>
                <a:cs typeface="Times New Roman" pitchFamily="18" charset="0"/>
              </a:rPr>
              <a:t>chema:contributor</a:t>
            </a:r>
            <a:endParaRPr lang="en-US" i="1" dirty="0" smtClean="0">
              <a:latin typeface="Calibri" pitchFamily="34" charset="0"/>
              <a:cs typeface="Times New Roman" pitchFamily="18" charset="0"/>
            </a:endParaRPr>
          </a:p>
          <a:p>
            <a:pPr lvl="0" defTabSz="914400" fontAlgn="base">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defTabSz="914400" fontAlgn="base">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defTabSz="914400" fontAlgn="base">
              <a:spcBef>
                <a:spcPct val="0"/>
              </a:spcBef>
              <a:spcAft>
                <a:spcPct val="0"/>
              </a:spcAft>
            </a:pPr>
            <a:endParaRPr lang="en-US" sz="1200" dirty="0">
              <a:latin typeface="Arial" pitchFamily="34" charset="0"/>
              <a:cs typeface="Arial" pitchFamily="34" charset="0"/>
            </a:endParaRPr>
          </a:p>
          <a:p>
            <a:pPr lvl="0" defTabSz="914400" fontAlgn="base">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itle 1"/>
          <p:cNvSpPr txBox="1">
            <a:spLocks/>
          </p:cNvSpPr>
          <p:nvPr/>
        </p:nvSpPr>
        <p:spPr>
          <a:xfrm>
            <a:off x="147740" y="65902"/>
            <a:ext cx="8806171" cy="1010397"/>
          </a:xfrm>
          <a:prstGeom prst="rect">
            <a:avLst/>
          </a:prstGeom>
        </p:spPr>
        <p:txBody>
          <a:bodyPr>
            <a:noAutofit/>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pPr algn="l"/>
            <a:r>
              <a:rPr lang="en-US" dirty="0" smtClean="0">
                <a:solidFill>
                  <a:srgbClr val="1F497D"/>
                </a:solidFill>
                <a:latin typeface="+mj-lt"/>
              </a:rPr>
              <a:t>The first-draft linked data model</a:t>
            </a:r>
            <a:endParaRPr lang="en-US" dirty="0">
              <a:solidFill>
                <a:srgbClr val="1F497D"/>
              </a:solidFill>
              <a:latin typeface="+mj-lt"/>
            </a:endParaRPr>
          </a:p>
        </p:txBody>
      </p:sp>
    </p:spTree>
    <p:extLst>
      <p:ext uri="{BB962C8B-B14F-4D97-AF65-F5344CB8AC3E}">
        <p14:creationId xmlns:p14="http://schemas.microsoft.com/office/powerpoint/2010/main" val="280952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862" y="939801"/>
            <a:ext cx="8614937" cy="5181600"/>
          </a:xfrm>
          <a:prstGeom prst="rect">
            <a:avLst/>
          </a:prstGeom>
        </p:spPr>
      </p:pic>
      <p:sp>
        <p:nvSpPr>
          <p:cNvPr id="4" name="Title 1"/>
          <p:cNvSpPr txBox="1">
            <a:spLocks/>
          </p:cNvSpPr>
          <p:nvPr/>
        </p:nvSpPr>
        <p:spPr>
          <a:xfrm>
            <a:off x="147740" y="65902"/>
            <a:ext cx="8806171" cy="1010397"/>
          </a:xfrm>
          <a:prstGeom prst="rect">
            <a:avLst/>
          </a:prstGeom>
        </p:spPr>
        <p:txBody>
          <a:bodyPr>
            <a:noAutofit/>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pPr algn="l"/>
            <a:r>
              <a:rPr lang="en-US" dirty="0" smtClean="0">
                <a:solidFill>
                  <a:srgbClr val="1F497D"/>
                </a:solidFill>
                <a:latin typeface="+mj-lt"/>
              </a:rPr>
              <a:t>More evidence for the</a:t>
            </a:r>
            <a:r>
              <a:rPr lang="en-US" dirty="0">
                <a:solidFill>
                  <a:srgbClr val="1F497D"/>
                </a:solidFill>
                <a:latin typeface="+mj-lt"/>
              </a:rPr>
              <a:t> </a:t>
            </a:r>
            <a:r>
              <a:rPr lang="en-US" dirty="0" smtClean="0">
                <a:solidFill>
                  <a:srgbClr val="1F497D"/>
                </a:solidFill>
                <a:latin typeface="+mj-lt"/>
              </a:rPr>
              <a:t>model</a:t>
            </a:r>
            <a:endParaRPr lang="en-US" dirty="0">
              <a:solidFill>
                <a:srgbClr val="1F497D"/>
              </a:solidFill>
              <a:latin typeface="+mj-lt"/>
            </a:endParaRPr>
          </a:p>
        </p:txBody>
      </p:sp>
    </p:spTree>
    <p:extLst>
      <p:ext uri="{BB962C8B-B14F-4D97-AF65-F5344CB8AC3E}">
        <p14:creationId xmlns:p14="http://schemas.microsoft.com/office/powerpoint/2010/main" val="107358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448" y="-94465"/>
            <a:ext cx="9382767" cy="131318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F497D"/>
                </a:solidFill>
              </a:rPr>
              <a:t>A good example</a:t>
            </a:r>
            <a:endParaRPr lang="en-US" dirty="0">
              <a:solidFill>
                <a:srgbClr val="1F497D"/>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 y="1314070"/>
            <a:ext cx="9144000" cy="4077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79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A good example</a:t>
            </a:r>
            <a:endParaRPr lang="en-US" dirty="0">
              <a:solidFill>
                <a:srgbClr val="1F497D"/>
              </a:solidFill>
            </a:endParaRPr>
          </a:p>
        </p:txBody>
      </p:sp>
      <p:pic>
        <p:nvPicPr>
          <p:cNvPr id="3" name="Picture 2"/>
          <p:cNvPicPr>
            <a:picLocks noChangeAspect="1"/>
          </p:cNvPicPr>
          <p:nvPr/>
        </p:nvPicPr>
        <p:blipFill>
          <a:blip r:embed="rId3"/>
          <a:stretch>
            <a:fillRect/>
          </a:stretch>
        </p:blipFill>
        <p:spPr>
          <a:xfrm>
            <a:off x="-115448" y="1048948"/>
            <a:ext cx="9018134" cy="875178"/>
          </a:xfrm>
          <a:prstGeom prst="rect">
            <a:avLst/>
          </a:prstGeom>
          <a:ln>
            <a:solidFill>
              <a:schemeClr val="bg1">
                <a:lumMod val="50000"/>
              </a:schemeClr>
            </a:solidFill>
          </a:ln>
          <a:effectLst>
            <a:outerShdw blurRad="292100" dist="139700" dir="2700000" algn="tl" rotWithShape="0">
              <a:srgbClr val="333333">
                <a:alpha val="65000"/>
              </a:srgbClr>
            </a:outerShdw>
          </a:effectLst>
        </p:spPr>
      </p:pic>
      <p:grpSp>
        <p:nvGrpSpPr>
          <p:cNvPr id="32" name="Group 31"/>
          <p:cNvGrpSpPr/>
          <p:nvPr/>
        </p:nvGrpSpPr>
        <p:grpSpPr>
          <a:xfrm>
            <a:off x="5971975" y="1663844"/>
            <a:ext cx="3147348" cy="1062876"/>
            <a:chOff x="5985767" y="1738074"/>
            <a:chExt cx="3147348" cy="1062876"/>
          </a:xfrm>
        </p:grpSpPr>
        <p:sp>
          <p:nvSpPr>
            <p:cNvPr id="10" name="Rectangle 9"/>
            <p:cNvSpPr/>
            <p:nvPr/>
          </p:nvSpPr>
          <p:spPr>
            <a:xfrm>
              <a:off x="6132591" y="2318723"/>
              <a:ext cx="3000524" cy="482227"/>
            </a:xfrm>
            <a:prstGeom prst="rect">
              <a:avLst/>
            </a:prstGeom>
            <a:solidFill>
              <a:schemeClr val="accent1">
                <a:lumMod val="20000"/>
                <a:lumOff val="80000"/>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F497D"/>
                  </a:solidFill>
                </a:rPr>
                <a:t>No redundant role data</a:t>
              </a:r>
              <a:endParaRPr lang="en-US" dirty="0">
                <a:solidFill>
                  <a:srgbClr val="1F497D"/>
                </a:solidFill>
              </a:endParaRPr>
            </a:p>
          </p:txBody>
        </p:sp>
        <p:sp>
          <p:nvSpPr>
            <p:cNvPr id="18" name="Oval 17"/>
            <p:cNvSpPr/>
            <p:nvPr/>
          </p:nvSpPr>
          <p:spPr>
            <a:xfrm>
              <a:off x="5985767" y="1738074"/>
              <a:ext cx="321299" cy="156423"/>
            </a:xfrm>
            <a:prstGeom prst="ellipse">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Curved Connector 19"/>
            <p:cNvCxnSpPr/>
            <p:nvPr/>
          </p:nvCxnSpPr>
          <p:spPr>
            <a:xfrm rot="10800000" flipH="1">
              <a:off x="6089932" y="1894497"/>
              <a:ext cx="217134" cy="653155"/>
            </a:xfrm>
            <a:prstGeom prst="curvedConnector4">
              <a:avLst>
                <a:gd name="adj1" fmla="val -105281"/>
                <a:gd name="adj2" fmla="val 68458"/>
              </a:avLst>
            </a:prstGeom>
            <a:ln w="28575">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79" y="2155901"/>
            <a:ext cx="5563082" cy="4176122"/>
          </a:xfrm>
          <a:prstGeom prst="rect">
            <a:avLst/>
          </a:prstGeom>
          <a:ln>
            <a:solidFill>
              <a:schemeClr val="bg1">
                <a:lumMod val="50000"/>
              </a:schemeClr>
            </a:solidFill>
          </a:ln>
          <a:effectLst>
            <a:outerShdw blurRad="292100" dist="139700" dir="2700000" algn="tl" rotWithShape="0">
              <a:srgbClr val="333333">
                <a:alpha val="65000"/>
              </a:srgbClr>
            </a:outerShdw>
          </a:effectLst>
        </p:spPr>
      </p:pic>
      <p:grpSp>
        <p:nvGrpSpPr>
          <p:cNvPr id="34" name="Group 33"/>
          <p:cNvGrpSpPr/>
          <p:nvPr/>
        </p:nvGrpSpPr>
        <p:grpSpPr>
          <a:xfrm>
            <a:off x="90799" y="2240152"/>
            <a:ext cx="7099715" cy="3322447"/>
            <a:chOff x="90799" y="2240152"/>
            <a:chExt cx="7099715" cy="3322447"/>
          </a:xfrm>
        </p:grpSpPr>
        <p:sp>
          <p:nvSpPr>
            <p:cNvPr id="11" name="Rectangle 10"/>
            <p:cNvSpPr/>
            <p:nvPr/>
          </p:nvSpPr>
          <p:spPr>
            <a:xfrm>
              <a:off x="4189990" y="2850534"/>
              <a:ext cx="3000524" cy="482227"/>
            </a:xfrm>
            <a:prstGeom prst="rect">
              <a:avLst/>
            </a:prstGeom>
            <a:solidFill>
              <a:schemeClr val="accent1">
                <a:lumMod val="20000"/>
                <a:lumOff val="80000"/>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F497D"/>
                  </a:solidFill>
                </a:rPr>
                <a:t>Plenty of 700 fields</a:t>
              </a:r>
              <a:endParaRPr lang="en-US" dirty="0">
                <a:solidFill>
                  <a:srgbClr val="1F497D"/>
                </a:solidFill>
              </a:endParaRPr>
            </a:p>
          </p:txBody>
        </p:sp>
        <p:sp>
          <p:nvSpPr>
            <p:cNvPr id="22" name="Oval 21"/>
            <p:cNvSpPr/>
            <p:nvPr/>
          </p:nvSpPr>
          <p:spPr>
            <a:xfrm>
              <a:off x="90799" y="2240152"/>
              <a:ext cx="682087" cy="3322447"/>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Curved Connector 23"/>
            <p:cNvCxnSpPr/>
            <p:nvPr/>
          </p:nvCxnSpPr>
          <p:spPr>
            <a:xfrm rot="10800000">
              <a:off x="685801" y="2841085"/>
              <a:ext cx="3504189" cy="228687"/>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7" name="Picture 6"/>
          <p:cNvPicPr>
            <a:picLocks noChangeAspect="1"/>
          </p:cNvPicPr>
          <p:nvPr/>
        </p:nvPicPr>
        <p:blipFill>
          <a:blip r:embed="rId5"/>
          <a:stretch>
            <a:fillRect/>
          </a:stretch>
        </p:blipFill>
        <p:spPr>
          <a:xfrm>
            <a:off x="1873236" y="4175890"/>
            <a:ext cx="7029450" cy="2476500"/>
          </a:xfrm>
          <a:prstGeom prst="rect">
            <a:avLst/>
          </a:prstGeom>
          <a:ln w="28575">
            <a:solidFill>
              <a:schemeClr val="bg1">
                <a:lumMod val="50000"/>
              </a:schemeClr>
            </a:solidFill>
          </a:ln>
          <a:effectLst>
            <a:outerShdw blurRad="292100" dist="139700" dir="2700000" algn="tl" rotWithShape="0">
              <a:srgbClr val="333333">
                <a:alpha val="65000"/>
              </a:srgbClr>
            </a:outerShdw>
          </a:effectLst>
        </p:spPr>
      </p:pic>
      <p:sp>
        <p:nvSpPr>
          <p:cNvPr id="12" name="Rectangle 11"/>
          <p:cNvSpPr/>
          <p:nvPr/>
        </p:nvSpPr>
        <p:spPr>
          <a:xfrm>
            <a:off x="5711608" y="3662785"/>
            <a:ext cx="3142040" cy="802431"/>
          </a:xfrm>
          <a:prstGeom prst="rect">
            <a:avLst/>
          </a:prstGeom>
          <a:solidFill>
            <a:schemeClr val="accent1">
              <a:lumMod val="20000"/>
              <a:lumOff val="80000"/>
            </a:scheme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F497D"/>
                </a:solidFill>
              </a:rPr>
              <a:t>Specific field semantics and easily parsed text</a:t>
            </a:r>
            <a:endParaRPr lang="en-US" dirty="0">
              <a:solidFill>
                <a:srgbClr val="1F497D"/>
              </a:solidFill>
            </a:endParaRPr>
          </a:p>
        </p:txBody>
      </p:sp>
      <p:sp>
        <p:nvSpPr>
          <p:cNvPr id="4" name="Rectangle 3"/>
          <p:cNvSpPr/>
          <p:nvPr/>
        </p:nvSpPr>
        <p:spPr>
          <a:xfrm>
            <a:off x="90799" y="696022"/>
            <a:ext cx="3655701" cy="469201"/>
          </a:xfrm>
          <a:prstGeom prst="rect">
            <a:avLst/>
          </a:prstGeom>
          <a:solidFill>
            <a:schemeClr val="accent1">
              <a:lumMod val="20000"/>
              <a:lumOff val="80000"/>
            </a:schemeClr>
          </a:solidFill>
          <a:ln w="28575">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An obvious primary creator</a:t>
            </a:r>
            <a:endParaRPr lang="en-US" dirty="0">
              <a:solidFill>
                <a:schemeClr val="accent2"/>
              </a:solidFill>
            </a:endParaRPr>
          </a:p>
        </p:txBody>
      </p:sp>
    </p:spTree>
    <p:extLst>
      <p:ext uri="{BB962C8B-B14F-4D97-AF65-F5344CB8AC3E}">
        <p14:creationId xmlns:p14="http://schemas.microsoft.com/office/powerpoint/2010/main" val="7917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448" y="-94465"/>
            <a:ext cx="9382767" cy="131318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solidFill>
                  <a:srgbClr val="1F497D"/>
                </a:solidFill>
              </a:rPr>
              <a:t>Some parsing results</a:t>
            </a:r>
            <a:endParaRPr lang="en-US" dirty="0">
              <a:solidFill>
                <a:srgbClr val="1F497D"/>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78" y="646630"/>
            <a:ext cx="8701314" cy="5517630"/>
          </a:xfrm>
          <a:prstGeom prst="rect">
            <a:avLst/>
          </a:prstGeom>
        </p:spPr>
      </p:pic>
      <p:sp>
        <p:nvSpPr>
          <p:cNvPr id="9" name="Rectangle 8"/>
          <p:cNvSpPr/>
          <p:nvPr/>
        </p:nvSpPr>
        <p:spPr>
          <a:xfrm>
            <a:off x="4409954" y="1458410"/>
            <a:ext cx="4516638" cy="4705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315" y="1684564"/>
            <a:ext cx="4505893" cy="4479696"/>
          </a:xfrm>
          <a:prstGeom prst="rect">
            <a:avLst/>
          </a:prstGeom>
        </p:spPr>
      </p:pic>
      <p:grpSp>
        <p:nvGrpSpPr>
          <p:cNvPr id="15" name="Group 14"/>
          <p:cNvGrpSpPr/>
          <p:nvPr/>
        </p:nvGrpSpPr>
        <p:grpSpPr>
          <a:xfrm>
            <a:off x="2231743" y="758628"/>
            <a:ext cx="6223000" cy="5443021"/>
            <a:chOff x="2501900" y="543812"/>
            <a:chExt cx="6223000" cy="5443021"/>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1900" y="543812"/>
              <a:ext cx="6223000" cy="5443021"/>
            </a:xfrm>
            <a:prstGeom prst="rect">
              <a:avLst/>
            </a:prstGeom>
            <a:ln>
              <a:noFill/>
            </a:ln>
            <a:effectLst>
              <a:outerShdw blurRad="292100" dist="139700" dir="2700000" algn="tl" rotWithShape="0">
                <a:srgbClr val="333333">
                  <a:alpha val="65000"/>
                </a:srgbClr>
              </a:outerShdw>
            </a:effectLst>
          </p:spPr>
        </p:pic>
        <p:sp>
          <p:nvSpPr>
            <p:cNvPr id="13" name="Oval 12"/>
            <p:cNvSpPr/>
            <p:nvPr/>
          </p:nvSpPr>
          <p:spPr>
            <a:xfrm>
              <a:off x="2781300" y="1078530"/>
              <a:ext cx="2006600" cy="881280"/>
            </a:xfrm>
            <a:prstGeom prst="ellipse">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191000" y="4036835"/>
              <a:ext cx="2006600" cy="881280"/>
            </a:xfrm>
            <a:prstGeom prst="ellipse">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108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99" y="1858302"/>
            <a:ext cx="5032512" cy="42110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Elbow Connector 4"/>
          <p:cNvCxnSpPr/>
          <p:nvPr/>
        </p:nvCxnSpPr>
        <p:spPr>
          <a:xfrm rot="5400000">
            <a:off x="7161768" y="4786547"/>
            <a:ext cx="501214" cy="18862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 Box 102"/>
          <p:cNvSpPr txBox="1">
            <a:spLocks noChangeArrowheads="1"/>
          </p:cNvSpPr>
          <p:nvPr/>
        </p:nvSpPr>
        <p:spPr bwMode="auto">
          <a:xfrm>
            <a:off x="5968843" y="5154484"/>
            <a:ext cx="2502957" cy="840237"/>
          </a:xfrm>
          <a:prstGeom prst="roundRect">
            <a:avLst/>
          </a:prstGeom>
          <a:solidFill>
            <a:schemeClr val="bg2"/>
          </a:solidFill>
          <a:ln w="28575">
            <a:solidFill>
              <a:schemeClr val="bg2">
                <a:lumMod val="50000"/>
              </a:schemeClr>
            </a:solidFill>
            <a:miter lim="800000"/>
            <a:headEnd/>
            <a:tailEnd/>
          </a:ln>
        </p:spPr>
        <p:txBody>
          <a:bodyPr rot="0" vert="horz" wrap="square" lIns="91440" tIns="45720" rIns="91440" bIns="45720" anchor="t" anchorCtr="0" upright="1">
            <a:noAutofit/>
          </a:bodyPr>
          <a:lstStyle/>
          <a:p>
            <a:pPr algn="ctr"/>
            <a:r>
              <a:rPr lang="en-US" dirty="0" smtClean="0">
                <a:effectLst/>
              </a:rPr>
              <a:t>Organization</a:t>
            </a:r>
            <a:endParaRPr lang="en-US" dirty="0"/>
          </a:p>
          <a:p>
            <a:pPr algn="ctr"/>
            <a:r>
              <a:rPr lang="en-US" dirty="0" smtClean="0">
                <a:effectLst/>
              </a:rPr>
              <a:t>“Columbia Records”</a:t>
            </a:r>
            <a:endParaRPr lang="en-US" dirty="0">
              <a:effectLst/>
            </a:endParaRPr>
          </a:p>
        </p:txBody>
      </p:sp>
      <p:sp>
        <p:nvSpPr>
          <p:cNvPr id="7" name="Text Box 114"/>
          <p:cNvSpPr txBox="1">
            <a:spLocks noChangeArrowheads="1"/>
          </p:cNvSpPr>
          <p:nvPr/>
        </p:nvSpPr>
        <p:spPr bwMode="auto">
          <a:xfrm>
            <a:off x="5495914" y="4763976"/>
            <a:ext cx="2294972" cy="3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err="1">
                <a:latin typeface="Calibri" panose="020F0502020204030204" pitchFamily="34" charset="0"/>
                <a:ea typeface="Calibri" panose="020F0502020204030204" pitchFamily="34" charset="0"/>
                <a:cs typeface="Times New Roman" panose="02020603050405020304" pitchFamily="18" charset="0"/>
              </a:rPr>
              <a:t>s</a:t>
            </a: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chema:publisher</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utoShape 97"/>
          <p:cNvSpPr>
            <a:spLocks noChangeArrowheads="1"/>
          </p:cNvSpPr>
          <p:nvPr/>
        </p:nvSpPr>
        <p:spPr bwMode="auto">
          <a:xfrm>
            <a:off x="953159" y="951301"/>
            <a:ext cx="3708694" cy="895096"/>
          </a:xfrm>
          <a:prstGeom prst="flowChartAlternateProcess">
            <a:avLst/>
          </a:prstGeom>
          <a:solidFill>
            <a:schemeClr val="accent1">
              <a:lumMod val="20000"/>
              <a:lumOff val="80000"/>
            </a:schemeClr>
          </a:solidFill>
          <a:ln w="28575">
            <a:solidFill>
              <a:srgbClr val="2178B5"/>
            </a:solidFill>
            <a:miter lim="800000"/>
            <a:headEnd/>
            <a:tailEnd/>
          </a:ln>
        </p:spPr>
        <p:txBody>
          <a:bodyPr rot="0" vert="horz" wrap="square" lIns="91440" tIns="45720" rIns="91440" bIns="45720" anchor="t" anchorCtr="0" upright="1">
            <a:noAutofit/>
          </a:bodyPr>
          <a:lstStyle/>
          <a:p>
            <a:pPr algn="ctr"/>
            <a:r>
              <a:rPr lang="en-US" dirty="0" err="1" smtClean="0">
                <a:solidFill>
                  <a:srgbClr val="C00000"/>
                </a:solidFill>
                <a:effectLst/>
              </a:rPr>
              <a:t>MusicEvent</a:t>
            </a:r>
            <a:r>
              <a:rPr lang="en-US" dirty="0" smtClean="0">
                <a:solidFill>
                  <a:srgbClr val="C00000"/>
                </a:solidFill>
                <a:effectLst/>
              </a:rPr>
              <a:t>, </a:t>
            </a:r>
            <a:r>
              <a:rPr lang="en-US" dirty="0" err="1" smtClean="0">
                <a:solidFill>
                  <a:srgbClr val="C00000"/>
                </a:solidFill>
                <a:effectLst/>
              </a:rPr>
              <a:t>CreativeWork</a:t>
            </a:r>
            <a:endParaRPr lang="en-US" dirty="0">
              <a:solidFill>
                <a:srgbClr val="C00000"/>
              </a:solidFill>
              <a:effectLst/>
            </a:endParaRPr>
          </a:p>
          <a:p>
            <a:pPr algn="ctr"/>
            <a:r>
              <a:rPr lang="en-US" dirty="0" smtClean="0"/>
              <a:t>“Charles Mingus and friends” </a:t>
            </a:r>
            <a:endParaRPr lang="en-US" dirty="0">
              <a:effectLst/>
            </a:endParaRPr>
          </a:p>
        </p:txBody>
      </p:sp>
      <p:sp>
        <p:nvSpPr>
          <p:cNvPr id="9" name="Text Box 125"/>
          <p:cNvSpPr txBox="1">
            <a:spLocks noChangeArrowheads="1"/>
          </p:cNvSpPr>
          <p:nvPr/>
        </p:nvSpPr>
        <p:spPr bwMode="auto">
          <a:xfrm>
            <a:off x="6106617" y="2401020"/>
            <a:ext cx="3089483" cy="39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schema:workPerfomed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98"/>
          <p:cNvSpPr txBox="1">
            <a:spLocks noChangeArrowheads="1"/>
          </p:cNvSpPr>
          <p:nvPr/>
        </p:nvSpPr>
        <p:spPr bwMode="auto">
          <a:xfrm>
            <a:off x="6899882" y="1062800"/>
            <a:ext cx="2042126" cy="672099"/>
          </a:xfrm>
          <a:prstGeom prst="roundRect">
            <a:avLst/>
          </a:prstGeom>
          <a:solidFill>
            <a:schemeClr val="bg2"/>
          </a:solidFill>
          <a:ln w="28575">
            <a:solidFill>
              <a:schemeClr val="bg2">
                <a:lumMod val="50000"/>
              </a:schemeClr>
            </a:solidFill>
            <a:miter lim="800000"/>
            <a:headEnd/>
            <a:tailEnd/>
          </a:ln>
        </p:spPr>
        <p:txBody>
          <a:bodyPr rot="0" vert="horz" wrap="square" lIns="91440" tIns="45720" rIns="91440" bIns="45720" anchor="t" anchorCtr="0" upright="1">
            <a:noAutofit/>
          </a:bodyPr>
          <a:lstStyle/>
          <a:p>
            <a:pPr algn="ctr"/>
            <a:r>
              <a:rPr lang="en-US" dirty="0" smtClean="0">
                <a:effectLst/>
              </a:rPr>
              <a:t>Person</a:t>
            </a:r>
            <a:endParaRPr lang="en-US" dirty="0">
              <a:effectLst/>
            </a:endParaRPr>
          </a:p>
          <a:p>
            <a:pPr algn="ctr"/>
            <a:r>
              <a:rPr lang="en-US" dirty="0" smtClean="0"/>
              <a:t>“Charles Mingus”</a:t>
            </a:r>
            <a:endParaRPr lang="en-US" dirty="0">
              <a:effectLst/>
            </a:endParaRPr>
          </a:p>
        </p:txBody>
      </p:sp>
      <p:sp>
        <p:nvSpPr>
          <p:cNvPr id="12" name="Text Box 104"/>
          <p:cNvSpPr txBox="1">
            <a:spLocks noChangeArrowheads="1"/>
          </p:cNvSpPr>
          <p:nvPr/>
        </p:nvSpPr>
        <p:spPr bwMode="auto">
          <a:xfrm>
            <a:off x="4640636" y="978498"/>
            <a:ext cx="1682288" cy="41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schema:creator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00"/>
          <p:cNvSpPr txBox="1">
            <a:spLocks noChangeArrowheads="1"/>
          </p:cNvSpPr>
          <p:nvPr/>
        </p:nvSpPr>
        <p:spPr bwMode="auto">
          <a:xfrm>
            <a:off x="1635271" y="3695324"/>
            <a:ext cx="2052430" cy="615273"/>
          </a:xfrm>
          <a:prstGeom prst="roundRect">
            <a:avLst/>
          </a:prstGeom>
          <a:solidFill>
            <a:schemeClr val="bg2"/>
          </a:solidFill>
          <a:ln w="28575">
            <a:solidFill>
              <a:schemeClr val="bg2">
                <a:lumMod val="50000"/>
              </a:schemeClr>
            </a:solidFill>
            <a:miter lim="800000"/>
            <a:headEnd/>
            <a:tailEnd/>
          </a:ln>
        </p:spPr>
        <p:txBody>
          <a:bodyPr rot="0" vert="horz" wrap="square" lIns="91440" tIns="45720" rIns="91440" bIns="45720" anchor="t" anchorCtr="0" upright="1">
            <a:noAutofit/>
          </a:bodyPr>
          <a:lstStyle/>
          <a:p>
            <a:pPr algn="ctr"/>
            <a:r>
              <a:rPr lang="en-US" dirty="0" smtClean="0">
                <a:effectLst/>
              </a:rPr>
              <a:t>Person</a:t>
            </a:r>
            <a:endParaRPr lang="en-US" dirty="0">
              <a:effectLst/>
            </a:endParaRPr>
          </a:p>
          <a:p>
            <a:pPr algn="ctr"/>
            <a:r>
              <a:rPr lang="en-US" dirty="0" smtClean="0"/>
              <a:t>“</a:t>
            </a:r>
            <a:r>
              <a:rPr lang="en-US" dirty="0" err="1" smtClean="0"/>
              <a:t>Dizzie</a:t>
            </a:r>
            <a:r>
              <a:rPr lang="en-US" dirty="0" smtClean="0"/>
              <a:t> Gillespie”</a:t>
            </a:r>
            <a:endParaRPr lang="en-US" dirty="0">
              <a:effectLst/>
            </a:endParaRPr>
          </a:p>
        </p:txBody>
      </p:sp>
      <p:sp>
        <p:nvSpPr>
          <p:cNvPr id="15" name="Text Box 111"/>
          <p:cNvSpPr txBox="1">
            <a:spLocks noChangeArrowheads="1"/>
          </p:cNvSpPr>
          <p:nvPr/>
        </p:nvSpPr>
        <p:spPr bwMode="auto">
          <a:xfrm>
            <a:off x="832561" y="4457565"/>
            <a:ext cx="2234282" cy="615273"/>
          </a:xfrm>
          <a:prstGeom prst="roundRect">
            <a:avLst/>
          </a:prstGeom>
          <a:solidFill>
            <a:schemeClr val="bg2"/>
          </a:solidFill>
          <a:ln w="28575">
            <a:solidFill>
              <a:schemeClr val="bg2">
                <a:lumMod val="50000"/>
              </a:schemeClr>
            </a:solidFill>
            <a:miter lim="800000"/>
            <a:headEnd/>
            <a:tailEnd/>
          </a:ln>
        </p:spPr>
        <p:txBody>
          <a:bodyPr rot="0" vert="horz" wrap="square" lIns="91440" tIns="45720" rIns="91440" bIns="45720" anchor="t" anchorCtr="0" upright="1">
            <a:noAutofit/>
          </a:bodyPr>
          <a:lstStyle/>
          <a:p>
            <a:pPr algn="ctr"/>
            <a:r>
              <a:rPr lang="en-US" dirty="0" smtClean="0">
                <a:effectLst/>
              </a:rPr>
              <a:t>Person</a:t>
            </a:r>
            <a:endParaRPr lang="en-US" dirty="0">
              <a:effectLst/>
            </a:endParaRPr>
          </a:p>
          <a:p>
            <a:pPr algn="ctr"/>
            <a:r>
              <a:rPr lang="en-US" dirty="0" smtClean="0"/>
              <a:t>“Joe Chambers”</a:t>
            </a:r>
            <a:endParaRPr lang="en-US" dirty="0">
              <a:effectLst/>
            </a:endParaRPr>
          </a:p>
        </p:txBody>
      </p:sp>
      <p:sp>
        <p:nvSpPr>
          <p:cNvPr id="16" name="Text Box 112"/>
          <p:cNvSpPr txBox="1">
            <a:spLocks noChangeArrowheads="1"/>
          </p:cNvSpPr>
          <p:nvPr/>
        </p:nvSpPr>
        <p:spPr bwMode="auto">
          <a:xfrm>
            <a:off x="211703" y="5219806"/>
            <a:ext cx="2052430" cy="615273"/>
          </a:xfrm>
          <a:prstGeom prst="roundRect">
            <a:avLst/>
          </a:prstGeom>
          <a:solidFill>
            <a:schemeClr val="bg2"/>
          </a:solidFill>
          <a:ln w="28575">
            <a:solidFill>
              <a:schemeClr val="bg2">
                <a:lumMod val="50000"/>
              </a:schemeClr>
            </a:solidFill>
            <a:miter lim="800000"/>
            <a:headEnd/>
            <a:tailEnd/>
          </a:ln>
        </p:spPr>
        <p:txBody>
          <a:bodyPr rot="0" vert="horz" wrap="square" lIns="91440" tIns="45720" rIns="91440" bIns="45720" anchor="t" anchorCtr="0" upright="1">
            <a:noAutofit/>
          </a:bodyPr>
          <a:lstStyle/>
          <a:p>
            <a:pPr algn="ctr"/>
            <a:r>
              <a:rPr lang="en-US" dirty="0" smtClean="0">
                <a:effectLst/>
              </a:rPr>
              <a:t>Person</a:t>
            </a:r>
            <a:endParaRPr lang="en-US" dirty="0">
              <a:effectLst/>
            </a:endParaRPr>
          </a:p>
          <a:p>
            <a:pPr algn="ctr"/>
            <a:r>
              <a:rPr lang="en-US" dirty="0" smtClean="0"/>
              <a:t>“Bill Cosby”</a:t>
            </a:r>
            <a:endParaRPr lang="en-US" dirty="0">
              <a:effectLst/>
            </a:endParaRPr>
          </a:p>
        </p:txBody>
      </p:sp>
      <p:sp>
        <p:nvSpPr>
          <p:cNvPr id="17" name="Text Box 116"/>
          <p:cNvSpPr txBox="1">
            <a:spLocks noChangeArrowheads="1"/>
          </p:cNvSpPr>
          <p:nvPr/>
        </p:nvSpPr>
        <p:spPr bwMode="auto">
          <a:xfrm>
            <a:off x="3191424" y="5709864"/>
            <a:ext cx="1938087" cy="2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schema:performer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00"/>
          <p:cNvSpPr txBox="1">
            <a:spLocks noChangeArrowheads="1"/>
          </p:cNvSpPr>
          <p:nvPr/>
        </p:nvSpPr>
        <p:spPr bwMode="auto">
          <a:xfrm>
            <a:off x="2256129" y="2933083"/>
            <a:ext cx="2052430" cy="615273"/>
          </a:xfrm>
          <a:prstGeom prst="roundRect">
            <a:avLst/>
          </a:prstGeom>
          <a:solidFill>
            <a:schemeClr val="bg2"/>
          </a:solidFill>
          <a:ln w="28575">
            <a:solidFill>
              <a:schemeClr val="bg2">
                <a:lumMod val="50000"/>
              </a:schemeClr>
            </a:solidFill>
            <a:miter lim="800000"/>
            <a:headEnd/>
            <a:tailEnd/>
          </a:ln>
        </p:spPr>
        <p:txBody>
          <a:bodyPr rot="0" vert="horz" wrap="square" lIns="91440" tIns="45720" rIns="91440" bIns="45720" anchor="t" anchorCtr="0" upright="1">
            <a:noAutofit/>
          </a:bodyPr>
          <a:lstStyle/>
          <a:p>
            <a:pPr algn="ctr"/>
            <a:r>
              <a:rPr lang="en-US" dirty="0" smtClean="0">
                <a:effectLst/>
              </a:rPr>
              <a:t>Person</a:t>
            </a:r>
            <a:endParaRPr lang="en-US" dirty="0">
              <a:effectLst/>
            </a:endParaRPr>
          </a:p>
          <a:p>
            <a:pPr algn="ctr"/>
            <a:r>
              <a:rPr lang="en-US" dirty="0" smtClean="0"/>
              <a:t>“Milt Hinton”</a:t>
            </a:r>
            <a:endParaRPr lang="en-US" dirty="0">
              <a:effectLst/>
            </a:endParaRPr>
          </a:p>
        </p:txBody>
      </p:sp>
      <p:sp>
        <p:nvSpPr>
          <p:cNvPr id="20" name="Text Box 100"/>
          <p:cNvSpPr txBox="1">
            <a:spLocks noChangeArrowheads="1"/>
          </p:cNvSpPr>
          <p:nvPr/>
        </p:nvSpPr>
        <p:spPr bwMode="auto">
          <a:xfrm>
            <a:off x="2876988" y="2170842"/>
            <a:ext cx="2052430" cy="615273"/>
          </a:xfrm>
          <a:prstGeom prst="roundRect">
            <a:avLst/>
          </a:prstGeom>
          <a:solidFill>
            <a:schemeClr val="bg2"/>
          </a:solidFill>
          <a:ln w="28575">
            <a:solidFill>
              <a:schemeClr val="bg2">
                <a:lumMod val="50000"/>
              </a:schemeClr>
            </a:solidFill>
            <a:miter lim="800000"/>
            <a:headEnd/>
            <a:tailEnd/>
          </a:ln>
        </p:spPr>
        <p:txBody>
          <a:bodyPr rot="0" vert="horz" wrap="square" lIns="91440" tIns="45720" rIns="91440" bIns="45720" anchor="t" anchorCtr="0" upright="1">
            <a:noAutofit/>
          </a:bodyPr>
          <a:lstStyle/>
          <a:p>
            <a:pPr algn="ctr"/>
            <a:r>
              <a:rPr lang="en-US" dirty="0" smtClean="0">
                <a:effectLst/>
              </a:rPr>
              <a:t>Person</a:t>
            </a:r>
            <a:endParaRPr lang="en-US" dirty="0">
              <a:effectLst/>
            </a:endParaRPr>
          </a:p>
          <a:p>
            <a:pPr algn="ctr"/>
            <a:r>
              <a:rPr lang="en-US" dirty="0" smtClean="0"/>
              <a:t>“Charles Mingus”</a:t>
            </a:r>
            <a:endParaRPr lang="en-US" dirty="0">
              <a:effectLst/>
            </a:endParaRPr>
          </a:p>
        </p:txBody>
      </p:sp>
      <p:cxnSp>
        <p:nvCxnSpPr>
          <p:cNvPr id="21" name="Elbow Connector 20"/>
          <p:cNvCxnSpPr/>
          <p:nvPr/>
        </p:nvCxnSpPr>
        <p:spPr>
          <a:xfrm rot="10800000">
            <a:off x="2464106" y="1846397"/>
            <a:ext cx="412882" cy="61161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p:nvPr/>
        </p:nvCxnSpPr>
        <p:spPr>
          <a:xfrm rot="10800000">
            <a:off x="2028677" y="1846397"/>
            <a:ext cx="227452" cy="137386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10800000">
            <a:off x="1584185" y="1846397"/>
            <a:ext cx="51087" cy="218922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rot="10800000" flipH="1">
            <a:off x="832561" y="1398850"/>
            <a:ext cx="120598" cy="3366353"/>
          </a:xfrm>
          <a:prstGeom prst="bentConnector3">
            <a:avLst>
              <a:gd name="adj1" fmla="val -18955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rot="5400000" flipH="1" flipV="1">
            <a:off x="-1478433" y="2804301"/>
            <a:ext cx="4119819" cy="74336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 Box 116"/>
          <p:cNvSpPr txBox="1">
            <a:spLocks noChangeArrowheads="1"/>
          </p:cNvSpPr>
          <p:nvPr/>
        </p:nvSpPr>
        <p:spPr bwMode="auto">
          <a:xfrm>
            <a:off x="201000" y="1053647"/>
            <a:ext cx="1938087" cy="2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smtClean="0">
                <a:latin typeface="Calibri" panose="020F0502020204030204" pitchFamily="34" charset="0"/>
                <a:ea typeface="Calibri" panose="020F0502020204030204" pitchFamily="34" charset="0"/>
                <a:cs typeface="Times New Roman" panose="02020603050405020304" pitchFamily="18" charset="0"/>
              </a:rPr>
              <a:t>drums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116"/>
          <p:cNvSpPr txBox="1">
            <a:spLocks noChangeArrowheads="1"/>
          </p:cNvSpPr>
          <p:nvPr/>
        </p:nvSpPr>
        <p:spPr bwMode="auto">
          <a:xfrm>
            <a:off x="227398" y="767870"/>
            <a:ext cx="1938087" cy="2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smtClean="0">
                <a:latin typeface="Calibri" panose="020F0502020204030204" pitchFamily="34" charset="0"/>
                <a:ea typeface="Calibri" panose="020F0502020204030204" pitchFamily="34" charset="0"/>
                <a:cs typeface="Times New Roman" panose="02020603050405020304" pitchFamily="18" charset="0"/>
              </a:rPr>
              <a:t>host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116"/>
          <p:cNvSpPr txBox="1">
            <a:spLocks noChangeArrowheads="1"/>
          </p:cNvSpPr>
          <p:nvPr/>
        </p:nvSpPr>
        <p:spPr bwMode="auto">
          <a:xfrm>
            <a:off x="882138" y="3249813"/>
            <a:ext cx="863509" cy="32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smtClean="0">
                <a:latin typeface="Calibri" panose="020F0502020204030204" pitchFamily="34" charset="0"/>
                <a:ea typeface="Calibri" panose="020F0502020204030204" pitchFamily="34" charset="0"/>
                <a:cs typeface="Times New Roman" panose="02020603050405020304" pitchFamily="18" charset="0"/>
              </a:rPr>
              <a:t>vocals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116"/>
          <p:cNvSpPr txBox="1">
            <a:spLocks noChangeArrowheads="1"/>
          </p:cNvSpPr>
          <p:nvPr/>
        </p:nvSpPr>
        <p:spPr bwMode="auto">
          <a:xfrm>
            <a:off x="1990884" y="2455158"/>
            <a:ext cx="1938087" cy="2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smtClean="0">
                <a:latin typeface="Calibri" panose="020F0502020204030204" pitchFamily="34" charset="0"/>
                <a:ea typeface="Calibri" panose="020F0502020204030204" pitchFamily="34" charset="0"/>
                <a:cs typeface="Times New Roman" panose="02020603050405020304" pitchFamily="18" charset="0"/>
              </a:rPr>
              <a:t>bass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116"/>
          <p:cNvSpPr txBox="1">
            <a:spLocks noChangeArrowheads="1"/>
          </p:cNvSpPr>
          <p:nvPr/>
        </p:nvSpPr>
        <p:spPr bwMode="auto">
          <a:xfrm>
            <a:off x="2437197" y="1845089"/>
            <a:ext cx="1938087" cy="2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smtClean="0">
                <a:latin typeface="Calibri" panose="020F0502020204030204" pitchFamily="34" charset="0"/>
                <a:ea typeface="Calibri" panose="020F0502020204030204" pitchFamily="34" charset="0"/>
                <a:cs typeface="Times New Roman" panose="02020603050405020304" pitchFamily="18" charset="0"/>
              </a:rPr>
              <a:t>bass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Curved Connector 30"/>
          <p:cNvCxnSpPr/>
          <p:nvPr/>
        </p:nvCxnSpPr>
        <p:spPr>
          <a:xfrm rot="16200000" flipV="1">
            <a:off x="6156707" y="144842"/>
            <a:ext cx="1326038" cy="426996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 Box 96"/>
          <p:cNvSpPr txBox="1">
            <a:spLocks noChangeArrowheads="1"/>
          </p:cNvSpPr>
          <p:nvPr/>
        </p:nvSpPr>
        <p:spPr bwMode="auto">
          <a:xfrm>
            <a:off x="6093424" y="2991664"/>
            <a:ext cx="2960015" cy="630388"/>
          </a:xfrm>
          <a:prstGeom prst="roundRect">
            <a:avLst/>
          </a:prstGeom>
          <a:solidFill>
            <a:schemeClr val="accent1">
              <a:lumMod val="20000"/>
              <a:lumOff val="80000"/>
            </a:schemeClr>
          </a:solidFill>
          <a:ln w="28575">
            <a:solidFill>
              <a:srgbClr val="2178B5"/>
            </a:solidFill>
            <a:miter lim="800000"/>
            <a:headEnd/>
            <a:tailEnd/>
          </a:ln>
        </p:spPr>
        <p:txBody>
          <a:bodyPr rot="0" vert="horz" wrap="square" lIns="91440" tIns="45720" rIns="91440" bIns="45720" anchor="t" anchorCtr="0" upright="1">
            <a:noAutofit/>
          </a:bodyPr>
          <a:lstStyle/>
          <a:p>
            <a:pPr algn="ctr"/>
            <a:r>
              <a:rPr lang="en-US" dirty="0" err="1" smtClean="0">
                <a:solidFill>
                  <a:srgbClr val="C00000"/>
                </a:solidFill>
              </a:rPr>
              <a:t>CreativeWork</a:t>
            </a:r>
            <a:r>
              <a:rPr lang="en-US" dirty="0" smtClean="0">
                <a:effectLst/>
              </a:rPr>
              <a:t>,</a:t>
            </a:r>
            <a:endParaRPr lang="en-US" dirty="0">
              <a:effectLst/>
            </a:endParaRPr>
          </a:p>
          <a:p>
            <a:pPr algn="ctr"/>
            <a:r>
              <a:rPr lang="en-US" dirty="0" smtClean="0"/>
              <a:t>Music Album</a:t>
            </a:r>
            <a:endParaRPr lang="en-US" dirty="0">
              <a:effectLst/>
            </a:endParaRPr>
          </a:p>
        </p:txBody>
      </p:sp>
      <p:sp>
        <p:nvSpPr>
          <p:cNvPr id="33" name="Title 1"/>
          <p:cNvSpPr txBox="1">
            <a:spLocks/>
          </p:cNvSpPr>
          <p:nvPr/>
        </p:nvSpPr>
        <p:spPr>
          <a:xfrm>
            <a:off x="96999" y="39103"/>
            <a:ext cx="10143051" cy="1053952"/>
          </a:xfrm>
          <a:prstGeom prst="rect">
            <a:avLst/>
          </a:prstGeom>
        </p:spPr>
        <p:txBody>
          <a:bodyPr>
            <a:noAutofit/>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pPr algn="l"/>
            <a:r>
              <a:rPr lang="en-US" sz="4000" dirty="0" smtClean="0">
                <a:solidFill>
                  <a:srgbClr val="1F497D"/>
                </a:solidFill>
                <a:latin typeface="+mj-lt"/>
              </a:rPr>
              <a:t>A more expressive model</a:t>
            </a:r>
            <a:endParaRPr lang="en-US" sz="4000" dirty="0">
              <a:solidFill>
                <a:srgbClr val="1F497D"/>
              </a:solidFill>
              <a:latin typeface="+mj-lt"/>
            </a:endParaRPr>
          </a:p>
        </p:txBody>
      </p:sp>
      <p:cxnSp>
        <p:nvCxnSpPr>
          <p:cNvPr id="10" name="Elbow Connector 9"/>
          <p:cNvCxnSpPr/>
          <p:nvPr/>
        </p:nvCxnSpPr>
        <p:spPr>
          <a:xfrm rot="16200000" flipV="1">
            <a:off x="8274860" y="3731192"/>
            <a:ext cx="409013" cy="14393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 Box 125"/>
          <p:cNvSpPr txBox="1">
            <a:spLocks noChangeArrowheads="1"/>
          </p:cNvSpPr>
          <p:nvPr/>
        </p:nvSpPr>
        <p:spPr bwMode="auto">
          <a:xfrm>
            <a:off x="5483934" y="3582482"/>
            <a:ext cx="3089483" cy="39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schema:encodesCreativeWork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96"/>
          <p:cNvSpPr txBox="1">
            <a:spLocks noChangeArrowheads="1"/>
          </p:cNvSpPr>
          <p:nvPr/>
        </p:nvSpPr>
        <p:spPr bwMode="auto">
          <a:xfrm>
            <a:off x="6080724" y="3982264"/>
            <a:ext cx="2960015" cy="630388"/>
          </a:xfrm>
          <a:prstGeom prst="roundRect">
            <a:avLst/>
          </a:prstGeom>
          <a:solidFill>
            <a:schemeClr val="accent1">
              <a:lumMod val="20000"/>
              <a:lumOff val="80000"/>
            </a:schemeClr>
          </a:solidFill>
          <a:ln w="28575">
            <a:solidFill>
              <a:srgbClr val="2178B5"/>
            </a:solidFill>
            <a:miter lim="800000"/>
            <a:headEnd/>
            <a:tailEnd/>
          </a:ln>
        </p:spPr>
        <p:txBody>
          <a:bodyPr rot="0" vert="horz" wrap="square" lIns="91440" tIns="45720" rIns="91440" bIns="45720" anchor="t" anchorCtr="0" upright="1">
            <a:noAutofit/>
          </a:bodyPr>
          <a:lstStyle/>
          <a:p>
            <a:pPr algn="ctr"/>
            <a:r>
              <a:rPr lang="en-US" dirty="0" err="1" smtClean="0">
                <a:solidFill>
                  <a:srgbClr val="C00000"/>
                </a:solidFill>
              </a:rPr>
              <a:t>CreativeWork</a:t>
            </a:r>
            <a:r>
              <a:rPr lang="en-US" dirty="0" smtClean="0">
                <a:effectLst/>
              </a:rPr>
              <a:t>,</a:t>
            </a:r>
            <a:endParaRPr lang="en-US" dirty="0">
              <a:effectLst/>
            </a:endParaRPr>
          </a:p>
          <a:p>
            <a:pPr algn="ctr"/>
            <a:r>
              <a:rPr lang="en-US" dirty="0" smtClean="0"/>
              <a:t>sound recording</a:t>
            </a:r>
            <a:endParaRPr lang="en-US" dirty="0">
              <a:effectLst/>
            </a:endParaRPr>
          </a:p>
        </p:txBody>
      </p:sp>
      <p:cxnSp>
        <p:nvCxnSpPr>
          <p:cNvPr id="13" name="Curved Connector 12"/>
          <p:cNvCxnSpPr>
            <a:stCxn id="11" idx="1"/>
            <a:endCxn id="8" idx="3"/>
          </p:cNvCxnSpPr>
          <p:nvPr/>
        </p:nvCxnSpPr>
        <p:spPr>
          <a:xfrm rot="10800000">
            <a:off x="4661854" y="1398850"/>
            <a:ext cx="2238029" cy="1"/>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47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655261" y="685802"/>
            <a:ext cx="7831394" cy="543824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545308" y="4695041"/>
            <a:ext cx="6562799" cy="1288862"/>
          </a:xfrm>
          <a:prstGeom prst="roundRect">
            <a:avLst/>
          </a:prstGeom>
          <a:solidFill>
            <a:schemeClr val="accent5">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59145" y="4783574"/>
            <a:ext cx="691787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Use uniform titles </a:t>
            </a:r>
          </a:p>
          <a:p>
            <a:pPr marL="285750" indent="-285750">
              <a:buFont typeface="Arial" panose="020B0604020202020204" pitchFamily="34" charset="0"/>
              <a:buChar char="•"/>
            </a:pPr>
            <a:r>
              <a:rPr lang="en-US" dirty="0" smtClean="0"/>
              <a:t>Use added entries with role codes (7xx and $4)</a:t>
            </a:r>
          </a:p>
          <a:p>
            <a:pPr marL="285750" indent="-285750">
              <a:buFont typeface="Arial" panose="020B0604020202020204" pitchFamily="34" charset="0"/>
              <a:buChar char="•"/>
            </a:pPr>
            <a:r>
              <a:rPr lang="en-US" dirty="0" smtClean="0"/>
              <a:t>Use 041 for translations, including intermediate translations</a:t>
            </a:r>
          </a:p>
          <a:p>
            <a:pPr marL="285750" indent="-285750">
              <a:buFont typeface="Arial" panose="020B0604020202020204" pitchFamily="34" charset="0"/>
              <a:buChar char="•"/>
            </a:pPr>
            <a:r>
              <a:rPr lang="en-US" dirty="0" smtClean="0"/>
              <a:t>Use indicators to refine the meaning </a:t>
            </a:r>
          </a:p>
        </p:txBody>
      </p:sp>
      <p:sp>
        <p:nvSpPr>
          <p:cNvPr id="4" name="Rounded Rectangle 3"/>
          <p:cNvSpPr/>
          <p:nvPr/>
        </p:nvSpPr>
        <p:spPr>
          <a:xfrm>
            <a:off x="1253096" y="2655713"/>
            <a:ext cx="5425268" cy="1599546"/>
          </a:xfrm>
          <a:prstGeom prst="roundRect">
            <a:avLst/>
          </a:prstGeom>
          <a:solidFill>
            <a:schemeClr val="accent5">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02239" y="2735700"/>
            <a:ext cx="5480826" cy="147732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 the most specific fields appropriate for a descriptive task</a:t>
            </a:r>
          </a:p>
          <a:p>
            <a:pPr marL="285750" indent="-285750">
              <a:buFont typeface="Arial" panose="020B0604020202020204" pitchFamily="34" charset="0"/>
              <a:buChar char="•"/>
            </a:pPr>
            <a:r>
              <a:rPr lang="en-US" dirty="0" smtClean="0"/>
              <a:t>Minimize the use of 500 fields</a:t>
            </a:r>
          </a:p>
          <a:p>
            <a:pPr marL="285750" indent="-285750">
              <a:buFont typeface="Arial" panose="020B0604020202020204" pitchFamily="34" charset="0"/>
              <a:buChar char="•"/>
            </a:pPr>
            <a:r>
              <a:rPr lang="en-US" dirty="0" smtClean="0"/>
              <a:t>Obey field semantics</a:t>
            </a:r>
          </a:p>
          <a:p>
            <a:pPr marL="285750" indent="-285750">
              <a:buFont typeface="Arial" panose="020B0604020202020204" pitchFamily="34" charset="0"/>
              <a:buChar char="•"/>
            </a:pPr>
            <a:r>
              <a:rPr lang="en-US" dirty="0" smtClean="0"/>
              <a:t>Avoid redundancy</a:t>
            </a:r>
          </a:p>
        </p:txBody>
      </p:sp>
      <p:sp>
        <p:nvSpPr>
          <p:cNvPr id="8" name="Rounded Rectangle 7"/>
          <p:cNvSpPr/>
          <p:nvPr/>
        </p:nvSpPr>
        <p:spPr>
          <a:xfrm>
            <a:off x="1648260" y="1209231"/>
            <a:ext cx="4739641" cy="1022462"/>
          </a:xfrm>
          <a:prstGeom prst="roundRect">
            <a:avLst/>
          </a:prstGeom>
          <a:solidFill>
            <a:schemeClr val="accent5">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69289" y="1262775"/>
            <a:ext cx="4297583" cy="916005"/>
          </a:xfrm>
          <a:prstGeom prst="rect">
            <a:avLst/>
          </a:prstGeom>
          <a:noFill/>
        </p:spPr>
        <p:txBody>
          <a:bodyPr wrap="square" rtlCol="0">
            <a:spAutoFit/>
          </a:bodyPr>
          <a:lstStyle/>
          <a:p>
            <a:r>
              <a:rPr lang="en-US" dirty="0" smtClean="0"/>
              <a:t>If you must use free text:</a:t>
            </a:r>
          </a:p>
          <a:p>
            <a:pPr marL="742950" lvl="1" indent="-285750">
              <a:buFont typeface="Arial" panose="020B0604020202020204" pitchFamily="34" charset="0"/>
              <a:buChar char="•"/>
            </a:pPr>
            <a:r>
              <a:rPr lang="en-US" dirty="0" smtClean="0"/>
              <a:t>Use established conventions</a:t>
            </a:r>
          </a:p>
          <a:p>
            <a:pPr marL="742950" lvl="1" indent="-285750">
              <a:buFont typeface="Arial" panose="020B0604020202020204" pitchFamily="34" charset="0"/>
              <a:buChar char="•"/>
            </a:pPr>
            <a:r>
              <a:rPr lang="en-US" dirty="0" smtClean="0"/>
              <a:t>Use standardized terms</a:t>
            </a:r>
          </a:p>
        </p:txBody>
      </p:sp>
      <p:sp>
        <p:nvSpPr>
          <p:cNvPr id="13" name="TextBox 12"/>
          <p:cNvSpPr txBox="1"/>
          <p:nvPr/>
        </p:nvSpPr>
        <p:spPr>
          <a:xfrm>
            <a:off x="4845676" y="730654"/>
            <a:ext cx="3953326" cy="461665"/>
          </a:xfrm>
          <a:prstGeom prst="rect">
            <a:avLst/>
          </a:prstGeom>
          <a:noFill/>
        </p:spPr>
        <p:txBody>
          <a:bodyPr wrap="none" rtlCol="0">
            <a:spAutoFit/>
          </a:bodyPr>
          <a:lstStyle/>
          <a:p>
            <a:r>
              <a:rPr lang="en-US" sz="2400" dirty="0" smtClean="0">
                <a:solidFill>
                  <a:srgbClr val="1F497D"/>
                </a:solidFill>
              </a:rPr>
              <a:t>Least machine-</a:t>
            </a:r>
            <a:r>
              <a:rPr lang="en-US" sz="2400" dirty="0" err="1" smtClean="0">
                <a:solidFill>
                  <a:srgbClr val="1F497D"/>
                </a:solidFill>
              </a:rPr>
              <a:t>processable</a:t>
            </a:r>
            <a:endParaRPr lang="en-US" sz="2400" dirty="0">
              <a:solidFill>
                <a:srgbClr val="1F497D"/>
              </a:solidFill>
            </a:endParaRPr>
          </a:p>
        </p:txBody>
      </p:sp>
      <p:sp>
        <p:nvSpPr>
          <p:cNvPr id="16" name="TextBox 15"/>
          <p:cNvSpPr txBox="1"/>
          <p:nvPr/>
        </p:nvSpPr>
        <p:spPr>
          <a:xfrm>
            <a:off x="4845676" y="4236064"/>
            <a:ext cx="3866764" cy="461665"/>
          </a:xfrm>
          <a:prstGeom prst="rect">
            <a:avLst/>
          </a:prstGeom>
          <a:noFill/>
        </p:spPr>
        <p:txBody>
          <a:bodyPr wrap="none" rtlCol="0">
            <a:spAutoFit/>
          </a:bodyPr>
          <a:lstStyle/>
          <a:p>
            <a:r>
              <a:rPr lang="en-US" sz="2400" dirty="0" smtClean="0">
                <a:solidFill>
                  <a:srgbClr val="1F497D"/>
                </a:solidFill>
              </a:rPr>
              <a:t>Most machine-</a:t>
            </a:r>
            <a:r>
              <a:rPr lang="en-US" sz="2400" dirty="0" err="1" smtClean="0">
                <a:solidFill>
                  <a:srgbClr val="1F497D"/>
                </a:solidFill>
              </a:rPr>
              <a:t>processable</a:t>
            </a:r>
            <a:endParaRPr lang="en-US" sz="2400" dirty="0">
              <a:solidFill>
                <a:srgbClr val="1F497D"/>
              </a:solidFill>
            </a:endParaRPr>
          </a:p>
        </p:txBody>
      </p:sp>
      <p:sp>
        <p:nvSpPr>
          <p:cNvPr id="17" name="TextBox 16"/>
          <p:cNvSpPr txBox="1"/>
          <p:nvPr/>
        </p:nvSpPr>
        <p:spPr>
          <a:xfrm>
            <a:off x="4845676" y="2224277"/>
            <a:ext cx="3868367" cy="461665"/>
          </a:xfrm>
          <a:prstGeom prst="rect">
            <a:avLst/>
          </a:prstGeom>
          <a:noFill/>
        </p:spPr>
        <p:txBody>
          <a:bodyPr wrap="none" rtlCol="0">
            <a:spAutoFit/>
          </a:bodyPr>
          <a:lstStyle/>
          <a:p>
            <a:r>
              <a:rPr lang="en-US" sz="2400" dirty="0" smtClean="0">
                <a:solidFill>
                  <a:srgbClr val="1F497D"/>
                </a:solidFill>
              </a:rPr>
              <a:t>Algorithmically recoverable</a:t>
            </a:r>
            <a:endParaRPr lang="en-US" sz="2400" dirty="0">
              <a:solidFill>
                <a:srgbClr val="1F497D"/>
              </a:solidFill>
            </a:endParaRPr>
          </a:p>
        </p:txBody>
      </p:sp>
      <p:sp>
        <p:nvSpPr>
          <p:cNvPr id="18" name="Title 1"/>
          <p:cNvSpPr txBox="1">
            <a:spLocks/>
          </p:cNvSpPr>
          <p:nvPr/>
        </p:nvSpPr>
        <p:spPr>
          <a:xfrm>
            <a:off x="96999" y="39103"/>
            <a:ext cx="10143051" cy="1053952"/>
          </a:xfrm>
          <a:prstGeom prst="rect">
            <a:avLst/>
          </a:prstGeom>
        </p:spPr>
        <p:txBody>
          <a:bodyPr>
            <a:noAutofit/>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pPr algn="l"/>
            <a:r>
              <a:rPr lang="en-US" sz="4000" dirty="0" smtClean="0">
                <a:solidFill>
                  <a:srgbClr val="1F497D"/>
                </a:solidFill>
                <a:latin typeface="+mj-lt"/>
              </a:rPr>
              <a:t>Our recommendations</a:t>
            </a:r>
            <a:endParaRPr lang="en-US" sz="4000" dirty="0">
              <a:solidFill>
                <a:srgbClr val="1F497D"/>
              </a:solidFill>
              <a:latin typeface="+mj-lt"/>
            </a:endParaRPr>
          </a:p>
        </p:txBody>
      </p:sp>
    </p:spTree>
    <p:extLst>
      <p:ext uri="{BB962C8B-B14F-4D97-AF65-F5344CB8AC3E}">
        <p14:creationId xmlns:p14="http://schemas.microsoft.com/office/powerpoint/2010/main" val="352701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163285" y="348342"/>
            <a:ext cx="8711872" cy="707886"/>
          </a:xfrm>
          <a:prstGeom prst="rect">
            <a:avLst/>
          </a:prstGeom>
          <a:noFill/>
        </p:spPr>
        <p:txBody>
          <a:bodyPr wrap="none" rtlCol="0">
            <a:spAutoFit/>
          </a:bodyPr>
          <a:lstStyle/>
          <a:p>
            <a:r>
              <a:rPr lang="en-US" sz="4000" dirty="0" smtClean="0">
                <a:solidFill>
                  <a:srgbClr val="1F497D"/>
                </a:solidFill>
              </a:rPr>
              <a:t>To make linked data work, we need…</a:t>
            </a:r>
            <a:endParaRPr lang="en-US" sz="4000" dirty="0">
              <a:solidFill>
                <a:srgbClr val="1F497D"/>
              </a:solidFill>
            </a:endParaRPr>
          </a:p>
        </p:txBody>
      </p:sp>
      <p:sp>
        <p:nvSpPr>
          <p:cNvPr id="3" name="TextBox 2"/>
          <p:cNvSpPr txBox="1"/>
          <p:nvPr/>
        </p:nvSpPr>
        <p:spPr>
          <a:xfrm>
            <a:off x="2383972" y="1638143"/>
            <a:ext cx="3715184" cy="1015663"/>
          </a:xfrm>
          <a:prstGeom prst="rect">
            <a:avLst/>
          </a:prstGeom>
          <a:noFill/>
        </p:spPr>
        <p:txBody>
          <a:bodyPr wrap="none" rtlCol="0">
            <a:spAutoFit/>
          </a:bodyPr>
          <a:lstStyle/>
          <a:p>
            <a:r>
              <a:rPr lang="en-US" sz="6000" i="1" dirty="0" smtClean="0"/>
              <a:t>Good data!</a:t>
            </a:r>
            <a:endParaRPr lang="en-US" sz="6000" i="1" dirty="0"/>
          </a:p>
        </p:txBody>
      </p:sp>
      <p:sp>
        <p:nvSpPr>
          <p:cNvPr id="4" name="TextBox 3"/>
          <p:cNvSpPr txBox="1"/>
          <p:nvPr/>
        </p:nvSpPr>
        <p:spPr>
          <a:xfrm>
            <a:off x="563523" y="3778167"/>
            <a:ext cx="8457764" cy="1938992"/>
          </a:xfrm>
          <a:prstGeom prst="rect">
            <a:avLst/>
          </a:prstGeom>
          <a:noFill/>
        </p:spPr>
        <p:txBody>
          <a:bodyPr wrap="none" rtlCol="0">
            <a:spAutoFit/>
          </a:bodyPr>
          <a:lstStyle/>
          <a:p>
            <a:pPr algn="ctr"/>
            <a:r>
              <a:rPr lang="en-US" sz="4000" dirty="0" smtClean="0"/>
              <a:t>Structured, accurate, unambiguous, </a:t>
            </a:r>
          </a:p>
          <a:p>
            <a:pPr algn="ctr"/>
            <a:r>
              <a:rPr lang="en-US" sz="4000" dirty="0"/>
              <a:t>a</a:t>
            </a:r>
            <a:r>
              <a:rPr lang="en-US" sz="4000" dirty="0" smtClean="0"/>
              <a:t>ctionable and can be linked to </a:t>
            </a:r>
          </a:p>
          <a:p>
            <a:pPr algn="ctr"/>
            <a:r>
              <a:rPr lang="en-US" sz="4000" dirty="0" smtClean="0"/>
              <a:t>other data. </a:t>
            </a:r>
            <a:endParaRPr lang="en-US" sz="4000" dirty="0"/>
          </a:p>
        </p:txBody>
      </p:sp>
    </p:spTree>
    <p:extLst>
      <p:ext uri="{BB962C8B-B14F-4D97-AF65-F5344CB8AC3E}">
        <p14:creationId xmlns:p14="http://schemas.microsoft.com/office/powerpoint/2010/main" val="143581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629" y="501436"/>
            <a:ext cx="5051450" cy="5738889"/>
          </a:xfrm>
          <a:prstGeom prst="rect">
            <a:avLst/>
          </a:prstGeom>
        </p:spPr>
      </p:pic>
      <p:sp>
        <p:nvSpPr>
          <p:cNvPr id="4" name="Title 1"/>
          <p:cNvSpPr txBox="1">
            <a:spLocks/>
          </p:cNvSpPr>
          <p:nvPr/>
        </p:nvSpPr>
        <p:spPr>
          <a:xfrm>
            <a:off x="-115448" y="-94465"/>
            <a:ext cx="9382767" cy="1313180"/>
          </a:xfrm>
          <a:prstGeom prst="rect">
            <a:avLst/>
          </a:prstGeom>
          <a:ln>
            <a:no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F497D"/>
                </a:solidFill>
              </a:rPr>
              <a:t>From records to entities</a:t>
            </a:r>
            <a:endParaRPr lang="en-US" dirty="0">
              <a:solidFill>
                <a:srgbClr val="1F497D"/>
              </a:solidFill>
            </a:endParaRPr>
          </a:p>
        </p:txBody>
      </p:sp>
    </p:spTree>
    <p:extLst>
      <p:ext uri="{BB962C8B-B14F-4D97-AF65-F5344CB8AC3E}">
        <p14:creationId xmlns:p14="http://schemas.microsoft.com/office/powerpoint/2010/main" val="2367662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Resources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847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42" y="650030"/>
            <a:ext cx="3878916" cy="4846740"/>
          </a:xfrm>
          <a:prstGeom prst="rect">
            <a:avLst/>
          </a:prstGeom>
        </p:spPr>
      </p:pic>
      <p:sp>
        <p:nvSpPr>
          <p:cNvPr id="3" name="Rectangle 2"/>
          <p:cNvSpPr/>
          <p:nvPr/>
        </p:nvSpPr>
        <p:spPr>
          <a:xfrm>
            <a:off x="0" y="5499100"/>
            <a:ext cx="4572000" cy="369332"/>
          </a:xfrm>
          <a:prstGeom prst="rect">
            <a:avLst/>
          </a:prstGeom>
        </p:spPr>
        <p:txBody>
          <a:bodyPr>
            <a:spAutoFit/>
          </a:bodyPr>
          <a:lstStyle/>
          <a:p>
            <a:endParaRPr lang="en-US" dirty="0"/>
          </a:p>
        </p:txBody>
      </p:sp>
      <p:pic>
        <p:nvPicPr>
          <p:cNvPr id="4" name="Picture 3"/>
          <p:cNvPicPr>
            <a:picLocks noChangeAspect="1"/>
          </p:cNvPicPr>
          <p:nvPr/>
        </p:nvPicPr>
        <p:blipFill>
          <a:blip r:embed="rId3"/>
          <a:stretch>
            <a:fillRect/>
          </a:stretch>
        </p:blipFill>
        <p:spPr>
          <a:xfrm>
            <a:off x="4047658" y="0"/>
            <a:ext cx="4983912" cy="7064352"/>
          </a:xfrm>
          <a:prstGeom prst="rect">
            <a:avLst/>
          </a:prstGeom>
        </p:spPr>
      </p:pic>
      <p:sp>
        <p:nvSpPr>
          <p:cNvPr id="5" name="TextBox 4"/>
          <p:cNvSpPr txBox="1"/>
          <p:nvPr/>
        </p:nvSpPr>
        <p:spPr>
          <a:xfrm>
            <a:off x="4098458" y="2222500"/>
            <a:ext cx="5708515" cy="615553"/>
          </a:xfrm>
          <a:prstGeom prst="rect">
            <a:avLst/>
          </a:prstGeom>
          <a:noFill/>
        </p:spPr>
        <p:txBody>
          <a:bodyPr wrap="square" rtlCol="0">
            <a:spAutoFit/>
          </a:bodyPr>
          <a:lstStyle/>
          <a:p>
            <a:r>
              <a:rPr lang="en-US" sz="1600" dirty="0" smtClean="0">
                <a:hlinkClick r:id="rId4"/>
              </a:rPr>
              <a:t>http</a:t>
            </a:r>
            <a:r>
              <a:rPr lang="en-US" sz="1600" dirty="0">
                <a:hlinkClick r:id="rId4"/>
              </a:rPr>
              <a:t>://www.oclc.org/research/themes/data-science.html</a:t>
            </a:r>
            <a:endParaRPr lang="en-US" sz="1600" dirty="0"/>
          </a:p>
          <a:p>
            <a:endParaRPr lang="en-US" dirty="0"/>
          </a:p>
        </p:txBody>
      </p:sp>
    </p:spTree>
    <p:extLst>
      <p:ext uri="{BB962C8B-B14F-4D97-AF65-F5344CB8AC3E}">
        <p14:creationId xmlns:p14="http://schemas.microsoft.com/office/powerpoint/2010/main" val="3342868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457200" y="889451"/>
            <a:ext cx="8229600" cy="5399381"/>
          </a:xfrm>
        </p:spPr>
        <p:txBody>
          <a:bodyPr/>
          <a:lstStyle/>
          <a:p>
            <a:r>
              <a:rPr lang="en-US" sz="1800" dirty="0" err="1"/>
              <a:t>Godby</a:t>
            </a:r>
            <a:r>
              <a:rPr lang="en-US" sz="1800" dirty="0"/>
              <a:t>, Carol Jean, and Ray </a:t>
            </a:r>
            <a:r>
              <a:rPr lang="en-US" sz="1800" dirty="0" err="1"/>
              <a:t>Denenberg</a:t>
            </a:r>
            <a:r>
              <a:rPr lang="en-US" sz="1800" dirty="0"/>
              <a:t>. 2015. </a:t>
            </a:r>
            <a:r>
              <a:rPr lang="en-US" sz="1800" i="1" dirty="0"/>
              <a:t>Common Ground: Exploring Compatibilities Between the Linked Data Models of the Library of Congress and OCLC</a:t>
            </a:r>
            <a:r>
              <a:rPr lang="en-US" sz="1800" dirty="0"/>
              <a:t>. Dublin, Ohio: Library of Congress and OCLC Research.</a:t>
            </a:r>
            <a:br>
              <a:rPr lang="en-US" sz="1800" dirty="0"/>
            </a:br>
            <a:r>
              <a:rPr lang="en-US" sz="1800" dirty="0">
                <a:hlinkClick r:id="rId3"/>
              </a:rPr>
              <a:t>http://www.oclc.org/content/dam/research/publications/</a:t>
            </a:r>
            <a:br>
              <a:rPr lang="en-US" sz="1800" dirty="0">
                <a:hlinkClick r:id="rId3"/>
              </a:rPr>
            </a:br>
            <a:r>
              <a:rPr lang="en-US" sz="1800" dirty="0" smtClean="0">
                <a:hlinkClick r:id="rId3"/>
              </a:rPr>
              <a:t>2015/oclcresearch-loc-linked-data-2015.pdf</a:t>
            </a:r>
            <a:endParaRPr lang="en-US" sz="1800" dirty="0"/>
          </a:p>
          <a:p>
            <a:r>
              <a:rPr lang="en-US" sz="1800" dirty="0" err="1"/>
              <a:t>Godby</a:t>
            </a:r>
            <a:r>
              <a:rPr lang="en-US" sz="1800" dirty="0"/>
              <a:t>, Carol Jean, </a:t>
            </a:r>
            <a:r>
              <a:rPr lang="en-US" sz="1800" dirty="0" err="1"/>
              <a:t>Shenghui</a:t>
            </a:r>
            <a:r>
              <a:rPr lang="en-US" sz="1800" dirty="0"/>
              <a:t> Wang and Jeffrey K. </a:t>
            </a:r>
            <a:r>
              <a:rPr lang="en-US" sz="1800" dirty="0" err="1"/>
              <a:t>Mixter</a:t>
            </a:r>
            <a:r>
              <a:rPr lang="en-US" sz="1800" dirty="0"/>
              <a:t>. </a:t>
            </a:r>
            <a:br>
              <a:rPr lang="en-US" sz="1800" dirty="0"/>
            </a:br>
            <a:r>
              <a:rPr lang="en-US" sz="1800" dirty="0"/>
              <a:t>2015. </a:t>
            </a:r>
            <a:r>
              <a:rPr lang="en-US" sz="1800" i="1" dirty="0"/>
              <a:t>Library Linked Data in the Cloud: OCLC’s Experiments with New Models of Resource Description</a:t>
            </a:r>
            <a:r>
              <a:rPr lang="en-US" sz="1800" dirty="0"/>
              <a:t>. Morgan &amp; </a:t>
            </a:r>
            <a:r>
              <a:rPr lang="en-US" sz="1800" dirty="0" smtClean="0"/>
              <a:t>Claypool. </a:t>
            </a:r>
            <a:r>
              <a:rPr lang="en-US" sz="1800" dirty="0" smtClean="0">
                <a:hlinkClick r:id="rId4"/>
              </a:rPr>
              <a:t>http</a:t>
            </a:r>
            <a:r>
              <a:rPr lang="en-US" sz="1800" dirty="0">
                <a:hlinkClick r:id="rId4"/>
              </a:rPr>
              <a:t>://www.morganclaypool.com/toc/wbe.1/1/1</a:t>
            </a:r>
            <a:endParaRPr lang="en-US" sz="1800" dirty="0"/>
          </a:p>
          <a:p>
            <a:r>
              <a:rPr lang="en-US" sz="1800" dirty="0" err="1" smtClean="0"/>
              <a:t>Godby</a:t>
            </a:r>
            <a:r>
              <a:rPr lang="en-US" sz="1800" dirty="0"/>
              <a:t>, Carol Jean</a:t>
            </a:r>
            <a:r>
              <a:rPr lang="en-US" sz="1800" dirty="0" smtClean="0"/>
              <a:t>. “A Division of Labor: The Role of Schema.org in in a Semantic Web Model of Library Resources.” In </a:t>
            </a:r>
            <a:r>
              <a:rPr lang="en-US" sz="1800" i="1" dirty="0" smtClean="0"/>
              <a:t>Missing Links </a:t>
            </a:r>
            <a:r>
              <a:rPr lang="en-US" sz="1800" dirty="0" smtClean="0"/>
              <a:t>(Ed Jones, editor). ALA Publications. In press.</a:t>
            </a:r>
          </a:p>
          <a:p>
            <a:r>
              <a:rPr lang="en-US" sz="1800" dirty="0" smtClean="0"/>
              <a:t>RDA. 2015. “RDA Element Sets: </a:t>
            </a:r>
            <a:r>
              <a:rPr lang="en-US" sz="1800" dirty="0"/>
              <a:t>Expression Properties</a:t>
            </a:r>
            <a:r>
              <a:rPr lang="en-US" sz="1800" dirty="0" smtClean="0"/>
              <a:t>.” </a:t>
            </a:r>
            <a:r>
              <a:rPr lang="en-US" sz="1800" dirty="0">
                <a:hlinkClick r:id="rId5"/>
              </a:rPr>
              <a:t>http://www.rdaregistry.info/Elements/e/ </a:t>
            </a:r>
            <a:endParaRPr lang="en-US" sz="1800" dirty="0"/>
          </a:p>
          <a:p>
            <a:r>
              <a:rPr lang="en-US" sz="1800" dirty="0" smtClean="0"/>
              <a:t>Van </a:t>
            </a:r>
            <a:r>
              <a:rPr lang="en-US" sz="1800" dirty="0" err="1" smtClean="0"/>
              <a:t>Malssen</a:t>
            </a:r>
            <a:r>
              <a:rPr lang="en-US" sz="1800" dirty="0" smtClean="0"/>
              <a:t>, Kara. 2014. </a:t>
            </a:r>
            <a:r>
              <a:rPr lang="en-US" sz="1800" i="1" dirty="0" smtClean="0"/>
              <a:t>BIBFRAME </a:t>
            </a:r>
            <a:r>
              <a:rPr lang="en-US" sz="1800" i="1" dirty="0"/>
              <a:t>AV Modeling Study: Defining a Flexible Model for Description of Audiovisual Resources</a:t>
            </a:r>
            <a:r>
              <a:rPr lang="en-US" sz="1800" dirty="0"/>
              <a:t>. </a:t>
            </a:r>
            <a:r>
              <a:rPr lang="en-US" sz="1800" u="sng" dirty="0">
                <a:hlinkClick r:id="rId6"/>
              </a:rPr>
              <a:t>http://</a:t>
            </a:r>
            <a:r>
              <a:rPr lang="en-US" sz="1800" u="sng" dirty="0" smtClean="0">
                <a:hlinkClick r:id="rId6"/>
              </a:rPr>
              <a:t>www.loc.gov/bibframe/pdf/bibframe-avmodelingstudy-may15-2014.pdf</a:t>
            </a:r>
            <a:r>
              <a:rPr lang="en-US" sz="1800" dirty="0" smtClean="0"/>
              <a:t>. </a:t>
            </a:r>
            <a:endParaRPr lang="en-US" sz="1800" dirty="0"/>
          </a:p>
        </p:txBody>
      </p:sp>
    </p:spTree>
    <p:extLst>
      <p:ext uri="{BB962C8B-B14F-4D97-AF65-F5344CB8AC3E}">
        <p14:creationId xmlns:p14="http://schemas.microsoft.com/office/powerpoint/2010/main" val="37034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569" y="1128641"/>
            <a:ext cx="4781117" cy="1492716"/>
          </a:xfrm>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lstStyle/>
          <a:p>
            <a:r>
              <a:rPr lang="en-US" dirty="0" smtClean="0"/>
              <a:t>Contact: Karen Smith-Yoshimura</a:t>
            </a:r>
            <a:endParaRPr lang="en-US" dirty="0"/>
          </a:p>
        </p:txBody>
      </p:sp>
      <p:sp>
        <p:nvSpPr>
          <p:cNvPr id="6" name="Text Placeholder 5"/>
          <p:cNvSpPr>
            <a:spLocks noGrp="1"/>
          </p:cNvSpPr>
          <p:nvPr>
            <p:ph type="body" sz="quarter" idx="14"/>
          </p:nvPr>
        </p:nvSpPr>
        <p:spPr>
          <a:xfrm>
            <a:off x="104806" y="454367"/>
            <a:ext cx="7199508" cy="597087"/>
          </a:xfrm>
        </p:spPr>
        <p:txBody>
          <a:bodyPr/>
          <a:lstStyle/>
          <a:p>
            <a:r>
              <a:rPr lang="en-US" sz="1000" dirty="0"/>
              <a:t>Technical Advances for Innovation in Cultural </a:t>
            </a:r>
            <a:r>
              <a:rPr lang="en-US" sz="1000" dirty="0" err="1" smtClean="0"/>
              <a:t>HeritageI</a:t>
            </a:r>
            <a:r>
              <a:rPr lang="en-US" sz="1000" dirty="0" smtClean="0"/>
              <a:t> </a:t>
            </a:r>
            <a:r>
              <a:rPr lang="en-US" sz="1000" dirty="0" err="1" smtClean="0"/>
              <a:t>nstitutions</a:t>
            </a:r>
            <a:r>
              <a:rPr lang="en-US" sz="1000" dirty="0" smtClean="0"/>
              <a:t> </a:t>
            </a:r>
            <a:r>
              <a:rPr lang="en-US" sz="1000" dirty="0"/>
              <a:t>(TAI CHI) Webinar Series</a:t>
            </a:r>
          </a:p>
          <a:p>
            <a:r>
              <a:rPr lang="en-US" sz="1000" dirty="0"/>
              <a:t>5 November </a:t>
            </a:r>
            <a:r>
              <a:rPr lang="en-US" sz="1000" dirty="0" smtClean="0"/>
              <a:t>2015</a:t>
            </a:r>
            <a:endParaRPr lang="en-US" dirty="0"/>
          </a:p>
        </p:txBody>
      </p:sp>
      <p:sp>
        <p:nvSpPr>
          <p:cNvPr id="7" name="Text Placeholder 2"/>
          <p:cNvSpPr txBox="1">
            <a:spLocks/>
          </p:cNvSpPr>
          <p:nvPr/>
        </p:nvSpPr>
        <p:spPr>
          <a:xfrm>
            <a:off x="4496332" y="2887089"/>
            <a:ext cx="3887788" cy="405719"/>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Jean </a:t>
            </a:r>
            <a:r>
              <a:rPr lang="en-US" dirty="0" err="1" smtClean="0"/>
              <a:t>Godby</a:t>
            </a:r>
            <a:endParaRPr lang="en-US" dirty="0"/>
          </a:p>
        </p:txBody>
      </p:sp>
      <p:sp>
        <p:nvSpPr>
          <p:cNvPr id="8" name="Text Placeholder 4"/>
          <p:cNvSpPr txBox="1">
            <a:spLocks/>
          </p:cNvSpPr>
          <p:nvPr/>
        </p:nvSpPr>
        <p:spPr>
          <a:xfrm>
            <a:off x="4496332" y="3199169"/>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hlinkClick r:id="rId3"/>
              </a:rPr>
              <a:t>godby@oclc.org</a:t>
            </a:r>
            <a:endParaRPr lang="en-US" dirty="0" smtClean="0"/>
          </a:p>
          <a:p>
            <a:endParaRPr lang="en-US" dirty="0"/>
          </a:p>
        </p:txBody>
      </p:sp>
      <p:sp>
        <p:nvSpPr>
          <p:cNvPr id="9" name="Text Placeholder 4"/>
          <p:cNvSpPr txBox="1">
            <a:spLocks noGrp="1"/>
          </p:cNvSpPr>
          <p:nvPr>
            <p:ph type="body" sz="quarter" idx="13"/>
          </p:nvPr>
        </p:nvSpPr>
        <p:spPr>
          <a:xfrm>
            <a:off x="510385" y="3234237"/>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smtClean="0"/>
              <a:t> </a:t>
            </a:r>
            <a:r>
              <a:rPr lang="en-US" dirty="0" smtClean="0">
                <a:hlinkClick r:id="rId4"/>
              </a:rPr>
              <a:t>smithyok@oclc.org</a:t>
            </a:r>
            <a:endParaRPr lang="en-US" dirty="0" smtClean="0"/>
          </a:p>
          <a:p>
            <a:endParaRPr lang="en-US" dirty="0"/>
          </a:p>
        </p:txBody>
      </p:sp>
      <p:sp>
        <p:nvSpPr>
          <p:cNvPr id="12" name="TextBox 11"/>
          <p:cNvSpPr txBox="1"/>
          <p:nvPr/>
        </p:nvSpPr>
        <p:spPr>
          <a:xfrm>
            <a:off x="608544" y="3522715"/>
            <a:ext cx="1281120" cy="338554"/>
          </a:xfrm>
          <a:prstGeom prst="rect">
            <a:avLst/>
          </a:prstGeom>
          <a:noFill/>
        </p:spPr>
        <p:txBody>
          <a:bodyPr wrap="none" rtlCol="0">
            <a:spAutoFit/>
          </a:bodyPr>
          <a:lstStyle/>
          <a:p>
            <a:r>
              <a:rPr lang="en-US" sz="1600" dirty="0" smtClean="0">
                <a:solidFill>
                  <a:srgbClr val="1F497D"/>
                </a:solidFill>
              </a:rPr>
              <a:t>@</a:t>
            </a:r>
            <a:r>
              <a:rPr lang="en-US" sz="1600" dirty="0" err="1" smtClean="0">
                <a:solidFill>
                  <a:srgbClr val="1F497D"/>
                </a:solidFill>
              </a:rPr>
              <a:t>KarenS</a:t>
            </a:r>
            <a:r>
              <a:rPr lang="en-US" sz="1600" dirty="0" smtClean="0">
                <a:solidFill>
                  <a:srgbClr val="1F497D"/>
                </a:solidFill>
              </a:rPr>
              <a:t>-Y</a:t>
            </a:r>
            <a:endParaRPr lang="en-US" sz="1600" dirty="0">
              <a:solidFill>
                <a:srgbClr val="1F497D"/>
              </a:solidFill>
            </a:endParaRPr>
          </a:p>
        </p:txBody>
      </p:sp>
      <p:sp>
        <p:nvSpPr>
          <p:cNvPr id="11" name="Rectangle 10"/>
          <p:cNvSpPr/>
          <p:nvPr/>
        </p:nvSpPr>
        <p:spPr>
          <a:xfrm>
            <a:off x="874279" y="5922538"/>
            <a:ext cx="5377764" cy="4385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kern="1200" dirty="0" smtClean="0">
                <a:solidFill>
                  <a:srgbClr val="787D83"/>
                </a:solidFill>
                <a:effectLst/>
                <a:latin typeface="+mn-lt"/>
                <a:ea typeface="+mn-ea"/>
                <a:cs typeface="+mn-cs"/>
              </a:rPr>
              <a:t>©2015 OCLC. This work is licensed under a Creative Commons Attribution 4.0 International License. Suggested attribution: “This work uses content from </a:t>
            </a:r>
            <a:r>
              <a:rPr lang="en-US" sz="750" i="1" kern="1200" dirty="0" smtClean="0">
                <a:solidFill>
                  <a:srgbClr val="787D83"/>
                </a:solidFill>
                <a:effectLst/>
                <a:latin typeface="+mn-lt"/>
                <a:ea typeface="+mn-ea"/>
                <a:cs typeface="+mn-cs"/>
              </a:rPr>
              <a:t>How </a:t>
            </a:r>
            <a:r>
              <a:rPr lang="en-US" sz="750" kern="1200" dirty="0" smtClean="0">
                <a:solidFill>
                  <a:srgbClr val="787D83"/>
                </a:solidFill>
                <a:effectLst/>
                <a:latin typeface="+mn-lt"/>
                <a:ea typeface="+mn-ea"/>
                <a:cs typeface="+mn-cs"/>
              </a:rPr>
              <a:t>You </a:t>
            </a:r>
            <a:r>
              <a:rPr lang="en-US" sz="750" i="1" kern="1200" dirty="0" smtClean="0">
                <a:solidFill>
                  <a:srgbClr val="787D83"/>
                </a:solidFill>
                <a:effectLst/>
                <a:latin typeface="+mn-lt"/>
                <a:ea typeface="+mn-ea"/>
                <a:cs typeface="+mn-cs"/>
              </a:rPr>
              <a:t>Can Make the Transition from MARC to Linked Data Easier</a:t>
            </a:r>
            <a:r>
              <a:rPr lang="en-US" sz="750" kern="1200" dirty="0" smtClean="0">
                <a:solidFill>
                  <a:srgbClr val="787D83"/>
                </a:solidFill>
                <a:effectLst/>
                <a:latin typeface="+mn-lt"/>
                <a:ea typeface="+mn-ea"/>
                <a:cs typeface="+mn-cs"/>
              </a:rPr>
              <a:t> © OCLC, used under a Creative Commons Attribution 4.0 International License: http://creativecommons.org/licenses/by/4.0/.” </a:t>
            </a:r>
            <a:endParaRPr lang="en-US" sz="1050" kern="1200" baseline="0" dirty="0" smtClean="0">
              <a:solidFill>
                <a:schemeClr val="bg1">
                  <a:lumMod val="65000"/>
                </a:schemeClr>
              </a:solidFill>
              <a:latin typeface="+mn-lt"/>
              <a:ea typeface="Open Sans" pitchFamily="34" charset="0"/>
              <a:cs typeface="Open Sans" pitchFamily="34" charset="0"/>
            </a:endParaRPr>
          </a:p>
        </p:txBody>
      </p:sp>
      <p:pic>
        <p:nvPicPr>
          <p:cNvPr id="4" name="Picture 3"/>
          <p:cNvPicPr>
            <a:picLocks noChangeAspect="1"/>
          </p:cNvPicPr>
          <p:nvPr/>
        </p:nvPicPr>
        <p:blipFill>
          <a:blip r:embed="rId5"/>
          <a:stretch>
            <a:fillRect/>
          </a:stretch>
        </p:blipFill>
        <p:spPr>
          <a:xfrm>
            <a:off x="104806" y="5896240"/>
            <a:ext cx="762066" cy="457240"/>
          </a:xfrm>
          <a:prstGeom prst="rect">
            <a:avLst/>
          </a:prstGeom>
        </p:spPr>
      </p:pic>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40" y="684672"/>
            <a:ext cx="7003387" cy="5966977"/>
          </a:xfrm>
          <a:prstGeom prst="rect">
            <a:avLst/>
          </a:prstGeom>
          <a:ln>
            <a:noFill/>
          </a:ln>
          <a:effectLst>
            <a:outerShdw blurRad="292100" dist="139700" dir="2700000" algn="tl" rotWithShape="0">
              <a:srgbClr val="333333">
                <a:alpha val="65000"/>
              </a:srgbClr>
            </a:outerShdw>
          </a:effectLst>
        </p:spPr>
      </p:pic>
      <p:sp>
        <p:nvSpPr>
          <p:cNvPr id="21" name="Title 1"/>
          <p:cNvSpPr txBox="1">
            <a:spLocks/>
          </p:cNvSpPr>
          <p:nvPr/>
        </p:nvSpPr>
        <p:spPr>
          <a:xfrm>
            <a:off x="-703276" y="-17222"/>
            <a:ext cx="9382767" cy="95867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F497D"/>
                </a:solidFill>
              </a:rPr>
              <a:t>From records to things: ‘Work’</a:t>
            </a:r>
            <a:br>
              <a:rPr lang="en-US" dirty="0" smtClean="0">
                <a:solidFill>
                  <a:srgbClr val="1F497D"/>
                </a:solidFill>
              </a:rPr>
            </a:br>
            <a:endParaRPr lang="en-US" dirty="0">
              <a:solidFill>
                <a:srgbClr val="1F497D"/>
              </a:solidFill>
            </a:endParaRPr>
          </a:p>
        </p:txBody>
      </p:sp>
      <p:grpSp>
        <p:nvGrpSpPr>
          <p:cNvPr id="27" name="Group 26"/>
          <p:cNvGrpSpPr/>
          <p:nvPr/>
        </p:nvGrpSpPr>
        <p:grpSpPr>
          <a:xfrm>
            <a:off x="206240" y="1052141"/>
            <a:ext cx="8679491" cy="4218132"/>
            <a:chOff x="0" y="745750"/>
            <a:chExt cx="9144000" cy="4969245"/>
          </a:xfrm>
          <a:solidFill>
            <a:schemeClr val="accent2">
              <a:lumMod val="20000"/>
              <a:lumOff val="80000"/>
            </a:schemeClr>
          </a:solidFill>
        </p:grpSpPr>
        <p:sp>
          <p:nvSpPr>
            <p:cNvPr id="26" name="Rectangle 25"/>
            <p:cNvSpPr/>
            <p:nvPr/>
          </p:nvSpPr>
          <p:spPr>
            <a:xfrm>
              <a:off x="0" y="745750"/>
              <a:ext cx="9144000" cy="496924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03" y="903088"/>
              <a:ext cx="5524979" cy="464860"/>
            </a:xfrm>
            <a:prstGeom prst="rect">
              <a:avLst/>
            </a:prstGeom>
            <a:grpFill/>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57" y="1498150"/>
              <a:ext cx="4008467" cy="411516"/>
            </a:xfrm>
            <a:prstGeom prst="rect">
              <a:avLst/>
            </a:prstGeom>
            <a:grpFill/>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57" y="2197205"/>
              <a:ext cx="8701038" cy="2385682"/>
            </a:xfrm>
            <a:prstGeom prst="rect">
              <a:avLst/>
            </a:prstGeom>
            <a:grpFill/>
            <a:ln>
              <a:noFill/>
            </a:ln>
            <a:effectLst>
              <a:outerShdw blurRad="292100" dist="139700" dir="2700000" algn="tl" rotWithShape="0">
                <a:srgbClr val="333333">
                  <a:alpha val="65000"/>
                </a:srgbClr>
              </a:outerShdw>
            </a:effectLst>
          </p:spPr>
        </p:pic>
      </p:gr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248" y="1052141"/>
            <a:ext cx="6909218" cy="5519057"/>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3716" y="2766003"/>
            <a:ext cx="3848433" cy="441998"/>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2241" y="1185697"/>
            <a:ext cx="5913632" cy="480102"/>
          </a:xfrm>
          <a:prstGeom prst="rect">
            <a:avLst/>
          </a:prstGeom>
          <a:ln>
            <a:solidFill>
              <a:schemeClr val="bg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081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03276" y="-17222"/>
            <a:ext cx="9382767" cy="95867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F497D"/>
                </a:solidFill>
              </a:rPr>
              <a:t>From records to things: ‘Person’</a:t>
            </a:r>
            <a:br>
              <a:rPr lang="en-US" dirty="0" smtClean="0">
                <a:solidFill>
                  <a:srgbClr val="1F497D"/>
                </a:solidFill>
              </a:rPr>
            </a:br>
            <a:endParaRPr lang="en-US" dirty="0">
              <a:solidFill>
                <a:srgbClr val="1F497D"/>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7" y="715309"/>
            <a:ext cx="6641542" cy="622430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206" y="849086"/>
            <a:ext cx="7096194" cy="577774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78" y="941450"/>
            <a:ext cx="6738258" cy="452749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873" y="1926139"/>
            <a:ext cx="7687875" cy="4028788"/>
          </a:xfrm>
          <a:prstGeom prst="rect">
            <a:avLst/>
          </a:prstGeom>
          <a:ln>
            <a:solidFill>
              <a:schemeClr val="bg1">
                <a:lumMod val="50000"/>
              </a:schemeClr>
            </a:solidFill>
          </a:ln>
          <a:effectLst>
            <a:outerShdw blurRad="292100" dist="139700" dir="2700000" algn="tl" rotWithShape="0">
              <a:srgbClr val="333333">
                <a:alpha val="65000"/>
              </a:srgbClr>
            </a:outerShdw>
          </a:effectLst>
        </p:spPr>
      </p:pic>
      <p:grpSp>
        <p:nvGrpSpPr>
          <p:cNvPr id="6" name="Group 5"/>
          <p:cNvGrpSpPr/>
          <p:nvPr/>
        </p:nvGrpSpPr>
        <p:grpSpPr>
          <a:xfrm>
            <a:off x="301498" y="1791849"/>
            <a:ext cx="8174071" cy="3769458"/>
            <a:chOff x="301498" y="1791849"/>
            <a:chExt cx="8174071" cy="3769458"/>
          </a:xfrm>
        </p:grpSpPr>
        <p:pic>
          <p:nvPicPr>
            <p:cNvPr id="7" name="Picture 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01498" y="1791849"/>
              <a:ext cx="8174071" cy="376945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241781" y="4119850"/>
              <a:ext cx="1619354" cy="584775"/>
            </a:xfrm>
            <a:prstGeom prst="rect">
              <a:avLst/>
            </a:prstGeom>
            <a:noFill/>
            <a:ln>
              <a:solidFill>
                <a:srgbClr val="FF0000"/>
              </a:solidFill>
            </a:ln>
          </p:spPr>
          <p:txBody>
            <a:bodyPr wrap="none" rtlCol="0">
              <a:spAutoFit/>
            </a:bodyPr>
            <a:lstStyle/>
            <a:p>
              <a:r>
                <a:rPr lang="en-US" sz="3200" dirty="0" smtClean="0">
                  <a:solidFill>
                    <a:srgbClr val="FF0000"/>
                  </a:solidFill>
                </a:rPr>
                <a:t>Mockup</a:t>
              </a:r>
              <a:endParaRPr lang="en-US" sz="3200" dirty="0">
                <a:solidFill>
                  <a:srgbClr val="FF0000"/>
                </a:solidFill>
              </a:endParaRPr>
            </a:p>
          </p:txBody>
        </p:sp>
      </p:grpSp>
    </p:spTree>
    <p:extLst>
      <p:ext uri="{BB962C8B-B14F-4D97-AF65-F5344CB8AC3E}">
        <p14:creationId xmlns:p14="http://schemas.microsoft.com/office/powerpoint/2010/main" val="28094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8"/>
          <p:cNvGrpSpPr/>
          <p:nvPr/>
        </p:nvGrpSpPr>
        <p:grpSpPr>
          <a:xfrm>
            <a:off x="838200" y="2438400"/>
            <a:ext cx="2514600" cy="938719"/>
            <a:chOff x="914400" y="2743200"/>
            <a:chExt cx="2514600" cy="938719"/>
          </a:xfrm>
        </p:grpSpPr>
        <p:sp>
          <p:nvSpPr>
            <p:cNvPr id="7" name="TextBox 6"/>
            <p:cNvSpPr txBox="1"/>
            <p:nvPr/>
          </p:nvSpPr>
          <p:spPr>
            <a:xfrm>
              <a:off x="914400" y="2743200"/>
              <a:ext cx="2514600" cy="938719"/>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1033463" algn="l"/>
                </a:tabLst>
              </a:pPr>
              <a:r>
                <a:rPr lang="en-US" sz="1100" dirty="0" smtClean="0">
                  <a:latin typeface="Arial" pitchFamily="34" charset="0"/>
                  <a:cs typeface="Arial" pitchFamily="34" charset="0"/>
                </a:rPr>
                <a:t>Title:	Journey to the West</a:t>
              </a:r>
            </a:p>
            <a:p>
              <a:pPr>
                <a:tabLst>
                  <a:tab pos="1033463" algn="l"/>
                </a:tabLst>
              </a:pPr>
              <a:r>
                <a:rPr lang="en-US" sz="1100" dirty="0" smtClean="0">
                  <a:latin typeface="Arial" pitchFamily="34" charset="0"/>
                  <a:cs typeface="Arial" pitchFamily="34" charset="0"/>
                </a:rPr>
                <a:t>Language:	English</a:t>
              </a:r>
            </a:p>
            <a:p>
              <a:pPr>
                <a:tabLst>
                  <a:tab pos="1033463" algn="l"/>
                </a:tabLst>
              </a:pPr>
              <a:r>
                <a:rPr lang="en-US" sz="1100" dirty="0" smtClean="0">
                  <a:latin typeface="Arial" pitchFamily="34" charset="0"/>
                  <a:cs typeface="Arial" pitchFamily="34" charset="0"/>
                </a:rPr>
                <a:t>Translator:	Anthony C. Yu</a:t>
              </a:r>
            </a:p>
            <a:p>
              <a:pPr>
                <a:tabLst>
                  <a:tab pos="1033463" algn="l"/>
                </a:tabLst>
              </a:pPr>
              <a:r>
                <a:rPr lang="en-US" sz="1100" dirty="0" smtClean="0">
                  <a:latin typeface="Arial" pitchFamily="34" charset="0"/>
                  <a:cs typeface="Arial" pitchFamily="34" charset="0"/>
                </a:rPr>
                <a:t>Date:	1977</a:t>
              </a:r>
            </a:p>
            <a:p>
              <a:r>
                <a:rPr lang="en-US" sz="1100" dirty="0" smtClean="0">
                  <a:latin typeface="Arial" pitchFamily="34" charset="0"/>
                  <a:cs typeface="Arial" pitchFamily="34" charset="0"/>
                </a:rPr>
                <a:t>IsTranslationOf:</a:t>
              </a:r>
              <a:endParaRPr lang="en-US" sz="1100" dirty="0">
                <a:latin typeface="Arial" pitchFamily="34" charset="0"/>
                <a:cs typeface="Arial" pitchFamily="34" charset="0"/>
              </a:endParaRPr>
            </a:p>
          </p:txBody>
        </p:sp>
        <p:sp>
          <p:nvSpPr>
            <p:cNvPr id="64" name="Oval 63"/>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151"/>
          <p:cNvGrpSpPr/>
          <p:nvPr/>
        </p:nvGrpSpPr>
        <p:grpSpPr>
          <a:xfrm>
            <a:off x="990600" y="3886200"/>
            <a:ext cx="2514600" cy="938719"/>
            <a:chOff x="914400" y="2743200"/>
            <a:chExt cx="2514600" cy="938719"/>
          </a:xfrm>
        </p:grpSpPr>
        <p:sp>
          <p:nvSpPr>
            <p:cNvPr id="154" name="TextBox 153"/>
            <p:cNvSpPr txBox="1"/>
            <p:nvPr/>
          </p:nvSpPr>
          <p:spPr>
            <a:xfrm>
              <a:off x="914400" y="2743200"/>
              <a:ext cx="2514600" cy="938719"/>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1033463" algn="l"/>
                </a:tabLst>
              </a:pPr>
              <a:r>
                <a:rPr lang="en-US" sz="1100" dirty="0" smtClean="0">
                  <a:latin typeface="Arial" pitchFamily="34" charset="0"/>
                  <a:cs typeface="Arial" pitchFamily="34" charset="0"/>
                </a:rPr>
                <a:t>Title:	Journey to the West</a:t>
              </a:r>
            </a:p>
            <a:p>
              <a:pPr>
                <a:tabLst>
                  <a:tab pos="1033463" algn="l"/>
                </a:tabLst>
              </a:pPr>
              <a:r>
                <a:rPr lang="en-US" sz="1100" dirty="0" smtClean="0">
                  <a:latin typeface="Arial" pitchFamily="34" charset="0"/>
                  <a:cs typeface="Arial" pitchFamily="34" charset="0"/>
                </a:rPr>
                <a:t>Language:	English</a:t>
              </a:r>
            </a:p>
            <a:p>
              <a:pPr>
                <a:tabLst>
                  <a:tab pos="1033463" algn="l"/>
                </a:tabLst>
              </a:pPr>
              <a:r>
                <a:rPr lang="en-US" sz="1100" dirty="0" smtClean="0">
                  <a:latin typeface="Arial" pitchFamily="34" charset="0"/>
                  <a:cs typeface="Arial" pitchFamily="34" charset="0"/>
                </a:rPr>
                <a:t>Translator:</a:t>
              </a:r>
              <a:r>
                <a:rPr lang="en-US" sz="1100" dirty="0">
                  <a:latin typeface="Arial" pitchFamily="34" charset="0"/>
                  <a:cs typeface="Arial" pitchFamily="34" charset="0"/>
                </a:rPr>
                <a:t>	W. J. F. </a:t>
              </a:r>
              <a:r>
                <a:rPr lang="en-US" sz="1100" dirty="0" smtClean="0">
                  <a:latin typeface="Arial" pitchFamily="34" charset="0"/>
                  <a:cs typeface="Arial" pitchFamily="34" charset="0"/>
                </a:rPr>
                <a:t>Jenner</a:t>
              </a:r>
            </a:p>
            <a:p>
              <a:pPr>
                <a:tabLst>
                  <a:tab pos="1033463" algn="l"/>
                </a:tabLst>
              </a:pPr>
              <a:r>
                <a:rPr lang="en-US" sz="1100" dirty="0" smtClean="0">
                  <a:latin typeface="Arial" pitchFamily="34" charset="0"/>
                  <a:cs typeface="Arial" pitchFamily="34" charset="0"/>
                </a:rPr>
                <a:t>Date:</a:t>
              </a:r>
              <a:r>
                <a:rPr lang="en-US" sz="1100" dirty="0">
                  <a:latin typeface="Arial" pitchFamily="34" charset="0"/>
                  <a:cs typeface="Arial" pitchFamily="34" charset="0"/>
                </a:rPr>
                <a:t>	1982-1984</a:t>
              </a:r>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IsTranslationOf:</a:t>
              </a:r>
              <a:endParaRPr lang="en-US" sz="1100" dirty="0">
                <a:latin typeface="Arial" pitchFamily="34" charset="0"/>
                <a:cs typeface="Arial" pitchFamily="34" charset="0"/>
              </a:endParaRPr>
            </a:p>
          </p:txBody>
        </p:sp>
        <p:sp>
          <p:nvSpPr>
            <p:cNvPr id="155" name="Oval 154"/>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218"/>
          <p:cNvGrpSpPr/>
          <p:nvPr/>
        </p:nvGrpSpPr>
        <p:grpSpPr>
          <a:xfrm>
            <a:off x="2133600" y="685800"/>
            <a:ext cx="3733800" cy="1358900"/>
            <a:chOff x="2057400" y="838200"/>
            <a:chExt cx="3733800" cy="1358900"/>
          </a:xfrm>
        </p:grpSpPr>
        <p:grpSp>
          <p:nvGrpSpPr>
            <p:cNvPr id="8" name="Group 55"/>
            <p:cNvGrpSpPr/>
            <p:nvPr/>
          </p:nvGrpSpPr>
          <p:grpSpPr>
            <a:xfrm>
              <a:off x="2057400" y="838200"/>
              <a:ext cx="3733800" cy="1323439"/>
              <a:chOff x="457200" y="685800"/>
              <a:chExt cx="3733800" cy="1323439"/>
            </a:xfrm>
          </p:grpSpPr>
          <p:sp>
            <p:nvSpPr>
              <p:cNvPr id="2" name="TextBox 1"/>
              <p:cNvSpPr txBox="1"/>
              <p:nvPr/>
            </p:nvSpPr>
            <p:spPr>
              <a:xfrm>
                <a:off x="457200" y="685800"/>
                <a:ext cx="3733800" cy="1323439"/>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tabLst>
                    <a:tab pos="1604963" algn="l"/>
                  </a:tabLst>
                </a:pPr>
                <a:r>
                  <a:rPr lang="en-US" altLang="ja-JP" sz="1600" b="1" dirty="0" smtClean="0">
                    <a:latin typeface="Arial Unicode MS" pitchFamily="34" charset="-128"/>
                    <a:ea typeface="Arial Unicode MS" pitchFamily="34" charset="-128"/>
                    <a:cs typeface="Arial Unicode MS" pitchFamily="34" charset="-128"/>
                  </a:rPr>
                  <a:t>Title:	</a:t>
                </a:r>
                <a:r>
                  <a:rPr lang="ja-JP" altLang="en-US" sz="1600" b="1" dirty="0" smtClean="0">
                    <a:latin typeface="Arial Unicode MS" pitchFamily="34" charset="-128"/>
                    <a:ea typeface="Arial Unicode MS" pitchFamily="34" charset="-128"/>
                    <a:cs typeface="Arial Unicode MS" pitchFamily="34" charset="-128"/>
                  </a:rPr>
                  <a:t>西遊記</a:t>
                </a:r>
                <a:endParaRPr lang="en-US" altLang="ja-JP" sz="1600" b="1" dirty="0" smtClean="0">
                  <a:latin typeface="Arial Unicode MS" pitchFamily="34" charset="-128"/>
                  <a:ea typeface="Arial Unicode MS" pitchFamily="34" charset="-128"/>
                  <a:cs typeface="Arial Unicode MS" pitchFamily="34" charset="-128"/>
                </a:endParaRPr>
              </a:p>
              <a:p>
                <a:pPr>
                  <a:tabLst>
                    <a:tab pos="1604963" algn="l"/>
                  </a:tabLst>
                </a:pPr>
                <a:r>
                  <a:rPr lang="en-US" altLang="ja-JP" sz="1600" b="1" dirty="0" smtClean="0">
                    <a:latin typeface="Arial Unicode MS" pitchFamily="34" charset="-128"/>
                    <a:ea typeface="Arial Unicode MS" pitchFamily="34" charset="-128"/>
                    <a:cs typeface="Arial Unicode MS" pitchFamily="34" charset="-128"/>
                  </a:rPr>
                  <a:t>Language:	Chinese</a:t>
                </a:r>
              </a:p>
              <a:p>
                <a:pPr>
                  <a:tabLst>
                    <a:tab pos="1604963" algn="l"/>
                  </a:tabLst>
                </a:pPr>
                <a:r>
                  <a:rPr lang="en-US" altLang="ja-JP" sz="1600" b="1" dirty="0" smtClean="0">
                    <a:latin typeface="Arial Unicode MS" pitchFamily="34" charset="-128"/>
                    <a:ea typeface="Arial Unicode MS" pitchFamily="34" charset="-128"/>
                    <a:cs typeface="Arial Unicode MS" pitchFamily="34" charset="-128"/>
                  </a:rPr>
                  <a:t>Author:	</a:t>
                </a:r>
                <a:r>
                  <a:rPr lang="ja-JP" altLang="en-US" sz="1600" dirty="0" smtClean="0">
                    <a:latin typeface="Arial Unicode MS" pitchFamily="34" charset="-128"/>
                    <a:ea typeface="Arial Unicode MS" pitchFamily="34" charset="-128"/>
                    <a:cs typeface="Arial Unicode MS" pitchFamily="34" charset="-128"/>
                  </a:rPr>
                  <a:t>吳承</a:t>
                </a:r>
                <a:r>
                  <a:rPr lang="ja-JP" altLang="en-US" sz="1600" dirty="0">
                    <a:latin typeface="Arial Unicode MS" pitchFamily="34" charset="-128"/>
                    <a:ea typeface="Arial Unicode MS" pitchFamily="34" charset="-128"/>
                    <a:cs typeface="Arial Unicode MS" pitchFamily="34" charset="-128"/>
                  </a:rPr>
                  <a:t>恩</a:t>
                </a:r>
                <a:endParaRPr lang="en-US" altLang="ja-JP" sz="1600" b="1" dirty="0" smtClean="0">
                  <a:latin typeface="Arial Unicode MS" pitchFamily="34" charset="-128"/>
                  <a:ea typeface="Arial Unicode MS" pitchFamily="34" charset="-128"/>
                  <a:cs typeface="Arial Unicode MS" pitchFamily="34" charset="-128"/>
                </a:endParaRPr>
              </a:p>
              <a:p>
                <a:pPr>
                  <a:tabLst>
                    <a:tab pos="1604963" algn="l"/>
                  </a:tabLst>
                </a:pPr>
                <a:r>
                  <a:rPr lang="en-US" altLang="ja-JP" sz="1600" b="1" dirty="0" smtClean="0">
                    <a:latin typeface="Arial Unicode MS" pitchFamily="34" charset="-128"/>
                    <a:ea typeface="Arial Unicode MS" pitchFamily="34" charset="-128"/>
                    <a:cs typeface="Arial Unicode MS" pitchFamily="34" charset="-128"/>
                  </a:rPr>
                  <a:t>Created:	1592</a:t>
                </a:r>
              </a:p>
              <a:p>
                <a:pPr>
                  <a:tabLst>
                    <a:tab pos="1604963" algn="l"/>
                  </a:tabLst>
                </a:pPr>
                <a:r>
                  <a:rPr lang="en-US" sz="1600" b="1" dirty="0" smtClean="0">
                    <a:latin typeface="Arial Unicode MS" pitchFamily="34" charset="-128"/>
                    <a:ea typeface="Arial Unicode MS" pitchFamily="34" charset="-128"/>
                    <a:cs typeface="Arial Unicode MS" pitchFamily="34" charset="-128"/>
                  </a:rPr>
                  <a:t>HasTranslation:</a:t>
                </a:r>
                <a:endParaRPr lang="en-US" sz="1600" dirty="0">
                  <a:latin typeface="Arial Unicode MS" pitchFamily="34" charset="-128"/>
                  <a:ea typeface="Arial Unicode MS" pitchFamily="34" charset="-128"/>
                  <a:cs typeface="Arial Unicode MS" pitchFamily="34" charset="-128"/>
                </a:endParaRPr>
              </a:p>
            </p:txBody>
          </p:sp>
          <p:sp>
            <p:nvSpPr>
              <p:cNvPr id="5" name="Oval 4"/>
              <p:cNvSpPr/>
              <p:nvPr/>
            </p:nvSpPr>
            <p:spPr>
              <a:xfrm>
                <a:off x="2203450"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606675"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009900"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413125"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816350"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217"/>
            <p:cNvGrpSpPr/>
            <p:nvPr/>
          </p:nvGrpSpPr>
          <p:grpSpPr>
            <a:xfrm>
              <a:off x="3898900" y="2057400"/>
              <a:ext cx="1739900" cy="139700"/>
              <a:chOff x="3898900" y="2057400"/>
              <a:chExt cx="1739900" cy="139700"/>
            </a:xfrm>
          </p:grpSpPr>
          <p:sp>
            <p:nvSpPr>
              <p:cNvPr id="158" name="Oval 157"/>
              <p:cNvSpPr/>
              <p:nvPr/>
            </p:nvSpPr>
            <p:spPr>
              <a:xfrm>
                <a:off x="54991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50990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46990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42989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8989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 name="Group 133"/>
          <p:cNvGrpSpPr/>
          <p:nvPr/>
        </p:nvGrpSpPr>
        <p:grpSpPr>
          <a:xfrm>
            <a:off x="1752600" y="5385881"/>
            <a:ext cx="2514600" cy="938719"/>
            <a:chOff x="914400" y="2743200"/>
            <a:chExt cx="2514600" cy="938719"/>
          </a:xfrm>
        </p:grpSpPr>
        <p:sp>
          <p:nvSpPr>
            <p:cNvPr id="136" name="TextBox 135"/>
            <p:cNvSpPr txBox="1"/>
            <p:nvPr/>
          </p:nvSpPr>
          <p:spPr>
            <a:xfrm>
              <a:off x="914400" y="2743200"/>
              <a:ext cx="2514600" cy="938719"/>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1033463" algn="l"/>
                </a:tabLst>
              </a:pPr>
              <a:r>
                <a:rPr lang="en-US" sz="1100" dirty="0" smtClean="0">
                  <a:latin typeface="Arial" pitchFamily="34" charset="0"/>
                  <a:cs typeface="Arial" pitchFamily="34" charset="0"/>
                </a:rPr>
                <a:t>Title:	</a:t>
              </a:r>
              <a:r>
                <a:rPr lang="vi-VN" sz="1100" dirty="0">
                  <a:latin typeface="Arial" pitchFamily="34" charset="0"/>
                  <a:cs typeface="Arial" pitchFamily="34" charset="0"/>
                </a:rPr>
                <a:t>Tây du ký bình </a:t>
              </a:r>
              <a:r>
                <a:rPr lang="vi-VN" sz="1100" dirty="0" smtClean="0">
                  <a:latin typeface="Arial" pitchFamily="34" charset="0"/>
                  <a:cs typeface="Arial" pitchFamily="34" charset="0"/>
                </a:rPr>
                <a:t>khảo</a:t>
              </a:r>
              <a:endParaRPr lang="en-US" sz="1100" dirty="0" smtClean="0">
                <a:latin typeface="Arial" pitchFamily="34" charset="0"/>
                <a:cs typeface="Arial" pitchFamily="34" charset="0"/>
              </a:endParaRPr>
            </a:p>
            <a:p>
              <a:pPr>
                <a:tabLst>
                  <a:tab pos="1033463" algn="l"/>
                </a:tabLst>
              </a:pPr>
              <a:r>
                <a:rPr lang="en-US" sz="1100" dirty="0" smtClean="0">
                  <a:latin typeface="Arial" pitchFamily="34" charset="0"/>
                  <a:cs typeface="Arial" pitchFamily="34" charset="0"/>
                </a:rPr>
                <a:t>Language:</a:t>
              </a:r>
              <a:r>
                <a:rPr lang="en-US" sz="1100" dirty="0">
                  <a:latin typeface="Arial" pitchFamily="34" charset="0"/>
                  <a:cs typeface="Arial" pitchFamily="34" charset="0"/>
                </a:rPr>
                <a:t>	Vietnamese</a:t>
              </a:r>
              <a:endParaRPr lang="en-US" sz="1100" dirty="0" smtClean="0">
                <a:latin typeface="Arial" pitchFamily="34" charset="0"/>
                <a:cs typeface="Arial" pitchFamily="34" charset="0"/>
              </a:endParaRPr>
            </a:p>
            <a:p>
              <a:pPr>
                <a:tabLst>
                  <a:tab pos="1033463" algn="l"/>
                </a:tabLst>
              </a:pPr>
              <a:r>
                <a:rPr lang="en-US" sz="1100" dirty="0" smtClean="0">
                  <a:latin typeface="Arial" pitchFamily="34" charset="0"/>
                  <a:cs typeface="Arial" pitchFamily="34" charset="0"/>
                </a:rPr>
                <a:t>Translator:</a:t>
              </a:r>
              <a:r>
                <a:rPr lang="en-US" sz="1100" dirty="0">
                  <a:latin typeface="Arial" pitchFamily="34" charset="0"/>
                  <a:cs typeface="Arial" pitchFamily="34" charset="0"/>
                </a:rPr>
                <a:t>	Phan Quân</a:t>
              </a:r>
              <a:endParaRPr lang="en-US" sz="1100" dirty="0" smtClean="0">
                <a:latin typeface="Arial" pitchFamily="34" charset="0"/>
                <a:cs typeface="Arial" pitchFamily="34" charset="0"/>
              </a:endParaRPr>
            </a:p>
            <a:p>
              <a:pPr>
                <a:tabLst>
                  <a:tab pos="1033463" algn="l"/>
                </a:tabLst>
              </a:pPr>
              <a:r>
                <a:rPr lang="en-US" sz="1100" dirty="0" smtClean="0">
                  <a:latin typeface="Arial" pitchFamily="34" charset="0"/>
                  <a:cs typeface="Arial" pitchFamily="34" charset="0"/>
                </a:rPr>
                <a:t>Date:</a:t>
              </a:r>
              <a:r>
                <a:rPr lang="en-US" sz="1100" dirty="0">
                  <a:latin typeface="Arial" pitchFamily="34" charset="0"/>
                  <a:cs typeface="Arial" pitchFamily="34" charset="0"/>
                </a:rPr>
                <a:t>	1980</a:t>
              </a:r>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IsTranslationOf:</a:t>
              </a:r>
              <a:endParaRPr lang="en-US" sz="1100" dirty="0">
                <a:latin typeface="Arial" pitchFamily="34" charset="0"/>
                <a:cs typeface="Arial" pitchFamily="34" charset="0"/>
              </a:endParaRPr>
            </a:p>
          </p:txBody>
        </p:sp>
        <p:sp>
          <p:nvSpPr>
            <p:cNvPr id="137" name="Oval 136"/>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39"/>
          <p:cNvGrpSpPr/>
          <p:nvPr/>
        </p:nvGrpSpPr>
        <p:grpSpPr>
          <a:xfrm>
            <a:off x="5410200" y="5004881"/>
            <a:ext cx="2514600" cy="938719"/>
            <a:chOff x="914400" y="2743200"/>
            <a:chExt cx="2514600" cy="938719"/>
          </a:xfrm>
        </p:grpSpPr>
        <p:sp>
          <p:nvSpPr>
            <p:cNvPr id="142" name="TextBox 141"/>
            <p:cNvSpPr txBox="1"/>
            <p:nvPr/>
          </p:nvSpPr>
          <p:spPr>
            <a:xfrm>
              <a:off x="914400" y="2743200"/>
              <a:ext cx="2514600" cy="938719"/>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1033463" algn="l"/>
                </a:tabLst>
              </a:pPr>
              <a:r>
                <a:rPr lang="en-US" sz="1100" dirty="0" smtClean="0">
                  <a:latin typeface="Arial" pitchFamily="34" charset="0"/>
                  <a:cs typeface="Arial" pitchFamily="34" charset="0"/>
                </a:rPr>
                <a:t>Title:	</a:t>
              </a:r>
              <a:r>
                <a:rPr lang="ja-JP" altLang="en-US" sz="1100" dirty="0" smtClean="0">
                  <a:latin typeface="Arial" pitchFamily="34" charset="0"/>
                  <a:cs typeface="Arial" pitchFamily="34" charset="0"/>
                </a:rPr>
                <a:t>西遊記</a:t>
              </a:r>
              <a:endParaRPr lang="en-US" sz="1100" dirty="0" smtClean="0">
                <a:latin typeface="Arial" pitchFamily="34" charset="0"/>
                <a:cs typeface="Arial" pitchFamily="34" charset="0"/>
              </a:endParaRPr>
            </a:p>
            <a:p>
              <a:pPr>
                <a:tabLst>
                  <a:tab pos="1033463" algn="l"/>
                </a:tabLst>
              </a:pPr>
              <a:r>
                <a:rPr lang="en-US" sz="1100" dirty="0" smtClean="0">
                  <a:latin typeface="Arial" pitchFamily="34" charset="0"/>
                  <a:cs typeface="Arial" pitchFamily="34" charset="0"/>
                </a:rPr>
                <a:t>Language:</a:t>
              </a:r>
              <a:r>
                <a:rPr lang="en-US" sz="1100" dirty="0">
                  <a:latin typeface="Arial" pitchFamily="34" charset="0"/>
                  <a:cs typeface="Arial" pitchFamily="34" charset="0"/>
                </a:rPr>
                <a:t>	Japanese</a:t>
              </a:r>
              <a:endParaRPr lang="en-US" sz="1100" dirty="0" smtClean="0">
                <a:latin typeface="Arial" pitchFamily="34" charset="0"/>
                <a:cs typeface="Arial" pitchFamily="34" charset="0"/>
              </a:endParaRPr>
            </a:p>
            <a:p>
              <a:pPr>
                <a:tabLst>
                  <a:tab pos="1033463" algn="l"/>
                </a:tabLst>
              </a:pPr>
              <a:r>
                <a:rPr lang="en-US" sz="1100" dirty="0" smtClean="0">
                  <a:latin typeface="Arial" pitchFamily="34" charset="0"/>
                  <a:cs typeface="Arial" pitchFamily="34" charset="0"/>
                </a:rPr>
                <a:t>Translator:	</a:t>
              </a:r>
              <a:r>
                <a:rPr lang="ja-JP" altLang="en-US" sz="1100" dirty="0">
                  <a:latin typeface="Arial" pitchFamily="34" charset="0"/>
                  <a:cs typeface="Arial" pitchFamily="34" charset="0"/>
                </a:rPr>
                <a:t>中野美代子</a:t>
              </a:r>
              <a:endParaRPr lang="en-US" sz="1100" dirty="0" smtClean="0">
                <a:latin typeface="Arial" pitchFamily="34" charset="0"/>
                <a:cs typeface="Arial" pitchFamily="34" charset="0"/>
              </a:endParaRPr>
            </a:p>
            <a:p>
              <a:pPr>
                <a:tabLst>
                  <a:tab pos="1033463" algn="l"/>
                </a:tabLst>
              </a:pPr>
              <a:r>
                <a:rPr lang="en-US" sz="1100" dirty="0" smtClean="0">
                  <a:latin typeface="Arial" pitchFamily="34" charset="0"/>
                  <a:cs typeface="Arial" pitchFamily="34" charset="0"/>
                </a:rPr>
                <a:t>Date:</a:t>
              </a:r>
              <a:r>
                <a:rPr lang="en-US" sz="1100" dirty="0">
                  <a:latin typeface="Arial" pitchFamily="34" charset="0"/>
                  <a:cs typeface="Arial" pitchFamily="34" charset="0"/>
                </a:rPr>
                <a:t>	1986</a:t>
              </a:r>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IsTranslationOf:</a:t>
              </a:r>
              <a:endParaRPr lang="en-US" sz="1100" dirty="0">
                <a:latin typeface="Arial" pitchFamily="34" charset="0"/>
                <a:cs typeface="Arial" pitchFamily="34" charset="0"/>
              </a:endParaRPr>
            </a:p>
          </p:txBody>
        </p:sp>
        <p:sp>
          <p:nvSpPr>
            <p:cNvPr id="143" name="Oval 142"/>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45"/>
          <p:cNvGrpSpPr/>
          <p:nvPr/>
        </p:nvGrpSpPr>
        <p:grpSpPr>
          <a:xfrm>
            <a:off x="5867400" y="3429000"/>
            <a:ext cx="2514600" cy="938719"/>
            <a:chOff x="914400" y="2743200"/>
            <a:chExt cx="2514600" cy="938719"/>
          </a:xfrm>
        </p:grpSpPr>
        <p:sp>
          <p:nvSpPr>
            <p:cNvPr id="148" name="TextBox 147"/>
            <p:cNvSpPr txBox="1"/>
            <p:nvPr/>
          </p:nvSpPr>
          <p:spPr>
            <a:xfrm>
              <a:off x="914400" y="2743200"/>
              <a:ext cx="2514600" cy="938719"/>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1033463" algn="l"/>
                </a:tabLst>
              </a:pPr>
              <a:r>
                <a:rPr lang="en-US" sz="1100" dirty="0" smtClean="0">
                  <a:latin typeface="Arial" pitchFamily="34" charset="0"/>
                  <a:cs typeface="Arial" pitchFamily="34" charset="0"/>
                </a:rPr>
                <a:t>Title:</a:t>
              </a:r>
              <a:r>
                <a:rPr lang="en-US" sz="1100">
                  <a:latin typeface="Arial" pitchFamily="34" charset="0"/>
                  <a:cs typeface="Arial" pitchFamily="34" charset="0"/>
                </a:rPr>
                <a:t>	</a:t>
              </a:r>
              <a:r>
                <a:rPr lang="en-US" sz="1100" smtClean="0">
                  <a:latin typeface="Arial" pitchFamily="34" charset="0"/>
                  <a:cs typeface="Arial" pitchFamily="34" charset="0"/>
                </a:rPr>
                <a:t>Monkeys Pilgerfahrt</a:t>
              </a:r>
              <a:endParaRPr lang="en-US" sz="1100" dirty="0" smtClean="0">
                <a:latin typeface="Arial" pitchFamily="34" charset="0"/>
                <a:cs typeface="Arial" pitchFamily="34" charset="0"/>
              </a:endParaRPr>
            </a:p>
            <a:p>
              <a:pPr>
                <a:tabLst>
                  <a:tab pos="1033463" algn="l"/>
                </a:tabLst>
              </a:pPr>
              <a:r>
                <a:rPr lang="en-US" sz="1100" dirty="0" smtClean="0">
                  <a:latin typeface="Arial" pitchFamily="34" charset="0"/>
                  <a:cs typeface="Arial" pitchFamily="34" charset="0"/>
                </a:rPr>
                <a:t>Language:</a:t>
              </a:r>
              <a:r>
                <a:rPr lang="en-US" sz="1100" dirty="0">
                  <a:latin typeface="Arial" pitchFamily="34" charset="0"/>
                  <a:cs typeface="Arial" pitchFamily="34" charset="0"/>
                </a:rPr>
                <a:t>	German</a:t>
              </a:r>
              <a:endParaRPr lang="en-US" sz="1100" dirty="0" smtClean="0">
                <a:latin typeface="Arial" pitchFamily="34" charset="0"/>
                <a:cs typeface="Arial" pitchFamily="34" charset="0"/>
              </a:endParaRPr>
            </a:p>
            <a:p>
              <a:pPr>
                <a:tabLst>
                  <a:tab pos="1033463" algn="l"/>
                </a:tabLst>
              </a:pPr>
              <a:r>
                <a:rPr lang="en-US" sz="1100" dirty="0" smtClean="0">
                  <a:latin typeface="Arial" pitchFamily="34" charset="0"/>
                  <a:cs typeface="Arial" pitchFamily="34" charset="0"/>
                </a:rPr>
                <a:t>Translator:</a:t>
              </a:r>
              <a:r>
                <a:rPr lang="en-US" sz="1100" dirty="0">
                  <a:latin typeface="Arial" pitchFamily="34" charset="0"/>
                  <a:cs typeface="Arial" pitchFamily="34" charset="0"/>
                </a:rPr>
                <a:t>	Georgette Boner Date</a:t>
              </a:r>
              <a:r>
                <a:rPr lang="en-US" sz="1100" dirty="0" smtClean="0">
                  <a:latin typeface="Arial" pitchFamily="34" charset="0"/>
                  <a:cs typeface="Arial" pitchFamily="34" charset="0"/>
                </a:rPr>
                <a:t>:</a:t>
              </a:r>
              <a:r>
                <a:rPr lang="en-US" sz="1100" dirty="0">
                  <a:latin typeface="Arial" pitchFamily="34" charset="0"/>
                  <a:cs typeface="Arial" pitchFamily="34" charset="0"/>
                </a:rPr>
                <a:t>	1983</a:t>
              </a:r>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IsTranslationOf:</a:t>
              </a:r>
              <a:endParaRPr lang="en-US" sz="1100" dirty="0">
                <a:latin typeface="Arial" pitchFamily="34" charset="0"/>
                <a:cs typeface="Arial" pitchFamily="34" charset="0"/>
              </a:endParaRPr>
            </a:p>
          </p:txBody>
        </p:sp>
        <p:sp>
          <p:nvSpPr>
            <p:cNvPr id="149" name="Oval 148"/>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 name="Elbow Connector 11"/>
          <p:cNvCxnSpPr>
            <a:stCxn id="5" idx="4"/>
            <a:endCxn id="7" idx="3"/>
          </p:cNvCxnSpPr>
          <p:nvPr/>
        </p:nvCxnSpPr>
        <p:spPr>
          <a:xfrm rot="5400000">
            <a:off x="3151458" y="2109517"/>
            <a:ext cx="999585" cy="596900"/>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64" idx="4"/>
            <a:endCxn id="162" idx="4"/>
          </p:cNvCxnSpPr>
          <p:nvPr/>
        </p:nvCxnSpPr>
        <p:spPr>
          <a:xfrm rot="5400000" flipH="1" flipV="1">
            <a:off x="2416175" y="1647825"/>
            <a:ext cx="1231900" cy="2025650"/>
          </a:xfrm>
          <a:prstGeom prst="bentConnector3">
            <a:avLst>
              <a:gd name="adj1" fmla="val -18557"/>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38" name="Elbow Connector 137"/>
          <p:cNvCxnSpPr>
            <a:stCxn id="60" idx="4"/>
            <a:endCxn id="136" idx="3"/>
          </p:cNvCxnSpPr>
          <p:nvPr/>
        </p:nvCxnSpPr>
        <p:spPr>
          <a:xfrm rot="5400000">
            <a:off x="2538142" y="3637233"/>
            <a:ext cx="3947066" cy="488950"/>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137" idx="4"/>
            <a:endCxn id="160" idx="4"/>
          </p:cNvCxnSpPr>
          <p:nvPr/>
        </p:nvCxnSpPr>
        <p:spPr>
          <a:xfrm rot="5400000" flipH="1" flipV="1">
            <a:off x="1799684" y="3178716"/>
            <a:ext cx="4179381" cy="1911350"/>
          </a:xfrm>
          <a:prstGeom prst="bentConnector3">
            <a:avLst>
              <a:gd name="adj1" fmla="val -5470"/>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44" name="Elbow Connector 143"/>
          <p:cNvCxnSpPr>
            <a:stCxn id="61" idx="4"/>
            <a:endCxn id="142" idx="1"/>
          </p:cNvCxnSpPr>
          <p:nvPr/>
        </p:nvCxnSpPr>
        <p:spPr>
          <a:xfrm rot="16200000" flipH="1">
            <a:off x="3501754" y="3565795"/>
            <a:ext cx="3566066" cy="250825"/>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45" name="Elbow Connector 144"/>
          <p:cNvCxnSpPr>
            <a:stCxn id="143" idx="4"/>
            <a:endCxn id="159" idx="4"/>
          </p:cNvCxnSpPr>
          <p:nvPr/>
        </p:nvCxnSpPr>
        <p:spPr>
          <a:xfrm rot="5400000" flipH="1">
            <a:off x="4019009" y="3270791"/>
            <a:ext cx="3798381" cy="1346200"/>
          </a:xfrm>
          <a:prstGeom prst="bentConnector3">
            <a:avLst>
              <a:gd name="adj1" fmla="val -6018"/>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0" name="Elbow Connector 149"/>
          <p:cNvCxnSpPr>
            <a:stCxn id="62" idx="4"/>
            <a:endCxn id="148" idx="1"/>
          </p:cNvCxnSpPr>
          <p:nvPr/>
        </p:nvCxnSpPr>
        <p:spPr>
          <a:xfrm rot="16200000" flipH="1">
            <a:off x="4719908" y="2750867"/>
            <a:ext cx="1990185" cy="304800"/>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1" name="Elbow Connector 150"/>
          <p:cNvCxnSpPr>
            <a:stCxn id="149" idx="4"/>
            <a:endCxn id="158" idx="4"/>
          </p:cNvCxnSpPr>
          <p:nvPr/>
        </p:nvCxnSpPr>
        <p:spPr>
          <a:xfrm rot="5400000" flipH="1">
            <a:off x="5235575" y="2454275"/>
            <a:ext cx="2222500" cy="1403350"/>
          </a:xfrm>
          <a:prstGeom prst="bentConnector3">
            <a:avLst>
              <a:gd name="adj1" fmla="val -10286"/>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6" name="Elbow Connector 155"/>
          <p:cNvCxnSpPr>
            <a:stCxn id="59" idx="4"/>
            <a:endCxn id="154" idx="3"/>
          </p:cNvCxnSpPr>
          <p:nvPr/>
        </p:nvCxnSpPr>
        <p:spPr>
          <a:xfrm rot="5400000">
            <a:off x="2705371" y="2708005"/>
            <a:ext cx="2447385" cy="847725"/>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7" name="Elbow Connector 156"/>
          <p:cNvCxnSpPr>
            <a:stCxn id="155" idx="4"/>
            <a:endCxn id="161" idx="4"/>
          </p:cNvCxnSpPr>
          <p:nvPr/>
        </p:nvCxnSpPr>
        <p:spPr>
          <a:xfrm rot="5400000" flipH="1" flipV="1">
            <a:off x="1968500" y="2247900"/>
            <a:ext cx="2679700" cy="2273300"/>
          </a:xfrm>
          <a:prstGeom prst="bentConnector3">
            <a:avLst>
              <a:gd name="adj1" fmla="val -8531"/>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58136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1175656"/>
            <a:ext cx="8915400" cy="5072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 Original Work (in Chinese)</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&lt;</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hlinkClick r:id="rId3"/>
              </a:rPr>
              <a:t>http://worldcat.org/entity/work/id/1215997</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&gt;</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schema:CreativeWork</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schema:creator</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4"/>
              </a:rPr>
              <a:t>http://viaf.org/viaf/102266649</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&gt; ; #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Gao</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Xingjian”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schema:inLanguage</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zh</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schema:name</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靈山</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zh</a:t>
            </a:r>
            <a:r>
              <a:rPr lang="en-US" dirty="0" err="1" smtClean="0">
                <a:solidFill>
                  <a:srgbClr val="FF0000"/>
                </a:solidFill>
                <a:latin typeface="Arial" pitchFamily="34" charset="0"/>
                <a:ea typeface="Calibri" pitchFamily="34" charset="0"/>
                <a:cs typeface="Arial" pitchFamily="34" charset="0"/>
              </a:rPr>
              <a:t>-hant</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Translated Work (in English)</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5"/>
              </a:rPr>
              <a:t>http://worldcat.org/entity/work/id/145209748&gt;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schema:CreativeWork</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schema:creator</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4"/>
              </a:rPr>
              <a:t>http://viaf.org/viaf/102266649</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&gt; ; #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Gao</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Xingjian“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smtClean="0">
                <a:solidFill>
                  <a:srgbClr val="FF0000"/>
                </a:solidFill>
                <a:latin typeface="Arial" pitchFamily="34" charset="0"/>
                <a:ea typeface="Calibri" pitchFamily="34" charset="0"/>
                <a:cs typeface="Arial" pitchFamily="34" charset="0"/>
              </a:rPr>
              <a:t>schema: </a:t>
            </a:r>
            <a:r>
              <a:rPr kumimoji="0" lang="en-US" b="0" i="0" u="none" strike="noStrike" cap="none" normalizeH="0" baseline="0" dirty="0" smtClean="0">
                <a:ln>
                  <a:noFill/>
                </a:ln>
                <a:solidFill>
                  <a:srgbClr val="FF0000"/>
                </a:solidFill>
                <a:effectLst/>
                <a:latin typeface="Arial" pitchFamily="34" charset="0"/>
                <a:ea typeface="Calibri" pitchFamily="34" charset="0"/>
                <a:cs typeface="Arial" pitchFamily="34" charset="0"/>
              </a:rPr>
              <a:t>translator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6"/>
              </a:rPr>
              <a:t>http://viaf.org/viaf/81663420</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&gt; ; # "Lee, Mabel"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schema:inLanguage</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schema:name</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"Soul Mountain"@en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err="1" smtClean="0">
                <a:solidFill>
                  <a:srgbClr val="FF0000"/>
                </a:solidFill>
                <a:latin typeface="Arial" pitchFamily="34" charset="0"/>
                <a:ea typeface="Calibri" pitchFamily="34" charset="0"/>
                <a:cs typeface="Arial" pitchFamily="34" charset="0"/>
              </a:rPr>
              <a:t>schema</a:t>
            </a:r>
            <a:r>
              <a:rPr kumimoji="0" lang="en-US" b="0"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:translationOfWork</a:t>
            </a:r>
            <a:r>
              <a:rPr kumimoji="0" lang="en-US"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http://worldcat.org/entity/work/id/1215997</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ight Arrow 2"/>
          <p:cNvSpPr/>
          <p:nvPr/>
        </p:nvSpPr>
        <p:spPr>
          <a:xfrm>
            <a:off x="709748" y="4825141"/>
            <a:ext cx="838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709748" y="5628210"/>
            <a:ext cx="838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5028" y="237506"/>
            <a:ext cx="7642861" cy="769441"/>
          </a:xfrm>
          <a:prstGeom prst="rect">
            <a:avLst/>
          </a:prstGeom>
          <a:noFill/>
        </p:spPr>
        <p:txBody>
          <a:bodyPr wrap="none" rtlCol="0">
            <a:spAutoFit/>
          </a:bodyPr>
          <a:lstStyle/>
          <a:p>
            <a:r>
              <a:rPr lang="en-US" sz="4400" dirty="0" smtClean="0">
                <a:solidFill>
                  <a:srgbClr val="1F497D"/>
                </a:solidFill>
                <a:latin typeface="+mj-lt"/>
              </a:rPr>
              <a:t>Markup for the Semantic Web</a:t>
            </a:r>
            <a:endParaRPr lang="en-US" sz="4400" dirty="0">
              <a:solidFill>
                <a:srgbClr val="1F497D"/>
              </a:solidFill>
              <a:latin typeface="+mj-lt"/>
            </a:endParaRPr>
          </a:p>
        </p:txBody>
      </p:sp>
    </p:spTree>
    <p:extLst>
      <p:ext uri="{BB962C8B-B14F-4D97-AF65-F5344CB8AC3E}">
        <p14:creationId xmlns:p14="http://schemas.microsoft.com/office/powerpoint/2010/main" val="3301568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8818" y="4696277"/>
            <a:ext cx="5514651" cy="1077218"/>
          </a:xfrm>
          <a:prstGeom prst="rect">
            <a:avLst/>
          </a:prstGeom>
          <a:noFill/>
          <a:ln w="28575">
            <a:solidFill>
              <a:srgbClr val="1F497D"/>
            </a:solidFill>
          </a:ln>
        </p:spPr>
        <p:txBody>
          <a:bodyPr wrap="none" rtlCol="0">
            <a:spAutoFit/>
          </a:bodyPr>
          <a:lstStyle/>
          <a:p>
            <a:r>
              <a:rPr lang="en-US" sz="3200" dirty="0" smtClean="0">
                <a:solidFill>
                  <a:srgbClr val="1F497D"/>
                </a:solidFill>
              </a:rPr>
              <a:t>Even the best algorithms still </a:t>
            </a:r>
          </a:p>
          <a:p>
            <a:r>
              <a:rPr lang="en-US" sz="3200" dirty="0" smtClean="0">
                <a:solidFill>
                  <a:srgbClr val="1F497D"/>
                </a:solidFill>
              </a:rPr>
              <a:t>need manual intervention</a:t>
            </a:r>
            <a:endParaRPr lang="en-US" sz="3200" dirty="0">
              <a:solidFill>
                <a:srgbClr val="1F497D"/>
              </a:solidFill>
            </a:endParaRPr>
          </a:p>
        </p:txBody>
      </p:sp>
      <p:pic>
        <p:nvPicPr>
          <p:cNvPr id="5" name="Picture 4"/>
          <p:cNvPicPr>
            <a:picLocks noChangeAspect="1"/>
          </p:cNvPicPr>
          <p:nvPr/>
        </p:nvPicPr>
        <p:blipFill>
          <a:blip r:embed="rId3"/>
          <a:stretch>
            <a:fillRect/>
          </a:stretch>
        </p:blipFill>
        <p:spPr>
          <a:xfrm>
            <a:off x="487065" y="2622354"/>
            <a:ext cx="1638442" cy="350550"/>
          </a:xfrm>
          <a:prstGeom prst="rect">
            <a:avLst/>
          </a:prstGeom>
        </p:spPr>
      </p:pic>
      <p:sp>
        <p:nvSpPr>
          <p:cNvPr id="6" name="TextBox 5"/>
          <p:cNvSpPr txBox="1"/>
          <p:nvPr/>
        </p:nvSpPr>
        <p:spPr>
          <a:xfrm>
            <a:off x="391622" y="3163586"/>
            <a:ext cx="4038600" cy="1200329"/>
          </a:xfrm>
          <a:prstGeom prst="rect">
            <a:avLst/>
          </a:prstGeom>
          <a:noFill/>
        </p:spPr>
        <p:txBody>
          <a:bodyPr wrap="square" rtlCol="0">
            <a:spAutoFit/>
          </a:bodyPr>
          <a:lstStyle/>
          <a:p>
            <a:r>
              <a:rPr lang="en-US" dirty="0" smtClean="0"/>
              <a:t>Split off the “Murakami Haruki” with same romanization; different </a:t>
            </a:r>
            <a:r>
              <a:rPr lang="en-US" dirty="0" err="1" smtClean="0"/>
              <a:t>romanizations</a:t>
            </a:r>
            <a:r>
              <a:rPr lang="en-US" dirty="0" smtClean="0"/>
              <a:t> of same title also resulted in non-match.</a:t>
            </a:r>
            <a:endParaRPr lang="en-US" dirty="0"/>
          </a:p>
        </p:txBody>
      </p:sp>
      <p:pic>
        <p:nvPicPr>
          <p:cNvPr id="7" name="Picture 6"/>
          <p:cNvPicPr>
            <a:picLocks noChangeAspect="1"/>
          </p:cNvPicPr>
          <p:nvPr/>
        </p:nvPicPr>
        <p:blipFill>
          <a:blip r:embed="rId4"/>
          <a:stretch>
            <a:fillRect/>
          </a:stretch>
        </p:blipFill>
        <p:spPr>
          <a:xfrm>
            <a:off x="5459874" y="2486454"/>
            <a:ext cx="2796782" cy="1211685"/>
          </a:xfrm>
          <a:prstGeom prst="rect">
            <a:avLst/>
          </a:prstGeom>
        </p:spPr>
      </p:pic>
      <p:sp>
        <p:nvSpPr>
          <p:cNvPr id="8" name="TextBox 7"/>
          <p:cNvSpPr txBox="1"/>
          <p:nvPr/>
        </p:nvSpPr>
        <p:spPr>
          <a:xfrm>
            <a:off x="4968576" y="3741978"/>
            <a:ext cx="3288080" cy="369332"/>
          </a:xfrm>
          <a:prstGeom prst="rect">
            <a:avLst/>
          </a:prstGeom>
          <a:noFill/>
        </p:spPr>
        <p:txBody>
          <a:bodyPr wrap="none" rtlCol="0">
            <a:spAutoFit/>
          </a:bodyPr>
          <a:lstStyle/>
          <a:p>
            <a:r>
              <a:rPr lang="en-US" dirty="0" smtClean="0"/>
              <a:t>These still need to be merged.</a:t>
            </a:r>
            <a:endParaRPr lang="en-US" dirty="0"/>
          </a:p>
        </p:txBody>
      </p:sp>
      <p:pic>
        <p:nvPicPr>
          <p:cNvPr id="4" name="Picture 3"/>
          <p:cNvPicPr>
            <a:picLocks noChangeAspect="1"/>
          </p:cNvPicPr>
          <p:nvPr/>
        </p:nvPicPr>
        <p:blipFill>
          <a:blip r:embed="rId5"/>
          <a:stretch>
            <a:fillRect/>
          </a:stretch>
        </p:blipFill>
        <p:spPr>
          <a:xfrm>
            <a:off x="487065" y="480783"/>
            <a:ext cx="6096528" cy="1950889"/>
          </a:xfrm>
          <a:prstGeom prst="rect">
            <a:avLst/>
          </a:prstGeom>
        </p:spPr>
      </p:pic>
      <p:pic>
        <p:nvPicPr>
          <p:cNvPr id="11" name="Picture 10"/>
          <p:cNvPicPr>
            <a:picLocks noChangeAspect="1"/>
          </p:cNvPicPr>
          <p:nvPr/>
        </p:nvPicPr>
        <p:blipFill>
          <a:blip r:embed="rId6"/>
          <a:stretch>
            <a:fillRect/>
          </a:stretch>
        </p:blipFill>
        <p:spPr>
          <a:xfrm>
            <a:off x="5459874" y="1217271"/>
            <a:ext cx="2110923" cy="426757"/>
          </a:xfrm>
          <a:prstGeom prst="rect">
            <a:avLst/>
          </a:prstGeom>
        </p:spPr>
      </p:pic>
      <p:sp>
        <p:nvSpPr>
          <p:cNvPr id="12" name="TextBox 11"/>
          <p:cNvSpPr txBox="1"/>
          <p:nvPr/>
        </p:nvSpPr>
        <p:spPr>
          <a:xfrm>
            <a:off x="4996479" y="1640179"/>
            <a:ext cx="4053354" cy="646331"/>
          </a:xfrm>
          <a:prstGeom prst="rect">
            <a:avLst/>
          </a:prstGeom>
          <a:noFill/>
        </p:spPr>
        <p:txBody>
          <a:bodyPr wrap="none" rtlCol="0">
            <a:spAutoFit/>
          </a:bodyPr>
          <a:lstStyle/>
          <a:p>
            <a:r>
              <a:rPr lang="en-US" dirty="0" smtClean="0"/>
              <a:t>Originally 3 clusters each for</a:t>
            </a:r>
          </a:p>
          <a:p>
            <a:r>
              <a:rPr lang="en-US" dirty="0" smtClean="0"/>
              <a:t>a different title but by the same author</a:t>
            </a:r>
            <a:endParaRPr lang="en-US" dirty="0"/>
          </a:p>
        </p:txBody>
      </p:sp>
    </p:spTree>
    <p:extLst>
      <p:ext uri="{BB962C8B-B14F-4D97-AF65-F5344CB8AC3E}">
        <p14:creationId xmlns:p14="http://schemas.microsoft.com/office/powerpoint/2010/main" val="236150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Examples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1325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14341</TotalTime>
  <Words>3798</Words>
  <Application>Microsoft Office PowerPoint</Application>
  <PresentationFormat>On-screen Show (4:3)</PresentationFormat>
  <Paragraphs>313</Paragraphs>
  <Slides>33</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 Unicode MS</vt:lpstr>
      <vt:lpstr>ＭＳ Ｐゴシック</vt:lpstr>
      <vt:lpstr>Arial</vt:lpstr>
      <vt:lpstr>Calibri</vt:lpstr>
      <vt:lpstr>Calibri Light</vt:lpstr>
      <vt:lpstr>Open Sans</vt:lpstr>
      <vt:lpstr>Symbol</vt:lpstr>
      <vt:lpstr>Times New Roman</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good example</vt:lpstr>
      <vt:lpstr>PowerPoint Presentation</vt:lpstr>
      <vt:lpstr>PowerPoint Presentation</vt:lpstr>
      <vt:lpstr>PowerPoint Presentation</vt:lpstr>
      <vt:lpstr>PowerPoint Presentation</vt:lpstr>
      <vt:lpstr>PowerPoint Presentation</vt:lpstr>
      <vt:lpstr>PowerPoint Presentation</vt:lpstr>
      <vt:lpstr>For more information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You Can Make the Transition from MARC to Liniked Data Easier</dc:title>
  <dc:creator>smithyok@oclc.org;godby@oclc.org</dc:creator>
  <cp:keywords>#linkeddata, #oclcresearch</cp:keywords>
  <cp:lastModifiedBy>McNicol,Jeanette</cp:lastModifiedBy>
  <cp:revision>284</cp:revision>
  <dcterms:created xsi:type="dcterms:W3CDTF">2015-04-17T19:58:50Z</dcterms:created>
  <dcterms:modified xsi:type="dcterms:W3CDTF">2015-11-14T02:12:46Z</dcterms:modified>
</cp:coreProperties>
</file>