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5" r:id="rId2"/>
    <p:sldId id="258" r:id="rId3"/>
    <p:sldId id="266" r:id="rId4"/>
    <p:sldId id="272" r:id="rId5"/>
    <p:sldId id="267" r:id="rId6"/>
    <p:sldId id="270" r:id="rId7"/>
    <p:sldId id="268" r:id="rId8"/>
    <p:sldId id="271" r:id="rId9"/>
    <p:sldId id="273" r:id="rId10"/>
    <p:sldId id="269" r:id="rId11"/>
    <p:sldId id="299" r:id="rId12"/>
    <p:sldId id="302" r:id="rId13"/>
    <p:sldId id="297" r:id="rId14"/>
    <p:sldId id="259" r:id="rId15"/>
    <p:sldId id="279" r:id="rId16"/>
    <p:sldId id="292" r:id="rId17"/>
    <p:sldId id="293" r:id="rId18"/>
    <p:sldId id="275" r:id="rId19"/>
    <p:sldId id="289" r:id="rId20"/>
    <p:sldId id="280" r:id="rId21"/>
    <p:sldId id="287" r:id="rId22"/>
    <p:sldId id="305" r:id="rId23"/>
    <p:sldId id="298" r:id="rId24"/>
    <p:sldId id="274" r:id="rId25"/>
    <p:sldId id="288" r:id="rId26"/>
    <p:sldId id="291" r:id="rId27"/>
    <p:sldId id="304" r:id="rId28"/>
    <p:sldId id="276" r:id="rId29"/>
    <p:sldId id="303" r:id="rId30"/>
    <p:sldId id="290" r:id="rId31"/>
    <p:sldId id="294" r:id="rId32"/>
    <p:sldId id="301" r:id="rId33"/>
    <p:sldId id="306" r:id="rId34"/>
    <p:sldId id="285" r:id="rId35"/>
    <p:sldId id="307" r:id="rId36"/>
    <p:sldId id="277" r:id="rId37"/>
    <p:sldId id="26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1">
          <p15:clr>
            <a:srgbClr val="A4A3A4"/>
          </p15:clr>
        </p15:guide>
        <p15:guide id="2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DE6126"/>
    <a:srgbClr val="5E6262"/>
    <a:srgbClr val="17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8" autoAdjust="0"/>
    <p:restoredTop sz="97173" autoAdjust="0"/>
  </p:normalViewPr>
  <p:slideViewPr>
    <p:cSldViewPr snapToGrid="0" snapToObjects="1">
      <p:cViewPr varScale="1">
        <p:scale>
          <a:sx n="83" d="100"/>
          <a:sy n="83" d="100"/>
        </p:scale>
        <p:origin x="1578" y="84"/>
      </p:cViewPr>
      <p:guideLst>
        <p:guide orient="horz" pos="2411"/>
        <p:guide pos="5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ooleyj:Desktop:Data%20analysis%202015%20Oct%20data%20s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ooleyj:Desktop:AG%20queries%202015%20Oc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560405328371401E-2"/>
          <c:y val="0.13756794560976199"/>
          <c:w val="0.64982677165354297"/>
          <c:h val="0.86111111111111105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'All by mtype'!$B$18:$G$18</c:f>
              <c:strCache>
                <c:ptCount val="6"/>
                <c:pt idx="0">
                  <c:v>Visual</c:v>
                </c:pt>
                <c:pt idx="1">
                  <c:v>Mixed</c:v>
                </c:pt>
                <c:pt idx="2">
                  <c:v>Text</c:v>
                </c:pt>
                <c:pt idx="3">
                  <c:v>Recording</c:v>
                </c:pt>
                <c:pt idx="4">
                  <c:v>Score</c:v>
                </c:pt>
                <c:pt idx="5">
                  <c:v>All other formats</c:v>
                </c:pt>
              </c:strCache>
            </c:strRef>
          </c:cat>
          <c:val>
            <c:numRef>
              <c:f>'All by mtype'!$B$19:$G$19</c:f>
              <c:numCache>
                <c:formatCode>0.0%</c:formatCode>
                <c:ptCount val="6"/>
                <c:pt idx="0">
                  <c:v>0.36799999999999999</c:v>
                </c:pt>
                <c:pt idx="1">
                  <c:v>0.316</c:v>
                </c:pt>
                <c:pt idx="2">
                  <c:v>0.20100000000000001</c:v>
                </c:pt>
                <c:pt idx="3">
                  <c:v>0.08</c:v>
                </c:pt>
                <c:pt idx="4">
                  <c:v>2.9000000000000001E-2</c:v>
                </c:pt>
                <c:pt idx="5">
                  <c:v>6.0000000000000001E-3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669538236591903"/>
          <c:y val="0.24673229248030901"/>
          <c:w val="0.23659164046075501"/>
          <c:h val="0.39892532843194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'Bib level'!$A$20</c:f>
              <c:strCache>
                <c:ptCount val="1"/>
                <c:pt idx="0">
                  <c:v>Collection (c )</c:v>
                </c:pt>
              </c:strCache>
            </c:strRef>
          </c:tx>
          <c:invertIfNegative val="0"/>
          <c:cat>
            <c:strRef>
              <c:f>'Bib level'!$B$19:$G$19</c:f>
              <c:strCache>
                <c:ptCount val="6"/>
                <c:pt idx="0">
                  <c:v>Visual</c:v>
                </c:pt>
                <c:pt idx="1">
                  <c:v>Mixed </c:v>
                </c:pt>
                <c:pt idx="2">
                  <c:v>Text</c:v>
                </c:pt>
                <c:pt idx="3">
                  <c:v>Recording</c:v>
                </c:pt>
                <c:pt idx="4">
                  <c:v>Score</c:v>
                </c:pt>
                <c:pt idx="5">
                  <c:v>Other formats</c:v>
                </c:pt>
              </c:strCache>
            </c:strRef>
          </c:cat>
          <c:val>
            <c:numRef>
              <c:f>'Bib level'!$B$20:$G$20</c:f>
              <c:numCache>
                <c:formatCode>#,##0</c:formatCode>
                <c:ptCount val="6"/>
                <c:pt idx="0">
                  <c:v>127612</c:v>
                </c:pt>
                <c:pt idx="1">
                  <c:v>1169355</c:v>
                </c:pt>
                <c:pt idx="2">
                  <c:v>234664</c:v>
                </c:pt>
                <c:pt idx="3">
                  <c:v>5625</c:v>
                </c:pt>
                <c:pt idx="4">
                  <c:v>1694</c:v>
                </c:pt>
                <c:pt idx="5">
                  <c:v>1215</c:v>
                </c:pt>
              </c:numCache>
            </c:numRef>
          </c:val>
        </c:ser>
        <c:ser>
          <c:idx val="1"/>
          <c:order val="1"/>
          <c:tx>
            <c:strRef>
              <c:f>'Bib level'!$A$21</c:f>
              <c:strCache>
                <c:ptCount val="1"/>
                <c:pt idx="0">
                  <c:v>Subunit (d)</c:v>
                </c:pt>
              </c:strCache>
            </c:strRef>
          </c:tx>
          <c:invertIfNegative val="0"/>
          <c:cat>
            <c:strRef>
              <c:f>'Bib level'!$B$19:$G$19</c:f>
              <c:strCache>
                <c:ptCount val="6"/>
                <c:pt idx="0">
                  <c:v>Visual</c:v>
                </c:pt>
                <c:pt idx="1">
                  <c:v>Mixed </c:v>
                </c:pt>
                <c:pt idx="2">
                  <c:v>Text</c:v>
                </c:pt>
                <c:pt idx="3">
                  <c:v>Recording</c:v>
                </c:pt>
                <c:pt idx="4">
                  <c:v>Score</c:v>
                </c:pt>
                <c:pt idx="5">
                  <c:v>Other formats</c:v>
                </c:pt>
              </c:strCache>
            </c:strRef>
          </c:cat>
          <c:val>
            <c:numRef>
              <c:f>'Bib level'!$B$21:$G$21</c:f>
              <c:numCache>
                <c:formatCode>#,##0</c:formatCode>
                <c:ptCount val="6"/>
                <c:pt idx="0">
                  <c:v>232770</c:v>
                </c:pt>
                <c:pt idx="1">
                  <c:v>60276</c:v>
                </c:pt>
                <c:pt idx="2">
                  <c:v>31514</c:v>
                </c:pt>
                <c:pt idx="3">
                  <c:v>6503</c:v>
                </c:pt>
                <c:pt idx="4">
                  <c:v>9772</c:v>
                </c:pt>
                <c:pt idx="5">
                  <c:v>502</c:v>
                </c:pt>
              </c:numCache>
            </c:numRef>
          </c:val>
        </c:ser>
        <c:ser>
          <c:idx val="2"/>
          <c:order val="2"/>
          <c:tx>
            <c:strRef>
              <c:f>'Bib level'!$A$22</c:f>
              <c:strCache>
                <c:ptCount val="1"/>
                <c:pt idx="0">
                  <c:v>Monograph/Item (m)</c:v>
                </c:pt>
              </c:strCache>
            </c:strRef>
          </c:tx>
          <c:invertIfNegative val="0"/>
          <c:cat>
            <c:strRef>
              <c:f>'Bib level'!$B$19:$G$19</c:f>
              <c:strCache>
                <c:ptCount val="6"/>
                <c:pt idx="0">
                  <c:v>Visual</c:v>
                </c:pt>
                <c:pt idx="1">
                  <c:v>Mixed </c:v>
                </c:pt>
                <c:pt idx="2">
                  <c:v>Text</c:v>
                </c:pt>
                <c:pt idx="3">
                  <c:v>Recording</c:v>
                </c:pt>
                <c:pt idx="4">
                  <c:v>Score</c:v>
                </c:pt>
                <c:pt idx="5">
                  <c:v>Other formats</c:v>
                </c:pt>
              </c:strCache>
            </c:strRef>
          </c:cat>
          <c:val>
            <c:numRef>
              <c:f>'Bib level'!$B$22:$G$22</c:f>
              <c:numCache>
                <c:formatCode>#,##0</c:formatCode>
                <c:ptCount val="6"/>
                <c:pt idx="0">
                  <c:v>1044660</c:v>
                </c:pt>
                <c:pt idx="1">
                  <c:v>6365</c:v>
                </c:pt>
                <c:pt idx="2">
                  <c:v>536179</c:v>
                </c:pt>
                <c:pt idx="3">
                  <c:v>306883</c:v>
                </c:pt>
                <c:pt idx="4">
                  <c:v>89887</c:v>
                </c:pt>
                <c:pt idx="5">
                  <c:v>19957</c:v>
                </c:pt>
              </c:numCache>
            </c:numRef>
          </c:val>
        </c:ser>
        <c:ser>
          <c:idx val="3"/>
          <c:order val="3"/>
          <c:tx>
            <c:strRef>
              <c:f>'Bib level'!$A$23</c:f>
              <c:strCache>
                <c:ptCount val="1"/>
                <c:pt idx="0">
                  <c:v>Other levels</c:v>
                </c:pt>
              </c:strCache>
            </c:strRef>
          </c:tx>
          <c:invertIfNegative val="0"/>
          <c:cat>
            <c:strRef>
              <c:f>'Bib level'!$B$19:$G$19</c:f>
              <c:strCache>
                <c:ptCount val="6"/>
                <c:pt idx="0">
                  <c:v>Visual</c:v>
                </c:pt>
                <c:pt idx="1">
                  <c:v>Mixed </c:v>
                </c:pt>
                <c:pt idx="2">
                  <c:v>Text</c:v>
                </c:pt>
                <c:pt idx="3">
                  <c:v>Recording</c:v>
                </c:pt>
                <c:pt idx="4">
                  <c:v>Score</c:v>
                </c:pt>
                <c:pt idx="5">
                  <c:v>Other formats</c:v>
                </c:pt>
              </c:strCache>
            </c:strRef>
          </c:cat>
          <c:val>
            <c:numRef>
              <c:f>'Bib level'!$B$23:$G$23</c:f>
              <c:numCache>
                <c:formatCode>#,##0</c:formatCode>
                <c:ptCount val="6"/>
                <c:pt idx="0">
                  <c:v>25940</c:v>
                </c:pt>
                <c:pt idx="1">
                  <c:v>637</c:v>
                </c:pt>
                <c:pt idx="2" formatCode="General">
                  <c:v>6649</c:v>
                </c:pt>
                <c:pt idx="3">
                  <c:v>3395</c:v>
                </c:pt>
                <c:pt idx="4">
                  <c:v>15896</c:v>
                </c:pt>
                <c:pt idx="5">
                  <c:v>1871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392360"/>
        <c:axId val="149391184"/>
        <c:axId val="0"/>
      </c:bar3DChart>
      <c:catAx>
        <c:axId val="149392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9391184"/>
        <c:crosses val="autoZero"/>
        <c:auto val="1"/>
        <c:lblAlgn val="ctr"/>
        <c:lblOffset val="100"/>
        <c:noMultiLvlLbl val="0"/>
      </c:catAx>
      <c:valAx>
        <c:axId val="1493911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9392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06589636183797"/>
          <c:y val="0.26551134032264601"/>
          <c:w val="0.220731418409647"/>
          <c:h val="0.300017318458441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A0733-7BA2-1E47-B9ED-FBD07A420438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16E88-4565-8A43-B1D7-3795216974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68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16E88-4565-8A43-B1D7-37952169743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2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"/>
            <a:ext cx="3270249" cy="1385363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10" b="29158"/>
          <a:stretch/>
        </p:blipFill>
        <p:spPr>
          <a:xfrm>
            <a:off x="3184539" y="2"/>
            <a:ext cx="5980110" cy="13853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962170"/>
            <a:ext cx="3582591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2483369"/>
            <a:ext cx="7754770" cy="1323439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548640" tIns="274320" rIns="457200" bIns="36576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Place title here</a:t>
            </a:r>
            <a:endParaRPr lang="en-US" dirty="0"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4014387"/>
            <a:ext cx="186027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694" y="4415447"/>
            <a:ext cx="136472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045849" y="2"/>
            <a:ext cx="536743" cy="1385363"/>
          </a:xfrm>
          <a:prstGeom prst="rect">
            <a:avLst/>
          </a:prstGeom>
          <a:solidFill>
            <a:srgbClr val="00AFD7">
              <a:alpha val="5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ecause-pattern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829" y="1"/>
            <a:ext cx="4597172" cy="5850946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0428" y="259642"/>
            <a:ext cx="3980966" cy="1041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Closing Message</a:t>
            </a:r>
            <a:endParaRPr lang="en-US" dirty="0"/>
          </a:p>
        </p:txBody>
      </p:sp>
      <p:pic>
        <p:nvPicPr>
          <p:cNvPr id="8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166" y="6281740"/>
            <a:ext cx="1125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 rot="10800000">
            <a:off x="11338" y="5850666"/>
            <a:ext cx="9144000" cy="239713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15" y="1321003"/>
            <a:ext cx="3887788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40428" y="1690434"/>
            <a:ext cx="3887788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0428" y="2010978"/>
            <a:ext cx="3887788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Speaker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479425" y="4983163"/>
            <a:ext cx="603250" cy="2921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pic>
        <p:nvPicPr>
          <p:cNvPr id="9" name="Picture 9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521" y="5960853"/>
            <a:ext cx="1498090" cy="4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5924929" y="4935538"/>
            <a:ext cx="4222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827588"/>
            <a:ext cx="635000" cy="6032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108606"/>
            <a:ext cx="4177899" cy="1492716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36576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08544" y="2860151"/>
            <a:ext cx="3887788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08357" y="3229582"/>
            <a:ext cx="3887788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08357" y="3588611"/>
            <a:ext cx="3887788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Speaker Contact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87632"/>
            <a:ext cx="3679825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  <p:pic>
        <p:nvPicPr>
          <p:cNvPr id="17" name="Picture 16" descr="ppt-because-tag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4827586"/>
            <a:ext cx="8216894" cy="6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0" y="1990726"/>
            <a:ext cx="2016125" cy="257175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Place Speaker </a:t>
            </a:r>
            <a:br>
              <a:rPr lang="en-US" dirty="0" smtClean="0"/>
            </a:br>
            <a:r>
              <a:rPr lang="en-US" dirty="0" smtClean="0"/>
              <a:t>Photo Here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846139" y="2833690"/>
            <a:ext cx="2574927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7" y="2638427"/>
            <a:ext cx="5727699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3986213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1987552"/>
            <a:ext cx="5727700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0" y="1990724"/>
            <a:ext cx="161925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  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0" y="579660"/>
            <a:ext cx="2016125" cy="257175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Place Speaker </a:t>
            </a:r>
            <a:br>
              <a:rPr lang="en-US" dirty="0" smtClean="0"/>
            </a:br>
            <a:r>
              <a:rPr lang="en-US" dirty="0" smtClean="0"/>
              <a:t>Photo Here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846139" y="1422624"/>
            <a:ext cx="2574927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7" y="1227361"/>
            <a:ext cx="5727699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2575147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576486"/>
            <a:ext cx="5727700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0" y="579658"/>
            <a:ext cx="161925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  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82650" y="3645477"/>
            <a:ext cx="2016125" cy="257175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Place Speaker </a:t>
            </a:r>
            <a:br>
              <a:rPr lang="en-US" dirty="0" smtClean="0"/>
            </a:br>
            <a:r>
              <a:rPr lang="en-US" dirty="0" smtClean="0"/>
              <a:t>Photo Here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846139" y="4488441"/>
            <a:ext cx="2574927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416307" y="4293178"/>
            <a:ext cx="5727699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416300" y="5640964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416300" y="3642303"/>
            <a:ext cx="5727700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2650" y="3645475"/>
            <a:ext cx="161925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  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6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9" y="1108081"/>
            <a:ext cx="8174038" cy="692497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9144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850900"/>
            <a:ext cx="265112" cy="6007100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850900"/>
            <a:ext cx="265112" cy="543283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220663"/>
            <a:ext cx="8181975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7838" y="1136650"/>
            <a:ext cx="8181975" cy="4776788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220663"/>
            <a:ext cx="8181975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5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6209" y="6456544"/>
            <a:ext cx="742882" cy="2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2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8580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200" indent="0">
              <a:buNone/>
              <a:defRPr sz="2400"/>
            </a:lvl2pPr>
          </a:lstStyle>
          <a:p>
            <a:pPr lvl="1"/>
            <a:r>
              <a:rPr lang="en-US" dirty="0" smtClean="0"/>
              <a:t>Drag and drop photo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83490" y="-20638"/>
            <a:ext cx="433387" cy="6899276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  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77" y="-20638"/>
            <a:ext cx="1127125" cy="6899276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4111" y="4997709"/>
            <a:ext cx="6153150" cy="954107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Persons Name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161" y="5411260"/>
            <a:ext cx="5610225" cy="352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Persons Title</a:t>
            </a:r>
            <a:endParaRPr lang="en-US" dirty="0"/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3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39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61" r:id="rId3"/>
    <p:sldLayoutId id="2147483655" r:id="rId4"/>
    <p:sldLayoutId id="2147483653" r:id="rId5"/>
    <p:sldLayoutId id="2147483660" r:id="rId6"/>
    <p:sldLayoutId id="2147483654" r:id="rId7"/>
    <p:sldLayoutId id="2147483658" r:id="rId8"/>
    <p:sldLayoutId id="2147483657" r:id="rId9"/>
    <p:sldLayoutId id="2147483656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mailto:dooleyj@oclc.org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.gov/marc/bibliographic/bdleader.html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8953" y="561175"/>
            <a:ext cx="4034338" cy="1061829"/>
          </a:xfrm>
        </p:spPr>
        <p:txBody>
          <a:bodyPr/>
          <a:lstStyle/>
          <a:p>
            <a:r>
              <a:rPr lang="en-US" dirty="0" smtClean="0"/>
              <a:t>OCLC Research Library Partnership </a:t>
            </a:r>
          </a:p>
          <a:p>
            <a:r>
              <a:rPr lang="en-US" dirty="0" smtClean="0"/>
              <a:t>Work-In-Progress webinar</a:t>
            </a:r>
          </a:p>
          <a:p>
            <a:r>
              <a:rPr lang="en-US" dirty="0" smtClean="0"/>
              <a:t>3 December 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lose </a:t>
            </a:r>
            <a:r>
              <a:rPr lang="en-US" dirty="0"/>
              <a:t>L</a:t>
            </a:r>
            <a:r>
              <a:rPr lang="en-US" dirty="0" smtClean="0"/>
              <a:t>ook </a:t>
            </a:r>
            <a:r>
              <a:rPr lang="en-US" dirty="0"/>
              <a:t>at </a:t>
            </a:r>
            <a:r>
              <a:rPr lang="en-US" dirty="0" smtClean="0"/>
              <a:t>the Four </a:t>
            </a:r>
            <a:r>
              <a:rPr lang="en-US" dirty="0"/>
              <a:t>M</a:t>
            </a:r>
            <a:r>
              <a:rPr lang="en-US" dirty="0" smtClean="0"/>
              <a:t>illion </a:t>
            </a:r>
            <a:r>
              <a:rPr lang="en-US" dirty="0"/>
              <a:t>A</a:t>
            </a:r>
            <a:r>
              <a:rPr lang="en-US" dirty="0" smtClean="0"/>
              <a:t>rchival MARC Records </a:t>
            </a:r>
            <a:r>
              <a:rPr lang="en-US" dirty="0"/>
              <a:t>in </a:t>
            </a:r>
            <a:r>
              <a:rPr lang="en-US" dirty="0" smtClean="0"/>
              <a:t>WorldCat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090916" y="4498389"/>
            <a:ext cx="1938992" cy="1138773"/>
          </a:xfrm>
        </p:spPr>
        <p:txBody>
          <a:bodyPr/>
          <a:lstStyle/>
          <a:p>
            <a:r>
              <a:rPr lang="en-US" dirty="0" smtClean="0"/>
              <a:t>Jackie Dooley	</a:t>
            </a:r>
          </a:p>
          <a:p>
            <a:endParaRPr lang="en-US" sz="800" dirty="0"/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 Officer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OCLC Research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200" b="1" i="1" dirty="0" smtClean="0"/>
              <a:t>Record type </a:t>
            </a:r>
            <a:r>
              <a:rPr lang="en-US" sz="2200" dirty="0" smtClean="0"/>
              <a:t>(Leader 06) sometimes used incorrectly</a:t>
            </a:r>
          </a:p>
          <a:p>
            <a:pPr lvl="1"/>
            <a:r>
              <a:rPr lang="en-US" sz="1800" dirty="0" smtClean="0"/>
              <a:t>Mixed materials, computer files, web sites (aka Integrating Resources)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sz="2200" dirty="0"/>
              <a:t>Cataloging practices reveal format-specific </a:t>
            </a:r>
            <a:r>
              <a:rPr lang="en-US" sz="2200" b="1" i="1" dirty="0"/>
              <a:t>silos</a:t>
            </a:r>
          </a:p>
          <a:p>
            <a:pPr lvl="1"/>
            <a:r>
              <a:rPr lang="en-US" sz="1800" dirty="0"/>
              <a:t>Record type, archival control, descriptive rules, note fields, use </a:t>
            </a:r>
            <a:r>
              <a:rPr lang="en-US" sz="1800" dirty="0" smtClean="0"/>
              <a:t>of </a:t>
            </a:r>
            <a:r>
              <a:rPr lang="en-US" sz="1800" dirty="0"/>
              <a:t>t</a:t>
            </a:r>
            <a:r>
              <a:rPr lang="en-US" sz="1800" dirty="0" smtClean="0"/>
              <a:t>opical subject field </a:t>
            </a:r>
            <a:r>
              <a:rPr lang="en-US" sz="1800" dirty="0"/>
              <a:t>(650) for genre/form terms (655</a:t>
            </a:r>
            <a:r>
              <a:rPr lang="en-US" sz="1800" dirty="0" smtClean="0"/>
              <a:t>)</a:t>
            </a:r>
          </a:p>
          <a:p>
            <a:pPr lvl="1"/>
            <a:endParaRPr lang="en-US" sz="800" dirty="0"/>
          </a:p>
          <a:p>
            <a:r>
              <a:rPr lang="en-US" sz="2200" dirty="0" smtClean="0"/>
              <a:t>Records describing </a:t>
            </a:r>
            <a:r>
              <a:rPr lang="en-US" sz="2200" b="1" i="1" dirty="0" smtClean="0"/>
              <a:t>single items </a:t>
            </a:r>
            <a:r>
              <a:rPr lang="en-US" sz="2200" dirty="0" smtClean="0"/>
              <a:t>greatly </a:t>
            </a:r>
            <a:r>
              <a:rPr lang="en-US" sz="2200" dirty="0"/>
              <a:t>predominate for all record types except Mixed Materials</a:t>
            </a:r>
            <a:endParaRPr lang="en-US" sz="400" dirty="0"/>
          </a:p>
          <a:p>
            <a:pPr lvl="1"/>
            <a:r>
              <a:rPr lang="en-US" sz="1800" dirty="0"/>
              <a:t>… and 25% of Mixed Materials records describe a single </a:t>
            </a:r>
            <a:r>
              <a:rPr lang="en-US" sz="1800" dirty="0" smtClean="0"/>
              <a:t>item</a:t>
            </a:r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sz="2200" dirty="0" smtClean="0"/>
              <a:t>Format-specific </a:t>
            </a:r>
            <a:r>
              <a:rPr lang="en-US" sz="2200" b="1" i="1" dirty="0" smtClean="0"/>
              <a:t>notes</a:t>
            </a:r>
            <a:r>
              <a:rPr lang="en-US" sz="2200" dirty="0" smtClean="0"/>
              <a:t> (5xx) underutilized</a:t>
            </a:r>
          </a:p>
          <a:p>
            <a:pPr lvl="1"/>
            <a:r>
              <a:rPr lang="en-US" sz="1800" dirty="0" smtClean="0"/>
              <a:t>506, 511, 520, 524, 545, 546, 555, 561 …</a:t>
            </a:r>
          </a:p>
          <a:p>
            <a:pPr lvl="1"/>
            <a:r>
              <a:rPr lang="en-US" sz="1800" dirty="0" smtClean="0"/>
              <a:t>500 is most-used note for maps, recordings, scores, text, visual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Key Findings, </a:t>
            </a:r>
            <a:r>
              <a:rPr lang="en-US" sz="3000" dirty="0" smtClean="0"/>
              <a:t>cont.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7838" y="1390650"/>
            <a:ext cx="8181975" cy="4776788"/>
          </a:xfrm>
        </p:spPr>
        <p:txBody>
          <a:bodyPr/>
          <a:lstStyle/>
          <a:p>
            <a:r>
              <a:rPr lang="en-US" sz="2200" b="1" i="1" dirty="0" smtClean="0"/>
              <a:t>Archival control </a:t>
            </a:r>
            <a:r>
              <a:rPr lang="en-US" sz="2200" dirty="0" smtClean="0"/>
              <a:t>(Leader 08) specified in 28% of records</a:t>
            </a:r>
          </a:p>
          <a:p>
            <a:pPr lvl="1"/>
            <a:r>
              <a:rPr lang="en-US" sz="1800" dirty="0" smtClean="0"/>
              <a:t>40% of Mixed Materials records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sz="2200" dirty="0" smtClean="0"/>
              <a:t>Archival </a:t>
            </a:r>
            <a:r>
              <a:rPr lang="en-US" sz="2200" b="1" i="1" dirty="0" smtClean="0"/>
              <a:t>descriptive standards (</a:t>
            </a:r>
            <a:r>
              <a:rPr lang="en-US" sz="2200" dirty="0" smtClean="0"/>
              <a:t>040 $e) specified in 20% of records</a:t>
            </a:r>
          </a:p>
          <a:p>
            <a:pPr lvl="1"/>
            <a:r>
              <a:rPr lang="en-US" sz="1800" dirty="0" smtClean="0"/>
              <a:t>appm, dacs, gihc</a:t>
            </a:r>
          </a:p>
          <a:p>
            <a:pPr lvl="1"/>
            <a:r>
              <a:rPr lang="en-US" sz="1800" dirty="0" smtClean="0"/>
              <a:t>61% of records specify AACR2, 1.5% RDA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sz="2200" dirty="0" smtClean="0"/>
              <a:t>One-third of records link (856) to </a:t>
            </a:r>
            <a:r>
              <a:rPr lang="en-US" sz="2200" b="1" i="1" dirty="0" smtClean="0"/>
              <a:t>digital content</a:t>
            </a:r>
          </a:p>
          <a:p>
            <a:pPr lvl="1"/>
            <a:r>
              <a:rPr lang="en-US" sz="1800" dirty="0" smtClean="0"/>
              <a:t>Digital objects or finding aids</a:t>
            </a:r>
          </a:p>
          <a:p>
            <a:pPr marL="0" indent="0">
              <a:buNone/>
            </a:pPr>
            <a:endParaRPr lang="en-US" sz="2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6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19448" y="2156352"/>
            <a:ext cx="2830522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1. Full data</a:t>
            </a:r>
          </a:p>
          <a:p>
            <a:endParaRPr lang="en-US" sz="8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2. Visual materials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3. Mixed materials</a:t>
            </a:r>
          </a:p>
          <a:p>
            <a:endParaRPr lang="en-US" sz="8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4. Textual materials</a:t>
            </a:r>
          </a:p>
          <a:p>
            <a:endParaRPr lang="en-US" sz="8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5. </a:t>
            </a:r>
            <a:r>
              <a:rPr lang="en-US" sz="2400" dirty="0">
                <a:solidFill>
                  <a:srgbClr val="FFFFFF"/>
                </a:solidFill>
              </a:rPr>
              <a:t>R</a:t>
            </a:r>
            <a:r>
              <a:rPr lang="en-US" sz="2400" dirty="0" smtClean="0">
                <a:solidFill>
                  <a:srgbClr val="FFFFFF"/>
                </a:solidFill>
              </a:rPr>
              <a:t>ecordings</a:t>
            </a:r>
          </a:p>
          <a:p>
            <a:endParaRPr lang="en-US" sz="8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6. </a:t>
            </a:r>
            <a:r>
              <a:rPr lang="en-US" sz="2400" dirty="0">
                <a:solidFill>
                  <a:srgbClr val="FFFFFF"/>
                </a:solidFill>
              </a:rPr>
              <a:t>S</a:t>
            </a:r>
            <a:r>
              <a:rPr lang="en-US" sz="2400" dirty="0" smtClean="0">
                <a:solidFill>
                  <a:srgbClr val="FFFFFF"/>
                </a:solidFill>
              </a:rPr>
              <a:t>cores</a:t>
            </a:r>
          </a:p>
          <a:p>
            <a:endParaRPr lang="en-US" sz="8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7. Maps</a:t>
            </a:r>
          </a:p>
          <a:p>
            <a:endParaRPr lang="en-US" sz="8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8. Other formats</a:t>
            </a:r>
          </a:p>
          <a:p>
            <a:endParaRPr lang="en-US" sz="800" dirty="0" smtClean="0">
              <a:solidFill>
                <a:srgbClr val="FFFFFF"/>
              </a:solidFill>
            </a:endParaRPr>
          </a:p>
          <a:p>
            <a:endParaRPr lang="en-US" sz="2400" dirty="0" smtClean="0"/>
          </a:p>
          <a:p>
            <a:pPr marL="342900" indent="-342900">
              <a:buFont typeface="+mj-lt"/>
              <a:buAutoNum type="alphaUcPeriod"/>
            </a:pPr>
            <a:endParaRPr lang="en-US" sz="800" dirty="0" smtClean="0"/>
          </a:p>
          <a:p>
            <a:endParaRPr lang="en-US" sz="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Full data (4 million records)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2026" y="1305991"/>
            <a:ext cx="7697788" cy="5303654"/>
          </a:xfrm>
        </p:spPr>
        <p:txBody>
          <a:bodyPr/>
          <a:lstStyle/>
          <a:p>
            <a:r>
              <a:rPr lang="en-US" sz="2200" dirty="0"/>
              <a:t>88% are visual, mixed, or textual materials</a:t>
            </a:r>
          </a:p>
          <a:p>
            <a:pPr marL="0" lvl="0" indent="0">
              <a:buNone/>
            </a:pPr>
            <a:endParaRPr lang="en-US" sz="800" dirty="0"/>
          </a:p>
          <a:p>
            <a:pPr lvl="0"/>
            <a:r>
              <a:rPr lang="en-US" sz="2200" dirty="0"/>
              <a:t>39% describe </a:t>
            </a:r>
            <a:r>
              <a:rPr lang="en-US" sz="2200" dirty="0" smtClean="0"/>
              <a:t>collections, 51</a:t>
            </a:r>
            <a:r>
              <a:rPr lang="en-US" sz="2200" dirty="0"/>
              <a:t>% single items</a:t>
            </a:r>
          </a:p>
          <a:p>
            <a:pPr lvl="1"/>
            <a:r>
              <a:rPr lang="en-US" sz="1800" dirty="0"/>
              <a:t>“Component” levels are little </a:t>
            </a:r>
            <a:r>
              <a:rPr lang="en-US" sz="1800" dirty="0" smtClean="0"/>
              <a:t>used</a:t>
            </a:r>
          </a:p>
          <a:p>
            <a:pPr lvl="1"/>
            <a:r>
              <a:rPr lang="en-US" sz="1800" dirty="0" smtClean="0"/>
              <a:t>Records for collections are mostly Mixed Materials</a:t>
            </a:r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sz="2200" dirty="0" smtClean="0"/>
              <a:t>28</a:t>
            </a:r>
            <a:r>
              <a:rPr lang="en-US" sz="2200" dirty="0"/>
              <a:t>% of </a:t>
            </a:r>
            <a:r>
              <a:rPr lang="en-US" sz="2200" dirty="0" smtClean="0"/>
              <a:t>records specify archival control (Leader 08)</a:t>
            </a:r>
            <a:endParaRPr lang="en-US" sz="800" dirty="0" smtClean="0"/>
          </a:p>
          <a:p>
            <a:pPr lvl="0"/>
            <a:r>
              <a:rPr lang="en-US" sz="2200" dirty="0" smtClean="0"/>
              <a:t>20% specify use of archival cataloging rules (040 $e)</a:t>
            </a:r>
          </a:p>
          <a:p>
            <a:pPr marL="0" lvl="0" indent="0">
              <a:buNone/>
            </a:pPr>
            <a:endParaRPr lang="en-US" sz="800" dirty="0" smtClean="0"/>
          </a:p>
          <a:p>
            <a:pPr lvl="0"/>
            <a:r>
              <a:rPr lang="en-US" sz="2200" dirty="0"/>
              <a:t>C</a:t>
            </a:r>
            <a:r>
              <a:rPr lang="en-US" sz="2200" dirty="0" smtClean="0"/>
              <a:t>reator names (1xx and 7xx) indexed in 86%</a:t>
            </a:r>
            <a:endParaRPr lang="en-US" sz="2200" dirty="0"/>
          </a:p>
          <a:p>
            <a:pPr lvl="0"/>
            <a:r>
              <a:rPr lang="en-US" sz="2200" dirty="0"/>
              <a:t>S</a:t>
            </a:r>
            <a:r>
              <a:rPr lang="en-US" sz="2200" dirty="0" smtClean="0"/>
              <a:t>ubject terms (6xx) indexed in 84%</a:t>
            </a:r>
            <a:endParaRPr lang="en-US" sz="2200" dirty="0"/>
          </a:p>
          <a:p>
            <a:pPr marL="0" lvl="0" indent="0">
              <a:buNone/>
            </a:pPr>
            <a:endParaRPr lang="en-US" sz="800" dirty="0" smtClean="0"/>
          </a:p>
          <a:p>
            <a:pPr lvl="0"/>
            <a:r>
              <a:rPr lang="en-US" sz="2200" dirty="0"/>
              <a:t>L</a:t>
            </a:r>
            <a:r>
              <a:rPr lang="en-US" sz="2200" dirty="0" smtClean="0"/>
              <a:t>ink (856) to digital content in 33%</a:t>
            </a:r>
          </a:p>
          <a:p>
            <a:pPr lvl="1"/>
            <a:r>
              <a:rPr lang="en-US" sz="1800" dirty="0" smtClean="0"/>
              <a:t>Digital objects or finding aids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387" y="392579"/>
            <a:ext cx="850127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Percent of records by type of material (Leader 06)</a:t>
            </a:r>
          </a:p>
          <a:p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85706666"/>
              </p:ext>
            </p:extLst>
          </p:nvPr>
        </p:nvGraphicFramePr>
        <p:xfrm>
          <a:off x="1067226" y="1467325"/>
          <a:ext cx="6951013" cy="4664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427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6192" y="220663"/>
            <a:ext cx="8428888" cy="915256"/>
          </a:xfrm>
        </p:spPr>
        <p:txBody>
          <a:bodyPr/>
          <a:lstStyle/>
          <a:p>
            <a:r>
              <a:rPr lang="en-US" dirty="0" smtClean="0"/>
              <a:t>Number of records by bibliographic level (Leader 07)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19389"/>
              </p:ext>
            </p:extLst>
          </p:nvPr>
        </p:nvGraphicFramePr>
        <p:xfrm>
          <a:off x="898043" y="1607325"/>
          <a:ext cx="7184342" cy="428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21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6191" y="220663"/>
            <a:ext cx="8582723" cy="915256"/>
          </a:xfrm>
        </p:spPr>
        <p:txBody>
          <a:bodyPr/>
          <a:lstStyle/>
          <a:p>
            <a:r>
              <a:rPr lang="en-US" dirty="0" smtClean="0"/>
              <a:t>Subject and genre/form index terms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67" y="1842911"/>
            <a:ext cx="7378700" cy="20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2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Visual Materials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80925" y="1135919"/>
            <a:ext cx="7578888" cy="4776788"/>
          </a:xfrm>
        </p:spPr>
        <p:txBody>
          <a:bodyPr/>
          <a:lstStyle/>
          <a:p>
            <a:pPr marL="400050"/>
            <a:r>
              <a:rPr lang="en-US" sz="2200" dirty="0" smtClean="0"/>
              <a:t>1.5 million records (36% </a:t>
            </a:r>
            <a:r>
              <a:rPr lang="en-US" sz="2200" dirty="0"/>
              <a:t>of </a:t>
            </a:r>
            <a:r>
              <a:rPr lang="en-US" sz="2200" dirty="0" smtClean="0"/>
              <a:t>total)</a:t>
            </a:r>
          </a:p>
          <a:p>
            <a:pPr marL="800100" lvl="1"/>
            <a:r>
              <a:rPr lang="en-US" sz="1800" dirty="0" smtClean="0"/>
              <a:t>2-D graphics (30% of all records)</a:t>
            </a:r>
          </a:p>
          <a:p>
            <a:pPr marL="800100" lvl="1"/>
            <a:r>
              <a:rPr lang="en-US" sz="1800" dirty="0" smtClean="0"/>
              <a:t>Projected graphics (film, video, slides: 6% of of all records)</a:t>
            </a:r>
          </a:p>
          <a:p>
            <a:pPr marL="800100" lvl="1"/>
            <a:r>
              <a:rPr lang="en-US" sz="1800" dirty="0" smtClean="0"/>
              <a:t>Small number of kits and 3-D artifacts</a:t>
            </a:r>
          </a:p>
          <a:p>
            <a:pPr marL="57150" indent="0">
              <a:buNone/>
            </a:pPr>
            <a:endParaRPr lang="en-US" sz="800" dirty="0" smtClean="0"/>
          </a:p>
          <a:p>
            <a:pPr marL="400050"/>
            <a:r>
              <a:rPr lang="en-US" sz="2200" dirty="0" smtClean="0"/>
              <a:t>Coded data</a:t>
            </a:r>
          </a:p>
          <a:p>
            <a:pPr marL="800100" lvl="1"/>
            <a:r>
              <a:rPr lang="en-US" sz="1800" dirty="0" smtClean="0"/>
              <a:t>76</a:t>
            </a:r>
            <a:r>
              <a:rPr lang="en-US" sz="1800" dirty="0"/>
              <a:t>% describe items, 15% collections</a:t>
            </a:r>
          </a:p>
          <a:p>
            <a:pPr marL="800100" lvl="1"/>
            <a:r>
              <a:rPr lang="en-US" sz="1800" dirty="0" smtClean="0">
                <a:solidFill>
                  <a:srgbClr val="000000"/>
                </a:solidFill>
              </a:rPr>
              <a:t>Less than 10% </a:t>
            </a:r>
            <a:r>
              <a:rPr lang="en-US" sz="1800" dirty="0" smtClean="0"/>
              <a:t>specify archival control (Leader 08)</a:t>
            </a:r>
          </a:p>
          <a:p>
            <a:pPr marL="800100" lvl="1"/>
            <a:r>
              <a:rPr lang="en-US" sz="1800" dirty="0" smtClean="0"/>
              <a:t>1% specify use of gihc</a:t>
            </a:r>
          </a:p>
          <a:p>
            <a:pPr marL="800100" lvl="1"/>
            <a:r>
              <a:rPr lang="en-US" sz="1800" dirty="0" smtClean="0"/>
              <a:t>Coded physical characteristics (007) in 57%</a:t>
            </a:r>
          </a:p>
          <a:p>
            <a:pPr marL="57150" indent="0">
              <a:buNone/>
            </a:pPr>
            <a:endParaRPr lang="en-US" sz="800" dirty="0" smtClean="0"/>
          </a:p>
          <a:p>
            <a:pPr marL="400050"/>
            <a:r>
              <a:rPr lang="en-US" sz="2200" dirty="0" smtClean="0"/>
              <a:t>Most-used notes</a:t>
            </a:r>
          </a:p>
          <a:p>
            <a:pPr marL="800100" lvl="1"/>
            <a:r>
              <a:rPr lang="en-US" sz="1800" dirty="0"/>
              <a:t>G</a:t>
            </a:r>
            <a:r>
              <a:rPr lang="en-US" sz="1800" dirty="0" smtClean="0"/>
              <a:t>eneral note (500) in 77% of records</a:t>
            </a:r>
          </a:p>
          <a:p>
            <a:pPr marL="800100" lvl="1"/>
            <a:r>
              <a:rPr lang="en-US" sz="1800" dirty="0" smtClean="0"/>
              <a:t>Summary (520) in 68%</a:t>
            </a:r>
          </a:p>
          <a:p>
            <a:pPr marL="800100" lvl="1"/>
            <a:r>
              <a:rPr lang="en-US" sz="1800" dirty="0" smtClean="0"/>
              <a:t>Conditions governing use/reproduction (540) in 57%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2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Visual Materials, </a:t>
            </a:r>
            <a:r>
              <a:rPr lang="en-US" sz="3000" dirty="0" smtClean="0"/>
              <a:t>cont.</a:t>
            </a:r>
            <a:endParaRPr lang="en-US" sz="3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62715" y="1336148"/>
            <a:ext cx="7578888" cy="4776788"/>
          </a:xfrm>
        </p:spPr>
        <p:txBody>
          <a:bodyPr/>
          <a:lstStyle/>
          <a:p>
            <a:r>
              <a:rPr lang="en-US" sz="2200" dirty="0" smtClean="0"/>
              <a:t>Primary creator (1xx) </a:t>
            </a:r>
            <a:r>
              <a:rPr lang="en-US" sz="2200" dirty="0"/>
              <a:t>in 51% of </a:t>
            </a:r>
            <a:r>
              <a:rPr lang="en-US" sz="2200" dirty="0" smtClean="0"/>
              <a:t>all records</a:t>
            </a:r>
          </a:p>
          <a:p>
            <a:r>
              <a:rPr lang="en-US" sz="2200" dirty="0" smtClean="0"/>
              <a:t>Secondary creator (7xx) </a:t>
            </a:r>
            <a:r>
              <a:rPr lang="en-US" sz="2200" dirty="0"/>
              <a:t>in </a:t>
            </a:r>
            <a:r>
              <a:rPr lang="en-US" sz="2200" dirty="0" smtClean="0"/>
              <a:t>about 31%</a:t>
            </a:r>
          </a:p>
          <a:p>
            <a:endParaRPr lang="en-US" sz="800" dirty="0"/>
          </a:p>
          <a:p>
            <a:r>
              <a:rPr lang="en-US" sz="2200" dirty="0" smtClean="0"/>
              <a:t>Personal name subject (600) </a:t>
            </a:r>
            <a:r>
              <a:rPr lang="en-US" sz="2200" dirty="0"/>
              <a:t>in 32</a:t>
            </a:r>
            <a:r>
              <a:rPr lang="en-US" sz="2200" dirty="0" smtClean="0"/>
              <a:t>%; </a:t>
            </a:r>
            <a:r>
              <a:rPr lang="en-US" sz="2200" dirty="0"/>
              <a:t>mean of 1.1 per </a:t>
            </a:r>
            <a:r>
              <a:rPr lang="en-US" sz="2200" dirty="0" smtClean="0"/>
              <a:t>record</a:t>
            </a:r>
            <a:endParaRPr lang="en-US" sz="2200" dirty="0"/>
          </a:p>
          <a:p>
            <a:r>
              <a:rPr lang="en-US" sz="2200" dirty="0" smtClean="0"/>
              <a:t>Topical subject (650) </a:t>
            </a:r>
            <a:r>
              <a:rPr lang="en-US" sz="2200" dirty="0"/>
              <a:t>in 68</a:t>
            </a:r>
            <a:r>
              <a:rPr lang="en-US" sz="2200" dirty="0" smtClean="0"/>
              <a:t>%; </a:t>
            </a:r>
            <a:r>
              <a:rPr lang="en-US" sz="2200" dirty="0"/>
              <a:t>mean of </a:t>
            </a:r>
            <a:r>
              <a:rPr lang="en-US" sz="2200" dirty="0" smtClean="0"/>
              <a:t>4.2</a:t>
            </a:r>
            <a:endParaRPr lang="en-US" sz="2200" dirty="0"/>
          </a:p>
          <a:p>
            <a:r>
              <a:rPr lang="en-US" sz="2200" dirty="0" smtClean="0"/>
              <a:t>Geographic subject (651) </a:t>
            </a:r>
            <a:r>
              <a:rPr lang="en-US" sz="2200" dirty="0"/>
              <a:t>in 38</a:t>
            </a:r>
            <a:r>
              <a:rPr lang="en-US" sz="2200" dirty="0" smtClean="0"/>
              <a:t>%; </a:t>
            </a:r>
            <a:r>
              <a:rPr lang="en-US" sz="2200" dirty="0"/>
              <a:t>mean of </a:t>
            </a:r>
            <a:r>
              <a:rPr lang="en-US" sz="2200" dirty="0" smtClean="0"/>
              <a:t>1.5</a:t>
            </a:r>
            <a:endParaRPr lang="en-US" sz="2200" dirty="0"/>
          </a:p>
          <a:p>
            <a:r>
              <a:rPr lang="en-US" sz="2200" dirty="0" smtClean="0"/>
              <a:t>Genre/form (655) </a:t>
            </a:r>
            <a:r>
              <a:rPr lang="en-US" sz="2200" dirty="0"/>
              <a:t>in 81</a:t>
            </a:r>
            <a:r>
              <a:rPr lang="en-US" sz="2200" dirty="0" smtClean="0"/>
              <a:t>%; </a:t>
            </a:r>
            <a:r>
              <a:rPr lang="en-US" sz="2200" dirty="0"/>
              <a:t>mean of </a:t>
            </a:r>
            <a:r>
              <a:rPr lang="en-US" sz="2200" dirty="0" smtClean="0"/>
              <a:t>1.5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200" dirty="0" smtClean="0"/>
              <a:t>Link to digital content (856) in 48%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4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12855" y="2355807"/>
            <a:ext cx="6876442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Research Objective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Some Initial Questions</a:t>
            </a:r>
          </a:p>
          <a:p>
            <a:pPr marL="285750" indent="-285750">
              <a:buFont typeface="Arial"/>
              <a:buChar char="•"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Scope of the </a:t>
            </a:r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ataset</a:t>
            </a:r>
          </a:p>
          <a:p>
            <a:pPr marL="285750" indent="-285750">
              <a:buFont typeface="Arial"/>
              <a:buChar char="•"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u="sng" dirty="0" smtClean="0">
                <a:solidFill>
                  <a:schemeClr val="bg1"/>
                </a:solidFill>
              </a:rPr>
              <a:t>Key Findings</a:t>
            </a:r>
          </a:p>
          <a:p>
            <a:pPr marL="285750" indent="-285750">
              <a:buFont typeface="Arial"/>
              <a:buChar char="•"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Data Analysis</a:t>
            </a:r>
          </a:p>
          <a:p>
            <a:pPr marL="285750" indent="-285750">
              <a:buFont typeface="Arial"/>
              <a:buChar char="•"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Tentative Recommendations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What’s Next?</a:t>
            </a:r>
          </a:p>
          <a:p>
            <a:pPr marL="285750" indent="-285750">
              <a:buFont typeface="Arial"/>
              <a:buChar char="•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291259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Mixed Materials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83443" y="980695"/>
            <a:ext cx="8181975" cy="4960081"/>
          </a:xfrm>
        </p:spPr>
        <p:txBody>
          <a:bodyPr/>
          <a:lstStyle/>
          <a:p>
            <a:r>
              <a:rPr lang="en-US" sz="2200" dirty="0" smtClean="0"/>
              <a:t>1.3 million records (31% </a:t>
            </a:r>
            <a:r>
              <a:rPr lang="en-US" sz="2200" dirty="0"/>
              <a:t>of </a:t>
            </a:r>
            <a:r>
              <a:rPr lang="en-US" sz="2200" dirty="0" smtClean="0"/>
              <a:t>all records)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200" dirty="0"/>
              <a:t>Coded data</a:t>
            </a:r>
          </a:p>
          <a:p>
            <a:pPr lvl="1"/>
            <a:r>
              <a:rPr lang="en-US" sz="1800" dirty="0" smtClean="0"/>
              <a:t>75% describe collections, 25</a:t>
            </a:r>
            <a:r>
              <a:rPr lang="en-US" sz="1800" dirty="0"/>
              <a:t>% </a:t>
            </a:r>
            <a:r>
              <a:rPr lang="en-US" sz="1800" dirty="0" smtClean="0"/>
              <a:t>items</a:t>
            </a:r>
          </a:p>
          <a:p>
            <a:pPr lvl="1"/>
            <a:r>
              <a:rPr lang="en-US" sz="1800" dirty="0"/>
              <a:t>40% specify archival </a:t>
            </a:r>
            <a:r>
              <a:rPr lang="en-US" sz="1800" dirty="0" smtClean="0"/>
              <a:t>control (Leader 08)</a:t>
            </a:r>
          </a:p>
          <a:p>
            <a:pPr lvl="1"/>
            <a:r>
              <a:rPr lang="en-US" sz="1800" dirty="0" smtClean="0"/>
              <a:t>40% specify use of appm or dacs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200" dirty="0" smtClean="0"/>
              <a:t>10% </a:t>
            </a:r>
            <a:r>
              <a:rPr lang="en-US" sz="2200" dirty="0"/>
              <a:t>have no </a:t>
            </a:r>
            <a:r>
              <a:rPr lang="en-US" sz="2200" dirty="0" smtClean="0"/>
              <a:t>title in 245 </a:t>
            </a:r>
            <a:r>
              <a:rPr lang="en-US" sz="2200" dirty="0"/>
              <a:t>$</a:t>
            </a:r>
            <a:r>
              <a:rPr lang="en-US" sz="2200" dirty="0" smtClean="0"/>
              <a:t>a ($k usually included)</a:t>
            </a:r>
          </a:p>
          <a:p>
            <a:r>
              <a:rPr lang="en-US" sz="2200" dirty="0" smtClean="0"/>
              <a:t>Organization/arrangement (351) in 12%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200" dirty="0" smtClean="0"/>
              <a:t>Most-used notes</a:t>
            </a:r>
            <a:endParaRPr lang="en-US" sz="2200" dirty="0"/>
          </a:p>
          <a:p>
            <a:pPr lvl="2"/>
            <a:r>
              <a:rPr lang="en-US" sz="1800" dirty="0" smtClean="0"/>
              <a:t>Summary (520) in 75% of records</a:t>
            </a:r>
            <a:endParaRPr lang="en-US" sz="1800" dirty="0"/>
          </a:p>
          <a:p>
            <a:pPr lvl="2"/>
            <a:r>
              <a:rPr lang="en-US" sz="1800" dirty="0"/>
              <a:t>General note (500) in 44% </a:t>
            </a:r>
          </a:p>
          <a:p>
            <a:pPr lvl="2"/>
            <a:r>
              <a:rPr lang="en-US" sz="1800" dirty="0" smtClean="0"/>
              <a:t>Restrictions on access (506) in 37%</a:t>
            </a:r>
          </a:p>
          <a:p>
            <a:pPr lvl="2"/>
            <a:r>
              <a:rPr lang="en-US" sz="1800" dirty="0" smtClean="0"/>
              <a:t>Biographical/historical (545) in 27%</a:t>
            </a:r>
          </a:p>
          <a:p>
            <a:pPr lvl="2"/>
            <a:r>
              <a:rPr lang="en-US" sz="1800" dirty="0" smtClean="0"/>
              <a:t>No other 5xx used in more than 30%</a:t>
            </a:r>
          </a:p>
        </p:txBody>
      </p:sp>
    </p:spTree>
    <p:extLst>
      <p:ext uri="{BB962C8B-B14F-4D97-AF65-F5344CB8AC3E}">
        <p14:creationId xmlns:p14="http://schemas.microsoft.com/office/powerpoint/2010/main" val="27941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Mixed Materials, </a:t>
            </a:r>
            <a:r>
              <a:rPr lang="en-US" sz="3000" dirty="0" smtClean="0"/>
              <a:t>cont.</a:t>
            </a:r>
            <a:endParaRPr lang="en-US" sz="3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72687" y="1285569"/>
            <a:ext cx="8181975" cy="4776788"/>
          </a:xfrm>
        </p:spPr>
        <p:txBody>
          <a:bodyPr/>
          <a:lstStyle/>
          <a:p>
            <a:r>
              <a:rPr lang="en-US" sz="2200" dirty="0"/>
              <a:t>Personal author (100) is primary creator in 40%</a:t>
            </a:r>
          </a:p>
          <a:p>
            <a:r>
              <a:rPr lang="en-US" sz="2200" dirty="0"/>
              <a:t>Corporate author (110) is primary creator in 21%</a:t>
            </a:r>
          </a:p>
          <a:p>
            <a:r>
              <a:rPr lang="en-US" sz="2200" dirty="0"/>
              <a:t>Secondary creators (7xx) in about 20%</a:t>
            </a:r>
          </a:p>
          <a:p>
            <a:pPr marL="57150" indent="0">
              <a:buNone/>
            </a:pPr>
            <a:endParaRPr lang="en-US" sz="800" dirty="0"/>
          </a:p>
          <a:p>
            <a:pPr marL="400050"/>
            <a:r>
              <a:rPr lang="en-US" sz="2200" dirty="0" smtClean="0"/>
              <a:t>Personal name subject (600) </a:t>
            </a:r>
            <a:r>
              <a:rPr lang="en-US" sz="2200" dirty="0"/>
              <a:t>in </a:t>
            </a:r>
            <a:r>
              <a:rPr lang="en-US" sz="2200" dirty="0" smtClean="0"/>
              <a:t>34%; </a:t>
            </a:r>
            <a:r>
              <a:rPr lang="en-US" sz="2200" dirty="0"/>
              <a:t>mean of 1.5 per record</a:t>
            </a:r>
          </a:p>
          <a:p>
            <a:pPr marL="400050"/>
            <a:r>
              <a:rPr lang="en-US" sz="2200" dirty="0" smtClean="0"/>
              <a:t>Topical subject (650) </a:t>
            </a:r>
            <a:r>
              <a:rPr lang="en-US" sz="2200" dirty="0"/>
              <a:t>in </a:t>
            </a:r>
            <a:r>
              <a:rPr lang="en-US" sz="2200" dirty="0" smtClean="0"/>
              <a:t>45%; </a:t>
            </a:r>
            <a:r>
              <a:rPr lang="en-US" sz="2200" dirty="0"/>
              <a:t>mean of </a:t>
            </a:r>
            <a:r>
              <a:rPr lang="en-US" sz="2200" dirty="0" smtClean="0"/>
              <a:t>3.0</a:t>
            </a:r>
            <a:endParaRPr lang="en-US" sz="2200" dirty="0"/>
          </a:p>
          <a:p>
            <a:pPr marL="400050"/>
            <a:r>
              <a:rPr lang="en-US" sz="2200" dirty="0" smtClean="0"/>
              <a:t>Geographic subject (651) </a:t>
            </a:r>
            <a:r>
              <a:rPr lang="en-US" sz="2200" dirty="0"/>
              <a:t>in </a:t>
            </a:r>
            <a:r>
              <a:rPr lang="en-US" sz="2200" dirty="0" smtClean="0"/>
              <a:t>40%; </a:t>
            </a:r>
            <a:r>
              <a:rPr lang="en-US" sz="2200" dirty="0"/>
              <a:t>mean of </a:t>
            </a:r>
            <a:r>
              <a:rPr lang="en-US" sz="2200" dirty="0" smtClean="0"/>
              <a:t>1.3</a:t>
            </a:r>
            <a:endParaRPr lang="en-US" sz="2200" dirty="0"/>
          </a:p>
          <a:p>
            <a:pPr marL="400050"/>
            <a:r>
              <a:rPr lang="en-US" sz="2200" dirty="0" smtClean="0"/>
              <a:t>Genre/form (655) </a:t>
            </a:r>
            <a:r>
              <a:rPr lang="en-US" sz="2200" dirty="0"/>
              <a:t>in </a:t>
            </a:r>
            <a:r>
              <a:rPr lang="en-US" sz="2200" dirty="0" smtClean="0"/>
              <a:t>65%; </a:t>
            </a:r>
            <a:r>
              <a:rPr lang="en-US" sz="2200" dirty="0"/>
              <a:t>mean of </a:t>
            </a:r>
            <a:r>
              <a:rPr lang="en-US" sz="2200" dirty="0" smtClean="0"/>
              <a:t>1.3</a:t>
            </a:r>
            <a:endParaRPr lang="en-US" sz="1200" dirty="0"/>
          </a:p>
          <a:p>
            <a:pPr marL="57150" indent="0">
              <a:buNone/>
            </a:pPr>
            <a:endParaRPr lang="en-US" sz="800" dirty="0" smtClean="0"/>
          </a:p>
          <a:p>
            <a:pPr lvl="0"/>
            <a:r>
              <a:rPr lang="en-US" sz="2200" dirty="0"/>
              <a:t>Link </a:t>
            </a:r>
            <a:r>
              <a:rPr lang="en-US" sz="2200" dirty="0" smtClean="0"/>
              <a:t>to </a:t>
            </a:r>
            <a:r>
              <a:rPr lang="en-US" sz="2200" dirty="0"/>
              <a:t>digital </a:t>
            </a:r>
            <a:r>
              <a:rPr lang="en-US" sz="2200" dirty="0" smtClean="0"/>
              <a:t>content </a:t>
            </a:r>
            <a:r>
              <a:rPr lang="en-US" sz="2200" dirty="0"/>
              <a:t>(856) </a:t>
            </a:r>
            <a:r>
              <a:rPr lang="en-US" sz="2200" dirty="0" smtClean="0"/>
              <a:t>in </a:t>
            </a:r>
            <a:r>
              <a:rPr lang="en-US" sz="2200" dirty="0"/>
              <a:t>34%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5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Mixed Materials, </a:t>
            </a:r>
            <a:r>
              <a:rPr lang="en-US" sz="3000" dirty="0" smtClean="0"/>
              <a:t>cont.</a:t>
            </a:r>
            <a:endParaRPr lang="en-US" sz="3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31576" y="1285569"/>
            <a:ext cx="8181975" cy="4776788"/>
          </a:xfrm>
        </p:spPr>
        <p:txBody>
          <a:bodyPr/>
          <a:lstStyle/>
          <a:p>
            <a:pPr marL="114300" indent="0">
              <a:buNone/>
            </a:pPr>
            <a:r>
              <a:rPr lang="en-US" sz="2400" dirty="0" smtClean="0"/>
              <a:t>Presence of DACS (2004- ) single-level required minimum elements (Mixed </a:t>
            </a:r>
            <a:r>
              <a:rPr lang="en-US" sz="2400" dirty="0"/>
              <a:t>M</a:t>
            </a:r>
            <a:r>
              <a:rPr lang="en-US" sz="2400" dirty="0" smtClean="0"/>
              <a:t>aterials records only)</a:t>
            </a:r>
          </a:p>
          <a:p>
            <a:pPr marL="114300" indent="0">
              <a:buNone/>
            </a:pPr>
            <a:endParaRPr lang="en-US" sz="800" dirty="0" smtClean="0"/>
          </a:p>
          <a:p>
            <a:pPr marL="571500" indent="-457200"/>
            <a:r>
              <a:rPr lang="en-US" sz="2000" dirty="0" smtClean="0"/>
              <a:t>Reference code: stored in local database</a:t>
            </a:r>
          </a:p>
          <a:p>
            <a:pPr marL="571500" indent="-457200"/>
            <a:r>
              <a:rPr lang="en-US" sz="2000" dirty="0" smtClean="0"/>
              <a:t>Name/location of repository: stored in MARC holdings record</a:t>
            </a:r>
          </a:p>
          <a:p>
            <a:pPr marL="571500" indent="-457200"/>
            <a:r>
              <a:rPr lang="en-US" sz="2000" dirty="0" smtClean="0"/>
              <a:t>Title: 100% of records</a:t>
            </a:r>
          </a:p>
          <a:p>
            <a:pPr marL="571500" indent="-457200"/>
            <a:r>
              <a:rPr lang="en-US" sz="2000" dirty="0" smtClean="0"/>
              <a:t>Date(s): 52% in 245 $f, 21% in 260 $c</a:t>
            </a:r>
          </a:p>
          <a:p>
            <a:pPr marL="571500" indent="-457200"/>
            <a:r>
              <a:rPr lang="en-US" sz="2000" dirty="0" smtClean="0"/>
              <a:t>Extent (300): 78%</a:t>
            </a:r>
          </a:p>
          <a:p>
            <a:pPr marL="571500" indent="-457200"/>
            <a:r>
              <a:rPr lang="en-US" sz="2000" dirty="0" smtClean="0"/>
              <a:t>Creator(s), if known (1xx): 61%</a:t>
            </a:r>
          </a:p>
          <a:p>
            <a:pPr marL="571500" indent="-457200"/>
            <a:r>
              <a:rPr lang="en-US" sz="2000" dirty="0" smtClean="0"/>
              <a:t>Scope/content (520): 75%</a:t>
            </a:r>
          </a:p>
          <a:p>
            <a:pPr marL="571500" indent="-457200"/>
            <a:r>
              <a:rPr lang="en-US" sz="2000" dirty="0" smtClean="0"/>
              <a:t>Conditions governing access (506): 37%</a:t>
            </a:r>
          </a:p>
          <a:p>
            <a:pPr marL="571500" indent="-457200"/>
            <a:r>
              <a:rPr lang="en-US" sz="2000" dirty="0" smtClean="0"/>
              <a:t>Languages/scripts of the material (546): 13%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029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Mixed Materials, </a:t>
            </a:r>
            <a:r>
              <a:rPr lang="en-US" sz="3000" dirty="0" smtClean="0"/>
              <a:t>cont.</a:t>
            </a:r>
            <a:endParaRPr lang="en-US" sz="3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3953" y="1135919"/>
            <a:ext cx="8581445" cy="67594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Note fields used in &gt;10% of records</a:t>
            </a:r>
            <a:endParaRPr lang="en-US" sz="2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858762"/>
              </p:ext>
            </p:extLst>
          </p:nvPr>
        </p:nvGraphicFramePr>
        <p:xfrm>
          <a:off x="832731" y="1987816"/>
          <a:ext cx="7275512" cy="3764983"/>
        </p:xfrm>
        <a:graphic>
          <a:graphicData uri="http://schemas.openxmlformats.org/drawingml/2006/table">
            <a:tbl>
              <a:tblPr/>
              <a:tblGrid>
                <a:gridCol w="773113"/>
                <a:gridCol w="982134"/>
                <a:gridCol w="2523066"/>
                <a:gridCol w="237067"/>
                <a:gridCol w="440267"/>
                <a:gridCol w="2319865"/>
              </a:tblGrid>
              <a:tr h="368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Field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68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 note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5-25%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Restrictions on access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26-50%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Summary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51-90%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Preferred citation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91-100%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Terms governing use/reproduction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of acquisition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Biographical/Historical note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Language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Finding aid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3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Textual materials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80924" y="1252098"/>
            <a:ext cx="7424939" cy="4776788"/>
          </a:xfrm>
        </p:spPr>
        <p:txBody>
          <a:bodyPr/>
          <a:lstStyle/>
          <a:p>
            <a:pPr marL="514350" indent="-457200"/>
            <a:r>
              <a:rPr lang="en-US" sz="2200" dirty="0" smtClean="0"/>
              <a:t>809,000 records (20% </a:t>
            </a:r>
            <a:r>
              <a:rPr lang="en-US" sz="2200" dirty="0"/>
              <a:t>of </a:t>
            </a:r>
            <a:r>
              <a:rPr lang="en-US" sz="2200" dirty="0" smtClean="0"/>
              <a:t>all records)</a:t>
            </a:r>
            <a:endParaRPr lang="en-US" sz="2200" dirty="0"/>
          </a:p>
          <a:p>
            <a:pPr marL="971550" lvl="1" indent="-457200"/>
            <a:r>
              <a:rPr lang="en-US" sz="1800" dirty="0" smtClean="0"/>
              <a:t>Collections of printed materials (4% of all records)</a:t>
            </a:r>
            <a:endParaRPr lang="en-US" sz="1800" dirty="0"/>
          </a:p>
          <a:p>
            <a:pPr marL="971550" lvl="1" indent="-457200"/>
            <a:r>
              <a:rPr lang="en-US" sz="1800" dirty="0"/>
              <a:t>T</a:t>
            </a:r>
            <a:r>
              <a:rPr lang="en-US" sz="1800" dirty="0" smtClean="0"/>
              <a:t>extual manuscripts (21% of all records)</a:t>
            </a:r>
          </a:p>
          <a:p>
            <a:pPr marL="514350" lvl="1" indent="0">
              <a:buNone/>
            </a:pPr>
            <a:endParaRPr lang="en-US" sz="800" dirty="0"/>
          </a:p>
          <a:p>
            <a:pPr marL="514350" indent="-457200"/>
            <a:r>
              <a:rPr lang="en-US" sz="2200" dirty="0"/>
              <a:t>Coded data</a:t>
            </a:r>
          </a:p>
          <a:p>
            <a:pPr marL="914400" lvl="1" indent="-457200"/>
            <a:r>
              <a:rPr lang="en-US" sz="1800" dirty="0" smtClean="0">
                <a:solidFill>
                  <a:srgbClr val="000000"/>
                </a:solidFill>
              </a:rPr>
              <a:t>66% describe collections, 29% items</a:t>
            </a:r>
          </a:p>
          <a:p>
            <a:pPr marL="914400" lvl="1" indent="-457200"/>
            <a:r>
              <a:rPr lang="en-US" sz="1800" dirty="0" smtClean="0"/>
              <a:t>16% specify archival control (Leader 08)</a:t>
            </a:r>
          </a:p>
          <a:p>
            <a:pPr marL="914400" lvl="1" indent="-457200"/>
            <a:r>
              <a:rPr lang="en-US" sz="1800" dirty="0" smtClean="0"/>
              <a:t>17% specify use of appm or dacs</a:t>
            </a:r>
            <a:endParaRPr lang="en-US" sz="1800" dirty="0"/>
          </a:p>
          <a:p>
            <a:pPr marL="57150" indent="0">
              <a:buNone/>
            </a:pPr>
            <a:endParaRPr lang="en-US" sz="800" dirty="0"/>
          </a:p>
          <a:p>
            <a:pPr marL="514350" indent="-457200"/>
            <a:r>
              <a:rPr lang="en-US" sz="2200" dirty="0" smtClean="0"/>
              <a:t>Most-used notes</a:t>
            </a:r>
            <a:endParaRPr lang="en-US" sz="2200" dirty="0"/>
          </a:p>
          <a:p>
            <a:pPr marL="971550" lvl="1" indent="-457200"/>
            <a:r>
              <a:rPr lang="en-US" sz="1800" dirty="0"/>
              <a:t>Summary (520) in 75%</a:t>
            </a:r>
          </a:p>
          <a:p>
            <a:pPr marL="971550" lvl="1" indent="-457200"/>
            <a:r>
              <a:rPr lang="en-US" sz="1800" dirty="0" smtClean="0"/>
              <a:t>General note (500) in 54%</a:t>
            </a:r>
          </a:p>
          <a:p>
            <a:pPr marL="971550" lvl="1" indent="-457200"/>
            <a:r>
              <a:rPr lang="en-US" sz="1800" dirty="0" smtClean="0"/>
              <a:t>Restrictions on access (506) in 37%</a:t>
            </a:r>
            <a:endParaRPr lang="en-US" sz="1800" dirty="0"/>
          </a:p>
          <a:p>
            <a:pPr marL="51435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9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Textual materials, </a:t>
            </a:r>
            <a:r>
              <a:rPr lang="en-US" sz="3000" dirty="0" smtClean="0"/>
              <a:t>cont.</a:t>
            </a:r>
            <a:endParaRPr lang="en-US" sz="3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93633" y="1418858"/>
            <a:ext cx="7424939" cy="4776788"/>
          </a:xfrm>
        </p:spPr>
        <p:txBody>
          <a:bodyPr/>
          <a:lstStyle/>
          <a:p>
            <a:pPr marL="514350" indent="-457200"/>
            <a:r>
              <a:rPr lang="en-US" sz="2200" dirty="0"/>
              <a:t>Primary author </a:t>
            </a:r>
            <a:r>
              <a:rPr lang="en-US" sz="2200" dirty="0" smtClean="0"/>
              <a:t>(mostly 100</a:t>
            </a:r>
            <a:r>
              <a:rPr lang="en-US" sz="2200" dirty="0"/>
              <a:t>) in 77</a:t>
            </a:r>
            <a:r>
              <a:rPr lang="en-US" sz="2200" dirty="0" smtClean="0"/>
              <a:t>% of records</a:t>
            </a:r>
            <a:endParaRPr lang="en-US" sz="2200" dirty="0"/>
          </a:p>
          <a:p>
            <a:pPr marL="514350" indent="-457200"/>
            <a:r>
              <a:rPr lang="en-US" sz="2200" dirty="0"/>
              <a:t>Secondary author (7xx) in </a:t>
            </a:r>
            <a:r>
              <a:rPr lang="en-US" sz="2200" dirty="0" smtClean="0"/>
              <a:t>about 50%</a:t>
            </a:r>
          </a:p>
          <a:p>
            <a:pPr marL="57150" indent="0">
              <a:buNone/>
            </a:pPr>
            <a:endParaRPr lang="en-US" sz="800" dirty="0"/>
          </a:p>
          <a:p>
            <a:pPr marL="514350" indent="-457200"/>
            <a:r>
              <a:rPr lang="en-US" sz="2200" dirty="0" smtClean="0"/>
              <a:t>Personal name subject (600) </a:t>
            </a:r>
            <a:r>
              <a:rPr lang="en-US" sz="2200" dirty="0"/>
              <a:t>in </a:t>
            </a:r>
            <a:r>
              <a:rPr lang="en-US" sz="2200" dirty="0" smtClean="0"/>
              <a:t>30%; </a:t>
            </a:r>
            <a:r>
              <a:rPr lang="en-US" sz="2200" dirty="0"/>
              <a:t>mean of </a:t>
            </a:r>
            <a:r>
              <a:rPr lang="en-US" sz="2200" dirty="0" smtClean="0"/>
              <a:t>0.9 </a:t>
            </a:r>
            <a:r>
              <a:rPr lang="en-US" sz="2200" dirty="0"/>
              <a:t>per record</a:t>
            </a:r>
          </a:p>
          <a:p>
            <a:pPr marL="514350" indent="-457200"/>
            <a:r>
              <a:rPr lang="en-US" sz="2200" dirty="0" smtClean="0"/>
              <a:t>Topical subject (650) </a:t>
            </a:r>
            <a:r>
              <a:rPr lang="en-US" sz="2200" dirty="0"/>
              <a:t>in </a:t>
            </a:r>
            <a:r>
              <a:rPr lang="en-US" sz="2200" dirty="0" smtClean="0"/>
              <a:t>47%; </a:t>
            </a:r>
            <a:r>
              <a:rPr lang="en-US" sz="2200" dirty="0"/>
              <a:t>mean of </a:t>
            </a:r>
            <a:r>
              <a:rPr lang="en-US" sz="2200" dirty="0" smtClean="0"/>
              <a:t>1.7</a:t>
            </a:r>
            <a:endParaRPr lang="en-US" sz="2200" dirty="0"/>
          </a:p>
          <a:p>
            <a:pPr marL="514350" indent="-457200"/>
            <a:r>
              <a:rPr lang="en-US" sz="2200" dirty="0" smtClean="0"/>
              <a:t>Geographic subject (651) </a:t>
            </a:r>
            <a:r>
              <a:rPr lang="en-US" sz="2200" dirty="0"/>
              <a:t>in </a:t>
            </a:r>
            <a:r>
              <a:rPr lang="en-US" sz="2200" dirty="0" smtClean="0"/>
              <a:t>29%; </a:t>
            </a:r>
            <a:r>
              <a:rPr lang="en-US" sz="2200" dirty="0"/>
              <a:t>mean of </a:t>
            </a:r>
            <a:r>
              <a:rPr lang="en-US" sz="2200" dirty="0" smtClean="0"/>
              <a:t>0.8</a:t>
            </a:r>
          </a:p>
          <a:p>
            <a:pPr marL="514350" indent="-457200"/>
            <a:r>
              <a:rPr lang="en-US" sz="2200" dirty="0" smtClean="0"/>
              <a:t>Genre/form (655) </a:t>
            </a:r>
            <a:r>
              <a:rPr lang="en-US" sz="2200" dirty="0"/>
              <a:t>in </a:t>
            </a:r>
            <a:r>
              <a:rPr lang="en-US" sz="2200" dirty="0" smtClean="0"/>
              <a:t>35%; </a:t>
            </a:r>
            <a:r>
              <a:rPr lang="en-US" sz="2200" dirty="0"/>
              <a:t>mean of </a:t>
            </a:r>
            <a:r>
              <a:rPr lang="en-US" sz="2200" dirty="0" smtClean="0"/>
              <a:t>0.7</a:t>
            </a:r>
          </a:p>
          <a:p>
            <a:pPr marL="57150" indent="0">
              <a:buNone/>
            </a:pPr>
            <a:endParaRPr lang="en-US" sz="1200" dirty="0"/>
          </a:p>
          <a:p>
            <a:pPr marL="514350" indent="-457200"/>
            <a:r>
              <a:rPr lang="en-US" sz="2200" dirty="0"/>
              <a:t>Link to digital content (856) in </a:t>
            </a:r>
            <a:r>
              <a:rPr lang="en-US" sz="2200" dirty="0" smtClean="0"/>
              <a:t>5%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815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Recordings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87825" y="1157060"/>
            <a:ext cx="8181975" cy="4776788"/>
          </a:xfrm>
        </p:spPr>
        <p:txBody>
          <a:bodyPr/>
          <a:lstStyle/>
          <a:p>
            <a:r>
              <a:rPr lang="en-US" sz="2200" dirty="0" smtClean="0"/>
              <a:t>322,000 records (8% of all records)</a:t>
            </a:r>
          </a:p>
          <a:p>
            <a:pPr lvl="1"/>
            <a:r>
              <a:rPr lang="en-US" sz="1800" dirty="0" smtClean="0"/>
              <a:t>Music (5% of all records), nonmusic (3%)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200" dirty="0" smtClean="0"/>
              <a:t>Coded data</a:t>
            </a:r>
          </a:p>
          <a:p>
            <a:pPr lvl="1"/>
            <a:r>
              <a:rPr lang="en-US" sz="1800" dirty="0" smtClean="0"/>
              <a:t>95% describe items</a:t>
            </a:r>
          </a:p>
          <a:p>
            <a:pPr lvl="1"/>
            <a:r>
              <a:rPr lang="en-US" sz="1800" dirty="0" smtClean="0"/>
              <a:t>3% specify archival control (Leader 08)</a:t>
            </a:r>
          </a:p>
          <a:p>
            <a:pPr lvl="1"/>
            <a:r>
              <a:rPr lang="en-US" sz="1800" dirty="0" smtClean="0"/>
              <a:t>Coded physical characteristics (007) in 78%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200" dirty="0"/>
              <a:t>Most-used notes</a:t>
            </a:r>
          </a:p>
          <a:p>
            <a:pPr lvl="1"/>
            <a:r>
              <a:rPr lang="en-US" sz="1800" dirty="0"/>
              <a:t>General note (500) in 68</a:t>
            </a:r>
            <a:r>
              <a:rPr lang="en-US" sz="1800" dirty="0" smtClean="0"/>
              <a:t>% of records</a:t>
            </a:r>
            <a:endParaRPr lang="en-US" sz="1800" dirty="0"/>
          </a:p>
          <a:p>
            <a:pPr lvl="1"/>
            <a:r>
              <a:rPr lang="en-US" sz="1800" dirty="0"/>
              <a:t>Date/time/place of event (518) in 49%</a:t>
            </a:r>
          </a:p>
          <a:p>
            <a:pPr lvl="1"/>
            <a:r>
              <a:rPr lang="en-US" sz="1800" dirty="0"/>
              <a:t>Participant/performer (511) in 33</a:t>
            </a:r>
            <a:r>
              <a:rPr lang="en-US" sz="1800" dirty="0" smtClean="0"/>
              <a:t>%</a:t>
            </a:r>
            <a:endParaRPr lang="en-US" sz="22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1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Recordings, </a:t>
            </a:r>
            <a:r>
              <a:rPr lang="en-US" sz="3000" dirty="0" smtClean="0"/>
              <a:t>cont.</a:t>
            </a:r>
            <a:endParaRPr lang="en-US" sz="3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2025" y="1460474"/>
            <a:ext cx="8181975" cy="4776788"/>
          </a:xfrm>
        </p:spPr>
        <p:txBody>
          <a:bodyPr/>
          <a:lstStyle/>
          <a:p>
            <a:r>
              <a:rPr lang="en-US" sz="2200" dirty="0"/>
              <a:t>Primary </a:t>
            </a:r>
            <a:r>
              <a:rPr lang="en-US" sz="2200" dirty="0" smtClean="0"/>
              <a:t>creator (</a:t>
            </a:r>
            <a:r>
              <a:rPr lang="en-US" sz="2200" dirty="0"/>
              <a:t>1xx) in 75</a:t>
            </a:r>
            <a:r>
              <a:rPr lang="en-US" sz="2200" dirty="0" smtClean="0"/>
              <a:t>% of records</a:t>
            </a:r>
            <a:endParaRPr lang="en-US" sz="2200" dirty="0"/>
          </a:p>
          <a:p>
            <a:r>
              <a:rPr lang="en-US" sz="2200" dirty="0"/>
              <a:t>Secondary </a:t>
            </a:r>
            <a:r>
              <a:rPr lang="en-US" sz="2200" dirty="0" smtClean="0"/>
              <a:t>creator (</a:t>
            </a:r>
            <a:r>
              <a:rPr lang="en-US" sz="2200" dirty="0"/>
              <a:t>7xx) in 100%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200" dirty="0"/>
              <a:t>Topical subject (650) in 66%; mean of 5.2 per record</a:t>
            </a:r>
          </a:p>
          <a:p>
            <a:r>
              <a:rPr lang="en-US" sz="2200" dirty="0"/>
              <a:t>Geographic subject (651) in 22%; mean of </a:t>
            </a:r>
            <a:r>
              <a:rPr lang="en-US" sz="2200" dirty="0" smtClean="0"/>
              <a:t>0.9</a:t>
            </a:r>
            <a:endParaRPr lang="en-US" sz="2200" dirty="0"/>
          </a:p>
          <a:p>
            <a:r>
              <a:rPr lang="en-US" sz="2200" dirty="0"/>
              <a:t>Genre/form term (655) in 25%; mean of </a:t>
            </a:r>
            <a:r>
              <a:rPr lang="en-US" sz="2200" dirty="0" smtClean="0"/>
              <a:t>1.2</a:t>
            </a:r>
          </a:p>
          <a:p>
            <a:endParaRPr lang="en-US" sz="800" dirty="0"/>
          </a:p>
          <a:p>
            <a:r>
              <a:rPr lang="en-US" sz="2200" dirty="0"/>
              <a:t>Link to digital content (856) in </a:t>
            </a:r>
            <a:r>
              <a:rPr lang="en-US" sz="2200" dirty="0" smtClean="0"/>
              <a:t>3%</a:t>
            </a:r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5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Scores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49884" y="1409380"/>
            <a:ext cx="8181975" cy="4776788"/>
          </a:xfrm>
        </p:spPr>
        <p:txBody>
          <a:bodyPr/>
          <a:lstStyle/>
          <a:p>
            <a:r>
              <a:rPr lang="en-US" sz="2200" dirty="0" smtClean="0"/>
              <a:t> 117,000 records (</a:t>
            </a:r>
            <a:r>
              <a:rPr lang="en-US" sz="2200" dirty="0"/>
              <a:t>3</a:t>
            </a:r>
            <a:r>
              <a:rPr lang="en-US" sz="2200" dirty="0" smtClean="0"/>
              <a:t>% </a:t>
            </a:r>
            <a:r>
              <a:rPr lang="en-US" sz="2200" dirty="0"/>
              <a:t>of </a:t>
            </a:r>
            <a:r>
              <a:rPr lang="en-US" sz="2200" dirty="0" smtClean="0"/>
              <a:t>all records)</a:t>
            </a:r>
          </a:p>
          <a:p>
            <a:pPr lvl="1"/>
            <a:r>
              <a:rPr lang="en-US" sz="1800" dirty="0" smtClean="0"/>
              <a:t>Mostly manuscript scores (3% of all records), a few printed scores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sz="2200" dirty="0" smtClean="0"/>
              <a:t>Coded data</a:t>
            </a:r>
          </a:p>
          <a:p>
            <a:pPr lvl="1"/>
            <a:r>
              <a:rPr lang="en-US" sz="1800" dirty="0" smtClean="0"/>
              <a:t>77% describe items, 14% components</a:t>
            </a:r>
          </a:p>
          <a:p>
            <a:pPr lvl="1"/>
            <a:r>
              <a:rPr lang="en-US" sz="1800" dirty="0" smtClean="0"/>
              <a:t>3% specify archival </a:t>
            </a:r>
            <a:r>
              <a:rPr lang="en-US" sz="1800" dirty="0"/>
              <a:t>control (Leader 08</a:t>
            </a:r>
            <a:r>
              <a:rPr lang="en-US" sz="1800" dirty="0" smtClean="0"/>
              <a:t>)</a:t>
            </a:r>
          </a:p>
          <a:p>
            <a:pPr lvl="1"/>
            <a:endParaRPr lang="en-US" sz="800" dirty="0"/>
          </a:p>
          <a:p>
            <a:r>
              <a:rPr lang="en-US" sz="2200" dirty="0" smtClean="0"/>
              <a:t>Uniform title (240) in 41%</a:t>
            </a:r>
          </a:p>
          <a:p>
            <a:pPr marL="57150" indent="0">
              <a:buNone/>
            </a:pPr>
            <a:endParaRPr lang="en-US" sz="800" dirty="0" smtClean="0"/>
          </a:p>
          <a:p>
            <a:pPr marL="400050"/>
            <a:r>
              <a:rPr lang="en-US" sz="2200" dirty="0"/>
              <a:t>Most-used notes</a:t>
            </a:r>
          </a:p>
          <a:p>
            <a:pPr marL="800100" lvl="1"/>
            <a:r>
              <a:rPr lang="en-US" sz="1800" dirty="0"/>
              <a:t>General note (500) in 96% of records</a:t>
            </a:r>
          </a:p>
          <a:p>
            <a:pPr marL="800100" lvl="1"/>
            <a:r>
              <a:rPr lang="en-US" sz="1800" dirty="0"/>
              <a:t>L</a:t>
            </a:r>
            <a:r>
              <a:rPr lang="en-US" sz="1800" dirty="0" smtClean="0"/>
              <a:t>ittle </a:t>
            </a:r>
            <a:r>
              <a:rPr lang="en-US" sz="1800" dirty="0"/>
              <a:t>use of any other </a:t>
            </a:r>
            <a:r>
              <a:rPr lang="en-US" sz="1800" dirty="0" smtClean="0"/>
              <a:t>5xx’s</a:t>
            </a:r>
            <a:endParaRPr lang="en-US" sz="1800" dirty="0"/>
          </a:p>
          <a:p>
            <a:pPr marL="57150" indent="0">
              <a:buNone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96907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Scores, </a:t>
            </a:r>
            <a:r>
              <a:rPr lang="en-US" sz="3000" dirty="0" smtClean="0"/>
              <a:t>cont.</a:t>
            </a:r>
            <a:endParaRPr lang="en-US" sz="3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49884" y="1437602"/>
            <a:ext cx="8181975" cy="4776788"/>
          </a:xfrm>
        </p:spPr>
        <p:txBody>
          <a:bodyPr/>
          <a:lstStyle/>
          <a:p>
            <a:pPr marL="400050"/>
            <a:r>
              <a:rPr lang="en-US" sz="2200" dirty="0"/>
              <a:t>Primary </a:t>
            </a:r>
            <a:r>
              <a:rPr lang="en-US" sz="2200" dirty="0" smtClean="0"/>
              <a:t>creator (</a:t>
            </a:r>
            <a:r>
              <a:rPr lang="en-US" sz="2200" dirty="0"/>
              <a:t>1xx) in 90</a:t>
            </a:r>
            <a:r>
              <a:rPr lang="en-US" sz="2200" dirty="0" smtClean="0"/>
              <a:t>% of records</a:t>
            </a:r>
            <a:endParaRPr lang="en-US" sz="2200" dirty="0"/>
          </a:p>
          <a:p>
            <a:pPr marL="400050"/>
            <a:r>
              <a:rPr lang="en-US" sz="2200" dirty="0"/>
              <a:t>Secondary </a:t>
            </a:r>
            <a:r>
              <a:rPr lang="en-US" sz="2200" dirty="0" smtClean="0"/>
              <a:t>creator (</a:t>
            </a:r>
            <a:r>
              <a:rPr lang="en-US" sz="2200" dirty="0"/>
              <a:t>7xx) in ca. 50%</a:t>
            </a:r>
            <a:endParaRPr lang="en-US" sz="800" dirty="0"/>
          </a:p>
          <a:p>
            <a:pPr marL="400050"/>
            <a:endParaRPr lang="en-US" sz="800" dirty="0"/>
          </a:p>
          <a:p>
            <a:pPr marL="400050"/>
            <a:r>
              <a:rPr lang="en-US" sz="2200" dirty="0"/>
              <a:t>Topical subject (650) in 96% of records; mean of 2.4 </a:t>
            </a:r>
          </a:p>
          <a:p>
            <a:pPr marL="400050"/>
            <a:r>
              <a:rPr lang="en-US" sz="2200" dirty="0"/>
              <a:t>Genre/form (655) in 34%; often in 650 </a:t>
            </a:r>
            <a:r>
              <a:rPr lang="en-US" sz="2200" dirty="0" smtClean="0"/>
              <a:t>instead</a:t>
            </a:r>
          </a:p>
          <a:p>
            <a:pPr marL="800100" lvl="1"/>
            <a:r>
              <a:rPr lang="en-US" sz="1800" dirty="0" smtClean="0"/>
              <a:t>650s will gradually move to 655</a:t>
            </a:r>
            <a:endParaRPr lang="en-US" sz="1800" dirty="0"/>
          </a:p>
          <a:p>
            <a:pPr marL="57150" indent="0">
              <a:buNone/>
            </a:pPr>
            <a:endParaRPr lang="en-US" sz="800" dirty="0"/>
          </a:p>
          <a:p>
            <a:pPr marL="400050"/>
            <a:r>
              <a:rPr lang="en-US" sz="2200" dirty="0"/>
              <a:t>Link to digital content (856) in 25%</a:t>
            </a:r>
            <a:endParaRPr lang="en-US" sz="2400" dirty="0"/>
          </a:p>
          <a:p>
            <a:pPr marL="57150" indent="0">
              <a:buNone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6769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Research objective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1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 Maps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38355" y="1135919"/>
            <a:ext cx="8181975" cy="4776788"/>
          </a:xfrm>
        </p:spPr>
        <p:txBody>
          <a:bodyPr/>
          <a:lstStyle/>
          <a:p>
            <a:pPr marL="400050"/>
            <a:r>
              <a:rPr lang="en-US" sz="2200" dirty="0" smtClean="0"/>
              <a:t>22,000 records (0.6% of all records)</a:t>
            </a:r>
          </a:p>
          <a:p>
            <a:pPr marL="800100" lvl="1"/>
            <a:r>
              <a:rPr lang="en-US" sz="1800" dirty="0" smtClean="0"/>
              <a:t>Mostly manuscript maps, a few printed maps</a:t>
            </a:r>
          </a:p>
          <a:p>
            <a:pPr marL="57150" indent="0">
              <a:buNone/>
            </a:pPr>
            <a:endParaRPr lang="en-US" sz="800" dirty="0" smtClean="0"/>
          </a:p>
          <a:p>
            <a:pPr marL="400050"/>
            <a:r>
              <a:rPr lang="en-US" sz="2200" dirty="0" smtClean="0"/>
              <a:t>Coded data</a:t>
            </a:r>
          </a:p>
          <a:p>
            <a:pPr marL="800100" lvl="1"/>
            <a:r>
              <a:rPr lang="en-US" sz="1800" dirty="0"/>
              <a:t>95% describe items</a:t>
            </a:r>
          </a:p>
          <a:p>
            <a:pPr marL="800100" lvl="1"/>
            <a:r>
              <a:rPr lang="en-US" sz="1800" dirty="0" smtClean="0"/>
              <a:t>Coded physical characteristics (007) in 65% of records</a:t>
            </a:r>
          </a:p>
          <a:p>
            <a:pPr marL="800100" lvl="1"/>
            <a:r>
              <a:rPr lang="en-US" sz="1800" dirty="0" smtClean="0"/>
              <a:t>4% </a:t>
            </a:r>
            <a:r>
              <a:rPr lang="en-US" sz="1800" dirty="0"/>
              <a:t>specify archival control (Leader 08</a:t>
            </a:r>
            <a:r>
              <a:rPr lang="en-US" sz="1800" dirty="0" smtClean="0"/>
              <a:t>)</a:t>
            </a:r>
          </a:p>
          <a:p>
            <a:pPr marL="800100" lvl="1"/>
            <a:r>
              <a:rPr lang="en-US" sz="1800" dirty="0" smtClean="0"/>
              <a:t>Hierarchical </a:t>
            </a:r>
            <a:r>
              <a:rPr lang="en-US" sz="1800" dirty="0"/>
              <a:t>geographic area code (043) in 80</a:t>
            </a:r>
            <a:r>
              <a:rPr lang="en-US" sz="1800" dirty="0" smtClean="0"/>
              <a:t>%</a:t>
            </a:r>
          </a:p>
          <a:p>
            <a:pPr marL="800100" lvl="1"/>
            <a:r>
              <a:rPr lang="en-US" sz="1800" dirty="0" smtClean="0"/>
              <a:t>Geographic classification code (052) </a:t>
            </a:r>
            <a:r>
              <a:rPr lang="en-US" sz="1800" dirty="0"/>
              <a:t>in 66</a:t>
            </a:r>
            <a:r>
              <a:rPr lang="en-US" sz="1800" dirty="0" smtClean="0"/>
              <a:t>%</a:t>
            </a:r>
          </a:p>
          <a:p>
            <a:pPr marL="400050"/>
            <a:endParaRPr lang="en-US" sz="800" dirty="0"/>
          </a:p>
          <a:p>
            <a:pPr marL="400050"/>
            <a:r>
              <a:rPr lang="en-US" sz="2200" dirty="0"/>
              <a:t>Cartographic mathematical data (255) in 92</a:t>
            </a:r>
            <a:r>
              <a:rPr lang="en-US" sz="2200" dirty="0" smtClean="0"/>
              <a:t>%</a:t>
            </a:r>
            <a:endParaRPr lang="en-US" sz="1800" dirty="0" smtClean="0"/>
          </a:p>
          <a:p>
            <a:pPr marL="514350" lvl="1" indent="0">
              <a:buNone/>
            </a:pPr>
            <a:endParaRPr lang="en-US" sz="800" dirty="0"/>
          </a:p>
          <a:p>
            <a:pPr marL="400050"/>
            <a:r>
              <a:rPr lang="en-US" sz="2200" dirty="0"/>
              <a:t>Most-used notes</a:t>
            </a:r>
          </a:p>
          <a:p>
            <a:pPr marL="800100" lvl="1"/>
            <a:r>
              <a:rPr lang="en-US" sz="1800" dirty="0"/>
              <a:t>General note (500) in 96</a:t>
            </a:r>
            <a:r>
              <a:rPr lang="en-US" sz="1800" dirty="0" smtClean="0"/>
              <a:t>%</a:t>
            </a:r>
          </a:p>
          <a:p>
            <a:pPr marL="800100" lvl="1"/>
            <a:r>
              <a:rPr lang="en-US" sz="1800" dirty="0" smtClean="0"/>
              <a:t>Li</a:t>
            </a:r>
            <a:r>
              <a:rPr lang="en-US" sz="1800" dirty="0"/>
              <a:t>t</a:t>
            </a:r>
            <a:r>
              <a:rPr lang="en-US" sz="1800" dirty="0" smtClean="0"/>
              <a:t>tle </a:t>
            </a:r>
            <a:r>
              <a:rPr lang="en-US" sz="1800" dirty="0"/>
              <a:t>use of any other </a:t>
            </a:r>
            <a:r>
              <a:rPr lang="en-US" sz="1800" dirty="0" smtClean="0"/>
              <a:t>5xx’s</a:t>
            </a:r>
            <a:endParaRPr lang="en-US" sz="1800" dirty="0"/>
          </a:p>
          <a:p>
            <a:pPr marL="514350" lvl="1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1504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 Maps, </a:t>
            </a:r>
            <a:r>
              <a:rPr lang="en-US" sz="3000" dirty="0" smtClean="0"/>
              <a:t>cont.</a:t>
            </a:r>
            <a:endParaRPr lang="en-US" sz="3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72221" y="1430956"/>
            <a:ext cx="8181975" cy="4776788"/>
          </a:xfrm>
        </p:spPr>
        <p:txBody>
          <a:bodyPr/>
          <a:lstStyle/>
          <a:p>
            <a:pPr marL="57150" indent="0">
              <a:buNone/>
            </a:pPr>
            <a:endParaRPr lang="en-US" sz="800" dirty="0"/>
          </a:p>
          <a:p>
            <a:pPr marL="400050"/>
            <a:r>
              <a:rPr lang="en-US" sz="2200" dirty="0"/>
              <a:t>Primary </a:t>
            </a:r>
            <a:r>
              <a:rPr lang="en-US" sz="2200" dirty="0" smtClean="0"/>
              <a:t>creator (</a:t>
            </a:r>
            <a:r>
              <a:rPr lang="en-US" sz="2200" dirty="0"/>
              <a:t>1xx) in 53</a:t>
            </a:r>
            <a:r>
              <a:rPr lang="en-US" sz="2200" dirty="0" smtClean="0"/>
              <a:t>% of records</a:t>
            </a:r>
            <a:endParaRPr lang="en-US" sz="2200" dirty="0"/>
          </a:p>
          <a:p>
            <a:pPr marL="400050"/>
            <a:r>
              <a:rPr lang="en-US" sz="2200" dirty="0"/>
              <a:t>Secondary </a:t>
            </a:r>
            <a:r>
              <a:rPr lang="en-US" sz="2200" dirty="0" smtClean="0"/>
              <a:t>creator (7xx</a:t>
            </a:r>
            <a:r>
              <a:rPr lang="en-US" sz="2200" dirty="0"/>
              <a:t>) in 50</a:t>
            </a:r>
            <a:r>
              <a:rPr lang="en-US" sz="2200" dirty="0" smtClean="0"/>
              <a:t>%</a:t>
            </a:r>
          </a:p>
          <a:p>
            <a:pPr marL="57150" indent="0">
              <a:buNone/>
            </a:pPr>
            <a:endParaRPr lang="en-US" sz="800" dirty="0"/>
          </a:p>
          <a:p>
            <a:pPr marL="400050"/>
            <a:r>
              <a:rPr lang="en-US" sz="2200" dirty="0" smtClean="0"/>
              <a:t>Topical subject (650) </a:t>
            </a:r>
            <a:r>
              <a:rPr lang="en-US" sz="2200" dirty="0"/>
              <a:t>in 68</a:t>
            </a:r>
            <a:r>
              <a:rPr lang="en-US" sz="2200" dirty="0" smtClean="0"/>
              <a:t>%; </a:t>
            </a:r>
            <a:r>
              <a:rPr lang="en-US" sz="2200" dirty="0"/>
              <a:t>mean of 2.8 per record</a:t>
            </a:r>
          </a:p>
          <a:p>
            <a:pPr marL="400050"/>
            <a:r>
              <a:rPr lang="en-US" sz="2200" dirty="0" smtClean="0"/>
              <a:t>Geographic subject (651) </a:t>
            </a:r>
            <a:r>
              <a:rPr lang="en-US" sz="2200" dirty="0"/>
              <a:t>in 83</a:t>
            </a:r>
            <a:r>
              <a:rPr lang="en-US" sz="2200" dirty="0" smtClean="0"/>
              <a:t>%; </a:t>
            </a:r>
            <a:r>
              <a:rPr lang="en-US" sz="2200" dirty="0"/>
              <a:t>mean of </a:t>
            </a:r>
            <a:r>
              <a:rPr lang="en-US" sz="2200" dirty="0" smtClean="0"/>
              <a:t>2.7</a:t>
            </a:r>
            <a:endParaRPr lang="en-US" sz="2200" dirty="0"/>
          </a:p>
          <a:p>
            <a:pPr marL="400050"/>
            <a:r>
              <a:rPr lang="en-US" sz="2200" dirty="0" smtClean="0"/>
              <a:t>Genre/form (655) </a:t>
            </a:r>
            <a:r>
              <a:rPr lang="en-US" sz="2200" dirty="0"/>
              <a:t>in 84</a:t>
            </a:r>
            <a:r>
              <a:rPr lang="en-US" sz="2200" dirty="0" smtClean="0"/>
              <a:t>%; </a:t>
            </a:r>
            <a:r>
              <a:rPr lang="en-US" sz="2200" dirty="0"/>
              <a:t>mean of </a:t>
            </a:r>
            <a:r>
              <a:rPr lang="en-US" sz="2200" dirty="0" smtClean="0"/>
              <a:t>1.8</a:t>
            </a:r>
          </a:p>
          <a:p>
            <a:pPr marL="57150" indent="0">
              <a:buNone/>
            </a:pPr>
            <a:endParaRPr lang="en-US" sz="800" dirty="0" smtClean="0"/>
          </a:p>
          <a:p>
            <a:pPr marL="400050"/>
            <a:r>
              <a:rPr lang="en-US" sz="2200" dirty="0"/>
              <a:t>Link to digital content (856) in </a:t>
            </a:r>
            <a:r>
              <a:rPr lang="en-US" sz="2200" dirty="0" smtClean="0"/>
              <a:t>14%</a:t>
            </a:r>
            <a:endParaRPr lang="en-US" sz="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8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Other formats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7838" y="1136650"/>
            <a:ext cx="8299273" cy="4776788"/>
          </a:xfrm>
        </p:spPr>
        <p:txBody>
          <a:bodyPr/>
          <a:lstStyle/>
          <a:p>
            <a:r>
              <a:rPr lang="en-US" sz="2400" dirty="0" smtClean="0"/>
              <a:t>Dataset also includes a few records for: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sz="2200" dirty="0" smtClean="0"/>
              <a:t>Computer files (1,275)</a:t>
            </a:r>
          </a:p>
          <a:p>
            <a:pPr lvl="2"/>
            <a:r>
              <a:rPr lang="en-US" sz="1800" dirty="0" smtClean="0"/>
              <a:t>Most should instead use record type for nature of content</a:t>
            </a:r>
          </a:p>
          <a:p>
            <a:pPr lvl="1"/>
            <a:r>
              <a:rPr lang="en-US" sz="2200" dirty="0" smtClean="0"/>
              <a:t>Web sites (146)</a:t>
            </a:r>
          </a:p>
          <a:p>
            <a:pPr lvl="2"/>
            <a:r>
              <a:rPr lang="en-US" sz="1800" dirty="0" smtClean="0"/>
              <a:t>Record type used for these is Integrated Resources</a:t>
            </a:r>
          </a:p>
          <a:p>
            <a:pPr lvl="2"/>
            <a:r>
              <a:rPr lang="en-US" sz="1800" dirty="0" smtClean="0"/>
              <a:t>Thousands of others use another record type, e.g. Mixed Materials</a:t>
            </a:r>
          </a:p>
          <a:p>
            <a:pPr lvl="1"/>
            <a:r>
              <a:rPr lang="en-US" sz="2200" dirty="0" smtClean="0"/>
              <a:t>Serials (109)</a:t>
            </a:r>
          </a:p>
          <a:p>
            <a:pPr marL="457200" lvl="1" indent="0">
              <a:buNone/>
            </a:pPr>
            <a:endParaRPr lang="en-US" sz="800" dirty="0"/>
          </a:p>
          <a:p>
            <a:pPr marL="400050"/>
            <a:r>
              <a:rPr lang="en-US" sz="2200" dirty="0"/>
              <a:t>I</a:t>
            </a:r>
            <a:r>
              <a:rPr lang="en-US" sz="2200" dirty="0" smtClean="0"/>
              <a:t>ncluded only because archival </a:t>
            </a:r>
            <a:r>
              <a:rPr lang="en-US" sz="2200" dirty="0"/>
              <a:t>control (Leader 08</a:t>
            </a:r>
            <a:r>
              <a:rPr lang="en-US" sz="2200" dirty="0" smtClean="0"/>
              <a:t>) is specified</a:t>
            </a:r>
            <a:endParaRPr lang="en-US" sz="2200" dirty="0"/>
          </a:p>
          <a:p>
            <a:pPr marL="457200" lvl="1" indent="0">
              <a:buNone/>
            </a:pPr>
            <a:endParaRPr lang="en-US" sz="18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0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My Questions for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4760" y="1446357"/>
            <a:ext cx="6796308" cy="4816126"/>
          </a:xfrm>
        </p:spPr>
        <p:txBody>
          <a:bodyPr/>
          <a:lstStyle/>
          <a:p>
            <a:r>
              <a:rPr lang="en-US" sz="2200" dirty="0"/>
              <a:t>Which of the findings are </a:t>
            </a:r>
            <a:r>
              <a:rPr lang="en-US" sz="2200" b="1" i="1" dirty="0"/>
              <a:t>significant</a:t>
            </a:r>
            <a:r>
              <a:rPr lang="en-US" sz="2200" dirty="0"/>
              <a:t> enough to warrant changes in practice</a:t>
            </a:r>
            <a:r>
              <a:rPr lang="en-US" sz="2200" dirty="0" smtClean="0"/>
              <a:t>?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200" dirty="0" smtClean="0"/>
              <a:t>Do the data </a:t>
            </a:r>
            <a:r>
              <a:rPr lang="en-US" sz="2200" b="1" i="1" dirty="0" smtClean="0"/>
              <a:t>debunk</a:t>
            </a:r>
            <a:r>
              <a:rPr lang="en-US" sz="2200" dirty="0" smtClean="0"/>
              <a:t> any assumptions?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200" dirty="0" smtClean="0"/>
              <a:t>Would you tweak the specs of our </a:t>
            </a:r>
            <a:r>
              <a:rPr lang="en-US" sz="2200" b="1" i="1" dirty="0" smtClean="0"/>
              <a:t>filter</a:t>
            </a:r>
            <a:r>
              <a:rPr lang="en-US" sz="2200" dirty="0" smtClean="0"/>
              <a:t>?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200" dirty="0" smtClean="0"/>
              <a:t>What </a:t>
            </a:r>
            <a:r>
              <a:rPr lang="en-US" sz="2200" b="1" i="1" dirty="0" smtClean="0"/>
              <a:t>other questions </a:t>
            </a:r>
            <a:r>
              <a:rPr lang="en-US" sz="2200" dirty="0" smtClean="0"/>
              <a:t>should I be asking?</a:t>
            </a:r>
          </a:p>
          <a:p>
            <a:pPr marL="0" indent="0">
              <a:buNone/>
            </a:pPr>
            <a:endParaRPr lang="en-US" sz="800" dirty="0" smtClean="0"/>
          </a:p>
          <a:p>
            <a:endParaRPr lang="en-US" sz="2200" dirty="0" smtClean="0"/>
          </a:p>
          <a:p>
            <a:r>
              <a:rPr lang="en-US" sz="2200" dirty="0" smtClean="0"/>
              <a:t>… And what </a:t>
            </a:r>
            <a:r>
              <a:rPr lang="en-US" sz="2200" b="1" i="1" u="sng" dirty="0" smtClean="0"/>
              <a:t>are</a:t>
            </a:r>
            <a:r>
              <a:rPr lang="en-US" sz="2200" dirty="0" smtClean="0"/>
              <a:t> the implications for </a:t>
            </a:r>
            <a:r>
              <a:rPr lang="en-US" sz="2200" b="1" i="1" dirty="0" smtClean="0"/>
              <a:t>next-generation cataloging</a:t>
            </a:r>
            <a:r>
              <a:rPr lang="en-US" sz="2200" dirty="0" smtClean="0"/>
              <a:t>?</a:t>
            </a:r>
          </a:p>
          <a:p>
            <a:pPr marL="0" indent="0">
              <a:buNone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00329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Tentative Recommendations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8949" y="1135919"/>
            <a:ext cx="8181975" cy="4776788"/>
          </a:xfrm>
        </p:spPr>
        <p:txBody>
          <a:bodyPr/>
          <a:lstStyle/>
          <a:p>
            <a:r>
              <a:rPr lang="en-US" sz="2200" dirty="0" smtClean="0"/>
              <a:t>Consider eliminating some little-used </a:t>
            </a:r>
            <a:r>
              <a:rPr lang="en-US" sz="2200" b="1" i="1" dirty="0" smtClean="0"/>
              <a:t>note fields</a:t>
            </a:r>
            <a:r>
              <a:rPr lang="en-US" sz="2200" dirty="0" smtClean="0"/>
              <a:t> from MARC</a:t>
            </a:r>
            <a:endParaRPr lang="en-US" sz="2200" b="1" i="1" dirty="0" smtClean="0"/>
          </a:p>
          <a:p>
            <a:endParaRPr lang="en-US" sz="800" dirty="0" smtClean="0"/>
          </a:p>
          <a:p>
            <a:r>
              <a:rPr lang="en-US" sz="2200" dirty="0" smtClean="0"/>
              <a:t>Educate archival community about accurate use of </a:t>
            </a:r>
            <a:r>
              <a:rPr lang="en-US" sz="2200" b="1" i="1" dirty="0" smtClean="0"/>
              <a:t>record types</a:t>
            </a:r>
            <a:r>
              <a:rPr lang="en-US" sz="2200" dirty="0" smtClean="0"/>
              <a:t> and why </a:t>
            </a:r>
            <a:r>
              <a:rPr lang="en-US" sz="2200" b="1" i="1" dirty="0" smtClean="0"/>
              <a:t>consistency</a:t>
            </a:r>
            <a:r>
              <a:rPr lang="en-US" sz="2200" dirty="0" smtClean="0"/>
              <a:t> matters</a:t>
            </a:r>
          </a:p>
          <a:p>
            <a:endParaRPr lang="en-US" sz="800" dirty="0" smtClean="0"/>
          </a:p>
          <a:p>
            <a:r>
              <a:rPr lang="en-US" sz="2200" dirty="0" smtClean="0"/>
              <a:t>Promote </a:t>
            </a:r>
            <a:r>
              <a:rPr lang="en-US" sz="2200" b="1" i="1" dirty="0" smtClean="0"/>
              <a:t>DACS</a:t>
            </a:r>
            <a:r>
              <a:rPr lang="en-US" sz="2200" dirty="0" smtClean="0"/>
              <a:t> single-level </a:t>
            </a:r>
            <a:r>
              <a:rPr lang="en-US" sz="2200" b="1" i="1" dirty="0" smtClean="0"/>
              <a:t>minimum required</a:t>
            </a:r>
            <a:r>
              <a:rPr lang="en-US" sz="2200" dirty="0" smtClean="0"/>
              <a:t> elements</a:t>
            </a:r>
          </a:p>
          <a:p>
            <a:endParaRPr lang="en-US" sz="800" dirty="0" smtClean="0"/>
          </a:p>
          <a:p>
            <a:r>
              <a:rPr lang="en-US" sz="2200" dirty="0" smtClean="0"/>
              <a:t>Promote value of </a:t>
            </a:r>
            <a:r>
              <a:rPr lang="en-US" sz="2200" b="1" i="1" dirty="0" smtClean="0"/>
              <a:t>collection-level </a:t>
            </a:r>
            <a:r>
              <a:rPr lang="en-US" sz="2200" dirty="0" smtClean="0"/>
              <a:t>records to special materials communities</a:t>
            </a:r>
          </a:p>
          <a:p>
            <a:endParaRPr lang="en-US" sz="800" dirty="0" smtClean="0"/>
          </a:p>
          <a:p>
            <a:r>
              <a:rPr lang="en-US" sz="2200" dirty="0" smtClean="0"/>
              <a:t>Consider doing some automated </a:t>
            </a:r>
            <a:r>
              <a:rPr lang="en-US" sz="2200" b="1" i="1" dirty="0" smtClean="0"/>
              <a:t>data remediation</a:t>
            </a:r>
          </a:p>
          <a:p>
            <a:pPr lvl="1"/>
            <a:r>
              <a:rPr lang="en-US" sz="1800" dirty="0" smtClean="0"/>
              <a:t>Sample possibilities: add missing language notes, “no restrictions” notes, country codes, titles in 245 $a</a:t>
            </a:r>
          </a:p>
          <a:p>
            <a:pPr lvl="1"/>
            <a:endParaRPr lang="en-US" sz="800" dirty="0" smtClean="0"/>
          </a:p>
          <a:p>
            <a:r>
              <a:rPr lang="en-US" sz="2200" b="1" i="1" dirty="0" smtClean="0"/>
              <a:t>What else? What would help you in your work?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267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62025" y="1290583"/>
            <a:ext cx="8181975" cy="4776788"/>
          </a:xfrm>
        </p:spPr>
        <p:txBody>
          <a:bodyPr/>
          <a:lstStyle/>
          <a:p>
            <a:r>
              <a:rPr lang="en-US" sz="2200" dirty="0" smtClean="0"/>
              <a:t>Publish OCLC Research report early in 2016</a:t>
            </a:r>
          </a:p>
          <a:p>
            <a:r>
              <a:rPr lang="en-US" sz="2200" dirty="0" smtClean="0"/>
              <a:t>Prepare a second paper on implications for discovery, comparing MARC and EAD data </a:t>
            </a:r>
            <a:r>
              <a:rPr lang="en-US" sz="2000" dirty="0" smtClean="0"/>
              <a:t>(Bron </a:t>
            </a:r>
            <a:r>
              <a:rPr lang="en-US" sz="2000" i="1" dirty="0" smtClean="0"/>
              <a:t>et al. </a:t>
            </a:r>
            <a:r>
              <a:rPr lang="en-US" sz="2000" dirty="0" smtClean="0"/>
              <a:t>in </a:t>
            </a:r>
            <a:r>
              <a:rPr lang="en-US" sz="2000" i="1" dirty="0" smtClean="0"/>
              <a:t>Code{4}Lib,</a:t>
            </a:r>
            <a:r>
              <a:rPr lang="en-US" sz="2000" dirty="0" smtClean="0"/>
              <a:t> 2013)</a:t>
            </a:r>
          </a:p>
          <a:p>
            <a:r>
              <a:rPr lang="en-US" sz="2200" dirty="0" smtClean="0"/>
              <a:t>Possible future projects</a:t>
            </a:r>
          </a:p>
          <a:p>
            <a:pPr lvl="1"/>
            <a:r>
              <a:rPr lang="en-US" sz="1800" dirty="0" smtClean="0"/>
              <a:t>Study data content</a:t>
            </a:r>
          </a:p>
          <a:p>
            <a:pPr lvl="1"/>
            <a:r>
              <a:rPr lang="en-US" sz="1800" dirty="0" smtClean="0"/>
              <a:t>Selective data remediation</a:t>
            </a:r>
          </a:p>
          <a:p>
            <a:pPr lvl="2"/>
            <a:r>
              <a:rPr lang="en-US" sz="1600" dirty="0" smtClean="0"/>
              <a:t>Enhance generic titles (e.g., Papers, Records)</a:t>
            </a:r>
          </a:p>
          <a:p>
            <a:pPr lvl="2"/>
            <a:r>
              <a:rPr lang="en-US" sz="1600" dirty="0" smtClean="0"/>
              <a:t>Add missing language notes (field 546)</a:t>
            </a:r>
          </a:p>
          <a:p>
            <a:pPr lvl="1"/>
            <a:r>
              <a:rPr lang="en-US" sz="1800" dirty="0" smtClean="0"/>
              <a:t>Descriptive practice for web archiving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200" dirty="0" smtClean="0"/>
              <a:t>What research might </a:t>
            </a:r>
            <a:r>
              <a:rPr lang="en-US" sz="2200" b="1" i="1" dirty="0" smtClean="0"/>
              <a:t>you</a:t>
            </a:r>
            <a:r>
              <a:rPr lang="en-US" sz="2200" dirty="0" smtClean="0"/>
              <a:t> take on?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742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36909" y="1244940"/>
            <a:ext cx="6518471" cy="1261884"/>
          </a:xfrm>
        </p:spPr>
        <p:txBody>
          <a:bodyPr/>
          <a:lstStyle/>
          <a:p>
            <a:r>
              <a:rPr lang="en-US" sz="4000" dirty="0" smtClean="0"/>
              <a:t>Please send feedback!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8357" y="3249020"/>
            <a:ext cx="3887788" cy="405719"/>
          </a:xfrm>
        </p:spPr>
        <p:txBody>
          <a:bodyPr/>
          <a:lstStyle/>
          <a:p>
            <a:r>
              <a:rPr lang="en-US" dirty="0" smtClean="0"/>
              <a:t>Jackie Dooley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8357" y="3588608"/>
            <a:ext cx="3887788" cy="359027"/>
          </a:xfrm>
        </p:spPr>
        <p:txBody>
          <a:bodyPr/>
          <a:lstStyle/>
          <a:p>
            <a:r>
              <a:rPr lang="en-US" dirty="0" smtClean="0"/>
              <a:t>Program Officer, OCLC Research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8543" y="3960252"/>
            <a:ext cx="4176741" cy="75265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dooleyj@oclc.org</a:t>
            </a:r>
            <a:endParaRPr lang="en-US" dirty="0" smtClean="0"/>
          </a:p>
          <a:p>
            <a:r>
              <a:rPr lang="en-US" dirty="0" smtClean="0"/>
              <a:t>@minniedw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0" y="223648"/>
            <a:ext cx="6290772" cy="989908"/>
          </a:xfrm>
        </p:spPr>
        <p:txBody>
          <a:bodyPr/>
          <a:lstStyle/>
          <a:p>
            <a:r>
              <a:rPr lang="en-US" sz="1600" dirty="0"/>
              <a:t>OCLC Research Library Partnership </a:t>
            </a:r>
            <a:endParaRPr lang="en-US" sz="1600" dirty="0" smtClean="0"/>
          </a:p>
          <a:p>
            <a:r>
              <a:rPr lang="en-US" sz="1600" dirty="0" smtClean="0"/>
              <a:t>Work-in-progress webinar</a:t>
            </a:r>
            <a:endParaRPr lang="en-US" sz="1600" dirty="0"/>
          </a:p>
          <a:p>
            <a:r>
              <a:rPr lang="en-US" sz="1600" dirty="0"/>
              <a:t>3 December 2015</a:t>
            </a:r>
          </a:p>
          <a:p>
            <a:endParaRPr lang="en-US" dirty="0"/>
          </a:p>
        </p:txBody>
      </p:sp>
      <p:pic>
        <p:nvPicPr>
          <p:cNvPr id="8" name="Picture 7" descr="JD headshot 2011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72" y="2530092"/>
            <a:ext cx="2612187" cy="32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Research Objective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77838" y="1136650"/>
            <a:ext cx="7758497" cy="123647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Establish a detailed profile of MARC data element occurrences in archival catalog records, providing a view of 30+ years of practice.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5409" y="2616847"/>
            <a:ext cx="760770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200" dirty="0"/>
              <a:t>Reveal variations in </a:t>
            </a:r>
            <a:r>
              <a:rPr lang="en-US" sz="2200" dirty="0" smtClean="0"/>
              <a:t>descriptive practice across formats</a:t>
            </a:r>
          </a:p>
          <a:p>
            <a:pPr lvl="0"/>
            <a:endParaRPr lang="en-US" sz="800" dirty="0"/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Characterize </a:t>
            </a:r>
            <a:r>
              <a:rPr lang="en-US" sz="2200" dirty="0" smtClean="0"/>
              <a:t>practice before </a:t>
            </a:r>
            <a:r>
              <a:rPr lang="en-US" sz="2200" dirty="0"/>
              <a:t>MARC </a:t>
            </a:r>
            <a:r>
              <a:rPr lang="en-US" sz="2200" dirty="0" smtClean="0"/>
              <a:t>usage diminishes</a:t>
            </a:r>
          </a:p>
          <a:p>
            <a:endParaRPr lang="en-US" sz="8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Debunk </a:t>
            </a:r>
            <a:r>
              <a:rPr lang="en-US" sz="2200" dirty="0"/>
              <a:t>any inaccurate assumptions</a:t>
            </a:r>
          </a:p>
          <a:p>
            <a:endParaRPr lang="en-US" sz="800" dirty="0"/>
          </a:p>
          <a:p>
            <a:pPr marL="285750" lvl="0" indent="-285750">
              <a:buFont typeface="Arial"/>
              <a:buChar char="•"/>
            </a:pPr>
            <a:r>
              <a:rPr lang="en-US" sz="2200" dirty="0" smtClean="0"/>
              <a:t>Suggest changes to descriptive practice</a:t>
            </a:r>
            <a:endParaRPr lang="en-US" sz="800" dirty="0" smtClean="0"/>
          </a:p>
          <a:p>
            <a:pPr marL="285750" indent="-285750">
              <a:buFont typeface="Arial"/>
              <a:buChar char="•"/>
            </a:pPr>
            <a:endParaRPr lang="en-US" sz="800" dirty="0"/>
          </a:p>
          <a:p>
            <a:pPr marL="285750" lvl="0" indent="-285750">
              <a:buFont typeface="Arial"/>
              <a:buChar char="•"/>
            </a:pPr>
            <a:r>
              <a:rPr lang="en-US" sz="2200" dirty="0"/>
              <a:t>Enable analysis of implications for discovery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3667" y="5388002"/>
            <a:ext cx="582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Take note</a:t>
            </a:r>
            <a:r>
              <a:rPr lang="en-US" b="1" i="1" dirty="0"/>
              <a:t>!</a:t>
            </a:r>
            <a:r>
              <a:rPr lang="en-US" b="1" i="1" dirty="0" smtClean="0"/>
              <a:t> I studied field occurrences, not content.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55749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Some initial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Some Initial Questions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37055" y="1264928"/>
            <a:ext cx="7822758" cy="4776788"/>
          </a:xfrm>
        </p:spPr>
        <p:txBody>
          <a:bodyPr/>
          <a:lstStyle/>
          <a:p>
            <a:pPr lvl="0"/>
            <a:r>
              <a:rPr lang="en-US" sz="2000" b="1" i="1" dirty="0" smtClean="0"/>
              <a:t>What </a:t>
            </a:r>
            <a:r>
              <a:rPr lang="en-US" sz="2000" b="1" i="1" u="sng" dirty="0" smtClean="0"/>
              <a:t>is</a:t>
            </a:r>
            <a:r>
              <a:rPr lang="en-US" sz="2000" b="1" i="1" dirty="0" smtClean="0"/>
              <a:t> “archival material”?</a:t>
            </a:r>
          </a:p>
          <a:p>
            <a:pPr marL="0" lvl="0" indent="0">
              <a:buNone/>
            </a:pPr>
            <a:endParaRPr lang="en-US" sz="800" dirty="0" smtClean="0"/>
          </a:p>
          <a:p>
            <a:pPr lvl="0"/>
            <a:r>
              <a:rPr lang="en-US" sz="2000" dirty="0" smtClean="0"/>
              <a:t>Is archival use of MARC </a:t>
            </a:r>
            <a:r>
              <a:rPr lang="en-US" sz="2000" b="1" i="1" dirty="0" smtClean="0"/>
              <a:t>accurate </a:t>
            </a:r>
            <a:r>
              <a:rPr lang="en-US" sz="2000" dirty="0" smtClean="0"/>
              <a:t>and</a:t>
            </a:r>
            <a:r>
              <a:rPr lang="en-US" sz="2000" b="1" i="1" dirty="0" smtClean="0"/>
              <a:t> fulfilling its potential</a:t>
            </a:r>
            <a:r>
              <a:rPr lang="en-US" sz="2000" dirty="0" smtClean="0"/>
              <a:t>?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800" dirty="0" smtClean="0"/>
          </a:p>
          <a:p>
            <a:pPr lvl="0"/>
            <a:r>
              <a:rPr lang="en-US" sz="2000" dirty="0" smtClean="0"/>
              <a:t>How does archival description differ </a:t>
            </a:r>
            <a:r>
              <a:rPr lang="en-US" sz="2000" dirty="0" smtClean="0">
                <a:solidFill>
                  <a:srgbClr val="000000"/>
                </a:solidFill>
              </a:rPr>
              <a:t>across</a:t>
            </a:r>
            <a:r>
              <a:rPr lang="en-US" sz="2000" b="1" i="1" dirty="0" smtClean="0">
                <a:solidFill>
                  <a:srgbClr val="000000"/>
                </a:solidFill>
              </a:rPr>
              <a:t> types </a:t>
            </a:r>
            <a:r>
              <a:rPr lang="en-US" sz="2000" b="1" i="1" dirty="0">
                <a:solidFill>
                  <a:srgbClr val="000000"/>
                </a:solidFill>
              </a:rPr>
              <a:t>of </a:t>
            </a:r>
            <a:r>
              <a:rPr lang="en-US" sz="2000" b="1" i="1" dirty="0" smtClean="0">
                <a:solidFill>
                  <a:srgbClr val="000000"/>
                </a:solidFill>
              </a:rPr>
              <a:t>material?</a:t>
            </a:r>
            <a:endParaRPr lang="en-US" sz="2000" dirty="0" smtClean="0"/>
          </a:p>
          <a:p>
            <a:pPr marL="0" lvl="0" indent="0">
              <a:buNone/>
            </a:pPr>
            <a:endParaRPr lang="en-US" sz="800" dirty="0"/>
          </a:p>
          <a:p>
            <a:r>
              <a:rPr lang="en-US" sz="2000" dirty="0"/>
              <a:t>Are archival materials usually described </a:t>
            </a:r>
            <a:r>
              <a:rPr lang="en-US" sz="2000" dirty="0" smtClean="0"/>
              <a:t>as </a:t>
            </a:r>
            <a:r>
              <a:rPr lang="en-US" sz="2000" b="1" i="1" dirty="0" smtClean="0">
                <a:solidFill>
                  <a:srgbClr val="000000"/>
                </a:solidFill>
              </a:rPr>
              <a:t>collections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sz="800" dirty="0"/>
          </a:p>
          <a:p>
            <a:pPr lvl="0"/>
            <a:r>
              <a:rPr lang="en-US" sz="2000" dirty="0" smtClean="0"/>
              <a:t>Does the </a:t>
            </a:r>
            <a:r>
              <a:rPr lang="en-US" sz="2000" b="1" i="1" dirty="0">
                <a:solidFill>
                  <a:srgbClr val="000000"/>
                </a:solidFill>
              </a:rPr>
              <a:t>archival control </a:t>
            </a:r>
            <a:r>
              <a:rPr lang="en-US" sz="2000" dirty="0"/>
              <a:t>byte </a:t>
            </a:r>
            <a:r>
              <a:rPr lang="en-US" sz="2000" dirty="0" smtClean="0"/>
              <a:t>capture all archival </a:t>
            </a:r>
            <a:r>
              <a:rPr lang="en-US" sz="2000" dirty="0"/>
              <a:t>descriptions</a:t>
            </a:r>
            <a:r>
              <a:rPr lang="en-US" sz="2000" dirty="0" smtClean="0"/>
              <a:t>?</a:t>
            </a:r>
          </a:p>
          <a:p>
            <a:pPr marL="0" lvl="0" indent="0">
              <a:buNone/>
            </a:pPr>
            <a:endParaRPr lang="en-US" sz="800" dirty="0"/>
          </a:p>
          <a:p>
            <a:pPr lvl="0"/>
            <a:r>
              <a:rPr lang="en-US" sz="2000" dirty="0"/>
              <a:t>How often is </a:t>
            </a:r>
            <a:r>
              <a:rPr lang="en-US" sz="2000" b="1" i="1" dirty="0">
                <a:solidFill>
                  <a:srgbClr val="000000"/>
                </a:solidFill>
              </a:rPr>
              <a:t>DACS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/>
              <a:t>specified as </a:t>
            </a:r>
            <a:r>
              <a:rPr lang="en-US" sz="2000" dirty="0"/>
              <a:t>the content standard</a:t>
            </a:r>
            <a:r>
              <a:rPr lang="en-US" sz="2000" dirty="0" smtClean="0"/>
              <a:t>?</a:t>
            </a:r>
          </a:p>
          <a:p>
            <a:pPr marL="0" lvl="0" indent="0">
              <a:buNone/>
            </a:pPr>
            <a:endParaRPr lang="en-US" sz="800" dirty="0" smtClean="0"/>
          </a:p>
          <a:p>
            <a:pPr lvl="0"/>
            <a:r>
              <a:rPr lang="en-US" sz="2000" dirty="0" smtClean="0"/>
              <a:t>To what extent have </a:t>
            </a:r>
            <a:r>
              <a:rPr lang="en-US" sz="2000" b="1" i="1" dirty="0" smtClean="0">
                <a:solidFill>
                  <a:srgbClr val="000000"/>
                </a:solidFill>
              </a:rPr>
              <a:t>DACS minimum requirements </a:t>
            </a:r>
            <a:r>
              <a:rPr lang="en-US" sz="2000" dirty="0" smtClean="0"/>
              <a:t>been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met?</a:t>
            </a:r>
          </a:p>
          <a:p>
            <a:pPr marL="0" lvl="0" indent="0">
              <a:buNone/>
            </a:pPr>
            <a:endParaRPr lang="en-US" sz="1000" dirty="0" smtClean="0"/>
          </a:p>
          <a:p>
            <a:pPr marL="0" lvl="0" indent="0">
              <a:buNone/>
            </a:pPr>
            <a:endParaRPr lang="en-US" sz="800" dirty="0" smtClean="0"/>
          </a:p>
          <a:p>
            <a:pPr lvl="0"/>
            <a:r>
              <a:rPr lang="en-US" sz="2000" dirty="0" smtClean="0"/>
              <a:t>Bonus question: What implications for </a:t>
            </a:r>
            <a:r>
              <a:rPr lang="en-US" sz="2000" b="1" i="1" dirty="0" smtClean="0">
                <a:solidFill>
                  <a:srgbClr val="000000"/>
                </a:solidFill>
              </a:rPr>
              <a:t>next-gen cataloging </a:t>
            </a:r>
            <a:r>
              <a:rPr lang="en-US" sz="2000" dirty="0" smtClean="0"/>
              <a:t>do the data suggest?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332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Scope of The Dataset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7838" y="220663"/>
            <a:ext cx="8468606" cy="915256"/>
          </a:xfrm>
        </p:spPr>
        <p:txBody>
          <a:bodyPr/>
          <a:lstStyle/>
          <a:p>
            <a:r>
              <a:rPr lang="en-US" sz="3400" dirty="0" smtClean="0"/>
              <a:t>Archival records filtered from WorldCat</a:t>
            </a:r>
            <a:endParaRPr lang="en-US" sz="3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77838" y="1318636"/>
            <a:ext cx="8181975" cy="4186839"/>
          </a:xfrm>
        </p:spPr>
        <p:txBody>
          <a:bodyPr/>
          <a:lstStyle/>
          <a:p>
            <a:r>
              <a:rPr lang="en-US" sz="2400" dirty="0" smtClean="0"/>
              <a:t>OCLC’s WorldCat database of 340+ million records filtered to extract “archival” records</a:t>
            </a:r>
            <a:endParaRPr lang="en-US" sz="800" dirty="0" smtClean="0"/>
          </a:p>
          <a:p>
            <a:pPr lvl="1"/>
            <a:r>
              <a:rPr lang="en-US" sz="1800" dirty="0" smtClean="0"/>
              <a:t>Currently 4 million, about 1% of WorldCat</a:t>
            </a:r>
          </a:p>
          <a:p>
            <a:pPr lvl="1"/>
            <a:r>
              <a:rPr lang="en-US" sz="1800" dirty="0" smtClean="0"/>
              <a:t>Scope expanded two years ago to add more types of material</a:t>
            </a:r>
          </a:p>
          <a:p>
            <a:endParaRPr lang="en-US" sz="800" dirty="0" smtClean="0"/>
          </a:p>
          <a:p>
            <a:r>
              <a:rPr lang="en-US" sz="2400" dirty="0" smtClean="0"/>
              <a:t>Brief version of the filter specs</a:t>
            </a:r>
            <a:endParaRPr lang="en-US" sz="2400" dirty="0"/>
          </a:p>
          <a:p>
            <a:pPr lvl="1"/>
            <a:r>
              <a:rPr lang="en-US" sz="1800" dirty="0"/>
              <a:t>“Unpublished” materials in any format</a:t>
            </a:r>
          </a:p>
          <a:p>
            <a:pPr lvl="1"/>
            <a:r>
              <a:rPr lang="en-US" sz="1800" dirty="0"/>
              <a:t>Under “archival control”</a:t>
            </a:r>
          </a:p>
          <a:p>
            <a:pPr lvl="1"/>
            <a:r>
              <a:rPr lang="en-US" sz="1800" dirty="0"/>
              <a:t>Held by a single institution</a:t>
            </a:r>
          </a:p>
          <a:p>
            <a:pPr lvl="1"/>
            <a:r>
              <a:rPr lang="en-US" sz="1800" dirty="0"/>
              <a:t>Excludes </a:t>
            </a:r>
            <a:r>
              <a:rPr lang="en-US" sz="1800" dirty="0" smtClean="0"/>
              <a:t>published </a:t>
            </a:r>
            <a:r>
              <a:rPr lang="en-US" sz="1800" dirty="0"/>
              <a:t>materials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94760" y="5484334"/>
            <a:ext cx="336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Spoiler alert: It’s not perfect.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5316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7838" y="220663"/>
            <a:ext cx="8412786" cy="690102"/>
          </a:xfrm>
        </p:spPr>
        <p:txBody>
          <a:bodyPr/>
          <a:lstStyle/>
          <a:p>
            <a:r>
              <a:rPr lang="en-US" dirty="0" smtClean="0"/>
              <a:t>Same dataset as ArchiveGrid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80472" y="1697841"/>
            <a:ext cx="8181975" cy="4135528"/>
          </a:xfrm>
        </p:spPr>
        <p:txBody>
          <a:bodyPr/>
          <a:lstStyle/>
          <a:p>
            <a:pPr lvl="0"/>
            <a:r>
              <a:rPr lang="en-US" sz="1500" dirty="0"/>
              <a:t>Only one library holding symbol is attached (to eliminate non-unique items or collections)</a:t>
            </a:r>
          </a:p>
          <a:p>
            <a:pPr lvl="0"/>
            <a:r>
              <a:rPr lang="en-US" sz="1500" dirty="0"/>
              <a:t>The MARC </a:t>
            </a:r>
            <a:r>
              <a:rPr lang="en-US" sz="1500" dirty="0">
                <a:hlinkClick r:id="rId2"/>
              </a:rPr>
              <a:t>Leader</a:t>
            </a:r>
            <a:r>
              <a:rPr lang="en-US" sz="1500" dirty="0"/>
              <a:t> has </a:t>
            </a:r>
            <a:r>
              <a:rPr lang="en-US" sz="1500" b="1" i="1" dirty="0"/>
              <a:t>one or more</a:t>
            </a:r>
            <a:r>
              <a:rPr lang="en-US" sz="1500" dirty="0"/>
              <a:t> of the following:</a:t>
            </a:r>
          </a:p>
          <a:p>
            <a:pPr lvl="1"/>
            <a:r>
              <a:rPr lang="en-US" sz="1500" dirty="0"/>
              <a:t>Leader byte 06 (recordtype) has the value d (manuscript music), f (manuscript cartographic), g (projected graphics), i (nonmusic recording), j (music recording), k (visual), p (mixed), r (realia), or t (textual manuscript). [does this include all the new ones?]</a:t>
            </a:r>
          </a:p>
          <a:p>
            <a:pPr lvl="1"/>
            <a:r>
              <a:rPr lang="en-US" sz="1500" dirty="0"/>
              <a:t>Leader byte 06 has the value "a" (language material) </a:t>
            </a:r>
            <a:r>
              <a:rPr lang="en-US" sz="1500" b="1" i="1" dirty="0"/>
              <a:t>and</a:t>
            </a:r>
            <a:r>
              <a:rPr lang="en-US" sz="1500" dirty="0"/>
              <a:t> Leader byte 07 (bibliographic level) has the value "c" (collection).</a:t>
            </a:r>
          </a:p>
          <a:p>
            <a:pPr lvl="1"/>
            <a:r>
              <a:rPr lang="en-US" sz="1500" dirty="0"/>
              <a:t>Leader byte 08 has the value "a" (archival control).</a:t>
            </a:r>
          </a:p>
          <a:p>
            <a:pPr lvl="0"/>
            <a:r>
              <a:rPr lang="en-US" sz="1500" dirty="0"/>
              <a:t>Field 260 subfields "a" and "b" are not present (to filter out published works)</a:t>
            </a:r>
          </a:p>
          <a:p>
            <a:pPr lvl="0"/>
            <a:r>
              <a:rPr lang="en-US" sz="1500" dirty="0"/>
              <a:t>"Bibliography" does not occur at the beginning string of any MARC subject heading subfield "a" or "v" (to filter out published works).</a:t>
            </a:r>
          </a:p>
          <a:p>
            <a:pPr lvl="0"/>
            <a:r>
              <a:rPr lang="en-US" sz="1500" dirty="0"/>
              <a:t>Field 502 is not present (to filter out theses and dissertations).</a:t>
            </a:r>
          </a:p>
          <a:p>
            <a:pPr lvl="0"/>
            <a:r>
              <a:rPr lang="en-US" sz="1500" dirty="0"/>
              <a:t>Records with material type "book" or "serial" that have no value in fields 008 or 006 “Nature of Contents” bytes (to eliminate theses, reference works, and other non-archival materials).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57146" y="5833369"/>
            <a:ext cx="4402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://beta.worldcat.org/archivegrid/about/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838" y="1072447"/>
            <a:ext cx="2614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The full filter specs: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Slides_V2">
  <a:themeElements>
    <a:clrScheme name="Custom 3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20258</TotalTime>
  <Words>2323</Words>
  <Application>Microsoft Office PowerPoint</Application>
  <PresentationFormat>On-screen Show (4:3)</PresentationFormat>
  <Paragraphs>433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ＭＳ Ｐゴシック</vt:lpstr>
      <vt:lpstr>Arial</vt:lpstr>
      <vt:lpstr>Calibri</vt:lpstr>
      <vt:lpstr>Wingdings</vt:lpstr>
      <vt:lpstr>Master_Slides_V2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 Close Look at the Four Million Archival MARC Records in WorldCat</dc:title>
  <dc:creator>Jackie Dooley</dc:creator>
  <cp:keywords>marc</cp:keywords>
  <dc:description>Presented as an OCLC Research Library Partners, Works in Progress Webinar, 3 December 2015.</dc:description>
  <cp:lastModifiedBy>McNicol,Jeanette</cp:lastModifiedBy>
  <cp:revision>375</cp:revision>
  <cp:lastPrinted>2015-12-01T23:11:49Z</cp:lastPrinted>
  <dcterms:created xsi:type="dcterms:W3CDTF">2015-04-17T19:58:50Z</dcterms:created>
  <dcterms:modified xsi:type="dcterms:W3CDTF">2015-12-04T03:57:37Z</dcterms:modified>
</cp:coreProperties>
</file>