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2" r:id="rId23"/>
    <p:sldId id="295" r:id="rId24"/>
    <p:sldId id="296" r:id="rId25"/>
    <p:sldId id="323" r:id="rId26"/>
    <p:sldId id="306" r:id="rId27"/>
    <p:sldId id="307" r:id="rId28"/>
    <p:sldId id="308" r:id="rId29"/>
    <p:sldId id="310" r:id="rId30"/>
    <p:sldId id="263" r:id="rId31"/>
    <p:sldId id="264" r:id="rId32"/>
    <p:sldId id="260" r:id="rId33"/>
    <p:sldId id="261" r:id="rId34"/>
    <p:sldId id="262" r:id="rId35"/>
    <p:sldId id="268" r:id="rId36"/>
    <p:sldId id="265" r:id="rId37"/>
    <p:sldId id="266" r:id="rId38"/>
    <p:sldId id="267" r:id="rId39"/>
    <p:sldId id="322" r:id="rId40"/>
    <p:sldId id="324" r:id="rId4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8" d="100"/>
          <a:sy n="88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4FD38-D351-F341-880E-F753C9914B39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5506F-46FC-DA48-ADFC-E859B5B0457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95505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5506F-46FC-DA48-ADFC-E859B5B0457B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die aanloop is er sprake</a:t>
            </a:r>
            <a:r>
              <a:rPr lang="nl-NL" baseline="0" dirty="0" smtClean="0"/>
              <a:t> van overleg, dreiging, ultimatums van de kant van werknemers en werkgevers</a:t>
            </a:r>
          </a:p>
          <a:p>
            <a:r>
              <a:rPr lang="nl-NL" baseline="0" dirty="0" smtClean="0"/>
              <a:t>Terug te vinden in artikelen die dateren in de week voor een staking</a:t>
            </a:r>
          </a:p>
          <a:p>
            <a:r>
              <a:rPr lang="nl-NL" baseline="0" dirty="0" smtClean="0"/>
              <a:t>Niet elke stakingsdreiging hoeft natuurlijk in een staking </a:t>
            </a:r>
            <a:r>
              <a:rPr lang="nl-NL" baseline="0" dirty="0" err="1" smtClean="0"/>
              <a:t>geeindigd</a:t>
            </a:r>
            <a:r>
              <a:rPr lang="nl-NL" baseline="0" dirty="0" smtClean="0"/>
              <a:t> te zijn.</a:t>
            </a:r>
          </a:p>
          <a:p>
            <a:r>
              <a:rPr lang="nl-NL" baseline="0" dirty="0" smtClean="0"/>
              <a:t>Het zou voor historici interessant kunnen zijn om die dreigingen te vinden en te kunnen vergelijken met wel gebeurde stakingen</a:t>
            </a:r>
          </a:p>
          <a:p>
            <a:r>
              <a:rPr lang="nl-NL" baseline="0" dirty="0" smtClean="0"/>
              <a:t>Kunnen we uit de aanloop naar stakingen een patroon, kenmerken halen waarmee de aanloop naar niet-gebeurde stakingen kunnen vinden?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E849-9107-E049-BC20-6D56B6A7D2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Hier de inhoudswoorden met de hoogste frequenties. Hoe vaker een woord voorkomt,</a:t>
            </a:r>
            <a:r>
              <a:rPr lang="nl-NL" baseline="0" dirty="0" smtClean="0"/>
              <a:t> hoe groter.</a:t>
            </a:r>
          </a:p>
          <a:p>
            <a:endParaRPr lang="nl-NL" baseline="0" dirty="0" smtClean="0"/>
          </a:p>
          <a:p>
            <a:r>
              <a:rPr lang="nl-NL" dirty="0" err="1" smtClean="0"/>
              <a:t>TiMBL</a:t>
            </a:r>
            <a:r>
              <a:rPr lang="nl-NL" baseline="0" dirty="0" smtClean="0"/>
              <a:t>, de lerende machine, wordt gevoerd met de voorbeelden van aanloop- en niet aanloop artikelen.</a:t>
            </a:r>
          </a:p>
          <a:p>
            <a:r>
              <a:rPr lang="nl-NL" baseline="0" dirty="0" smtClean="0"/>
              <a:t>Niet de hele teksten, maar een rij van 208 indicatoren 0 of 1, die aangeeft of dat woord wel of niet voorkomt in dat artikel.</a:t>
            </a:r>
          </a:p>
          <a:p>
            <a:r>
              <a:rPr lang="nl-NL" dirty="0" err="1" smtClean="0"/>
              <a:t>TiMBL</a:t>
            </a:r>
            <a:r>
              <a:rPr lang="nl-NL" dirty="0" smtClean="0"/>
              <a:t> krijgt ruim 200 voorbeelden</a:t>
            </a:r>
            <a:br>
              <a:rPr lang="nl-NL" dirty="0" smtClean="0"/>
            </a:br>
            <a:r>
              <a:rPr lang="nl-NL" dirty="0" smtClean="0"/>
              <a:t>met bijbehorende klasse: wel of niet aanloop</a:t>
            </a:r>
          </a:p>
          <a:p>
            <a:r>
              <a:rPr lang="nl-NL" dirty="0" err="1" smtClean="0"/>
              <a:t>TiMBL</a:t>
            </a:r>
            <a:r>
              <a:rPr lang="nl-NL" dirty="0" smtClean="0"/>
              <a:t> bepaalt welke woorden het beste onderscheid maken </a:t>
            </a:r>
          </a:p>
          <a:p>
            <a:r>
              <a:rPr lang="nl-NL" dirty="0" smtClean="0"/>
              <a:t>Dat</a:t>
            </a:r>
            <a:r>
              <a:rPr lang="nl-NL" baseline="0" dirty="0" smtClean="0"/>
              <a:t> kan dus heel anders zijn dan de </a:t>
            </a:r>
            <a:r>
              <a:rPr lang="nl-NL" baseline="0" dirty="0" err="1" smtClean="0"/>
              <a:t>meestvoorkomende</a:t>
            </a:r>
            <a:r>
              <a:rPr lang="nl-NL" baseline="0" dirty="0" smtClean="0"/>
              <a:t> woorden.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E849-9107-E049-BC20-6D56B6A7D2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Geen echte uitschieters, maar bv rijksbemiddelaar</a:t>
            </a:r>
            <a:r>
              <a:rPr lang="nl-NL" baseline="0" dirty="0" smtClean="0"/>
              <a:t> is hier veel belangrijker dan op de vorige </a:t>
            </a:r>
            <a:r>
              <a:rPr lang="nl-NL" baseline="0" dirty="0" err="1" smtClean="0"/>
              <a:t>slide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Kennelijk komt dat woord niet vaak voor, maar is het wel een goede indicator.</a:t>
            </a:r>
          </a:p>
          <a:p>
            <a:r>
              <a:rPr lang="nl-NL" baseline="0" dirty="0" smtClean="0"/>
              <a:t>Rijksbemiddelaar was een functie die in die jaren was aangesteld om in arbeidsconflicten te bemiddelen.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E849-9107-E049-BC20-6D56B6A7D2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Als</a:t>
            </a:r>
            <a:r>
              <a:rPr lang="nl-NL" baseline="0" dirty="0" smtClean="0"/>
              <a:t> er namelijk een echte staking bij het betreffende bedrijf of beroepsgroep is gevonden, telt het niet als niet-gebeurde staking</a:t>
            </a:r>
          </a:p>
          <a:p>
            <a:r>
              <a:rPr lang="nl-NL" baseline="0" dirty="0" smtClean="0"/>
              <a:t>Hierdoor vallen een aantal dreigingen af.</a:t>
            </a:r>
          </a:p>
          <a:p>
            <a:r>
              <a:rPr lang="nl-NL" baseline="0" dirty="0" smtClean="0"/>
              <a:t>Maar er blijven in elke onderzochte week ongebeurde stakingen 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E849-9107-E049-BC20-6D56B6A7D2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AB899-2CB7-D84C-B66B-4F86EFA33E46}" type="slidenum">
              <a:rPr lang="en-US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5506F-46FC-DA48-ADFC-E859B5B0457B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E849-9107-E049-BC20-6D56B6A7D2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E849-9107-E049-BC20-6D56B6A7D2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E849-9107-E049-BC20-6D56B6A7D2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E849-9107-E049-BC20-6D56B6A7D2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noProof="0" dirty="0" smtClean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E849-9107-E049-BC20-6D56B6A7D2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Relevante en niet relevante</a:t>
            </a:r>
            <a:r>
              <a:rPr lang="nl-NL" baseline="0" dirty="0" smtClean="0"/>
              <a:t> resultaten</a:t>
            </a:r>
          </a:p>
          <a:p>
            <a:r>
              <a:rPr lang="nl-NL" baseline="0" dirty="0" smtClean="0"/>
              <a:t>Andere artikelen uit dezelfde periode, met het woord staking en een van de andere trefwoorden</a:t>
            </a:r>
          </a:p>
          <a:p>
            <a:r>
              <a:rPr lang="nl-NL" baseline="0" dirty="0" smtClean="0"/>
              <a:t>Meer niet-relevant bij vaker voorkomende trefwoorden zoals Amsterdam, minder bij </a:t>
            </a:r>
            <a:r>
              <a:rPr lang="nl-NL" baseline="0" dirty="0" err="1" smtClean="0"/>
              <a:t>Appelscha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OCR-problemen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dwz</a:t>
            </a:r>
            <a:r>
              <a:rPr lang="nl-NL" baseline="0" dirty="0" smtClean="0"/>
              <a:t> problemen met het inlezen van de tekst maken zoeken ook moeilijk.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5E849-9107-E049-BC20-6D56B6A7D2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74568" y="243964"/>
            <a:ext cx="7200000" cy="36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cap="all" spc="50" baseline="0">
                <a:latin typeface="COMMIT"/>
              </a:defRPr>
            </a:lvl1pPr>
          </a:lstStyle>
          <a:p>
            <a:r>
              <a:rPr lang="nl-NL" smtClean="0"/>
              <a:t>Subtitle: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74568" y="1244317"/>
            <a:ext cx="7200000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400" b="0" i="0" kern="1200" cap="all" spc="100">
                <a:latin typeface="COMMI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Heading: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74568" y="2291215"/>
            <a:ext cx="7200000" cy="39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1pPr>
            <a:lvl2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2pPr>
            <a:lvl3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3pPr>
            <a:lvl4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4pPr>
            <a:lvl5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600" kern="1200" baseline="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Copy or Image: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368378" y="243964"/>
            <a:ext cx="720000" cy="36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2400" cap="all" spc="50" baseline="0" smtClean="0">
                <a:latin typeface="COMMIT"/>
              </a:rPr>
              <a:t>commit/</a:t>
            </a:r>
            <a:endParaRPr lang="nl-NL" sz="2400" cap="all" spc="50" baseline="0" dirty="0">
              <a:latin typeface="COMMI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141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8DAAF10-9F39-434E-B9B6-6C8C970842BE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100000">
              <a:srgbClr val="0000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466E-0EB0-604A-80D6-2EC2997D12F5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twiqs.nl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533402"/>
            <a:ext cx="8001000" cy="1470025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Long-</a:t>
            </a:r>
            <a:r>
              <a:rPr lang="nl-NL" dirty="0" err="1" smtClean="0"/>
              <a:t>tailed</a:t>
            </a:r>
            <a:r>
              <a:rPr lang="nl-NL" dirty="0" smtClean="0"/>
              <a:t> e-</a:t>
            </a:r>
            <a:r>
              <a:rPr lang="nl-NL" dirty="0" err="1" smtClean="0"/>
              <a:t>Humanities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the Big Bad Data: A </a:t>
            </a:r>
            <a:r>
              <a:rPr lang="nl-NL" dirty="0" err="1" smtClean="0"/>
              <a:t>fairytale</a:t>
            </a:r>
            <a:endParaRPr lang="nl-NL" sz="31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3400" y="2264568"/>
            <a:ext cx="7848600" cy="2895600"/>
          </a:xfrm>
        </p:spPr>
        <p:txBody>
          <a:bodyPr>
            <a:normAutofit fontScale="85000" lnSpcReduction="10000"/>
          </a:bodyPr>
          <a:lstStyle/>
          <a:p>
            <a:pPr algn="l"/>
            <a:endParaRPr lang="nl-NL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nl-NL" sz="2800" dirty="0" smtClean="0">
                <a:solidFill>
                  <a:schemeClr val="bg1">
                    <a:lumMod val="95000"/>
                  </a:schemeClr>
                </a:solidFill>
              </a:rPr>
              <a:t>Antal van den Bosch </a:t>
            </a:r>
          </a:p>
          <a:p>
            <a:pPr algn="l"/>
            <a:r>
              <a:rPr lang="nl-NL" sz="2400" dirty="0" smtClean="0">
                <a:solidFill>
                  <a:schemeClr val="bg1">
                    <a:lumMod val="95000"/>
                  </a:schemeClr>
                </a:solidFill>
              </a:rPr>
              <a:t>Centre </a:t>
            </a:r>
            <a:r>
              <a:rPr lang="nl-NL" sz="2400" dirty="0" err="1" smtClean="0">
                <a:solidFill>
                  <a:schemeClr val="bg1">
                    <a:lumMod val="95000"/>
                  </a:schemeClr>
                </a:solidFill>
              </a:rPr>
              <a:t>for</a:t>
            </a:r>
            <a:r>
              <a:rPr lang="nl-NL" sz="2400" dirty="0" smtClean="0">
                <a:solidFill>
                  <a:schemeClr val="bg1">
                    <a:lumMod val="95000"/>
                  </a:schemeClr>
                </a:solidFill>
              </a:rPr>
              <a:t> Language Studies</a:t>
            </a:r>
          </a:p>
          <a:p>
            <a:pPr algn="l"/>
            <a:r>
              <a:rPr lang="nl-NL" sz="2400" dirty="0" smtClean="0">
                <a:solidFill>
                  <a:schemeClr val="bg1">
                    <a:lumMod val="95000"/>
                  </a:schemeClr>
                </a:solidFill>
              </a:rPr>
              <a:t>Radboud University Nijmegen</a:t>
            </a:r>
          </a:p>
          <a:p>
            <a:pPr algn="l"/>
            <a:endParaRPr lang="nl-NL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nl-NL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nl-NL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nl-NL" sz="2000" dirty="0">
                <a:solidFill>
                  <a:schemeClr val="bg1"/>
                </a:solidFill>
              </a:rPr>
              <a:t>OCLC /</a:t>
            </a:r>
            <a:r>
              <a:rPr lang="nl-NL" sz="2000" dirty="0" smtClean="0">
                <a:solidFill>
                  <a:schemeClr val="bg1"/>
                </a:solidFill>
              </a:rPr>
              <a:t> </a:t>
            </a:r>
            <a:r>
              <a:rPr lang="nl-NL" sz="2000" dirty="0">
                <a:solidFill>
                  <a:schemeClr val="bg1"/>
                </a:solidFill>
              </a:rPr>
              <a:t>Libraries </a:t>
            </a:r>
            <a:r>
              <a:rPr lang="nl-NL" sz="2000" dirty="0" err="1">
                <a:solidFill>
                  <a:schemeClr val="bg1"/>
                </a:solidFill>
              </a:rPr>
              <a:t>and</a:t>
            </a:r>
            <a:r>
              <a:rPr lang="nl-NL" sz="2000" dirty="0">
                <a:solidFill>
                  <a:schemeClr val="bg1"/>
                </a:solidFill>
              </a:rPr>
              <a:t> Research: </a:t>
            </a:r>
            <a:r>
              <a:rPr lang="nl-NL" sz="2000" dirty="0" err="1">
                <a:solidFill>
                  <a:schemeClr val="bg1"/>
                </a:solidFill>
              </a:rPr>
              <a:t>Supporting</a:t>
            </a:r>
            <a:r>
              <a:rPr lang="nl-NL" sz="2000" dirty="0">
                <a:solidFill>
                  <a:schemeClr val="bg1"/>
                </a:solidFill>
              </a:rPr>
              <a:t> Change/</a:t>
            </a:r>
            <a:r>
              <a:rPr lang="nl-NL" sz="2000" dirty="0" err="1">
                <a:solidFill>
                  <a:schemeClr val="bg1"/>
                </a:solidFill>
              </a:rPr>
              <a:t>Changing</a:t>
            </a:r>
            <a:r>
              <a:rPr lang="nl-NL" sz="2000" dirty="0">
                <a:solidFill>
                  <a:schemeClr val="bg1"/>
                </a:solidFill>
              </a:rPr>
              <a:t> Support</a:t>
            </a:r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nl-NL" sz="2000" dirty="0" err="1" smtClean="0">
                <a:solidFill>
                  <a:schemeClr val="bg1">
                    <a:lumMod val="95000"/>
                  </a:schemeClr>
                </a:solidFill>
              </a:rPr>
              <a:t>June</a:t>
            </a:r>
            <a:r>
              <a:rPr lang="nl-NL" sz="2000" dirty="0" smtClean="0">
                <a:solidFill>
                  <a:schemeClr val="bg1">
                    <a:lumMod val="95000"/>
                  </a:schemeClr>
                </a:solidFill>
              </a:rPr>
              <a:t> 11, 2014</a:t>
            </a:r>
            <a:endParaRPr lang="nl-NL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0" y="5545138"/>
            <a:ext cx="9144000" cy="13128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	</a:t>
            </a:r>
            <a:r>
              <a:rPr lang="nl-NL" dirty="0" err="1" smtClean="0">
                <a:solidFill>
                  <a:schemeClr val="tx1"/>
                </a:solidFill>
              </a:rPr>
              <a:t>With</a:t>
            </a:r>
            <a:r>
              <a:rPr lang="nl-NL" dirty="0" smtClean="0">
                <a:solidFill>
                  <a:schemeClr val="tx1"/>
                </a:solidFill>
              </a:rPr>
              <a:t>: Martha van Hoven, Matje van de Camp, </a:t>
            </a:r>
            <a:r>
              <a:rPr lang="nl-NL" dirty="0" err="1" smtClean="0">
                <a:solidFill>
                  <a:schemeClr val="tx1"/>
                </a:solidFill>
              </a:rPr>
              <a:t>Kalliopi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Zervanou</a:t>
            </a:r>
            <a:r>
              <a:rPr lang="nl-NL" dirty="0" smtClean="0">
                <a:solidFill>
                  <a:schemeClr val="tx1"/>
                </a:solidFill>
              </a:rPr>
              <a:t>,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	Nicoline van der Sijs, René van </a:t>
            </a:r>
            <a:r>
              <a:rPr lang="nl-NL" dirty="0" err="1" smtClean="0">
                <a:solidFill>
                  <a:schemeClr val="tx1"/>
                </a:solidFill>
              </a:rPr>
              <a:t>Stipriaan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304" y="5655547"/>
            <a:ext cx="809797" cy="10527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Events</a:t>
            </a:r>
            <a:r>
              <a:rPr lang="nl-NL" dirty="0" smtClean="0"/>
              <a:t> in time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1752600" y="2438400"/>
            <a:ext cx="5638800" cy="2444207"/>
          </a:xfrm>
          <a:prstGeom prst="ellipse">
            <a:avLst/>
          </a:prstGeom>
          <a:solidFill>
            <a:schemeClr val="tx2">
              <a:alpha val="59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NL" sz="4000" dirty="0" err="1" smtClean="0">
                <a:solidFill>
                  <a:schemeClr val="bg1"/>
                </a:solidFill>
              </a:rPr>
              <a:t>Event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62" name="Groeperen 61"/>
          <p:cNvGrpSpPr/>
          <p:nvPr/>
        </p:nvGrpSpPr>
        <p:grpSpPr>
          <a:xfrm>
            <a:off x="1143000" y="5716588"/>
            <a:ext cx="7048501" cy="748000"/>
            <a:chOff x="1143000" y="5716588"/>
            <a:chExt cx="7048501" cy="748000"/>
          </a:xfrm>
        </p:grpSpPr>
        <p:cxnSp>
          <p:nvCxnSpPr>
            <p:cNvPr id="6" name="Rechte verbindingslijn met pijl 5"/>
            <p:cNvCxnSpPr/>
            <p:nvPr/>
          </p:nvCxnSpPr>
          <p:spPr>
            <a:xfrm>
              <a:off x="1143000" y="5716588"/>
              <a:ext cx="7048501" cy="1588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vak 6"/>
            <p:cNvSpPr txBox="1"/>
            <p:nvPr/>
          </p:nvSpPr>
          <p:spPr>
            <a:xfrm>
              <a:off x="3962400" y="5879812"/>
              <a:ext cx="101081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 smtClean="0"/>
                <a:t>Time</a:t>
              </a:r>
              <a:endParaRPr lang="nl-NL" dirty="0"/>
            </a:p>
          </p:txBody>
        </p:sp>
      </p:grpSp>
      <p:grpSp>
        <p:nvGrpSpPr>
          <p:cNvPr id="61" name="Groeperen 60"/>
          <p:cNvGrpSpPr/>
          <p:nvPr/>
        </p:nvGrpSpPr>
        <p:grpSpPr>
          <a:xfrm>
            <a:off x="3352800" y="1981198"/>
            <a:ext cx="2895600" cy="3200401"/>
            <a:chOff x="3352800" y="1981198"/>
            <a:chExt cx="2895600" cy="3200401"/>
          </a:xfrm>
        </p:grpSpPr>
        <p:cxnSp>
          <p:nvCxnSpPr>
            <p:cNvPr id="9" name="Rechte verbindingslijn 8"/>
            <p:cNvCxnSpPr/>
            <p:nvPr/>
          </p:nvCxnSpPr>
          <p:spPr>
            <a:xfrm rot="16200000" flipH="1">
              <a:off x="1790700" y="3543299"/>
              <a:ext cx="3200400" cy="7620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/>
            <p:nvPr/>
          </p:nvCxnSpPr>
          <p:spPr>
            <a:xfrm rot="16200000" flipH="1">
              <a:off x="4610100" y="3543298"/>
              <a:ext cx="3200400" cy="7620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eperen 63"/>
          <p:cNvGrpSpPr/>
          <p:nvPr/>
        </p:nvGrpSpPr>
        <p:grpSpPr>
          <a:xfrm>
            <a:off x="990600" y="1676400"/>
            <a:ext cx="7200901" cy="1905000"/>
            <a:chOff x="990600" y="1676400"/>
            <a:chExt cx="7200901" cy="1905000"/>
          </a:xfrm>
        </p:grpSpPr>
        <p:sp>
          <p:nvSpPr>
            <p:cNvPr id="32" name="Wolk 31"/>
            <p:cNvSpPr/>
            <p:nvPr/>
          </p:nvSpPr>
          <p:spPr>
            <a:xfrm>
              <a:off x="990600" y="2057400"/>
              <a:ext cx="1752606" cy="13716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err="1" smtClean="0"/>
                <a:t>negotiation</a:t>
              </a:r>
              <a:r>
                <a:rPr lang="nl-NL" sz="1600" dirty="0" smtClean="0"/>
                <a:t> </a:t>
              </a:r>
              <a:r>
                <a:rPr lang="nl-NL" sz="1600" dirty="0" err="1" smtClean="0"/>
                <a:t>threat</a:t>
              </a:r>
              <a:endParaRPr lang="nl-NL" sz="1600" dirty="0"/>
            </a:p>
          </p:txBody>
        </p:sp>
        <p:sp>
          <p:nvSpPr>
            <p:cNvPr id="33" name="Wolk 32"/>
            <p:cNvSpPr/>
            <p:nvPr/>
          </p:nvSpPr>
          <p:spPr>
            <a:xfrm>
              <a:off x="3858202" y="1676400"/>
              <a:ext cx="1696618" cy="12954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smtClean="0"/>
                <a:t>conflict strike </a:t>
              </a:r>
              <a:r>
                <a:rPr lang="nl-NL" sz="1600" dirty="0" err="1" smtClean="0"/>
                <a:t>occupation</a:t>
              </a:r>
              <a:endParaRPr lang="nl-NL" sz="1600" dirty="0"/>
            </a:p>
          </p:txBody>
        </p:sp>
        <p:sp>
          <p:nvSpPr>
            <p:cNvPr id="34" name="Wolk 33"/>
            <p:cNvSpPr/>
            <p:nvPr/>
          </p:nvSpPr>
          <p:spPr>
            <a:xfrm>
              <a:off x="6380585" y="2438400"/>
              <a:ext cx="1810916" cy="11430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err="1" smtClean="0"/>
                <a:t>resolution</a:t>
              </a:r>
              <a:r>
                <a:rPr lang="nl-NL" sz="1600" dirty="0" smtClean="0"/>
                <a:t> </a:t>
              </a:r>
              <a:r>
                <a:rPr lang="nl-NL" sz="1600" dirty="0" err="1" smtClean="0"/>
                <a:t>agreement</a:t>
              </a:r>
              <a:endParaRPr lang="nl-NL" sz="1600" dirty="0"/>
            </a:p>
          </p:txBody>
        </p:sp>
      </p:grpSp>
      <p:grpSp>
        <p:nvGrpSpPr>
          <p:cNvPr id="63" name="Groeperen 62"/>
          <p:cNvGrpSpPr/>
          <p:nvPr/>
        </p:nvGrpSpPr>
        <p:grpSpPr>
          <a:xfrm>
            <a:off x="228598" y="4152285"/>
            <a:ext cx="7962903" cy="1454224"/>
            <a:chOff x="228598" y="4152285"/>
            <a:chExt cx="7962903" cy="1454224"/>
          </a:xfrm>
        </p:grpSpPr>
        <p:sp>
          <p:nvSpPr>
            <p:cNvPr id="31" name="Tekstvak 30"/>
            <p:cNvSpPr txBox="1"/>
            <p:nvPr/>
          </p:nvSpPr>
          <p:spPr>
            <a:xfrm>
              <a:off x="228598" y="4467108"/>
              <a:ext cx="1524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err="1" smtClean="0">
                  <a:solidFill>
                    <a:srgbClr val="FFFFFF"/>
                  </a:solidFill>
                </a:rPr>
                <a:t>Daily</a:t>
              </a:r>
              <a:r>
                <a:rPr lang="nl-NL" sz="2400" dirty="0" smtClean="0">
                  <a:solidFill>
                    <a:srgbClr val="FFFFFF"/>
                  </a:solidFill>
                </a:rPr>
                <a:t> </a:t>
              </a:r>
              <a:r>
                <a:rPr lang="nl-NL" sz="2400" dirty="0" err="1" smtClean="0">
                  <a:solidFill>
                    <a:srgbClr val="FFFFFF"/>
                  </a:solidFill>
                </a:rPr>
                <a:t>narrative</a:t>
              </a:r>
              <a:endParaRPr lang="nl-NL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37" name="Groeperen 36"/>
            <p:cNvGrpSpPr/>
            <p:nvPr/>
          </p:nvGrpSpPr>
          <p:grpSpPr>
            <a:xfrm>
              <a:off x="1143000" y="4158701"/>
              <a:ext cx="1295403" cy="1447801"/>
              <a:chOff x="1143000" y="4158701"/>
              <a:chExt cx="1295403" cy="1447801"/>
            </a:xfrm>
          </p:grpSpPr>
          <p:cxnSp>
            <p:nvCxnSpPr>
              <p:cNvPr id="30" name="Gebogen verbindingslijn 29"/>
              <p:cNvCxnSpPr/>
              <p:nvPr/>
            </p:nvCxnSpPr>
            <p:spPr>
              <a:xfrm rot="5400000" flipH="1" flipV="1">
                <a:off x="1028700" y="4654000"/>
                <a:ext cx="1447801" cy="457204"/>
              </a:xfrm>
              <a:prstGeom prst="bentConnector3">
                <a:avLst>
                  <a:gd name="adj1" fmla="val 722"/>
                </a:avLst>
              </a:prstGeom>
              <a:ln w="508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hthoekige driehoek 34"/>
              <p:cNvSpPr/>
              <p:nvPr/>
            </p:nvSpPr>
            <p:spPr>
              <a:xfrm>
                <a:off x="1143000" y="4766100"/>
                <a:ext cx="1295403" cy="415498"/>
              </a:xfrm>
              <a:prstGeom prst="rtTriangle">
                <a:avLst/>
              </a:prstGeom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5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38" name="Groeperen 37"/>
            <p:cNvGrpSpPr/>
            <p:nvPr/>
          </p:nvGrpSpPr>
          <p:grpSpPr>
            <a:xfrm>
              <a:off x="2095504" y="4158701"/>
              <a:ext cx="1295403" cy="1447801"/>
              <a:chOff x="1143000" y="4158701"/>
              <a:chExt cx="1295403" cy="1447801"/>
            </a:xfrm>
          </p:grpSpPr>
          <p:cxnSp>
            <p:nvCxnSpPr>
              <p:cNvPr id="39" name="Gebogen verbindingslijn 38"/>
              <p:cNvCxnSpPr/>
              <p:nvPr/>
            </p:nvCxnSpPr>
            <p:spPr>
              <a:xfrm rot="5400000" flipH="1" flipV="1">
                <a:off x="1028700" y="4654000"/>
                <a:ext cx="1447801" cy="457204"/>
              </a:xfrm>
              <a:prstGeom prst="bentConnector3">
                <a:avLst>
                  <a:gd name="adj1" fmla="val 722"/>
                </a:avLst>
              </a:prstGeom>
              <a:ln w="508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hthoekige driehoek 39"/>
              <p:cNvSpPr/>
              <p:nvPr/>
            </p:nvSpPr>
            <p:spPr>
              <a:xfrm>
                <a:off x="1143000" y="4766100"/>
                <a:ext cx="1295403" cy="415498"/>
              </a:xfrm>
              <a:prstGeom prst="rtTriangle">
                <a:avLst/>
              </a:prstGeom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5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1" name="Groeperen 40"/>
            <p:cNvGrpSpPr/>
            <p:nvPr/>
          </p:nvGrpSpPr>
          <p:grpSpPr>
            <a:xfrm>
              <a:off x="3019998" y="4158701"/>
              <a:ext cx="1295403" cy="1447801"/>
              <a:chOff x="1143000" y="4158701"/>
              <a:chExt cx="1295403" cy="1447801"/>
            </a:xfrm>
          </p:grpSpPr>
          <p:cxnSp>
            <p:nvCxnSpPr>
              <p:cNvPr id="42" name="Gebogen verbindingslijn 41"/>
              <p:cNvCxnSpPr/>
              <p:nvPr/>
            </p:nvCxnSpPr>
            <p:spPr>
              <a:xfrm rot="5400000" flipH="1" flipV="1">
                <a:off x="1028700" y="4654000"/>
                <a:ext cx="1447801" cy="457204"/>
              </a:xfrm>
              <a:prstGeom prst="bentConnector3">
                <a:avLst>
                  <a:gd name="adj1" fmla="val 722"/>
                </a:avLst>
              </a:prstGeom>
              <a:ln w="508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hthoekige driehoek 42"/>
              <p:cNvSpPr/>
              <p:nvPr/>
            </p:nvSpPr>
            <p:spPr>
              <a:xfrm>
                <a:off x="1143000" y="4766100"/>
                <a:ext cx="1295403" cy="415498"/>
              </a:xfrm>
              <a:prstGeom prst="rtTriangle">
                <a:avLst/>
              </a:prstGeom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5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44" name="Groeperen 43"/>
            <p:cNvGrpSpPr/>
            <p:nvPr/>
          </p:nvGrpSpPr>
          <p:grpSpPr>
            <a:xfrm>
              <a:off x="4010601" y="4152285"/>
              <a:ext cx="1295403" cy="1447801"/>
              <a:chOff x="1143000" y="4158701"/>
              <a:chExt cx="1295403" cy="1447801"/>
            </a:xfrm>
          </p:grpSpPr>
          <p:cxnSp>
            <p:nvCxnSpPr>
              <p:cNvPr id="45" name="Gebogen verbindingslijn 44"/>
              <p:cNvCxnSpPr/>
              <p:nvPr/>
            </p:nvCxnSpPr>
            <p:spPr>
              <a:xfrm rot="5400000" flipH="1" flipV="1">
                <a:off x="1028700" y="4654000"/>
                <a:ext cx="1447801" cy="457204"/>
              </a:xfrm>
              <a:prstGeom prst="bentConnector3">
                <a:avLst>
                  <a:gd name="adj1" fmla="val 722"/>
                </a:avLst>
              </a:prstGeom>
              <a:ln w="508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hthoekige driehoek 45"/>
              <p:cNvSpPr/>
              <p:nvPr/>
            </p:nvSpPr>
            <p:spPr>
              <a:xfrm>
                <a:off x="1143000" y="4766100"/>
                <a:ext cx="1295403" cy="415498"/>
              </a:xfrm>
              <a:prstGeom prst="rtTriangle">
                <a:avLst/>
              </a:prstGeom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5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0" name="Groeperen 49"/>
            <p:cNvGrpSpPr/>
            <p:nvPr/>
          </p:nvGrpSpPr>
          <p:grpSpPr>
            <a:xfrm>
              <a:off x="4973214" y="4158706"/>
              <a:ext cx="1295403" cy="1447801"/>
              <a:chOff x="1143000" y="4158701"/>
              <a:chExt cx="1295403" cy="1447801"/>
            </a:xfrm>
          </p:grpSpPr>
          <p:cxnSp>
            <p:nvCxnSpPr>
              <p:cNvPr id="51" name="Gebogen verbindingslijn 50"/>
              <p:cNvCxnSpPr/>
              <p:nvPr/>
            </p:nvCxnSpPr>
            <p:spPr>
              <a:xfrm rot="5400000" flipH="1" flipV="1">
                <a:off x="1028700" y="4654000"/>
                <a:ext cx="1447801" cy="457204"/>
              </a:xfrm>
              <a:prstGeom prst="bentConnector3">
                <a:avLst>
                  <a:gd name="adj1" fmla="val 722"/>
                </a:avLst>
              </a:prstGeom>
              <a:ln w="508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hthoekige driehoek 51"/>
              <p:cNvSpPr/>
              <p:nvPr/>
            </p:nvSpPr>
            <p:spPr>
              <a:xfrm>
                <a:off x="1143000" y="4766100"/>
                <a:ext cx="1295403" cy="415498"/>
              </a:xfrm>
              <a:prstGeom prst="rtTriangle">
                <a:avLst/>
              </a:prstGeom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5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3" name="Groeperen 52"/>
            <p:cNvGrpSpPr/>
            <p:nvPr/>
          </p:nvGrpSpPr>
          <p:grpSpPr>
            <a:xfrm>
              <a:off x="5963816" y="4158707"/>
              <a:ext cx="1295403" cy="1447801"/>
              <a:chOff x="1143000" y="4158701"/>
              <a:chExt cx="1295403" cy="1447801"/>
            </a:xfrm>
          </p:grpSpPr>
          <p:cxnSp>
            <p:nvCxnSpPr>
              <p:cNvPr id="54" name="Gebogen verbindingslijn 53"/>
              <p:cNvCxnSpPr/>
              <p:nvPr/>
            </p:nvCxnSpPr>
            <p:spPr>
              <a:xfrm rot="5400000" flipH="1" flipV="1">
                <a:off x="1028700" y="4654000"/>
                <a:ext cx="1447801" cy="457204"/>
              </a:xfrm>
              <a:prstGeom prst="bentConnector3">
                <a:avLst>
                  <a:gd name="adj1" fmla="val 722"/>
                </a:avLst>
              </a:prstGeom>
              <a:ln w="508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hthoekige driehoek 54"/>
              <p:cNvSpPr/>
              <p:nvPr/>
            </p:nvSpPr>
            <p:spPr>
              <a:xfrm>
                <a:off x="1143000" y="4766100"/>
                <a:ext cx="1295403" cy="415498"/>
              </a:xfrm>
              <a:prstGeom prst="rtTriangle">
                <a:avLst/>
              </a:prstGeom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5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56" name="Groeperen 55"/>
            <p:cNvGrpSpPr/>
            <p:nvPr/>
          </p:nvGrpSpPr>
          <p:grpSpPr>
            <a:xfrm>
              <a:off x="6896098" y="4158708"/>
              <a:ext cx="1295403" cy="1447801"/>
              <a:chOff x="1143000" y="4158701"/>
              <a:chExt cx="1295403" cy="1447801"/>
            </a:xfrm>
          </p:grpSpPr>
          <p:cxnSp>
            <p:nvCxnSpPr>
              <p:cNvPr id="57" name="Gebogen verbindingslijn 56"/>
              <p:cNvCxnSpPr/>
              <p:nvPr/>
            </p:nvCxnSpPr>
            <p:spPr>
              <a:xfrm rot="5400000" flipH="1" flipV="1">
                <a:off x="1028700" y="4654000"/>
                <a:ext cx="1447801" cy="457204"/>
              </a:xfrm>
              <a:prstGeom prst="bentConnector3">
                <a:avLst>
                  <a:gd name="adj1" fmla="val 722"/>
                </a:avLst>
              </a:prstGeom>
              <a:ln w="508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hthoekige driehoek 57"/>
              <p:cNvSpPr/>
              <p:nvPr/>
            </p:nvSpPr>
            <p:spPr>
              <a:xfrm>
                <a:off x="1143000" y="4766100"/>
                <a:ext cx="1295403" cy="415498"/>
              </a:xfrm>
              <a:prstGeom prst="rtTriangle">
                <a:avLst/>
              </a:prstGeom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55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489817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Strike database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000" dirty="0" err="1"/>
              <a:t>Designed</a:t>
            </a:r>
            <a:r>
              <a:rPr lang="nl-NL" sz="3000" dirty="0"/>
              <a:t> and </a:t>
            </a:r>
            <a:r>
              <a:rPr lang="nl-NL" sz="3000" dirty="0" err="1"/>
              <a:t>created</a:t>
            </a:r>
            <a:r>
              <a:rPr lang="nl-NL" sz="3000" dirty="0"/>
              <a:t> </a:t>
            </a:r>
            <a:r>
              <a:rPr lang="nl-NL" sz="3000" dirty="0" err="1"/>
              <a:t>by</a:t>
            </a:r>
            <a:r>
              <a:rPr lang="nl-NL" sz="3000" dirty="0"/>
              <a:t> Sjaak van der Velden</a:t>
            </a:r>
          </a:p>
          <a:p>
            <a:r>
              <a:rPr lang="nl-NL" sz="3000" dirty="0" err="1"/>
              <a:t>Contains</a:t>
            </a:r>
            <a:r>
              <a:rPr lang="nl-NL" sz="3000" dirty="0"/>
              <a:t> over 16,000 strikes in the </a:t>
            </a:r>
            <a:r>
              <a:rPr lang="nl-NL" sz="3000" dirty="0" err="1"/>
              <a:t>Netherlands</a:t>
            </a:r>
            <a:endParaRPr lang="en-US" sz="3000" dirty="0"/>
          </a:p>
          <a:p>
            <a:pPr>
              <a:buNone/>
            </a:pPr>
            <a:endParaRPr lang="en-US" sz="3000" dirty="0"/>
          </a:p>
          <a:p>
            <a:endParaRPr lang="en-US" dirty="0"/>
          </a:p>
        </p:txBody>
      </p:sp>
      <p:pic>
        <p:nvPicPr>
          <p:cNvPr id="4" name="Picture 3" descr="StakingFo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2819400"/>
            <a:ext cx="6730999" cy="4533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5920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takingrecor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74638"/>
            <a:ext cx="7696200" cy="6401974"/>
          </a:xfrm>
        </p:spPr>
      </p:pic>
    </p:spTree>
    <p:extLst>
      <p:ext uri="{BB962C8B-B14F-4D97-AF65-F5344CB8AC3E}">
        <p14:creationId xmlns="" xmlns:p14="http://schemas.microsoft.com/office/powerpoint/2010/main" val="247607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Newspaper</a:t>
            </a:r>
            <a:r>
              <a:rPr lang="nl-NL" dirty="0" smtClean="0"/>
              <a:t> </a:t>
            </a:r>
            <a:r>
              <a:rPr lang="nl-NL" dirty="0" err="1" smtClean="0"/>
              <a:t>archives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Koninklijke Bibliotheek in The </a:t>
            </a:r>
            <a:r>
              <a:rPr lang="nl-NL" dirty="0" err="1" smtClean="0"/>
              <a:t>Hague</a:t>
            </a:r>
            <a:endParaRPr lang="nl-NL" dirty="0" smtClean="0"/>
          </a:p>
          <a:p>
            <a:pPr lvl="1"/>
            <a:r>
              <a:rPr lang="nl-NL" dirty="0" err="1" smtClean="0"/>
              <a:t>Newspapers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1618 to 1995</a:t>
            </a:r>
          </a:p>
          <a:p>
            <a:pPr lvl="1"/>
            <a:r>
              <a:rPr lang="nl-NL" dirty="0" smtClean="0"/>
              <a:t>Over 8 </a:t>
            </a:r>
            <a:r>
              <a:rPr lang="nl-NL" dirty="0" err="1" smtClean="0"/>
              <a:t>million</a:t>
            </a:r>
            <a:r>
              <a:rPr lang="nl-NL" dirty="0" smtClean="0"/>
              <a:t> pages online</a:t>
            </a:r>
          </a:p>
          <a:p>
            <a:pPr lvl="1"/>
            <a:r>
              <a:rPr lang="nl-NL" dirty="0" err="1" smtClean="0"/>
              <a:t>Searchable</a:t>
            </a:r>
            <a:r>
              <a:rPr lang="nl-NL" dirty="0" smtClean="0"/>
              <a:t> on </a:t>
            </a:r>
            <a:r>
              <a:rPr lang="nl-NL" dirty="0" err="1" smtClean="0"/>
              <a:t>title</a:t>
            </a:r>
            <a:r>
              <a:rPr lang="nl-NL" dirty="0" smtClean="0"/>
              <a:t>, date, </a:t>
            </a:r>
            <a:r>
              <a:rPr lang="nl-NL" dirty="0" err="1" smtClean="0"/>
              <a:t>words</a:t>
            </a:r>
            <a:endParaRPr lang="nl-NL" dirty="0" smtClean="0"/>
          </a:p>
          <a:p>
            <a:r>
              <a:rPr lang="nl-NL" dirty="0" err="1" smtClean="0"/>
              <a:t>Cf.</a:t>
            </a:r>
            <a:r>
              <a:rPr lang="nl-NL" dirty="0" smtClean="0"/>
              <a:t> </a:t>
            </a:r>
            <a:r>
              <a:rPr lang="nl-NL" i="1" dirty="0" err="1" smtClean="0"/>
              <a:t>Forces</a:t>
            </a:r>
            <a:r>
              <a:rPr lang="nl-NL" i="1" dirty="0" smtClean="0"/>
              <a:t> of </a:t>
            </a:r>
            <a:r>
              <a:rPr lang="nl-NL" i="1" dirty="0" err="1" smtClean="0"/>
              <a:t>labor</a:t>
            </a:r>
            <a:r>
              <a:rPr lang="nl-NL" dirty="0" smtClean="0"/>
              <a:t>, </a:t>
            </a:r>
            <a:r>
              <a:rPr lang="nl-NL" dirty="0" err="1" smtClean="0"/>
              <a:t>Silver</a:t>
            </a:r>
            <a:r>
              <a:rPr lang="nl-NL" dirty="0" smtClean="0"/>
              <a:t> (2003)</a:t>
            </a:r>
          </a:p>
        </p:txBody>
      </p:sp>
      <p:pic>
        <p:nvPicPr>
          <p:cNvPr id="6" name="Picture 5" descr="krante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48200"/>
            <a:ext cx="8077200" cy="4030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8732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</a:t>
            </a:r>
            <a:r>
              <a:rPr lang="nl-NL" dirty="0" smtClean="0"/>
              <a:t> query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latin typeface="Courier"/>
                <a:cs typeface="Courier"/>
              </a:rPr>
              <a:t>SELECT all </a:t>
            </a:r>
            <a:r>
              <a:rPr lang="nl-NL" sz="2800" dirty="0" err="1">
                <a:latin typeface="Courier"/>
                <a:cs typeface="Courier"/>
              </a:rPr>
              <a:t>articles</a:t>
            </a:r>
            <a:endParaRPr lang="nl-NL" sz="2800" dirty="0">
              <a:latin typeface="Courier"/>
              <a:cs typeface="Courier"/>
            </a:endParaRPr>
          </a:p>
          <a:p>
            <a:pPr>
              <a:buNone/>
            </a:pPr>
            <a:r>
              <a:rPr lang="nl-NL" sz="2800" dirty="0">
                <a:latin typeface="Courier"/>
                <a:cs typeface="Courier"/>
              </a:rPr>
              <a:t>CONTAINING THE WORDS</a:t>
            </a:r>
          </a:p>
          <a:p>
            <a:pPr>
              <a:buNone/>
            </a:pPr>
            <a:r>
              <a:rPr lang="nl-NL" sz="2800" dirty="0">
                <a:latin typeface="Courier"/>
                <a:cs typeface="Courier"/>
              </a:rPr>
              <a:t>stak?</a:t>
            </a:r>
            <a:r>
              <a:rPr lang="nl-NL" sz="2800" dirty="0" err="1">
                <a:latin typeface="Courier"/>
                <a:cs typeface="Courier"/>
              </a:rPr>
              <a:t>n</a:t>
            </a:r>
            <a:r>
              <a:rPr lang="nl-NL" sz="2800" dirty="0">
                <a:latin typeface="Courier"/>
                <a:cs typeface="Courier"/>
              </a:rPr>
              <a:t>* AND</a:t>
            </a:r>
          </a:p>
          <a:p>
            <a:pPr>
              <a:buNone/>
            </a:pPr>
            <a:r>
              <a:rPr lang="nl-NL" sz="2800" dirty="0">
                <a:latin typeface="Courier"/>
                <a:cs typeface="Courier"/>
              </a:rPr>
              <a:t>(blokband OR Amsterdam OR taxichauffeur) </a:t>
            </a:r>
          </a:p>
          <a:p>
            <a:pPr marL="0" indent="0">
              <a:buNone/>
            </a:pPr>
            <a:r>
              <a:rPr lang="nl-NL" sz="2800" dirty="0">
                <a:latin typeface="Courier"/>
                <a:cs typeface="Courier"/>
              </a:rPr>
              <a:t>AND artikeldatum BETWEEN 6 </a:t>
            </a:r>
            <a:r>
              <a:rPr lang="nl-NL" sz="2800" dirty="0" err="1">
                <a:latin typeface="Courier"/>
                <a:cs typeface="Courier"/>
              </a:rPr>
              <a:t>apr</a:t>
            </a:r>
            <a:r>
              <a:rPr lang="nl-NL" sz="2800" dirty="0">
                <a:latin typeface="Courier"/>
                <a:cs typeface="Courier"/>
              </a:rPr>
              <a:t> 1937 – 7</a:t>
            </a:r>
            <a:br>
              <a:rPr lang="nl-NL" sz="2800" dirty="0">
                <a:latin typeface="Courier"/>
                <a:cs typeface="Courier"/>
              </a:rPr>
            </a:br>
            <a:r>
              <a:rPr lang="nl-NL" sz="2800" dirty="0">
                <a:latin typeface="Courier"/>
                <a:cs typeface="Courier"/>
              </a:rPr>
              <a:t>                     AND 9 </a:t>
            </a:r>
            <a:r>
              <a:rPr lang="nl-NL" sz="2800" dirty="0" err="1">
                <a:latin typeface="Courier"/>
                <a:cs typeface="Courier"/>
              </a:rPr>
              <a:t>apr</a:t>
            </a:r>
            <a:r>
              <a:rPr lang="nl-NL" sz="2800" dirty="0">
                <a:latin typeface="Courier"/>
                <a:cs typeface="Courier"/>
              </a:rPr>
              <a:t> 1937 + 3</a:t>
            </a:r>
          </a:p>
          <a:p>
            <a:pPr>
              <a:buNone/>
            </a:pPr>
            <a:endParaRPr lang="nl-NL" sz="3000" dirty="0">
              <a:latin typeface="Courier"/>
              <a:cs typeface="Courier"/>
            </a:endParaRPr>
          </a:p>
          <a:p>
            <a:endParaRPr lang="nl-NL" sz="3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52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xi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1" y="1203149"/>
            <a:ext cx="2310292" cy="4525963"/>
          </a:xfrm>
        </p:spPr>
      </p:pic>
      <p:pic>
        <p:nvPicPr>
          <p:cNvPr id="5" name="Picture 4" descr="Taxi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042" y="1676400"/>
            <a:ext cx="2707280" cy="5003800"/>
          </a:xfrm>
          <a:prstGeom prst="rect">
            <a:avLst/>
          </a:prstGeom>
        </p:spPr>
      </p:pic>
      <p:pic>
        <p:nvPicPr>
          <p:cNvPr id="7" name="Picture 6" descr="Taxi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1" y="1203149"/>
            <a:ext cx="3445079" cy="4967111"/>
          </a:xfrm>
          <a:prstGeom prst="rect">
            <a:avLst/>
          </a:prstGeom>
        </p:spPr>
      </p:pic>
      <p:pic>
        <p:nvPicPr>
          <p:cNvPr id="6" name="Picture 5" descr="Taxi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274743"/>
            <a:ext cx="3505200" cy="258325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535609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Strikes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never</a:t>
            </a:r>
            <a:r>
              <a:rPr lang="nl-NL" dirty="0" smtClean="0"/>
              <a:t> </a:t>
            </a:r>
            <a:r>
              <a:rPr lang="nl-NL" dirty="0" err="1" smtClean="0"/>
              <a:t>happened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Many</a:t>
            </a:r>
            <a:r>
              <a:rPr lang="nl-NL" dirty="0" smtClean="0"/>
              <a:t> strikes have a </a:t>
            </a:r>
            <a:r>
              <a:rPr lang="nl-NL" dirty="0" err="1" smtClean="0"/>
              <a:t>lead-in</a:t>
            </a:r>
            <a:r>
              <a:rPr lang="nl-NL" dirty="0" smtClean="0"/>
              <a:t> “prelude” </a:t>
            </a:r>
            <a:r>
              <a:rPr lang="nl-NL" dirty="0" err="1" smtClean="0"/>
              <a:t>period</a:t>
            </a:r>
            <a:r>
              <a:rPr lang="nl-NL" dirty="0" smtClean="0"/>
              <a:t> (</a:t>
            </a:r>
            <a:r>
              <a:rPr lang="nl-NL" dirty="0" err="1" smtClean="0"/>
              <a:t>often</a:t>
            </a:r>
            <a:r>
              <a:rPr lang="nl-NL" dirty="0" smtClean="0"/>
              <a:t> </a:t>
            </a:r>
            <a:r>
              <a:rPr lang="nl-NL" dirty="0" err="1" smtClean="0"/>
              <a:t>associated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unrest</a:t>
            </a:r>
            <a:r>
              <a:rPr lang="nl-NL" dirty="0" smtClean="0"/>
              <a:t>)</a:t>
            </a:r>
          </a:p>
          <a:p>
            <a:r>
              <a:rPr lang="nl-NL" dirty="0" smtClean="0"/>
              <a:t>Prelude does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necessarily</a:t>
            </a:r>
            <a:r>
              <a:rPr lang="nl-NL" dirty="0" smtClean="0"/>
              <a:t> </a:t>
            </a:r>
            <a:r>
              <a:rPr lang="nl-NL" dirty="0" err="1" smtClean="0"/>
              <a:t>lead</a:t>
            </a:r>
            <a:r>
              <a:rPr lang="nl-NL" dirty="0" smtClean="0"/>
              <a:t> to strike</a:t>
            </a:r>
          </a:p>
          <a:p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finding</a:t>
            </a:r>
            <a:r>
              <a:rPr lang="nl-NL" dirty="0" smtClean="0"/>
              <a:t> prelude </a:t>
            </a:r>
            <a:r>
              <a:rPr lang="nl-NL" dirty="0" err="1" smtClean="0"/>
              <a:t>periods</a:t>
            </a:r>
            <a:r>
              <a:rPr lang="nl-NL" dirty="0" smtClean="0"/>
              <a:t> </a:t>
            </a:r>
            <a:r>
              <a:rPr lang="nl-NL" dirty="0" err="1" smtClean="0"/>
              <a:t>typical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strikes, </a:t>
            </a:r>
            <a:r>
              <a:rPr lang="nl-NL" dirty="0" err="1" smtClean="0"/>
              <a:t>can</a:t>
            </a:r>
            <a:r>
              <a:rPr lang="nl-NL" dirty="0" smtClean="0"/>
              <a:t> we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b="1" dirty="0" smtClean="0"/>
              <a:t>strikes </a:t>
            </a:r>
            <a:r>
              <a:rPr lang="nl-NL" b="1" dirty="0" err="1" smtClean="0"/>
              <a:t>that</a:t>
            </a:r>
            <a:r>
              <a:rPr lang="nl-NL" b="1" dirty="0" smtClean="0"/>
              <a:t> </a:t>
            </a:r>
            <a:r>
              <a:rPr lang="nl-NL" b="1" dirty="0" err="1" smtClean="0"/>
              <a:t>never</a:t>
            </a:r>
            <a:r>
              <a:rPr lang="nl-NL" b="1" dirty="0" smtClean="0"/>
              <a:t> </a:t>
            </a:r>
            <a:r>
              <a:rPr lang="nl-NL" b="1" dirty="0" err="1" smtClean="0"/>
              <a:t>happened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115799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Word </a:t>
            </a:r>
            <a:r>
              <a:rPr lang="nl-NL" dirty="0" err="1" smtClean="0"/>
              <a:t>frequency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/>
          </a:p>
        </p:txBody>
      </p:sp>
      <p:pic>
        <p:nvPicPr>
          <p:cNvPr id="4" name="Picture 3" descr="wordcloudbefo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40"/>
            <a:ext cx="9144000" cy="4779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3537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Discriminatory</a:t>
            </a:r>
            <a:r>
              <a:rPr lang="nl-NL" dirty="0" smtClean="0"/>
              <a:t> power</a:t>
            </a:r>
            <a:endParaRPr lang="nl-NL" dirty="0"/>
          </a:p>
        </p:txBody>
      </p:sp>
      <p:pic>
        <p:nvPicPr>
          <p:cNvPr id="4" name="Content Placeholder 3" descr="wordcloudafte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76401"/>
            <a:ext cx="9190038" cy="4144962"/>
          </a:xfrm>
        </p:spPr>
      </p:pic>
    </p:spTree>
    <p:extLst>
      <p:ext uri="{BB962C8B-B14F-4D97-AF65-F5344CB8AC3E}">
        <p14:creationId xmlns="" xmlns:p14="http://schemas.microsoft.com/office/powerpoint/2010/main" val="657665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700" dirty="0" err="1"/>
              <a:t>Did</a:t>
            </a:r>
            <a:r>
              <a:rPr lang="nl-NL" sz="3700" dirty="0"/>
              <a:t> we </a:t>
            </a:r>
            <a:r>
              <a:rPr lang="nl-NL" sz="3700" dirty="0" err="1"/>
              <a:t>find</a:t>
            </a:r>
            <a:r>
              <a:rPr lang="nl-NL" sz="3700" dirty="0"/>
              <a:t> strikes </a:t>
            </a:r>
            <a:r>
              <a:rPr lang="nl-NL" sz="3700" dirty="0" err="1"/>
              <a:t>that</a:t>
            </a:r>
            <a:r>
              <a:rPr lang="nl-NL" sz="3700" dirty="0"/>
              <a:t> </a:t>
            </a:r>
            <a:r>
              <a:rPr lang="nl-NL" sz="3700" dirty="0" err="1"/>
              <a:t>did</a:t>
            </a:r>
            <a:r>
              <a:rPr lang="nl-NL" sz="3700" dirty="0"/>
              <a:t> </a:t>
            </a:r>
            <a:r>
              <a:rPr lang="nl-NL" sz="3700" dirty="0" err="1"/>
              <a:t>not</a:t>
            </a:r>
            <a:r>
              <a:rPr lang="nl-NL" sz="3700" dirty="0"/>
              <a:t>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Check </a:t>
            </a:r>
            <a:r>
              <a:rPr lang="nl-NL" dirty="0" err="1" smtClean="0"/>
              <a:t>against</a:t>
            </a:r>
            <a:r>
              <a:rPr lang="nl-NL" dirty="0" smtClean="0"/>
              <a:t> database:</a:t>
            </a:r>
          </a:p>
          <a:p>
            <a:pPr marL="1026039" indent="-1026039">
              <a:buNone/>
            </a:pPr>
            <a:r>
              <a:rPr lang="nl-NL" dirty="0" smtClean="0"/>
              <a:t>1912: </a:t>
            </a:r>
            <a:r>
              <a:rPr lang="nl-NL" dirty="0" err="1" smtClean="0"/>
              <a:t>policemen</a:t>
            </a:r>
            <a:r>
              <a:rPr lang="nl-NL" dirty="0" smtClean="0"/>
              <a:t> in Amsterdam, tram conductors The </a:t>
            </a:r>
            <a:r>
              <a:rPr lang="nl-NL" dirty="0" err="1" smtClean="0"/>
              <a:t>Hague</a:t>
            </a:r>
            <a:r>
              <a:rPr lang="nl-NL" dirty="0" smtClean="0"/>
              <a:t> (2 </a:t>
            </a:r>
            <a:r>
              <a:rPr lang="nl-NL" dirty="0" err="1" smtClean="0"/>
              <a:t>articles</a:t>
            </a:r>
            <a:r>
              <a:rPr lang="nl-NL" dirty="0" smtClean="0"/>
              <a:t>), and </a:t>
            </a:r>
            <a:r>
              <a:rPr lang="nl-NL" dirty="0" err="1" smtClean="0"/>
              <a:t>teachers</a:t>
            </a:r>
            <a:r>
              <a:rPr lang="nl-NL" dirty="0" smtClean="0"/>
              <a:t> (3 </a:t>
            </a:r>
            <a:r>
              <a:rPr lang="nl-NL" dirty="0" err="1" smtClean="0"/>
              <a:t>articles</a:t>
            </a:r>
            <a:r>
              <a:rPr lang="nl-NL" dirty="0" smtClean="0"/>
              <a:t>)</a:t>
            </a:r>
          </a:p>
          <a:p>
            <a:pPr marL="1026039" indent="-1026039">
              <a:buNone/>
            </a:pPr>
            <a:r>
              <a:rPr lang="nl-NL" dirty="0" smtClean="0"/>
              <a:t>1926: </a:t>
            </a:r>
            <a:r>
              <a:rPr lang="nl-NL" dirty="0" err="1" smtClean="0"/>
              <a:t>butchery</a:t>
            </a:r>
            <a:r>
              <a:rPr lang="nl-NL" dirty="0" smtClean="0"/>
              <a:t> in </a:t>
            </a:r>
            <a:r>
              <a:rPr lang="nl-NL" dirty="0" err="1" smtClean="0"/>
              <a:t>Boxmeer</a:t>
            </a:r>
            <a:r>
              <a:rPr lang="nl-NL" dirty="0" smtClean="0"/>
              <a:t>; transport </a:t>
            </a:r>
            <a:r>
              <a:rPr lang="nl-NL" dirty="0" err="1" smtClean="0"/>
              <a:t>workers</a:t>
            </a:r>
            <a:r>
              <a:rPr lang="nl-NL" dirty="0" smtClean="0"/>
              <a:t> of Steenkolen </a:t>
            </a:r>
            <a:r>
              <a:rPr lang="nl-NL" dirty="0" err="1" smtClean="0"/>
              <a:t>Handelsvereeniging</a:t>
            </a:r>
            <a:endParaRPr lang="nl-NL" dirty="0" smtClean="0"/>
          </a:p>
          <a:p>
            <a:pPr marL="1026039" indent="-1026039">
              <a:buNone/>
            </a:pPr>
            <a:r>
              <a:rPr lang="nl-NL" dirty="0" smtClean="0"/>
              <a:t>1938: metal </a:t>
            </a:r>
            <a:r>
              <a:rPr lang="nl-NL" dirty="0" err="1" smtClean="0"/>
              <a:t>factory</a:t>
            </a:r>
            <a:r>
              <a:rPr lang="nl-NL" dirty="0" smtClean="0"/>
              <a:t> in Delft </a:t>
            </a:r>
          </a:p>
          <a:p>
            <a:pPr marL="1026039" indent="-1026039">
              <a:buNone/>
            </a:pPr>
            <a:endParaRPr lang="nl-NL" dirty="0" smtClean="0"/>
          </a:p>
          <a:p>
            <a:pPr marL="1026039" indent="-1026039">
              <a:buNone/>
            </a:pPr>
            <a:r>
              <a:rPr lang="nl-NL" dirty="0" err="1" smtClean="0"/>
              <a:t>Mean</a:t>
            </a:r>
            <a:r>
              <a:rPr lang="nl-NL" dirty="0" smtClean="0"/>
              <a:t> </a:t>
            </a:r>
            <a:r>
              <a:rPr lang="nl-NL" dirty="0" err="1" smtClean="0"/>
              <a:t>average</a:t>
            </a:r>
            <a:r>
              <a:rPr lang="nl-NL" dirty="0" smtClean="0"/>
              <a:t> </a:t>
            </a:r>
            <a:r>
              <a:rPr lang="nl-NL" dirty="0" err="1" smtClean="0"/>
              <a:t>precision</a:t>
            </a:r>
            <a:r>
              <a:rPr lang="nl-NL" dirty="0" smtClean="0"/>
              <a:t>: 0.43</a:t>
            </a:r>
          </a:p>
          <a:p>
            <a:pPr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737167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Topics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Big data </a:t>
            </a:r>
            <a:r>
              <a:rPr lang="nl-NL" dirty="0" err="1" smtClean="0"/>
              <a:t>vs</a:t>
            </a:r>
            <a:r>
              <a:rPr lang="nl-NL" dirty="0" smtClean="0"/>
              <a:t> the long </a:t>
            </a:r>
            <a:r>
              <a:rPr lang="nl-NL" dirty="0" err="1" smtClean="0"/>
              <a:t>tail</a:t>
            </a:r>
            <a:r>
              <a:rPr lang="nl-NL" dirty="0" smtClean="0"/>
              <a:t> in e-</a:t>
            </a:r>
            <a:r>
              <a:rPr lang="nl-NL" dirty="0" err="1" smtClean="0"/>
              <a:t>Humanities</a:t>
            </a:r>
            <a:endParaRPr lang="nl-NL" dirty="0" smtClean="0"/>
          </a:p>
          <a:p>
            <a:pPr lvl="1"/>
            <a:r>
              <a:rPr lang="nl-NL" dirty="0" err="1" smtClean="0"/>
              <a:t>Example</a:t>
            </a:r>
            <a:r>
              <a:rPr lang="nl-NL" dirty="0" smtClean="0"/>
              <a:t> 1: </a:t>
            </a:r>
            <a:r>
              <a:rPr lang="nl-NL" dirty="0" err="1" smtClean="0"/>
              <a:t>linking</a:t>
            </a:r>
            <a:r>
              <a:rPr lang="nl-NL" dirty="0" smtClean="0"/>
              <a:t>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history</a:t>
            </a:r>
            <a:r>
              <a:rPr lang="nl-NL" dirty="0" smtClean="0"/>
              <a:t> research </a:t>
            </a:r>
            <a:r>
              <a:rPr lang="nl-NL" dirty="0" err="1" smtClean="0"/>
              <a:t>to</a:t>
            </a:r>
            <a:r>
              <a:rPr lang="nl-NL" dirty="0" smtClean="0"/>
              <a:t> a big data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archive</a:t>
            </a:r>
            <a:endParaRPr lang="nl-NL" dirty="0" smtClean="0"/>
          </a:p>
          <a:p>
            <a:pPr lvl="1"/>
            <a:r>
              <a:rPr lang="nl-NL" dirty="0" err="1" smtClean="0"/>
              <a:t>Example</a:t>
            </a:r>
            <a:r>
              <a:rPr lang="nl-NL" dirty="0" smtClean="0"/>
              <a:t> 2: </a:t>
            </a:r>
            <a:r>
              <a:rPr lang="nl-NL" dirty="0" err="1" smtClean="0"/>
              <a:t>Nederlab</a:t>
            </a:r>
            <a:endParaRPr lang="nl-NL" dirty="0" smtClean="0"/>
          </a:p>
          <a:p>
            <a:pPr lvl="1"/>
            <a:r>
              <a:rPr lang="nl-NL" dirty="0" err="1" smtClean="0"/>
              <a:t>Example</a:t>
            </a:r>
            <a:r>
              <a:rPr lang="nl-NL" dirty="0" smtClean="0"/>
              <a:t> 3: </a:t>
            </a:r>
            <a:r>
              <a:rPr lang="nl-NL" dirty="0" err="1" smtClean="0"/>
              <a:t>Twiqs.nl</a:t>
            </a:r>
            <a:endParaRPr lang="nl-NL" dirty="0" smtClean="0"/>
          </a:p>
          <a:p>
            <a:r>
              <a:rPr lang="nl-NL" dirty="0" err="1" smtClean="0"/>
              <a:t>Developments</a:t>
            </a:r>
            <a:endParaRPr lang="nl-NL" dirty="0" smtClean="0"/>
          </a:p>
          <a:p>
            <a:pPr lvl="1"/>
            <a:r>
              <a:rPr lang="nl-NL" dirty="0" smtClean="0"/>
              <a:t>Research data management</a:t>
            </a:r>
          </a:p>
          <a:p>
            <a:pPr lvl="1"/>
            <a:r>
              <a:rPr lang="nl-NL" dirty="0" smtClean="0"/>
              <a:t>E-</a:t>
            </a:r>
            <a:r>
              <a:rPr lang="nl-NL" dirty="0" err="1" smtClean="0"/>
              <a:t>Infrastructures</a:t>
            </a:r>
            <a:r>
              <a:rPr lang="nl-NL" dirty="0" smtClean="0"/>
              <a:t> </a:t>
            </a:r>
          </a:p>
          <a:p>
            <a:r>
              <a:rPr lang="nl-NL" dirty="0" smtClean="0"/>
              <a:t>Libraries: </a:t>
            </a:r>
            <a:r>
              <a:rPr lang="nl-NL" dirty="0" err="1" smtClean="0"/>
              <a:t>supporting</a:t>
            </a:r>
            <a:r>
              <a:rPr lang="nl-NL" dirty="0" smtClean="0"/>
              <a:t> change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14650507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First </a:t>
            </a:r>
            <a:r>
              <a:rPr lang="nl-NL" dirty="0" err="1" smtClean="0"/>
              <a:t>experiments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on a HDD sent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us</a:t>
            </a:r>
            <a:endParaRPr lang="nl-NL" dirty="0" smtClean="0"/>
          </a:p>
          <a:p>
            <a:pPr lvl="1"/>
            <a:r>
              <a:rPr lang="nl-NL" dirty="0" smtClean="0"/>
              <a:t>Second </a:t>
            </a:r>
            <a:r>
              <a:rPr lang="nl-NL" dirty="0" err="1" smtClean="0"/>
              <a:t>used</a:t>
            </a:r>
            <a:r>
              <a:rPr lang="nl-NL" dirty="0" smtClean="0"/>
              <a:t> SRU (search </a:t>
            </a:r>
            <a:r>
              <a:rPr lang="nl-NL" dirty="0" err="1" smtClean="0"/>
              <a:t>by</a:t>
            </a:r>
            <a:r>
              <a:rPr lang="nl-NL" dirty="0" smtClean="0"/>
              <a:t> URL)</a:t>
            </a:r>
          </a:p>
          <a:p>
            <a:pPr lvl="1"/>
            <a:r>
              <a:rPr lang="nl-NL" dirty="0" smtClean="0"/>
              <a:t>Data had </a:t>
            </a:r>
            <a:r>
              <a:rPr lang="nl-NL" dirty="0" err="1" smtClean="0"/>
              <a:t>changed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may</a:t>
            </a:r>
            <a:r>
              <a:rPr lang="nl-NL" dirty="0" smtClean="0"/>
              <a:t> change in the </a:t>
            </a:r>
            <a:r>
              <a:rPr lang="nl-NL" dirty="0" err="1" smtClean="0"/>
              <a:t>future</a:t>
            </a:r>
            <a:endParaRPr lang="nl-NL" dirty="0" smtClean="0"/>
          </a:p>
          <a:p>
            <a:r>
              <a:rPr lang="nl-NL" i="1" dirty="0" err="1" smtClean="0"/>
              <a:t>Reproducing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idea</a:t>
            </a:r>
            <a:endParaRPr lang="nl-NL" dirty="0" smtClean="0"/>
          </a:p>
          <a:p>
            <a:pPr lvl="1"/>
            <a:r>
              <a:rPr lang="nl-NL" dirty="0" err="1" smtClean="0"/>
              <a:t>Done</a:t>
            </a:r>
            <a:r>
              <a:rPr lang="nl-NL" dirty="0" smtClean="0"/>
              <a:t>! In a </a:t>
            </a:r>
            <a:r>
              <a:rPr lang="nl-NL" dirty="0" err="1" smtClean="0"/>
              <a:t>Digging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Data project</a:t>
            </a:r>
          </a:p>
          <a:p>
            <a:pPr lvl="2"/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NaCTeM</a:t>
            </a:r>
            <a:r>
              <a:rPr lang="nl-NL" dirty="0" smtClean="0"/>
              <a:t>, University of Manchester, </a:t>
            </a:r>
            <a:r>
              <a:rPr lang="nl-NL" dirty="0" err="1" smtClean="0"/>
              <a:t>and</a:t>
            </a:r>
            <a:r>
              <a:rPr lang="nl-NL" dirty="0" smtClean="0"/>
              <a:t> University of </a:t>
            </a:r>
            <a:r>
              <a:rPr lang="nl-NL" dirty="0" err="1" smtClean="0"/>
              <a:t>Illinois</a:t>
            </a:r>
            <a:r>
              <a:rPr lang="nl-NL" dirty="0" smtClean="0"/>
              <a:t> at </a:t>
            </a:r>
            <a:r>
              <a:rPr lang="nl-NL" dirty="0" err="1" smtClean="0"/>
              <a:t>Urbana-Champaign</a:t>
            </a:r>
            <a:r>
              <a:rPr lang="nl-NL" dirty="0" smtClean="0"/>
              <a:t>, </a:t>
            </a:r>
            <a:r>
              <a:rPr lang="nl-NL" dirty="0" err="1" smtClean="0"/>
              <a:t>with</a:t>
            </a:r>
            <a:r>
              <a:rPr lang="nl-NL" dirty="0" smtClean="0"/>
              <a:t> New York Times Data</a:t>
            </a:r>
          </a:p>
          <a:p>
            <a:r>
              <a:rPr lang="nl-NL" i="1" dirty="0" err="1" smtClean="0"/>
              <a:t>Replicating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experiments</a:t>
            </a:r>
            <a:r>
              <a:rPr lang="nl-NL" dirty="0" smtClean="0"/>
              <a:t>, </a:t>
            </a:r>
            <a:r>
              <a:rPr lang="nl-NL" dirty="0" err="1" smtClean="0"/>
              <a:t>bitwise</a:t>
            </a:r>
            <a:endParaRPr lang="nl-NL" dirty="0" smtClean="0"/>
          </a:p>
          <a:p>
            <a:pPr lvl="1"/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exact </a:t>
            </a:r>
            <a:r>
              <a:rPr lang="nl-NL" dirty="0" err="1" smtClean="0"/>
              <a:t>same</a:t>
            </a:r>
            <a:r>
              <a:rPr lang="nl-NL" dirty="0" smtClean="0"/>
              <a:t> data </a:t>
            </a:r>
            <a:r>
              <a:rPr lang="nl-NL" dirty="0" err="1" smtClean="0"/>
              <a:t>remains</a:t>
            </a:r>
            <a:r>
              <a:rPr lang="nl-NL" dirty="0" smtClean="0"/>
              <a:t> </a:t>
            </a:r>
            <a:r>
              <a:rPr lang="nl-NL" dirty="0" err="1" smtClean="0"/>
              <a:t>accessible</a:t>
            </a:r>
            <a:endParaRPr lang="nl-NL" dirty="0" smtClean="0"/>
          </a:p>
          <a:p>
            <a:pPr lvl="1"/>
            <a:r>
              <a:rPr lang="nl-NL" dirty="0" smtClean="0"/>
              <a:t>Version control</a:t>
            </a:r>
          </a:p>
        </p:txBody>
      </p:sp>
    </p:spTree>
    <p:extLst>
      <p:ext uri="{BB962C8B-B14F-4D97-AF65-F5344CB8AC3E}">
        <p14:creationId xmlns="" xmlns:p14="http://schemas.microsoft.com/office/powerpoint/2010/main" val="286927842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ea typeface="ＭＳ Ｐゴシック" charset="0"/>
              </a:rPr>
              <a:t>A </a:t>
            </a:r>
            <a:r>
              <a:rPr lang="nl-NL" dirty="0" err="1" smtClean="0">
                <a:ea typeface="ＭＳ Ｐゴシック" charset="0"/>
              </a:rPr>
              <a:t>nano-lesson</a:t>
            </a:r>
            <a:r>
              <a:rPr lang="nl-NL" dirty="0" smtClean="0">
                <a:ea typeface="ＭＳ Ｐゴシック" charset="0"/>
              </a:rPr>
              <a:t> in </a:t>
            </a:r>
            <a:r>
              <a:rPr lang="nl-NL" dirty="0" err="1" smtClean="0">
                <a:ea typeface="ＭＳ Ｐゴシック" charset="0"/>
              </a:rPr>
              <a:t>versioning</a:t>
            </a:r>
            <a:endParaRPr lang="nl-NL" dirty="0">
              <a:ea typeface="ＭＳ Ｐゴシック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2893" y="1455539"/>
            <a:ext cx="6926089" cy="478177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nl-NL" dirty="0" smtClean="0"/>
              <a:t>Software </a:t>
            </a:r>
            <a:r>
              <a:rPr lang="nl-NL" dirty="0" err="1" smtClean="0"/>
              <a:t>versioning</a:t>
            </a:r>
            <a:endParaRPr lang="nl-NL" dirty="0" smtClean="0"/>
          </a:p>
          <a:p>
            <a:pPr lvl="1">
              <a:defRPr/>
            </a:pPr>
            <a:r>
              <a:rPr lang="nl-NL" dirty="0" smtClean="0"/>
              <a:t>Major </a:t>
            </a:r>
            <a:r>
              <a:rPr lang="nl-NL" dirty="0" err="1" smtClean="0"/>
              <a:t>number</a:t>
            </a:r>
            <a:r>
              <a:rPr lang="nl-NL" dirty="0" smtClean="0"/>
              <a:t> (2 in 2.0)</a:t>
            </a:r>
            <a:r>
              <a:rPr lang="nl-NL" dirty="0" err="1" smtClean="0"/>
              <a:t>functionality</a:t>
            </a:r>
            <a:r>
              <a:rPr lang="nl-NL" dirty="0" smtClean="0"/>
              <a:t> has </a:t>
            </a:r>
            <a:r>
              <a:rPr lang="nl-NL" dirty="0" err="1" smtClean="0"/>
              <a:t>changed</a:t>
            </a:r>
            <a:r>
              <a:rPr lang="nl-NL" dirty="0" smtClean="0"/>
              <a:t> in a major way </a:t>
            </a:r>
            <a:r>
              <a:rPr lang="nl-NL" dirty="0" err="1" smtClean="0"/>
              <a:t>compared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previous</a:t>
            </a:r>
            <a:r>
              <a:rPr lang="nl-NL" dirty="0" smtClean="0"/>
              <a:t> major </a:t>
            </a:r>
            <a:r>
              <a:rPr lang="nl-NL" dirty="0" err="1" smtClean="0"/>
              <a:t>number</a:t>
            </a:r>
            <a:endParaRPr lang="nl-NL" dirty="0" smtClean="0"/>
          </a:p>
          <a:p>
            <a:pPr lvl="1">
              <a:defRPr/>
            </a:pPr>
            <a:r>
              <a:rPr lang="nl-NL" dirty="0" smtClean="0"/>
              <a:t>Minor </a:t>
            </a:r>
            <a:r>
              <a:rPr lang="nl-NL" dirty="0" err="1" smtClean="0"/>
              <a:t>number</a:t>
            </a:r>
            <a:r>
              <a:rPr lang="nl-NL" dirty="0" smtClean="0"/>
              <a:t> (0 in 2.0): a bit of </a:t>
            </a:r>
            <a:r>
              <a:rPr lang="nl-NL" dirty="0" err="1" smtClean="0"/>
              <a:t>functionality</a:t>
            </a:r>
            <a:r>
              <a:rPr lang="nl-NL" dirty="0" smtClean="0"/>
              <a:t> has </a:t>
            </a:r>
            <a:r>
              <a:rPr lang="nl-NL" dirty="0" err="1" smtClean="0"/>
              <a:t>changed</a:t>
            </a:r>
            <a:r>
              <a:rPr lang="nl-NL" dirty="0" smtClean="0"/>
              <a:t>, or a major bug has been </a:t>
            </a:r>
            <a:r>
              <a:rPr lang="nl-NL" dirty="0" err="1" smtClean="0"/>
              <a:t>fixed</a:t>
            </a:r>
            <a:endParaRPr lang="nl-NL" dirty="0" smtClean="0"/>
          </a:p>
          <a:p>
            <a:pPr lvl="1">
              <a:defRPr/>
            </a:pPr>
            <a:r>
              <a:rPr lang="nl-NL" dirty="0" err="1" smtClean="0"/>
              <a:t>Revision</a:t>
            </a:r>
            <a:r>
              <a:rPr lang="nl-NL" dirty="0" smtClean="0"/>
              <a:t> </a:t>
            </a:r>
            <a:r>
              <a:rPr lang="nl-NL" dirty="0" err="1" smtClean="0"/>
              <a:t>number</a:t>
            </a:r>
            <a:r>
              <a:rPr lang="nl-NL" dirty="0" smtClean="0"/>
              <a:t> (</a:t>
            </a:r>
            <a:r>
              <a:rPr lang="nl-NL" dirty="0" err="1" smtClean="0"/>
              <a:t>third</a:t>
            </a:r>
            <a:r>
              <a:rPr lang="nl-NL" dirty="0" smtClean="0"/>
              <a:t>): small </a:t>
            </a:r>
            <a:r>
              <a:rPr lang="nl-NL" dirty="0" err="1" smtClean="0"/>
              <a:t>problems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bugs have been </a:t>
            </a:r>
            <a:r>
              <a:rPr lang="nl-NL" dirty="0" err="1" smtClean="0"/>
              <a:t>fixed</a:t>
            </a:r>
            <a:endParaRPr lang="nl-NL" dirty="0" smtClean="0"/>
          </a:p>
          <a:p>
            <a:pPr>
              <a:defRPr/>
            </a:pPr>
            <a:r>
              <a:rPr lang="nl-NL" dirty="0" smtClean="0"/>
              <a:t>Plus:</a:t>
            </a:r>
          </a:p>
          <a:p>
            <a:pPr lvl="1">
              <a:defRPr/>
            </a:pPr>
            <a:r>
              <a:rPr lang="nl-NL" dirty="0" smtClean="0"/>
              <a:t>Under 1</a:t>
            </a:r>
            <a:r>
              <a:rPr lang="nl-NL" dirty="0"/>
              <a:t>: </a:t>
            </a:r>
            <a:r>
              <a:rPr lang="nl-NL" dirty="0" err="1"/>
              <a:t>beta</a:t>
            </a:r>
            <a:r>
              <a:rPr lang="nl-NL" dirty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before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: </a:t>
            </a:r>
            <a:r>
              <a:rPr lang="nl-NL" dirty="0" err="1" smtClean="0"/>
              <a:t>alpha</a:t>
            </a:r>
            <a:r>
              <a:rPr lang="nl-NL" dirty="0" smtClean="0"/>
              <a:t>, </a:t>
            </a:r>
            <a:r>
              <a:rPr lang="nl-NL" dirty="0" err="1" smtClean="0"/>
              <a:t>unreleased</a:t>
            </a:r>
            <a:r>
              <a:rPr lang="nl-NL" dirty="0" smtClean="0"/>
              <a:t>)</a:t>
            </a:r>
          </a:p>
          <a:p>
            <a:pPr lvl="1">
              <a:defRPr/>
            </a:pPr>
            <a:r>
              <a:rPr lang="nl-NL" dirty="0" smtClean="0"/>
              <a:t>Release </a:t>
            </a:r>
            <a:r>
              <a:rPr lang="nl-NL" dirty="0" err="1" smtClean="0"/>
              <a:t>candidates</a:t>
            </a:r>
            <a:r>
              <a:rPr lang="nl-NL" dirty="0" smtClean="0"/>
              <a:t>: 1.0rc2 is second </a:t>
            </a:r>
            <a:r>
              <a:rPr lang="nl-NL" dirty="0" err="1" smtClean="0"/>
              <a:t>candidate</a:t>
            </a:r>
            <a:r>
              <a:rPr lang="nl-NL" dirty="0" smtClean="0"/>
              <a:t> </a:t>
            </a:r>
            <a:r>
              <a:rPr lang="nl-NL" dirty="0" err="1" smtClean="0"/>
              <a:t>version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become</a:t>
            </a:r>
            <a:r>
              <a:rPr lang="nl-NL" dirty="0" smtClean="0"/>
              <a:t> 1.0 te worden</a:t>
            </a:r>
          </a:p>
          <a:p>
            <a:pPr lvl="1">
              <a:defRPr/>
            </a:pPr>
            <a:r>
              <a:rPr lang="nl-NL" dirty="0" smtClean="0"/>
              <a:t>Cf. http</a:t>
            </a:r>
            <a:r>
              <a:rPr lang="nl-NL" dirty="0"/>
              <a:t>://en.wikipedia.org/wiki/</a:t>
            </a:r>
            <a:r>
              <a:rPr lang="nl-NL" dirty="0" err="1" smtClean="0"/>
              <a:t>Software_versioning</a:t>
            </a:r>
            <a:r>
              <a:rPr lang="nl-NL" dirty="0" smtClean="0"/>
              <a:t> (source </a:t>
            </a:r>
            <a:r>
              <a:rPr lang="nl-NL" dirty="0" err="1" smtClean="0"/>
              <a:t>figure</a:t>
            </a:r>
            <a:r>
              <a:rPr lang="nl-NL" dirty="0" smtClean="0"/>
              <a:t>: </a:t>
            </a:r>
            <a:r>
              <a:rPr lang="nl-NL" dirty="0" err="1" smtClean="0"/>
              <a:t>Wikimedia</a:t>
            </a:r>
            <a:r>
              <a:rPr lang="nl-NL" dirty="0" smtClean="0"/>
              <a:t>)</a:t>
            </a:r>
          </a:p>
          <a:p>
            <a:pPr lvl="1">
              <a:defRPr/>
            </a:pPr>
            <a:r>
              <a:rPr lang="nl-NL" dirty="0" err="1" smtClean="0"/>
              <a:t>Sometimes</a:t>
            </a:r>
            <a:r>
              <a:rPr lang="nl-NL" dirty="0"/>
              <a:t> </a:t>
            </a:r>
            <a:r>
              <a:rPr lang="nl-NL" dirty="0" smtClean="0"/>
              <a:t>a </a:t>
            </a:r>
            <a:r>
              <a:rPr lang="nl-NL" dirty="0" err="1" smtClean="0"/>
              <a:t>build</a:t>
            </a:r>
            <a:r>
              <a:rPr lang="nl-NL" dirty="0" smtClean="0"/>
              <a:t> </a:t>
            </a:r>
            <a:r>
              <a:rPr lang="nl-NL" dirty="0" err="1" smtClean="0"/>
              <a:t>number</a:t>
            </a:r>
            <a:r>
              <a:rPr lang="nl-NL" dirty="0" smtClean="0"/>
              <a:t> is </a:t>
            </a:r>
            <a:r>
              <a:rPr lang="nl-NL" dirty="0" err="1" smtClean="0"/>
              <a:t>added</a:t>
            </a:r>
            <a:r>
              <a:rPr lang="nl-NL" dirty="0" smtClean="0"/>
              <a:t> (changes per </a:t>
            </a:r>
            <a:r>
              <a:rPr lang="nl-NL" dirty="0" err="1" smtClean="0"/>
              <a:t>day</a:t>
            </a:r>
            <a:r>
              <a:rPr lang="nl-NL" dirty="0" smtClean="0"/>
              <a:t>, </a:t>
            </a:r>
            <a:r>
              <a:rPr lang="nl-NL" dirty="0" err="1" smtClean="0"/>
              <a:t>hour</a:t>
            </a:r>
            <a:r>
              <a:rPr lang="nl-NL" dirty="0" smtClean="0"/>
              <a:t>, </a:t>
            </a:r>
            <a:r>
              <a:rPr lang="nl-NL" dirty="0" err="1" smtClean="0"/>
              <a:t>build</a:t>
            </a:r>
            <a:r>
              <a:rPr lang="nl-NL" dirty="0" smtClean="0"/>
              <a:t> moment)</a:t>
            </a:r>
            <a:endParaRPr lang="nl-NL" dirty="0"/>
          </a:p>
          <a:p>
            <a:pPr>
              <a:defRPr/>
            </a:pPr>
            <a:r>
              <a:rPr lang="nl-NL" dirty="0" smtClean="0"/>
              <a:t>‘1.0’, ‘2.0’, ‘3.0’ </a:t>
            </a:r>
            <a:r>
              <a:rPr lang="nl-NL" dirty="0" err="1" smtClean="0"/>
              <a:t>etc</a:t>
            </a:r>
            <a:r>
              <a:rPr lang="nl-NL" dirty="0" smtClean="0"/>
              <a:t> are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metaphorically</a:t>
            </a:r>
            <a:r>
              <a:rPr lang="nl-NL" dirty="0" smtClean="0"/>
              <a:t> (‘</a:t>
            </a:r>
            <a:r>
              <a:rPr lang="nl-NL" dirty="0" err="1" smtClean="0"/>
              <a:t>hijackally</a:t>
            </a:r>
            <a:r>
              <a:rPr lang="nl-NL" dirty="0" smtClean="0"/>
              <a:t>’)</a:t>
            </a:r>
          </a:p>
          <a:p>
            <a:pPr lvl="1">
              <a:defRPr/>
            </a:pPr>
            <a:r>
              <a:rPr lang="nl-NL" dirty="0" err="1" smtClean="0"/>
              <a:t>Usually</a:t>
            </a:r>
            <a:r>
              <a:rPr lang="nl-NL" dirty="0" smtClean="0"/>
              <a:t> without </a:t>
            </a:r>
            <a:r>
              <a:rPr lang="nl-NL" dirty="0" err="1" smtClean="0"/>
              <a:t>knowledge</a:t>
            </a:r>
            <a:r>
              <a:rPr lang="nl-NL" dirty="0" smtClean="0"/>
              <a:t> of the </a:t>
            </a:r>
            <a:r>
              <a:rPr lang="nl-NL" dirty="0" err="1" smtClean="0"/>
              <a:t>above</a:t>
            </a:r>
            <a:endParaRPr lang="nl-NL" dirty="0" smtClean="0"/>
          </a:p>
          <a:p>
            <a:pPr lvl="1">
              <a:defRPr/>
            </a:pPr>
            <a:r>
              <a:rPr lang="nl-NL" dirty="0" err="1" smtClean="0"/>
              <a:t>Usually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‘0’ as the minor </a:t>
            </a:r>
            <a:r>
              <a:rPr lang="nl-NL" dirty="0" err="1" smtClean="0"/>
              <a:t>number</a:t>
            </a:r>
            <a:endParaRPr lang="nl-NL" dirty="0"/>
          </a:p>
          <a:p>
            <a:pPr lvl="1">
              <a:defRPr/>
            </a:pPr>
            <a:endParaRPr lang="nl-NL" dirty="0"/>
          </a:p>
        </p:txBody>
      </p:sp>
      <p:pic>
        <p:nvPicPr>
          <p:cNvPr id="30723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91" y="1417638"/>
            <a:ext cx="1000125" cy="533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358711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90" y="2572774"/>
            <a:ext cx="8039510" cy="3553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err="1" smtClean="0"/>
              <a:t>Nederlab</a:t>
            </a:r>
            <a:endParaRPr lang="en-US" sz="8000" dirty="0" smtClean="0"/>
          </a:p>
          <a:p>
            <a:pPr marL="0" indent="0" algn="ctr">
              <a:buNone/>
            </a:pPr>
            <a:r>
              <a:rPr lang="en-US" sz="3500" dirty="0" smtClean="0"/>
              <a:t>Started January 2013</a:t>
            </a:r>
          </a:p>
          <a:p>
            <a:pPr marL="0" indent="0" algn="ctr">
              <a:buNone/>
            </a:pPr>
            <a:r>
              <a:rPr lang="en-US" sz="2800" dirty="0" smtClean="0"/>
              <a:t>Granted by the Dutch Organization Of Scientific Research (NWO)</a:t>
            </a:r>
          </a:p>
          <a:p>
            <a:pPr marL="0" indent="0" algn="ctr">
              <a:buNone/>
            </a:pPr>
            <a:r>
              <a:rPr lang="en-US" sz="2800" dirty="0" smtClean="0"/>
              <a:t>Total investment 2013-2017: &gt; 4 M EUR </a:t>
            </a:r>
          </a:p>
        </p:txBody>
      </p:sp>
      <p:pic>
        <p:nvPicPr>
          <p:cNvPr id="6" name="Picture 5" descr="Screen shot 2013-09-10 at 8.28.31 PM.png"/>
          <p:cNvPicPr>
            <a:picLocks noChangeAspect="1"/>
          </p:cNvPicPr>
          <p:nvPr/>
        </p:nvPicPr>
        <p:blipFill rotWithShape="1">
          <a:blip r:embed="rId2"/>
          <a:srcRect r="72670" b="77549"/>
          <a:stretch/>
        </p:blipFill>
        <p:spPr>
          <a:xfrm>
            <a:off x="457200" y="330405"/>
            <a:ext cx="2499032" cy="1258653"/>
          </a:xfrm>
          <a:prstGeom prst="rect">
            <a:avLst/>
          </a:prstGeom>
        </p:spPr>
      </p:pic>
      <p:pic>
        <p:nvPicPr>
          <p:cNvPr id="5" name="Picture 5" descr="Screen shot 2013-09-10 at 8.28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31" y="447729"/>
            <a:ext cx="3466012" cy="2125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566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90" y="1589058"/>
            <a:ext cx="8039510" cy="5142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The printed heritage</a:t>
            </a:r>
          </a:p>
          <a:p>
            <a:pPr marL="0" indent="0" algn="ctr">
              <a:buNone/>
            </a:pPr>
            <a:r>
              <a:rPr lang="en-US" sz="4800" dirty="0" smtClean="0"/>
              <a:t> </a:t>
            </a:r>
            <a:r>
              <a:rPr lang="en-US" sz="3600" dirty="0" smtClean="0"/>
              <a:t>in the Dutch language, 1000-2000</a:t>
            </a:r>
          </a:p>
          <a:p>
            <a:pPr marL="0" indent="0" algn="ctr">
              <a:buNone/>
            </a:pPr>
            <a:r>
              <a:rPr lang="en-US" sz="3600" dirty="0" smtClean="0"/>
              <a:t>(rough estimates)</a:t>
            </a:r>
          </a:p>
          <a:p>
            <a:pPr marL="0" indent="0">
              <a:buNone/>
            </a:pPr>
            <a:r>
              <a:rPr lang="en-US" sz="2800" dirty="0" smtClean="0"/>
              <a:t>From Middle Ages to 1800:  200 000 000 pages</a:t>
            </a:r>
          </a:p>
          <a:p>
            <a:pPr marL="0" indent="0">
              <a:buNone/>
            </a:pPr>
            <a:r>
              <a:rPr lang="en-US" sz="2800" dirty="0" smtClean="0"/>
              <a:t>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						100 000 000 pages</a:t>
            </a:r>
          </a:p>
          <a:p>
            <a:pPr marL="0" indent="0">
              <a:buNone/>
            </a:pPr>
            <a:r>
              <a:rPr lang="en-US" sz="2800" dirty="0" smtClean="0"/>
              <a:t>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					200 000 000 pages</a:t>
            </a:r>
          </a:p>
          <a:p>
            <a:pPr marL="0" indent="0">
              <a:buNone/>
            </a:pPr>
            <a:r>
              <a:rPr lang="en-US" sz="2800" dirty="0" smtClean="0"/>
              <a:t>									------------------- +</a:t>
            </a:r>
          </a:p>
          <a:p>
            <a:pPr marL="0" indent="0">
              <a:buNone/>
            </a:pPr>
            <a:r>
              <a:rPr lang="en-US" sz="2800" dirty="0" smtClean="0"/>
              <a:t>									</a:t>
            </a:r>
            <a:r>
              <a:rPr lang="en-US" sz="2800" b="1" dirty="0" smtClean="0"/>
              <a:t>500 000 000 </a:t>
            </a:r>
            <a:r>
              <a:rPr lang="en-US" sz="2800" dirty="0" smtClean="0"/>
              <a:t>pages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6" name="Picture 5" descr="Screen shot 2013-09-10 at 8.28.31 PM.png"/>
          <p:cNvPicPr>
            <a:picLocks noChangeAspect="1"/>
          </p:cNvPicPr>
          <p:nvPr/>
        </p:nvPicPr>
        <p:blipFill rotWithShape="1">
          <a:blip r:embed="rId2"/>
          <a:srcRect r="72670" b="77549"/>
          <a:stretch/>
        </p:blipFill>
        <p:spPr>
          <a:xfrm>
            <a:off x="457200" y="330405"/>
            <a:ext cx="2499032" cy="1258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2527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90" y="1589058"/>
            <a:ext cx="8039510" cy="5142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What has been digitized?</a:t>
            </a:r>
          </a:p>
          <a:p>
            <a:pPr marL="0" indent="0" algn="ctr">
              <a:buNone/>
            </a:pPr>
            <a:r>
              <a:rPr lang="en-US" sz="3600" dirty="0" smtClean="0"/>
              <a:t>(rough estimates)</a:t>
            </a:r>
          </a:p>
          <a:p>
            <a:pPr marL="0" indent="0">
              <a:buNone/>
            </a:pPr>
            <a:r>
              <a:rPr lang="en-US" sz="2400" dirty="0" smtClean="0"/>
              <a:t>From Middle Ages to 1800:  200 000 000 pages		10%</a:t>
            </a:r>
          </a:p>
          <a:p>
            <a:pPr marL="0" indent="0">
              <a:buNone/>
            </a:pPr>
            <a:r>
              <a:rPr lang="en-US" sz="2400" dirty="0" smtClean="0"/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				    100 000 000 pages		25%</a:t>
            </a:r>
          </a:p>
          <a:p>
            <a:pPr marL="0" indent="0">
              <a:buNone/>
            </a:pPr>
            <a:r>
              <a:rPr lang="en-US" sz="2400" dirty="0" smtClean="0"/>
              <a:t>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				    200 000 000 pages		15%</a:t>
            </a:r>
          </a:p>
          <a:p>
            <a:pPr marL="0" indent="0">
              <a:buNone/>
            </a:pPr>
            <a:r>
              <a:rPr lang="en-US" sz="2400" dirty="0" smtClean="0"/>
              <a:t>							</a:t>
            </a:r>
            <a:r>
              <a:rPr lang="en-US" sz="2400" dirty="0"/>
              <a:t> </a:t>
            </a:r>
            <a:r>
              <a:rPr lang="en-US" sz="2400" dirty="0" smtClean="0"/>
              <a:t>   -------------------------------------- +</a:t>
            </a:r>
          </a:p>
          <a:p>
            <a:pPr marL="0" indent="0">
              <a:buNone/>
            </a:pPr>
            <a:r>
              <a:rPr lang="en-US" sz="2400" dirty="0" smtClean="0"/>
              <a:t>						   	    </a:t>
            </a:r>
            <a:r>
              <a:rPr lang="en-US" sz="2400" b="1" dirty="0" smtClean="0"/>
              <a:t>500 000 000 </a:t>
            </a:r>
            <a:r>
              <a:rPr lang="en-US" sz="2400" dirty="0" smtClean="0"/>
              <a:t>pages		</a:t>
            </a:r>
            <a:r>
              <a:rPr lang="en-US" sz="2400" b="1" dirty="0" smtClean="0"/>
              <a:t>15%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6" name="Picture 5" descr="Screen shot 2013-09-10 at 8.28.31 PM.png"/>
          <p:cNvPicPr>
            <a:picLocks noChangeAspect="1"/>
          </p:cNvPicPr>
          <p:nvPr/>
        </p:nvPicPr>
        <p:blipFill rotWithShape="1">
          <a:blip r:embed="rId2"/>
          <a:srcRect r="72670" b="77549"/>
          <a:stretch/>
        </p:blipFill>
        <p:spPr>
          <a:xfrm>
            <a:off x="457200" y="330405"/>
            <a:ext cx="2499032" cy="1258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9586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err="1" smtClean="0"/>
              <a:t>Nederlab</a:t>
            </a:r>
            <a:r>
              <a:rPr lang="nl-NL" dirty="0" smtClean="0"/>
              <a:t> goals</a:t>
            </a:r>
          </a:p>
          <a:p>
            <a:r>
              <a:rPr lang="nl-NL" sz="2800" dirty="0" err="1" smtClean="0"/>
              <a:t>To</a:t>
            </a:r>
            <a:r>
              <a:rPr lang="nl-NL" sz="2800" dirty="0" smtClean="0"/>
              <a:t> offer access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all</a:t>
            </a:r>
            <a:r>
              <a:rPr lang="nl-NL" sz="2800" dirty="0" smtClean="0"/>
              <a:t> </a:t>
            </a:r>
            <a:r>
              <a:rPr lang="nl-NL" sz="2800" dirty="0" err="1" smtClean="0"/>
              <a:t>digitized</a:t>
            </a:r>
            <a:r>
              <a:rPr lang="nl-NL" sz="2800" dirty="0" smtClean="0"/>
              <a:t> </a:t>
            </a:r>
            <a:r>
              <a:rPr lang="nl-NL" sz="2800" dirty="0" err="1" smtClean="0"/>
              <a:t>text</a:t>
            </a:r>
            <a:r>
              <a:rPr lang="nl-NL" sz="2800" dirty="0" smtClean="0"/>
              <a:t>, </a:t>
            </a:r>
            <a:r>
              <a:rPr lang="nl-NL" sz="2800" dirty="0" err="1" smtClean="0"/>
              <a:t>metadata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b="1" dirty="0" smtClean="0"/>
              <a:t>full-</a:t>
            </a:r>
            <a:r>
              <a:rPr lang="nl-NL" sz="2800" b="1" dirty="0" err="1" smtClean="0"/>
              <a:t>text</a:t>
            </a:r>
            <a:endParaRPr lang="nl-NL" sz="2800" b="1" dirty="0" smtClean="0"/>
          </a:p>
          <a:p>
            <a:r>
              <a:rPr lang="nl-NL" sz="2800" dirty="0" err="1" smtClean="0"/>
              <a:t>To</a:t>
            </a:r>
            <a:r>
              <a:rPr lang="nl-NL" sz="2800" dirty="0" smtClean="0"/>
              <a:t> offer automatic analysis tools</a:t>
            </a:r>
          </a:p>
          <a:p>
            <a:r>
              <a:rPr lang="nl-NL" sz="2800" dirty="0" smtClean="0"/>
              <a:t>In a user-</a:t>
            </a:r>
            <a:r>
              <a:rPr lang="nl-NL" sz="2800" dirty="0" err="1" smtClean="0"/>
              <a:t>friendly</a:t>
            </a:r>
            <a:r>
              <a:rPr lang="nl-NL" sz="2800" dirty="0" smtClean="0"/>
              <a:t> interface</a:t>
            </a:r>
          </a:p>
          <a:p>
            <a:r>
              <a:rPr lang="nl-NL" sz="2800" dirty="0" smtClean="0"/>
              <a:t>Using </a:t>
            </a:r>
            <a:r>
              <a:rPr lang="nl-NL" sz="2800" dirty="0" err="1" smtClean="0"/>
              <a:t>apt</a:t>
            </a:r>
            <a:r>
              <a:rPr lang="nl-NL" sz="2800" dirty="0" smtClean="0"/>
              <a:t> </a:t>
            </a:r>
            <a:r>
              <a:rPr lang="nl-NL" sz="2800" dirty="0" err="1" smtClean="0"/>
              <a:t>standards</a:t>
            </a:r>
            <a:endParaRPr lang="nl-NL" sz="2800" dirty="0" smtClean="0"/>
          </a:p>
          <a:p>
            <a:r>
              <a:rPr lang="nl-NL" sz="2800" dirty="0" smtClean="0"/>
              <a:t>OCR post-</a:t>
            </a:r>
            <a:r>
              <a:rPr lang="nl-NL" sz="2800" dirty="0" err="1" smtClean="0"/>
              <a:t>corrected</a:t>
            </a:r>
            <a:endParaRPr lang="nl-NL" sz="2800" dirty="0" smtClean="0"/>
          </a:p>
          <a:p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allow</a:t>
            </a:r>
            <a:r>
              <a:rPr lang="nl-NL" sz="2800" dirty="0" smtClean="0"/>
              <a:t> research </a:t>
            </a:r>
            <a:r>
              <a:rPr lang="nl-NL" sz="2800" dirty="0" err="1" smtClean="0"/>
              <a:t>into</a:t>
            </a:r>
            <a:r>
              <a:rPr lang="nl-NL" sz="2800" dirty="0" smtClean="0"/>
              <a:t> </a:t>
            </a:r>
            <a:r>
              <a:rPr lang="nl-NL" sz="2800" dirty="0" err="1" smtClean="0"/>
              <a:t>patterns</a:t>
            </a:r>
            <a:r>
              <a:rPr lang="nl-NL" sz="2800" dirty="0" smtClean="0"/>
              <a:t> of change in Dutch </a:t>
            </a:r>
            <a:r>
              <a:rPr lang="nl-NL" sz="2800" dirty="0" err="1" smtClean="0"/>
              <a:t>language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culture</a:t>
            </a:r>
          </a:p>
          <a:p>
            <a:endParaRPr lang="nl-NL" sz="2800" dirty="0"/>
          </a:p>
          <a:p>
            <a:pPr marL="0" indent="0">
              <a:buNone/>
            </a:pPr>
            <a:r>
              <a:rPr lang="nl-NL" sz="2800" dirty="0" err="1" smtClean="0"/>
              <a:t>Proposed</a:t>
            </a:r>
            <a:r>
              <a:rPr lang="nl-NL" sz="2800" dirty="0" smtClean="0"/>
              <a:t> </a:t>
            </a:r>
            <a:r>
              <a:rPr lang="nl-NL" sz="2800" dirty="0" err="1" smtClean="0"/>
              <a:t>by</a:t>
            </a:r>
            <a:r>
              <a:rPr lang="nl-NL" sz="2800" dirty="0" smtClean="0"/>
              <a:t> a large </a:t>
            </a:r>
            <a:r>
              <a:rPr lang="nl-NL" sz="2800" dirty="0" err="1" smtClean="0"/>
              <a:t>conglomerate</a:t>
            </a:r>
            <a:r>
              <a:rPr lang="nl-NL" sz="2800" dirty="0" smtClean="0"/>
              <a:t> of </a:t>
            </a:r>
            <a:r>
              <a:rPr lang="nl-NL" sz="2800" dirty="0" err="1" smtClean="0"/>
              <a:t>researchers</a:t>
            </a:r>
            <a:r>
              <a:rPr lang="nl-NL" sz="2800" dirty="0" smtClean="0"/>
              <a:t> in </a:t>
            </a:r>
            <a:r>
              <a:rPr lang="nl-NL" sz="2800" dirty="0" err="1" smtClean="0"/>
              <a:t>literary</a:t>
            </a:r>
            <a:r>
              <a:rPr lang="nl-NL" sz="2800" dirty="0" smtClean="0"/>
              <a:t> studies, </a:t>
            </a:r>
            <a:r>
              <a:rPr lang="nl-NL" sz="2800" dirty="0" err="1" smtClean="0"/>
              <a:t>historical</a:t>
            </a:r>
            <a:r>
              <a:rPr lang="nl-NL" sz="2800" dirty="0" smtClean="0"/>
              <a:t> research,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linguistics</a:t>
            </a:r>
            <a:endParaRPr lang="nl-NL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5" descr="Screen shot 2013-09-10 at 8.28.31 PM.png"/>
          <p:cNvPicPr>
            <a:picLocks noChangeAspect="1"/>
          </p:cNvPicPr>
          <p:nvPr/>
        </p:nvPicPr>
        <p:blipFill rotWithShape="1">
          <a:blip r:embed="rId2"/>
          <a:srcRect r="72670" b="77549"/>
          <a:stretch/>
        </p:blipFill>
        <p:spPr>
          <a:xfrm>
            <a:off x="457200" y="330405"/>
            <a:ext cx="2499032" cy="1258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623729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74568" y="512526"/>
            <a:ext cx="7200000" cy="720000"/>
          </a:xfrm>
        </p:spPr>
        <p:txBody>
          <a:bodyPr/>
          <a:lstStyle/>
          <a:p>
            <a:r>
              <a:rPr lang="nl-NL" dirty="0" smtClean="0"/>
              <a:t>http://TWIQs.nl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74568" y="1628800"/>
            <a:ext cx="7200000" cy="3960000"/>
          </a:xfrm>
        </p:spPr>
        <p:txBody>
          <a:bodyPr/>
          <a:lstStyle/>
          <a:p>
            <a:r>
              <a:rPr lang="en-US" dirty="0" smtClean="0"/>
              <a:t>An archive of Dutch tweets since December 2010.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continuously search for common Dutch words on Twitter (keyword tracking)</a:t>
            </a:r>
          </a:p>
          <a:p>
            <a:endParaRPr lang="en-US" dirty="0"/>
          </a:p>
          <a:p>
            <a:r>
              <a:rPr lang="en-US" dirty="0"/>
              <a:t>Additionally we collect all the tweets of most frequent 5000 users in Dutch of  the previous month (user tracking)</a:t>
            </a:r>
          </a:p>
          <a:p>
            <a:endParaRPr lang="en-US" dirty="0"/>
          </a:p>
          <a:p>
            <a:r>
              <a:rPr lang="en-US" dirty="0"/>
              <a:t>This generates close to 4 million tweets per day</a:t>
            </a:r>
          </a:p>
          <a:p>
            <a:endParaRPr lang="nl-NL" dirty="0"/>
          </a:p>
        </p:txBody>
      </p:sp>
      <p:pic>
        <p:nvPicPr>
          <p:cNvPr id="5" name="Afbeelding 4" descr="NLeSC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69" y="4781009"/>
            <a:ext cx="2540000" cy="1460500"/>
          </a:xfrm>
          <a:prstGeom prst="rect">
            <a:avLst/>
          </a:prstGeom>
        </p:spPr>
      </p:pic>
      <p:pic>
        <p:nvPicPr>
          <p:cNvPr id="6" name="Picture 3" descr="cover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3176" y="4189143"/>
            <a:ext cx="4283968" cy="2052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3458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2132856"/>
            <a:ext cx="9144000" cy="47251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Twiqs.nl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err="1" smtClean="0"/>
              <a:t>Twiqs.nl</a:t>
            </a:r>
            <a:r>
              <a:rPr lang="nl-NL" dirty="0" smtClean="0"/>
              <a:t> web interface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web interface has been built for searching the data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http://twiqs.nl</a:t>
            </a:r>
            <a:r>
              <a:rPr lang="en-US" dirty="0"/>
              <a:t> </a:t>
            </a:r>
          </a:p>
          <a:p>
            <a:endParaRPr lang="nl-NL" dirty="0"/>
          </a:p>
        </p:txBody>
      </p:sp>
      <p:pic>
        <p:nvPicPr>
          <p:cNvPr id="5" name="Picture 3" descr="twiq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4568" y="2979778"/>
            <a:ext cx="6123886" cy="3512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5927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2132856"/>
            <a:ext cx="9144000" cy="47251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Twiqs.nl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“eten”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3" descr="et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41" y="1244317"/>
            <a:ext cx="8502071" cy="6368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8974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Twiqs.nl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74568" y="1244317"/>
            <a:ext cx="7200000" cy="720000"/>
          </a:xfrm>
        </p:spPr>
        <p:txBody>
          <a:bodyPr/>
          <a:lstStyle/>
          <a:p>
            <a:r>
              <a:rPr lang="nl-NL" dirty="0" smtClean="0"/>
              <a:t>“</a:t>
            </a:r>
            <a:r>
              <a:rPr lang="nl-NL" dirty="0" err="1" smtClean="0"/>
              <a:t>hedde</a:t>
            </a:r>
            <a:r>
              <a:rPr lang="nl-NL" dirty="0" smtClean="0"/>
              <a:t>”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3" descr="hed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4711" y="1095599"/>
            <a:ext cx="7286459" cy="5466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8129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Rime</a:t>
            </a:r>
            <a:r>
              <a:rPr lang="nl-NL" dirty="0" smtClean="0"/>
              <a:t> of the </a:t>
            </a:r>
            <a:r>
              <a:rPr lang="nl-NL" dirty="0" err="1" smtClean="0"/>
              <a:t>Ancyent</a:t>
            </a:r>
            <a:r>
              <a:rPr lang="nl-NL" dirty="0" smtClean="0"/>
              <a:t> </a:t>
            </a:r>
            <a:r>
              <a:rPr lang="nl-NL" dirty="0" err="1" smtClean="0"/>
              <a:t>Marinere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4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Day </a:t>
            </a:r>
            <a:r>
              <a:rPr lang="nl-NL" sz="2000" dirty="0" err="1"/>
              <a:t>after</a:t>
            </a:r>
            <a:r>
              <a:rPr lang="nl-NL" sz="2000" dirty="0"/>
              <a:t> </a:t>
            </a:r>
            <a:r>
              <a:rPr lang="nl-NL" sz="2000" dirty="0" err="1"/>
              <a:t>day</a:t>
            </a:r>
            <a:r>
              <a:rPr lang="nl-NL" sz="2000" dirty="0"/>
              <a:t>, </a:t>
            </a:r>
            <a:r>
              <a:rPr lang="nl-NL" sz="2000" dirty="0" err="1"/>
              <a:t>day</a:t>
            </a:r>
            <a:r>
              <a:rPr lang="nl-NL" sz="2000" dirty="0"/>
              <a:t> </a:t>
            </a:r>
            <a:r>
              <a:rPr lang="nl-NL" sz="2000" dirty="0" err="1"/>
              <a:t>after</a:t>
            </a:r>
            <a:r>
              <a:rPr lang="nl-NL" sz="2000" dirty="0"/>
              <a:t> </a:t>
            </a:r>
            <a:r>
              <a:rPr lang="nl-NL" sz="2000" dirty="0" err="1"/>
              <a:t>day</a:t>
            </a:r>
            <a:r>
              <a:rPr lang="nl-NL" sz="2000" dirty="0"/>
              <a:t>,</a:t>
            </a:r>
          </a:p>
          <a:p>
            <a:pPr marL="0" indent="0">
              <a:buNone/>
            </a:pPr>
            <a:r>
              <a:rPr lang="nl-NL" sz="2000" dirty="0"/>
              <a:t>We </a:t>
            </a:r>
            <a:r>
              <a:rPr lang="nl-NL" sz="2000" dirty="0" err="1"/>
              <a:t>stuck</a:t>
            </a:r>
            <a:r>
              <a:rPr lang="nl-NL" sz="2000" dirty="0"/>
              <a:t>, nor </a:t>
            </a:r>
            <a:r>
              <a:rPr lang="nl-NL" sz="2000" dirty="0" err="1"/>
              <a:t>breath</a:t>
            </a:r>
            <a:r>
              <a:rPr lang="nl-NL" sz="2000" dirty="0"/>
              <a:t> nor motion;</a:t>
            </a:r>
          </a:p>
          <a:p>
            <a:pPr marL="0" indent="0">
              <a:buNone/>
            </a:pPr>
            <a:r>
              <a:rPr lang="nl-NL" sz="2000" dirty="0"/>
              <a:t>As </a:t>
            </a:r>
            <a:r>
              <a:rPr lang="nl-NL" sz="2000" dirty="0" err="1"/>
              <a:t>idle</a:t>
            </a:r>
            <a:r>
              <a:rPr lang="nl-NL" sz="2000" dirty="0"/>
              <a:t> as a </a:t>
            </a:r>
            <a:r>
              <a:rPr lang="nl-NL" sz="2000" dirty="0" err="1"/>
              <a:t>painted</a:t>
            </a:r>
            <a:r>
              <a:rPr lang="nl-NL" sz="2000" dirty="0"/>
              <a:t> </a:t>
            </a:r>
            <a:r>
              <a:rPr lang="nl-NL" sz="2000" dirty="0" err="1"/>
              <a:t>ship</a:t>
            </a:r>
            <a:endParaRPr lang="nl-NL" sz="2000" dirty="0"/>
          </a:p>
          <a:p>
            <a:pPr marL="0" indent="0">
              <a:buNone/>
            </a:pPr>
            <a:r>
              <a:rPr lang="nl-NL" sz="2000" dirty="0" err="1"/>
              <a:t>Upon</a:t>
            </a:r>
            <a:r>
              <a:rPr lang="nl-NL" sz="2000" dirty="0"/>
              <a:t> a </a:t>
            </a:r>
            <a:r>
              <a:rPr lang="nl-NL" sz="2000" dirty="0" err="1"/>
              <a:t>painted</a:t>
            </a:r>
            <a:r>
              <a:rPr lang="nl-NL" sz="2000" dirty="0"/>
              <a:t> </a:t>
            </a:r>
            <a:r>
              <a:rPr lang="nl-NL" sz="2000" dirty="0" err="1"/>
              <a:t>ocean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Water</a:t>
            </a:r>
            <a:r>
              <a:rPr lang="nl-NL" sz="2000" dirty="0"/>
              <a:t>, water, </a:t>
            </a:r>
            <a:r>
              <a:rPr lang="nl-NL" sz="2000" dirty="0" err="1"/>
              <a:t>every</a:t>
            </a:r>
            <a:r>
              <a:rPr lang="nl-NL" sz="2000" dirty="0"/>
              <a:t> </a:t>
            </a:r>
            <a:r>
              <a:rPr lang="nl-NL" sz="2000" dirty="0" err="1"/>
              <a:t>where</a:t>
            </a:r>
            <a:r>
              <a:rPr lang="nl-NL" sz="2000" dirty="0"/>
              <a:t>,</a:t>
            </a:r>
          </a:p>
          <a:p>
            <a:pPr marL="0" indent="0">
              <a:buNone/>
            </a:pP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all</a:t>
            </a:r>
            <a:r>
              <a:rPr lang="nl-NL" sz="2000" dirty="0"/>
              <a:t> the boards </a:t>
            </a:r>
            <a:r>
              <a:rPr lang="nl-NL" sz="2000" dirty="0" err="1"/>
              <a:t>did</a:t>
            </a:r>
            <a:r>
              <a:rPr lang="nl-NL" sz="2000" dirty="0"/>
              <a:t> </a:t>
            </a:r>
            <a:r>
              <a:rPr lang="nl-NL" sz="2000" dirty="0" err="1"/>
              <a:t>shrink</a:t>
            </a:r>
            <a:r>
              <a:rPr lang="nl-NL" sz="2000" dirty="0"/>
              <a:t>;</a:t>
            </a:r>
          </a:p>
          <a:p>
            <a:pPr marL="0" indent="0">
              <a:buNone/>
            </a:pPr>
            <a:r>
              <a:rPr lang="nl-NL" sz="2000" dirty="0"/>
              <a:t>Water, water, </a:t>
            </a:r>
            <a:r>
              <a:rPr lang="nl-NL" sz="2000" dirty="0" err="1"/>
              <a:t>every</a:t>
            </a:r>
            <a:r>
              <a:rPr lang="nl-NL" sz="2000" dirty="0"/>
              <a:t> </a:t>
            </a:r>
            <a:r>
              <a:rPr lang="nl-NL" sz="2000" dirty="0" err="1"/>
              <a:t>where</a:t>
            </a:r>
            <a:r>
              <a:rPr lang="nl-NL" sz="2000" dirty="0"/>
              <a:t>,</a:t>
            </a:r>
          </a:p>
          <a:p>
            <a:pPr marL="0" indent="0">
              <a:buNone/>
            </a:pPr>
            <a:r>
              <a:rPr lang="nl-NL" sz="2000" dirty="0"/>
              <a:t>Nor </a:t>
            </a:r>
            <a:r>
              <a:rPr lang="nl-NL" sz="2000" dirty="0" err="1"/>
              <a:t>any</a:t>
            </a:r>
            <a:r>
              <a:rPr lang="nl-NL" sz="2000" dirty="0"/>
              <a:t> drop </a:t>
            </a:r>
            <a:r>
              <a:rPr lang="nl-NL" sz="2000" dirty="0" err="1"/>
              <a:t>to</a:t>
            </a:r>
            <a:r>
              <a:rPr lang="nl-NL" sz="2000" dirty="0"/>
              <a:t> drink</a:t>
            </a:r>
            <a:r>
              <a:rPr lang="nl-NL" sz="2000" dirty="0" smtClean="0"/>
              <a:t>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Samuel Taylor </a:t>
            </a:r>
            <a:r>
              <a:rPr lang="nl-NL" sz="2000" dirty="0" err="1"/>
              <a:t>Coleridge</a:t>
            </a:r>
            <a:r>
              <a:rPr lang="nl-NL" sz="2000" dirty="0"/>
              <a:t>, 1798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90" y="1600200"/>
            <a:ext cx="3120208" cy="40770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6004635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Research Data Management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3781648" y="2060848"/>
            <a:ext cx="3456384" cy="2376264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Research Data</a:t>
            </a:r>
            <a:endParaRPr lang="nl-NL" sz="3200" dirty="0"/>
          </a:p>
        </p:txBody>
      </p:sp>
      <p:sp>
        <p:nvSpPr>
          <p:cNvPr id="5" name="Ovaal 4"/>
          <p:cNvSpPr/>
          <p:nvPr/>
        </p:nvSpPr>
        <p:spPr>
          <a:xfrm>
            <a:off x="1691680" y="1590365"/>
            <a:ext cx="2808312" cy="2093094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Research </a:t>
            </a:r>
            <a:r>
              <a:rPr lang="nl-NL" sz="3200" dirty="0" err="1" smtClean="0"/>
              <a:t>Metadata</a:t>
            </a:r>
            <a:endParaRPr lang="nl-NL" sz="3200" dirty="0"/>
          </a:p>
        </p:txBody>
      </p:sp>
      <p:sp>
        <p:nvSpPr>
          <p:cNvPr id="6" name="Ovaal 5"/>
          <p:cNvSpPr/>
          <p:nvPr/>
        </p:nvSpPr>
        <p:spPr>
          <a:xfrm>
            <a:off x="5509840" y="3789040"/>
            <a:ext cx="2808312" cy="2093094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Research Software</a:t>
            </a:r>
            <a:endParaRPr lang="nl-NL" sz="3200" dirty="0"/>
          </a:p>
        </p:txBody>
      </p:sp>
    </p:spTree>
    <p:extLst>
      <p:ext uri="{BB962C8B-B14F-4D97-AF65-F5344CB8AC3E}">
        <p14:creationId xmlns="" xmlns:p14="http://schemas.microsoft.com/office/powerpoint/2010/main" val="1824959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Research Data Management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3781648" y="2060848"/>
            <a:ext cx="3456384" cy="2376264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Research Data</a:t>
            </a:r>
            <a:endParaRPr lang="nl-NL" sz="3200" dirty="0"/>
          </a:p>
        </p:txBody>
      </p:sp>
      <p:sp>
        <p:nvSpPr>
          <p:cNvPr id="5" name="Ovaal 4"/>
          <p:cNvSpPr/>
          <p:nvPr/>
        </p:nvSpPr>
        <p:spPr>
          <a:xfrm>
            <a:off x="1691680" y="1590365"/>
            <a:ext cx="2808312" cy="2093094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Research </a:t>
            </a:r>
            <a:r>
              <a:rPr lang="nl-NL" sz="3200" dirty="0" err="1" smtClean="0"/>
              <a:t>Metadata</a:t>
            </a:r>
            <a:endParaRPr lang="nl-NL" sz="3200" dirty="0"/>
          </a:p>
        </p:txBody>
      </p:sp>
      <p:sp>
        <p:nvSpPr>
          <p:cNvPr id="6" name="Ovaal 5"/>
          <p:cNvSpPr/>
          <p:nvPr/>
        </p:nvSpPr>
        <p:spPr>
          <a:xfrm>
            <a:off x="5509840" y="3789040"/>
            <a:ext cx="2808312" cy="2093094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Research Software</a:t>
            </a:r>
            <a:endParaRPr lang="nl-NL" sz="3200" dirty="0"/>
          </a:p>
        </p:txBody>
      </p:sp>
      <p:sp>
        <p:nvSpPr>
          <p:cNvPr id="7" name="Ovaal 6"/>
          <p:cNvSpPr/>
          <p:nvPr/>
        </p:nvSpPr>
        <p:spPr>
          <a:xfrm>
            <a:off x="179513" y="2996952"/>
            <a:ext cx="3203848" cy="1872208"/>
          </a:xfrm>
          <a:prstGeom prst="ellipse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Research Information</a:t>
            </a:r>
            <a:endParaRPr lang="nl-NL" sz="3200" dirty="0"/>
          </a:p>
        </p:txBody>
      </p:sp>
      <p:sp>
        <p:nvSpPr>
          <p:cNvPr id="3" name="Rechthoek 2"/>
          <p:cNvSpPr/>
          <p:nvPr/>
        </p:nvSpPr>
        <p:spPr>
          <a:xfrm>
            <a:off x="2267744" y="4653136"/>
            <a:ext cx="1296144" cy="88510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METIS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7388548" y="5378078"/>
            <a:ext cx="1296144" cy="100811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Github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683568" y="2348880"/>
            <a:ext cx="1296144" cy="100811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DSpace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3851920" y="1417638"/>
            <a:ext cx="1152128" cy="78722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EUDAT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4716016" y="1374602"/>
            <a:ext cx="1152128" cy="78722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DANS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5652121" y="1561654"/>
            <a:ext cx="1152128" cy="78722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3TU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7166025" y="2603339"/>
            <a:ext cx="1152128" cy="78722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RU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6589960" y="1955267"/>
            <a:ext cx="1152128" cy="78722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SurfSARA</a:t>
            </a:r>
            <a:endParaRPr lang="nl-NL" dirty="0"/>
          </a:p>
        </p:txBody>
      </p:sp>
      <p:sp>
        <p:nvSpPr>
          <p:cNvPr id="16" name="Gelijkbenige driehoek 15"/>
          <p:cNvSpPr/>
          <p:nvPr/>
        </p:nvSpPr>
        <p:spPr>
          <a:xfrm>
            <a:off x="4139952" y="5661248"/>
            <a:ext cx="1080120" cy="936104"/>
          </a:xfrm>
          <a:prstGeom prst="triangl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</a:t>
            </a:r>
            <a:endParaRPr lang="nl-NL" dirty="0"/>
          </a:p>
        </p:txBody>
      </p:sp>
      <p:cxnSp>
        <p:nvCxnSpPr>
          <p:cNvPr id="20" name="Rechte verbindingslijn met pijl 19"/>
          <p:cNvCxnSpPr>
            <a:stCxn id="16" idx="1"/>
          </p:cNvCxnSpPr>
          <p:nvPr/>
        </p:nvCxnSpPr>
        <p:spPr>
          <a:xfrm flipH="1" flipV="1">
            <a:off x="3563888" y="5538242"/>
            <a:ext cx="846094" cy="591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stCxn id="16" idx="5"/>
          </p:cNvCxnSpPr>
          <p:nvPr/>
        </p:nvCxnSpPr>
        <p:spPr>
          <a:xfrm>
            <a:off x="4950042" y="6129300"/>
            <a:ext cx="24385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>
            <a:stCxn id="16" idx="0"/>
          </p:cNvCxnSpPr>
          <p:nvPr/>
        </p:nvCxnSpPr>
        <p:spPr>
          <a:xfrm flipV="1">
            <a:off x="4680012" y="5013176"/>
            <a:ext cx="3600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4576440" y="4524608"/>
            <a:ext cx="45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?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3547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Radboud University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5100" dirty="0" smtClean="0"/>
              <a:t>Radboud U. </a:t>
            </a:r>
            <a:r>
              <a:rPr lang="nl-NL" sz="5100" dirty="0" err="1" smtClean="0"/>
              <a:t>exec</a:t>
            </a:r>
            <a:r>
              <a:rPr lang="nl-NL" sz="5100" dirty="0" smtClean="0"/>
              <a:t> board, November 2013:</a:t>
            </a:r>
          </a:p>
          <a:p>
            <a:pPr marL="0" indent="0">
              <a:buNone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3800" dirty="0" smtClean="0"/>
              <a:t>Data </a:t>
            </a:r>
            <a:r>
              <a:rPr lang="nl-NL" sz="3800" dirty="0"/>
              <a:t>are </a:t>
            </a:r>
            <a:r>
              <a:rPr lang="nl-NL" sz="3800" dirty="0" err="1"/>
              <a:t>stored</a:t>
            </a:r>
            <a:r>
              <a:rPr lang="nl-NL" sz="3800" dirty="0"/>
              <a:t> at </a:t>
            </a:r>
            <a:r>
              <a:rPr lang="nl-NL" sz="3800" dirty="0" smtClean="0"/>
              <a:t>time </a:t>
            </a:r>
            <a:r>
              <a:rPr lang="nl-NL" sz="3800" dirty="0"/>
              <a:t>of </a:t>
            </a:r>
            <a:r>
              <a:rPr lang="nl-NL" sz="3800" dirty="0" err="1"/>
              <a:t>publication</a:t>
            </a:r>
            <a:r>
              <a:rPr lang="nl-NL" sz="3800" dirty="0"/>
              <a:t> of the research </a:t>
            </a:r>
            <a:r>
              <a:rPr lang="nl-NL" sz="3800" dirty="0" smtClean="0"/>
              <a:t>at </a:t>
            </a:r>
            <a:r>
              <a:rPr lang="nl-NL" sz="3800" dirty="0"/>
              <a:t>the </a:t>
            </a:r>
            <a:r>
              <a:rPr lang="nl-NL" sz="3800" dirty="0" err="1"/>
              <a:t>latest</a:t>
            </a:r>
            <a:r>
              <a:rPr lang="nl-NL" sz="3800" dirty="0"/>
              <a:t>, </a:t>
            </a:r>
            <a:r>
              <a:rPr lang="nl-NL" sz="3800" dirty="0" err="1" smtClean="0"/>
              <a:t>with</a:t>
            </a:r>
            <a:r>
              <a:rPr lang="nl-NL" sz="3800" dirty="0" smtClean="0"/>
              <a:t> </a:t>
            </a:r>
            <a:r>
              <a:rPr lang="nl-NL" sz="3800" dirty="0" err="1" smtClean="0"/>
              <a:t>metadata</a:t>
            </a:r>
            <a:r>
              <a:rPr lang="nl-NL" sz="3800" dirty="0" smtClean="0"/>
              <a:t>. Data management plan </a:t>
            </a:r>
            <a:r>
              <a:rPr lang="nl-NL" sz="3800" dirty="0" err="1" smtClean="0"/>
              <a:t>drafted</a:t>
            </a:r>
            <a:r>
              <a:rPr lang="nl-NL" sz="3800" dirty="0" smtClean="0"/>
              <a:t> </a:t>
            </a:r>
            <a:r>
              <a:rPr lang="nl-NL" sz="3800" dirty="0" err="1" smtClean="0"/>
              <a:t>before</a:t>
            </a:r>
            <a:r>
              <a:rPr lang="nl-NL" sz="3800" dirty="0" smtClean="0"/>
              <a:t> data </a:t>
            </a:r>
            <a:r>
              <a:rPr lang="nl-NL" sz="3800" dirty="0" err="1"/>
              <a:t>collection</a:t>
            </a:r>
            <a:r>
              <a:rPr lang="nl-NL" sz="3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800" dirty="0"/>
              <a:t>D</a:t>
            </a:r>
            <a:r>
              <a:rPr lang="nl-NL" sz="3800" dirty="0" smtClean="0"/>
              <a:t>ata </a:t>
            </a:r>
            <a:r>
              <a:rPr lang="nl-NL" sz="3800" dirty="0"/>
              <a:t>of </a:t>
            </a:r>
            <a:r>
              <a:rPr lang="nl-NL" sz="3800" dirty="0" err="1"/>
              <a:t>approved</a:t>
            </a:r>
            <a:r>
              <a:rPr lang="nl-NL" sz="3800" dirty="0"/>
              <a:t> </a:t>
            </a:r>
            <a:r>
              <a:rPr lang="nl-NL" sz="3800" dirty="0" err="1"/>
              <a:t>Bachelor’s</a:t>
            </a:r>
            <a:r>
              <a:rPr lang="nl-NL" sz="3800" dirty="0"/>
              <a:t> </a:t>
            </a:r>
            <a:r>
              <a:rPr lang="nl-NL" sz="3800" dirty="0" err="1"/>
              <a:t>and</a:t>
            </a:r>
            <a:r>
              <a:rPr lang="nl-NL" sz="3800" dirty="0"/>
              <a:t> </a:t>
            </a:r>
            <a:r>
              <a:rPr lang="nl-NL" sz="3800" dirty="0" err="1"/>
              <a:t>Master’s</a:t>
            </a:r>
            <a:r>
              <a:rPr lang="nl-NL" sz="3800" dirty="0"/>
              <a:t> theses are </a:t>
            </a:r>
            <a:r>
              <a:rPr lang="nl-NL" sz="3800" dirty="0" err="1"/>
              <a:t>stored</a:t>
            </a:r>
            <a:r>
              <a:rPr lang="nl-NL" sz="3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800" dirty="0" err="1"/>
              <a:t>R</a:t>
            </a:r>
            <a:r>
              <a:rPr lang="nl-NL" sz="3800" dirty="0" err="1" smtClean="0"/>
              <a:t>etention</a:t>
            </a:r>
            <a:r>
              <a:rPr lang="nl-NL" sz="3800" dirty="0" smtClean="0"/>
              <a:t> </a:t>
            </a:r>
            <a:r>
              <a:rPr lang="nl-NL" sz="3800" dirty="0" err="1"/>
              <a:t>period</a:t>
            </a:r>
            <a:r>
              <a:rPr lang="nl-NL" sz="3800" dirty="0"/>
              <a:t> </a:t>
            </a:r>
            <a:r>
              <a:rPr lang="nl-NL" sz="3800" dirty="0" err="1"/>
              <a:t>for</a:t>
            </a:r>
            <a:r>
              <a:rPr lang="nl-NL" sz="3800" dirty="0"/>
              <a:t> research data is a minimum of ten </a:t>
            </a:r>
            <a:r>
              <a:rPr lang="nl-NL" sz="3800" dirty="0" err="1"/>
              <a:t>years</a:t>
            </a:r>
            <a:r>
              <a:rPr lang="nl-NL" sz="3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800" dirty="0" smtClean="0"/>
              <a:t>The </a:t>
            </a:r>
            <a:r>
              <a:rPr lang="nl-NL" sz="3800" dirty="0" err="1"/>
              <a:t>primary</a:t>
            </a:r>
            <a:r>
              <a:rPr lang="nl-NL" sz="3800" dirty="0"/>
              <a:t> </a:t>
            </a:r>
            <a:r>
              <a:rPr lang="nl-NL" sz="3800" dirty="0" err="1"/>
              <a:t>responsibility</a:t>
            </a:r>
            <a:r>
              <a:rPr lang="nl-NL" sz="3800" dirty="0"/>
              <a:t> </a:t>
            </a:r>
            <a:r>
              <a:rPr lang="nl-NL" sz="3800" dirty="0" err="1"/>
              <a:t>for</a:t>
            </a:r>
            <a:r>
              <a:rPr lang="nl-NL" sz="3800" dirty="0"/>
              <a:t> data storage </a:t>
            </a:r>
            <a:r>
              <a:rPr lang="nl-NL" sz="3800" dirty="0" err="1"/>
              <a:t>and</a:t>
            </a:r>
            <a:r>
              <a:rPr lang="nl-NL" sz="3800" dirty="0"/>
              <a:t> proper data management lies </a:t>
            </a:r>
            <a:r>
              <a:rPr lang="nl-NL" sz="3800" dirty="0" err="1"/>
              <a:t>with</a:t>
            </a:r>
            <a:r>
              <a:rPr lang="nl-NL" sz="3800" dirty="0"/>
              <a:t> the </a:t>
            </a:r>
            <a:r>
              <a:rPr lang="nl-NL" sz="3800" dirty="0" smtClean="0"/>
              <a:t>supervisor/ researcher / project </a:t>
            </a:r>
            <a:r>
              <a:rPr lang="nl-NL" sz="3800" dirty="0"/>
              <a:t>leader. The director of the research </a:t>
            </a:r>
            <a:r>
              <a:rPr lang="nl-NL" sz="3800" dirty="0" err="1"/>
              <a:t>institute</a:t>
            </a:r>
            <a:r>
              <a:rPr lang="nl-NL" sz="3800" dirty="0"/>
              <a:t> is </a:t>
            </a:r>
            <a:r>
              <a:rPr lang="nl-NL" sz="3800" dirty="0" err="1"/>
              <a:t>ultimately</a:t>
            </a:r>
            <a:r>
              <a:rPr lang="nl-NL" sz="3800" dirty="0"/>
              <a:t> </a:t>
            </a:r>
            <a:r>
              <a:rPr lang="nl-NL" sz="3800" dirty="0" err="1" smtClean="0"/>
              <a:t>responsible</a:t>
            </a:r>
            <a:r>
              <a:rPr lang="nl-NL" sz="3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800" dirty="0"/>
              <a:t>T</a:t>
            </a:r>
            <a:r>
              <a:rPr lang="nl-NL" sz="3800" dirty="0" smtClean="0"/>
              <a:t>he </a:t>
            </a:r>
            <a:r>
              <a:rPr lang="nl-NL" sz="3800" dirty="0" err="1" smtClean="0"/>
              <a:t>university</a:t>
            </a:r>
            <a:endParaRPr lang="nl-NL" sz="3800" dirty="0"/>
          </a:p>
          <a:p>
            <a:pPr marL="914400" lvl="1" indent="-514350"/>
            <a:r>
              <a:rPr lang="nl-NL" sz="3400" dirty="0" err="1" smtClean="0"/>
              <a:t>provides</a:t>
            </a:r>
            <a:r>
              <a:rPr lang="nl-NL" sz="3400" dirty="0" smtClean="0"/>
              <a:t> </a:t>
            </a:r>
            <a:r>
              <a:rPr lang="nl-NL" sz="3400" dirty="0" err="1"/>
              <a:t>knowledge</a:t>
            </a:r>
            <a:r>
              <a:rPr lang="nl-NL" sz="3400" dirty="0"/>
              <a:t>, </a:t>
            </a:r>
            <a:r>
              <a:rPr lang="nl-NL" sz="3400" dirty="0" err="1"/>
              <a:t>advice</a:t>
            </a:r>
            <a:r>
              <a:rPr lang="nl-NL" sz="3400" dirty="0"/>
              <a:t>, </a:t>
            </a:r>
            <a:r>
              <a:rPr lang="nl-NL" sz="3400" dirty="0" err="1"/>
              <a:t>and</a:t>
            </a:r>
            <a:r>
              <a:rPr lang="nl-NL" sz="3400" dirty="0"/>
              <a:t> </a:t>
            </a:r>
            <a:r>
              <a:rPr lang="nl-NL" sz="3400" dirty="0" err="1"/>
              <a:t>guidance</a:t>
            </a:r>
            <a:r>
              <a:rPr lang="nl-NL" sz="3400" dirty="0"/>
              <a:t> </a:t>
            </a:r>
            <a:r>
              <a:rPr lang="nl-NL" sz="3400" dirty="0" err="1"/>
              <a:t>for</a:t>
            </a:r>
            <a:r>
              <a:rPr lang="nl-NL" sz="3400" dirty="0"/>
              <a:t> the </a:t>
            </a:r>
            <a:r>
              <a:rPr lang="nl-NL" sz="3400" dirty="0" err="1"/>
              <a:t>purpose</a:t>
            </a:r>
            <a:r>
              <a:rPr lang="nl-NL" sz="3400" dirty="0"/>
              <a:t> of data management </a:t>
            </a:r>
            <a:r>
              <a:rPr lang="nl-NL" sz="3400" dirty="0" err="1"/>
              <a:t>and</a:t>
            </a:r>
            <a:r>
              <a:rPr lang="nl-NL" sz="3400" dirty="0"/>
              <a:t> </a:t>
            </a:r>
            <a:r>
              <a:rPr lang="nl-NL" sz="3400" dirty="0" err="1"/>
              <a:t>provide</a:t>
            </a:r>
            <a:r>
              <a:rPr lang="nl-NL" sz="3400" dirty="0"/>
              <a:t> a </a:t>
            </a:r>
            <a:r>
              <a:rPr lang="nl-NL" sz="3400" dirty="0" smtClean="0"/>
              <a:t>data </a:t>
            </a:r>
            <a:r>
              <a:rPr lang="nl-NL" sz="3400" dirty="0"/>
              <a:t>management </a:t>
            </a:r>
            <a:r>
              <a:rPr lang="nl-NL" sz="3400" dirty="0" smtClean="0"/>
              <a:t>plan.</a:t>
            </a:r>
          </a:p>
          <a:p>
            <a:pPr marL="914400" lvl="1" indent="-514350"/>
            <a:r>
              <a:rPr lang="nl-NL" sz="3400" dirty="0" err="1" smtClean="0"/>
              <a:t>provides</a:t>
            </a:r>
            <a:r>
              <a:rPr lang="nl-NL" sz="3400" dirty="0" smtClean="0"/>
              <a:t> </a:t>
            </a:r>
            <a:r>
              <a:rPr lang="nl-NL" sz="3400" dirty="0" err="1"/>
              <a:t>an</a:t>
            </a:r>
            <a:r>
              <a:rPr lang="nl-NL" sz="3400" dirty="0"/>
              <a:t> adequate </a:t>
            </a:r>
            <a:r>
              <a:rPr lang="nl-NL" sz="3400" dirty="0" err="1"/>
              <a:t>infrastructure</a:t>
            </a:r>
            <a:r>
              <a:rPr lang="nl-NL" sz="3400" dirty="0"/>
              <a:t> </a:t>
            </a:r>
            <a:r>
              <a:rPr lang="nl-NL" sz="3400" dirty="0" err="1"/>
              <a:t>for</a:t>
            </a:r>
            <a:r>
              <a:rPr lang="nl-NL" sz="3400" dirty="0"/>
              <a:t> data storage </a:t>
            </a:r>
            <a:r>
              <a:rPr lang="nl-NL" sz="3400" dirty="0" err="1"/>
              <a:t>and</a:t>
            </a:r>
            <a:r>
              <a:rPr lang="nl-NL" sz="3400" dirty="0"/>
              <a:t> management, </a:t>
            </a:r>
            <a:r>
              <a:rPr lang="nl-NL" sz="3400" dirty="0" err="1"/>
              <a:t>during</a:t>
            </a:r>
            <a:r>
              <a:rPr lang="nl-NL" sz="3400" dirty="0"/>
              <a:t> </a:t>
            </a:r>
            <a:r>
              <a:rPr lang="nl-NL" sz="3400" dirty="0" err="1"/>
              <a:t>and</a:t>
            </a:r>
            <a:r>
              <a:rPr lang="nl-NL" sz="3400" dirty="0"/>
              <a:t> </a:t>
            </a:r>
            <a:r>
              <a:rPr lang="nl-NL" sz="3400" dirty="0" err="1"/>
              <a:t>after</a:t>
            </a:r>
            <a:r>
              <a:rPr lang="nl-NL" sz="3400" dirty="0"/>
              <a:t> research, </a:t>
            </a:r>
            <a:r>
              <a:rPr lang="nl-NL" sz="3400" dirty="0" err="1" smtClean="0"/>
              <a:t>insofar</a:t>
            </a:r>
            <a:r>
              <a:rPr lang="nl-NL" sz="3400" dirty="0" smtClean="0"/>
              <a:t> </a:t>
            </a:r>
            <a:r>
              <a:rPr lang="nl-NL" sz="3400" dirty="0"/>
              <a:t>as the </a:t>
            </a:r>
            <a:r>
              <a:rPr lang="nl-NL" sz="3400" dirty="0" err="1"/>
              <a:t>researchers</a:t>
            </a:r>
            <a:r>
              <a:rPr lang="nl-NL" sz="3400" dirty="0"/>
              <a:t> have </a:t>
            </a:r>
            <a:r>
              <a:rPr lang="nl-NL" sz="3400" dirty="0" err="1"/>
              <a:t>not</a:t>
            </a:r>
            <a:r>
              <a:rPr lang="nl-NL" sz="3400" dirty="0"/>
              <a:t> </a:t>
            </a:r>
            <a:r>
              <a:rPr lang="nl-NL" sz="3400" dirty="0" err="1"/>
              <a:t>organised</a:t>
            </a:r>
            <a:r>
              <a:rPr lang="nl-NL" sz="3400" dirty="0"/>
              <a:t> </a:t>
            </a:r>
            <a:r>
              <a:rPr lang="nl-NL" sz="3400" dirty="0" err="1" smtClean="0"/>
              <a:t>it</a:t>
            </a:r>
            <a:r>
              <a:rPr lang="nl-NL" sz="3400" dirty="0" smtClean="0"/>
              <a:t> </a:t>
            </a:r>
            <a:r>
              <a:rPr lang="nl-NL" sz="3400" dirty="0" err="1" smtClean="0"/>
              <a:t>themselves</a:t>
            </a:r>
            <a:r>
              <a:rPr lang="nl-NL" sz="3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800" dirty="0" smtClean="0"/>
              <a:t>A </a:t>
            </a:r>
            <a:r>
              <a:rPr lang="nl-NL" sz="3800" dirty="0"/>
              <a:t>list of </a:t>
            </a:r>
            <a:r>
              <a:rPr lang="nl-NL" sz="3800" dirty="0" err="1"/>
              <a:t>stored</a:t>
            </a:r>
            <a:r>
              <a:rPr lang="nl-NL" sz="3800" dirty="0"/>
              <a:t> data sets </a:t>
            </a:r>
            <a:r>
              <a:rPr lang="nl-NL" sz="3800" dirty="0" err="1"/>
              <a:t>will</a:t>
            </a:r>
            <a:r>
              <a:rPr lang="nl-NL" sz="3800" dirty="0"/>
              <a:t> </a:t>
            </a:r>
            <a:r>
              <a:rPr lang="nl-NL" sz="3800" dirty="0" err="1"/>
              <a:t>be</a:t>
            </a:r>
            <a:r>
              <a:rPr lang="nl-NL" sz="3800" dirty="0"/>
              <a:t> </a:t>
            </a:r>
            <a:r>
              <a:rPr lang="nl-NL" sz="3800" dirty="0" err="1"/>
              <a:t>included</a:t>
            </a:r>
            <a:r>
              <a:rPr lang="nl-NL" sz="3800" dirty="0"/>
              <a:t> in the </a:t>
            </a:r>
            <a:r>
              <a:rPr lang="nl-NL" sz="3800" dirty="0" err="1"/>
              <a:t>self-evaluation</a:t>
            </a:r>
            <a:r>
              <a:rPr lang="nl-NL" sz="3800" dirty="0"/>
              <a:t> of the Standard Evaluation Protocol</a:t>
            </a:r>
            <a:r>
              <a:rPr lang="nl-NL" sz="3800" dirty="0" smtClean="0"/>
              <a:t>.</a:t>
            </a:r>
            <a:endParaRPr lang="nl-NL" sz="3800" dirty="0"/>
          </a:p>
          <a:p>
            <a:pPr marL="514350" indent="-514350">
              <a:buFont typeface="+mj-lt"/>
              <a:buAutoNum type="arabicPeriod"/>
            </a:pPr>
            <a:r>
              <a:rPr lang="nl-NL" sz="3800" dirty="0" smtClean="0"/>
              <a:t>The </a:t>
            </a:r>
            <a:r>
              <a:rPr lang="nl-NL" sz="3800" dirty="0" err="1"/>
              <a:t>university</a:t>
            </a:r>
            <a:r>
              <a:rPr lang="nl-NL" sz="3800" dirty="0"/>
              <a:t> policy </a:t>
            </a:r>
            <a:r>
              <a:rPr lang="nl-NL" sz="3800" dirty="0" err="1"/>
              <a:t>regarding</a:t>
            </a:r>
            <a:r>
              <a:rPr lang="nl-NL" sz="3800" dirty="0"/>
              <a:t> the storage </a:t>
            </a:r>
            <a:r>
              <a:rPr lang="nl-NL" sz="3800" dirty="0" err="1"/>
              <a:t>and</a:t>
            </a:r>
            <a:r>
              <a:rPr lang="nl-NL" sz="3800" dirty="0"/>
              <a:t> management of research data </a:t>
            </a:r>
            <a:r>
              <a:rPr lang="nl-NL" sz="3800" dirty="0" err="1"/>
              <a:t>will</a:t>
            </a:r>
            <a:r>
              <a:rPr lang="nl-NL" sz="3800" dirty="0"/>
              <a:t> </a:t>
            </a:r>
            <a:r>
              <a:rPr lang="nl-NL" sz="3800" dirty="0" err="1"/>
              <a:t>be</a:t>
            </a:r>
            <a:r>
              <a:rPr lang="nl-NL" sz="3800" dirty="0"/>
              <a:t> </a:t>
            </a:r>
            <a:r>
              <a:rPr lang="nl-NL" sz="3800" dirty="0" err="1"/>
              <a:t>supplemented</a:t>
            </a:r>
            <a:r>
              <a:rPr lang="nl-NL" sz="3800" dirty="0"/>
              <a:t> </a:t>
            </a:r>
            <a:r>
              <a:rPr lang="nl-NL" sz="3800" dirty="0" err="1"/>
              <a:t>by</a:t>
            </a:r>
            <a:r>
              <a:rPr lang="nl-NL" sz="3800" dirty="0"/>
              <a:t> </a:t>
            </a:r>
            <a:r>
              <a:rPr lang="nl-NL" sz="3800" dirty="0" err="1"/>
              <a:t>each</a:t>
            </a:r>
            <a:r>
              <a:rPr lang="nl-NL" sz="3800" dirty="0"/>
              <a:t> research </a:t>
            </a:r>
            <a:r>
              <a:rPr lang="nl-NL" sz="3800" dirty="0" err="1"/>
              <a:t>institute</a:t>
            </a:r>
            <a:r>
              <a:rPr lang="nl-NL" sz="3800" dirty="0"/>
              <a:t>;</a:t>
            </a:r>
            <a:endParaRPr lang="nl-NL" sz="3800" dirty="0" smtClean="0"/>
          </a:p>
          <a:p>
            <a:pPr marL="971550" lvl="1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530067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 research </a:t>
            </a:r>
            <a:r>
              <a:rPr lang="nl-NL" dirty="0" err="1"/>
              <a:t>i</a:t>
            </a:r>
            <a:r>
              <a:rPr lang="nl-NL" dirty="0" err="1" smtClean="0"/>
              <a:t>nstitute</a:t>
            </a:r>
            <a:r>
              <a:rPr lang="nl-NL" dirty="0" smtClean="0"/>
              <a:t> </a:t>
            </a:r>
            <a:r>
              <a:rPr lang="nl-NL" dirty="0" err="1" smtClean="0"/>
              <a:t>specifies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err="1" smtClean="0"/>
              <a:t>Responsibilities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/>
              <a:t>data management </a:t>
            </a:r>
            <a:r>
              <a:rPr lang="nl-NL" dirty="0" err="1"/>
              <a:t>and</a:t>
            </a:r>
            <a:r>
              <a:rPr lang="nl-NL" dirty="0"/>
              <a:t> storage;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/>
              <a:t>data are </a:t>
            </a:r>
            <a:r>
              <a:rPr lang="nl-NL" dirty="0" err="1"/>
              <a:t>included</a:t>
            </a:r>
            <a:r>
              <a:rPr lang="nl-NL" dirty="0"/>
              <a:t>;</a:t>
            </a:r>
          </a:p>
          <a:p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/>
              <a:t>metadata</a:t>
            </a:r>
            <a:r>
              <a:rPr lang="nl-NL" dirty="0"/>
              <a:t> are </a:t>
            </a:r>
            <a:r>
              <a:rPr lang="nl-NL" dirty="0" err="1" smtClean="0"/>
              <a:t>established</a:t>
            </a:r>
            <a:r>
              <a:rPr lang="nl-NL" dirty="0" smtClean="0"/>
              <a:t>;</a:t>
            </a:r>
            <a:endParaRPr lang="nl-NL" dirty="0"/>
          </a:p>
          <a:p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/>
              <a:t>data are </a:t>
            </a:r>
            <a:r>
              <a:rPr lang="nl-NL" dirty="0" err="1"/>
              <a:t>stored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the </a:t>
            </a:r>
            <a:r>
              <a:rPr lang="nl-NL" dirty="0" smtClean="0"/>
              <a:t>short </a:t>
            </a:r>
            <a:r>
              <a:rPr lang="nl-NL" dirty="0" err="1" smtClean="0"/>
              <a:t>and</a:t>
            </a:r>
            <a:r>
              <a:rPr lang="nl-NL" dirty="0" smtClean="0"/>
              <a:t> long term;</a:t>
            </a:r>
            <a:endParaRPr lang="nl-NL" dirty="0"/>
          </a:p>
          <a:p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/>
              <a:t>the data are </a:t>
            </a:r>
            <a:r>
              <a:rPr lang="nl-NL" dirty="0" err="1"/>
              <a:t>protected</a:t>
            </a:r>
            <a:r>
              <a:rPr lang="nl-NL" dirty="0"/>
              <a:t> in the event of </a:t>
            </a:r>
            <a:r>
              <a:rPr lang="nl-NL" dirty="0" err="1"/>
              <a:t>technical</a:t>
            </a:r>
            <a:r>
              <a:rPr lang="nl-NL" dirty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;</a:t>
            </a:r>
            <a:endParaRPr lang="nl-NL" dirty="0"/>
          </a:p>
          <a:p>
            <a:r>
              <a:rPr lang="nl-NL" dirty="0" smtClean="0"/>
              <a:t>a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longer</a:t>
            </a:r>
            <a:r>
              <a:rPr lang="nl-NL" dirty="0"/>
              <a:t> minimum </a:t>
            </a:r>
            <a:r>
              <a:rPr lang="nl-NL" dirty="0" err="1"/>
              <a:t>retention</a:t>
            </a:r>
            <a:r>
              <a:rPr lang="nl-NL" dirty="0"/>
              <a:t> </a:t>
            </a:r>
            <a:r>
              <a:rPr lang="nl-NL" dirty="0" err="1"/>
              <a:t>period</a:t>
            </a:r>
            <a:r>
              <a:rPr lang="nl-NL" dirty="0"/>
              <a:t> (</a:t>
            </a:r>
            <a:r>
              <a:rPr lang="nl-NL" dirty="0" err="1"/>
              <a:t>longer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ten </a:t>
            </a:r>
            <a:r>
              <a:rPr lang="nl-NL" dirty="0" err="1"/>
              <a:t>years</a:t>
            </a:r>
            <a:r>
              <a:rPr lang="nl-NL" dirty="0"/>
              <a:t>);</a:t>
            </a:r>
          </a:p>
          <a:p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/>
              <a:t>maximum </a:t>
            </a:r>
            <a:r>
              <a:rPr lang="nl-NL" dirty="0" err="1"/>
              <a:t>retention</a:t>
            </a:r>
            <a:r>
              <a:rPr lang="nl-NL" dirty="0"/>
              <a:t> </a:t>
            </a:r>
            <a:r>
              <a:rPr lang="nl-NL" dirty="0" err="1"/>
              <a:t>periods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apply</a:t>
            </a:r>
            <a:r>
              <a:rPr lang="nl-NL" dirty="0"/>
              <a:t> (a minimum of ten </a:t>
            </a:r>
            <a:r>
              <a:rPr lang="nl-NL" dirty="0" err="1"/>
              <a:t>years</a:t>
            </a:r>
            <a:r>
              <a:rPr lang="nl-NL" dirty="0"/>
              <a:t>);</a:t>
            </a:r>
          </a:p>
          <a:p>
            <a:r>
              <a:rPr lang="nl-NL" dirty="0" err="1" smtClean="0"/>
              <a:t>accessibility</a:t>
            </a:r>
            <a:r>
              <a:rPr lang="nl-NL" dirty="0" smtClean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reuse</a:t>
            </a:r>
            <a:r>
              <a:rPr lang="nl-NL" dirty="0"/>
              <a:t> of data sets (</a:t>
            </a:r>
            <a:r>
              <a:rPr lang="nl-NL" dirty="0" err="1"/>
              <a:t>defining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data set or research project </a:t>
            </a:r>
            <a:r>
              <a:rPr lang="nl-NL" dirty="0" err="1"/>
              <a:t>how</a:t>
            </a:r>
            <a:r>
              <a:rPr lang="nl-NL" dirty="0"/>
              <a:t>, </a:t>
            </a:r>
            <a:r>
              <a:rPr lang="nl-NL" dirty="0" err="1"/>
              <a:t>under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, </a:t>
            </a:r>
            <a:r>
              <a:rPr lang="nl-NL" dirty="0" err="1"/>
              <a:t>when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whom</a:t>
            </a:r>
            <a:r>
              <a:rPr lang="nl-NL" dirty="0"/>
              <a:t> the data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reused</a:t>
            </a:r>
            <a:r>
              <a:rPr lang="nl-NL" dirty="0"/>
              <a:t>);</a:t>
            </a:r>
          </a:p>
          <a:p>
            <a:r>
              <a:rPr lang="nl-NL" dirty="0" smtClean="0"/>
              <a:t>privacy </a:t>
            </a:r>
            <a:r>
              <a:rPr lang="nl-NL" dirty="0"/>
              <a:t>of </a:t>
            </a:r>
            <a:r>
              <a:rPr lang="nl-NL" dirty="0" err="1"/>
              <a:t>sensitive</a:t>
            </a:r>
            <a:r>
              <a:rPr lang="nl-NL" dirty="0"/>
              <a:t> data (processing, storage, access, security);</a:t>
            </a:r>
          </a:p>
          <a:p>
            <a:r>
              <a:rPr lang="nl-NL" dirty="0" smtClean="0"/>
              <a:t>support </a:t>
            </a:r>
            <a:r>
              <a:rPr lang="nl-NL" dirty="0" err="1"/>
              <a:t>and</a:t>
            </a:r>
            <a:r>
              <a:rPr lang="nl-NL" dirty="0"/>
              <a:t> training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 smtClean="0"/>
              <a:t>researchers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766845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Radboud University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Research Data Management</a:t>
            </a:r>
          </a:p>
          <a:p>
            <a:pPr lvl="1"/>
            <a:r>
              <a:rPr lang="nl-NL" dirty="0" err="1" smtClean="0"/>
              <a:t>Steering</a:t>
            </a:r>
            <a:r>
              <a:rPr lang="nl-NL" dirty="0" smtClean="0"/>
              <a:t> Group: </a:t>
            </a:r>
          </a:p>
          <a:p>
            <a:pPr lvl="2"/>
            <a:r>
              <a:rPr lang="nl-NL" dirty="0" err="1" smtClean="0"/>
              <a:t>library</a:t>
            </a:r>
            <a:r>
              <a:rPr lang="nl-NL" dirty="0" smtClean="0"/>
              <a:t>, information systems, </a:t>
            </a:r>
            <a:r>
              <a:rPr lang="nl-NL" dirty="0" err="1" smtClean="0"/>
              <a:t>university</a:t>
            </a:r>
            <a:r>
              <a:rPr lang="nl-NL" dirty="0" smtClean="0"/>
              <a:t> board, </a:t>
            </a:r>
            <a:r>
              <a:rPr lang="nl-NL" dirty="0" err="1" smtClean="0"/>
              <a:t>researchers</a:t>
            </a:r>
            <a:endParaRPr lang="nl-NL" dirty="0" smtClean="0"/>
          </a:p>
          <a:p>
            <a:pPr lvl="1"/>
            <a:r>
              <a:rPr lang="nl-NL" dirty="0" smtClean="0"/>
              <a:t>Pilot: Large </a:t>
            </a:r>
            <a:r>
              <a:rPr lang="nl-NL" dirty="0" err="1" smtClean="0"/>
              <a:t>institute</a:t>
            </a:r>
            <a:r>
              <a:rPr lang="nl-NL" dirty="0" smtClean="0"/>
              <a:t> (Donders)</a:t>
            </a:r>
          </a:p>
          <a:p>
            <a:pPr lvl="1"/>
            <a:r>
              <a:rPr lang="nl-NL" dirty="0" smtClean="0"/>
              <a:t>Co-pilot: ‘The Long </a:t>
            </a:r>
            <a:r>
              <a:rPr lang="nl-NL" dirty="0" err="1" smtClean="0"/>
              <a:t>Tail</a:t>
            </a:r>
            <a:r>
              <a:rPr lang="nl-NL" dirty="0" smtClean="0"/>
              <a:t>’</a:t>
            </a:r>
          </a:p>
          <a:p>
            <a:pPr lvl="2"/>
            <a:r>
              <a:rPr lang="nl-NL" dirty="0" smtClean="0"/>
              <a:t>&lt; 2 GB datasets</a:t>
            </a:r>
          </a:p>
          <a:p>
            <a:r>
              <a:rPr lang="nl-NL" dirty="0" err="1" smtClean="0"/>
              <a:t>Scientific</a:t>
            </a:r>
            <a:r>
              <a:rPr lang="nl-NL" dirty="0" smtClean="0"/>
              <a:t> </a:t>
            </a:r>
            <a:r>
              <a:rPr lang="nl-NL" dirty="0" err="1" smtClean="0"/>
              <a:t>integrity</a:t>
            </a:r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1015566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Research Data Management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3781648" y="2060848"/>
            <a:ext cx="3456384" cy="2376264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Research Data</a:t>
            </a:r>
            <a:endParaRPr lang="nl-NL" sz="3200" dirty="0"/>
          </a:p>
        </p:txBody>
      </p:sp>
      <p:sp>
        <p:nvSpPr>
          <p:cNvPr id="5" name="Ovaal 4"/>
          <p:cNvSpPr/>
          <p:nvPr/>
        </p:nvSpPr>
        <p:spPr>
          <a:xfrm>
            <a:off x="1691680" y="1590365"/>
            <a:ext cx="2808312" cy="2093094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Research </a:t>
            </a:r>
            <a:r>
              <a:rPr lang="nl-NL" sz="3200" dirty="0" err="1" smtClean="0"/>
              <a:t>Metadata</a:t>
            </a:r>
            <a:endParaRPr lang="nl-NL" sz="3200" dirty="0"/>
          </a:p>
        </p:txBody>
      </p:sp>
      <p:sp>
        <p:nvSpPr>
          <p:cNvPr id="6" name="Ovaal 5"/>
          <p:cNvSpPr/>
          <p:nvPr/>
        </p:nvSpPr>
        <p:spPr>
          <a:xfrm>
            <a:off x="5509840" y="3789040"/>
            <a:ext cx="2808312" cy="2093094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Research Software</a:t>
            </a:r>
            <a:endParaRPr lang="nl-NL" sz="3200" dirty="0"/>
          </a:p>
        </p:txBody>
      </p:sp>
      <p:sp>
        <p:nvSpPr>
          <p:cNvPr id="7" name="Ovaal 6"/>
          <p:cNvSpPr/>
          <p:nvPr/>
        </p:nvSpPr>
        <p:spPr>
          <a:xfrm>
            <a:off x="179513" y="2996952"/>
            <a:ext cx="3203848" cy="1872208"/>
          </a:xfrm>
          <a:prstGeom prst="ellipse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Research Information</a:t>
            </a:r>
            <a:endParaRPr lang="nl-NL" sz="3200" dirty="0"/>
          </a:p>
        </p:txBody>
      </p:sp>
      <p:sp>
        <p:nvSpPr>
          <p:cNvPr id="3" name="Rechthoek 2"/>
          <p:cNvSpPr/>
          <p:nvPr/>
        </p:nvSpPr>
        <p:spPr>
          <a:xfrm>
            <a:off x="2267744" y="4653136"/>
            <a:ext cx="1296144" cy="88510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METIS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7388548" y="5378078"/>
            <a:ext cx="1296144" cy="100811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Github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683568" y="2348880"/>
            <a:ext cx="1296144" cy="100811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DSpace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3851920" y="1417638"/>
            <a:ext cx="1152128" cy="78722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EUDAT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4716016" y="1374602"/>
            <a:ext cx="1152128" cy="78722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DANS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5652121" y="1561654"/>
            <a:ext cx="1152128" cy="78722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3TU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7166025" y="2603339"/>
            <a:ext cx="1152128" cy="78722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RU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6589960" y="1955267"/>
            <a:ext cx="1152128" cy="787226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SurfSARA</a:t>
            </a:r>
            <a:endParaRPr lang="nl-NL" dirty="0"/>
          </a:p>
        </p:txBody>
      </p:sp>
      <p:sp>
        <p:nvSpPr>
          <p:cNvPr id="16" name="Gelijkbenige driehoek 15"/>
          <p:cNvSpPr/>
          <p:nvPr/>
        </p:nvSpPr>
        <p:spPr>
          <a:xfrm>
            <a:off x="4139952" y="5661248"/>
            <a:ext cx="1080120" cy="936104"/>
          </a:xfrm>
          <a:prstGeom prst="triangl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</a:t>
            </a:r>
            <a:endParaRPr lang="nl-NL" dirty="0"/>
          </a:p>
        </p:txBody>
      </p:sp>
      <p:cxnSp>
        <p:nvCxnSpPr>
          <p:cNvPr id="20" name="Rechte verbindingslijn met pijl 19"/>
          <p:cNvCxnSpPr>
            <a:stCxn id="16" idx="1"/>
          </p:cNvCxnSpPr>
          <p:nvPr/>
        </p:nvCxnSpPr>
        <p:spPr>
          <a:xfrm flipH="1" flipV="1">
            <a:off x="3563888" y="5538242"/>
            <a:ext cx="846094" cy="591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stCxn id="16" idx="5"/>
          </p:cNvCxnSpPr>
          <p:nvPr/>
        </p:nvCxnSpPr>
        <p:spPr>
          <a:xfrm>
            <a:off x="4950042" y="6129300"/>
            <a:ext cx="24385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>
            <a:stCxn id="16" idx="0"/>
          </p:cNvCxnSpPr>
          <p:nvPr/>
        </p:nvCxnSpPr>
        <p:spPr>
          <a:xfrm flipV="1">
            <a:off x="4680012" y="5013176"/>
            <a:ext cx="3600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4576440" y="4524608"/>
            <a:ext cx="45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?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09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Netherlands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Research data storage</a:t>
            </a:r>
          </a:p>
          <a:p>
            <a:pPr lvl="1"/>
            <a:r>
              <a:rPr lang="nl-NL" smtClean="0"/>
              <a:t>3TU.Datacentrum</a:t>
            </a:r>
            <a:endParaRPr lang="nl-NL" dirty="0" smtClean="0"/>
          </a:p>
          <a:p>
            <a:pPr lvl="1"/>
            <a:r>
              <a:rPr lang="nl-NL" dirty="0" smtClean="0"/>
              <a:t>DANS</a:t>
            </a:r>
          </a:p>
          <a:p>
            <a:pPr lvl="2"/>
            <a:r>
              <a:rPr lang="nl-NL" dirty="0" smtClean="0"/>
              <a:t>Data seal of </a:t>
            </a:r>
            <a:r>
              <a:rPr lang="nl-NL" dirty="0" err="1" smtClean="0"/>
              <a:t>approval</a:t>
            </a:r>
            <a:r>
              <a:rPr lang="nl-NL" dirty="0" smtClean="0"/>
              <a:t>; </a:t>
            </a:r>
            <a:r>
              <a:rPr lang="nl-NL" dirty="0" err="1" smtClean="0"/>
              <a:t>EuroCRIS</a:t>
            </a:r>
            <a:endParaRPr lang="nl-NL" dirty="0" smtClean="0"/>
          </a:p>
          <a:p>
            <a:pPr lvl="1"/>
            <a:r>
              <a:rPr lang="nl-NL" dirty="0" err="1" smtClean="0"/>
              <a:t>SurfSARA</a:t>
            </a:r>
            <a:endParaRPr lang="nl-NL" dirty="0" smtClean="0"/>
          </a:p>
          <a:p>
            <a:pPr lvl="1"/>
            <a:r>
              <a:rPr lang="nl-NL" dirty="0" smtClean="0"/>
              <a:t>The Language </a:t>
            </a:r>
            <a:r>
              <a:rPr lang="nl-NL" dirty="0" err="1" smtClean="0"/>
              <a:t>Archive</a:t>
            </a:r>
            <a:r>
              <a:rPr lang="nl-NL" dirty="0" smtClean="0"/>
              <a:t> (MPI)</a:t>
            </a:r>
          </a:p>
          <a:p>
            <a:r>
              <a:rPr lang="nl-NL" dirty="0" smtClean="0"/>
              <a:t>Software</a:t>
            </a:r>
          </a:p>
          <a:p>
            <a:pPr lvl="1"/>
            <a:r>
              <a:rPr lang="nl-NL" dirty="0" smtClean="0"/>
              <a:t>Alliance </a:t>
            </a:r>
            <a:r>
              <a:rPr lang="nl-NL" dirty="0" err="1" smtClean="0"/>
              <a:t>for</a:t>
            </a:r>
            <a:r>
              <a:rPr lang="nl-NL" dirty="0" smtClean="0"/>
              <a:t> Software </a:t>
            </a:r>
            <a:r>
              <a:rPr lang="nl-NL" dirty="0" err="1" smtClean="0"/>
              <a:t>Sustainability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376554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Europe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EUDAT</a:t>
            </a:r>
          </a:p>
          <a:p>
            <a:pPr lvl="1"/>
            <a:r>
              <a:rPr lang="nl-NL" dirty="0" smtClean="0"/>
              <a:t>The joint ‘</a:t>
            </a:r>
            <a:r>
              <a:rPr lang="nl-NL" dirty="0" err="1" smtClean="0"/>
              <a:t>SurfSARA’s</a:t>
            </a:r>
            <a:r>
              <a:rPr lang="nl-NL" dirty="0" smtClean="0"/>
              <a:t>’ of Europe</a:t>
            </a:r>
          </a:p>
          <a:p>
            <a:r>
              <a:rPr lang="nl-NL" dirty="0" smtClean="0"/>
              <a:t>CLARIN ERIC</a:t>
            </a:r>
          </a:p>
          <a:p>
            <a:pPr lvl="1"/>
            <a:r>
              <a:rPr lang="nl-NL" dirty="0" smtClean="0"/>
              <a:t>European Research </a:t>
            </a:r>
            <a:r>
              <a:rPr lang="nl-NL" dirty="0" err="1" smtClean="0"/>
              <a:t>Infrastructure</a:t>
            </a:r>
            <a:r>
              <a:rPr lang="nl-NL" dirty="0" smtClean="0"/>
              <a:t> Consortium </a:t>
            </a:r>
          </a:p>
          <a:p>
            <a:r>
              <a:rPr lang="nl-NL" dirty="0" smtClean="0"/>
              <a:t>Horizon2020</a:t>
            </a:r>
          </a:p>
          <a:p>
            <a:pPr lvl="1"/>
            <a:r>
              <a:rPr lang="nl-NL" dirty="0" err="1" smtClean="0"/>
              <a:t>Participate</a:t>
            </a:r>
            <a:r>
              <a:rPr lang="nl-NL" dirty="0" smtClean="0"/>
              <a:t> in Research Data Pilot</a:t>
            </a:r>
          </a:p>
          <a:p>
            <a:pPr lvl="1"/>
            <a:r>
              <a:rPr lang="nl-NL" dirty="0" smtClean="0"/>
              <a:t>Data Management Plan </a:t>
            </a:r>
            <a:r>
              <a:rPr lang="nl-NL" dirty="0" err="1" smtClean="0"/>
              <a:t>within</a:t>
            </a:r>
            <a:r>
              <a:rPr lang="nl-NL" dirty="0" smtClean="0"/>
              <a:t> 6 </a:t>
            </a:r>
            <a:r>
              <a:rPr lang="nl-NL" dirty="0" err="1" smtClean="0"/>
              <a:t>months</a:t>
            </a:r>
            <a:r>
              <a:rPr lang="nl-NL" dirty="0" smtClean="0"/>
              <a:t> of </a:t>
            </a:r>
            <a:r>
              <a:rPr lang="nl-NL" dirty="0" err="1" smtClean="0"/>
              <a:t>grant</a:t>
            </a:r>
            <a:r>
              <a:rPr lang="nl-NL" dirty="0" smtClean="0"/>
              <a:t> </a:t>
            </a:r>
            <a:r>
              <a:rPr lang="nl-NL" dirty="0" err="1" smtClean="0"/>
              <a:t>confirmation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777" y="1340768"/>
            <a:ext cx="2082800" cy="127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962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nl-NL" dirty="0" err="1" smtClean="0"/>
              <a:t>Dspace</a:t>
            </a:r>
            <a:r>
              <a:rPr lang="nl-NL" dirty="0" smtClean="0"/>
              <a:t> </a:t>
            </a:r>
            <a:r>
              <a:rPr lang="nl-NL" sz="2000" dirty="0" smtClean="0"/>
              <a:t>(</a:t>
            </a:r>
            <a:r>
              <a:rPr lang="nl-NL" sz="2000" dirty="0" err="1" smtClean="0"/>
              <a:t>used</a:t>
            </a:r>
            <a:r>
              <a:rPr lang="nl-NL" sz="2000" dirty="0" smtClean="0"/>
              <a:t> @RU)</a:t>
            </a:r>
          </a:p>
          <a:p>
            <a:pPr lvl="1"/>
            <a:r>
              <a:rPr lang="nl-NL" dirty="0" err="1" smtClean="0"/>
              <a:t>DuraSpace</a:t>
            </a:r>
            <a:endParaRPr lang="nl-NL" dirty="0"/>
          </a:p>
          <a:p>
            <a:pPr lvl="1"/>
            <a:r>
              <a:rPr lang="nl-NL" dirty="0" err="1" smtClean="0"/>
              <a:t>Also</a:t>
            </a:r>
            <a:r>
              <a:rPr lang="nl-NL" dirty="0" smtClean="0"/>
              <a:t>: </a:t>
            </a:r>
            <a:r>
              <a:rPr lang="nl-NL" dirty="0" err="1" smtClean="0"/>
              <a:t>Fedora</a:t>
            </a:r>
            <a:r>
              <a:rPr lang="nl-NL" dirty="0" smtClean="0"/>
              <a:t> (digital </a:t>
            </a:r>
            <a:r>
              <a:rPr lang="nl-NL" dirty="0" err="1" smtClean="0"/>
              <a:t>objects</a:t>
            </a:r>
            <a:r>
              <a:rPr lang="nl-NL" dirty="0" smtClean="0"/>
              <a:t>), </a:t>
            </a:r>
            <a:r>
              <a:rPr lang="nl-NL" dirty="0" err="1" smtClean="0"/>
              <a:t>DuraCloud</a:t>
            </a:r>
            <a:r>
              <a:rPr lang="nl-NL" dirty="0" smtClean="0"/>
              <a:t>, Vivo (</a:t>
            </a:r>
            <a:r>
              <a:rPr lang="nl-NL" dirty="0" err="1" smtClean="0"/>
              <a:t>semantic</a:t>
            </a:r>
            <a:r>
              <a:rPr lang="nl-NL" dirty="0" smtClean="0"/>
              <a:t> web)</a:t>
            </a:r>
          </a:p>
          <a:p>
            <a:r>
              <a:rPr lang="nl-NL" dirty="0" err="1" smtClean="0"/>
              <a:t>Zenodo</a:t>
            </a:r>
            <a:endParaRPr lang="nl-NL" dirty="0"/>
          </a:p>
          <a:p>
            <a:pPr lvl="1"/>
            <a:r>
              <a:rPr lang="nl-NL" dirty="0" smtClean="0"/>
              <a:t>CERN</a:t>
            </a:r>
          </a:p>
          <a:p>
            <a:r>
              <a:rPr lang="nl-NL" dirty="0" err="1" smtClean="0"/>
              <a:t>FigShare</a:t>
            </a:r>
            <a:endParaRPr lang="nl-NL" dirty="0" smtClean="0"/>
          </a:p>
          <a:p>
            <a:pPr lvl="1"/>
            <a:r>
              <a:rPr lang="nl-NL" dirty="0" smtClean="0"/>
              <a:t>Nature</a:t>
            </a:r>
          </a:p>
          <a:p>
            <a:r>
              <a:rPr lang="nl-NL" dirty="0" smtClean="0"/>
              <a:t>Research Data Alliance</a:t>
            </a:r>
          </a:p>
          <a:p>
            <a:pPr lvl="1"/>
            <a:r>
              <a:rPr lang="nl-NL" dirty="0" err="1" smtClean="0"/>
              <a:t>standards</a:t>
            </a:r>
            <a:endParaRPr lang="nl-NL" dirty="0" smtClean="0"/>
          </a:p>
          <a:p>
            <a:r>
              <a:rPr lang="nl-NL" dirty="0" err="1" smtClean="0"/>
              <a:t>DataConservancy</a:t>
            </a:r>
            <a:endParaRPr lang="nl-NL" dirty="0" smtClean="0"/>
          </a:p>
          <a:p>
            <a:pPr lvl="1"/>
            <a:r>
              <a:rPr lang="nl-NL" dirty="0" smtClean="0"/>
              <a:t>software</a:t>
            </a:r>
          </a:p>
          <a:p>
            <a:r>
              <a:rPr lang="nl-NL" dirty="0" smtClean="0"/>
              <a:t>Re3data.org</a:t>
            </a:r>
          </a:p>
          <a:p>
            <a:pPr lvl="1"/>
            <a:r>
              <a:rPr lang="nl-NL" dirty="0" err="1" smtClean="0"/>
              <a:t>overview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2195783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role</a:t>
            </a:r>
            <a:r>
              <a:rPr lang="nl-NL" dirty="0" smtClean="0"/>
              <a:t> of the </a:t>
            </a:r>
            <a:r>
              <a:rPr lang="nl-NL" dirty="0" err="1" smtClean="0"/>
              <a:t>library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“Let </a:t>
            </a:r>
            <a:r>
              <a:rPr lang="nl-NL" dirty="0" err="1" smtClean="0"/>
              <a:t>us</a:t>
            </a:r>
            <a:r>
              <a:rPr lang="nl-NL" dirty="0" smtClean="0"/>
              <a:t> take care of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”</a:t>
            </a:r>
          </a:p>
          <a:p>
            <a:pPr lvl="1"/>
            <a:r>
              <a:rPr lang="nl-NL" dirty="0" smtClean="0"/>
              <a:t>RDM: the </a:t>
            </a:r>
            <a:r>
              <a:rPr lang="nl-NL" dirty="0" err="1" smtClean="0"/>
              <a:t>national</a:t>
            </a:r>
            <a:r>
              <a:rPr lang="nl-NL" dirty="0" smtClean="0"/>
              <a:t> </a:t>
            </a:r>
            <a:r>
              <a:rPr lang="nl-NL" dirty="0" err="1" smtClean="0"/>
              <a:t>academic</a:t>
            </a:r>
            <a:r>
              <a:rPr lang="nl-NL" dirty="0" smtClean="0"/>
              <a:t> (super)computing </a:t>
            </a:r>
            <a:r>
              <a:rPr lang="nl-NL" dirty="0" err="1" smtClean="0"/>
              <a:t>facilities</a:t>
            </a:r>
            <a:endParaRPr lang="nl-NL" dirty="0" smtClean="0"/>
          </a:p>
          <a:p>
            <a:pPr lvl="1"/>
            <a:r>
              <a:rPr lang="nl-NL" dirty="0" smtClean="0"/>
              <a:t>Software: </a:t>
            </a:r>
            <a:r>
              <a:rPr lang="nl-NL" dirty="0" err="1" smtClean="0"/>
              <a:t>distributed</a:t>
            </a:r>
            <a:r>
              <a:rPr lang="nl-NL" dirty="0" smtClean="0"/>
              <a:t>, </a:t>
            </a:r>
            <a:r>
              <a:rPr lang="nl-NL" dirty="0" err="1" smtClean="0"/>
              <a:t>cloud-based</a:t>
            </a:r>
            <a:r>
              <a:rPr lang="nl-NL" dirty="0" smtClean="0"/>
              <a:t> </a:t>
            </a:r>
            <a:r>
              <a:rPr lang="nl-NL" dirty="0" err="1" smtClean="0"/>
              <a:t>solutions</a:t>
            </a:r>
            <a:endParaRPr lang="nl-NL" dirty="0" smtClean="0"/>
          </a:p>
          <a:p>
            <a:pPr lvl="1"/>
            <a:r>
              <a:rPr lang="nl-NL" dirty="0" err="1" smtClean="0"/>
              <a:t>Metadata</a:t>
            </a:r>
            <a:r>
              <a:rPr lang="nl-NL" dirty="0" smtClean="0"/>
              <a:t>: </a:t>
            </a:r>
            <a:r>
              <a:rPr lang="nl-NL" dirty="0" err="1" smtClean="0"/>
              <a:t>traditionally</a:t>
            </a:r>
            <a:r>
              <a:rPr lang="nl-NL" dirty="0" smtClean="0"/>
              <a:t> a </a:t>
            </a:r>
            <a:r>
              <a:rPr lang="nl-NL" dirty="0" err="1" smtClean="0"/>
              <a:t>library</a:t>
            </a:r>
            <a:r>
              <a:rPr lang="nl-NL" dirty="0" smtClean="0"/>
              <a:t> </a:t>
            </a:r>
            <a:r>
              <a:rPr lang="nl-NL" dirty="0" err="1" smtClean="0"/>
              <a:t>task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CRIS</a:t>
            </a:r>
          </a:p>
          <a:p>
            <a:pPr lvl="2"/>
            <a:r>
              <a:rPr lang="nl-NL" dirty="0" smtClean="0"/>
              <a:t>Will </a:t>
            </a:r>
            <a:r>
              <a:rPr lang="nl-NL" dirty="0" err="1" smtClean="0"/>
              <a:t>soon</a:t>
            </a:r>
            <a:r>
              <a:rPr lang="nl-NL" dirty="0" smtClean="0"/>
              <a:t> </a:t>
            </a:r>
            <a:r>
              <a:rPr lang="nl-NL" dirty="0" err="1" smtClean="0"/>
              <a:t>include</a:t>
            </a:r>
            <a:r>
              <a:rPr lang="nl-NL" dirty="0" smtClean="0"/>
              <a:t> research data </a:t>
            </a:r>
            <a:r>
              <a:rPr lang="nl-NL" dirty="0" err="1" smtClean="0"/>
              <a:t>and</a:t>
            </a:r>
            <a:r>
              <a:rPr lang="nl-NL" dirty="0" smtClean="0"/>
              <a:t> software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does the (</a:t>
            </a:r>
            <a:r>
              <a:rPr lang="nl-NL" dirty="0" err="1" smtClean="0"/>
              <a:t>humanities</a:t>
            </a:r>
            <a:r>
              <a:rPr lang="nl-NL" dirty="0" smtClean="0"/>
              <a:t>) user want?</a:t>
            </a:r>
          </a:p>
          <a:p>
            <a:pPr lvl="1"/>
            <a:r>
              <a:rPr lang="nl-NL" dirty="0" smtClean="0"/>
              <a:t>Full-</a:t>
            </a:r>
            <a:r>
              <a:rPr lang="nl-NL" dirty="0" err="1" smtClean="0"/>
              <a:t>text</a:t>
            </a:r>
            <a:r>
              <a:rPr lang="nl-NL" dirty="0" smtClean="0"/>
              <a:t> search</a:t>
            </a:r>
          </a:p>
          <a:p>
            <a:pPr lvl="1"/>
            <a:r>
              <a:rPr lang="nl-NL" dirty="0" smtClean="0"/>
              <a:t>Wide access </a:t>
            </a:r>
            <a:r>
              <a:rPr lang="nl-NL" dirty="0" err="1" smtClean="0"/>
              <a:t>to</a:t>
            </a:r>
            <a:r>
              <a:rPr lang="nl-NL" dirty="0" smtClean="0"/>
              <a:t> big data</a:t>
            </a:r>
          </a:p>
          <a:p>
            <a:pPr lvl="2"/>
            <a:r>
              <a:rPr lang="nl-NL" dirty="0" smtClean="0"/>
              <a:t>(</a:t>
            </a:r>
            <a:r>
              <a:rPr lang="nl-NL" dirty="0" err="1" smtClean="0"/>
              <a:t>humanities</a:t>
            </a:r>
            <a:r>
              <a:rPr lang="nl-NL" dirty="0" smtClean="0"/>
              <a:t> data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big </a:t>
            </a:r>
            <a:r>
              <a:rPr lang="nl-NL" dirty="0" err="1" smtClean="0"/>
              <a:t>too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Deposit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long </a:t>
            </a:r>
            <a:r>
              <a:rPr lang="nl-NL" dirty="0" err="1" smtClean="0"/>
              <a:t>tail</a:t>
            </a:r>
            <a:r>
              <a:rPr lang="nl-NL" dirty="0" smtClean="0"/>
              <a:t> data</a:t>
            </a:r>
          </a:p>
          <a:p>
            <a:pPr lvl="2"/>
            <a:r>
              <a:rPr lang="nl-NL" dirty="0" smtClean="0"/>
              <a:t>(</a:t>
            </a:r>
            <a:r>
              <a:rPr lang="nl-NL" dirty="0" err="1" smtClean="0"/>
              <a:t>humanities</a:t>
            </a:r>
            <a:r>
              <a:rPr lang="nl-NL" dirty="0" smtClean="0"/>
              <a:t> data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small </a:t>
            </a:r>
            <a:r>
              <a:rPr lang="nl-NL" dirty="0" err="1" smtClean="0"/>
              <a:t>too</a:t>
            </a:r>
            <a:r>
              <a:rPr lang="nl-NL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8418527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www.worldwidewebsize.com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97848"/>
            <a:ext cx="8229600" cy="4702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1387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143000"/>
          </a:xfrm>
        </p:spPr>
        <p:txBody>
          <a:bodyPr/>
          <a:lstStyle/>
          <a:p>
            <a:r>
              <a:rPr lang="nl-NL" dirty="0" err="1" smtClean="0"/>
              <a:t>a.vandenbosch@let.ru.nl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5949280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©2014 </a:t>
            </a:r>
            <a:r>
              <a:rPr lang="en-US" sz="1000" dirty="0" err="1" smtClean="0">
                <a:solidFill>
                  <a:schemeClr val="bg2"/>
                </a:solidFill>
              </a:rPr>
              <a:t>Antal</a:t>
            </a:r>
            <a:r>
              <a:rPr lang="en-US" sz="1000" dirty="0" smtClean="0">
                <a:solidFill>
                  <a:schemeClr val="bg2"/>
                </a:solidFill>
              </a:rPr>
              <a:t> van den Bosch. This work is licensed under a Creative Commons Attribution 3.0 </a:t>
            </a:r>
            <a:r>
              <a:rPr lang="en-US" sz="1000" dirty="0" err="1" smtClean="0">
                <a:solidFill>
                  <a:schemeClr val="bg2"/>
                </a:solidFill>
              </a:rPr>
              <a:t>Unported</a:t>
            </a:r>
            <a:r>
              <a:rPr lang="en-US" sz="1000" dirty="0" smtClean="0">
                <a:solidFill>
                  <a:schemeClr val="bg2"/>
                </a:solidFill>
              </a:rPr>
              <a:t> License. Suggested attribution: “This work uses content from "Long-tailed e-Humanities and the Big Bad Data: A fairytale" © </a:t>
            </a:r>
            <a:r>
              <a:rPr lang="en-US" sz="1000" dirty="0" err="1" smtClean="0">
                <a:solidFill>
                  <a:schemeClr val="bg2"/>
                </a:solidFill>
              </a:rPr>
              <a:t>Antal</a:t>
            </a:r>
            <a:r>
              <a:rPr lang="en-US" sz="1000" dirty="0" smtClean="0">
                <a:solidFill>
                  <a:schemeClr val="bg2"/>
                </a:solidFill>
              </a:rPr>
              <a:t> van den Bosch, used under a Creative Commons Attribution license:  http://creativecommons.org/licenses/by/3.0/”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3037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“There is no data like more data”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Example corpora				        number of words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Alice In Wonderland 		</a:t>
            </a:r>
            <a:r>
              <a:rPr lang="en-US" sz="2800" dirty="0" smtClean="0">
                <a:latin typeface="Courier"/>
                <a:cs typeface="Courier"/>
              </a:rPr>
              <a:t>         </a:t>
            </a:r>
            <a:r>
              <a:rPr lang="en-US" sz="2800" b="1" dirty="0" smtClean="0">
                <a:latin typeface="Courier"/>
                <a:cs typeface="Courier"/>
              </a:rPr>
              <a:t>33,361</a:t>
            </a:r>
            <a:endParaRPr lang="en-US" sz="2800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Bibel</a:t>
            </a:r>
            <a:r>
              <a:rPr lang="en-US" sz="2800" dirty="0" smtClean="0"/>
              <a:t> 						</a:t>
            </a:r>
            <a:r>
              <a:rPr lang="en-US" sz="2800" dirty="0"/>
              <a:t>	</a:t>
            </a:r>
            <a:r>
              <a:rPr lang="en-US" sz="2800" dirty="0" smtClean="0">
                <a:latin typeface="Courier"/>
                <a:cs typeface="Courier"/>
              </a:rPr>
              <a:t>        </a:t>
            </a:r>
            <a:r>
              <a:rPr lang="nl-NL" sz="2800" b="1" dirty="0" smtClean="0">
                <a:latin typeface="Courier"/>
                <a:cs typeface="Courier"/>
              </a:rPr>
              <a:t>783,137</a:t>
            </a:r>
            <a:endParaRPr lang="nl-NL" sz="2800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nl-NL" sz="2800" dirty="0" smtClean="0"/>
              <a:t>Spoken Dutch Corpus	</a:t>
            </a:r>
            <a:r>
              <a:rPr lang="nl-NL" sz="2800" dirty="0"/>
              <a:t>	</a:t>
            </a:r>
            <a:r>
              <a:rPr lang="nl-NL" sz="2800" dirty="0" smtClean="0">
                <a:latin typeface="Courier"/>
                <a:cs typeface="Courier"/>
              </a:rPr>
              <a:t>     </a:t>
            </a:r>
            <a:r>
              <a:rPr lang="nl-NL" sz="2800" b="1" dirty="0" smtClean="0">
                <a:latin typeface="Courier"/>
                <a:cs typeface="Courier"/>
              </a:rPr>
              <a:t>10,089,346</a:t>
            </a:r>
            <a:endParaRPr lang="nl-NL" sz="2800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Reuters RCV1 			</a:t>
            </a:r>
            <a:r>
              <a:rPr lang="en-US" sz="2800" dirty="0"/>
              <a:t>	</a:t>
            </a:r>
            <a:r>
              <a:rPr lang="en-US" sz="2800" dirty="0" smtClean="0">
                <a:latin typeface="Courier"/>
                <a:cs typeface="Courier"/>
              </a:rPr>
              <a:t>    </a:t>
            </a:r>
            <a:r>
              <a:rPr lang="en-US" sz="2800" b="1" dirty="0" smtClean="0">
                <a:latin typeface="Courier"/>
                <a:cs typeface="Courier"/>
              </a:rPr>
              <a:t>130,396,703</a:t>
            </a:r>
            <a:endParaRPr lang="nl-NL" sz="2800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nl-NL" sz="2800" dirty="0" smtClean="0"/>
              <a:t>Twente News Corpus		</a:t>
            </a:r>
            <a:r>
              <a:rPr lang="nl-NL" sz="2800" dirty="0">
                <a:latin typeface="Courier"/>
                <a:cs typeface="Courier"/>
              </a:rPr>
              <a:t> </a:t>
            </a:r>
            <a:r>
              <a:rPr lang="nl-NL" sz="2800" dirty="0" smtClean="0">
                <a:latin typeface="Courier"/>
                <a:cs typeface="Courier"/>
              </a:rPr>
              <a:t>   </a:t>
            </a:r>
            <a:r>
              <a:rPr lang="nl-NL" sz="2800" b="1" dirty="0" smtClean="0">
                <a:latin typeface="Courier"/>
                <a:cs typeface="Courier"/>
              </a:rPr>
              <a:t>566,350,874</a:t>
            </a:r>
            <a:endParaRPr lang="en-US" sz="2800" b="1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LDC </a:t>
            </a:r>
            <a:r>
              <a:rPr lang="en-US" sz="2800" dirty="0" err="1" smtClean="0"/>
              <a:t>Gigaword</a:t>
            </a:r>
            <a:r>
              <a:rPr lang="en-US" sz="2800" dirty="0" smtClean="0"/>
              <a:t> 				     </a:t>
            </a:r>
            <a:r>
              <a:rPr lang="en-US" sz="2800" b="1" dirty="0" smtClean="0">
                <a:latin typeface="Courier"/>
                <a:cs typeface="Courier"/>
              </a:rPr>
              <a:t>2,080,268,230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ValkuilCorpus</a:t>
            </a:r>
            <a:r>
              <a:rPr lang="en-US" sz="2800" dirty="0" smtClean="0"/>
              <a:t>				     </a:t>
            </a:r>
            <a:r>
              <a:rPr lang="en-US" sz="2800" b="1" dirty="0" smtClean="0">
                <a:latin typeface="Courier"/>
                <a:cs typeface="Courier"/>
              </a:rPr>
              <a:t>3,491,856,359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Google </a:t>
            </a:r>
            <a:r>
              <a:rPr lang="en-US" sz="2800" dirty="0"/>
              <a:t>1Tb 5-</a:t>
            </a:r>
            <a:r>
              <a:rPr lang="en-US" sz="2800" dirty="0" smtClean="0"/>
              <a:t>grams 		     </a:t>
            </a:r>
            <a:r>
              <a:rPr lang="en-US" sz="2800" b="1" dirty="0" smtClean="0">
                <a:latin typeface="Courier"/>
                <a:cs typeface="Courier"/>
              </a:rPr>
              <a:t>5,882,353,315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Twiqs.nl</a:t>
            </a:r>
            <a:r>
              <a:rPr lang="en-US" sz="2800" dirty="0" smtClean="0"/>
              <a:t> Dutch tweets</a:t>
            </a:r>
            <a:r>
              <a:rPr lang="en-US" sz="2800" dirty="0"/>
              <a:t>	</a:t>
            </a:r>
            <a:r>
              <a:rPr lang="en-US" sz="2800" dirty="0" smtClean="0"/>
              <a:t>        </a:t>
            </a:r>
            <a:r>
              <a:rPr lang="en-US" sz="2800" b="1" dirty="0" smtClean="0">
                <a:latin typeface="Courier"/>
                <a:cs typeface="Courier"/>
              </a:rPr>
              <a:t>42,???,???,???</a:t>
            </a:r>
            <a:endParaRPr lang="en-US" sz="2800" b="1" dirty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715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Classic </a:t>
            </a:r>
            <a:r>
              <a:rPr lang="nl-NL" dirty="0" err="1" smtClean="0"/>
              <a:t>perception</a:t>
            </a:r>
            <a:r>
              <a:rPr lang="nl-NL" dirty="0" smtClean="0"/>
              <a:t> of </a:t>
            </a:r>
            <a:r>
              <a:rPr lang="nl-NL" dirty="0" err="1" smtClean="0"/>
              <a:t>Humanities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75615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“A new </a:t>
            </a:r>
            <a:r>
              <a:rPr lang="nl-NL" dirty="0" err="1" smtClean="0"/>
              <a:t>history</a:t>
            </a:r>
            <a:r>
              <a:rPr lang="nl-NL" dirty="0" smtClean="0"/>
              <a:t> of </a:t>
            </a:r>
            <a:r>
              <a:rPr lang="nl-NL" dirty="0" err="1" smtClean="0"/>
              <a:t>humanities</a:t>
            </a:r>
            <a:r>
              <a:rPr lang="nl-NL" dirty="0" smtClean="0"/>
              <a:t>” (Bod, 2014)</a:t>
            </a:r>
          </a:p>
          <a:p>
            <a:r>
              <a:rPr lang="nl-NL" dirty="0" err="1" smtClean="0"/>
              <a:t>Humanities</a:t>
            </a:r>
            <a:r>
              <a:rPr lang="nl-NL" dirty="0" smtClean="0"/>
              <a:t> </a:t>
            </a:r>
            <a:r>
              <a:rPr lang="nl-NL" dirty="0" err="1" smtClean="0"/>
              <a:t>researchers</a:t>
            </a:r>
            <a:r>
              <a:rPr lang="nl-NL" dirty="0" smtClean="0"/>
              <a:t> as </a:t>
            </a:r>
            <a:r>
              <a:rPr lang="nl-NL" dirty="0" err="1" smtClean="0"/>
              <a:t>lone</a:t>
            </a:r>
            <a:r>
              <a:rPr lang="nl-NL" dirty="0" smtClean="0"/>
              <a:t> </a:t>
            </a:r>
            <a:r>
              <a:rPr lang="nl-NL" dirty="0" err="1" smtClean="0"/>
              <a:t>wolves</a:t>
            </a:r>
            <a:endParaRPr lang="nl-NL" dirty="0" smtClean="0"/>
          </a:p>
          <a:p>
            <a:r>
              <a:rPr lang="nl-NL" dirty="0" err="1" smtClean="0"/>
              <a:t>Underdeveloped</a:t>
            </a:r>
            <a:r>
              <a:rPr lang="nl-NL" dirty="0" smtClean="0"/>
              <a:t> </a:t>
            </a:r>
            <a:r>
              <a:rPr lang="nl-NL" dirty="0" err="1" smtClean="0"/>
              <a:t>notions</a:t>
            </a:r>
            <a:r>
              <a:rPr lang="nl-NL" dirty="0" smtClean="0"/>
              <a:t> of </a:t>
            </a:r>
            <a:r>
              <a:rPr lang="nl-NL" dirty="0" err="1" smtClean="0"/>
              <a:t>formal</a:t>
            </a:r>
            <a:r>
              <a:rPr lang="nl-NL" dirty="0" smtClean="0"/>
              <a:t> systems </a:t>
            </a:r>
            <a:r>
              <a:rPr lang="nl-NL" dirty="0" err="1" smtClean="0"/>
              <a:t>and</a:t>
            </a:r>
            <a:r>
              <a:rPr lang="nl-NL" dirty="0" smtClean="0"/>
              <a:t> data</a:t>
            </a:r>
          </a:p>
          <a:p>
            <a:r>
              <a:rPr lang="nl-NL" dirty="0" err="1" smtClean="0"/>
              <a:t>Association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stereotypical</a:t>
            </a:r>
            <a:r>
              <a:rPr lang="nl-NL" dirty="0" smtClean="0"/>
              <a:t> </a:t>
            </a:r>
            <a:r>
              <a:rPr lang="nl-NL" dirty="0" err="1" smtClean="0"/>
              <a:t>researchs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endParaRPr lang="nl-NL" dirty="0" smtClean="0"/>
          </a:p>
          <a:p>
            <a:r>
              <a:rPr lang="nl-NL" dirty="0" smtClean="0"/>
              <a:t>Sharp </a:t>
            </a:r>
            <a:r>
              <a:rPr lang="nl-NL" dirty="0" err="1" smtClean="0"/>
              <a:t>divide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exact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behavioral</a:t>
            </a:r>
            <a:r>
              <a:rPr lang="nl-NL" dirty="0" smtClean="0"/>
              <a:t> </a:t>
            </a:r>
            <a:r>
              <a:rPr lang="nl-NL" dirty="0" err="1" smtClean="0"/>
              <a:t>sciences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581440"/>
            <a:ext cx="2631492" cy="396044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328647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Humanities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Long </a:t>
            </a:r>
            <a:r>
              <a:rPr lang="nl-NL" dirty="0" err="1" smtClean="0"/>
              <a:t>tail</a:t>
            </a:r>
            <a:r>
              <a:rPr lang="nl-NL" dirty="0" smtClean="0"/>
              <a:t> topics</a:t>
            </a:r>
          </a:p>
          <a:p>
            <a:pPr lvl="1"/>
            <a:r>
              <a:rPr lang="nl-NL" dirty="0" err="1" smtClean="0"/>
              <a:t>products</a:t>
            </a:r>
            <a:r>
              <a:rPr lang="nl-NL" dirty="0" smtClean="0"/>
              <a:t> of the human mind</a:t>
            </a:r>
          </a:p>
          <a:p>
            <a:r>
              <a:rPr lang="nl-NL" dirty="0" err="1" smtClean="0"/>
              <a:t>Not</a:t>
            </a:r>
            <a:r>
              <a:rPr lang="nl-NL" dirty="0" smtClean="0"/>
              <a:t> a </a:t>
            </a:r>
            <a:r>
              <a:rPr lang="nl-NL" dirty="0" err="1" smtClean="0"/>
              <a:t>closed</a:t>
            </a:r>
            <a:r>
              <a:rPr lang="nl-NL" dirty="0" smtClean="0"/>
              <a:t> set of </a:t>
            </a:r>
            <a:r>
              <a:rPr lang="nl-NL" dirty="0" err="1" smtClean="0"/>
              <a:t>laws</a:t>
            </a:r>
            <a:r>
              <a:rPr lang="nl-NL" dirty="0" smtClean="0"/>
              <a:t> or building </a:t>
            </a:r>
            <a:r>
              <a:rPr lang="nl-NL" dirty="0" err="1" smtClean="0"/>
              <a:t>blocks</a:t>
            </a:r>
            <a:endParaRPr lang="nl-NL" dirty="0" smtClean="0"/>
          </a:p>
          <a:p>
            <a:pPr lvl="1"/>
            <a:r>
              <a:rPr lang="nl-NL" dirty="0" smtClean="0"/>
              <a:t>But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endless</a:t>
            </a:r>
            <a:r>
              <a:rPr lang="nl-NL" dirty="0" smtClean="0"/>
              <a:t> </a:t>
            </a:r>
            <a:r>
              <a:rPr lang="nl-NL" dirty="0" err="1" smtClean="0"/>
              <a:t>sea</a:t>
            </a:r>
            <a:r>
              <a:rPr lang="nl-NL" dirty="0" smtClean="0"/>
              <a:t> of </a:t>
            </a:r>
            <a:r>
              <a:rPr lang="nl-NL" dirty="0" err="1" smtClean="0"/>
              <a:t>abstractions</a:t>
            </a:r>
            <a:endParaRPr lang="nl-NL" dirty="0" smtClean="0"/>
          </a:p>
          <a:p>
            <a:r>
              <a:rPr lang="nl-NL" dirty="0" smtClean="0"/>
              <a:t>Complex </a:t>
            </a:r>
            <a:r>
              <a:rPr lang="nl-NL" dirty="0" err="1" smtClean="0"/>
              <a:t>spaces</a:t>
            </a:r>
            <a:r>
              <a:rPr lang="nl-NL" dirty="0" smtClean="0"/>
              <a:t> in time</a:t>
            </a:r>
          </a:p>
          <a:p>
            <a:pPr lvl="1"/>
            <a:r>
              <a:rPr lang="nl-NL" dirty="0" smtClean="0"/>
              <a:t>Folklore, culture, art</a:t>
            </a:r>
          </a:p>
          <a:p>
            <a:pPr lvl="1"/>
            <a:r>
              <a:rPr lang="nl-NL" dirty="0" smtClean="0"/>
              <a:t>Language, </a:t>
            </a:r>
            <a:r>
              <a:rPr lang="nl-NL" dirty="0" err="1" smtClean="0"/>
              <a:t>communication</a:t>
            </a:r>
            <a:r>
              <a:rPr lang="nl-NL" dirty="0" smtClean="0"/>
              <a:t>, media</a:t>
            </a:r>
          </a:p>
          <a:p>
            <a:pPr lvl="1"/>
            <a:r>
              <a:rPr lang="nl-NL" dirty="0" err="1" smtClean="0"/>
              <a:t>Ideology</a:t>
            </a:r>
            <a:r>
              <a:rPr lang="nl-NL" dirty="0" smtClean="0"/>
              <a:t>, </a:t>
            </a:r>
            <a:r>
              <a:rPr lang="nl-NL" dirty="0" err="1" smtClean="0"/>
              <a:t>religion</a:t>
            </a:r>
            <a:r>
              <a:rPr lang="nl-NL" dirty="0" smtClean="0"/>
              <a:t>, </a:t>
            </a:r>
            <a:r>
              <a:rPr lang="nl-NL" dirty="0" err="1" smtClean="0"/>
              <a:t>philosophy</a:t>
            </a:r>
            <a:r>
              <a:rPr lang="nl-NL" dirty="0" smtClean="0"/>
              <a:t>, </a:t>
            </a:r>
            <a:r>
              <a:rPr lang="nl-NL" dirty="0" err="1" smtClean="0"/>
              <a:t>science</a:t>
            </a:r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7177112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timerime.tiff"/>
          <p:cNvPicPr>
            <a:picLocks noChangeAspect="1"/>
          </p:cNvPicPr>
          <p:nvPr/>
        </p:nvPicPr>
        <p:blipFill>
          <a:blip r:embed="rId3">
            <a:alphaModFix amt="20000"/>
            <a:lum bright="5000"/>
          </a:blip>
          <a:stretch>
            <a:fillRect/>
          </a:stretch>
        </p:blipFill>
        <p:spPr>
          <a:xfrm>
            <a:off x="0" y="-22493"/>
            <a:ext cx="9144000" cy="147029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nl-NL" sz="9889" b="1" dirty="0" err="1" smtClean="0">
                <a:effectLst/>
              </a:rPr>
              <a:t>HiTiME</a:t>
            </a:r>
            <a:r>
              <a:rPr lang="nl-NL" sz="9889" b="1" dirty="0" smtClean="0">
                <a:effectLst/>
              </a:rPr>
              <a:t/>
            </a:r>
            <a:br>
              <a:rPr lang="nl-NL" sz="9889" b="1" dirty="0" smtClean="0">
                <a:effectLst/>
              </a:rPr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3778" dirty="0" err="1" smtClean="0"/>
              <a:t>Historical</a:t>
            </a:r>
            <a:r>
              <a:rPr lang="nl-NL" sz="3778" dirty="0" smtClean="0"/>
              <a:t> </a:t>
            </a:r>
            <a:r>
              <a:rPr lang="nl-NL" sz="3778" dirty="0" err="1" smtClean="0"/>
              <a:t>Timeline</a:t>
            </a:r>
            <a:r>
              <a:rPr lang="nl-NL" sz="3778" dirty="0" smtClean="0"/>
              <a:t> </a:t>
            </a:r>
            <a:r>
              <a:rPr lang="nl-NL" sz="3778" dirty="0" err="1" smtClean="0"/>
              <a:t>Mining</a:t>
            </a:r>
            <a:r>
              <a:rPr lang="nl-NL" sz="3778" dirty="0" smtClean="0"/>
              <a:t> and </a:t>
            </a:r>
            <a:r>
              <a:rPr lang="nl-NL" sz="3778" dirty="0" err="1" smtClean="0"/>
              <a:t>Extraction</a:t>
            </a:r>
            <a:endParaRPr lang="nl-NL" sz="3778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35856" y="3615267"/>
            <a:ext cx="7769944" cy="2583904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/>
              <a:t>Tilburg </a:t>
            </a:r>
            <a:r>
              <a:rPr lang="nl-NL" sz="2000" dirty="0" err="1" smtClean="0"/>
              <a:t>centre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Cognition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Communication, Tilburg University</a:t>
            </a:r>
          </a:p>
          <a:p>
            <a:pPr algn="l"/>
            <a:r>
              <a:rPr lang="nl-NL" sz="2000" dirty="0" smtClean="0"/>
              <a:t>International </a:t>
            </a:r>
            <a:r>
              <a:rPr lang="nl-NL" sz="2000" dirty="0" err="1" smtClean="0"/>
              <a:t>Institute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Social</a:t>
            </a:r>
            <a:r>
              <a:rPr lang="nl-NL" sz="2000" dirty="0" smtClean="0"/>
              <a:t> </a:t>
            </a:r>
            <a:r>
              <a:rPr lang="nl-NL" sz="2000" dirty="0" err="1" smtClean="0"/>
              <a:t>History</a:t>
            </a:r>
            <a:r>
              <a:rPr lang="nl-NL" sz="2000" dirty="0" smtClean="0"/>
              <a:t>, Amsterdam</a:t>
            </a:r>
          </a:p>
          <a:p>
            <a:pPr algn="l"/>
            <a:r>
              <a:rPr lang="nl-NL" sz="2000" dirty="0" smtClean="0"/>
              <a:t>Centre </a:t>
            </a:r>
            <a:r>
              <a:rPr lang="nl-NL" sz="2000" dirty="0" err="1" smtClean="0"/>
              <a:t>for</a:t>
            </a:r>
            <a:r>
              <a:rPr lang="nl-NL" sz="2000" dirty="0" smtClean="0"/>
              <a:t> Language Studies, Radboud University Nijmegen</a:t>
            </a:r>
          </a:p>
          <a:p>
            <a:pPr algn="l"/>
            <a:endParaRPr lang="nl-NL" sz="2000" dirty="0"/>
          </a:p>
          <a:p>
            <a:pPr algn="l"/>
            <a:r>
              <a:rPr lang="nl-NL" sz="2000" dirty="0" smtClean="0"/>
              <a:t>CATCH event, 6 </a:t>
            </a:r>
            <a:r>
              <a:rPr lang="nl-NL" sz="2000" dirty="0" err="1" smtClean="0"/>
              <a:t>June</a:t>
            </a:r>
            <a:r>
              <a:rPr lang="nl-NL" sz="2000" dirty="0" smtClean="0"/>
              <a:t> 2014</a:t>
            </a:r>
            <a:endParaRPr lang="nl-NL" sz="2000" dirty="0"/>
          </a:p>
        </p:txBody>
      </p:sp>
      <p:pic>
        <p:nvPicPr>
          <p:cNvPr id="17" name="Afbeelding 16" descr="banner-hom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7462"/>
            <a:ext cx="9144000" cy="605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2287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Calibri" charset="0"/>
              </a:rPr>
              <a:t>HiTiME aims</a:t>
            </a:r>
          </a:p>
        </p:txBody>
      </p:sp>
      <p:sp>
        <p:nvSpPr>
          <p:cNvPr id="5222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>
                <a:latin typeface="Calibri" charset="0"/>
              </a:rPr>
              <a:t>History of the social movement in Europe, 1850-1940</a:t>
            </a:r>
          </a:p>
          <a:p>
            <a:r>
              <a:rPr lang="nl-NL" sz="2400">
                <a:latin typeface="Calibri" charset="0"/>
              </a:rPr>
              <a:t>Automatic analysis of primary and secondary text sources</a:t>
            </a:r>
          </a:p>
          <a:p>
            <a:r>
              <a:rPr lang="nl-NL" sz="2400">
                <a:latin typeface="Calibri" charset="0"/>
              </a:rPr>
              <a:t>Detecting persons, occupations, organisations, locations, time expressions, events</a:t>
            </a:r>
          </a:p>
          <a:p>
            <a:r>
              <a:rPr lang="nl-NL" sz="2400">
                <a:latin typeface="Calibri" charset="0"/>
              </a:rPr>
              <a:t>Linking all of this information</a:t>
            </a:r>
          </a:p>
          <a:p>
            <a:r>
              <a:rPr lang="nl-NL" sz="2400">
                <a:latin typeface="Calibri" charset="0"/>
              </a:rPr>
              <a:t>Visualising the links through timelines </a:t>
            </a:r>
          </a:p>
          <a:p>
            <a:endParaRPr lang="nl-NL">
              <a:latin typeface="Calibri" charset="0"/>
            </a:endParaRPr>
          </a:p>
        </p:txBody>
      </p:sp>
      <p:grpSp>
        <p:nvGrpSpPr>
          <p:cNvPr id="11" name="Groeperen 10"/>
          <p:cNvGrpSpPr>
            <a:grpSpLocks/>
          </p:cNvGrpSpPr>
          <p:nvPr/>
        </p:nvGrpSpPr>
        <p:grpSpPr bwMode="auto">
          <a:xfrm>
            <a:off x="-457200" y="4343400"/>
            <a:ext cx="11176000" cy="2001838"/>
            <a:chOff x="-457200" y="4343400"/>
            <a:chExt cx="11176000" cy="2001520"/>
          </a:xfrm>
        </p:grpSpPr>
        <p:pic>
          <p:nvPicPr>
            <p:cNvPr id="4" name="Afbeelding 3" descr="barricad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57200" y="4343400"/>
              <a:ext cx="2743200" cy="1894659"/>
            </a:xfrm>
            <a:prstGeom prst="rect">
              <a:avLst/>
            </a:prstGeom>
            <a:effectLst>
              <a:reflection stA="50000" endPos="75000" dist="12700" dir="5400000" sy="-100000" algn="bl" rotWithShape="0"/>
            </a:effectLst>
          </p:spPr>
        </p:pic>
        <p:pic>
          <p:nvPicPr>
            <p:cNvPr id="5" name="Afbeelding 4" descr="Raderwerksti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4343400"/>
              <a:ext cx="1373628" cy="1894659"/>
            </a:xfrm>
            <a:prstGeom prst="rect">
              <a:avLst/>
            </a:prstGeom>
            <a:effectLst>
              <a:reflection stA="50000" endPos="75000" dist="12700" dir="5400000" sy="-100000" algn="bl" rotWithShape="0"/>
            </a:effectLst>
          </p:spPr>
        </p:pic>
        <p:pic>
          <p:nvPicPr>
            <p:cNvPr id="6" name="Afbeelding 5" descr="Troelstra.cropresize-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2400" y="4343400"/>
              <a:ext cx="2522633" cy="1894659"/>
            </a:xfrm>
            <a:prstGeom prst="rect">
              <a:avLst/>
            </a:prstGeom>
            <a:effectLst>
              <a:reflection stA="50000" endPos="75000" dist="12700" dir="5400000" sy="-100000" algn="bl" rotWithShape="0"/>
            </a:effectLst>
          </p:spPr>
        </p:pic>
        <p:pic>
          <p:nvPicPr>
            <p:cNvPr id="10" name="Afbeelding 9" descr="71comm_tardi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4800" y="4343400"/>
              <a:ext cx="4064000" cy="2001520"/>
            </a:xfrm>
            <a:prstGeom prst="rect">
              <a:avLst/>
            </a:prstGeom>
            <a:effectLst>
              <a:reflection stA="50000" endPos="75000" dist="12700" dir="5400000" sy="-100000" algn="bl" rotWithShape="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797278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21923</TotalTime>
  <Words>1837</Words>
  <Application>Microsoft Office PowerPoint</Application>
  <PresentationFormat>On-screen Show (4:3)</PresentationFormat>
  <Paragraphs>318</Paragraphs>
  <Slides>40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Office-thema</vt:lpstr>
      <vt:lpstr>Long-tailed e-Humanities and the Big Bad Data: A fairytale</vt:lpstr>
      <vt:lpstr>Topics</vt:lpstr>
      <vt:lpstr>The Rime of the Ancyent Marinere</vt:lpstr>
      <vt:lpstr>www.worldwidewebsize.com</vt:lpstr>
      <vt:lpstr>“There is no data like more data”</vt:lpstr>
      <vt:lpstr>Classic perception of Humanities</vt:lpstr>
      <vt:lpstr>Humanities</vt:lpstr>
      <vt:lpstr>HiTiME  Historical Timeline Mining and Extraction</vt:lpstr>
      <vt:lpstr>HiTiME aims</vt:lpstr>
      <vt:lpstr>Events in time</vt:lpstr>
      <vt:lpstr>Strike database</vt:lpstr>
      <vt:lpstr>Slide 12</vt:lpstr>
      <vt:lpstr>Newspaper archives</vt:lpstr>
      <vt:lpstr>Example query</vt:lpstr>
      <vt:lpstr>Slide 15</vt:lpstr>
      <vt:lpstr>Strikes that never happened</vt:lpstr>
      <vt:lpstr>Word frequency</vt:lpstr>
      <vt:lpstr>Discriminatory power</vt:lpstr>
      <vt:lpstr>Did we find strikes that did not happen?</vt:lpstr>
      <vt:lpstr>Now what?</vt:lpstr>
      <vt:lpstr>A nano-lesson in versioning</vt:lpstr>
      <vt:lpstr>Slide 22</vt:lpstr>
      <vt:lpstr>Slide 23</vt:lpstr>
      <vt:lpstr>Slide 24</vt:lpstr>
      <vt:lpstr>Slide 25</vt:lpstr>
      <vt:lpstr>Slide 26</vt:lpstr>
      <vt:lpstr>Twiqs.nl</vt:lpstr>
      <vt:lpstr>Twiqs.nl</vt:lpstr>
      <vt:lpstr>Twiqs.nl</vt:lpstr>
      <vt:lpstr>Research Data Management</vt:lpstr>
      <vt:lpstr>Research Data Management</vt:lpstr>
      <vt:lpstr>Radboud University</vt:lpstr>
      <vt:lpstr>The research institute specifies:</vt:lpstr>
      <vt:lpstr>Radboud University</vt:lpstr>
      <vt:lpstr>Research Data Management</vt:lpstr>
      <vt:lpstr>The Netherlands</vt:lpstr>
      <vt:lpstr>Europe</vt:lpstr>
      <vt:lpstr>World</vt:lpstr>
      <vt:lpstr>The role of the library</vt:lpstr>
      <vt:lpstr>a.vandenbosch@let.ru.nl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Long-tailed e-Humanities and the Big Bad Data: a fairytale</dc:title>
  <dc:creator>Antal van den Bosch</dc:creator>
  <cp:lastModifiedBy>Windows User</cp:lastModifiedBy>
  <cp:revision>108</cp:revision>
  <dcterms:created xsi:type="dcterms:W3CDTF">2010-05-31T21:03:55Z</dcterms:created>
  <dcterms:modified xsi:type="dcterms:W3CDTF">2014-06-27T11:39:24Z</dcterms:modified>
</cp:coreProperties>
</file>