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data3.xml" ContentType="application/vnd.openxmlformats-officedocument.drawingml.diagramData+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rawing4.xml" ContentType="application/vnd.ms-office.drawingml.diagramDrawing+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diagrams/layout3.xml" ContentType="application/vnd.openxmlformats-officedocument.drawingml.diagramLayout+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diagrams/data4.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diagrams/layout4.xml" ContentType="application/vnd.openxmlformats-officedocument.drawingml.diagramLayout+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slides/slide29.xml" ContentType="application/vnd.openxmlformats-officedocument.presentationml.slide+xml"/>
  <Override PartName="/ppt/slideLayouts/slideLayout39.xml" ContentType="application/vnd.openxmlformats-officedocument.presentationml.slideLayout+xml"/>
  <Override PartName="/ppt/diagrams/drawing2.xml" ContentType="application/vnd.ms-office.drawingml.diagramDrawing+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4"/>
  </p:sldMasterIdLst>
  <p:notesMasterIdLst>
    <p:notesMasterId r:id="rId66"/>
  </p:notesMasterIdLst>
  <p:handoutMasterIdLst>
    <p:handoutMasterId r:id="rId67"/>
  </p:handoutMasterIdLst>
  <p:sldIdLst>
    <p:sldId id="486" r:id="rId5"/>
    <p:sldId id="596" r:id="rId6"/>
    <p:sldId id="558" r:id="rId7"/>
    <p:sldId id="513" r:id="rId8"/>
    <p:sldId id="492" r:id="rId9"/>
    <p:sldId id="493" r:id="rId10"/>
    <p:sldId id="525" r:id="rId11"/>
    <p:sldId id="514" r:id="rId12"/>
    <p:sldId id="550" r:id="rId13"/>
    <p:sldId id="551" r:id="rId14"/>
    <p:sldId id="518" r:id="rId15"/>
    <p:sldId id="517" r:id="rId16"/>
    <p:sldId id="532" r:id="rId17"/>
    <p:sldId id="521" r:id="rId18"/>
    <p:sldId id="526" r:id="rId19"/>
    <p:sldId id="530" r:id="rId20"/>
    <p:sldId id="528" r:id="rId21"/>
    <p:sldId id="527" r:id="rId22"/>
    <p:sldId id="531" r:id="rId23"/>
    <p:sldId id="534" r:id="rId24"/>
    <p:sldId id="541" r:id="rId25"/>
    <p:sldId id="504" r:id="rId26"/>
    <p:sldId id="538" r:id="rId27"/>
    <p:sldId id="524" r:id="rId28"/>
    <p:sldId id="535" r:id="rId29"/>
    <p:sldId id="555" r:id="rId30"/>
    <p:sldId id="542" r:id="rId31"/>
    <p:sldId id="545" r:id="rId32"/>
    <p:sldId id="543" r:id="rId33"/>
    <p:sldId id="597" r:id="rId34"/>
    <p:sldId id="537" r:id="rId35"/>
    <p:sldId id="580" r:id="rId36"/>
    <p:sldId id="505" r:id="rId37"/>
    <p:sldId id="564" r:id="rId38"/>
    <p:sldId id="565" r:id="rId39"/>
    <p:sldId id="566" r:id="rId40"/>
    <p:sldId id="567" r:id="rId41"/>
    <p:sldId id="581" r:id="rId42"/>
    <p:sldId id="568" r:id="rId43"/>
    <p:sldId id="582" r:id="rId44"/>
    <p:sldId id="569" r:id="rId45"/>
    <p:sldId id="599" r:id="rId46"/>
    <p:sldId id="598" r:id="rId47"/>
    <p:sldId id="570" r:id="rId48"/>
    <p:sldId id="571" r:id="rId49"/>
    <p:sldId id="572" r:id="rId50"/>
    <p:sldId id="573" r:id="rId51"/>
    <p:sldId id="575" r:id="rId52"/>
    <p:sldId id="579" r:id="rId53"/>
    <p:sldId id="586" r:id="rId54"/>
    <p:sldId id="587" r:id="rId55"/>
    <p:sldId id="588" r:id="rId56"/>
    <p:sldId id="589" r:id="rId57"/>
    <p:sldId id="590" r:id="rId58"/>
    <p:sldId id="591" r:id="rId59"/>
    <p:sldId id="592" r:id="rId60"/>
    <p:sldId id="593" r:id="rId61"/>
    <p:sldId id="595" r:id="rId62"/>
    <p:sldId id="594" r:id="rId63"/>
    <p:sldId id="556" r:id="rId64"/>
    <p:sldId id="511" r:id="rId6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key Hawk" initials="MLH"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FF7600"/>
    <a:srgbClr val="CCFF66"/>
    <a:srgbClr val="A9316F"/>
    <a:srgbClr val="419A3C"/>
    <a:srgbClr val="0B7CCB"/>
    <a:srgbClr val="E18100"/>
    <a:srgbClr val="2F416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31" autoAdjust="0"/>
    <p:restoredTop sz="63669" autoAdjust="0"/>
  </p:normalViewPr>
  <p:slideViewPr>
    <p:cSldViewPr snapToGrid="0" showGuides="1">
      <p:cViewPr varScale="1">
        <p:scale>
          <a:sx n="45" d="100"/>
          <a:sy n="45" d="100"/>
        </p:scale>
        <p:origin x="-2034" y="-90"/>
      </p:cViewPr>
      <p:guideLst>
        <p:guide orient="horz" pos="672"/>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2.jpeg"/><Relationship Id="rId1" Type="http://schemas.openxmlformats.org/officeDocument/2006/relationships/image" Target="../media/image18.jpeg"/><Relationship Id="rId4" Type="http://schemas.openxmlformats.org/officeDocument/2006/relationships/image" Target="../media/image20.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C277A0-2312-4E19-9995-89AC8F994EA4}" type="doc">
      <dgm:prSet loTypeId="urn:microsoft.com/office/officeart/2005/8/layout/pList2" loCatId="list" qsTypeId="urn:microsoft.com/office/officeart/2005/8/quickstyle/simple1" qsCatId="simple" csTypeId="urn:microsoft.com/office/officeart/2005/8/colors/accent1_2" csCatId="accent1" phldr="1"/>
      <dgm:spPr/>
    </dgm:pt>
    <dgm:pt modelId="{F37BC77F-DBCD-4B5B-AD87-30C927CD3628}">
      <dgm:prSet phldrT="[Text]"/>
      <dgm:spPr/>
      <dgm:t>
        <a:bodyPr/>
        <a:lstStyle/>
        <a:p>
          <a:r>
            <a:rPr lang="en-US" dirty="0" smtClean="0"/>
            <a:t>Researchers</a:t>
          </a:r>
          <a:endParaRPr lang="en-US" dirty="0"/>
        </a:p>
      </dgm:t>
    </dgm:pt>
    <dgm:pt modelId="{677E2DB5-5A61-4FA5-8ADF-6D067C682291}" type="parTrans" cxnId="{A0BECF49-CC7A-466D-944E-0196683EF7FD}">
      <dgm:prSet/>
      <dgm:spPr/>
      <dgm:t>
        <a:bodyPr/>
        <a:lstStyle/>
        <a:p>
          <a:endParaRPr lang="en-US"/>
        </a:p>
      </dgm:t>
    </dgm:pt>
    <dgm:pt modelId="{D1A70AED-E00F-484C-BCFF-ADB2AAE977D4}" type="sibTrans" cxnId="{A0BECF49-CC7A-466D-944E-0196683EF7FD}">
      <dgm:prSet/>
      <dgm:spPr/>
      <dgm:t>
        <a:bodyPr/>
        <a:lstStyle/>
        <a:p>
          <a:endParaRPr lang="en-US"/>
        </a:p>
      </dgm:t>
    </dgm:pt>
    <dgm:pt modelId="{6B161F18-D404-48A4-8F93-F6CF91D1F15A}">
      <dgm:prSet phldrT="[Text]"/>
      <dgm:spPr/>
      <dgm:t>
        <a:bodyPr/>
        <a:lstStyle/>
        <a:p>
          <a:r>
            <a:rPr lang="en-US" dirty="0" smtClean="0"/>
            <a:t>Independent Scholars</a:t>
          </a:r>
          <a:endParaRPr lang="en-US" dirty="0"/>
        </a:p>
      </dgm:t>
    </dgm:pt>
    <dgm:pt modelId="{31A8567A-F0E4-4F33-A12F-FA568D0BB023}" type="parTrans" cxnId="{367CA4EF-7DD4-4166-8921-DD1ACC736A2D}">
      <dgm:prSet/>
      <dgm:spPr/>
      <dgm:t>
        <a:bodyPr/>
        <a:lstStyle/>
        <a:p>
          <a:endParaRPr lang="en-US"/>
        </a:p>
      </dgm:t>
    </dgm:pt>
    <dgm:pt modelId="{D4CBE71A-F897-461F-8D26-71C21720DBCA}" type="sibTrans" cxnId="{367CA4EF-7DD4-4166-8921-DD1ACC736A2D}">
      <dgm:prSet/>
      <dgm:spPr/>
      <dgm:t>
        <a:bodyPr/>
        <a:lstStyle/>
        <a:p>
          <a:endParaRPr lang="en-US"/>
        </a:p>
      </dgm:t>
    </dgm:pt>
    <dgm:pt modelId="{FB50B3C0-1D71-4326-A67C-1B4FCB268430}">
      <dgm:prSet phldrT="[Text]"/>
      <dgm:spPr/>
      <dgm:t>
        <a:bodyPr/>
        <a:lstStyle/>
        <a:p>
          <a:r>
            <a:rPr lang="en-US" dirty="0" smtClean="0"/>
            <a:t>Genealogists</a:t>
          </a:r>
          <a:endParaRPr lang="en-US" dirty="0"/>
        </a:p>
      </dgm:t>
    </dgm:pt>
    <dgm:pt modelId="{4993EFD5-0479-4BF3-A48E-4F304270C9F4}" type="parTrans" cxnId="{88183CC9-D472-437F-8725-09451166CA78}">
      <dgm:prSet/>
      <dgm:spPr/>
      <dgm:t>
        <a:bodyPr/>
        <a:lstStyle/>
        <a:p>
          <a:endParaRPr lang="en-US"/>
        </a:p>
      </dgm:t>
    </dgm:pt>
    <dgm:pt modelId="{75BA8D35-452A-4495-B829-2F35CAD4E1BF}" type="sibTrans" cxnId="{88183CC9-D472-437F-8725-09451166CA78}">
      <dgm:prSet/>
      <dgm:spPr/>
      <dgm:t>
        <a:bodyPr/>
        <a:lstStyle/>
        <a:p>
          <a:endParaRPr lang="en-US"/>
        </a:p>
      </dgm:t>
    </dgm:pt>
    <dgm:pt modelId="{DFF15B47-AE47-4818-BA1F-F7B89D260136}">
      <dgm:prSet phldrT="[Text]"/>
      <dgm:spPr/>
      <dgm:t>
        <a:bodyPr/>
        <a:lstStyle/>
        <a:p>
          <a:r>
            <a:rPr lang="en-US" dirty="0" smtClean="0"/>
            <a:t>Faculty</a:t>
          </a:r>
          <a:endParaRPr lang="en-US" dirty="0"/>
        </a:p>
      </dgm:t>
    </dgm:pt>
    <dgm:pt modelId="{64D0090F-A1F7-4FF3-84E3-F240DE62E6A3}" type="parTrans" cxnId="{CEC351E6-2CAB-42BA-BA3A-EDA1BAE40258}">
      <dgm:prSet/>
      <dgm:spPr/>
    </dgm:pt>
    <dgm:pt modelId="{602F1D0F-0437-497D-82F3-5470504669FB}" type="sibTrans" cxnId="{CEC351E6-2CAB-42BA-BA3A-EDA1BAE40258}">
      <dgm:prSet/>
      <dgm:spPr/>
    </dgm:pt>
    <dgm:pt modelId="{C8CD03B0-B032-4C7C-8AB6-DEF5A3E01C7E}" type="pres">
      <dgm:prSet presAssocID="{34C277A0-2312-4E19-9995-89AC8F994EA4}" presName="Name0" presStyleCnt="0">
        <dgm:presLayoutVars>
          <dgm:dir/>
          <dgm:resizeHandles val="exact"/>
        </dgm:presLayoutVars>
      </dgm:prSet>
      <dgm:spPr/>
    </dgm:pt>
    <dgm:pt modelId="{0E663CA7-C68B-4579-B2A8-365B6A86246A}" type="pres">
      <dgm:prSet presAssocID="{34C277A0-2312-4E19-9995-89AC8F994EA4}" presName="bkgdShp" presStyleLbl="alignAccFollowNode1" presStyleIdx="0" presStyleCnt="1"/>
      <dgm:spPr/>
    </dgm:pt>
    <dgm:pt modelId="{B9159662-FE0A-4648-8C1F-C97F7337FB02}" type="pres">
      <dgm:prSet presAssocID="{34C277A0-2312-4E19-9995-89AC8F994EA4}" presName="linComp" presStyleCnt="0"/>
      <dgm:spPr/>
    </dgm:pt>
    <dgm:pt modelId="{E13F041A-0835-4FBA-88FD-18F3D073D28E}" type="pres">
      <dgm:prSet presAssocID="{DFF15B47-AE47-4818-BA1F-F7B89D260136}" presName="compNode" presStyleCnt="0"/>
      <dgm:spPr/>
    </dgm:pt>
    <dgm:pt modelId="{3416551B-35D9-48CE-AE9C-ABF030C9E00D}" type="pres">
      <dgm:prSet presAssocID="{DFF15B47-AE47-4818-BA1F-F7B89D260136}" presName="node" presStyleLbl="node1" presStyleIdx="0" presStyleCnt="4">
        <dgm:presLayoutVars>
          <dgm:bulletEnabled val="1"/>
        </dgm:presLayoutVars>
      </dgm:prSet>
      <dgm:spPr/>
      <dgm:t>
        <a:bodyPr/>
        <a:lstStyle/>
        <a:p>
          <a:endParaRPr lang="en-US"/>
        </a:p>
      </dgm:t>
    </dgm:pt>
    <dgm:pt modelId="{6EBEA4EB-1FE5-4143-9FA7-A6A3F775B401}" type="pres">
      <dgm:prSet presAssocID="{DFF15B47-AE47-4818-BA1F-F7B89D260136}" presName="invisiNode" presStyleLbl="node1" presStyleIdx="0" presStyleCnt="4"/>
      <dgm:spPr/>
    </dgm:pt>
    <dgm:pt modelId="{9BD40D55-EDE3-44ED-A1B4-58B5A217BC45}" type="pres">
      <dgm:prSet presAssocID="{DFF15B47-AE47-4818-BA1F-F7B89D260136}" presName="imagNode" presStyleLbl="fgImgPlace1" presStyleIdx="0" presStyleCnt="4"/>
      <dgm:spPr>
        <a:blipFill rotWithShape="0">
          <a:blip xmlns:r="http://schemas.openxmlformats.org/officeDocument/2006/relationships" r:embed="rId1"/>
          <a:stretch>
            <a:fillRect/>
          </a:stretch>
        </a:blipFill>
      </dgm:spPr>
    </dgm:pt>
    <dgm:pt modelId="{F9EF8790-5B3D-4EA9-B94B-B4DB5111C625}" type="pres">
      <dgm:prSet presAssocID="{602F1D0F-0437-497D-82F3-5470504669FB}" presName="sibTrans" presStyleLbl="sibTrans2D1" presStyleIdx="0" presStyleCnt="0"/>
      <dgm:spPr/>
    </dgm:pt>
    <dgm:pt modelId="{0CC0E837-BE65-4715-8828-74880E7C9E0D}" type="pres">
      <dgm:prSet presAssocID="{F37BC77F-DBCD-4B5B-AD87-30C927CD3628}" presName="compNode" presStyleCnt="0"/>
      <dgm:spPr/>
    </dgm:pt>
    <dgm:pt modelId="{0C5247DB-5F03-455B-8E98-390FEFF3ABA6}" type="pres">
      <dgm:prSet presAssocID="{F37BC77F-DBCD-4B5B-AD87-30C927CD3628}" presName="node" presStyleLbl="node1" presStyleIdx="1" presStyleCnt="4">
        <dgm:presLayoutVars>
          <dgm:bulletEnabled val="1"/>
        </dgm:presLayoutVars>
      </dgm:prSet>
      <dgm:spPr/>
      <dgm:t>
        <a:bodyPr/>
        <a:lstStyle/>
        <a:p>
          <a:endParaRPr lang="en-US"/>
        </a:p>
      </dgm:t>
    </dgm:pt>
    <dgm:pt modelId="{22BC398D-3D3C-4165-B7C1-DAF430F6719D}" type="pres">
      <dgm:prSet presAssocID="{F37BC77F-DBCD-4B5B-AD87-30C927CD3628}" presName="invisiNode" presStyleLbl="node1" presStyleIdx="1" presStyleCnt="4"/>
      <dgm:spPr/>
    </dgm:pt>
    <dgm:pt modelId="{49808B20-7976-416D-94F9-82B97327EF8A}" type="pres">
      <dgm:prSet presAssocID="{F37BC77F-DBCD-4B5B-AD87-30C927CD3628}" presName="imagNode" presStyleLbl="fgImgPlace1" presStyleIdx="1" presStyleCnt="4"/>
      <dgm:spPr>
        <a:blipFill rotWithShape="0">
          <a:blip xmlns:r="http://schemas.openxmlformats.org/officeDocument/2006/relationships" r:embed="rId2"/>
          <a:stretch>
            <a:fillRect/>
          </a:stretch>
        </a:blipFill>
      </dgm:spPr>
    </dgm:pt>
    <dgm:pt modelId="{F86F6416-4C17-4733-8522-F44E8810D740}" type="pres">
      <dgm:prSet presAssocID="{D1A70AED-E00F-484C-BCFF-ADB2AAE977D4}" presName="sibTrans" presStyleLbl="sibTrans2D1" presStyleIdx="0" presStyleCnt="0"/>
      <dgm:spPr/>
      <dgm:t>
        <a:bodyPr/>
        <a:lstStyle/>
        <a:p>
          <a:endParaRPr lang="en-US"/>
        </a:p>
      </dgm:t>
    </dgm:pt>
    <dgm:pt modelId="{EF33DC8E-9A36-406A-95D3-C89EE5D4575B}" type="pres">
      <dgm:prSet presAssocID="{6B161F18-D404-48A4-8F93-F6CF91D1F15A}" presName="compNode" presStyleCnt="0"/>
      <dgm:spPr/>
    </dgm:pt>
    <dgm:pt modelId="{80C79CF0-1EFF-41EF-B44C-02F15BD16ED8}" type="pres">
      <dgm:prSet presAssocID="{6B161F18-D404-48A4-8F93-F6CF91D1F15A}" presName="node" presStyleLbl="node1" presStyleIdx="2" presStyleCnt="4">
        <dgm:presLayoutVars>
          <dgm:bulletEnabled val="1"/>
        </dgm:presLayoutVars>
      </dgm:prSet>
      <dgm:spPr/>
      <dgm:t>
        <a:bodyPr/>
        <a:lstStyle/>
        <a:p>
          <a:endParaRPr lang="en-US"/>
        </a:p>
      </dgm:t>
    </dgm:pt>
    <dgm:pt modelId="{C9D9FA7B-881E-40B1-8173-4B810331E746}" type="pres">
      <dgm:prSet presAssocID="{6B161F18-D404-48A4-8F93-F6CF91D1F15A}" presName="invisiNode" presStyleLbl="node1" presStyleIdx="2" presStyleCnt="4"/>
      <dgm:spPr/>
    </dgm:pt>
    <dgm:pt modelId="{69DB3E14-B105-4CB7-86A0-3D97FFE5C460}" type="pres">
      <dgm:prSet presAssocID="{6B161F18-D404-48A4-8F93-F6CF91D1F15A}" presName="imagNode" presStyleLbl="fgImgPlace1" presStyleIdx="2" presStyleCnt="4"/>
      <dgm:spPr>
        <a:blipFill rotWithShape="0">
          <a:blip xmlns:r="http://schemas.openxmlformats.org/officeDocument/2006/relationships" r:embed="rId3"/>
          <a:stretch>
            <a:fillRect/>
          </a:stretch>
        </a:blipFill>
      </dgm:spPr>
    </dgm:pt>
    <dgm:pt modelId="{7A7D8274-262F-45B9-A5AA-54B73FF90D02}" type="pres">
      <dgm:prSet presAssocID="{D4CBE71A-F897-461F-8D26-71C21720DBCA}" presName="sibTrans" presStyleLbl="sibTrans2D1" presStyleIdx="0" presStyleCnt="0"/>
      <dgm:spPr/>
      <dgm:t>
        <a:bodyPr/>
        <a:lstStyle/>
        <a:p>
          <a:endParaRPr lang="en-US"/>
        </a:p>
      </dgm:t>
    </dgm:pt>
    <dgm:pt modelId="{AB930E4C-7B57-4E8D-A78F-F5E2F21EBA70}" type="pres">
      <dgm:prSet presAssocID="{FB50B3C0-1D71-4326-A67C-1B4FCB268430}" presName="compNode" presStyleCnt="0"/>
      <dgm:spPr/>
    </dgm:pt>
    <dgm:pt modelId="{6ED45DB5-8D53-4CF1-926B-EA2731FE3587}" type="pres">
      <dgm:prSet presAssocID="{FB50B3C0-1D71-4326-A67C-1B4FCB268430}" presName="node" presStyleLbl="node1" presStyleIdx="3" presStyleCnt="4">
        <dgm:presLayoutVars>
          <dgm:bulletEnabled val="1"/>
        </dgm:presLayoutVars>
      </dgm:prSet>
      <dgm:spPr/>
      <dgm:t>
        <a:bodyPr/>
        <a:lstStyle/>
        <a:p>
          <a:endParaRPr lang="en-US"/>
        </a:p>
      </dgm:t>
    </dgm:pt>
    <dgm:pt modelId="{8881EB99-1737-4A08-B5E7-85CDED74E79B}" type="pres">
      <dgm:prSet presAssocID="{FB50B3C0-1D71-4326-A67C-1B4FCB268430}" presName="invisiNode" presStyleLbl="node1" presStyleIdx="3" presStyleCnt="4"/>
      <dgm:spPr/>
    </dgm:pt>
    <dgm:pt modelId="{3372CD3B-8543-42FC-BEED-D8BA15E905C7}" type="pres">
      <dgm:prSet presAssocID="{FB50B3C0-1D71-4326-A67C-1B4FCB268430}" presName="imagNode" presStyleLbl="fgImgPlace1" presStyleIdx="3" presStyleCnt="4"/>
      <dgm:spPr>
        <a:blipFill rotWithShape="0">
          <a:blip xmlns:r="http://schemas.openxmlformats.org/officeDocument/2006/relationships" r:embed="rId4"/>
          <a:stretch>
            <a:fillRect/>
          </a:stretch>
        </a:blipFill>
      </dgm:spPr>
    </dgm:pt>
  </dgm:ptLst>
  <dgm:cxnLst>
    <dgm:cxn modelId="{A0BECF49-CC7A-466D-944E-0196683EF7FD}" srcId="{34C277A0-2312-4E19-9995-89AC8F994EA4}" destId="{F37BC77F-DBCD-4B5B-AD87-30C927CD3628}" srcOrd="1" destOrd="0" parTransId="{677E2DB5-5A61-4FA5-8ADF-6D067C682291}" sibTransId="{D1A70AED-E00F-484C-BCFF-ADB2AAE977D4}"/>
    <dgm:cxn modelId="{88183CC9-D472-437F-8725-09451166CA78}" srcId="{34C277A0-2312-4E19-9995-89AC8F994EA4}" destId="{FB50B3C0-1D71-4326-A67C-1B4FCB268430}" srcOrd="3" destOrd="0" parTransId="{4993EFD5-0479-4BF3-A48E-4F304270C9F4}" sibTransId="{75BA8D35-452A-4495-B829-2F35CAD4E1BF}"/>
    <dgm:cxn modelId="{DE595A16-378C-411F-B3B7-6E79F773159E}" type="presOf" srcId="{602F1D0F-0437-497D-82F3-5470504669FB}" destId="{F9EF8790-5B3D-4EA9-B94B-B4DB5111C625}" srcOrd="0" destOrd="0" presId="urn:microsoft.com/office/officeart/2005/8/layout/pList2"/>
    <dgm:cxn modelId="{367CA4EF-7DD4-4166-8921-DD1ACC736A2D}" srcId="{34C277A0-2312-4E19-9995-89AC8F994EA4}" destId="{6B161F18-D404-48A4-8F93-F6CF91D1F15A}" srcOrd="2" destOrd="0" parTransId="{31A8567A-F0E4-4F33-A12F-FA568D0BB023}" sibTransId="{D4CBE71A-F897-461F-8D26-71C21720DBCA}"/>
    <dgm:cxn modelId="{CEC351E6-2CAB-42BA-BA3A-EDA1BAE40258}" srcId="{34C277A0-2312-4E19-9995-89AC8F994EA4}" destId="{DFF15B47-AE47-4818-BA1F-F7B89D260136}" srcOrd="0" destOrd="0" parTransId="{64D0090F-A1F7-4FF3-84E3-F240DE62E6A3}" sibTransId="{602F1D0F-0437-497D-82F3-5470504669FB}"/>
    <dgm:cxn modelId="{8D5AB6E0-7E60-41AD-905B-E5D00A0060C3}" type="presOf" srcId="{F37BC77F-DBCD-4B5B-AD87-30C927CD3628}" destId="{0C5247DB-5F03-455B-8E98-390FEFF3ABA6}" srcOrd="0" destOrd="0" presId="urn:microsoft.com/office/officeart/2005/8/layout/pList2"/>
    <dgm:cxn modelId="{ADCF431D-CFC3-4816-ABCF-03A5FCC00DDF}" type="presOf" srcId="{DFF15B47-AE47-4818-BA1F-F7B89D260136}" destId="{3416551B-35D9-48CE-AE9C-ABF030C9E00D}" srcOrd="0" destOrd="0" presId="urn:microsoft.com/office/officeart/2005/8/layout/pList2"/>
    <dgm:cxn modelId="{67EACE5E-7FCC-40C1-9125-C94CF311348D}" type="presOf" srcId="{D1A70AED-E00F-484C-BCFF-ADB2AAE977D4}" destId="{F86F6416-4C17-4733-8522-F44E8810D740}" srcOrd="0" destOrd="0" presId="urn:microsoft.com/office/officeart/2005/8/layout/pList2"/>
    <dgm:cxn modelId="{13768BB3-E91B-45EC-AA95-C367C1600546}" type="presOf" srcId="{D4CBE71A-F897-461F-8D26-71C21720DBCA}" destId="{7A7D8274-262F-45B9-A5AA-54B73FF90D02}" srcOrd="0" destOrd="0" presId="urn:microsoft.com/office/officeart/2005/8/layout/pList2"/>
    <dgm:cxn modelId="{01FCD49C-420D-4586-88D1-CA398FB54645}" type="presOf" srcId="{FB50B3C0-1D71-4326-A67C-1B4FCB268430}" destId="{6ED45DB5-8D53-4CF1-926B-EA2731FE3587}" srcOrd="0" destOrd="0" presId="urn:microsoft.com/office/officeart/2005/8/layout/pList2"/>
    <dgm:cxn modelId="{12B831A0-1B15-41A8-B942-34B08D81AE52}" type="presOf" srcId="{34C277A0-2312-4E19-9995-89AC8F994EA4}" destId="{C8CD03B0-B032-4C7C-8AB6-DEF5A3E01C7E}" srcOrd="0" destOrd="0" presId="urn:microsoft.com/office/officeart/2005/8/layout/pList2"/>
    <dgm:cxn modelId="{7542EF7C-0704-4558-AB19-28260645408A}" type="presOf" srcId="{6B161F18-D404-48A4-8F93-F6CF91D1F15A}" destId="{80C79CF0-1EFF-41EF-B44C-02F15BD16ED8}" srcOrd="0" destOrd="0" presId="urn:microsoft.com/office/officeart/2005/8/layout/pList2"/>
    <dgm:cxn modelId="{5C7EAB31-3972-4FE7-B139-2E83026FB60A}" type="presParOf" srcId="{C8CD03B0-B032-4C7C-8AB6-DEF5A3E01C7E}" destId="{0E663CA7-C68B-4579-B2A8-365B6A86246A}" srcOrd="0" destOrd="0" presId="urn:microsoft.com/office/officeart/2005/8/layout/pList2"/>
    <dgm:cxn modelId="{57EE7466-55A1-4627-88EE-82F4D764A0C0}" type="presParOf" srcId="{C8CD03B0-B032-4C7C-8AB6-DEF5A3E01C7E}" destId="{B9159662-FE0A-4648-8C1F-C97F7337FB02}" srcOrd="1" destOrd="0" presId="urn:microsoft.com/office/officeart/2005/8/layout/pList2"/>
    <dgm:cxn modelId="{8FDCFABA-87F0-4838-9AD5-106A379421E5}" type="presParOf" srcId="{B9159662-FE0A-4648-8C1F-C97F7337FB02}" destId="{E13F041A-0835-4FBA-88FD-18F3D073D28E}" srcOrd="0" destOrd="0" presId="urn:microsoft.com/office/officeart/2005/8/layout/pList2"/>
    <dgm:cxn modelId="{760A1037-9A3E-41AE-9F03-1D84334FC0DB}" type="presParOf" srcId="{E13F041A-0835-4FBA-88FD-18F3D073D28E}" destId="{3416551B-35D9-48CE-AE9C-ABF030C9E00D}" srcOrd="0" destOrd="0" presId="urn:microsoft.com/office/officeart/2005/8/layout/pList2"/>
    <dgm:cxn modelId="{7A4B6AC6-DC95-4542-88EA-22F989A67551}" type="presParOf" srcId="{E13F041A-0835-4FBA-88FD-18F3D073D28E}" destId="{6EBEA4EB-1FE5-4143-9FA7-A6A3F775B401}" srcOrd="1" destOrd="0" presId="urn:microsoft.com/office/officeart/2005/8/layout/pList2"/>
    <dgm:cxn modelId="{ACEDA482-2BC5-464F-975F-AD57077EB247}" type="presParOf" srcId="{E13F041A-0835-4FBA-88FD-18F3D073D28E}" destId="{9BD40D55-EDE3-44ED-A1B4-58B5A217BC45}" srcOrd="2" destOrd="0" presId="urn:microsoft.com/office/officeart/2005/8/layout/pList2"/>
    <dgm:cxn modelId="{BCC73369-1628-4984-95B1-A3AFFA62646F}" type="presParOf" srcId="{B9159662-FE0A-4648-8C1F-C97F7337FB02}" destId="{F9EF8790-5B3D-4EA9-B94B-B4DB5111C625}" srcOrd="1" destOrd="0" presId="urn:microsoft.com/office/officeart/2005/8/layout/pList2"/>
    <dgm:cxn modelId="{8CA07A5C-BC46-4B08-9AAA-6EFE703E52B0}" type="presParOf" srcId="{B9159662-FE0A-4648-8C1F-C97F7337FB02}" destId="{0CC0E837-BE65-4715-8828-74880E7C9E0D}" srcOrd="2" destOrd="0" presId="urn:microsoft.com/office/officeart/2005/8/layout/pList2"/>
    <dgm:cxn modelId="{EDC8A61D-5096-41C5-8C38-848DBC2629B5}" type="presParOf" srcId="{0CC0E837-BE65-4715-8828-74880E7C9E0D}" destId="{0C5247DB-5F03-455B-8E98-390FEFF3ABA6}" srcOrd="0" destOrd="0" presId="urn:microsoft.com/office/officeart/2005/8/layout/pList2"/>
    <dgm:cxn modelId="{EAEA4243-2C40-448C-A0A3-8CA9B638CC32}" type="presParOf" srcId="{0CC0E837-BE65-4715-8828-74880E7C9E0D}" destId="{22BC398D-3D3C-4165-B7C1-DAF430F6719D}" srcOrd="1" destOrd="0" presId="urn:microsoft.com/office/officeart/2005/8/layout/pList2"/>
    <dgm:cxn modelId="{39829167-309B-4EF5-B612-79A4092CE4EC}" type="presParOf" srcId="{0CC0E837-BE65-4715-8828-74880E7C9E0D}" destId="{49808B20-7976-416D-94F9-82B97327EF8A}" srcOrd="2" destOrd="0" presId="urn:microsoft.com/office/officeart/2005/8/layout/pList2"/>
    <dgm:cxn modelId="{D2F2C443-3458-4ADE-9F16-5EE537B6928A}" type="presParOf" srcId="{B9159662-FE0A-4648-8C1F-C97F7337FB02}" destId="{F86F6416-4C17-4733-8522-F44E8810D740}" srcOrd="3" destOrd="0" presId="urn:microsoft.com/office/officeart/2005/8/layout/pList2"/>
    <dgm:cxn modelId="{63906E33-54A5-4AB3-A9A8-F61A0042F17A}" type="presParOf" srcId="{B9159662-FE0A-4648-8C1F-C97F7337FB02}" destId="{EF33DC8E-9A36-406A-95D3-C89EE5D4575B}" srcOrd="4" destOrd="0" presId="urn:microsoft.com/office/officeart/2005/8/layout/pList2"/>
    <dgm:cxn modelId="{98DADA4D-DA73-43CF-9A7E-4239F3402DC2}" type="presParOf" srcId="{EF33DC8E-9A36-406A-95D3-C89EE5D4575B}" destId="{80C79CF0-1EFF-41EF-B44C-02F15BD16ED8}" srcOrd="0" destOrd="0" presId="urn:microsoft.com/office/officeart/2005/8/layout/pList2"/>
    <dgm:cxn modelId="{5585DCFD-B79B-4078-AF46-57A913C145FA}" type="presParOf" srcId="{EF33DC8E-9A36-406A-95D3-C89EE5D4575B}" destId="{C9D9FA7B-881E-40B1-8173-4B810331E746}" srcOrd="1" destOrd="0" presId="urn:microsoft.com/office/officeart/2005/8/layout/pList2"/>
    <dgm:cxn modelId="{5B0D3F02-65C2-4D14-814C-978991E81F96}" type="presParOf" srcId="{EF33DC8E-9A36-406A-95D3-C89EE5D4575B}" destId="{69DB3E14-B105-4CB7-86A0-3D97FFE5C460}" srcOrd="2" destOrd="0" presId="urn:microsoft.com/office/officeart/2005/8/layout/pList2"/>
    <dgm:cxn modelId="{46BADFE5-1512-49D9-9F9F-7CB16905AD9C}" type="presParOf" srcId="{B9159662-FE0A-4648-8C1F-C97F7337FB02}" destId="{7A7D8274-262F-45B9-A5AA-54B73FF90D02}" srcOrd="5" destOrd="0" presId="urn:microsoft.com/office/officeart/2005/8/layout/pList2"/>
    <dgm:cxn modelId="{84F72849-97E3-47D4-9D8D-20B8D154A829}" type="presParOf" srcId="{B9159662-FE0A-4648-8C1F-C97F7337FB02}" destId="{AB930E4C-7B57-4E8D-A78F-F5E2F21EBA70}" srcOrd="6" destOrd="0" presId="urn:microsoft.com/office/officeart/2005/8/layout/pList2"/>
    <dgm:cxn modelId="{EBFA0312-FF0D-416A-AA4E-FD99171CEFD7}" type="presParOf" srcId="{AB930E4C-7B57-4E8D-A78F-F5E2F21EBA70}" destId="{6ED45DB5-8D53-4CF1-926B-EA2731FE3587}" srcOrd="0" destOrd="0" presId="urn:microsoft.com/office/officeart/2005/8/layout/pList2"/>
    <dgm:cxn modelId="{5790AB14-8397-4196-ACB1-BBEFC14B4998}" type="presParOf" srcId="{AB930E4C-7B57-4E8D-A78F-F5E2F21EBA70}" destId="{8881EB99-1737-4A08-B5E7-85CDED74E79B}" srcOrd="1" destOrd="0" presId="urn:microsoft.com/office/officeart/2005/8/layout/pList2"/>
    <dgm:cxn modelId="{873F2115-CCBD-47C5-B09A-EE2077F5A5B5}" type="presParOf" srcId="{AB930E4C-7B57-4E8D-A78F-F5E2F21EBA70}" destId="{3372CD3B-8543-42FC-BEED-D8BA15E905C7}" srcOrd="2" destOrd="0" presId="urn:microsoft.com/office/officeart/2005/8/layout/p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F1DABE-A522-40E5-A305-33102153FD1D}"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E0D787EA-05BD-422F-A325-180B6E0B2322}">
      <dgm:prSet phldrT="[Text]"/>
      <dgm:spPr/>
      <dgm:t>
        <a:bodyPr/>
        <a:lstStyle/>
        <a:p>
          <a:r>
            <a:rPr lang="en-US" dirty="0" err="1" smtClean="0"/>
            <a:t>ArchiveGrid</a:t>
          </a:r>
          <a:endParaRPr lang="en-US" dirty="0"/>
        </a:p>
      </dgm:t>
    </dgm:pt>
    <dgm:pt modelId="{CF573E4E-A2D7-41ED-AA54-A1E31F4F292B}" type="parTrans" cxnId="{449EE161-EF04-4881-8950-DECAB4179D4D}">
      <dgm:prSet/>
      <dgm:spPr/>
      <dgm:t>
        <a:bodyPr/>
        <a:lstStyle/>
        <a:p>
          <a:endParaRPr lang="en-US"/>
        </a:p>
      </dgm:t>
    </dgm:pt>
    <dgm:pt modelId="{A0B68C36-BDE5-4F37-ADE5-261C1ACBCCB7}" type="sibTrans" cxnId="{449EE161-EF04-4881-8950-DECAB4179D4D}">
      <dgm:prSet/>
      <dgm:spPr/>
      <dgm:t>
        <a:bodyPr/>
        <a:lstStyle/>
        <a:p>
          <a:endParaRPr lang="en-US"/>
        </a:p>
      </dgm:t>
    </dgm:pt>
    <dgm:pt modelId="{B3F0C8E5-7F4A-4EA5-BF44-9E06057740FE}">
      <dgm:prSet phldrT="[Text]"/>
      <dgm:spPr/>
      <dgm:t>
        <a:bodyPr/>
        <a:lstStyle/>
        <a:p>
          <a:r>
            <a:rPr lang="en-US" dirty="0" smtClean="0"/>
            <a:t>WorldCat MARC Records</a:t>
          </a:r>
          <a:endParaRPr lang="en-US" dirty="0"/>
        </a:p>
      </dgm:t>
    </dgm:pt>
    <dgm:pt modelId="{1C3E49C3-A08B-4D86-9552-82E5E33F1E22}" type="parTrans" cxnId="{8FA80EDA-2AD2-49BB-9313-BAF682322F98}">
      <dgm:prSet/>
      <dgm:spPr/>
      <dgm:t>
        <a:bodyPr/>
        <a:lstStyle/>
        <a:p>
          <a:endParaRPr lang="en-US"/>
        </a:p>
      </dgm:t>
    </dgm:pt>
    <dgm:pt modelId="{2A133125-450F-490E-8E12-9601D69E6AE0}" type="sibTrans" cxnId="{8FA80EDA-2AD2-49BB-9313-BAF682322F98}">
      <dgm:prSet/>
      <dgm:spPr/>
      <dgm:t>
        <a:bodyPr/>
        <a:lstStyle/>
        <a:p>
          <a:endParaRPr lang="en-US"/>
        </a:p>
      </dgm:t>
    </dgm:pt>
    <dgm:pt modelId="{2B7FF2A8-83FB-4ADC-BB9E-67C3A07CEBA2}">
      <dgm:prSet phldrT="[Text]"/>
      <dgm:spPr/>
      <dgm:t>
        <a:bodyPr/>
        <a:lstStyle/>
        <a:p>
          <a:r>
            <a:rPr lang="en-US" dirty="0" smtClean="0"/>
            <a:t>EAD XML Finding Aids</a:t>
          </a:r>
          <a:endParaRPr lang="en-US" dirty="0"/>
        </a:p>
      </dgm:t>
    </dgm:pt>
    <dgm:pt modelId="{9F4B3506-1FA6-4EB6-B985-ECBBD2B8F82A}" type="parTrans" cxnId="{11F4B898-E86F-4BEB-A339-F62266B29DF1}">
      <dgm:prSet/>
      <dgm:spPr/>
      <dgm:t>
        <a:bodyPr/>
        <a:lstStyle/>
        <a:p>
          <a:endParaRPr lang="en-US"/>
        </a:p>
      </dgm:t>
    </dgm:pt>
    <dgm:pt modelId="{A283D2D4-853C-4BE9-93CA-36EB4B7D380D}" type="sibTrans" cxnId="{11F4B898-E86F-4BEB-A339-F62266B29DF1}">
      <dgm:prSet/>
      <dgm:spPr/>
      <dgm:t>
        <a:bodyPr/>
        <a:lstStyle/>
        <a:p>
          <a:endParaRPr lang="en-US"/>
        </a:p>
      </dgm:t>
    </dgm:pt>
    <dgm:pt modelId="{D879B02F-11B0-439A-BA31-0960030A83B0}">
      <dgm:prSet phldrT="[Text]"/>
      <dgm:spPr/>
      <dgm:t>
        <a:bodyPr/>
        <a:lstStyle/>
        <a:p>
          <a:r>
            <a:rPr lang="en-US" dirty="0" smtClean="0"/>
            <a:t>HTML Finding Aids</a:t>
          </a:r>
          <a:endParaRPr lang="en-US" dirty="0"/>
        </a:p>
      </dgm:t>
    </dgm:pt>
    <dgm:pt modelId="{9638D973-D1D2-4F5D-AE9D-DFF4AE732929}" type="parTrans" cxnId="{C1860095-D003-4673-A050-98A8FC07F6BB}">
      <dgm:prSet/>
      <dgm:spPr/>
      <dgm:t>
        <a:bodyPr/>
        <a:lstStyle/>
        <a:p>
          <a:endParaRPr lang="en-US"/>
        </a:p>
      </dgm:t>
    </dgm:pt>
    <dgm:pt modelId="{3FA18AC4-93FA-46A0-AB17-3B0E7CBFDE46}" type="sibTrans" cxnId="{C1860095-D003-4673-A050-98A8FC07F6BB}">
      <dgm:prSet/>
      <dgm:spPr/>
      <dgm:t>
        <a:bodyPr/>
        <a:lstStyle/>
        <a:p>
          <a:endParaRPr lang="en-US"/>
        </a:p>
      </dgm:t>
    </dgm:pt>
    <dgm:pt modelId="{E63FE3B2-CACC-4FCB-B73C-BA207E414DFE}">
      <dgm:prSet phldrT="[Text]"/>
      <dgm:spPr/>
      <dgm:t>
        <a:bodyPr/>
        <a:lstStyle/>
        <a:p>
          <a:r>
            <a:rPr lang="en-US" dirty="0" smtClean="0"/>
            <a:t>PDF and other Finding Aids</a:t>
          </a:r>
          <a:endParaRPr lang="en-US" dirty="0"/>
        </a:p>
      </dgm:t>
    </dgm:pt>
    <dgm:pt modelId="{355259BC-11FB-49E9-B1DA-1513AC50553A}" type="parTrans" cxnId="{FD1FB4AA-C7D0-4E95-AC6B-D701A81A28EF}">
      <dgm:prSet/>
      <dgm:spPr/>
      <dgm:t>
        <a:bodyPr/>
        <a:lstStyle/>
        <a:p>
          <a:endParaRPr lang="en-US"/>
        </a:p>
      </dgm:t>
    </dgm:pt>
    <dgm:pt modelId="{86BCCC91-A0BB-4C86-AB5E-016E96C21325}" type="sibTrans" cxnId="{FD1FB4AA-C7D0-4E95-AC6B-D701A81A28EF}">
      <dgm:prSet/>
      <dgm:spPr/>
      <dgm:t>
        <a:bodyPr/>
        <a:lstStyle/>
        <a:p>
          <a:endParaRPr lang="en-US"/>
        </a:p>
      </dgm:t>
    </dgm:pt>
    <dgm:pt modelId="{7B9C854F-791D-4C9B-A925-A076824257B5}" type="pres">
      <dgm:prSet presAssocID="{FAF1DABE-A522-40E5-A305-33102153FD1D}" presName="cycle" presStyleCnt="0">
        <dgm:presLayoutVars>
          <dgm:chMax val="1"/>
          <dgm:dir/>
          <dgm:animLvl val="ctr"/>
          <dgm:resizeHandles val="exact"/>
        </dgm:presLayoutVars>
      </dgm:prSet>
      <dgm:spPr/>
      <dgm:t>
        <a:bodyPr/>
        <a:lstStyle/>
        <a:p>
          <a:endParaRPr lang="en-US"/>
        </a:p>
      </dgm:t>
    </dgm:pt>
    <dgm:pt modelId="{E94C3FDD-F025-4FB4-BEE0-943233D1EC46}" type="pres">
      <dgm:prSet presAssocID="{E0D787EA-05BD-422F-A325-180B6E0B2322}" presName="centerShape" presStyleLbl="node0" presStyleIdx="0" presStyleCnt="1"/>
      <dgm:spPr/>
      <dgm:t>
        <a:bodyPr/>
        <a:lstStyle/>
        <a:p>
          <a:endParaRPr lang="en-US"/>
        </a:p>
      </dgm:t>
    </dgm:pt>
    <dgm:pt modelId="{1BE68EF5-18B7-4AC2-88DB-412CA430E3DC}" type="pres">
      <dgm:prSet presAssocID="{1C3E49C3-A08B-4D86-9552-82E5E33F1E22}" presName="parTrans" presStyleLbl="bgSibTrans2D1" presStyleIdx="0" presStyleCnt="4"/>
      <dgm:spPr/>
      <dgm:t>
        <a:bodyPr/>
        <a:lstStyle/>
        <a:p>
          <a:endParaRPr lang="en-US"/>
        </a:p>
      </dgm:t>
    </dgm:pt>
    <dgm:pt modelId="{8E67D03A-564E-431C-A43B-C5B01E2955C9}" type="pres">
      <dgm:prSet presAssocID="{B3F0C8E5-7F4A-4EA5-BF44-9E06057740FE}" presName="node" presStyleLbl="node1" presStyleIdx="0" presStyleCnt="4">
        <dgm:presLayoutVars>
          <dgm:bulletEnabled val="1"/>
        </dgm:presLayoutVars>
      </dgm:prSet>
      <dgm:spPr/>
      <dgm:t>
        <a:bodyPr/>
        <a:lstStyle/>
        <a:p>
          <a:endParaRPr lang="en-US"/>
        </a:p>
      </dgm:t>
    </dgm:pt>
    <dgm:pt modelId="{37CE8208-5677-4941-9C1D-3E2BDED008FE}" type="pres">
      <dgm:prSet presAssocID="{9F4B3506-1FA6-4EB6-B985-ECBBD2B8F82A}" presName="parTrans" presStyleLbl="bgSibTrans2D1" presStyleIdx="1" presStyleCnt="4"/>
      <dgm:spPr/>
      <dgm:t>
        <a:bodyPr/>
        <a:lstStyle/>
        <a:p>
          <a:endParaRPr lang="en-US"/>
        </a:p>
      </dgm:t>
    </dgm:pt>
    <dgm:pt modelId="{8BBFACB8-7EE0-45FE-9CA4-88842AFDEE63}" type="pres">
      <dgm:prSet presAssocID="{2B7FF2A8-83FB-4ADC-BB9E-67C3A07CEBA2}" presName="node" presStyleLbl="node1" presStyleIdx="1" presStyleCnt="4">
        <dgm:presLayoutVars>
          <dgm:bulletEnabled val="1"/>
        </dgm:presLayoutVars>
      </dgm:prSet>
      <dgm:spPr/>
      <dgm:t>
        <a:bodyPr/>
        <a:lstStyle/>
        <a:p>
          <a:endParaRPr lang="en-US"/>
        </a:p>
      </dgm:t>
    </dgm:pt>
    <dgm:pt modelId="{220CD833-C9D3-46C6-811E-9579261200EE}" type="pres">
      <dgm:prSet presAssocID="{9638D973-D1D2-4F5D-AE9D-DFF4AE732929}" presName="parTrans" presStyleLbl="bgSibTrans2D1" presStyleIdx="2" presStyleCnt="4"/>
      <dgm:spPr/>
      <dgm:t>
        <a:bodyPr/>
        <a:lstStyle/>
        <a:p>
          <a:endParaRPr lang="en-US"/>
        </a:p>
      </dgm:t>
    </dgm:pt>
    <dgm:pt modelId="{B781F1C6-96A7-4340-8ADF-F1CD64F25956}" type="pres">
      <dgm:prSet presAssocID="{D879B02F-11B0-439A-BA31-0960030A83B0}" presName="node" presStyleLbl="node1" presStyleIdx="2" presStyleCnt="4">
        <dgm:presLayoutVars>
          <dgm:bulletEnabled val="1"/>
        </dgm:presLayoutVars>
      </dgm:prSet>
      <dgm:spPr/>
      <dgm:t>
        <a:bodyPr/>
        <a:lstStyle/>
        <a:p>
          <a:endParaRPr lang="en-US"/>
        </a:p>
      </dgm:t>
    </dgm:pt>
    <dgm:pt modelId="{EE22820D-8727-4C53-B416-294B54F6170D}" type="pres">
      <dgm:prSet presAssocID="{355259BC-11FB-49E9-B1DA-1513AC50553A}" presName="parTrans" presStyleLbl="bgSibTrans2D1" presStyleIdx="3" presStyleCnt="4"/>
      <dgm:spPr/>
      <dgm:t>
        <a:bodyPr/>
        <a:lstStyle/>
        <a:p>
          <a:endParaRPr lang="en-US"/>
        </a:p>
      </dgm:t>
    </dgm:pt>
    <dgm:pt modelId="{69EFAE04-3837-4B9E-861E-0085F15050AA}" type="pres">
      <dgm:prSet presAssocID="{E63FE3B2-CACC-4FCB-B73C-BA207E414DFE}" presName="node" presStyleLbl="node1" presStyleIdx="3" presStyleCnt="4">
        <dgm:presLayoutVars>
          <dgm:bulletEnabled val="1"/>
        </dgm:presLayoutVars>
      </dgm:prSet>
      <dgm:spPr/>
      <dgm:t>
        <a:bodyPr/>
        <a:lstStyle/>
        <a:p>
          <a:endParaRPr lang="en-US"/>
        </a:p>
      </dgm:t>
    </dgm:pt>
  </dgm:ptLst>
  <dgm:cxnLst>
    <dgm:cxn modelId="{FD1FB4AA-C7D0-4E95-AC6B-D701A81A28EF}" srcId="{E0D787EA-05BD-422F-A325-180B6E0B2322}" destId="{E63FE3B2-CACC-4FCB-B73C-BA207E414DFE}" srcOrd="3" destOrd="0" parTransId="{355259BC-11FB-49E9-B1DA-1513AC50553A}" sibTransId="{86BCCC91-A0BB-4C86-AB5E-016E96C21325}"/>
    <dgm:cxn modelId="{11F4B898-E86F-4BEB-A339-F62266B29DF1}" srcId="{E0D787EA-05BD-422F-A325-180B6E0B2322}" destId="{2B7FF2A8-83FB-4ADC-BB9E-67C3A07CEBA2}" srcOrd="1" destOrd="0" parTransId="{9F4B3506-1FA6-4EB6-B985-ECBBD2B8F82A}" sibTransId="{A283D2D4-853C-4BE9-93CA-36EB4B7D380D}"/>
    <dgm:cxn modelId="{185C1085-377B-4889-8982-F5CDA8BFAAF5}" type="presOf" srcId="{D879B02F-11B0-439A-BA31-0960030A83B0}" destId="{B781F1C6-96A7-4340-8ADF-F1CD64F25956}" srcOrd="0" destOrd="0" presId="urn:microsoft.com/office/officeart/2005/8/layout/radial4"/>
    <dgm:cxn modelId="{BF57AB6A-D946-4834-BF7A-12092393191E}" type="presOf" srcId="{E63FE3B2-CACC-4FCB-B73C-BA207E414DFE}" destId="{69EFAE04-3837-4B9E-861E-0085F15050AA}" srcOrd="0" destOrd="0" presId="urn:microsoft.com/office/officeart/2005/8/layout/radial4"/>
    <dgm:cxn modelId="{7C41BD3A-0225-47B8-99CD-9798079D565D}" type="presOf" srcId="{E0D787EA-05BD-422F-A325-180B6E0B2322}" destId="{E94C3FDD-F025-4FB4-BEE0-943233D1EC46}" srcOrd="0" destOrd="0" presId="urn:microsoft.com/office/officeart/2005/8/layout/radial4"/>
    <dgm:cxn modelId="{449EE161-EF04-4881-8950-DECAB4179D4D}" srcId="{FAF1DABE-A522-40E5-A305-33102153FD1D}" destId="{E0D787EA-05BD-422F-A325-180B6E0B2322}" srcOrd="0" destOrd="0" parTransId="{CF573E4E-A2D7-41ED-AA54-A1E31F4F292B}" sibTransId="{A0B68C36-BDE5-4F37-ADE5-261C1ACBCCB7}"/>
    <dgm:cxn modelId="{6F6D2FEA-BA46-461E-901E-F83A9DBF8639}" type="presOf" srcId="{9638D973-D1D2-4F5D-AE9D-DFF4AE732929}" destId="{220CD833-C9D3-46C6-811E-9579261200EE}" srcOrd="0" destOrd="0" presId="urn:microsoft.com/office/officeart/2005/8/layout/radial4"/>
    <dgm:cxn modelId="{5FC5F6AE-34B9-4761-B8D3-3180E180D273}" type="presOf" srcId="{1C3E49C3-A08B-4D86-9552-82E5E33F1E22}" destId="{1BE68EF5-18B7-4AC2-88DB-412CA430E3DC}" srcOrd="0" destOrd="0" presId="urn:microsoft.com/office/officeart/2005/8/layout/radial4"/>
    <dgm:cxn modelId="{743AC5E0-0F18-48FB-80FD-21699368069B}" type="presOf" srcId="{355259BC-11FB-49E9-B1DA-1513AC50553A}" destId="{EE22820D-8727-4C53-B416-294B54F6170D}" srcOrd="0" destOrd="0" presId="urn:microsoft.com/office/officeart/2005/8/layout/radial4"/>
    <dgm:cxn modelId="{C1860095-D003-4673-A050-98A8FC07F6BB}" srcId="{E0D787EA-05BD-422F-A325-180B6E0B2322}" destId="{D879B02F-11B0-439A-BA31-0960030A83B0}" srcOrd="2" destOrd="0" parTransId="{9638D973-D1D2-4F5D-AE9D-DFF4AE732929}" sibTransId="{3FA18AC4-93FA-46A0-AB17-3B0E7CBFDE46}"/>
    <dgm:cxn modelId="{1A7DAEEF-E520-4125-A5C6-D66D0DA211BC}" type="presOf" srcId="{2B7FF2A8-83FB-4ADC-BB9E-67C3A07CEBA2}" destId="{8BBFACB8-7EE0-45FE-9CA4-88842AFDEE63}" srcOrd="0" destOrd="0" presId="urn:microsoft.com/office/officeart/2005/8/layout/radial4"/>
    <dgm:cxn modelId="{6EEB3107-955F-42D6-9961-29AE1B9C444B}" type="presOf" srcId="{9F4B3506-1FA6-4EB6-B985-ECBBD2B8F82A}" destId="{37CE8208-5677-4941-9C1D-3E2BDED008FE}" srcOrd="0" destOrd="0" presId="urn:microsoft.com/office/officeart/2005/8/layout/radial4"/>
    <dgm:cxn modelId="{24C72AA5-4D0E-4719-AEEC-0AAA71EB5FED}" type="presOf" srcId="{FAF1DABE-A522-40E5-A305-33102153FD1D}" destId="{7B9C854F-791D-4C9B-A925-A076824257B5}" srcOrd="0" destOrd="0" presId="urn:microsoft.com/office/officeart/2005/8/layout/radial4"/>
    <dgm:cxn modelId="{8FA80EDA-2AD2-49BB-9313-BAF682322F98}" srcId="{E0D787EA-05BD-422F-A325-180B6E0B2322}" destId="{B3F0C8E5-7F4A-4EA5-BF44-9E06057740FE}" srcOrd="0" destOrd="0" parTransId="{1C3E49C3-A08B-4D86-9552-82E5E33F1E22}" sibTransId="{2A133125-450F-490E-8E12-9601D69E6AE0}"/>
    <dgm:cxn modelId="{07BE59B2-3026-41B1-8972-74DC00F9A93D}" type="presOf" srcId="{B3F0C8E5-7F4A-4EA5-BF44-9E06057740FE}" destId="{8E67D03A-564E-431C-A43B-C5B01E2955C9}" srcOrd="0" destOrd="0" presId="urn:microsoft.com/office/officeart/2005/8/layout/radial4"/>
    <dgm:cxn modelId="{001C1851-9BF3-465E-BE79-AEF1C69F3678}" type="presParOf" srcId="{7B9C854F-791D-4C9B-A925-A076824257B5}" destId="{E94C3FDD-F025-4FB4-BEE0-943233D1EC46}" srcOrd="0" destOrd="0" presId="urn:microsoft.com/office/officeart/2005/8/layout/radial4"/>
    <dgm:cxn modelId="{C7BCE53E-2F11-4577-92F6-2AD17E29BA86}" type="presParOf" srcId="{7B9C854F-791D-4C9B-A925-A076824257B5}" destId="{1BE68EF5-18B7-4AC2-88DB-412CA430E3DC}" srcOrd="1" destOrd="0" presId="urn:microsoft.com/office/officeart/2005/8/layout/radial4"/>
    <dgm:cxn modelId="{638048E7-98A6-48BD-8629-5FEDC3737DB7}" type="presParOf" srcId="{7B9C854F-791D-4C9B-A925-A076824257B5}" destId="{8E67D03A-564E-431C-A43B-C5B01E2955C9}" srcOrd="2" destOrd="0" presId="urn:microsoft.com/office/officeart/2005/8/layout/radial4"/>
    <dgm:cxn modelId="{14C0856C-75E6-49CB-9AC3-01884713A7A5}" type="presParOf" srcId="{7B9C854F-791D-4C9B-A925-A076824257B5}" destId="{37CE8208-5677-4941-9C1D-3E2BDED008FE}" srcOrd="3" destOrd="0" presId="urn:microsoft.com/office/officeart/2005/8/layout/radial4"/>
    <dgm:cxn modelId="{B04A7353-841D-43C1-815D-8BD07A659535}" type="presParOf" srcId="{7B9C854F-791D-4C9B-A925-A076824257B5}" destId="{8BBFACB8-7EE0-45FE-9CA4-88842AFDEE63}" srcOrd="4" destOrd="0" presId="urn:microsoft.com/office/officeart/2005/8/layout/radial4"/>
    <dgm:cxn modelId="{D96484AF-0602-45D2-91D9-8B9CB06EDE40}" type="presParOf" srcId="{7B9C854F-791D-4C9B-A925-A076824257B5}" destId="{220CD833-C9D3-46C6-811E-9579261200EE}" srcOrd="5" destOrd="0" presId="urn:microsoft.com/office/officeart/2005/8/layout/radial4"/>
    <dgm:cxn modelId="{25851C68-4668-4A0E-9286-7C3B63283C61}" type="presParOf" srcId="{7B9C854F-791D-4C9B-A925-A076824257B5}" destId="{B781F1C6-96A7-4340-8ADF-F1CD64F25956}" srcOrd="6" destOrd="0" presId="urn:microsoft.com/office/officeart/2005/8/layout/radial4"/>
    <dgm:cxn modelId="{728FD3A8-C3D8-45A8-9A42-8E9DC6F15322}" type="presParOf" srcId="{7B9C854F-791D-4C9B-A925-A076824257B5}" destId="{EE22820D-8727-4C53-B416-294B54F6170D}" srcOrd="7" destOrd="0" presId="urn:microsoft.com/office/officeart/2005/8/layout/radial4"/>
    <dgm:cxn modelId="{5D98544F-3BC8-4A3A-AE48-17637CB26E79}" type="presParOf" srcId="{7B9C854F-791D-4C9B-A925-A076824257B5}" destId="{69EFAE04-3837-4B9E-861E-0085F15050AA}" srcOrd="8" destOrd="0" presId="urn:microsoft.com/office/officeart/2005/8/layout/radial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AF1DABE-A522-40E5-A305-33102153FD1D}"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E0D787EA-05BD-422F-A325-180B6E0B2322}">
      <dgm:prSet phldrT="[Text]"/>
      <dgm:spPr/>
      <dgm:t>
        <a:bodyPr/>
        <a:lstStyle/>
        <a:p>
          <a:r>
            <a:rPr lang="en-US" dirty="0" err="1" smtClean="0"/>
            <a:t>ArchiveGrid</a:t>
          </a:r>
          <a:endParaRPr lang="en-US" dirty="0"/>
        </a:p>
      </dgm:t>
    </dgm:pt>
    <dgm:pt modelId="{CF573E4E-A2D7-41ED-AA54-A1E31F4F292B}" type="parTrans" cxnId="{449EE161-EF04-4881-8950-DECAB4179D4D}">
      <dgm:prSet/>
      <dgm:spPr/>
      <dgm:t>
        <a:bodyPr/>
        <a:lstStyle/>
        <a:p>
          <a:endParaRPr lang="en-US"/>
        </a:p>
      </dgm:t>
    </dgm:pt>
    <dgm:pt modelId="{A0B68C36-BDE5-4F37-ADE5-261C1ACBCCB7}" type="sibTrans" cxnId="{449EE161-EF04-4881-8950-DECAB4179D4D}">
      <dgm:prSet/>
      <dgm:spPr/>
      <dgm:t>
        <a:bodyPr/>
        <a:lstStyle/>
        <a:p>
          <a:endParaRPr lang="en-US"/>
        </a:p>
      </dgm:t>
    </dgm:pt>
    <dgm:pt modelId="{B3F0C8E5-7F4A-4EA5-BF44-9E06057740FE}">
      <dgm:prSet phldrT="[Text]"/>
      <dgm:spPr>
        <a:solidFill>
          <a:schemeClr val="tx1"/>
        </a:solidFill>
      </dgm:spPr>
      <dgm:t>
        <a:bodyPr/>
        <a:lstStyle/>
        <a:p>
          <a:r>
            <a:rPr lang="en-US" dirty="0" smtClean="0"/>
            <a:t>WorldCat MARC Records</a:t>
          </a:r>
          <a:endParaRPr lang="en-US" dirty="0"/>
        </a:p>
      </dgm:t>
    </dgm:pt>
    <dgm:pt modelId="{1C3E49C3-A08B-4D86-9552-82E5E33F1E22}" type="parTrans" cxnId="{8FA80EDA-2AD2-49BB-9313-BAF682322F98}">
      <dgm:prSet/>
      <dgm:spPr/>
      <dgm:t>
        <a:bodyPr/>
        <a:lstStyle/>
        <a:p>
          <a:endParaRPr lang="en-US"/>
        </a:p>
      </dgm:t>
    </dgm:pt>
    <dgm:pt modelId="{2A133125-450F-490E-8E12-9601D69E6AE0}" type="sibTrans" cxnId="{8FA80EDA-2AD2-49BB-9313-BAF682322F98}">
      <dgm:prSet/>
      <dgm:spPr/>
      <dgm:t>
        <a:bodyPr/>
        <a:lstStyle/>
        <a:p>
          <a:endParaRPr lang="en-US"/>
        </a:p>
      </dgm:t>
    </dgm:pt>
    <dgm:pt modelId="{2B7FF2A8-83FB-4ADC-BB9E-67C3A07CEBA2}">
      <dgm:prSet phldrT="[Text]"/>
      <dgm:spPr>
        <a:solidFill>
          <a:schemeClr val="bg1">
            <a:lumMod val="50000"/>
          </a:schemeClr>
        </a:solidFill>
      </dgm:spPr>
      <dgm:t>
        <a:bodyPr/>
        <a:lstStyle/>
        <a:p>
          <a:r>
            <a:rPr lang="en-US" dirty="0" smtClean="0"/>
            <a:t>EAD XML Finding Aids</a:t>
          </a:r>
          <a:endParaRPr lang="en-US" dirty="0"/>
        </a:p>
      </dgm:t>
    </dgm:pt>
    <dgm:pt modelId="{9F4B3506-1FA6-4EB6-B985-ECBBD2B8F82A}" type="parTrans" cxnId="{11F4B898-E86F-4BEB-A339-F62266B29DF1}">
      <dgm:prSet/>
      <dgm:spPr/>
      <dgm:t>
        <a:bodyPr/>
        <a:lstStyle/>
        <a:p>
          <a:endParaRPr lang="en-US"/>
        </a:p>
      </dgm:t>
    </dgm:pt>
    <dgm:pt modelId="{A283D2D4-853C-4BE9-93CA-36EB4B7D380D}" type="sibTrans" cxnId="{11F4B898-E86F-4BEB-A339-F62266B29DF1}">
      <dgm:prSet/>
      <dgm:spPr/>
      <dgm:t>
        <a:bodyPr/>
        <a:lstStyle/>
        <a:p>
          <a:endParaRPr lang="en-US"/>
        </a:p>
      </dgm:t>
    </dgm:pt>
    <dgm:pt modelId="{D879B02F-11B0-439A-BA31-0960030A83B0}">
      <dgm:prSet phldrT="[Text]"/>
      <dgm:spPr>
        <a:solidFill>
          <a:schemeClr val="bg1">
            <a:lumMod val="50000"/>
          </a:schemeClr>
        </a:solidFill>
      </dgm:spPr>
      <dgm:t>
        <a:bodyPr/>
        <a:lstStyle/>
        <a:p>
          <a:r>
            <a:rPr lang="en-US" dirty="0" smtClean="0"/>
            <a:t>HTML Finding Aids</a:t>
          </a:r>
          <a:endParaRPr lang="en-US" dirty="0"/>
        </a:p>
      </dgm:t>
    </dgm:pt>
    <dgm:pt modelId="{9638D973-D1D2-4F5D-AE9D-DFF4AE732929}" type="parTrans" cxnId="{C1860095-D003-4673-A050-98A8FC07F6BB}">
      <dgm:prSet/>
      <dgm:spPr/>
      <dgm:t>
        <a:bodyPr/>
        <a:lstStyle/>
        <a:p>
          <a:endParaRPr lang="en-US"/>
        </a:p>
      </dgm:t>
    </dgm:pt>
    <dgm:pt modelId="{3FA18AC4-93FA-46A0-AB17-3B0E7CBFDE46}" type="sibTrans" cxnId="{C1860095-D003-4673-A050-98A8FC07F6BB}">
      <dgm:prSet/>
      <dgm:spPr/>
      <dgm:t>
        <a:bodyPr/>
        <a:lstStyle/>
        <a:p>
          <a:endParaRPr lang="en-US"/>
        </a:p>
      </dgm:t>
    </dgm:pt>
    <dgm:pt modelId="{E63FE3B2-CACC-4FCB-B73C-BA207E414DFE}">
      <dgm:prSet phldrT="[Text]"/>
      <dgm:spPr>
        <a:solidFill>
          <a:schemeClr val="bg1">
            <a:lumMod val="50000"/>
          </a:schemeClr>
        </a:solidFill>
      </dgm:spPr>
      <dgm:t>
        <a:bodyPr/>
        <a:lstStyle/>
        <a:p>
          <a:r>
            <a:rPr lang="en-US" dirty="0" smtClean="0"/>
            <a:t>PDF and other Finding Aids</a:t>
          </a:r>
          <a:endParaRPr lang="en-US" dirty="0"/>
        </a:p>
      </dgm:t>
    </dgm:pt>
    <dgm:pt modelId="{355259BC-11FB-49E9-B1DA-1513AC50553A}" type="parTrans" cxnId="{FD1FB4AA-C7D0-4E95-AC6B-D701A81A28EF}">
      <dgm:prSet/>
      <dgm:spPr/>
      <dgm:t>
        <a:bodyPr/>
        <a:lstStyle/>
        <a:p>
          <a:endParaRPr lang="en-US"/>
        </a:p>
      </dgm:t>
    </dgm:pt>
    <dgm:pt modelId="{86BCCC91-A0BB-4C86-AB5E-016E96C21325}" type="sibTrans" cxnId="{FD1FB4AA-C7D0-4E95-AC6B-D701A81A28EF}">
      <dgm:prSet/>
      <dgm:spPr/>
      <dgm:t>
        <a:bodyPr/>
        <a:lstStyle/>
        <a:p>
          <a:endParaRPr lang="en-US"/>
        </a:p>
      </dgm:t>
    </dgm:pt>
    <dgm:pt modelId="{7B9C854F-791D-4C9B-A925-A076824257B5}" type="pres">
      <dgm:prSet presAssocID="{FAF1DABE-A522-40E5-A305-33102153FD1D}" presName="cycle" presStyleCnt="0">
        <dgm:presLayoutVars>
          <dgm:chMax val="1"/>
          <dgm:dir/>
          <dgm:animLvl val="ctr"/>
          <dgm:resizeHandles val="exact"/>
        </dgm:presLayoutVars>
      </dgm:prSet>
      <dgm:spPr/>
      <dgm:t>
        <a:bodyPr/>
        <a:lstStyle/>
        <a:p>
          <a:endParaRPr lang="en-US"/>
        </a:p>
      </dgm:t>
    </dgm:pt>
    <dgm:pt modelId="{E94C3FDD-F025-4FB4-BEE0-943233D1EC46}" type="pres">
      <dgm:prSet presAssocID="{E0D787EA-05BD-422F-A325-180B6E0B2322}" presName="centerShape" presStyleLbl="node0" presStyleIdx="0" presStyleCnt="1"/>
      <dgm:spPr/>
      <dgm:t>
        <a:bodyPr/>
        <a:lstStyle/>
        <a:p>
          <a:endParaRPr lang="en-US"/>
        </a:p>
      </dgm:t>
    </dgm:pt>
    <dgm:pt modelId="{1BE68EF5-18B7-4AC2-88DB-412CA430E3DC}" type="pres">
      <dgm:prSet presAssocID="{1C3E49C3-A08B-4D86-9552-82E5E33F1E22}" presName="parTrans" presStyleLbl="bgSibTrans2D1" presStyleIdx="0" presStyleCnt="4"/>
      <dgm:spPr/>
      <dgm:t>
        <a:bodyPr/>
        <a:lstStyle/>
        <a:p>
          <a:endParaRPr lang="en-US"/>
        </a:p>
      </dgm:t>
    </dgm:pt>
    <dgm:pt modelId="{8E67D03A-564E-431C-A43B-C5B01E2955C9}" type="pres">
      <dgm:prSet presAssocID="{B3F0C8E5-7F4A-4EA5-BF44-9E06057740FE}" presName="node" presStyleLbl="node1" presStyleIdx="0" presStyleCnt="4">
        <dgm:presLayoutVars>
          <dgm:bulletEnabled val="1"/>
        </dgm:presLayoutVars>
      </dgm:prSet>
      <dgm:spPr/>
      <dgm:t>
        <a:bodyPr/>
        <a:lstStyle/>
        <a:p>
          <a:endParaRPr lang="en-US"/>
        </a:p>
      </dgm:t>
    </dgm:pt>
    <dgm:pt modelId="{37CE8208-5677-4941-9C1D-3E2BDED008FE}" type="pres">
      <dgm:prSet presAssocID="{9F4B3506-1FA6-4EB6-B985-ECBBD2B8F82A}" presName="parTrans" presStyleLbl="bgSibTrans2D1" presStyleIdx="1" presStyleCnt="4"/>
      <dgm:spPr/>
      <dgm:t>
        <a:bodyPr/>
        <a:lstStyle/>
        <a:p>
          <a:endParaRPr lang="en-US"/>
        </a:p>
      </dgm:t>
    </dgm:pt>
    <dgm:pt modelId="{8BBFACB8-7EE0-45FE-9CA4-88842AFDEE63}" type="pres">
      <dgm:prSet presAssocID="{2B7FF2A8-83FB-4ADC-BB9E-67C3A07CEBA2}" presName="node" presStyleLbl="node1" presStyleIdx="1" presStyleCnt="4">
        <dgm:presLayoutVars>
          <dgm:bulletEnabled val="1"/>
        </dgm:presLayoutVars>
      </dgm:prSet>
      <dgm:spPr/>
      <dgm:t>
        <a:bodyPr/>
        <a:lstStyle/>
        <a:p>
          <a:endParaRPr lang="en-US"/>
        </a:p>
      </dgm:t>
    </dgm:pt>
    <dgm:pt modelId="{220CD833-C9D3-46C6-811E-9579261200EE}" type="pres">
      <dgm:prSet presAssocID="{9638D973-D1D2-4F5D-AE9D-DFF4AE732929}" presName="parTrans" presStyleLbl="bgSibTrans2D1" presStyleIdx="2" presStyleCnt="4"/>
      <dgm:spPr/>
      <dgm:t>
        <a:bodyPr/>
        <a:lstStyle/>
        <a:p>
          <a:endParaRPr lang="en-US"/>
        </a:p>
      </dgm:t>
    </dgm:pt>
    <dgm:pt modelId="{B781F1C6-96A7-4340-8ADF-F1CD64F25956}" type="pres">
      <dgm:prSet presAssocID="{D879B02F-11B0-439A-BA31-0960030A83B0}" presName="node" presStyleLbl="node1" presStyleIdx="2" presStyleCnt="4">
        <dgm:presLayoutVars>
          <dgm:bulletEnabled val="1"/>
        </dgm:presLayoutVars>
      </dgm:prSet>
      <dgm:spPr/>
      <dgm:t>
        <a:bodyPr/>
        <a:lstStyle/>
        <a:p>
          <a:endParaRPr lang="en-US"/>
        </a:p>
      </dgm:t>
    </dgm:pt>
    <dgm:pt modelId="{EE22820D-8727-4C53-B416-294B54F6170D}" type="pres">
      <dgm:prSet presAssocID="{355259BC-11FB-49E9-B1DA-1513AC50553A}" presName="parTrans" presStyleLbl="bgSibTrans2D1" presStyleIdx="3" presStyleCnt="4"/>
      <dgm:spPr/>
      <dgm:t>
        <a:bodyPr/>
        <a:lstStyle/>
        <a:p>
          <a:endParaRPr lang="en-US"/>
        </a:p>
      </dgm:t>
    </dgm:pt>
    <dgm:pt modelId="{69EFAE04-3837-4B9E-861E-0085F15050AA}" type="pres">
      <dgm:prSet presAssocID="{E63FE3B2-CACC-4FCB-B73C-BA207E414DFE}" presName="node" presStyleLbl="node1" presStyleIdx="3" presStyleCnt="4">
        <dgm:presLayoutVars>
          <dgm:bulletEnabled val="1"/>
        </dgm:presLayoutVars>
      </dgm:prSet>
      <dgm:spPr/>
      <dgm:t>
        <a:bodyPr/>
        <a:lstStyle/>
        <a:p>
          <a:endParaRPr lang="en-US"/>
        </a:p>
      </dgm:t>
    </dgm:pt>
  </dgm:ptLst>
  <dgm:cxnLst>
    <dgm:cxn modelId="{59D1964F-228D-48F8-B398-2CE29ED89AE8}" type="presOf" srcId="{D879B02F-11B0-439A-BA31-0960030A83B0}" destId="{B781F1C6-96A7-4340-8ADF-F1CD64F25956}" srcOrd="0" destOrd="0" presId="urn:microsoft.com/office/officeart/2005/8/layout/radial4"/>
    <dgm:cxn modelId="{DBC268F7-1174-4319-AEA0-8741B783704E}" type="presOf" srcId="{2B7FF2A8-83FB-4ADC-BB9E-67C3A07CEBA2}" destId="{8BBFACB8-7EE0-45FE-9CA4-88842AFDEE63}" srcOrd="0" destOrd="0" presId="urn:microsoft.com/office/officeart/2005/8/layout/radial4"/>
    <dgm:cxn modelId="{A63BC8E4-3B61-4CB8-B831-5954C7948AA9}" type="presOf" srcId="{9638D973-D1D2-4F5D-AE9D-DFF4AE732929}" destId="{220CD833-C9D3-46C6-811E-9579261200EE}" srcOrd="0" destOrd="0" presId="urn:microsoft.com/office/officeart/2005/8/layout/radial4"/>
    <dgm:cxn modelId="{C402B32B-3E8A-4F9A-B6C3-D9C9FF29A1F7}" type="presOf" srcId="{1C3E49C3-A08B-4D86-9552-82E5E33F1E22}" destId="{1BE68EF5-18B7-4AC2-88DB-412CA430E3DC}" srcOrd="0" destOrd="0" presId="urn:microsoft.com/office/officeart/2005/8/layout/radial4"/>
    <dgm:cxn modelId="{449EE161-EF04-4881-8950-DECAB4179D4D}" srcId="{FAF1DABE-A522-40E5-A305-33102153FD1D}" destId="{E0D787EA-05BD-422F-A325-180B6E0B2322}" srcOrd="0" destOrd="0" parTransId="{CF573E4E-A2D7-41ED-AA54-A1E31F4F292B}" sibTransId="{A0B68C36-BDE5-4F37-ADE5-261C1ACBCCB7}"/>
    <dgm:cxn modelId="{02E47A40-545C-49D6-AF2A-878C974C6CF9}" type="presOf" srcId="{E63FE3B2-CACC-4FCB-B73C-BA207E414DFE}" destId="{69EFAE04-3837-4B9E-861E-0085F15050AA}" srcOrd="0" destOrd="0" presId="urn:microsoft.com/office/officeart/2005/8/layout/radial4"/>
    <dgm:cxn modelId="{E3B74499-B11D-467F-A47E-794589E10CB2}" type="presOf" srcId="{355259BC-11FB-49E9-B1DA-1513AC50553A}" destId="{EE22820D-8727-4C53-B416-294B54F6170D}" srcOrd="0" destOrd="0" presId="urn:microsoft.com/office/officeart/2005/8/layout/radial4"/>
    <dgm:cxn modelId="{8FA80EDA-2AD2-49BB-9313-BAF682322F98}" srcId="{E0D787EA-05BD-422F-A325-180B6E0B2322}" destId="{B3F0C8E5-7F4A-4EA5-BF44-9E06057740FE}" srcOrd="0" destOrd="0" parTransId="{1C3E49C3-A08B-4D86-9552-82E5E33F1E22}" sibTransId="{2A133125-450F-490E-8E12-9601D69E6AE0}"/>
    <dgm:cxn modelId="{11F4B898-E86F-4BEB-A339-F62266B29DF1}" srcId="{E0D787EA-05BD-422F-A325-180B6E0B2322}" destId="{2B7FF2A8-83FB-4ADC-BB9E-67C3A07CEBA2}" srcOrd="1" destOrd="0" parTransId="{9F4B3506-1FA6-4EB6-B985-ECBBD2B8F82A}" sibTransId="{A283D2D4-853C-4BE9-93CA-36EB4B7D380D}"/>
    <dgm:cxn modelId="{FD1FB4AA-C7D0-4E95-AC6B-D701A81A28EF}" srcId="{E0D787EA-05BD-422F-A325-180B6E0B2322}" destId="{E63FE3B2-CACC-4FCB-B73C-BA207E414DFE}" srcOrd="3" destOrd="0" parTransId="{355259BC-11FB-49E9-B1DA-1513AC50553A}" sibTransId="{86BCCC91-A0BB-4C86-AB5E-016E96C21325}"/>
    <dgm:cxn modelId="{B703E806-3905-4A20-A7AA-8755E6D75AF2}" type="presOf" srcId="{9F4B3506-1FA6-4EB6-B985-ECBBD2B8F82A}" destId="{37CE8208-5677-4941-9C1D-3E2BDED008FE}" srcOrd="0" destOrd="0" presId="urn:microsoft.com/office/officeart/2005/8/layout/radial4"/>
    <dgm:cxn modelId="{F54591FF-3110-4F6C-9433-65CF71F464C4}" type="presOf" srcId="{E0D787EA-05BD-422F-A325-180B6E0B2322}" destId="{E94C3FDD-F025-4FB4-BEE0-943233D1EC46}" srcOrd="0" destOrd="0" presId="urn:microsoft.com/office/officeart/2005/8/layout/radial4"/>
    <dgm:cxn modelId="{72E22C0B-87B5-49A9-8B42-DF23ED594579}" type="presOf" srcId="{B3F0C8E5-7F4A-4EA5-BF44-9E06057740FE}" destId="{8E67D03A-564E-431C-A43B-C5B01E2955C9}" srcOrd="0" destOrd="0" presId="urn:microsoft.com/office/officeart/2005/8/layout/radial4"/>
    <dgm:cxn modelId="{C1860095-D003-4673-A050-98A8FC07F6BB}" srcId="{E0D787EA-05BD-422F-A325-180B6E0B2322}" destId="{D879B02F-11B0-439A-BA31-0960030A83B0}" srcOrd="2" destOrd="0" parTransId="{9638D973-D1D2-4F5D-AE9D-DFF4AE732929}" sibTransId="{3FA18AC4-93FA-46A0-AB17-3B0E7CBFDE46}"/>
    <dgm:cxn modelId="{33FBAFA8-4AFE-47B8-85BD-E24A3F9BEFC7}" type="presOf" srcId="{FAF1DABE-A522-40E5-A305-33102153FD1D}" destId="{7B9C854F-791D-4C9B-A925-A076824257B5}" srcOrd="0" destOrd="0" presId="urn:microsoft.com/office/officeart/2005/8/layout/radial4"/>
    <dgm:cxn modelId="{831C1426-33BE-4C06-A936-82A06479EB52}" type="presParOf" srcId="{7B9C854F-791D-4C9B-A925-A076824257B5}" destId="{E94C3FDD-F025-4FB4-BEE0-943233D1EC46}" srcOrd="0" destOrd="0" presId="urn:microsoft.com/office/officeart/2005/8/layout/radial4"/>
    <dgm:cxn modelId="{F067A5A0-63BC-4C50-BA3F-B4C5170ADAF0}" type="presParOf" srcId="{7B9C854F-791D-4C9B-A925-A076824257B5}" destId="{1BE68EF5-18B7-4AC2-88DB-412CA430E3DC}" srcOrd="1" destOrd="0" presId="urn:microsoft.com/office/officeart/2005/8/layout/radial4"/>
    <dgm:cxn modelId="{A72E6631-732D-467A-AFBA-847DE90B394B}" type="presParOf" srcId="{7B9C854F-791D-4C9B-A925-A076824257B5}" destId="{8E67D03A-564E-431C-A43B-C5B01E2955C9}" srcOrd="2" destOrd="0" presId="urn:microsoft.com/office/officeart/2005/8/layout/radial4"/>
    <dgm:cxn modelId="{AEF23271-A9A3-45C0-8187-FF6F90417047}" type="presParOf" srcId="{7B9C854F-791D-4C9B-A925-A076824257B5}" destId="{37CE8208-5677-4941-9C1D-3E2BDED008FE}" srcOrd="3" destOrd="0" presId="urn:microsoft.com/office/officeart/2005/8/layout/radial4"/>
    <dgm:cxn modelId="{C0715225-4403-4667-972B-9F91FD6FCB11}" type="presParOf" srcId="{7B9C854F-791D-4C9B-A925-A076824257B5}" destId="{8BBFACB8-7EE0-45FE-9CA4-88842AFDEE63}" srcOrd="4" destOrd="0" presId="urn:microsoft.com/office/officeart/2005/8/layout/radial4"/>
    <dgm:cxn modelId="{2FF40BE4-E6EC-4F1E-ACCF-A7DB2F2FA473}" type="presParOf" srcId="{7B9C854F-791D-4C9B-A925-A076824257B5}" destId="{220CD833-C9D3-46C6-811E-9579261200EE}" srcOrd="5" destOrd="0" presId="urn:microsoft.com/office/officeart/2005/8/layout/radial4"/>
    <dgm:cxn modelId="{0CF9E59C-2F8C-44AB-8E6B-B8907DD0A386}" type="presParOf" srcId="{7B9C854F-791D-4C9B-A925-A076824257B5}" destId="{B781F1C6-96A7-4340-8ADF-F1CD64F25956}" srcOrd="6" destOrd="0" presId="urn:microsoft.com/office/officeart/2005/8/layout/radial4"/>
    <dgm:cxn modelId="{3C826594-1B4D-426D-845A-87D64220E78E}" type="presParOf" srcId="{7B9C854F-791D-4C9B-A925-A076824257B5}" destId="{EE22820D-8727-4C53-B416-294B54F6170D}" srcOrd="7" destOrd="0" presId="urn:microsoft.com/office/officeart/2005/8/layout/radial4"/>
    <dgm:cxn modelId="{EE5F89BB-B20D-424D-A145-4183CF25E258}" type="presParOf" srcId="{7B9C854F-791D-4C9B-A925-A076824257B5}" destId="{69EFAE04-3837-4B9E-861E-0085F15050AA}" srcOrd="8" destOrd="0" presId="urn:microsoft.com/office/officeart/2005/8/layout/radial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674C97E-F68B-4794-B3B3-4073A2522AC6}" type="doc">
      <dgm:prSet loTypeId="urn:microsoft.com/office/officeart/2005/8/layout/arrow2" loCatId="process" qsTypeId="urn:microsoft.com/office/officeart/2005/8/quickstyle/simple1" qsCatId="simple" csTypeId="urn:microsoft.com/office/officeart/2005/8/colors/accent1_2" csCatId="accent1" phldr="1"/>
      <dgm:spPr/>
    </dgm:pt>
    <dgm:pt modelId="{974D5EB0-C0FC-4F6E-90C0-E5B61E42E0AA}">
      <dgm:prSet phldrT="[Text]"/>
      <dgm:spPr/>
      <dgm:t>
        <a:bodyPr/>
        <a:lstStyle/>
        <a:p>
          <a:r>
            <a:rPr lang="en-US" dirty="0" smtClean="0"/>
            <a:t>1999: EAD proving ground</a:t>
          </a:r>
          <a:endParaRPr lang="en-US" dirty="0"/>
        </a:p>
      </dgm:t>
    </dgm:pt>
    <dgm:pt modelId="{0F317AA8-9C96-48DF-A928-BF0F185DEAB9}" type="parTrans" cxnId="{C2B3355F-431D-45D9-B160-AFBB04C72854}">
      <dgm:prSet/>
      <dgm:spPr/>
      <dgm:t>
        <a:bodyPr/>
        <a:lstStyle/>
        <a:p>
          <a:endParaRPr lang="en-US"/>
        </a:p>
      </dgm:t>
    </dgm:pt>
    <dgm:pt modelId="{628D7C45-1F07-4D13-A866-53BAA7FB1290}" type="sibTrans" cxnId="{C2B3355F-431D-45D9-B160-AFBB04C72854}">
      <dgm:prSet/>
      <dgm:spPr/>
      <dgm:t>
        <a:bodyPr/>
        <a:lstStyle/>
        <a:p>
          <a:endParaRPr lang="en-US"/>
        </a:p>
      </dgm:t>
    </dgm:pt>
    <dgm:pt modelId="{424E84DF-DB2C-431A-8DB2-DE45E599E551}">
      <dgm:prSet phldrT="[Text]"/>
      <dgm:spPr/>
      <dgm:t>
        <a:bodyPr/>
        <a:lstStyle/>
        <a:p>
          <a:r>
            <a:rPr lang="en-US" dirty="0" smtClean="0"/>
            <a:t>2006: Aggregated discovery system for subscribers</a:t>
          </a:r>
          <a:endParaRPr lang="en-US" dirty="0"/>
        </a:p>
      </dgm:t>
    </dgm:pt>
    <dgm:pt modelId="{546F0D47-59BD-40A7-A541-88DF7DC703CC}" type="parTrans" cxnId="{6B2C0F7C-F7FA-4A30-8F1F-5FBF7543E762}">
      <dgm:prSet/>
      <dgm:spPr/>
      <dgm:t>
        <a:bodyPr/>
        <a:lstStyle/>
        <a:p>
          <a:endParaRPr lang="en-US"/>
        </a:p>
      </dgm:t>
    </dgm:pt>
    <dgm:pt modelId="{2933C800-5410-4BB6-9895-E96E7B7CCBC8}" type="sibTrans" cxnId="{6B2C0F7C-F7FA-4A30-8F1F-5FBF7543E762}">
      <dgm:prSet/>
      <dgm:spPr/>
      <dgm:t>
        <a:bodyPr/>
        <a:lstStyle/>
        <a:p>
          <a:endParaRPr lang="en-US"/>
        </a:p>
      </dgm:t>
    </dgm:pt>
    <dgm:pt modelId="{43BE2AC3-E827-4A24-9AAC-CAC1581CDD31}">
      <dgm:prSet phldrT="[Text]"/>
      <dgm:spPr/>
      <dgm:t>
        <a:bodyPr/>
        <a:lstStyle/>
        <a:p>
          <a:r>
            <a:rPr lang="en-US" dirty="0" smtClean="0"/>
            <a:t>2011: Freely available discovery system from OCLC Research</a:t>
          </a:r>
          <a:endParaRPr lang="en-US" dirty="0"/>
        </a:p>
      </dgm:t>
    </dgm:pt>
    <dgm:pt modelId="{3FDD0432-A0AD-4E25-A362-CB7806166C9A}" type="parTrans" cxnId="{0CE76691-B4DE-4A49-B974-3AAABF360B7C}">
      <dgm:prSet/>
      <dgm:spPr/>
      <dgm:t>
        <a:bodyPr/>
        <a:lstStyle/>
        <a:p>
          <a:endParaRPr lang="en-US"/>
        </a:p>
      </dgm:t>
    </dgm:pt>
    <dgm:pt modelId="{155DB7AE-D627-450E-9C39-AC179F7193E1}" type="sibTrans" cxnId="{0CE76691-B4DE-4A49-B974-3AAABF360B7C}">
      <dgm:prSet/>
      <dgm:spPr/>
      <dgm:t>
        <a:bodyPr/>
        <a:lstStyle/>
        <a:p>
          <a:endParaRPr lang="en-US"/>
        </a:p>
      </dgm:t>
    </dgm:pt>
    <dgm:pt modelId="{4E7DAA91-6D11-4539-8C57-195D61266997}">
      <dgm:prSet phldrT="[Text]"/>
      <dgm:spPr/>
      <dgm:t>
        <a:bodyPr/>
        <a:lstStyle/>
        <a:p>
          <a:r>
            <a:rPr lang="en-US" dirty="0" smtClean="0"/>
            <a:t>2012: Basis for more research into improving archival description and access</a:t>
          </a:r>
          <a:endParaRPr lang="en-US" dirty="0"/>
        </a:p>
      </dgm:t>
    </dgm:pt>
    <dgm:pt modelId="{411B71E7-6B05-4D98-AB46-0E2B41D80439}" type="parTrans" cxnId="{F6E4D5BB-C704-46E7-A906-13213FA69368}">
      <dgm:prSet/>
      <dgm:spPr/>
      <dgm:t>
        <a:bodyPr/>
        <a:lstStyle/>
        <a:p>
          <a:endParaRPr lang="en-US"/>
        </a:p>
      </dgm:t>
    </dgm:pt>
    <dgm:pt modelId="{67260C67-12F6-482A-980B-9A6CD8FA9AC6}" type="sibTrans" cxnId="{F6E4D5BB-C704-46E7-A906-13213FA69368}">
      <dgm:prSet/>
      <dgm:spPr/>
      <dgm:t>
        <a:bodyPr/>
        <a:lstStyle/>
        <a:p>
          <a:endParaRPr lang="en-US"/>
        </a:p>
      </dgm:t>
    </dgm:pt>
    <dgm:pt modelId="{B5D43868-4CB7-42BC-A970-F5E4FC686F42}">
      <dgm:prSet phldrT="[Text]"/>
      <dgm:spPr/>
      <dgm:t>
        <a:bodyPr/>
        <a:lstStyle/>
        <a:p>
          <a:r>
            <a:rPr lang="en-US" dirty="0" smtClean="0"/>
            <a:t>2013: EAD Tag Analysis, Collaborative Search experiments</a:t>
          </a:r>
          <a:endParaRPr lang="en-US" dirty="0"/>
        </a:p>
      </dgm:t>
    </dgm:pt>
    <dgm:pt modelId="{3C102E02-D961-4F8A-8129-2B616F9D4A50}" type="parTrans" cxnId="{0C7771FD-1E59-4EB1-974B-DCA4F4E53F07}">
      <dgm:prSet/>
      <dgm:spPr/>
      <dgm:t>
        <a:bodyPr/>
        <a:lstStyle/>
        <a:p>
          <a:endParaRPr lang="en-US"/>
        </a:p>
      </dgm:t>
    </dgm:pt>
    <dgm:pt modelId="{A30FA8AD-CFB7-4F84-9CE3-B83DAD42F0CF}" type="sibTrans" cxnId="{0C7771FD-1E59-4EB1-974B-DCA4F4E53F07}">
      <dgm:prSet/>
      <dgm:spPr/>
      <dgm:t>
        <a:bodyPr/>
        <a:lstStyle/>
        <a:p>
          <a:endParaRPr lang="en-US"/>
        </a:p>
      </dgm:t>
    </dgm:pt>
    <dgm:pt modelId="{E974D42F-3E6E-485E-A80E-2AF34B3EED29}" type="pres">
      <dgm:prSet presAssocID="{E674C97E-F68B-4794-B3B3-4073A2522AC6}" presName="arrowDiagram" presStyleCnt="0">
        <dgm:presLayoutVars>
          <dgm:chMax val="5"/>
          <dgm:dir/>
          <dgm:resizeHandles val="exact"/>
        </dgm:presLayoutVars>
      </dgm:prSet>
      <dgm:spPr/>
    </dgm:pt>
    <dgm:pt modelId="{3B6F8CA6-8E3B-45DA-839C-69CC90C5E2BC}" type="pres">
      <dgm:prSet presAssocID="{E674C97E-F68B-4794-B3B3-4073A2522AC6}" presName="arrow" presStyleLbl="bgShp" presStyleIdx="0" presStyleCnt="1" custLinFactNeighborY="235"/>
      <dgm:spPr/>
    </dgm:pt>
    <dgm:pt modelId="{D62F395B-EF3E-4CF6-ADA9-DE3E9D2F15D5}" type="pres">
      <dgm:prSet presAssocID="{E674C97E-F68B-4794-B3B3-4073A2522AC6}" presName="arrowDiagram5" presStyleCnt="0"/>
      <dgm:spPr/>
    </dgm:pt>
    <dgm:pt modelId="{B7CB3BA1-E358-4FC5-B742-580E40974104}" type="pres">
      <dgm:prSet presAssocID="{974D5EB0-C0FC-4F6E-90C0-E5B61E42E0AA}" presName="bullet5a" presStyleLbl="node1" presStyleIdx="0" presStyleCnt="5"/>
      <dgm:spPr/>
    </dgm:pt>
    <dgm:pt modelId="{61E4F882-CB43-40E2-AF2E-D1ABBA35E594}" type="pres">
      <dgm:prSet presAssocID="{974D5EB0-C0FC-4F6E-90C0-E5B61E42E0AA}" presName="textBox5a" presStyleLbl="revTx" presStyleIdx="0" presStyleCnt="5">
        <dgm:presLayoutVars>
          <dgm:bulletEnabled val="1"/>
        </dgm:presLayoutVars>
      </dgm:prSet>
      <dgm:spPr/>
      <dgm:t>
        <a:bodyPr/>
        <a:lstStyle/>
        <a:p>
          <a:endParaRPr lang="en-US"/>
        </a:p>
      </dgm:t>
    </dgm:pt>
    <dgm:pt modelId="{D5CEE3D1-9DFF-4CF4-A10D-03607257CF65}" type="pres">
      <dgm:prSet presAssocID="{424E84DF-DB2C-431A-8DB2-DE45E599E551}" presName="bullet5b" presStyleLbl="node1" presStyleIdx="1" presStyleCnt="5"/>
      <dgm:spPr/>
    </dgm:pt>
    <dgm:pt modelId="{17BE6FA1-B1E0-430D-87BA-55B5FAC2A806}" type="pres">
      <dgm:prSet presAssocID="{424E84DF-DB2C-431A-8DB2-DE45E599E551}" presName="textBox5b" presStyleLbl="revTx" presStyleIdx="1" presStyleCnt="5">
        <dgm:presLayoutVars>
          <dgm:bulletEnabled val="1"/>
        </dgm:presLayoutVars>
      </dgm:prSet>
      <dgm:spPr/>
      <dgm:t>
        <a:bodyPr/>
        <a:lstStyle/>
        <a:p>
          <a:endParaRPr lang="en-US"/>
        </a:p>
      </dgm:t>
    </dgm:pt>
    <dgm:pt modelId="{3E74B98D-0587-40E9-AA70-927973290410}" type="pres">
      <dgm:prSet presAssocID="{43BE2AC3-E827-4A24-9AAC-CAC1581CDD31}" presName="bullet5c" presStyleLbl="node1" presStyleIdx="2" presStyleCnt="5"/>
      <dgm:spPr/>
    </dgm:pt>
    <dgm:pt modelId="{84839575-278D-4BBF-908F-EEE159893303}" type="pres">
      <dgm:prSet presAssocID="{43BE2AC3-E827-4A24-9AAC-CAC1581CDD31}" presName="textBox5c" presStyleLbl="revTx" presStyleIdx="2" presStyleCnt="5">
        <dgm:presLayoutVars>
          <dgm:bulletEnabled val="1"/>
        </dgm:presLayoutVars>
      </dgm:prSet>
      <dgm:spPr/>
      <dgm:t>
        <a:bodyPr/>
        <a:lstStyle/>
        <a:p>
          <a:endParaRPr lang="en-US"/>
        </a:p>
      </dgm:t>
    </dgm:pt>
    <dgm:pt modelId="{554F1E37-095C-452B-B552-24DE889E7940}" type="pres">
      <dgm:prSet presAssocID="{4E7DAA91-6D11-4539-8C57-195D61266997}" presName="bullet5d" presStyleLbl="node1" presStyleIdx="3" presStyleCnt="5"/>
      <dgm:spPr/>
    </dgm:pt>
    <dgm:pt modelId="{7F9E52EE-F51D-4A66-8FA8-B51439D23C9C}" type="pres">
      <dgm:prSet presAssocID="{4E7DAA91-6D11-4539-8C57-195D61266997}" presName="textBox5d" presStyleLbl="revTx" presStyleIdx="3" presStyleCnt="5">
        <dgm:presLayoutVars>
          <dgm:bulletEnabled val="1"/>
        </dgm:presLayoutVars>
      </dgm:prSet>
      <dgm:spPr/>
      <dgm:t>
        <a:bodyPr/>
        <a:lstStyle/>
        <a:p>
          <a:endParaRPr lang="en-US"/>
        </a:p>
      </dgm:t>
    </dgm:pt>
    <dgm:pt modelId="{3A9F4B8F-986E-4E93-8841-44AFC8C3491C}" type="pres">
      <dgm:prSet presAssocID="{B5D43868-4CB7-42BC-A970-F5E4FC686F42}" presName="bullet5e" presStyleLbl="node1" presStyleIdx="4" presStyleCnt="5"/>
      <dgm:spPr/>
    </dgm:pt>
    <dgm:pt modelId="{207E1989-8CC8-4A65-87F7-47285A3DBC31}" type="pres">
      <dgm:prSet presAssocID="{B5D43868-4CB7-42BC-A970-F5E4FC686F42}" presName="textBox5e" presStyleLbl="revTx" presStyleIdx="4" presStyleCnt="5">
        <dgm:presLayoutVars>
          <dgm:bulletEnabled val="1"/>
        </dgm:presLayoutVars>
      </dgm:prSet>
      <dgm:spPr/>
      <dgm:t>
        <a:bodyPr/>
        <a:lstStyle/>
        <a:p>
          <a:endParaRPr lang="en-US"/>
        </a:p>
      </dgm:t>
    </dgm:pt>
  </dgm:ptLst>
  <dgm:cxnLst>
    <dgm:cxn modelId="{F9AB9EA5-DE39-4D00-A070-7C1A5B94AAAF}" type="presOf" srcId="{424E84DF-DB2C-431A-8DB2-DE45E599E551}" destId="{17BE6FA1-B1E0-430D-87BA-55B5FAC2A806}" srcOrd="0" destOrd="0" presId="urn:microsoft.com/office/officeart/2005/8/layout/arrow2"/>
    <dgm:cxn modelId="{0CE76691-B4DE-4A49-B974-3AAABF360B7C}" srcId="{E674C97E-F68B-4794-B3B3-4073A2522AC6}" destId="{43BE2AC3-E827-4A24-9AAC-CAC1581CDD31}" srcOrd="2" destOrd="0" parTransId="{3FDD0432-A0AD-4E25-A362-CB7806166C9A}" sibTransId="{155DB7AE-D627-450E-9C39-AC179F7193E1}"/>
    <dgm:cxn modelId="{92209E6A-EEAB-4D7C-A4BF-CA0D1A5F8AB9}" type="presOf" srcId="{43BE2AC3-E827-4A24-9AAC-CAC1581CDD31}" destId="{84839575-278D-4BBF-908F-EEE159893303}" srcOrd="0" destOrd="0" presId="urn:microsoft.com/office/officeart/2005/8/layout/arrow2"/>
    <dgm:cxn modelId="{6B2C0F7C-F7FA-4A30-8F1F-5FBF7543E762}" srcId="{E674C97E-F68B-4794-B3B3-4073A2522AC6}" destId="{424E84DF-DB2C-431A-8DB2-DE45E599E551}" srcOrd="1" destOrd="0" parTransId="{546F0D47-59BD-40A7-A541-88DF7DC703CC}" sibTransId="{2933C800-5410-4BB6-9895-E96E7B7CCBC8}"/>
    <dgm:cxn modelId="{8D07171A-8E8F-4475-B5D0-6B815A6857A0}" type="presOf" srcId="{974D5EB0-C0FC-4F6E-90C0-E5B61E42E0AA}" destId="{61E4F882-CB43-40E2-AF2E-D1ABBA35E594}" srcOrd="0" destOrd="0" presId="urn:microsoft.com/office/officeart/2005/8/layout/arrow2"/>
    <dgm:cxn modelId="{0C7771FD-1E59-4EB1-974B-DCA4F4E53F07}" srcId="{E674C97E-F68B-4794-B3B3-4073A2522AC6}" destId="{B5D43868-4CB7-42BC-A970-F5E4FC686F42}" srcOrd="4" destOrd="0" parTransId="{3C102E02-D961-4F8A-8129-2B616F9D4A50}" sibTransId="{A30FA8AD-CFB7-4F84-9CE3-B83DAD42F0CF}"/>
    <dgm:cxn modelId="{7D9CB48F-5C8B-4406-A001-D65E09A048A0}" type="presOf" srcId="{E674C97E-F68B-4794-B3B3-4073A2522AC6}" destId="{E974D42F-3E6E-485E-A80E-2AF34B3EED29}" srcOrd="0" destOrd="0" presId="urn:microsoft.com/office/officeart/2005/8/layout/arrow2"/>
    <dgm:cxn modelId="{A1B32A63-D0B0-47C8-92F9-53DD29A55DCC}" type="presOf" srcId="{4E7DAA91-6D11-4539-8C57-195D61266997}" destId="{7F9E52EE-F51D-4A66-8FA8-B51439D23C9C}" srcOrd="0" destOrd="0" presId="urn:microsoft.com/office/officeart/2005/8/layout/arrow2"/>
    <dgm:cxn modelId="{C2B3355F-431D-45D9-B160-AFBB04C72854}" srcId="{E674C97E-F68B-4794-B3B3-4073A2522AC6}" destId="{974D5EB0-C0FC-4F6E-90C0-E5B61E42E0AA}" srcOrd="0" destOrd="0" parTransId="{0F317AA8-9C96-48DF-A928-BF0F185DEAB9}" sibTransId="{628D7C45-1F07-4D13-A866-53BAA7FB1290}"/>
    <dgm:cxn modelId="{F6E4D5BB-C704-46E7-A906-13213FA69368}" srcId="{E674C97E-F68B-4794-B3B3-4073A2522AC6}" destId="{4E7DAA91-6D11-4539-8C57-195D61266997}" srcOrd="3" destOrd="0" parTransId="{411B71E7-6B05-4D98-AB46-0E2B41D80439}" sibTransId="{67260C67-12F6-482A-980B-9A6CD8FA9AC6}"/>
    <dgm:cxn modelId="{ED9B0A6E-099D-4591-9828-9D9B1A431350}" type="presOf" srcId="{B5D43868-4CB7-42BC-A970-F5E4FC686F42}" destId="{207E1989-8CC8-4A65-87F7-47285A3DBC31}" srcOrd="0" destOrd="0" presId="urn:microsoft.com/office/officeart/2005/8/layout/arrow2"/>
    <dgm:cxn modelId="{12D4E9D4-87CD-4EB6-A377-5C629A0B0FC3}" type="presParOf" srcId="{E974D42F-3E6E-485E-A80E-2AF34B3EED29}" destId="{3B6F8CA6-8E3B-45DA-839C-69CC90C5E2BC}" srcOrd="0" destOrd="0" presId="urn:microsoft.com/office/officeart/2005/8/layout/arrow2"/>
    <dgm:cxn modelId="{52B2519B-DD43-48E0-8407-70D155384267}" type="presParOf" srcId="{E974D42F-3E6E-485E-A80E-2AF34B3EED29}" destId="{D62F395B-EF3E-4CF6-ADA9-DE3E9D2F15D5}" srcOrd="1" destOrd="0" presId="urn:microsoft.com/office/officeart/2005/8/layout/arrow2"/>
    <dgm:cxn modelId="{50AAA355-D6DA-4ED5-BFA6-814438763907}" type="presParOf" srcId="{D62F395B-EF3E-4CF6-ADA9-DE3E9D2F15D5}" destId="{B7CB3BA1-E358-4FC5-B742-580E40974104}" srcOrd="0" destOrd="0" presId="urn:microsoft.com/office/officeart/2005/8/layout/arrow2"/>
    <dgm:cxn modelId="{07729F08-8721-4643-9AE5-79925D6B075B}" type="presParOf" srcId="{D62F395B-EF3E-4CF6-ADA9-DE3E9D2F15D5}" destId="{61E4F882-CB43-40E2-AF2E-D1ABBA35E594}" srcOrd="1" destOrd="0" presId="urn:microsoft.com/office/officeart/2005/8/layout/arrow2"/>
    <dgm:cxn modelId="{A469B5D5-7163-43BD-8EA9-9F2AF140845F}" type="presParOf" srcId="{D62F395B-EF3E-4CF6-ADA9-DE3E9D2F15D5}" destId="{D5CEE3D1-9DFF-4CF4-A10D-03607257CF65}" srcOrd="2" destOrd="0" presId="urn:microsoft.com/office/officeart/2005/8/layout/arrow2"/>
    <dgm:cxn modelId="{CDDBAB6F-4F11-40D0-AA19-3F7CF51C9E7C}" type="presParOf" srcId="{D62F395B-EF3E-4CF6-ADA9-DE3E9D2F15D5}" destId="{17BE6FA1-B1E0-430D-87BA-55B5FAC2A806}" srcOrd="3" destOrd="0" presId="urn:microsoft.com/office/officeart/2005/8/layout/arrow2"/>
    <dgm:cxn modelId="{88C040E0-959D-46B1-A895-8A53160C54E7}" type="presParOf" srcId="{D62F395B-EF3E-4CF6-ADA9-DE3E9D2F15D5}" destId="{3E74B98D-0587-40E9-AA70-927973290410}" srcOrd="4" destOrd="0" presId="urn:microsoft.com/office/officeart/2005/8/layout/arrow2"/>
    <dgm:cxn modelId="{C2A48046-6132-4F33-8423-28409245DEDB}" type="presParOf" srcId="{D62F395B-EF3E-4CF6-ADA9-DE3E9D2F15D5}" destId="{84839575-278D-4BBF-908F-EEE159893303}" srcOrd="5" destOrd="0" presId="urn:microsoft.com/office/officeart/2005/8/layout/arrow2"/>
    <dgm:cxn modelId="{96CD53A9-EA1C-4313-8D2A-F9619214833F}" type="presParOf" srcId="{D62F395B-EF3E-4CF6-ADA9-DE3E9D2F15D5}" destId="{554F1E37-095C-452B-B552-24DE889E7940}" srcOrd="6" destOrd="0" presId="urn:microsoft.com/office/officeart/2005/8/layout/arrow2"/>
    <dgm:cxn modelId="{E74B0703-020B-4BE5-81E3-3529C51DFB80}" type="presParOf" srcId="{D62F395B-EF3E-4CF6-ADA9-DE3E9D2F15D5}" destId="{7F9E52EE-F51D-4A66-8FA8-B51439D23C9C}" srcOrd="7" destOrd="0" presId="urn:microsoft.com/office/officeart/2005/8/layout/arrow2"/>
    <dgm:cxn modelId="{2B1E847D-B51B-42F2-83B8-89EA1BAF032C}" type="presParOf" srcId="{D62F395B-EF3E-4CF6-ADA9-DE3E9D2F15D5}" destId="{3A9F4B8F-986E-4E93-8841-44AFC8C3491C}" srcOrd="8" destOrd="0" presId="urn:microsoft.com/office/officeart/2005/8/layout/arrow2"/>
    <dgm:cxn modelId="{B49C5750-FB9B-4B66-8280-1EB423AAB968}" type="presParOf" srcId="{D62F395B-EF3E-4CF6-ADA9-DE3E9D2F15D5}" destId="{207E1989-8CC8-4A65-87F7-47285A3DBC31}" srcOrd="9" destOrd="0" presId="urn:microsoft.com/office/officeart/2005/8/layout/arrow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2590B96-037A-504A-977E-B6542BD6CBD5}" type="datetimeFigureOut">
              <a:rPr lang="en-US" smtClean="0"/>
              <a:pPr/>
              <a:t>5/23/2013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82E670E-6968-D546-96D3-BA97EA7DE81D}"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5C79E4-531B-094F-B0E0-0AB1940632EE}" type="datetimeFigureOut">
              <a:rPr lang="en-US" smtClean="0"/>
              <a:pPr/>
              <a:t>5/23/2013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921901-2D7D-404F-83CF-0310337D82A5}"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creativecommons.org/licenses/by-nc-sa/2.0/"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6088" y="720725"/>
            <a:ext cx="3422650" cy="25685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CF4C4C-19F4-4555-84AC-DDCE43DBCD2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should be pointed out that most of the archival</a:t>
            </a:r>
            <a:r>
              <a:rPr lang="en-US" baseline="0" dirty="0" smtClean="0"/>
              <a:t> descriptions are indexed in a single aggregation already … that’s WorldCat.  The separate ArchiveGrid index helps in two ways: it allows the aggregation to extend to include finding aids that are not yet contributed to WorldCat, and it also filters WorldCat to include just the descriptions that fit our requirements.</a:t>
            </a:r>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Most</a:t>
            </a:r>
            <a:r>
              <a:rPr lang="en-US" baseline="0" dirty="0" smtClean="0"/>
              <a:t> ArchiveGrid contributing institutions are in the US.  </a:t>
            </a:r>
          </a:p>
          <a:p>
            <a:endParaRPr lang="en-US" baseline="0" dirty="0" smtClean="0"/>
          </a:p>
          <a:p>
            <a:r>
              <a:rPr lang="en-US" baseline="0" dirty="0" smtClean="0"/>
              <a:t>We aren’t limiting the aggregation to the US, but other regions have well-established regional or national aggregations that may not benefit from replication in ArchiveGrid.  </a:t>
            </a:r>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growth</a:t>
            </a:r>
            <a:r>
              <a:rPr lang="en-US" baseline="0" dirty="0" smtClean="0"/>
              <a:t> of </a:t>
            </a:r>
            <a:r>
              <a:rPr lang="en-US" baseline="0" dirty="0" err="1" smtClean="0"/>
              <a:t>ArchiveGrid</a:t>
            </a:r>
            <a:r>
              <a:rPr lang="en-US" baseline="0" dirty="0" smtClean="0"/>
              <a:t> has been significant over the past year.  We see a dip in March 2012, as we tuned our selection algorithm for WorldCat MARC records to exclude some descriptions that were not for archival materials.  Word documents represented a minor component, for a few months in 2012 (we currently do not have active contributors of Word documents, though we accept that format).  </a:t>
            </a:r>
          </a:p>
          <a:p>
            <a:endParaRPr lang="en-US" baseline="0" dirty="0" smtClean="0"/>
          </a:p>
          <a:p>
            <a:r>
              <a:rPr lang="en-US" baseline="0" dirty="0" smtClean="0"/>
              <a:t>You can see the dominance of MARC records from WorldCat in </a:t>
            </a:r>
            <a:r>
              <a:rPr lang="en-US" baseline="0" dirty="0" err="1" smtClean="0"/>
              <a:t>ArchiveGrid</a:t>
            </a:r>
            <a:r>
              <a:rPr lang="en-US" baseline="0" dirty="0" smtClean="0"/>
              <a:t>.  Finding aids in EAD, HTML, and (to a much smaller extent) PDF make up about 10% of the entire aggregation.</a:t>
            </a:r>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We’ll start</a:t>
            </a:r>
            <a:r>
              <a:rPr lang="en-US" baseline="0" dirty="0" smtClean="0"/>
              <a:t> a quick tour of the ArchiveGrid system so that you can see it in action.  You can also try it yourself at this URL.</a:t>
            </a:r>
          </a:p>
          <a:p>
            <a:endParaRPr lang="en-US" baseline="0" dirty="0" smtClean="0"/>
          </a:p>
          <a:p>
            <a:r>
              <a:rPr lang="en-US" baseline="0" dirty="0" smtClean="0"/>
              <a:t>Don’t worry too much about the “beta” in the hostname.  ArchiveGrid is using this hostname for now, in part because we want to differentiate this OCLC Research system from other OCLC production services.  Perhaps over time the hostname will change to avoid the “beta test” implication.</a:t>
            </a:r>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home page</a:t>
            </a:r>
          </a:p>
          <a:p>
            <a:endParaRPr lang="en-US" dirty="0" smtClean="0"/>
          </a:p>
          <a:p>
            <a:r>
              <a:rPr lang="en-US" dirty="0" smtClean="0"/>
              <a:t>We expect this page to be</a:t>
            </a:r>
            <a:r>
              <a:rPr lang="en-US" baseline="0" dirty="0" smtClean="0"/>
              <a:t> found by users who are referred to the site by a link on a partner or contributor site</a:t>
            </a:r>
          </a:p>
          <a:p>
            <a:endParaRPr lang="en-US" baseline="0" dirty="0" smtClean="0"/>
          </a:p>
          <a:p>
            <a:r>
              <a:rPr lang="en-US" baseline="0" dirty="0" smtClean="0"/>
              <a:t>So we want to provide a variety of ways for these users to get a sense of what’s inside, find nearby archives, browse topics, or start a search</a:t>
            </a:r>
          </a:p>
          <a:p>
            <a:endParaRPr lang="en-US" dirty="0" smtClean="0"/>
          </a:p>
        </p:txBody>
      </p:sp>
      <p:sp>
        <p:nvSpPr>
          <p:cNvPr id="4" name="Slide Number Placeholder 3"/>
          <p:cNvSpPr>
            <a:spLocks noGrp="1"/>
          </p:cNvSpPr>
          <p:nvPr>
            <p:ph type="sldNum" sz="quarter" idx="10"/>
          </p:nvPr>
        </p:nvSpPr>
        <p:spPr/>
        <p:txBody>
          <a:bodyPr/>
          <a:lstStyle/>
          <a:p>
            <a:fld id="{AE921901-2D7D-404F-83CF-0310337D82A5}"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brief</a:t>
            </a:r>
            <a:r>
              <a:rPr lang="en-US" baseline="0" dirty="0" smtClean="0"/>
              <a:t> search result includes the title and creator name for a collection, the name of the contributing institution, a snippet of keywords in context, a scope and content note (if provided in the description) and links to contact information or either a catalog record (for MARC sources) or the finding aid on the contributor’s website.</a:t>
            </a:r>
          </a:p>
        </p:txBody>
      </p:sp>
      <p:sp>
        <p:nvSpPr>
          <p:cNvPr id="4" name="Slide Number Placeholder 3"/>
          <p:cNvSpPr>
            <a:spLocks noGrp="1"/>
          </p:cNvSpPr>
          <p:nvPr>
            <p:ph type="sldNum" sz="quarter" idx="10"/>
          </p:nvPr>
        </p:nvSpPr>
        <p:spPr/>
        <p:txBody>
          <a:bodyPr/>
          <a:lstStyle/>
          <a:p>
            <a:fld id="{AE921901-2D7D-404F-83CF-0310337D82A5}"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catalog records</a:t>
            </a:r>
            <a:r>
              <a:rPr lang="en-US" baseline="0" dirty="0" smtClean="0"/>
              <a:t> (based on MARC records from WorldCat) we can show more information about the collection within </a:t>
            </a:r>
            <a:r>
              <a:rPr lang="en-US" baseline="0" dirty="0" err="1" smtClean="0"/>
              <a:t>ArchiveGrid</a:t>
            </a:r>
            <a:r>
              <a:rPr lang="en-US" baseline="0" dirty="0" smtClean="0"/>
              <a:t>, along with a prominent link to contact an archivist (leadings to a page on the contributor’s website)</a:t>
            </a:r>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We’re also providing an overview of the search result, showing names of people, groups, and places found in the result</a:t>
            </a:r>
            <a:r>
              <a:rPr lang="en-US" baseline="0" dirty="0" smtClean="0"/>
              <a:t> set, subject headings, and the names and locations of the institutions where the collections are held.</a:t>
            </a:r>
          </a:p>
          <a:p>
            <a:endParaRPr lang="en-US" baseline="0" dirty="0" smtClean="0"/>
          </a:p>
          <a:p>
            <a:r>
              <a:rPr lang="en-US" baseline="0" dirty="0" smtClean="0"/>
              <a:t>This can be a useful way to quickly narrow a large result.</a:t>
            </a:r>
          </a:p>
          <a:p>
            <a:endParaRPr lang="en-US" baseline="0" dirty="0" smtClean="0"/>
          </a:p>
          <a:p>
            <a:r>
              <a:rPr lang="en-US" baseline="0" dirty="0" smtClean="0"/>
              <a:t>This is also something of a work in progress, as we cannot yet reliably and consistently extract names and subjects from HTML and PDF finding aids, and for EAD the tagging isn’t consistent across all documents.  So, those description formats may be under-represented, until we improve our named entity recognition and extraction processes.</a:t>
            </a:r>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From a search result or a catalog record there</a:t>
            </a:r>
            <a:r>
              <a:rPr lang="en-US" baseline="0" dirty="0" smtClean="0"/>
              <a:t> is always a prominent link to Contact Information.  Very little of the content described in ArchiveGrid has been digitized, and access to the physical materials is often required to complete the research process.  </a:t>
            </a:r>
          </a:p>
          <a:p>
            <a:endParaRPr lang="en-US" baseline="0" dirty="0" smtClean="0"/>
          </a:p>
          <a:p>
            <a:r>
              <a:rPr lang="en-US" baseline="0" dirty="0" smtClean="0"/>
              <a:t>And we learned in earlier user studies that at the very least a working link to the contributor’s website for more information on access to the collection would be expected and necessary.</a:t>
            </a:r>
          </a:p>
          <a:p>
            <a:endParaRPr lang="en-US" baseline="0" dirty="0" smtClean="0"/>
          </a:p>
          <a:p>
            <a:r>
              <a:rPr lang="en-US" baseline="0" dirty="0" smtClean="0"/>
              <a:t>We maintain links in ArchiveGrid for each of the contributors, to facilitate this next step.</a:t>
            </a:r>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Similarly, when a collection description in </a:t>
            </a:r>
            <a:r>
              <a:rPr lang="en-US" dirty="0" err="1" smtClean="0"/>
              <a:t>ArchiveGrid</a:t>
            </a:r>
            <a:r>
              <a:rPr lang="en-US" dirty="0" smtClean="0"/>
              <a:t> is based on a finding aid from a contributor’s website, we provide a link back to that finding aid, rather than attempting to show the finding aid within </a:t>
            </a:r>
            <a:r>
              <a:rPr lang="en-US" dirty="0" err="1" smtClean="0"/>
              <a:t>ArchiveGrid</a:t>
            </a:r>
            <a:r>
              <a:rPr lang="en-US" dirty="0" smtClean="0"/>
              <a:t>.  </a:t>
            </a:r>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Bruce, Ellen and Merrilee are the core of the small but mighty ArchiveGrid</a:t>
            </a:r>
            <a:r>
              <a:rPr lang="en-US" baseline="0" dirty="0" smtClean="0"/>
              <a:t> team.</a:t>
            </a:r>
          </a:p>
          <a:p>
            <a:endParaRPr lang="en-US" baseline="0" dirty="0" smtClean="0"/>
          </a:p>
          <a:p>
            <a:r>
              <a:rPr lang="en-US" baseline="0" dirty="0" smtClean="0"/>
              <a:t>For the months of February through April 2013 we were very fortunate to have Marc Bron from the University of Amsterdam working with us in the San Mateo CA OCLC Research office.  His contributions to ArchiveGrid were considerable, in several areas of investigation we’ve been pursuing, and will be discussed in more detail later in this presentation.</a:t>
            </a:r>
          </a:p>
          <a:p>
            <a:endParaRPr lang="en-US" baseline="0" dirty="0" smtClean="0"/>
          </a:p>
          <a:p>
            <a:r>
              <a:rPr lang="en-US" baseline="0" dirty="0" smtClean="0"/>
              <a:t>[click]</a:t>
            </a:r>
          </a:p>
          <a:p>
            <a:endParaRPr lang="en-US" baseline="0" dirty="0" smtClean="0"/>
          </a:p>
          <a:p>
            <a:r>
              <a:rPr lang="en-US" baseline="0" dirty="0" smtClean="0"/>
              <a:t>We confer and consult regularly with other members of OCLC Research to guide our work, in particular Jen </a:t>
            </a:r>
            <a:r>
              <a:rPr lang="en-US" baseline="0" dirty="0" err="1" smtClean="0"/>
              <a:t>Schaffner</a:t>
            </a:r>
            <a:r>
              <a:rPr lang="en-US" baseline="0" dirty="0" smtClean="0"/>
              <a:t> and Jackie Dooley</a:t>
            </a:r>
          </a:p>
        </p:txBody>
      </p:sp>
      <p:sp>
        <p:nvSpPr>
          <p:cNvPr id="4" name="Slide Number Placeholder 3"/>
          <p:cNvSpPr>
            <a:spLocks noGrp="1"/>
          </p:cNvSpPr>
          <p:nvPr>
            <p:ph type="sldNum" sz="quarter" idx="10"/>
          </p:nvPr>
        </p:nvSpPr>
        <p:spPr/>
        <p:txBody>
          <a:bodyPr/>
          <a:lstStyle/>
          <a:p>
            <a:fld id="{AE921901-2D7D-404F-83CF-0310337D82A5}"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early 2012 </a:t>
            </a:r>
            <a:r>
              <a:rPr lang="en-US" baseline="0" dirty="0" smtClean="0"/>
              <a:t>we launched the ArchiveGrid Blog.  Ellen Eckert, a Research Assistant in OCLC Research, edits the blog to help promote news and events related to Archives and to make connections between the news and </a:t>
            </a:r>
            <a:r>
              <a:rPr lang="en-US" baseline="0" dirty="0" err="1" smtClean="0"/>
              <a:t>ArchiveGrid’s</a:t>
            </a:r>
            <a:r>
              <a:rPr lang="en-US" baseline="0" dirty="0" smtClean="0"/>
              <a:t> collections.  She also describes the work we’re doing behind the scenes to build and support </a:t>
            </a:r>
            <a:r>
              <a:rPr lang="en-US" baseline="0" dirty="0" err="1" smtClean="0"/>
              <a:t>ArchiveGrid</a:t>
            </a:r>
            <a:r>
              <a:rPr lang="en-US" baseline="0" dirty="0" smtClean="0"/>
              <a:t>.</a:t>
            </a:r>
          </a:p>
          <a:p>
            <a:endParaRPr lang="en-US" baseline="0" dirty="0" smtClean="0"/>
          </a:p>
          <a:p>
            <a:r>
              <a:rPr lang="en-US" baseline="0" dirty="0" smtClean="0"/>
              <a:t>This is another way we can help promote archival collections, using words not found in the collection descriptions but that may match search terms used on the web.  For example, this </a:t>
            </a:r>
            <a:r>
              <a:rPr lang="en-US" baseline="0" dirty="0" err="1" smtClean="0"/>
              <a:t>google</a:t>
            </a:r>
            <a:r>
              <a:rPr lang="en-US" baseline="0" dirty="0" smtClean="0"/>
              <a:t> search</a:t>
            </a:r>
          </a:p>
          <a:p>
            <a:endParaRPr lang="en-US" baseline="0" dirty="0" smtClean="0"/>
          </a:p>
          <a:p>
            <a:r>
              <a:rPr lang="en-US" baseline="0" dirty="0" smtClean="0"/>
              <a:t>[click]</a:t>
            </a:r>
          </a:p>
          <a:p>
            <a:endParaRPr lang="en-US" baseline="0" dirty="0" smtClean="0"/>
          </a:p>
          <a:p>
            <a:r>
              <a:rPr lang="en-US" baseline="0" dirty="0" smtClean="0"/>
              <a:t>Leads to an </a:t>
            </a:r>
            <a:r>
              <a:rPr lang="en-US" baseline="0" dirty="0" err="1" smtClean="0"/>
              <a:t>ArchiveGrid</a:t>
            </a:r>
            <a:r>
              <a:rPr lang="en-US" baseline="0" dirty="0" smtClean="0"/>
              <a:t> blog post Ellen wrote about some of the questions we receive through </a:t>
            </a:r>
            <a:r>
              <a:rPr lang="en-US" baseline="0" dirty="0" err="1" smtClean="0"/>
              <a:t>ArchiveGrid’s</a:t>
            </a:r>
            <a:r>
              <a:rPr lang="en-US" baseline="0" dirty="0" smtClean="0"/>
              <a:t> comments page from independent, unaffiliated scholars.</a:t>
            </a:r>
          </a:p>
          <a:p>
            <a:endParaRPr lang="en-US" baseline="0" dirty="0" smtClean="0"/>
          </a:p>
        </p:txBody>
      </p:sp>
      <p:sp>
        <p:nvSpPr>
          <p:cNvPr id="4" name="Slide Number Placeholder 3"/>
          <p:cNvSpPr>
            <a:spLocks noGrp="1"/>
          </p:cNvSpPr>
          <p:nvPr>
            <p:ph type="sldNum" sz="quarter" idx="10"/>
          </p:nvPr>
        </p:nvSpPr>
        <p:spPr/>
        <p:txBody>
          <a:bodyPr/>
          <a:lstStyle/>
          <a:p>
            <a:fld id="{AE921901-2D7D-404F-83CF-0310337D82A5}"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That blog post includes a link to a collection description in </a:t>
            </a:r>
            <a:r>
              <a:rPr lang="en-US" dirty="0" err="1" smtClean="0"/>
              <a:t>ArchiveGrid</a:t>
            </a:r>
            <a:r>
              <a:rPr lang="en-US" baseline="0" dirty="0" smtClean="0"/>
              <a:t> that is related to one of the questions we received, and</a:t>
            </a:r>
          </a:p>
          <a:p>
            <a:endParaRPr lang="en-US" baseline="0" dirty="0" smtClean="0"/>
          </a:p>
          <a:p>
            <a:r>
              <a:rPr lang="en-US" baseline="0" dirty="0" smtClean="0"/>
              <a:t>[click]</a:t>
            </a:r>
          </a:p>
          <a:p>
            <a:endParaRPr lang="en-US" baseline="0" dirty="0" smtClean="0"/>
          </a:p>
          <a:p>
            <a:r>
              <a:rPr lang="en-US" baseline="0" dirty="0" smtClean="0"/>
              <a:t>That collection description leads to contact information for the contributing archive</a:t>
            </a:r>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We’re</a:t>
            </a:r>
            <a:r>
              <a:rPr lang="en-US" baseline="0" dirty="0" smtClean="0"/>
              <a:t> actively seeking opportunities to promote </a:t>
            </a:r>
            <a:r>
              <a:rPr lang="en-US" baseline="0" dirty="0" err="1" smtClean="0"/>
              <a:t>ArchiveGrid</a:t>
            </a:r>
            <a:r>
              <a:rPr lang="en-US" baseline="0" dirty="0" smtClean="0"/>
              <a:t> at conferences and other events.  For example, we’ve demonstrated the system at an SAA Annual Meeting exhibit in 2011 and 2012, and will again in 2013.  We’ve also presented at the RBM, MARAC, and SCA conference in the past year.</a:t>
            </a:r>
            <a:endParaRPr lang="en-US" dirty="0"/>
          </a:p>
        </p:txBody>
      </p:sp>
      <p:sp>
        <p:nvSpPr>
          <p:cNvPr id="4" name="Slide Number Placeholder 3"/>
          <p:cNvSpPr>
            <a:spLocks noGrp="1"/>
          </p:cNvSpPr>
          <p:nvPr>
            <p:ph type="sldNum" sz="quarter" idx="10"/>
          </p:nvPr>
        </p:nvSpPr>
        <p:spPr/>
        <p:txBody>
          <a:bodyPr/>
          <a:lstStyle/>
          <a:p>
            <a:fld id="{32CF4C4C-19F4-4555-84AC-DDCE43DBCD2E}"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We’ve tried to make ArchiveGrid content easy to find on the web, as that’s where</a:t>
            </a:r>
            <a:r>
              <a:rPr lang="en-US" baseline="0" dirty="0" smtClean="0"/>
              <a:t> so much research activity takes place.</a:t>
            </a:r>
          </a:p>
          <a:p>
            <a:endParaRPr lang="en-US" baseline="0" dirty="0" smtClean="0"/>
          </a:p>
          <a:p>
            <a:r>
              <a:rPr lang="en-US" baseline="0" dirty="0" smtClean="0"/>
              <a:t>And we’re having some success with that, as the site analytics should that close to 80% of visits are from users who have found us via a search engine like Google.</a:t>
            </a:r>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Visits increased in March 2012 as we began promoting the site to search engines.  There have been occasional spikes in use due to activity in social networks and on </a:t>
            </a:r>
            <a:r>
              <a:rPr lang="en-US" baseline="0" dirty="0" err="1" smtClean="0"/>
              <a:t>listservs</a:t>
            </a:r>
            <a:r>
              <a:rPr lang="en-US" baseline="0" dirty="0" smtClean="0"/>
              <a:t> and related to promotional events such as the August 2012 SAA exhibits.</a:t>
            </a:r>
          </a:p>
          <a:p>
            <a:endParaRPr lang="en-US" baseline="0" dirty="0" smtClean="0"/>
          </a:p>
        </p:txBody>
      </p:sp>
      <p:sp>
        <p:nvSpPr>
          <p:cNvPr id="4" name="Slide Number Placeholder 3"/>
          <p:cNvSpPr>
            <a:spLocks noGrp="1"/>
          </p:cNvSpPr>
          <p:nvPr>
            <p:ph type="sldNum" sz="quarter" idx="10"/>
          </p:nvPr>
        </p:nvSpPr>
        <p:spPr/>
        <p:txBody>
          <a:bodyPr/>
          <a:lstStyle/>
          <a:p>
            <a:fld id="{AE921901-2D7D-404F-83CF-0310337D82A5}"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Here’s a list of recent searches entered in search engines that led to users finding a link to </a:t>
            </a:r>
            <a:r>
              <a:rPr lang="en-US" baseline="0" dirty="0" err="1" smtClean="0"/>
              <a:t>archivegrid</a:t>
            </a:r>
            <a:r>
              <a:rPr lang="en-US" baseline="0" dirty="0" smtClean="0"/>
              <a:t>.  If the entire long list was shown, you’d note that the long tail includes lots of names … of people, groups and places.  </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[click]</a:t>
            </a:r>
          </a:p>
          <a:p>
            <a:endParaRPr lang="en-US" dirty="0" smtClean="0"/>
          </a:p>
          <a:p>
            <a:r>
              <a:rPr lang="en-US" dirty="0" smtClean="0"/>
              <a:t>Here’s a </a:t>
            </a:r>
            <a:r>
              <a:rPr lang="en-US" dirty="0" err="1" smtClean="0"/>
              <a:t>google</a:t>
            </a:r>
            <a:r>
              <a:rPr lang="en-US" dirty="0" smtClean="0"/>
              <a:t> search where an ArchiveGrid match appears on the first page.  Following</a:t>
            </a:r>
            <a:r>
              <a:rPr lang="en-US" baseline="0" dirty="0" smtClean="0"/>
              <a:t> the link takes the searcher to a Catalog Record view.  Since most of </a:t>
            </a:r>
            <a:r>
              <a:rPr lang="en-US" baseline="0" dirty="0" err="1" smtClean="0"/>
              <a:t>ArchiveGrid’s</a:t>
            </a:r>
            <a:r>
              <a:rPr lang="en-US" baseline="0" dirty="0" smtClean="0"/>
              <a:t> traffic comes from search engines, this is in effect the “home page” for those visitors.  We’re continuing to work on ways to improve the user experience when the user’s first experience of ArchiveGrid is a catalog record page like this one.</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AE921901-2D7D-404F-83CF-0310337D82A5}"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we recently redesigned</a:t>
            </a:r>
            <a:r>
              <a:rPr lang="en-US" baseline="0" dirty="0" smtClean="0"/>
              <a:t> </a:t>
            </a:r>
            <a:r>
              <a:rPr lang="en-US" baseline="0" dirty="0" err="1" smtClean="0"/>
              <a:t>ArchiveGrid</a:t>
            </a:r>
            <a:r>
              <a:rPr lang="en-US" baseline="0" dirty="0" smtClean="0"/>
              <a:t>, we were taking into account user feedback and site analytics that show a small but increasing number of users attempting to use the site on mobile devices: </a:t>
            </a:r>
            <a:r>
              <a:rPr lang="en-US" baseline="0" dirty="0" err="1" smtClean="0"/>
              <a:t>smartphones</a:t>
            </a:r>
            <a:r>
              <a:rPr lang="en-US" baseline="0" dirty="0" smtClean="0"/>
              <a:t> and tablets of various kinds.</a:t>
            </a:r>
          </a:p>
          <a:p>
            <a:endParaRPr lang="en-US" baseline="0" dirty="0" smtClean="0"/>
          </a:p>
          <a:p>
            <a:r>
              <a:rPr lang="en-US" baseline="0" dirty="0" smtClean="0"/>
              <a:t>The new system follows a “Responsive Design” approach, offering different displays and options for the same underlying data and index depending on the type of device.</a:t>
            </a:r>
          </a:p>
          <a:p>
            <a:endParaRPr lang="en-US" baseline="0" dirty="0" smtClean="0"/>
          </a:p>
          <a:p>
            <a:r>
              <a:rPr lang="en-US" baseline="0" dirty="0" smtClean="0"/>
              <a:t>[click]</a:t>
            </a:r>
          </a:p>
          <a:p>
            <a:endParaRPr lang="en-US" baseline="0" dirty="0" smtClean="0"/>
          </a:p>
          <a:p>
            <a:r>
              <a:rPr lang="en-US" baseline="0" dirty="0" smtClean="0"/>
              <a:t>Here are just some of the mobile devices that have been used to reach ArchiveGrid recently, based on our site analytics.</a:t>
            </a:r>
          </a:p>
          <a:p>
            <a:endParaRPr lang="en-US" baseline="0" dirty="0" smtClean="0"/>
          </a:p>
          <a:p>
            <a:r>
              <a:rPr lang="en-US" baseline="0" dirty="0" smtClean="0"/>
              <a:t>In the past year, we’ve seen an increase in mobile and tablet use from 8% to 13%, which helps justify the importance of designing the system to operate effectively on this growing community of use.</a:t>
            </a:r>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921901-2D7D-404F-83CF-0310337D82A5}"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921901-2D7D-404F-83CF-0310337D82A5}"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 overview of the topics we’ll be covering</a:t>
            </a:r>
            <a:r>
              <a:rPr lang="en-US" baseline="0" dirty="0" smtClean="0"/>
              <a:t> in this presentation:</a:t>
            </a:r>
          </a:p>
          <a:p>
            <a:endParaRPr lang="en-US" baseline="0" dirty="0" smtClean="0"/>
          </a:p>
          <a:p>
            <a:pPr>
              <a:buFont typeface="Arial" pitchFamily="34" charset="0"/>
              <a:buChar char="•"/>
            </a:pPr>
            <a:r>
              <a:rPr lang="en-US" baseline="0" dirty="0" smtClean="0"/>
              <a:t>General background on ArchiveGrid: what it is, and its mission</a:t>
            </a:r>
          </a:p>
          <a:p>
            <a:pPr>
              <a:buFont typeface="Arial" pitchFamily="34" charset="0"/>
              <a:buChar char="•"/>
            </a:pPr>
            <a:r>
              <a:rPr lang="en-US" baseline="0" dirty="0" smtClean="0"/>
              <a:t>A discussion of who’s using ArchiveGrid and how they use it</a:t>
            </a:r>
          </a:p>
          <a:p>
            <a:pPr>
              <a:buFont typeface="Arial" pitchFamily="34" charset="0"/>
              <a:buChar char="•"/>
            </a:pPr>
            <a:r>
              <a:rPr lang="en-US" baseline="0" dirty="0" smtClean="0"/>
              <a:t>A brief tour of ArchiveGrid in action</a:t>
            </a:r>
          </a:p>
          <a:p>
            <a:pPr>
              <a:buFont typeface="Arial" pitchFamily="34" charset="0"/>
              <a:buChar char="•"/>
            </a:pPr>
            <a:r>
              <a:rPr lang="en-US" baseline="0" dirty="0" smtClean="0"/>
              <a:t>Some details on how we promote it and how your collections can be included</a:t>
            </a:r>
          </a:p>
          <a:p>
            <a:pPr>
              <a:buFont typeface="Arial" pitchFamily="34" charset="0"/>
              <a:buChar char="•"/>
            </a:pPr>
            <a:r>
              <a:rPr lang="en-US" baseline="0" dirty="0" smtClean="0"/>
              <a:t>And a more in depth discussion of recent OCLC Research work to better understand the ArchiveGrid aggregation, how information about special collections is used, and an exploration of new methods for making connections between related archival collections.</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Part of what we do in OCLC Research is</a:t>
            </a:r>
            <a:r>
              <a:rPr lang="en-US" baseline="0" dirty="0" smtClean="0"/>
              <a:t> evaluate how people think about and use information, and how data structures are utilized by those who create and distribute metadata.  </a:t>
            </a:r>
          </a:p>
          <a:p>
            <a:endParaRPr lang="en-US" baseline="0" dirty="0" smtClean="0"/>
          </a:p>
          <a:p>
            <a:r>
              <a:rPr lang="en-US" baseline="0" dirty="0" smtClean="0"/>
              <a:t>We’ll talk briefly about two recent examples of that work, a survey of special collections use, and a tag analysis study for EAD documents</a:t>
            </a:r>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work is guided</a:t>
            </a:r>
            <a:r>
              <a:rPr lang="en-US" baseline="0" dirty="0" smtClean="0"/>
              <a:t> by what we understand about the collections we’re aggregating and how they are used</a:t>
            </a:r>
          </a:p>
          <a:p>
            <a:endParaRPr lang="en-US" baseline="0" dirty="0" smtClean="0"/>
          </a:p>
          <a:p>
            <a:r>
              <a:rPr lang="en-US" baseline="0" dirty="0" smtClean="0"/>
              <a:t>Though we conducted our own in-depth user and usability studies in 2005 and 2006, and others have carried out related user studies in the interim, we wanted to refresh our perspective on how is using special collections, how they find research resources, how they share them, and what they value.</a:t>
            </a:r>
          </a:p>
          <a:p>
            <a:endParaRPr lang="en-US" baseline="0" dirty="0" smtClean="0"/>
          </a:p>
          <a:p>
            <a:r>
              <a:rPr lang="en-US" baseline="0" dirty="0" smtClean="0"/>
              <a:t>We carried out an online survey in April and May 2012, the results of which were noted on the ArchiveGrid Blog and summarized in a paper delivered at the RBM conference in July 2012 by Ellen Eckert.  </a:t>
            </a:r>
          </a:p>
          <a:p>
            <a:endParaRPr lang="en-US" baseline="0" dirty="0" smtClean="0"/>
          </a:p>
          <a:p>
            <a:r>
              <a:rPr lang="en-US" baseline="0" dirty="0" smtClean="0"/>
              <a:t>The survey results confirmed some earlier findings about the audiences ArchiveGrid can serve and how they conduct research, and helped inform our perspective on the role social media can play within ArchiveGrid itself and as part of the context of research (something that had not been on the radar when we studies users in 2005).  </a:t>
            </a:r>
          </a:p>
          <a:p>
            <a:endParaRPr lang="en-US" baseline="0" dirty="0" smtClean="0"/>
          </a:p>
          <a:p>
            <a:r>
              <a:rPr lang="en-US" baseline="0" dirty="0" smtClean="0"/>
              <a:t>You can learn more about the study on the ArchiveGrid blog, and Ellen and Merrilee are working on a paper summarizing the findings, which should be available soon.</a:t>
            </a:r>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carried out an</a:t>
            </a:r>
            <a:r>
              <a:rPr lang="en-US" baseline="0" dirty="0" smtClean="0"/>
              <a:t> analysis of tag usage in the roughly 130,000 EAD finding aids that are included in ArchiveGrid.</a:t>
            </a:r>
          </a:p>
          <a:p>
            <a:endParaRPr lang="en-US" baseline="0" dirty="0" smtClean="0"/>
          </a:p>
          <a:p>
            <a:r>
              <a:rPr lang="en-US" baseline="0" dirty="0" smtClean="0"/>
              <a:t>As expected, tag usage varies widely, not only across the heterogeneous mix of content providers, but sometimes across finding aids from the same provider.</a:t>
            </a:r>
          </a:p>
          <a:p>
            <a:endParaRPr lang="en-US" baseline="0" dirty="0" smtClean="0"/>
          </a:p>
          <a:p>
            <a:r>
              <a:rPr lang="en-US" baseline="0" dirty="0" smtClean="0"/>
              <a:t>Given that variation, when thinking about a discovery system or when considering how to relate and compare multiple documents, what thresholds should be used to determine whether the data support indexing, sorting, browsing, and other types of functionality?</a:t>
            </a:r>
          </a:p>
          <a:p>
            <a:endParaRPr lang="en-US" baseline="0" dirty="0" smtClean="0"/>
          </a:p>
          <a:p>
            <a:r>
              <a:rPr lang="en-US" dirty="0" smtClean="0"/>
              <a:t>A paper now being completed by the ArchiveGrid team considers</a:t>
            </a:r>
            <a:r>
              <a:rPr lang="en-US" baseline="0" dirty="0" smtClean="0"/>
              <a:t> the </a:t>
            </a:r>
            <a:r>
              <a:rPr lang="en-US" dirty="0" smtClean="0"/>
              <a:t>following two questions:</a:t>
            </a:r>
          </a:p>
          <a:p>
            <a:r>
              <a:rPr lang="en-US" dirty="0" err="1" smtClean="0"/>
              <a:t>i</a:t>
            </a:r>
            <a:r>
              <a:rPr lang="en-US" dirty="0" smtClean="0"/>
              <a:t>) what constitutes “enough” in terms of element usage so that it supports certain types of functionality; </a:t>
            </a:r>
          </a:p>
          <a:p>
            <a:r>
              <a:rPr lang="en-US" dirty="0" smtClean="0"/>
              <a:t>and ii) to what extent does the content of elements lend itself to certain types of functionality?</a:t>
            </a:r>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ArchiveGrid also plays a “research sandbox” role in OCLC Research.  We’ll explore on example of that in some detail, discussing an on-going investigation into collaborative search and </a:t>
            </a:r>
            <a:r>
              <a:rPr lang="en-US" baseline="0" dirty="0" err="1" smtClean="0"/>
              <a:t>gamification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Named</a:t>
            </a:r>
            <a:r>
              <a:rPr lang="en-US" baseline="0" dirty="0" smtClean="0"/>
              <a:t> Entity </a:t>
            </a:r>
            <a:r>
              <a:rPr lang="en-US" baseline="0" dirty="0" err="1" smtClean="0"/>
              <a:t>Recognization</a:t>
            </a:r>
            <a:r>
              <a:rPr lang="en-US" baseline="0" dirty="0" smtClean="0"/>
              <a:t> has been an interest in part because we have a larger goal.  We want to make ArchiveGrid </a:t>
            </a:r>
            <a:r>
              <a:rPr lang="en-US" baseline="0" dirty="0" err="1" smtClean="0"/>
              <a:t>browsable</a:t>
            </a:r>
            <a:r>
              <a:rPr lang="en-US" baseline="0" dirty="0" smtClean="0"/>
              <a:t>.</a:t>
            </a:r>
          </a:p>
          <a:p>
            <a:endParaRPr lang="en-US" baseline="0" dirty="0" smtClean="0"/>
          </a:p>
          <a:p>
            <a:r>
              <a:rPr lang="en-US" baseline="0" dirty="0" smtClean="0"/>
              <a:t>How does browsing work on the web?  A variety of ways.</a:t>
            </a:r>
          </a:p>
          <a:p>
            <a:endParaRPr lang="en-US" baseline="0" dirty="0" smtClean="0"/>
          </a:p>
          <a:p>
            <a:r>
              <a:rPr lang="en-US" baseline="0" dirty="0" smtClean="0"/>
              <a:t>We’re accustomed to </a:t>
            </a:r>
            <a:r>
              <a:rPr lang="en-US" baseline="0" dirty="0" err="1" smtClean="0"/>
              <a:t>wikipedia</a:t>
            </a:r>
            <a:r>
              <a:rPr lang="en-US" baseline="0" dirty="0" smtClean="0"/>
              <a:t>-style links.  If I see a name of a person I expect to link to documents related to that person.</a:t>
            </a:r>
          </a:p>
          <a:p>
            <a:endParaRPr lang="en-US" baseline="0" dirty="0" smtClean="0"/>
          </a:p>
          <a:p>
            <a:r>
              <a:rPr lang="en-US" baseline="0" dirty="0" smtClean="0"/>
              <a:t>Subject headings can provide a nice way of clustering similar documents, but broader/narrower categories may not be supported.</a:t>
            </a:r>
          </a:p>
          <a:p>
            <a:endParaRPr lang="en-US" baseline="0" dirty="0" smtClean="0"/>
          </a:p>
          <a:p>
            <a:r>
              <a:rPr lang="en-US" baseline="0" dirty="0" smtClean="0"/>
              <a:t>Links between entities are an effective browsing method.  Co-occurrence becomes meaningful in finding relationships.</a:t>
            </a:r>
          </a:p>
          <a:p>
            <a:endParaRPr lang="en-US" baseline="0" dirty="0" smtClean="0"/>
          </a:p>
          <a:p>
            <a:r>
              <a:rPr lang="en-US" baseline="0" dirty="0" smtClean="0"/>
              <a:t>And recommender systems are also common, but for these to work you need lots of data (about the materials, from use of the system, etc., and ArchiveGrid data is relatively sparse)</a:t>
            </a:r>
          </a:p>
          <a:p>
            <a:endParaRPr lang="en-US" baseline="0" dirty="0" smtClean="0"/>
          </a:p>
          <a:p>
            <a:r>
              <a:rPr lang="en-US" baseline="0" dirty="0" smtClean="0"/>
              <a:t>We decided to concentrate on the 3</a:t>
            </a:r>
            <a:r>
              <a:rPr lang="en-US" baseline="30000" dirty="0" smtClean="0"/>
              <a:t>rd</a:t>
            </a:r>
            <a:r>
              <a:rPr lang="en-US" baseline="0" dirty="0" smtClean="0"/>
              <a:t> … links between entities</a:t>
            </a:r>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used a Named Entity</a:t>
            </a:r>
            <a:r>
              <a:rPr lang="en-US" baseline="0" dirty="0" smtClean="0"/>
              <a:t> Recognition tool developed by Dan Roth at the University of Illinois at Urbana-Champaign, and extended by Jean </a:t>
            </a:r>
            <a:r>
              <a:rPr lang="en-US" baseline="0" dirty="0" err="1" smtClean="0"/>
              <a:t>Godby</a:t>
            </a:r>
            <a:r>
              <a:rPr lang="en-US" baseline="0" dirty="0" smtClean="0"/>
              <a:t> and Devon Smith in OCLC Research.</a:t>
            </a:r>
          </a:p>
          <a:p>
            <a:endParaRPr lang="en-US" baseline="0" dirty="0" smtClean="0"/>
          </a:p>
          <a:p>
            <a:r>
              <a:rPr lang="en-US" baseline="0" dirty="0" smtClean="0"/>
              <a:t>It ran nicely out of the box, in particular for names of people, groups and places, when we applied it to our aggregation of 130,000 EAD finding aids.</a:t>
            </a:r>
          </a:p>
          <a:p>
            <a:endParaRPr lang="en-US" baseline="0" dirty="0" smtClean="0"/>
          </a:p>
          <a:p>
            <a:r>
              <a:rPr lang="en-US" baseline="0" dirty="0" smtClean="0"/>
              <a:t>But our task was to annotate relations: the correspondence between entities.  </a:t>
            </a:r>
          </a:p>
          <a:p>
            <a:endParaRPr lang="en-US" baseline="0" dirty="0" smtClean="0"/>
          </a:p>
          <a:p>
            <a:r>
              <a:rPr lang="en-US" baseline="0" dirty="0" smtClean="0"/>
              <a:t>Generating gold training data is critical, and really difficult (at least for us).  We expected to need about 1,000 annotated documents in order to help train the model for finding relations in EAD documents.  Between a few of us, it was taking a tremendous amount of time and effort to assemble that set.  We lacked the time and resources, and the subject expertise, to build a sufficient store of reliable training data.</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went</a:t>
            </a:r>
            <a:r>
              <a:rPr lang="en-US" baseline="0" dirty="0" smtClean="0"/>
              <a:t> back to thinking about the 2</a:t>
            </a:r>
            <a:r>
              <a:rPr lang="en-US" baseline="30000" dirty="0" smtClean="0"/>
              <a:t>nd</a:t>
            </a:r>
            <a:r>
              <a:rPr lang="en-US" baseline="0" dirty="0" smtClean="0"/>
              <a:t> option, clustering around related categories and classifications.</a:t>
            </a:r>
          </a:p>
          <a:p>
            <a:endParaRPr lang="en-US" dirty="0" smtClean="0"/>
          </a:p>
          <a:p>
            <a:r>
              <a:rPr lang="en-US" dirty="0" smtClean="0"/>
              <a:t>It’s very problematic to tell if documents are about the same</a:t>
            </a:r>
            <a:r>
              <a:rPr lang="en-US" baseline="0" dirty="0" smtClean="0"/>
              <a:t> thing, and that’s especially true when the description in highly variable.</a:t>
            </a:r>
            <a:endParaRPr lang="en-US" dirty="0" smtClean="0"/>
          </a:p>
          <a:p>
            <a:endParaRPr lang="en-US" dirty="0" smtClean="0"/>
          </a:p>
          <a:p>
            <a:r>
              <a:rPr lang="en-US" dirty="0" smtClean="0"/>
              <a:t>We need ground truth data in order to train a model that is able to effectively cluster this type of data</a:t>
            </a:r>
          </a:p>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considered</a:t>
            </a:r>
            <a:r>
              <a:rPr lang="en-US" baseline="0" dirty="0" smtClean="0"/>
              <a:t> some ways to assemble ground truth data for clustering.</a:t>
            </a:r>
          </a:p>
          <a:p>
            <a:endParaRPr lang="en-US" dirty="0" smtClean="0"/>
          </a:p>
          <a:p>
            <a:r>
              <a:rPr lang="en-US" dirty="0" smtClean="0"/>
              <a:t>Attempting to derive connections and ground truth</a:t>
            </a:r>
            <a:r>
              <a:rPr lang="en-US" baseline="0" dirty="0" smtClean="0"/>
              <a:t> from the prior work of others building exhibit sites based on archival collections was a cute idea but not very reliable.</a:t>
            </a:r>
          </a:p>
          <a:p>
            <a:endParaRPr lang="en-US" baseline="0" dirty="0" smtClean="0"/>
          </a:p>
          <a:p>
            <a:r>
              <a:rPr lang="en-US" dirty="0" smtClean="0"/>
              <a:t>The</a:t>
            </a:r>
            <a:r>
              <a:rPr lang="en-US" baseline="0" dirty="0" smtClean="0"/>
              <a:t> second approach </a:t>
            </a:r>
            <a:r>
              <a:rPr lang="en-US" dirty="0" smtClean="0"/>
              <a:t>may be very biased to the annotators, model, and sample.</a:t>
            </a:r>
          </a:p>
          <a:p>
            <a:endParaRPr lang="en-US" dirty="0" smtClean="0"/>
          </a:p>
          <a:p>
            <a:r>
              <a:rPr lang="en-US" dirty="0" smtClean="0"/>
              <a:t>The third approach intrigued us and led to another kind of investigation.</a:t>
            </a:r>
          </a:p>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began developing</a:t>
            </a:r>
            <a:r>
              <a:rPr lang="en-US" baseline="0" dirty="0" smtClean="0"/>
              <a:t> an idea for how a crowd-sourced application might work, to gather expert views on how archival collection descriptions relate to a topic.</a:t>
            </a:r>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While we were getting some intriguing ideas about how we might build</a:t>
            </a:r>
            <a:r>
              <a:rPr lang="en-US" baseline="0" dirty="0" smtClean="0"/>
              <a:t> an environment where ground truth data could be assembled, we had questions about who would use it.</a:t>
            </a:r>
          </a:p>
          <a:p>
            <a:endParaRPr lang="en-US" dirty="0" smtClean="0"/>
          </a:p>
          <a:p>
            <a:r>
              <a:rPr lang="en-US" dirty="0" smtClean="0"/>
              <a:t>Will it be researchers who have dug around archives?  </a:t>
            </a:r>
          </a:p>
          <a:p>
            <a:endParaRPr lang="en-US" dirty="0" smtClean="0"/>
          </a:p>
          <a:p>
            <a:r>
              <a:rPr lang="en-US" dirty="0" smtClean="0"/>
              <a:t>Archivists who are knowledgeable about their own collections but not necessarily others?  </a:t>
            </a:r>
          </a:p>
          <a:p>
            <a:endParaRPr lang="en-US" dirty="0" smtClean="0"/>
          </a:p>
          <a:p>
            <a:r>
              <a:rPr lang="en-US" dirty="0" smtClean="0"/>
              <a:t>What kinds of mechanisms could be used to get people to collaborate?</a:t>
            </a:r>
          </a:p>
        </p:txBody>
      </p:sp>
      <p:sp>
        <p:nvSpPr>
          <p:cNvPr id="4" name="Slide Number Placeholder 3"/>
          <p:cNvSpPr>
            <a:spLocks noGrp="1"/>
          </p:cNvSpPr>
          <p:nvPr>
            <p:ph type="sldNum" sz="quarter" idx="10"/>
          </p:nvPr>
        </p:nvSpPr>
        <p:spPr/>
        <p:txBody>
          <a:bodyPr/>
          <a:lstStyle/>
          <a:p>
            <a:fld id="{AE921901-2D7D-404F-83CF-0310337D82A5}"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921901-2D7D-404F-83CF-0310337D82A5}"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The</a:t>
            </a:r>
            <a:r>
              <a:rPr lang="en-US" baseline="0" dirty="0" smtClean="0"/>
              <a:t> website SearchTeam.com offers a working example of Collaborative Search.  </a:t>
            </a:r>
          </a:p>
          <a:p>
            <a:endParaRPr lang="en-US" baseline="0" dirty="0" smtClean="0"/>
          </a:p>
          <a:p>
            <a:r>
              <a:rPr lang="en-US" baseline="0" dirty="0" smtClean="0"/>
              <a:t>Imagine that you were thinking of buying a new camera.  You could search on your own and find recommendations from various sources.  Or you could search with a team of people you know, or other invited experts, combine your search results in folders, compare, rank and discard results, and produce an organized or persisting result for your team and others to use.</a:t>
            </a:r>
            <a:endParaRPr lang="en-US" dirty="0" smtClean="0"/>
          </a:p>
          <a:p>
            <a:endParaRPr lang="en-US" dirty="0" smtClean="0"/>
          </a:p>
          <a:p>
            <a:r>
              <a:rPr lang="en-US" dirty="0" smtClean="0"/>
              <a:t>From http://searchteam.com/faq.php#FAQGS1 </a:t>
            </a:r>
          </a:p>
          <a:p>
            <a:endParaRPr lang="en-US" dirty="0" smtClean="0"/>
          </a:p>
          <a:p>
            <a:r>
              <a:rPr lang="en-US" b="1" dirty="0" smtClean="0"/>
              <a:t>What is SearchTeam.com?</a:t>
            </a:r>
          </a:p>
          <a:p>
            <a:r>
              <a:rPr lang="en-US" dirty="0" err="1" smtClean="0"/>
              <a:t>SearchTeam</a:t>
            </a:r>
            <a:r>
              <a:rPr lang="en-US" dirty="0" smtClean="0"/>
              <a:t> is a collaborative search engine.</a:t>
            </a:r>
          </a:p>
          <a:p>
            <a:endParaRPr lang="en-US" dirty="0" smtClean="0"/>
          </a:p>
          <a:p>
            <a:r>
              <a:rPr lang="en-US" dirty="0" smtClean="0"/>
              <a:t>To start with, you can use </a:t>
            </a:r>
            <a:r>
              <a:rPr lang="en-US" dirty="0" err="1" smtClean="0"/>
              <a:t>SearchTeam</a:t>
            </a:r>
            <a:r>
              <a:rPr lang="en-US" dirty="0" smtClean="0"/>
              <a:t> to efficiently research the Web for information. You start your research by creating a </a:t>
            </a:r>
            <a:r>
              <a:rPr lang="en-US" dirty="0" err="1" smtClean="0"/>
              <a:t>SearchSpace</a:t>
            </a:r>
            <a:r>
              <a:rPr lang="en-US" dirty="0" smtClean="0"/>
              <a:t> on a topic of interest. From within a </a:t>
            </a:r>
            <a:r>
              <a:rPr lang="en-US" dirty="0" err="1" smtClean="0"/>
              <a:t>SearchSpace</a:t>
            </a:r>
            <a:r>
              <a:rPr lang="en-US" dirty="0" smtClean="0"/>
              <a:t>, you can search the Web, videos, images, books and more. You can find and save only what you want while you are searching and throw away what you don't want or find irrelevant. You can automatically organize what you save, into folders of your choosing. Everything is automatically saved into your personal account, and you can return to your searches any time and continue from where you left before.</a:t>
            </a:r>
          </a:p>
          <a:p>
            <a:endParaRPr lang="en-US" dirty="0" smtClean="0"/>
          </a:p>
          <a:p>
            <a:r>
              <a:rPr lang="en-US" dirty="0" smtClean="0"/>
              <a:t>What makes </a:t>
            </a:r>
            <a:r>
              <a:rPr lang="en-US" dirty="0" err="1" smtClean="0"/>
              <a:t>SearchTeam</a:t>
            </a:r>
            <a:r>
              <a:rPr lang="en-US" dirty="0" smtClean="0"/>
              <a:t> unique and valuable is that you can do your searches collaboratively with others you trust, such as friends, colleagues and family members. You can invite any set of people you trust to search with you from within a </a:t>
            </a:r>
            <a:r>
              <a:rPr lang="en-US" dirty="0" err="1" smtClean="0"/>
              <a:t>SearchSpace</a:t>
            </a:r>
            <a:r>
              <a:rPr lang="en-US" dirty="0" smtClean="0"/>
              <a:t>. An invitation is sent via email to those people you invite to join your search. When they enter your </a:t>
            </a:r>
            <a:r>
              <a:rPr lang="en-US" dirty="0" err="1" smtClean="0"/>
              <a:t>SearchSpace</a:t>
            </a:r>
            <a:r>
              <a:rPr lang="en-US" dirty="0" smtClean="0"/>
              <a:t>, they see exactly what you've found and saved so far. They can comment on or like your findings. They can chat with you from within the </a:t>
            </a:r>
            <a:r>
              <a:rPr lang="en-US" dirty="0" err="1" smtClean="0"/>
              <a:t>SearchSpace</a:t>
            </a:r>
            <a:r>
              <a:rPr lang="en-US" dirty="0" smtClean="0"/>
              <a:t>, and do further searches relevant to that topic and save more results into the </a:t>
            </a:r>
            <a:r>
              <a:rPr lang="en-US" dirty="0" err="1" smtClean="0"/>
              <a:t>SearchSpace</a:t>
            </a:r>
            <a:r>
              <a:rPr lang="en-US" dirty="0" smtClean="0"/>
              <a:t>. All changes made by any collaborator are relayed to all other collaborators in real-time, so everyone is instantly in synch with what others are doing.</a:t>
            </a:r>
          </a:p>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n</a:t>
            </a:r>
            <a:r>
              <a:rPr lang="en-US" dirty="0" smtClean="0"/>
              <a:t>icely translates to our scenario.  You may not know who or where the experts are on a topic.  </a:t>
            </a:r>
          </a:p>
          <a:p>
            <a:endParaRPr lang="en-US" dirty="0" smtClean="0"/>
          </a:p>
          <a:p>
            <a:r>
              <a:rPr lang="en-US" dirty="0" smtClean="0"/>
              <a:t>But</a:t>
            </a:r>
            <a:r>
              <a:rPr lang="en-US" baseline="0" dirty="0" smtClean="0"/>
              <a:t> m</a:t>
            </a:r>
            <a:r>
              <a:rPr lang="en-US" dirty="0" smtClean="0"/>
              <a:t>otivation is a challenge.  Why would someone be attracted to our environment to carry out this work?</a:t>
            </a:r>
          </a:p>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Other</a:t>
            </a:r>
            <a:r>
              <a:rPr lang="en-US" baseline="0" dirty="0" smtClean="0"/>
              <a:t> c</a:t>
            </a:r>
            <a:r>
              <a:rPr lang="en-US" dirty="0" smtClean="0"/>
              <a:t>ollaborative</a:t>
            </a:r>
            <a:r>
              <a:rPr lang="en-US" baseline="0" dirty="0" smtClean="0"/>
              <a:t>, non-zero-sum applications have proven to be quite successful and inspire our thinking.  </a:t>
            </a:r>
          </a:p>
          <a:p>
            <a:r>
              <a:rPr lang="en-US" baseline="0" dirty="0" smtClean="0"/>
              <a:t/>
            </a:r>
            <a:br>
              <a:rPr lang="en-US" baseline="0" dirty="0" smtClean="0"/>
            </a:br>
            <a:r>
              <a:rPr lang="en-US" baseline="0" dirty="0" smtClean="0"/>
              <a:t>Just a few examples include:</a:t>
            </a:r>
          </a:p>
          <a:p>
            <a:r>
              <a:rPr lang="en-US" baseline="0" dirty="0" err="1" smtClean="0"/>
              <a:t>Kickstarter</a:t>
            </a:r>
            <a:r>
              <a:rPr lang="en-US" baseline="0" dirty="0" smtClean="0"/>
              <a:t> – crowd-sourced project funding</a:t>
            </a:r>
          </a:p>
          <a:p>
            <a:r>
              <a:rPr lang="en-US" baseline="0" dirty="0" err="1" smtClean="0"/>
              <a:t>Foldit</a:t>
            </a:r>
            <a:r>
              <a:rPr lang="en-US" baseline="0" dirty="0" smtClean="0"/>
              <a:t> – teams solving protein-folding puzzles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err="1" smtClean="0"/>
              <a:t>StackOverflow</a:t>
            </a:r>
            <a:r>
              <a:rPr lang="en-US" baseline="0" dirty="0" smtClean="0"/>
              <a:t> – technical questions answered by community experts</a:t>
            </a:r>
          </a:p>
          <a:p>
            <a:r>
              <a:rPr lang="en-US" baseline="0" dirty="0" smtClean="0"/>
              <a:t>National Library of Australia’s Trove Newspaper OCR text corrections</a:t>
            </a:r>
          </a:p>
          <a:p>
            <a:r>
              <a:rPr lang="en-US" baseline="0" dirty="0" smtClean="0"/>
              <a:t>Old Weather – transcribing ship’s logs to help recover mid-19</a:t>
            </a:r>
            <a:r>
              <a:rPr lang="en-US" baseline="30000" dirty="0" smtClean="0"/>
              <a:t>th</a:t>
            </a:r>
            <a:r>
              <a:rPr lang="en-US" baseline="0" dirty="0" smtClean="0"/>
              <a:t> center weather observations and improve climate model projections</a:t>
            </a:r>
          </a:p>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all of these examples</a:t>
            </a:r>
            <a:r>
              <a:rPr lang="en-US" baseline="0" dirty="0" smtClean="0"/>
              <a:t> lots of people come together in a non-zero-sum game to solve a problem that one person can’t solve on their own.</a:t>
            </a:r>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did research on the theory of game design, influenced by recent</a:t>
            </a:r>
            <a:r>
              <a:rPr lang="en-US" baseline="0" dirty="0" smtClean="0"/>
              <a:t> work of Amy Jo Kim on non-zero-sum games.  </a:t>
            </a:r>
          </a:p>
          <a:p>
            <a:endParaRPr lang="en-US" baseline="0" dirty="0" smtClean="0"/>
          </a:p>
          <a:p>
            <a:r>
              <a:rPr lang="en-US" baseline="0" dirty="0" smtClean="0"/>
              <a:t>We applied her outline for designing the player journey to help clarify our thinking.</a:t>
            </a:r>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We figured</a:t>
            </a:r>
            <a:r>
              <a:rPr lang="en-US" baseline="0" dirty="0" smtClean="0"/>
              <a:t> that players of our collaborative search game would need to work in archives or special collections.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They know their collections best, and have an on-going practice of helping people find relevant collections.</a:t>
            </a:r>
          </a:p>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45</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settled on the name “</a:t>
            </a:r>
            <a:r>
              <a:rPr lang="en-US" baseline="0" dirty="0" err="1" smtClean="0"/>
              <a:t>TopicWeb</a:t>
            </a:r>
            <a:r>
              <a:rPr lang="en-US" baseline="0" dirty="0" smtClean="0"/>
              <a:t>” for our collaborative search game.  </a:t>
            </a:r>
          </a:p>
          <a:p>
            <a:endParaRPr lang="en-US" baseline="0" dirty="0" smtClean="0"/>
          </a:p>
          <a:p>
            <a:r>
              <a:rPr lang="en-US" baseline="0" dirty="0" smtClean="0"/>
              <a:t>It’s basic actions are to choose a topic that you care about, suggest collections that are related to that topic, order the collections based on how central they are to the topic, add notes to expand upon the available collection descriptions, and invite colleagues to help.</a:t>
            </a:r>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46</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far this sounds</a:t>
            </a:r>
            <a:r>
              <a:rPr lang="en-US" baseline="0" dirty="0" smtClean="0"/>
              <a:t> like a bunch of atomic actions, that do not sound like much fun.  </a:t>
            </a:r>
          </a:p>
          <a:p>
            <a:endParaRPr lang="en-US" baseline="0" dirty="0" smtClean="0"/>
          </a:p>
          <a:p>
            <a:r>
              <a:rPr lang="en-US" baseline="0" dirty="0" smtClean="0"/>
              <a:t>What is a game?  It’s a journey.  Again, referencing work by Amy Jo Kim, we asked:</a:t>
            </a:r>
          </a:p>
          <a:p>
            <a:endParaRPr lang="en-US" baseline="0" dirty="0" smtClean="0"/>
          </a:p>
          <a:p>
            <a:r>
              <a:rPr lang="en-US" baseline="0" dirty="0" smtClean="0"/>
              <a:t>What is the </a:t>
            </a:r>
            <a:r>
              <a:rPr lang="en-US" baseline="0" dirty="0" err="1" smtClean="0"/>
              <a:t>TopicWeb</a:t>
            </a:r>
            <a:r>
              <a:rPr lang="en-US" baseline="0" dirty="0" smtClean="0"/>
              <a:t> journey?</a:t>
            </a:r>
          </a:p>
          <a:p>
            <a:endParaRPr lang="en-US" baseline="0" dirty="0" smtClean="0"/>
          </a:p>
          <a:p>
            <a:pPr>
              <a:buFont typeface="Arial" pitchFamily="34" charset="0"/>
              <a:buChar char="•"/>
            </a:pPr>
            <a:r>
              <a:rPr lang="en-US" dirty="0" smtClean="0"/>
              <a:t>Build a </a:t>
            </a:r>
            <a:r>
              <a:rPr lang="en-US" dirty="0" err="1" smtClean="0"/>
              <a:t>TopicWeb</a:t>
            </a:r>
            <a:r>
              <a:rPr lang="en-US" dirty="0" smtClean="0"/>
              <a:t> about something you care about</a:t>
            </a:r>
          </a:p>
          <a:p>
            <a:pPr>
              <a:buFont typeface="Arial" pitchFamily="34" charset="0"/>
              <a:buChar char="•"/>
            </a:pPr>
            <a:r>
              <a:rPr lang="en-US" dirty="0" smtClean="0"/>
              <a:t>Get points and badges for actions involved in creating the </a:t>
            </a:r>
            <a:r>
              <a:rPr lang="en-US" dirty="0" err="1" smtClean="0"/>
              <a:t>TopicWeb</a:t>
            </a:r>
            <a:endParaRPr lang="en-US" dirty="0" smtClean="0"/>
          </a:p>
          <a:p>
            <a:pPr>
              <a:buFont typeface="Arial" pitchFamily="34" charset="0"/>
              <a:buChar char="•"/>
            </a:pPr>
            <a:r>
              <a:rPr lang="en-US" dirty="0" smtClean="0"/>
              <a:t>Get a sense of accomplishment as the </a:t>
            </a:r>
            <a:r>
              <a:rPr lang="en-US" dirty="0" err="1" smtClean="0"/>
              <a:t>TopicWeb</a:t>
            </a:r>
            <a:r>
              <a:rPr lang="en-US" dirty="0" smtClean="0"/>
              <a:t> is finished and published; a sense of pride as other people view and “like” it; curiosity of what other collections  or topics are out there; friendly competition with others’ </a:t>
            </a:r>
            <a:r>
              <a:rPr lang="en-US" dirty="0" err="1" smtClean="0"/>
              <a:t>TopicWebs</a:t>
            </a:r>
            <a:endParaRPr lang="en-US" dirty="0" smtClean="0"/>
          </a:p>
          <a:p>
            <a:pPr>
              <a:buFont typeface="Arial" pitchFamily="34" charset="0"/>
              <a:buChar char="•"/>
            </a:pPr>
            <a:r>
              <a:rPr lang="en-US" dirty="0" smtClean="0"/>
              <a:t>What are people saying about “my” collections?  Suggest </a:t>
            </a:r>
            <a:r>
              <a:rPr lang="en-US" dirty="0" err="1" smtClean="0"/>
              <a:t>TopicWebs</a:t>
            </a:r>
            <a:r>
              <a:rPr lang="en-US" dirty="0" smtClean="0"/>
              <a:t> to players that use your collections; like/comment on other players’ </a:t>
            </a:r>
            <a:r>
              <a:rPr lang="en-US" dirty="0" err="1" smtClean="0"/>
              <a:t>TopicWebs</a:t>
            </a:r>
            <a:r>
              <a:rPr lang="en-US" dirty="0" smtClean="0"/>
              <a:t>; nominate </a:t>
            </a:r>
            <a:r>
              <a:rPr lang="en-US" dirty="0" err="1" smtClean="0"/>
              <a:t>TopicWebs</a:t>
            </a:r>
            <a:r>
              <a:rPr lang="en-US" dirty="0" smtClean="0"/>
              <a:t> for publication</a:t>
            </a:r>
          </a:p>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47</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would we</a:t>
            </a:r>
            <a:r>
              <a:rPr lang="en-US" baseline="0" dirty="0" smtClean="0"/>
              <a:t> keep </a:t>
            </a:r>
            <a:r>
              <a:rPr lang="en-US" baseline="0" dirty="0" err="1" smtClean="0"/>
              <a:t>TopicWeb</a:t>
            </a:r>
            <a:r>
              <a:rPr lang="en-US" baseline="0" dirty="0" smtClean="0"/>
              <a:t> interesting?</a:t>
            </a:r>
          </a:p>
          <a:p>
            <a:endParaRPr lang="en-US" baseline="0" dirty="0" smtClean="0"/>
          </a:p>
          <a:p>
            <a:r>
              <a:rPr lang="en-US" b="1" dirty="0" smtClean="0"/>
              <a:t>Novice:</a:t>
            </a:r>
            <a:r>
              <a:rPr lang="en-US" dirty="0" smtClean="0"/>
              <a:t> build a </a:t>
            </a:r>
            <a:r>
              <a:rPr lang="en-US" dirty="0" err="1" smtClean="0"/>
              <a:t>TopicWeb</a:t>
            </a:r>
            <a:r>
              <a:rPr lang="en-US" dirty="0" smtClean="0"/>
              <a:t> from collections in your own institution; look at other people’s </a:t>
            </a:r>
            <a:r>
              <a:rPr lang="en-US" dirty="0" err="1" smtClean="0"/>
              <a:t>TopicWebs</a:t>
            </a:r>
            <a:r>
              <a:rPr lang="en-US" dirty="0" smtClean="0"/>
              <a:t> and “like” them; invite colleagues;</a:t>
            </a:r>
          </a:p>
          <a:p>
            <a:r>
              <a:rPr lang="en-US" b="1" dirty="0" smtClean="0"/>
              <a:t>Expert:</a:t>
            </a:r>
            <a:r>
              <a:rPr lang="en-US" dirty="0" smtClean="0"/>
              <a:t> collaborate with others to build cross archival </a:t>
            </a:r>
            <a:r>
              <a:rPr lang="en-US" dirty="0" err="1" smtClean="0"/>
              <a:t>TopicWebs</a:t>
            </a:r>
            <a:r>
              <a:rPr lang="en-US" dirty="0" smtClean="0"/>
              <a:t>; suggest collections from your archive that someone missed</a:t>
            </a:r>
          </a:p>
          <a:p>
            <a:r>
              <a:rPr lang="en-US" b="1" dirty="0" smtClean="0"/>
              <a:t>Master:</a:t>
            </a:r>
            <a:r>
              <a:rPr lang="en-US" dirty="0" smtClean="0"/>
              <a:t> Discover and create unexplored/rare topics; influence what gets published; customize the look and feel of your publications; manage the construction of big cross-archival </a:t>
            </a:r>
            <a:r>
              <a:rPr lang="en-US" dirty="0" err="1" smtClean="0"/>
              <a:t>TopicWebs</a:t>
            </a:r>
            <a:endParaRPr lang="en-US" dirty="0" smtClean="0"/>
          </a:p>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48</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look at some screen shots of the </a:t>
            </a:r>
            <a:r>
              <a:rPr lang="en-US" dirty="0" err="1" smtClean="0"/>
              <a:t>TopicWeb</a:t>
            </a:r>
            <a:r>
              <a:rPr lang="en-US" baseline="0" dirty="0" smtClean="0"/>
              <a:t> game we’re developing.  </a:t>
            </a:r>
          </a:p>
          <a:p>
            <a:endParaRPr lang="en-US" dirty="0" smtClean="0"/>
          </a:p>
          <a:p>
            <a:r>
              <a:rPr lang="en-US" dirty="0" smtClean="0"/>
              <a:t>It’s easy to get a </a:t>
            </a:r>
            <a:r>
              <a:rPr lang="en-US" dirty="0" err="1" smtClean="0"/>
              <a:t>TopicWeb</a:t>
            </a:r>
            <a:r>
              <a:rPr lang="en-US" baseline="0" dirty="0" smtClean="0"/>
              <a:t> started</a:t>
            </a:r>
            <a:r>
              <a:rPr lang="en-US" dirty="0" smtClean="0"/>
              <a:t>.  Just think</a:t>
            </a:r>
            <a:r>
              <a:rPr lang="en-US" baseline="0" dirty="0" smtClean="0"/>
              <a:t> of a topic you care about, give it a title and a brief description, and hit the Start It button</a:t>
            </a:r>
            <a:r>
              <a:rPr lang="en-US" dirty="0" smtClean="0"/>
              <a:t>.</a:t>
            </a:r>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49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u="none" dirty="0" smtClean="0">
              <a:solidFill>
                <a:schemeClr val="tx1"/>
              </a:solidFill>
            </a:endParaRPr>
          </a:p>
          <a:p>
            <a:endParaRPr lang="en-US" b="0" u="none" dirty="0">
              <a:solidFill>
                <a:schemeClr val="tx1"/>
              </a:solidFill>
            </a:endParaRPr>
          </a:p>
        </p:txBody>
      </p:sp>
      <p:sp>
        <p:nvSpPr>
          <p:cNvPr id="4" name="Slide Number Placeholder 3"/>
          <p:cNvSpPr>
            <a:spLocks noGrp="1"/>
          </p:cNvSpPr>
          <p:nvPr>
            <p:ph type="sldNum" sz="quarter" idx="10"/>
          </p:nvPr>
        </p:nvSpPr>
        <p:spPr/>
        <p:txBody>
          <a:bodyPr/>
          <a:lstStyle/>
          <a:p>
            <a:fld id="{32CF4C4C-19F4-4555-84AC-DDCE43DBCD2E}"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Just doing that much gets you in the game.  </a:t>
            </a:r>
          </a:p>
          <a:p>
            <a:endParaRPr lang="en-US" dirty="0" smtClean="0"/>
          </a:p>
          <a:p>
            <a:r>
              <a:rPr lang="en-US" dirty="0" smtClean="0"/>
              <a:t>Now you’re on a Novice “getting started” mission, and you’ve already succeeded in its first step, and you can see what other</a:t>
            </a:r>
            <a:r>
              <a:rPr lang="en-US" baseline="0" dirty="0" smtClean="0"/>
              <a:t> goals to meet in order to complete the mission</a:t>
            </a:r>
            <a:r>
              <a:rPr lang="en-US" dirty="0" smtClean="0"/>
              <a:t>.</a:t>
            </a:r>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50</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Viewing the </a:t>
            </a:r>
            <a:r>
              <a:rPr lang="en-US" dirty="0" err="1" smtClean="0"/>
              <a:t>TopicWeb</a:t>
            </a:r>
            <a:r>
              <a:rPr lang="en-US" baseline="0" dirty="0" smtClean="0"/>
              <a:t> game page for the first time, a search result from ArchiveGrid automatically appears, based on the title of my </a:t>
            </a:r>
            <a:r>
              <a:rPr lang="en-US" baseline="0" dirty="0" err="1" smtClean="0"/>
              <a:t>TopicWeb</a:t>
            </a:r>
            <a:endParaRPr lang="en-US" baseline="0" dirty="0" smtClean="0"/>
          </a:p>
          <a:p>
            <a:endParaRPr lang="en-US" baseline="0" dirty="0" smtClean="0"/>
          </a:p>
          <a:p>
            <a:r>
              <a:rPr lang="en-US" baseline="0" dirty="0" smtClean="0"/>
              <a:t>I can search for other things, but sometimes just the words in my </a:t>
            </a:r>
            <a:r>
              <a:rPr lang="en-US" baseline="0" dirty="0" err="1" smtClean="0"/>
              <a:t>TopicWeb</a:t>
            </a:r>
            <a:r>
              <a:rPr lang="en-US" baseline="0" dirty="0" smtClean="0"/>
              <a:t> title will be get me started.  </a:t>
            </a:r>
          </a:p>
          <a:p>
            <a:endParaRPr lang="en-US" baseline="0" dirty="0" smtClean="0"/>
          </a:p>
          <a:p>
            <a:r>
              <a:rPr lang="en-US" baseline="0" dirty="0" smtClean="0"/>
              <a:t>I’m being prompted to suggest some collections for the </a:t>
            </a:r>
            <a:r>
              <a:rPr lang="en-US" baseline="0" dirty="0" err="1" smtClean="0"/>
              <a:t>TopicWeb</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51</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collection in the ArchiveGrid</a:t>
            </a:r>
            <a:r>
              <a:rPr lang="en-US" baseline="0" dirty="0" smtClean="0"/>
              <a:t> search result </a:t>
            </a:r>
            <a:r>
              <a:rPr lang="en-US" dirty="0" smtClean="0"/>
              <a:t>looks to be right on topic, with the description noting</a:t>
            </a:r>
            <a:r>
              <a:rPr lang="en-US" baseline="0" dirty="0" smtClean="0"/>
              <a:t> historic photographs of Buffalo in a scrapbook, so I suggest it.  </a:t>
            </a:r>
          </a:p>
          <a:p>
            <a:endParaRPr lang="en-US" baseline="0" dirty="0" smtClean="0"/>
          </a:p>
          <a:p>
            <a:r>
              <a:rPr lang="en-US" baseline="0" dirty="0" smtClean="0"/>
              <a:t>Once suggested the collection,  appears as a card in my Suggested Collections deck, and my Suggested count is incremented.  </a:t>
            </a:r>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52</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 some more searching and suggestion, I’ve added</a:t>
            </a:r>
            <a:r>
              <a:rPr lang="en-US" baseline="0" dirty="0" smtClean="0"/>
              <a:t> 5 collections to my </a:t>
            </a:r>
            <a:r>
              <a:rPr lang="en-US" baseline="0" dirty="0" err="1" smtClean="0"/>
              <a:t>TopicWeb</a:t>
            </a:r>
            <a:r>
              <a:rPr lang="en-US" baseline="0" dirty="0" smtClean="0"/>
              <a:t>, and I get an update on my mission.  </a:t>
            </a:r>
          </a:p>
          <a:p>
            <a:endParaRPr lang="en-US" baseline="0" dirty="0" smtClean="0"/>
          </a:p>
          <a:p>
            <a:r>
              <a:rPr lang="en-US" baseline="0" dirty="0" smtClean="0"/>
              <a:t>I can move on to other tasks at any time, including ordering collections based on relevance and adding descriptions.</a:t>
            </a:r>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53</a:t>
            </a:fld>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can view the collection description</a:t>
            </a:r>
            <a:r>
              <a:rPr lang="en-US" baseline="0" dirty="0" smtClean="0"/>
              <a:t> in detail and select from a few easy choices to </a:t>
            </a:r>
            <a:r>
              <a:rPr lang="en-US" baseline="0" smtClean="0"/>
              <a:t>say ho </a:t>
            </a:r>
            <a:r>
              <a:rPr lang="en-US" baseline="0" dirty="0" smtClean="0"/>
              <a:t>it is to the topic.  </a:t>
            </a:r>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54</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add descriptive commentary to expand on how</a:t>
            </a:r>
            <a:r>
              <a:rPr lang="en-US" baseline="0" dirty="0" smtClean="0"/>
              <a:t> the collection relates to the topic</a:t>
            </a:r>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55</a:t>
            </a:fld>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my </a:t>
            </a:r>
            <a:r>
              <a:rPr lang="en-US" dirty="0" err="1" smtClean="0"/>
              <a:t>TopicWeb</a:t>
            </a:r>
            <a:r>
              <a:rPr lang="en-US" dirty="0" smtClean="0"/>
              <a:t> is starting to look useful</a:t>
            </a:r>
            <a:r>
              <a:rPr lang="en-US" baseline="0" dirty="0" smtClean="0"/>
              <a:t>, even with just one person playing.</a:t>
            </a:r>
          </a:p>
          <a:p>
            <a:endParaRPr lang="en-US" baseline="0" dirty="0" smtClean="0"/>
          </a:p>
          <a:p>
            <a:r>
              <a:rPr lang="en-US" baseline="0" dirty="0" smtClean="0"/>
              <a:t>From here I could invite others to play, or get something back from the game to use elsewhere (like this list of related collections).  And I’ve contributed knowledge to ArchiveGrid, for recommending related collections, and to assemble ground truth data to train and test a clustering model. Those things are all useful, quickly built with </a:t>
            </a:r>
            <a:r>
              <a:rPr lang="en-US" baseline="0" dirty="0" err="1" smtClean="0"/>
              <a:t>TopicWeb</a:t>
            </a:r>
            <a:r>
              <a:rPr lang="en-US" baseline="0" dirty="0" smtClean="0"/>
              <a:t>, but that have eluded us otherwise for years.</a:t>
            </a:r>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56</a:t>
            </a:fld>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a:t>
            </a:r>
            <a:r>
              <a:rPr lang="en-US" dirty="0" err="1" smtClean="0"/>
              <a:t>TopicWebs</a:t>
            </a:r>
            <a:r>
              <a:rPr lang="en-US" baseline="0" dirty="0" smtClean="0"/>
              <a:t> that have had more players and more attention, the visualization of the </a:t>
            </a:r>
            <a:r>
              <a:rPr lang="en-US" baseline="0" dirty="0" err="1" smtClean="0"/>
              <a:t>TopicWeb</a:t>
            </a:r>
            <a:r>
              <a:rPr lang="en-US" baseline="0" dirty="0" smtClean="0"/>
              <a:t> provides a quick way to see which collections are considered to be more relevant (closer to the center)</a:t>
            </a:r>
          </a:p>
          <a:p>
            <a:endParaRPr lang="en-US" baseline="0" dirty="0" smtClean="0"/>
          </a:p>
          <a:p>
            <a:r>
              <a:rPr lang="en-US" baseline="0" dirty="0" smtClean="0"/>
              <a:t>And to see the </a:t>
            </a:r>
            <a:r>
              <a:rPr lang="en-US" baseline="0" dirty="0" err="1" smtClean="0"/>
              <a:t>Leaderboard</a:t>
            </a:r>
            <a:r>
              <a:rPr lang="en-US" baseline="0" dirty="0" smtClean="0"/>
              <a:t> for the game and other statistics.</a:t>
            </a:r>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57</a:t>
            </a:fld>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We’re still working through the answers to fundamental</a:t>
            </a:r>
            <a:r>
              <a:rPr lang="en-US" baseline="0" dirty="0" smtClean="0"/>
              <a:t> questions about the </a:t>
            </a:r>
            <a:r>
              <a:rPr lang="en-US" baseline="0" dirty="0" err="1" smtClean="0"/>
              <a:t>TopicWeb</a:t>
            </a:r>
            <a:r>
              <a:rPr lang="en-US" baseline="0" dirty="0" smtClean="0"/>
              <a:t> game.  </a:t>
            </a:r>
          </a:p>
          <a:p>
            <a:endParaRPr lang="en-US" baseline="0" dirty="0" smtClean="0"/>
          </a:p>
          <a:p>
            <a:r>
              <a:rPr lang="en-US" baseline="0" dirty="0" smtClean="0"/>
              <a:t>How do players know when they’re done?  What can they do with the results when finished.  How do they and others benefit?</a:t>
            </a:r>
          </a:p>
          <a:p>
            <a:endParaRPr lang="en-US" baseline="0" dirty="0" smtClean="0"/>
          </a:p>
          <a:p>
            <a:r>
              <a:rPr lang="en-US" baseline="0" dirty="0" smtClean="0"/>
              <a:t>Some ideas we’re considering include: </a:t>
            </a:r>
          </a:p>
          <a:p>
            <a:pPr>
              <a:buFont typeface="Arial" pitchFamily="34" charset="0"/>
              <a:buChar char="•"/>
            </a:pPr>
            <a:r>
              <a:rPr lang="en-US" baseline="0" dirty="0" smtClean="0"/>
              <a:t>Getting a list of the suggested collections in the </a:t>
            </a:r>
            <a:r>
              <a:rPr lang="en-US" baseline="0" dirty="0" err="1" smtClean="0"/>
              <a:t>TopicWeb</a:t>
            </a:r>
            <a:r>
              <a:rPr lang="en-US" baseline="0" dirty="0" smtClean="0"/>
              <a:t> for use elsewhere (the game creator may have a special interest in this).</a:t>
            </a:r>
          </a:p>
          <a:p>
            <a:pPr>
              <a:buFont typeface="Arial" pitchFamily="34" charset="0"/>
              <a:buChar char="•"/>
            </a:pPr>
            <a:r>
              <a:rPr lang="en-US" baseline="0" dirty="0" smtClean="0"/>
              <a:t>Publishing the </a:t>
            </a:r>
            <a:r>
              <a:rPr lang="en-US" baseline="0" dirty="0" err="1" smtClean="0"/>
              <a:t>TopicWeb</a:t>
            </a:r>
            <a:r>
              <a:rPr lang="en-US" baseline="0" dirty="0" smtClean="0"/>
              <a:t> as a document for others to search for and find in ArchiveGrid (the game players get recognition and reputation for that, and the document may prove to be highly useful for others interested in the same topic)</a:t>
            </a:r>
          </a:p>
          <a:p>
            <a:pPr>
              <a:buFont typeface="Arial" pitchFamily="34" charset="0"/>
              <a:buChar char="•"/>
            </a:pPr>
            <a:r>
              <a:rPr lang="en-US" baseline="0" dirty="0" smtClean="0"/>
              <a:t>Using the list of suggested collections as a way to recommend related documents when anyone sees one of the collections in an ArchiveGrid search result</a:t>
            </a:r>
          </a:p>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58</a:t>
            </a:fld>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We need help in</a:t>
            </a:r>
            <a:r>
              <a:rPr lang="en-US" baseline="0" dirty="0" smtClean="0"/>
              <a:t> answering those and other fundamental questions about </a:t>
            </a:r>
            <a:r>
              <a:rPr lang="en-US" baseline="0" dirty="0" err="1" smtClean="0"/>
              <a:t>TopicWeb</a:t>
            </a:r>
            <a:r>
              <a:rPr lang="en-US" baseline="0" dirty="0" smtClean="0"/>
              <a:t>, as it’s still in a very formative stage.  </a:t>
            </a:r>
          </a:p>
          <a:p>
            <a:endParaRPr lang="en-US" baseline="0" dirty="0" smtClean="0"/>
          </a:p>
          <a:p>
            <a:r>
              <a:rPr lang="en-US" baseline="0" dirty="0" smtClean="0"/>
              <a:t>We’re inviting archivists who have seen an earlier version or have been helping us in identifying key collections in ArchiveGrid to a focus group, to consider those questions.  </a:t>
            </a:r>
          </a:p>
          <a:p>
            <a:endParaRPr lang="en-US" baseline="0" dirty="0" smtClean="0"/>
          </a:p>
          <a:p>
            <a:r>
              <a:rPr lang="en-US" baseline="0" dirty="0" smtClean="0"/>
              <a:t>Questions we’d like experts in the archival community to help us answer include:</a:t>
            </a:r>
          </a:p>
          <a:p>
            <a:endParaRPr lang="en-US" baseline="0" dirty="0" smtClean="0"/>
          </a:p>
          <a:p>
            <a:pPr rtl="0"/>
            <a:r>
              <a:rPr lang="en-US" sz="1200" b="0" i="0" u="none" strike="noStrike" kern="1200" dirty="0" smtClean="0">
                <a:solidFill>
                  <a:schemeClr val="tx1"/>
                </a:solidFill>
                <a:latin typeface="+mn-lt"/>
                <a:ea typeface="+mn-ea"/>
                <a:cs typeface="+mn-cs"/>
              </a:rPr>
              <a:t>1) does </a:t>
            </a:r>
            <a:r>
              <a:rPr lang="en-US" sz="1200" b="0" i="0" u="none" strike="noStrike" kern="1200" dirty="0" err="1" smtClean="0">
                <a:solidFill>
                  <a:schemeClr val="tx1"/>
                </a:solidFill>
                <a:latin typeface="+mn-lt"/>
                <a:ea typeface="+mn-ea"/>
                <a:cs typeface="+mn-cs"/>
              </a:rPr>
              <a:t>TopicWeb</a:t>
            </a:r>
            <a:r>
              <a:rPr lang="en-US" sz="1200" b="0" i="0" u="none" strike="noStrike" kern="1200" dirty="0" smtClean="0">
                <a:solidFill>
                  <a:schemeClr val="tx1"/>
                </a:solidFill>
                <a:latin typeface="+mn-lt"/>
                <a:ea typeface="+mn-ea"/>
                <a:cs typeface="+mn-cs"/>
              </a:rPr>
              <a:t> support any existing practice or work process in the archival community?</a:t>
            </a:r>
            <a:endParaRPr lang="en-US" dirty="0" smtClean="0"/>
          </a:p>
          <a:p>
            <a:pPr rtl="0"/>
            <a:r>
              <a:rPr lang="en-US" sz="1200" b="0" i="0" u="none" strike="noStrike" kern="1200" dirty="0" smtClean="0">
                <a:solidFill>
                  <a:schemeClr val="tx1"/>
                </a:solidFill>
                <a:latin typeface="+mn-lt"/>
                <a:ea typeface="+mn-ea"/>
                <a:cs typeface="+mn-cs"/>
              </a:rPr>
              <a:t>2) does </a:t>
            </a:r>
            <a:r>
              <a:rPr lang="en-US" sz="1200" b="0" i="0" u="none" strike="noStrike" kern="1200" dirty="0" err="1" smtClean="0">
                <a:solidFill>
                  <a:schemeClr val="tx1"/>
                </a:solidFill>
                <a:latin typeface="+mn-lt"/>
                <a:ea typeface="+mn-ea"/>
                <a:cs typeface="+mn-cs"/>
              </a:rPr>
              <a:t>TopicWeb</a:t>
            </a:r>
            <a:r>
              <a:rPr lang="en-US" sz="1200" b="0" i="0" u="none" strike="noStrike" kern="1200" dirty="0" smtClean="0">
                <a:solidFill>
                  <a:schemeClr val="tx1"/>
                </a:solidFill>
                <a:latin typeface="+mn-lt"/>
                <a:ea typeface="+mn-ea"/>
                <a:cs typeface="+mn-cs"/>
              </a:rPr>
              <a:t> support any new practice or work process in the archival community currently difficult or impossible to carry out?</a:t>
            </a:r>
            <a:endParaRPr lang="en-US" dirty="0" smtClean="0"/>
          </a:p>
          <a:p>
            <a:pPr rtl="0"/>
            <a:r>
              <a:rPr lang="en-US" sz="1200" b="0" i="0" u="none" strike="noStrike" kern="1200" dirty="0" smtClean="0">
                <a:solidFill>
                  <a:schemeClr val="tx1"/>
                </a:solidFill>
                <a:latin typeface="+mn-lt"/>
                <a:ea typeface="+mn-ea"/>
                <a:cs typeface="+mn-cs"/>
              </a:rPr>
              <a:t>3) does collaboration with other archivists in </a:t>
            </a:r>
            <a:r>
              <a:rPr lang="en-US" sz="1200" b="0" i="0" u="none" strike="noStrike" kern="1200" dirty="0" err="1" smtClean="0">
                <a:solidFill>
                  <a:schemeClr val="tx1"/>
                </a:solidFill>
                <a:latin typeface="+mn-lt"/>
                <a:ea typeface="+mn-ea"/>
                <a:cs typeface="+mn-cs"/>
              </a:rPr>
              <a:t>TopicWeb</a:t>
            </a:r>
            <a:r>
              <a:rPr lang="en-US" sz="1200" b="0" i="0" u="none" strike="noStrike" kern="1200" dirty="0" smtClean="0">
                <a:solidFill>
                  <a:schemeClr val="tx1"/>
                </a:solidFill>
                <a:latin typeface="+mn-lt"/>
                <a:ea typeface="+mn-ea"/>
                <a:cs typeface="+mn-cs"/>
              </a:rPr>
              <a:t> facilitate any new or existing practice or work process in the archival community?</a:t>
            </a:r>
            <a:endParaRPr lang="en-US" dirty="0" smtClean="0"/>
          </a:p>
          <a:p>
            <a:pPr rtl="0"/>
            <a:r>
              <a:rPr lang="en-US" sz="1200" b="0" i="0" u="none" strike="noStrike" kern="1200" dirty="0" smtClean="0">
                <a:solidFill>
                  <a:schemeClr val="tx1"/>
                </a:solidFill>
                <a:latin typeface="+mn-lt"/>
                <a:ea typeface="+mn-ea"/>
                <a:cs typeface="+mn-cs"/>
              </a:rPr>
              <a:t>4) does the </a:t>
            </a:r>
            <a:r>
              <a:rPr lang="en-US" sz="1200" b="0" i="0" u="none" strike="noStrike" kern="1200" dirty="0" err="1" smtClean="0">
                <a:solidFill>
                  <a:schemeClr val="tx1"/>
                </a:solidFill>
                <a:latin typeface="+mn-lt"/>
                <a:ea typeface="+mn-ea"/>
                <a:cs typeface="+mn-cs"/>
              </a:rPr>
              <a:t>gamification</a:t>
            </a:r>
            <a:r>
              <a:rPr lang="en-US" sz="1200" b="0" i="0" u="none" strike="noStrike" kern="1200" dirty="0" smtClean="0">
                <a:solidFill>
                  <a:schemeClr val="tx1"/>
                </a:solidFill>
                <a:latin typeface="+mn-lt"/>
                <a:ea typeface="+mn-ea"/>
                <a:cs typeface="+mn-cs"/>
              </a:rPr>
              <a:t> element of </a:t>
            </a:r>
            <a:r>
              <a:rPr lang="en-US" sz="1200" b="0" i="0" u="none" strike="noStrike" kern="1200" dirty="0" err="1" smtClean="0">
                <a:solidFill>
                  <a:schemeClr val="tx1"/>
                </a:solidFill>
                <a:latin typeface="+mn-lt"/>
                <a:ea typeface="+mn-ea"/>
                <a:cs typeface="+mn-cs"/>
              </a:rPr>
              <a:t>TopicWeb</a:t>
            </a:r>
            <a:r>
              <a:rPr lang="en-US" sz="1200" b="0" i="0" u="none" strike="noStrike" kern="1200" dirty="0" smtClean="0">
                <a:solidFill>
                  <a:schemeClr val="tx1"/>
                </a:solidFill>
                <a:latin typeface="+mn-lt"/>
                <a:ea typeface="+mn-ea"/>
                <a:cs typeface="+mn-cs"/>
              </a:rPr>
              <a:t> add or detract from its interest to the archival community?</a:t>
            </a:r>
            <a:endParaRPr lang="en-US" dirty="0" smtClean="0"/>
          </a:p>
          <a:p>
            <a:pPr rtl="0"/>
            <a:r>
              <a:rPr lang="en-US" sz="1200" b="0" i="0" u="none" strike="noStrike" kern="1200" dirty="0" smtClean="0">
                <a:solidFill>
                  <a:schemeClr val="tx1"/>
                </a:solidFill>
                <a:latin typeface="+mn-lt"/>
                <a:ea typeface="+mn-ea"/>
                <a:cs typeface="+mn-cs"/>
              </a:rPr>
              <a:t>5) what elements of our presentation of </a:t>
            </a:r>
            <a:r>
              <a:rPr lang="en-US" sz="1200" b="0" i="0" u="none" strike="noStrike" kern="1200" dirty="0" err="1" smtClean="0">
                <a:solidFill>
                  <a:schemeClr val="tx1"/>
                </a:solidFill>
                <a:latin typeface="+mn-lt"/>
                <a:ea typeface="+mn-ea"/>
                <a:cs typeface="+mn-cs"/>
              </a:rPr>
              <a:t>TopicWeb</a:t>
            </a:r>
            <a:r>
              <a:rPr lang="en-US" sz="1200" b="0" i="0" u="none" strike="noStrike" kern="1200" dirty="0" smtClean="0">
                <a:solidFill>
                  <a:schemeClr val="tx1"/>
                </a:solidFill>
                <a:latin typeface="+mn-lt"/>
                <a:ea typeface="+mn-ea"/>
                <a:cs typeface="+mn-cs"/>
              </a:rPr>
              <a:t> make sense, and what elements are confusing?</a:t>
            </a:r>
            <a:endParaRPr lang="en-US" dirty="0" smtClean="0"/>
          </a:p>
          <a:p>
            <a:pPr rtl="0"/>
            <a:r>
              <a:rPr lang="en-US" sz="1200" b="0" i="0" u="none" strike="noStrike" kern="1200" dirty="0" smtClean="0">
                <a:solidFill>
                  <a:schemeClr val="tx1"/>
                </a:solidFill>
                <a:latin typeface="+mn-lt"/>
                <a:ea typeface="+mn-ea"/>
                <a:cs typeface="+mn-cs"/>
              </a:rPr>
              <a:t>6) are the basic functions of </a:t>
            </a:r>
            <a:r>
              <a:rPr lang="en-US" sz="1200" b="0" i="0" u="none" strike="noStrike" kern="1200" dirty="0" err="1" smtClean="0">
                <a:solidFill>
                  <a:schemeClr val="tx1"/>
                </a:solidFill>
                <a:latin typeface="+mn-lt"/>
                <a:ea typeface="+mn-ea"/>
                <a:cs typeface="+mn-cs"/>
              </a:rPr>
              <a:t>TopicWeb</a:t>
            </a:r>
            <a:r>
              <a:rPr lang="en-US" sz="1200" b="0" i="0" u="none" strike="noStrike" kern="1200" dirty="0" smtClean="0">
                <a:solidFill>
                  <a:schemeClr val="tx1"/>
                </a:solidFill>
                <a:latin typeface="+mn-lt"/>
                <a:ea typeface="+mn-ea"/>
                <a:cs typeface="+mn-cs"/>
              </a:rPr>
              <a:t> -- creating, suggesting, describing, ordering, publishing -- obvious and understandable?</a:t>
            </a:r>
            <a:endParaRPr lang="en-US" dirty="0" smtClean="0"/>
          </a:p>
          <a:p>
            <a:r>
              <a:rPr lang="en-US" sz="1200" b="0" i="0" u="none" strike="noStrike" kern="1200" dirty="0" smtClean="0">
                <a:solidFill>
                  <a:schemeClr val="tx1"/>
                </a:solidFill>
                <a:latin typeface="+mn-lt"/>
                <a:ea typeface="+mn-ea"/>
                <a:cs typeface="+mn-cs"/>
              </a:rPr>
              <a:t>7) are archivists likely to 1) try, 2) use, and/or 3) recommend </a:t>
            </a:r>
            <a:r>
              <a:rPr lang="en-US" sz="1200" b="0" i="0" u="none" strike="noStrike" kern="1200" dirty="0" err="1" smtClean="0">
                <a:solidFill>
                  <a:schemeClr val="tx1"/>
                </a:solidFill>
                <a:latin typeface="+mn-lt"/>
                <a:ea typeface="+mn-ea"/>
                <a:cs typeface="+mn-cs"/>
              </a:rPr>
              <a:t>TopicWeb</a:t>
            </a:r>
            <a:r>
              <a:rPr lang="en-US" sz="1200" b="0" i="0" u="none" strike="noStrike" kern="1200" dirty="0" smtClean="0">
                <a:solidFill>
                  <a:schemeClr val="tx1"/>
                </a:solidFill>
                <a:latin typeface="+mn-lt"/>
                <a:ea typeface="+mn-ea"/>
                <a:cs typeface="+mn-cs"/>
              </a:rPr>
              <a:t> in its present form, and what changes would make that more likely?</a:t>
            </a:r>
          </a:p>
          <a:p>
            <a:endParaRPr lang="en-US" sz="1200" b="0" i="0" u="none" strike="noStrike" kern="1200" dirty="0" smtClean="0">
              <a:solidFill>
                <a:schemeClr val="tx1"/>
              </a:solidFill>
              <a:latin typeface="+mn-lt"/>
              <a:ea typeface="+mn-ea"/>
              <a:cs typeface="+mn-cs"/>
            </a:endParaRPr>
          </a:p>
          <a:p>
            <a:r>
              <a:rPr lang="en-US" sz="1200" b="0" i="0" u="none" strike="noStrike" kern="1200" dirty="0" smtClean="0">
                <a:solidFill>
                  <a:schemeClr val="tx1"/>
                </a:solidFill>
                <a:latin typeface="+mn-lt"/>
                <a:ea typeface="+mn-ea"/>
                <a:cs typeface="+mn-cs"/>
              </a:rPr>
              <a:t>Based on what we hear, we’ll consider how best to move forward.</a:t>
            </a:r>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59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0" u="none" dirty="0" smtClean="0">
                <a:solidFill>
                  <a:schemeClr val="tx1"/>
                </a:solidFill>
              </a:rPr>
              <a:t>“Current</a:t>
            </a:r>
            <a:r>
              <a:rPr lang="en-US" b="0" u="none" baseline="0" dirty="0" smtClean="0">
                <a:solidFill>
                  <a:schemeClr val="tx1"/>
                </a:solidFill>
              </a:rPr>
              <a:t> Archives</a:t>
            </a:r>
            <a:r>
              <a:rPr lang="en-US" b="0" u="none" dirty="0" smtClean="0">
                <a:solidFill>
                  <a:schemeClr val="tx1"/>
                </a:solidFill>
              </a:rPr>
              <a:t>” is copyright (c) 2011 Carmichael Library and made available under a </a:t>
            </a:r>
            <a:r>
              <a:rPr lang="en-US" b="0" u="none" dirty="0" smtClean="0">
                <a:solidFill>
                  <a:schemeClr val="tx1"/>
                </a:solidFill>
                <a:hlinkClick r:id="rId3"/>
              </a:rPr>
              <a:t>Attribution 2.0 license</a:t>
            </a:r>
            <a:r>
              <a:rPr lang="en-US" b="0" u="none" dirty="0" smtClean="0">
                <a:solidFill>
                  <a:schemeClr val="tx1"/>
                </a:solidFill>
              </a:rPr>
              <a:t>: http://creativecommons.org/licenses/by/2.0/deed.en</a:t>
            </a:r>
          </a:p>
          <a:p>
            <a:endParaRPr lang="en-US" dirty="0"/>
          </a:p>
        </p:txBody>
      </p:sp>
      <p:sp>
        <p:nvSpPr>
          <p:cNvPr id="4" name="Slide Number Placeholder 3"/>
          <p:cNvSpPr>
            <a:spLocks noGrp="1"/>
          </p:cNvSpPr>
          <p:nvPr>
            <p:ph type="sldNum" sz="quarter" idx="10"/>
          </p:nvPr>
        </p:nvSpPr>
        <p:spPr/>
        <p:txBody>
          <a:bodyPr/>
          <a:lstStyle/>
          <a:p>
            <a:fld id="{32CF4C4C-19F4-4555-84AC-DDCE43DBCD2E}"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in depth exploration of recent</a:t>
            </a:r>
            <a:r>
              <a:rPr lang="en-US" baseline="0" dirty="0" smtClean="0"/>
              <a:t> OCLC Research work on collaborative search and </a:t>
            </a:r>
            <a:r>
              <a:rPr lang="en-US" baseline="0" dirty="0" err="1" smtClean="0"/>
              <a:t>gamification</a:t>
            </a:r>
            <a:r>
              <a:rPr lang="en-US" baseline="0" dirty="0" smtClean="0"/>
              <a:t> helps illustrate our on-going and expanding interest in ArchiveGrid as an aggregation.  </a:t>
            </a:r>
          </a:p>
          <a:p>
            <a:endParaRPr lang="en-US" baseline="0" dirty="0" smtClean="0"/>
          </a:p>
          <a:p>
            <a:r>
              <a:rPr lang="en-US" baseline="0" dirty="0" smtClean="0"/>
              <a:t>It began years ago as a proving ground for aggregated EAD documents, developed into a more inclusive discovery system, was taken on by OCLC Research to ensure it would be freely accessible, continued to develop its discovery features, and now helps us research its content, opportunities for automatically generating connections between collections, and a challenge to explore emerging methods of getting communities to work and share together.</a:t>
            </a:r>
          </a:p>
          <a:p>
            <a:endParaRPr lang="en-US" dirty="0" smtClean="0"/>
          </a:p>
        </p:txBody>
      </p:sp>
      <p:sp>
        <p:nvSpPr>
          <p:cNvPr id="4" name="Slide Number Placeholder 3"/>
          <p:cNvSpPr>
            <a:spLocks noGrp="1"/>
          </p:cNvSpPr>
          <p:nvPr>
            <p:ph type="sldNum" sz="quarter" idx="10"/>
          </p:nvPr>
        </p:nvSpPr>
        <p:spPr/>
        <p:txBody>
          <a:bodyPr/>
          <a:lstStyle/>
          <a:p>
            <a:fld id="{AE921901-2D7D-404F-83CF-0310337D82A5}" type="slidenum">
              <a:rPr lang="en-US" smtClean="0"/>
              <a:pPr/>
              <a:t>60</a:t>
            </a:fld>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921901-2D7D-404F-83CF-0310337D82A5}" type="slidenum">
              <a:rPr lang="en-US" smtClean="0"/>
              <a:pPr/>
              <a:t>61</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past user studies we’ve established that the primary audiences for </a:t>
            </a:r>
            <a:r>
              <a:rPr lang="en-US" baseline="0" dirty="0" err="1" smtClean="0"/>
              <a:t>ArchiveGrid</a:t>
            </a:r>
            <a:r>
              <a:rPr lang="en-US" baseline="0" dirty="0" smtClean="0"/>
              <a:t> are faculty, post-graduate researchers, independent scholars and both amateur and professional genealogists.</a:t>
            </a:r>
          </a:p>
          <a:p>
            <a:endParaRPr lang="en-US" dirty="0" smtClean="0"/>
          </a:p>
          <a:p>
            <a:r>
              <a:rPr lang="en-US" dirty="0" smtClean="0"/>
              <a:t>We’ve used Personas to</a:t>
            </a:r>
            <a:r>
              <a:rPr lang="en-US" baseline="0" dirty="0" smtClean="0"/>
              <a:t> help guide the design process for </a:t>
            </a:r>
            <a:r>
              <a:rPr lang="en-US" baseline="0" dirty="0" err="1" smtClean="0"/>
              <a:t>ArchiveGrid</a:t>
            </a:r>
            <a:r>
              <a:rPr lang="en-US" baseline="0" dirty="0" smtClean="0"/>
              <a:t>.  A sketch of a few of them are shown here.</a:t>
            </a:r>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Because not all</a:t>
            </a:r>
            <a:r>
              <a:rPr lang="en-US" baseline="0" dirty="0" smtClean="0"/>
              <a:t> the archival collection descriptions available to us are in a single resource already, we draw them in from multiple sources and in multiple formats to build our own separate aggregated ArchiveGrid index.</a:t>
            </a:r>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4" name="Date Placeholder 3"/>
          <p:cNvSpPr>
            <a:spLocks noGrp="1"/>
          </p:cNvSpPr>
          <p:nvPr>
            <p:ph type="dt" sz="half" idx="10"/>
          </p:nvPr>
        </p:nvSpPr>
        <p:spPr/>
        <p:txBody>
          <a:bodyPr/>
          <a:lstStyle/>
          <a:p>
            <a:fld id="{793BC21B-894E-AB42-B567-820E81E1B58F}" type="datetimeFigureOut">
              <a:rPr lang="en-US" smtClean="0"/>
              <a:pPr/>
              <a:t>5/23/2013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14" name="Title 1"/>
          <p:cNvSpPr>
            <a:spLocks noGrp="1"/>
          </p:cNvSpPr>
          <p:nvPr>
            <p:ph type="ctrTitle"/>
          </p:nvPr>
        </p:nvSpPr>
        <p:spPr>
          <a:xfrm>
            <a:off x="685800" y="1523999"/>
            <a:ext cx="7772400" cy="2732725"/>
          </a:xfrm>
        </p:spPr>
        <p:txBody>
          <a:bodyPr wrap="square" tIns="0" bIns="0" anchor="t">
            <a:normAutofit/>
          </a:bodyPr>
          <a:lstStyle>
            <a:lvl1pPr algn="l">
              <a:defRPr sz="6000">
                <a:solidFill>
                  <a:schemeClr val="bg1"/>
                </a:solidFill>
              </a:defRPr>
            </a:lvl1pPr>
          </a:lstStyle>
          <a:p>
            <a:r>
              <a:rPr lang="en-US" dirty="0" smtClean="0"/>
              <a:t>Click to edit Master title style</a:t>
            </a:r>
            <a:endParaRPr lang="en-US" dirty="0"/>
          </a:p>
        </p:txBody>
      </p:sp>
      <p:sp>
        <p:nvSpPr>
          <p:cNvPr id="15" name="Subtitle 2"/>
          <p:cNvSpPr>
            <a:spLocks noGrp="1"/>
          </p:cNvSpPr>
          <p:nvPr>
            <p:ph type="subTitle" idx="1"/>
          </p:nvPr>
        </p:nvSpPr>
        <p:spPr>
          <a:xfrm>
            <a:off x="685800" y="990216"/>
            <a:ext cx="7772400" cy="533784"/>
          </a:xfrm>
        </p:spPr>
        <p:txBody>
          <a:bodyPr anchor="t">
            <a:norm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6" name="Text Placeholder 15"/>
          <p:cNvSpPr>
            <a:spLocks noGrp="1"/>
          </p:cNvSpPr>
          <p:nvPr>
            <p:ph type="body" sz="quarter" idx="14" hasCustomPrompt="1"/>
          </p:nvPr>
        </p:nvSpPr>
        <p:spPr>
          <a:xfrm>
            <a:off x="685800" y="245651"/>
            <a:ext cx="8153400" cy="491741"/>
          </a:xfrm>
        </p:spPr>
        <p:txBody>
          <a:bodyPr>
            <a:normAutofit/>
          </a:bodyPr>
          <a:lstStyle>
            <a:lvl1pPr marL="0" indent="0" algn="r">
              <a:spcBef>
                <a:spcPts val="1200"/>
              </a:spcBef>
              <a:buNone/>
              <a:defRPr sz="1400" baseline="0">
                <a:solidFill>
                  <a:srgbClr val="FFFFFF"/>
                </a:solidFill>
              </a:defRPr>
            </a:lvl1pPr>
          </a:lstStyle>
          <a:p>
            <a:r>
              <a:rPr lang="en-US" dirty="0" smtClean="0">
                <a:solidFill>
                  <a:schemeClr val="tx1">
                    <a:lumMod val="65000"/>
                    <a:lumOff val="35000"/>
                  </a:schemeClr>
                </a:solidFill>
                <a:latin typeface="Arial"/>
                <a:cs typeface="Arial"/>
              </a:rPr>
              <a:t>Venue or location, date</a:t>
            </a:r>
            <a:br>
              <a:rPr lang="en-US" dirty="0" smtClean="0">
                <a:solidFill>
                  <a:schemeClr val="tx1">
                    <a:lumMod val="65000"/>
                    <a:lumOff val="35000"/>
                  </a:schemeClr>
                </a:solidFill>
                <a:latin typeface="Arial"/>
                <a:cs typeface="Arial"/>
              </a:rPr>
            </a:br>
            <a:r>
              <a:rPr lang="en-US" dirty="0" smtClean="0">
                <a:solidFill>
                  <a:schemeClr val="tx1">
                    <a:lumMod val="65000"/>
                    <a:lumOff val="35000"/>
                  </a:schemeClr>
                </a:solidFill>
                <a:latin typeface="Arial"/>
                <a:cs typeface="Arial"/>
              </a:rPr>
              <a:t>Twitter </a:t>
            </a:r>
            <a:r>
              <a:rPr lang="en-US" dirty="0" err="1" smtClean="0">
                <a:solidFill>
                  <a:schemeClr val="tx1">
                    <a:lumMod val="65000"/>
                    <a:lumOff val="35000"/>
                  </a:schemeClr>
                </a:solidFill>
                <a:latin typeface="Arial"/>
                <a:cs typeface="Arial"/>
              </a:rPr>
              <a:t>hashtag</a:t>
            </a:r>
            <a:endParaRPr lang="en-US" dirty="0" smtClean="0">
              <a:solidFill>
                <a:schemeClr val="tx1">
                  <a:lumMod val="65000"/>
                  <a:lumOff val="35000"/>
                </a:schemeClr>
              </a:solidFill>
              <a:latin typeface="Arial"/>
              <a:cs typeface="Arial"/>
            </a:endParaRPr>
          </a:p>
          <a:p>
            <a:pPr lvl="0"/>
            <a:endParaRPr lang="en-US" dirty="0"/>
          </a:p>
        </p:txBody>
      </p:sp>
      <p:sp>
        <p:nvSpPr>
          <p:cNvPr id="17" name="Text Placeholder 15"/>
          <p:cNvSpPr>
            <a:spLocks noGrp="1"/>
          </p:cNvSpPr>
          <p:nvPr>
            <p:ph type="body" sz="quarter" idx="13" hasCustomPrompt="1"/>
          </p:nvPr>
        </p:nvSpPr>
        <p:spPr>
          <a:xfrm>
            <a:off x="685800" y="4256725"/>
            <a:ext cx="3693697" cy="457200"/>
          </a:xfrm>
        </p:spPr>
        <p:txBody>
          <a:bodyPr>
            <a:normAutofit/>
          </a:bodyPr>
          <a:lstStyle>
            <a:lvl1pPr marL="0" indent="0">
              <a:spcBef>
                <a:spcPts val="1200"/>
              </a:spcBef>
              <a:buNone/>
              <a:defRPr sz="2000">
                <a:solidFill>
                  <a:schemeClr val="bg1"/>
                </a:solidFill>
              </a:defRPr>
            </a:lvl1pPr>
          </a:lstStyle>
          <a:p>
            <a:r>
              <a:rPr lang="en-US" dirty="0" smtClean="0">
                <a:solidFill>
                  <a:schemeClr val="tx1">
                    <a:lumMod val="65000"/>
                    <a:lumOff val="35000"/>
                  </a:schemeClr>
                </a:solidFill>
                <a:latin typeface="Arial"/>
                <a:cs typeface="Arial"/>
              </a:rPr>
              <a:t>Presenter name</a:t>
            </a:r>
            <a:endParaRPr lang="en-US" dirty="0"/>
          </a:p>
        </p:txBody>
      </p:sp>
      <p:sp>
        <p:nvSpPr>
          <p:cNvPr id="18" name="Text Placeholder 15"/>
          <p:cNvSpPr>
            <a:spLocks noGrp="1"/>
          </p:cNvSpPr>
          <p:nvPr>
            <p:ph type="body" sz="quarter" idx="15" hasCustomPrompt="1"/>
          </p:nvPr>
        </p:nvSpPr>
        <p:spPr>
          <a:xfrm>
            <a:off x="685800" y="4713925"/>
            <a:ext cx="3693697" cy="1305875"/>
          </a:xfrm>
        </p:spPr>
        <p:txBody>
          <a:bodyPr>
            <a:normAutofit/>
          </a:bodyPr>
          <a:lstStyle>
            <a:lvl1pPr marL="0" indent="0">
              <a:spcBef>
                <a:spcPts val="1200"/>
              </a:spcBef>
              <a:buNone/>
              <a:defRPr sz="1400">
                <a:solidFill>
                  <a:schemeClr val="bg1"/>
                </a:solidFill>
              </a:defRPr>
            </a:lvl1pPr>
          </a:lstStyle>
          <a:p>
            <a:r>
              <a:rPr lang="en-US" dirty="0" smtClean="0">
                <a:solidFill>
                  <a:schemeClr val="tx1">
                    <a:lumMod val="65000"/>
                    <a:lumOff val="35000"/>
                  </a:schemeClr>
                </a:solidFill>
                <a:latin typeface="Arial"/>
                <a:cs typeface="Arial"/>
              </a:rPr>
              <a:t>Title</a:t>
            </a:r>
            <a:br>
              <a:rPr lang="en-US" dirty="0" smtClean="0">
                <a:solidFill>
                  <a:schemeClr val="tx1">
                    <a:lumMod val="65000"/>
                    <a:lumOff val="35000"/>
                  </a:schemeClr>
                </a:solidFill>
                <a:latin typeface="Arial"/>
                <a:cs typeface="Arial"/>
              </a:rPr>
            </a:br>
            <a:r>
              <a:rPr lang="en-US" dirty="0" smtClean="0">
                <a:solidFill>
                  <a:schemeClr val="tx1">
                    <a:lumMod val="65000"/>
                    <a:lumOff val="35000"/>
                  </a:schemeClr>
                </a:solidFill>
                <a:latin typeface="Arial"/>
                <a:cs typeface="Arial"/>
              </a:rPr>
              <a:t>Organization</a:t>
            </a:r>
          </a:p>
          <a:p>
            <a:r>
              <a:rPr lang="en-US" dirty="0" smtClean="0">
                <a:solidFill>
                  <a:schemeClr val="tx1">
                    <a:lumMod val="65000"/>
                    <a:lumOff val="35000"/>
                  </a:schemeClr>
                </a:solidFill>
                <a:latin typeface="Arial"/>
                <a:cs typeface="Arial"/>
              </a:rPr>
              <a:t>Presenter’s Twitter</a:t>
            </a:r>
            <a:r>
              <a:rPr lang="en-US" baseline="0" dirty="0" smtClean="0">
                <a:solidFill>
                  <a:schemeClr val="tx1">
                    <a:lumMod val="65000"/>
                    <a:lumOff val="35000"/>
                  </a:schemeClr>
                </a:solidFill>
                <a:latin typeface="Arial"/>
                <a:cs typeface="Arial"/>
              </a:rPr>
              <a:t> ID or other info</a:t>
            </a:r>
          </a:p>
        </p:txBody>
      </p:sp>
      <p:pic>
        <p:nvPicPr>
          <p:cNvPr id="19" name="Picture 18" descr="oclclogo-rings-transparent.png"/>
          <p:cNvPicPr>
            <a:picLocks noChangeAspect="1"/>
          </p:cNvPicPr>
          <p:nvPr userDrawn="1"/>
        </p:nvPicPr>
        <p:blipFill>
          <a:blip r:embed="rId2" cstate="print">
            <a:alphaModFix amt="30000"/>
          </a:blip>
          <a:srcRect/>
          <a:stretch>
            <a:fillRect/>
          </a:stretch>
        </p:blipFill>
        <p:spPr>
          <a:xfrm>
            <a:off x="5325434" y="2853375"/>
            <a:ext cx="3513766" cy="3395025"/>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Head and Open Layout">
    <p:spTree>
      <p:nvGrpSpPr>
        <p:cNvPr id="1" name=""/>
        <p:cNvGrpSpPr/>
        <p:nvPr/>
      </p:nvGrpSpPr>
      <p:grpSpPr>
        <a:xfrm>
          <a:off x="0" y="0"/>
          <a:ext cx="0" cy="0"/>
          <a:chOff x="0" y="0"/>
          <a:chExt cx="0" cy="0"/>
        </a:xfrm>
      </p:grpSpPr>
      <p:grpSp>
        <p:nvGrpSpPr>
          <p:cNvPr id="12"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1" name="Isosceles Triangle 10"/>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5/23/2013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93BC21B-894E-AB42-B567-820E81E1B58F}" type="datetimeFigureOut">
              <a:rPr lang="en-US" smtClean="0"/>
              <a:pPr/>
              <a:t>5/23/2013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ll Head and Big Text">
    <p:spTree>
      <p:nvGrpSpPr>
        <p:cNvPr id="1" name=""/>
        <p:cNvGrpSpPr/>
        <p:nvPr/>
      </p:nvGrpSpPr>
      <p:grpSpPr>
        <a:xfrm>
          <a:off x="0" y="0"/>
          <a:ext cx="0" cy="0"/>
          <a:chOff x="0" y="0"/>
          <a:chExt cx="0" cy="0"/>
        </a:xfrm>
      </p:grpSpPr>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5/23/2013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lIns="457200" tIns="457200" rIns="457200" bIns="457200" anchor="ctr">
            <a:noAutofit/>
          </a:bodyPr>
          <a:lstStyle>
            <a:lvl1pPr marL="0" indent="0" algn="ctr">
              <a:lnSpc>
                <a:spcPct val="100000"/>
              </a:lnSpc>
              <a:spcBef>
                <a:spcPts val="1200"/>
              </a:spcBef>
              <a:buNone/>
              <a:defRPr sz="6600">
                <a:gradFill flip="none" rotWithShape="1">
                  <a:gsLst>
                    <a:gs pos="0">
                      <a:schemeClr val="accent1">
                        <a:lumMod val="75000"/>
                      </a:schemeClr>
                    </a:gs>
                    <a:gs pos="100000">
                      <a:schemeClr val="accent1"/>
                    </a:gs>
                  </a:gsLst>
                  <a:lin ang="16200000" scaled="0"/>
                  <a:tileRect/>
                </a:gra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mall Head and Big Text-Blu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5/23/2013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66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g Text-Blu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4" name="Date Placeholder 3"/>
          <p:cNvSpPr>
            <a:spLocks noGrp="1"/>
          </p:cNvSpPr>
          <p:nvPr>
            <p:ph type="dt" sz="half" idx="10"/>
          </p:nvPr>
        </p:nvSpPr>
        <p:spPr/>
        <p:txBody>
          <a:bodyPr/>
          <a:lstStyle/>
          <a:p>
            <a:fld id="{793BC21B-894E-AB42-B567-820E81E1B58F}" type="datetimeFigureOut">
              <a:rPr lang="en-US" smtClean="0"/>
              <a:pPr/>
              <a:t>5/23/2013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13" name="Text Placeholder 12"/>
          <p:cNvSpPr>
            <a:spLocks noGrp="1"/>
          </p:cNvSpPr>
          <p:nvPr>
            <p:ph type="body" sz="quarter" idx="13"/>
          </p:nvPr>
        </p:nvSpPr>
        <p:spPr>
          <a:xfrm>
            <a:off x="152400" y="228600"/>
            <a:ext cx="8839200" cy="5791200"/>
          </a:xfrm>
        </p:spPr>
        <p:txBody>
          <a:bodyPr lIns="457200" tIns="457200" rIns="457200" bIns="457200" anchor="ctr">
            <a:noAutofit/>
          </a:bodyPr>
          <a:lstStyle>
            <a:lvl1pPr marL="0" indent="0" algn="ctr">
              <a:lnSpc>
                <a:spcPct val="100000"/>
              </a:lnSpc>
              <a:spcBef>
                <a:spcPts val="1200"/>
              </a:spcBef>
              <a:buNone/>
              <a:defRPr sz="8000">
                <a:solidFill>
                  <a:srgbClr val="FFFFFF"/>
                </a:soli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mall Head and Chart-Blu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15"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5/23/2013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ig Head and Content-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3BC21B-894E-AB42-B567-820E81E1B58F}" type="datetimeFigureOut">
              <a:rPr lang="en-US" smtClean="0"/>
              <a:pPr/>
              <a:t>5/23/2013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Big Head and Open Layout-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3BC21B-894E-AB42-B567-820E81E1B58F}" type="datetimeFigureOut">
              <a:rPr lang="en-US" smtClean="0"/>
              <a:pPr/>
              <a:t>5/23/2013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g Text-Whit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93BC21B-894E-AB42-B567-820E81E1B58F}" type="datetimeFigureOut">
              <a:rPr lang="en-US" smtClean="0"/>
              <a:pPr/>
              <a:t>5/23/2013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13" name="Text Placeholder 12"/>
          <p:cNvSpPr>
            <a:spLocks noGrp="1"/>
          </p:cNvSpPr>
          <p:nvPr>
            <p:ph type="body" sz="quarter" idx="13"/>
          </p:nvPr>
        </p:nvSpPr>
        <p:spPr>
          <a:xfrm>
            <a:off x="152400" y="228600"/>
            <a:ext cx="8839200" cy="5791200"/>
          </a:xfrm>
        </p:spPr>
        <p:txBody>
          <a:bodyPr lIns="457200" tIns="457200" rIns="457200" bIns="457200" anchor="ctr">
            <a:noAutofit/>
          </a:bodyPr>
          <a:lstStyle>
            <a:lvl1pPr marL="0" indent="0" algn="ctr">
              <a:lnSpc>
                <a:spcPct val="100000"/>
              </a:lnSpc>
              <a:spcBef>
                <a:spcPts val="1200"/>
              </a:spcBef>
              <a:buNone/>
              <a:defRPr sz="8000">
                <a:gradFill flip="none" rotWithShape="1">
                  <a:gsLst>
                    <a:gs pos="0">
                      <a:schemeClr val="accent1">
                        <a:lumMod val="75000"/>
                      </a:schemeClr>
                    </a:gs>
                    <a:gs pos="100000">
                      <a:schemeClr val="accent1"/>
                    </a:gs>
                  </a:gsLst>
                  <a:lin ang="16200000" scaled="0"/>
                  <a:tileRect/>
                </a:gra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Chart">
    <p:spTree>
      <p:nvGrpSpPr>
        <p:cNvPr id="1" name=""/>
        <p:cNvGrpSpPr/>
        <p:nvPr/>
      </p:nvGrpSpPr>
      <p:grpSpPr>
        <a:xfrm>
          <a:off x="0" y="0"/>
          <a:ext cx="0" cy="0"/>
          <a:chOff x="0" y="0"/>
          <a:chExt cx="0" cy="0"/>
        </a:xfrm>
      </p:grpSpPr>
      <p:sp>
        <p:nvSpPr>
          <p:cNvPr id="10" name="Rectangle 9"/>
          <p:cNvSpPr/>
          <p:nvPr/>
        </p:nvSpPr>
        <p:spPr>
          <a:xfrm>
            <a:off x="0" y="0"/>
            <a:ext cx="9144000" cy="6248400"/>
          </a:xfrm>
          <a:prstGeom prst="rect">
            <a:avLst/>
          </a:prstGeom>
          <a:gradFill flip="none" rotWithShape="1">
            <a:gsLst>
              <a:gs pos="0">
                <a:schemeClr val="tx2">
                  <a:lumMod val="50000"/>
                </a:schemeClr>
              </a:gs>
              <a:gs pos="100000">
                <a:schemeClr val="tx2"/>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5/23/2013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1" name="Content Placeholder 2"/>
          <p:cNvSpPr>
            <a:spLocks noGrp="1"/>
          </p:cNvSpPr>
          <p:nvPr>
            <p:ph idx="1"/>
          </p:nvPr>
        </p:nvSpPr>
        <p:spPr>
          <a:xfrm>
            <a:off x="3505200" y="990600"/>
            <a:ext cx="5181600" cy="5153025"/>
          </a:xfrm>
        </p:spPr>
        <p:txBody>
          <a:bodyPr/>
          <a:lstStyle>
            <a:lvl1pPr>
              <a:defRPr sz="2400">
                <a:solidFill>
                  <a:schemeClr val="bg1"/>
                </a:solidFill>
              </a:defRPr>
            </a:lvl1pPr>
            <a:lvl2pPr>
              <a:defRPr sz="2000">
                <a:solidFill>
                  <a:schemeClr val="bg1"/>
                </a:solidFill>
              </a:defRPr>
            </a:lvl2pPr>
            <a:lvl3pPr marL="914400" indent="-228600">
              <a:defRPr sz="1800">
                <a:solidFill>
                  <a:schemeClr val="bg1"/>
                </a:solidFill>
              </a:defRPr>
            </a:lvl3pPr>
            <a:lvl4pPr>
              <a:defRPr sz="1600">
                <a:solidFill>
                  <a:schemeClr val="bg1"/>
                </a:solidFill>
              </a:defRPr>
            </a:lvl4pPr>
            <a:lvl5pPr>
              <a:defRPr sz="1400">
                <a:solidFill>
                  <a:schemeClr val="bg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3"/>
          <p:cNvSpPr>
            <a:spLocks noGrp="1"/>
          </p:cNvSpPr>
          <p:nvPr>
            <p:ph type="body" sz="half" idx="2"/>
          </p:nvPr>
        </p:nvSpPr>
        <p:spPr>
          <a:xfrm>
            <a:off x="457201" y="990600"/>
            <a:ext cx="2667000" cy="5153025"/>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Titl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pPr/>
              <a:t>5/23/2013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hart">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tx2">
                  <a:lumMod val="50000"/>
                </a:schemeClr>
              </a:gs>
              <a:gs pos="100000">
                <a:schemeClr val="tx2"/>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5/23/2013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hart">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6">
                  <a:lumMod val="50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5/23/2013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Chart">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3">
                  <a:lumMod val="50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5/23/2013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5_Section Header">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pPr/>
              <a:t>5/23/2013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Big text with titl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11" name="Group 11"/>
          <p:cNvGrpSpPr/>
          <p:nvPr userDrawn="1"/>
        </p:nvGrpSpPr>
        <p:grpSpPr>
          <a:xfrm>
            <a:off x="0" y="0"/>
            <a:ext cx="9144000" cy="855144"/>
            <a:chOff x="0" y="0"/>
            <a:chExt cx="9144000" cy="855144"/>
          </a:xfrm>
        </p:grpSpPr>
        <p:sp>
          <p:nvSpPr>
            <p:cNvPr id="15" name="Rounded Rectangle 14"/>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6" name="Isosceles Triangle 15"/>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5/23/2013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80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5/23/2013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Kicker and Content">
    <p:spTree>
      <p:nvGrpSpPr>
        <p:cNvPr id="1" name=""/>
        <p:cNvGrpSpPr/>
        <p:nvPr/>
      </p:nvGrpSpPr>
      <p:grpSpPr>
        <a:xfrm>
          <a:off x="0" y="0"/>
          <a:ext cx="0" cy="0"/>
          <a:chOff x="0" y="0"/>
          <a:chExt cx="0" cy="0"/>
        </a:xfrm>
      </p:grpSpPr>
      <p:grpSp>
        <p:nvGrpSpPr>
          <p:cNvPr id="11" name="Group 7"/>
          <p:cNvGrpSpPr/>
          <p:nvPr userDrawn="1"/>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Isosceles Triangle 15"/>
            <p:cNvSpPr/>
            <p:nvPr userDrawn="1"/>
          </p:nvSpPr>
          <p:spPr>
            <a:xfrm rot="10800000">
              <a:off x="942302" y="1731952"/>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5/23/2013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dirty="0"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6">
                    <a:lumMod val="20000"/>
                    <a:lumOff val="80000"/>
                  </a:schemeClr>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Chart">
    <p:spTree>
      <p:nvGrpSpPr>
        <p:cNvPr id="1" name=""/>
        <p:cNvGrpSpPr/>
        <p:nvPr/>
      </p:nvGrpSpPr>
      <p:grpSpPr>
        <a:xfrm>
          <a:off x="0" y="0"/>
          <a:ext cx="0" cy="0"/>
          <a:chOff x="0" y="0"/>
          <a:chExt cx="0" cy="0"/>
        </a:xfrm>
      </p:grpSpPr>
      <p:grpSp>
        <p:nvGrpSpPr>
          <p:cNvPr id="10" name="Group 11"/>
          <p:cNvGrpSpPr/>
          <p:nvPr userDrawn="1"/>
        </p:nvGrpSpPr>
        <p:grpSpPr>
          <a:xfrm>
            <a:off x="0" y="0"/>
            <a:ext cx="9144000" cy="855144"/>
            <a:chOff x="0" y="0"/>
            <a:chExt cx="9144000" cy="855144"/>
          </a:xfrm>
        </p:grpSpPr>
        <p:sp>
          <p:nvSpPr>
            <p:cNvPr id="11" name="Rounded Rectangle 10"/>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2" name="Isosceles Triangle 11"/>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5/23/2013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Small Title Bar">
    <p:spTree>
      <p:nvGrpSpPr>
        <p:cNvPr id="1" name=""/>
        <p:cNvGrpSpPr/>
        <p:nvPr/>
      </p:nvGrpSpPr>
      <p:grpSpPr>
        <a:xfrm>
          <a:off x="0" y="0"/>
          <a:ext cx="0" cy="0"/>
          <a:chOff x="0" y="0"/>
          <a:chExt cx="0" cy="0"/>
        </a:xfrm>
      </p:grpSpPr>
      <p:grpSp>
        <p:nvGrpSpPr>
          <p:cNvPr id="3"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1" name="Isosceles Triangle 10"/>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5/23/2013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pPr/>
              <a:t>5/23/2013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Large Head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lvl1pPr>
              <a:defRPr sz="2800"/>
            </a:lvl1pPr>
            <a:lvl2pPr>
              <a:defRPr sz="2400"/>
            </a:lvl2pPr>
            <a:lvl3pP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5/23/2013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Big text with titl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11" name="Group 11"/>
          <p:cNvGrpSpPr/>
          <p:nvPr userDrawn="1"/>
        </p:nvGrpSpPr>
        <p:grpSpPr>
          <a:xfrm>
            <a:off x="0" y="0"/>
            <a:ext cx="9144000" cy="855144"/>
            <a:chOff x="0" y="0"/>
            <a:chExt cx="9144000" cy="855144"/>
          </a:xfrm>
        </p:grpSpPr>
        <p:sp>
          <p:nvSpPr>
            <p:cNvPr id="12" name="Rounded Rectangle 11"/>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4" name="Isosceles Triangle 13"/>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5/23/2013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80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5/23/2013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Kicker and Content">
    <p:spTree>
      <p:nvGrpSpPr>
        <p:cNvPr id="1" name=""/>
        <p:cNvGrpSpPr/>
        <p:nvPr/>
      </p:nvGrpSpPr>
      <p:grpSpPr>
        <a:xfrm>
          <a:off x="0" y="0"/>
          <a:ext cx="0" cy="0"/>
          <a:chOff x="0" y="0"/>
          <a:chExt cx="0" cy="0"/>
        </a:xfrm>
      </p:grpSpPr>
      <p:grpSp>
        <p:nvGrpSpPr>
          <p:cNvPr id="11" name="Group 7"/>
          <p:cNvGrpSpPr/>
          <p:nvPr userDrawn="1"/>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Isosceles Triangle 15"/>
            <p:cNvSpPr/>
            <p:nvPr userDrawn="1"/>
          </p:nvSpPr>
          <p:spPr>
            <a:xfrm rot="10800000">
              <a:off x="942302" y="1731952"/>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5/23/2013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dirty="0"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3">
                    <a:lumMod val="20000"/>
                    <a:lumOff val="80000"/>
                  </a:schemeClr>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Chart">
    <p:spTree>
      <p:nvGrpSpPr>
        <p:cNvPr id="1" name=""/>
        <p:cNvGrpSpPr/>
        <p:nvPr/>
      </p:nvGrpSpPr>
      <p:grpSpPr>
        <a:xfrm>
          <a:off x="0" y="0"/>
          <a:ext cx="0" cy="0"/>
          <a:chOff x="0" y="0"/>
          <a:chExt cx="0" cy="0"/>
        </a:xfrm>
      </p:grpSpPr>
      <p:grpSp>
        <p:nvGrpSpPr>
          <p:cNvPr id="10" name="Group 11"/>
          <p:cNvGrpSpPr/>
          <p:nvPr userDrawn="1"/>
        </p:nvGrpSpPr>
        <p:grpSpPr>
          <a:xfrm>
            <a:off x="0" y="0"/>
            <a:ext cx="9144000" cy="855144"/>
            <a:chOff x="0" y="0"/>
            <a:chExt cx="9144000" cy="855144"/>
          </a:xfrm>
        </p:grpSpPr>
        <p:sp>
          <p:nvSpPr>
            <p:cNvPr id="11" name="Rounded Rectangle 10"/>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2" name="Isosceles Triangle 11"/>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5/23/2013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Small Title Bar">
    <p:spTree>
      <p:nvGrpSpPr>
        <p:cNvPr id="1" name=""/>
        <p:cNvGrpSpPr/>
        <p:nvPr/>
      </p:nvGrpSpPr>
      <p:grpSpPr>
        <a:xfrm>
          <a:off x="0" y="0"/>
          <a:ext cx="0" cy="0"/>
          <a:chOff x="0" y="0"/>
          <a:chExt cx="0" cy="0"/>
        </a:xfrm>
      </p:grpSpPr>
      <p:grpSp>
        <p:nvGrpSpPr>
          <p:cNvPr id="3"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1" name="Isosceles Triangle 10"/>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5/23/2013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6_Section Header">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pPr/>
              <a:t>5/23/2013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5/23/2013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Title, Kicker and Content">
    <p:spTree>
      <p:nvGrpSpPr>
        <p:cNvPr id="1" name=""/>
        <p:cNvGrpSpPr/>
        <p:nvPr/>
      </p:nvGrpSpPr>
      <p:grpSpPr>
        <a:xfrm>
          <a:off x="0" y="0"/>
          <a:ext cx="0" cy="0"/>
          <a:chOff x="0" y="0"/>
          <a:chExt cx="0" cy="0"/>
        </a:xfrm>
      </p:grpSpPr>
      <p:grpSp>
        <p:nvGrpSpPr>
          <p:cNvPr id="7" name="Group 7"/>
          <p:cNvGrpSpPr/>
          <p:nvPr userDrawn="1"/>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Isosceles Triangle 15"/>
            <p:cNvSpPr/>
            <p:nvPr userDrawn="1"/>
          </p:nvSpPr>
          <p:spPr>
            <a:xfrm rot="10800000">
              <a:off x="942302" y="1731952"/>
              <a:ext cx="505498" cy="255868"/>
            </a:xfrm>
            <a:prstGeom prst="triangle">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5/23/2013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dirty="0"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4">
                    <a:lumMod val="20000"/>
                    <a:lumOff val="80000"/>
                  </a:schemeClr>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17" name="Rectangle 2"/>
          <p:cNvSpPr>
            <a:spLocks noChangeArrowheads="1"/>
          </p:cNvSpPr>
          <p:nvPr userDrawn="1"/>
        </p:nvSpPr>
        <p:spPr bwMode="auto">
          <a:xfrm>
            <a:off x="0" y="0"/>
            <a:ext cx="9144000" cy="2859088"/>
          </a:xfrm>
          <a:prstGeom prst="rect">
            <a:avLst/>
          </a:prstGeom>
          <a:gradFill rotWithShape="1">
            <a:gsLst>
              <a:gs pos="0">
                <a:srgbClr val="144A6F"/>
              </a:gs>
              <a:gs pos="100000">
                <a:srgbClr val="2178B5"/>
              </a:gs>
            </a:gsLst>
            <a:lin ang="5400000" scaled="1"/>
          </a:gradFill>
          <a:ln w="9525">
            <a:noFill/>
            <a:miter lim="800000"/>
            <a:headEnd/>
            <a:tailEnd/>
          </a:ln>
          <a:effectLst/>
        </p:spPr>
        <p:txBody>
          <a:bodyPr wrap="none" anchor="ctr"/>
          <a:lstStyle/>
          <a:p>
            <a:pPr>
              <a:defRPr/>
            </a:pPr>
            <a:endParaRPr lang="en-US"/>
          </a:p>
        </p:txBody>
      </p:sp>
      <p:sp>
        <p:nvSpPr>
          <p:cNvPr id="6158" name="Oval 14"/>
          <p:cNvSpPr>
            <a:spLocks noChangeArrowheads="1"/>
          </p:cNvSpPr>
          <p:nvPr/>
        </p:nvSpPr>
        <p:spPr bwMode="auto">
          <a:xfrm>
            <a:off x="5711827" y="-279400"/>
            <a:ext cx="2425700" cy="2425700"/>
          </a:xfrm>
          <a:prstGeom prst="ellipse">
            <a:avLst/>
          </a:prstGeom>
          <a:solidFill>
            <a:srgbClr val="FFFFFF">
              <a:alpha val="7001"/>
            </a:srgbClr>
          </a:solidFill>
          <a:ln w="9525">
            <a:noFill/>
            <a:round/>
            <a:headEnd/>
            <a:tailEnd/>
          </a:ln>
          <a:effectLst/>
        </p:spPr>
        <p:txBody>
          <a:bodyPr wrap="none" anchor="ctr"/>
          <a:lstStyle/>
          <a:p>
            <a:endParaRPr lang="en-US"/>
          </a:p>
        </p:txBody>
      </p:sp>
      <p:sp>
        <p:nvSpPr>
          <p:cNvPr id="6159" name="Oval 15"/>
          <p:cNvSpPr>
            <a:spLocks noChangeArrowheads="1"/>
          </p:cNvSpPr>
          <p:nvPr/>
        </p:nvSpPr>
        <p:spPr bwMode="auto">
          <a:xfrm>
            <a:off x="7567615" y="719140"/>
            <a:ext cx="1711325" cy="1711325"/>
          </a:xfrm>
          <a:prstGeom prst="ellipse">
            <a:avLst/>
          </a:prstGeom>
          <a:solidFill>
            <a:srgbClr val="FFFFFF">
              <a:alpha val="14999"/>
            </a:srgbClr>
          </a:solidFill>
          <a:ln w="9525">
            <a:noFill/>
            <a:round/>
            <a:headEnd/>
            <a:tailEnd/>
          </a:ln>
          <a:effectLst/>
        </p:spPr>
        <p:txBody>
          <a:bodyPr wrap="none" anchor="ctr"/>
          <a:lstStyle/>
          <a:p>
            <a:endParaRPr lang="en-US"/>
          </a:p>
        </p:txBody>
      </p:sp>
      <p:sp>
        <p:nvSpPr>
          <p:cNvPr id="6160" name="Oval 16"/>
          <p:cNvSpPr>
            <a:spLocks noChangeArrowheads="1"/>
          </p:cNvSpPr>
          <p:nvPr/>
        </p:nvSpPr>
        <p:spPr bwMode="auto">
          <a:xfrm>
            <a:off x="6997702" y="1860552"/>
            <a:ext cx="1139825" cy="1139825"/>
          </a:xfrm>
          <a:prstGeom prst="ellipse">
            <a:avLst/>
          </a:prstGeom>
          <a:solidFill>
            <a:srgbClr val="FFFFFF">
              <a:alpha val="20000"/>
            </a:srgbClr>
          </a:solidFill>
          <a:ln w="9525">
            <a:noFill/>
            <a:round/>
            <a:headEnd/>
            <a:tailEnd/>
          </a:ln>
          <a:effectLst/>
        </p:spPr>
        <p:txBody>
          <a:bodyPr wrap="none" anchor="ctr"/>
          <a:lstStyle/>
          <a:p>
            <a:endParaRPr lang="en-US"/>
          </a:p>
        </p:txBody>
      </p:sp>
      <p:sp>
        <p:nvSpPr>
          <p:cNvPr id="6146" name="Rectangle 2"/>
          <p:cNvSpPr>
            <a:spLocks noGrp="1" noChangeArrowheads="1"/>
          </p:cNvSpPr>
          <p:nvPr>
            <p:ph type="ctrTitle" hasCustomPrompt="1"/>
          </p:nvPr>
        </p:nvSpPr>
        <p:spPr>
          <a:xfrm>
            <a:off x="3573463" y="862014"/>
            <a:ext cx="4808537" cy="1751012"/>
          </a:xfrm>
        </p:spPr>
        <p:txBody>
          <a:bodyPr lIns="0" rIns="0" anchor="b"/>
          <a:lstStyle>
            <a:lvl1pPr>
              <a:defRPr sz="3000">
                <a:solidFill>
                  <a:schemeClr val="bg1"/>
                </a:solidFill>
              </a:defRPr>
            </a:lvl1pPr>
          </a:lstStyle>
          <a:p>
            <a:r>
              <a:rPr lang="en-US" dirty="0" smtClean="0"/>
              <a:t>Presentation name</a:t>
            </a:r>
            <a:endParaRPr lang="en-US" dirty="0"/>
          </a:p>
        </p:txBody>
      </p:sp>
      <p:sp>
        <p:nvSpPr>
          <p:cNvPr id="6147" name="Rectangle 3"/>
          <p:cNvSpPr>
            <a:spLocks noGrp="1" noChangeArrowheads="1"/>
          </p:cNvSpPr>
          <p:nvPr>
            <p:ph type="subTitle" idx="1" hasCustomPrompt="1"/>
          </p:nvPr>
        </p:nvSpPr>
        <p:spPr>
          <a:xfrm>
            <a:off x="3573463" y="3352801"/>
            <a:ext cx="4198937" cy="1930400"/>
          </a:xfrm>
        </p:spPr>
        <p:txBody>
          <a:bodyPr tIns="45720" bIns="45720"/>
          <a:lstStyle>
            <a:lvl1pPr marL="0" indent="12700">
              <a:spcBef>
                <a:spcPct val="0"/>
              </a:spcBef>
              <a:defRPr/>
            </a:lvl1pPr>
          </a:lstStyle>
          <a:p>
            <a:r>
              <a:rPr lang="en-US" dirty="0" smtClean="0"/>
              <a:t>Presenter</a:t>
            </a:r>
            <a:endParaRPr lang="en-US" dirty="0"/>
          </a:p>
        </p:txBody>
      </p:sp>
      <p:grpSp>
        <p:nvGrpSpPr>
          <p:cNvPr id="2" name="Group 21"/>
          <p:cNvGrpSpPr>
            <a:grpSpLocks/>
          </p:cNvGrpSpPr>
          <p:nvPr/>
        </p:nvGrpSpPr>
        <p:grpSpPr bwMode="auto">
          <a:xfrm>
            <a:off x="0" y="0"/>
            <a:ext cx="9144000" cy="6858000"/>
            <a:chOff x="0" y="0"/>
            <a:chExt cx="5760" cy="4320"/>
          </a:xfrm>
        </p:grpSpPr>
        <p:pic>
          <p:nvPicPr>
            <p:cNvPr id="6161" name="Picture 17" descr="lite border top"/>
            <p:cNvPicPr>
              <a:picLocks noChangeAspect="1" noChangeArrowheads="1"/>
            </p:cNvPicPr>
            <p:nvPr userDrawn="1"/>
          </p:nvPicPr>
          <p:blipFill>
            <a:blip r:embed="rId2" cstate="print"/>
            <a:srcRect/>
            <a:stretch>
              <a:fillRect/>
            </a:stretch>
          </p:blipFill>
          <p:spPr bwMode="auto">
            <a:xfrm>
              <a:off x="0" y="0"/>
              <a:ext cx="5760" cy="90"/>
            </a:xfrm>
            <a:prstGeom prst="rect">
              <a:avLst/>
            </a:prstGeom>
            <a:noFill/>
          </p:spPr>
        </p:pic>
        <p:pic>
          <p:nvPicPr>
            <p:cNvPr id="6162" name="Picture 18" descr="lite border bottom"/>
            <p:cNvPicPr>
              <a:picLocks noChangeAspect="1" noChangeArrowheads="1"/>
            </p:cNvPicPr>
            <p:nvPr userDrawn="1"/>
          </p:nvPicPr>
          <p:blipFill>
            <a:blip r:embed="rId3" cstate="print"/>
            <a:srcRect/>
            <a:stretch>
              <a:fillRect/>
            </a:stretch>
          </p:blipFill>
          <p:spPr bwMode="auto">
            <a:xfrm>
              <a:off x="0" y="4230"/>
              <a:ext cx="5760" cy="90"/>
            </a:xfrm>
            <a:prstGeom prst="rect">
              <a:avLst/>
            </a:prstGeom>
            <a:noFill/>
          </p:spPr>
        </p:pic>
        <p:pic>
          <p:nvPicPr>
            <p:cNvPr id="6163" name="Picture 19" descr="lite border left"/>
            <p:cNvPicPr>
              <a:picLocks noChangeAspect="1" noChangeArrowheads="1"/>
            </p:cNvPicPr>
            <p:nvPr userDrawn="1"/>
          </p:nvPicPr>
          <p:blipFill>
            <a:blip r:embed="rId4" cstate="print"/>
            <a:srcRect/>
            <a:stretch>
              <a:fillRect/>
            </a:stretch>
          </p:blipFill>
          <p:spPr bwMode="auto">
            <a:xfrm>
              <a:off x="0" y="0"/>
              <a:ext cx="281" cy="4320"/>
            </a:xfrm>
            <a:prstGeom prst="rect">
              <a:avLst/>
            </a:prstGeom>
            <a:noFill/>
          </p:spPr>
        </p:pic>
        <p:pic>
          <p:nvPicPr>
            <p:cNvPr id="6164" name="Picture 20" descr="lite border right"/>
            <p:cNvPicPr>
              <a:picLocks noChangeAspect="1" noChangeArrowheads="1"/>
            </p:cNvPicPr>
            <p:nvPr userDrawn="1"/>
          </p:nvPicPr>
          <p:blipFill>
            <a:blip r:embed="rId5" cstate="print"/>
            <a:srcRect/>
            <a:stretch>
              <a:fillRect/>
            </a:stretch>
          </p:blipFill>
          <p:spPr bwMode="auto">
            <a:xfrm>
              <a:off x="5479" y="0"/>
              <a:ext cx="281" cy="4320"/>
            </a:xfrm>
            <a:prstGeom prst="rect">
              <a:avLst/>
            </a:prstGeom>
            <a:noFill/>
          </p:spPr>
        </p:pic>
      </p:grpSp>
      <p:sp>
        <p:nvSpPr>
          <p:cNvPr id="6166" name="Oval 22"/>
          <p:cNvSpPr>
            <a:spLocks noChangeArrowheads="1"/>
          </p:cNvSpPr>
          <p:nvPr/>
        </p:nvSpPr>
        <p:spPr bwMode="auto">
          <a:xfrm>
            <a:off x="644525" y="1101725"/>
            <a:ext cx="2174875" cy="2174875"/>
          </a:xfrm>
          <a:prstGeom prst="ellipse">
            <a:avLst/>
          </a:prstGeom>
          <a:solidFill>
            <a:srgbClr val="2178B5"/>
          </a:solidFill>
          <a:ln w="88900">
            <a:solidFill>
              <a:srgbClr val="FFFFFF"/>
            </a:solidFill>
            <a:round/>
            <a:headEnd/>
            <a:tailEnd/>
          </a:ln>
          <a:effectLst/>
        </p:spPr>
        <p:txBody>
          <a:bodyPr wrap="none" anchor="ctr"/>
          <a:lstStyle/>
          <a:p>
            <a:pPr algn="ctr"/>
            <a:endParaRPr lang="en-US">
              <a:solidFill>
                <a:schemeClr val="accent1"/>
              </a:solidFill>
            </a:endParaRPr>
          </a:p>
        </p:txBody>
      </p:sp>
      <p:pic>
        <p:nvPicPr>
          <p:cNvPr id="15" name="Picture 14" descr="white logo transparent.png"/>
          <p:cNvPicPr>
            <a:picLocks noChangeAspect="1"/>
          </p:cNvPicPr>
          <p:nvPr userDrawn="1"/>
        </p:nvPicPr>
        <p:blipFill>
          <a:blip r:embed="rId6" cstate="print"/>
          <a:stretch>
            <a:fillRect/>
          </a:stretch>
        </p:blipFill>
        <p:spPr>
          <a:xfrm>
            <a:off x="937487" y="1377308"/>
            <a:ext cx="1588950" cy="1608812"/>
          </a:xfrm>
          <a:prstGeom prst="rect">
            <a:avLst/>
          </a:prstGeom>
        </p:spPr>
      </p:pic>
    </p:spTree>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Slide title and body text">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lvl1pPr>
              <a:defRPr sz="3200"/>
            </a:lvl1pPr>
          </a:lstStyle>
          <a:p>
            <a:r>
              <a:rPr lang="en-US" dirty="0" smtClean="0"/>
              <a:t>Click to edit Master title style</a:t>
            </a:r>
            <a:endParaRPr lang="en-US" dirty="0"/>
          </a:p>
        </p:txBody>
      </p:sp>
      <p:sp>
        <p:nvSpPr>
          <p:cNvPr id="4" name="Content Placeholder 2"/>
          <p:cNvSpPr>
            <a:spLocks noGrp="1"/>
          </p:cNvSpPr>
          <p:nvPr>
            <p:ph idx="10"/>
          </p:nvPr>
        </p:nvSpPr>
        <p:spPr>
          <a:xfrm>
            <a:off x="434977" y="1371600"/>
            <a:ext cx="8001000" cy="4495800"/>
          </a:xfrm>
        </p:spPr>
        <p:txBody>
          <a:bodyPr/>
          <a:lstStyle>
            <a:lvl1pPr marL="0" indent="12700">
              <a:spcAft>
                <a:spcPts val="600"/>
              </a:spcAft>
              <a:buClr>
                <a:srgbClr val="2178B5"/>
              </a:buClr>
              <a:buFont typeface="Arial" pitchFamily="34" charset="0"/>
              <a:buNone/>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dirty="0" smtClean="0"/>
              <a:t>Click to edit Master text styles</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rge Head, Kicker and Content">
    <p:spTree>
      <p:nvGrpSpPr>
        <p:cNvPr id="1" name=""/>
        <p:cNvGrpSpPr/>
        <p:nvPr/>
      </p:nvGrpSpPr>
      <p:grpSpPr>
        <a:xfrm>
          <a:off x="0" y="0"/>
          <a:ext cx="0" cy="0"/>
          <a:chOff x="0" y="0"/>
          <a:chExt cx="0" cy="0"/>
        </a:xfrm>
      </p:grpSpPr>
      <p:grpSp>
        <p:nvGrpSpPr>
          <p:cNvPr id="11" name="Group 7"/>
          <p:cNvGrpSpPr/>
          <p:nvPr userDrawn="1"/>
        </p:nvGrpSpPr>
        <p:grpSpPr>
          <a:xfrm>
            <a:off x="0" y="0"/>
            <a:ext cx="9144000" cy="1759220"/>
            <a:chOff x="228600" y="228600"/>
            <a:chExt cx="9144000" cy="1759220"/>
          </a:xfrm>
          <a:solidFill>
            <a:srgbClr val="195A88"/>
          </a:solidFill>
        </p:grpSpPr>
        <p:sp>
          <p:nvSpPr>
            <p:cNvPr id="13" name="Rounded Rectangle 12"/>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Isosceles Triangle 13"/>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5/23/2013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dirty="0"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rgbClr val="CDE5F6"/>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 Head and Two Content">
    <p:spTree>
      <p:nvGrpSpPr>
        <p:cNvPr id="1" name=""/>
        <p:cNvGrpSpPr/>
        <p:nvPr/>
      </p:nvGrpSpPr>
      <p:grpSpPr>
        <a:xfrm>
          <a:off x="0" y="0"/>
          <a:ext cx="0" cy="0"/>
          <a:chOff x="0" y="0"/>
          <a:chExt cx="0" cy="0"/>
        </a:xfrm>
      </p:grpSpPr>
      <p:grpSp>
        <p:nvGrpSpPr>
          <p:cNvPr id="2" name="Group 7"/>
          <p:cNvGrpSpPr/>
          <p:nvPr userDrawn="1"/>
        </p:nvGrpSpPr>
        <p:grpSpPr>
          <a:xfrm>
            <a:off x="0" y="0"/>
            <a:ext cx="9144000" cy="1759220"/>
            <a:chOff x="228600" y="228600"/>
            <a:chExt cx="9144000" cy="1759220"/>
          </a:xfrm>
          <a:solidFill>
            <a:srgbClr val="195A88"/>
          </a:solidFill>
        </p:grpSpPr>
        <p:sp>
          <p:nvSpPr>
            <p:cNvPr id="6" name="Rounded Rectangle 5"/>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Isosceles Triangle 6"/>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sz="half" idx="1"/>
          </p:nvPr>
        </p:nvSpPr>
        <p:spPr>
          <a:xfrm>
            <a:off x="714375" y="2000250"/>
            <a:ext cx="3714751" cy="4143375"/>
          </a:xfrm>
        </p:spPr>
        <p:txBody>
          <a:bodyPr/>
          <a:lstStyle>
            <a:lvl1pPr>
              <a:defRPr sz="2100"/>
            </a:lvl1pPr>
            <a:lvl2pPr>
              <a:defRPr sz="1900"/>
            </a:lvl2pPr>
            <a:lvl3pPr>
              <a:defRPr sz="1700"/>
            </a:lvl3pPr>
            <a:lvl4pPr>
              <a:defRPr sz="1500"/>
            </a:lvl4pPr>
            <a:lvl5pPr>
              <a:defRPr sz="13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14875" y="2000250"/>
            <a:ext cx="3714750" cy="4143375"/>
          </a:xfrm>
        </p:spPr>
        <p:txBody>
          <a:bodyPr/>
          <a:lstStyle>
            <a:lvl1pPr>
              <a:defRPr sz="2100"/>
            </a:lvl1pPr>
            <a:lvl2pPr>
              <a:defRPr sz="1900"/>
            </a:lvl2pPr>
            <a:lvl3pPr>
              <a:defRPr sz="1700"/>
            </a:lvl3pPr>
            <a:lvl4pPr>
              <a:defRPr sz="1500"/>
            </a:lvl4pPr>
            <a:lvl5pPr>
              <a:defRPr sz="13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457200" y="381000"/>
            <a:ext cx="8229600" cy="914400"/>
          </a:xfrm>
        </p:spPr>
        <p:txBody>
          <a:bodyPr wrap="none"/>
          <a:lstStyle>
            <a:lvl1pPr algn="l">
              <a:defRPr>
                <a:solidFill>
                  <a:schemeClr val="bg1"/>
                </a:solidFill>
              </a:defRPr>
            </a:lvl1pPr>
          </a:lstStyle>
          <a:p>
            <a:r>
              <a:rPr lang="en-US" smtClean="0"/>
              <a:t>Click to edit Master title style</a:t>
            </a:r>
            <a:endParaRPr lang="en-US" dirty="0"/>
          </a:p>
        </p:txBody>
      </p:sp>
    </p:spTree>
  </p:cSld>
  <p:clrMapOvr>
    <a:masterClrMapping/>
  </p:clrMapOvr>
  <p:transition>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rge Head, Person Photo and Info">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93BC21B-894E-AB42-B567-820E81E1B58F}" type="datetimeFigureOut">
              <a:rPr lang="en-US" smtClean="0"/>
              <a:pPr/>
              <a:t>5/23/2013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a:p>
        </p:txBody>
      </p:sp>
      <p:grpSp>
        <p:nvGrpSpPr>
          <p:cNvPr id="3" name="Group 7"/>
          <p:cNvGrpSpPr/>
          <p:nvPr/>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Isosceles Triangle 9"/>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smtClean="0"/>
              <a:t>Click to edit Master title style</a:t>
            </a:r>
            <a:endParaRPr lang="en-US" dirty="0"/>
          </a:p>
        </p:txBody>
      </p:sp>
      <p:sp>
        <p:nvSpPr>
          <p:cNvPr id="11" name="Picture Placeholder 6"/>
          <p:cNvSpPr>
            <a:spLocks noGrp="1"/>
          </p:cNvSpPr>
          <p:nvPr>
            <p:ph type="pic" sz="quarter" idx="13"/>
          </p:nvPr>
        </p:nvSpPr>
        <p:spPr>
          <a:xfrm>
            <a:off x="914400" y="21336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a:buNone/>
              <a:defRPr/>
            </a:lvl1pPr>
          </a:lstStyle>
          <a:p>
            <a:endParaRPr lang="en-US"/>
          </a:p>
        </p:txBody>
      </p:sp>
      <p:sp>
        <p:nvSpPr>
          <p:cNvPr id="13" name="Text Placeholder 12"/>
          <p:cNvSpPr>
            <a:spLocks noGrp="1"/>
          </p:cNvSpPr>
          <p:nvPr>
            <p:ph type="body" sz="quarter" idx="14" hasCustomPrompt="1"/>
          </p:nvPr>
        </p:nvSpPr>
        <p:spPr>
          <a:xfrm>
            <a:off x="3429000" y="2133600"/>
            <a:ext cx="5181600" cy="838200"/>
          </a:xfrm>
        </p:spPr>
        <p:txBody>
          <a:bodyPr>
            <a:normAutofit/>
          </a:bodyPr>
          <a:lstStyle>
            <a:lvl1pPr>
              <a:buNone/>
              <a:defRPr sz="4000"/>
            </a:lvl1pPr>
          </a:lstStyle>
          <a:p>
            <a:pPr lvl="0"/>
            <a:r>
              <a:rPr lang="en-US" dirty="0" smtClean="0"/>
              <a:t>Name</a:t>
            </a:r>
            <a:endParaRPr lang="en-US" dirty="0"/>
          </a:p>
        </p:txBody>
      </p:sp>
      <p:sp>
        <p:nvSpPr>
          <p:cNvPr id="14" name="Text Placeholder 12"/>
          <p:cNvSpPr>
            <a:spLocks noGrp="1"/>
          </p:cNvSpPr>
          <p:nvPr>
            <p:ph type="body" sz="quarter" idx="15" hasCustomPrompt="1"/>
          </p:nvPr>
        </p:nvSpPr>
        <p:spPr>
          <a:xfrm>
            <a:off x="3429000" y="2971800"/>
            <a:ext cx="5181600" cy="838200"/>
          </a:xfrm>
        </p:spPr>
        <p:txBody>
          <a:bodyPr>
            <a:normAutofit/>
          </a:bodyPr>
          <a:lstStyle>
            <a:lvl1pPr>
              <a:buNone/>
              <a:defRPr sz="2400"/>
            </a:lvl1pPr>
          </a:lstStyle>
          <a:p>
            <a:pPr lvl="0"/>
            <a:r>
              <a:rPr lang="en-US" dirty="0" smtClean="0"/>
              <a:t>Position</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fade">
                                      <p:cBhvr>
                                        <p:cTn id="10" dur="500"/>
                                        <p:tgtEl>
                                          <p:spTgt spid="1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Effect transition="in" filter="fade">
                                      <p:cBhvr>
                                        <p:cTn id="13"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build="p">
        <p:tmplLst>
          <p:tmpl lvl="1">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mall Head, Text and Content">
    <p:spTree>
      <p:nvGrpSpPr>
        <p:cNvPr id="1" name=""/>
        <p:cNvGrpSpPr/>
        <p:nvPr/>
      </p:nvGrpSpPr>
      <p:grpSpPr>
        <a:xfrm>
          <a:off x="0" y="0"/>
          <a:ext cx="0" cy="0"/>
          <a:chOff x="0" y="0"/>
          <a:chExt cx="0" cy="0"/>
        </a:xfrm>
      </p:grpSpPr>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5/23/2013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1" name="Content Placeholder 2"/>
          <p:cNvSpPr>
            <a:spLocks noGrp="1"/>
          </p:cNvSpPr>
          <p:nvPr>
            <p:ph idx="1"/>
          </p:nvPr>
        </p:nvSpPr>
        <p:spPr>
          <a:xfrm>
            <a:off x="3505200" y="990600"/>
            <a:ext cx="5181600" cy="5153025"/>
          </a:xfrm>
        </p:spPr>
        <p:txBody>
          <a:bodyPr/>
          <a:lstStyle>
            <a:lvl1pPr>
              <a:defRPr sz="2400">
                <a:solidFill>
                  <a:schemeClr val="tx1"/>
                </a:solidFill>
              </a:defRPr>
            </a:lvl1pPr>
            <a:lvl2pPr>
              <a:defRPr sz="2000">
                <a:solidFill>
                  <a:schemeClr val="tx1"/>
                </a:solidFill>
              </a:defRPr>
            </a:lvl2pPr>
            <a:lvl3pPr marL="914400" indent="-228600">
              <a:defRPr sz="1800">
                <a:solidFill>
                  <a:schemeClr val="tx1"/>
                </a:solidFill>
              </a:defRPr>
            </a:lvl3pPr>
            <a:lvl4pPr>
              <a:defRPr sz="1600">
                <a:solidFill>
                  <a:schemeClr val="tx1"/>
                </a:solidFill>
              </a:defRPr>
            </a:lvl4pPr>
            <a:lvl5pPr>
              <a:defRPr sz="1400">
                <a:solidFill>
                  <a:schemeClr val="tx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3"/>
          <p:cNvSpPr>
            <a:spLocks noGrp="1"/>
          </p:cNvSpPr>
          <p:nvPr>
            <p:ph type="body" sz="half" idx="2"/>
          </p:nvPr>
        </p:nvSpPr>
        <p:spPr>
          <a:xfrm>
            <a:off x="457201" y="990600"/>
            <a:ext cx="2667000" cy="5153025"/>
          </a:xfrm>
        </p:spPr>
        <p:txBody>
          <a:bodyPr>
            <a:normAutofit/>
          </a:bodyPr>
          <a:lstStyle>
            <a:lvl1pPr marL="0" indent="0">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ll Head and Three People">
    <p:spTree>
      <p:nvGrpSpPr>
        <p:cNvPr id="1" name=""/>
        <p:cNvGrpSpPr/>
        <p:nvPr/>
      </p:nvGrpSpPr>
      <p:grpSpPr>
        <a:xfrm>
          <a:off x="0" y="0"/>
          <a:ext cx="0" cy="0"/>
          <a:chOff x="0" y="0"/>
          <a:chExt cx="0" cy="0"/>
        </a:xfrm>
      </p:grpSpPr>
      <p:grpSp>
        <p:nvGrpSpPr>
          <p:cNvPr id="2" name="Group 14"/>
          <p:cNvGrpSpPr/>
          <p:nvPr userDrawn="1"/>
        </p:nvGrpSpPr>
        <p:grpSpPr>
          <a:xfrm>
            <a:off x="0" y="0"/>
            <a:ext cx="9144000" cy="855144"/>
            <a:chOff x="0" y="0"/>
            <a:chExt cx="9144000" cy="855144"/>
          </a:xfrm>
        </p:grpSpPr>
        <p:sp>
          <p:nvSpPr>
            <p:cNvPr id="15" name="Rounded Rectangle 14"/>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sp>
          <p:nvSpPr>
            <p:cNvPr id="16" name="Isosceles Triangle 15"/>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grpSp>
      <p:sp>
        <p:nvSpPr>
          <p:cNvPr id="17"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9" name="Text Placeholder 18"/>
          <p:cNvSpPr>
            <a:spLocks noGrp="1"/>
          </p:cNvSpPr>
          <p:nvPr>
            <p:ph type="body" sz="quarter" idx="16"/>
          </p:nvPr>
        </p:nvSpPr>
        <p:spPr>
          <a:xfrm>
            <a:off x="914400" y="4876800"/>
            <a:ext cx="7315200" cy="1219200"/>
          </a:xfrm>
        </p:spPr>
        <p:txBody>
          <a:bodyPr anchor="t"/>
          <a:lstStyle>
            <a:lvl1pPr marL="0" indent="0" algn="ctr">
              <a:buNone/>
              <a:defRPr/>
            </a:lvl1pPr>
          </a:lstStyle>
          <a:p>
            <a:pPr lvl="0"/>
            <a:r>
              <a:rPr lang="en-US" dirty="0" smtClean="0"/>
              <a:t>Click to edit Master text styles</a:t>
            </a:r>
            <a:endParaRPr lang="en-US" dirty="0"/>
          </a:p>
        </p:txBody>
      </p:sp>
      <p:sp>
        <p:nvSpPr>
          <p:cNvPr id="13" name="Picture Placeholder 6"/>
          <p:cNvSpPr>
            <a:spLocks noGrp="1"/>
          </p:cNvSpPr>
          <p:nvPr>
            <p:ph type="pic" sz="quarter" idx="10"/>
          </p:nvPr>
        </p:nvSpPr>
        <p:spPr>
          <a:xfrm>
            <a:off x="9144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a:buNone/>
              <a:defRPr/>
            </a:lvl1pPr>
          </a:lstStyle>
          <a:p>
            <a:endParaRPr lang="en-US"/>
          </a:p>
        </p:txBody>
      </p:sp>
      <p:sp>
        <p:nvSpPr>
          <p:cNvPr id="18" name="Picture Placeholder 6"/>
          <p:cNvSpPr>
            <a:spLocks noGrp="1"/>
          </p:cNvSpPr>
          <p:nvPr>
            <p:ph type="pic" sz="quarter" idx="11"/>
          </p:nvPr>
        </p:nvSpPr>
        <p:spPr>
          <a:xfrm>
            <a:off x="34671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vert="horz" lIns="91440" tIns="45720" rIns="91440" bIns="45720" rtlCol="0">
            <a:normAutofit/>
          </a:bodyPr>
          <a:lstStyle>
            <a:lvl1pPr marL="233363" indent="-233363" algn="l" defTabSz="457200" rtl="0" eaLnBrk="1" latinLnBrk="0" hangingPunct="1">
              <a:lnSpc>
                <a:spcPct val="110000"/>
              </a:lnSpc>
              <a:spcBef>
                <a:spcPts val="900"/>
              </a:spcBef>
              <a:buClrTx/>
              <a:buFont typeface="Arial"/>
              <a:buNone/>
              <a:defRPr lang="en-US" sz="2400" b="0" i="0" kern="1200">
                <a:solidFill>
                  <a:schemeClr val="tx1"/>
                </a:solidFill>
                <a:latin typeface="Arial"/>
                <a:ea typeface="+mn-ea"/>
                <a:cs typeface="Arial"/>
              </a:defRPr>
            </a:lvl1pPr>
          </a:lstStyle>
          <a:p>
            <a:endParaRPr lang="en-US"/>
          </a:p>
        </p:txBody>
      </p:sp>
      <p:sp>
        <p:nvSpPr>
          <p:cNvPr id="20" name="Picture Placeholder 6"/>
          <p:cNvSpPr>
            <a:spLocks noGrp="1"/>
          </p:cNvSpPr>
          <p:nvPr>
            <p:ph type="pic" sz="quarter" idx="12"/>
          </p:nvPr>
        </p:nvSpPr>
        <p:spPr>
          <a:xfrm>
            <a:off x="60198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vert="horz" lIns="91440" tIns="45720" rIns="91440" bIns="45720" rtlCol="0">
            <a:normAutofit/>
          </a:bodyPr>
          <a:lstStyle>
            <a:lvl1pPr marL="233363" indent="-233363" algn="l" defTabSz="457200" rtl="0" eaLnBrk="1" latinLnBrk="0" hangingPunct="1">
              <a:lnSpc>
                <a:spcPct val="110000"/>
              </a:lnSpc>
              <a:spcBef>
                <a:spcPts val="900"/>
              </a:spcBef>
              <a:buClrTx/>
              <a:buFont typeface="Arial"/>
              <a:buNone/>
              <a:defRPr lang="en-US" sz="2400" b="0" i="0" kern="1200">
                <a:solidFill>
                  <a:schemeClr val="tx1"/>
                </a:solidFill>
                <a:latin typeface="Arial"/>
                <a:ea typeface="+mn-ea"/>
                <a:cs typeface="Arial"/>
              </a:defRPr>
            </a:lvl1pPr>
          </a:lstStyle>
          <a:p>
            <a:endParaRPr lang="en-US"/>
          </a:p>
        </p:txBody>
      </p:sp>
      <p:sp>
        <p:nvSpPr>
          <p:cNvPr id="21" name="Text Placeholder 13"/>
          <p:cNvSpPr>
            <a:spLocks noGrp="1"/>
          </p:cNvSpPr>
          <p:nvPr>
            <p:ph type="body" sz="quarter" idx="13" hasCustomPrompt="1"/>
          </p:nvPr>
        </p:nvSpPr>
        <p:spPr>
          <a:xfrm>
            <a:off x="914400" y="4076660"/>
            <a:ext cx="2209800" cy="266740"/>
          </a:xfrm>
        </p:spPr>
        <p:txBody>
          <a:bodyPr vert="horz" wrap="square" lIns="0" tIns="0" rIns="0" bIns="0" rtlCol="0" anchor="t">
            <a:spAutoFit/>
          </a:bodyPr>
          <a:lstStyle>
            <a:lvl1pPr marL="0" indent="0" algn="ctr">
              <a:spcBef>
                <a:spcPts val="2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
        <p:nvSpPr>
          <p:cNvPr id="24" name="Text Placeholder 13"/>
          <p:cNvSpPr>
            <a:spLocks noGrp="1"/>
          </p:cNvSpPr>
          <p:nvPr>
            <p:ph type="body" sz="quarter" idx="14" hasCustomPrompt="1"/>
          </p:nvPr>
        </p:nvSpPr>
        <p:spPr>
          <a:xfrm>
            <a:off x="3475028" y="4076660"/>
            <a:ext cx="2209800" cy="266740"/>
          </a:xfrm>
        </p:spPr>
        <p:txBody>
          <a:bodyPr vert="horz" wrap="square" lIns="0" tIns="0" rIns="0" bIns="0" rtlCol="0" anchor="t">
            <a:spAutoFit/>
          </a:bodyPr>
          <a:lstStyle>
            <a:lvl1pPr marL="0" indent="0" algn="ctr">
              <a:spcBef>
                <a:spcPts val="4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
        <p:nvSpPr>
          <p:cNvPr id="25" name="Text Placeholder 13"/>
          <p:cNvSpPr>
            <a:spLocks noGrp="1"/>
          </p:cNvSpPr>
          <p:nvPr>
            <p:ph type="body" sz="quarter" idx="15" hasCustomPrompt="1"/>
          </p:nvPr>
        </p:nvSpPr>
        <p:spPr>
          <a:xfrm>
            <a:off x="6026522" y="4076660"/>
            <a:ext cx="2209800" cy="266740"/>
          </a:xfrm>
        </p:spPr>
        <p:txBody>
          <a:bodyPr vert="horz" wrap="square" lIns="0" tIns="0" rIns="0" bIns="0" rtlCol="0" anchor="t">
            <a:spAutoFit/>
          </a:bodyPr>
          <a:lstStyle>
            <a:lvl1pPr marL="0" indent="0" algn="ctr">
              <a:spcBef>
                <a:spcPts val="4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ll Head and Chart">
    <p:spTree>
      <p:nvGrpSpPr>
        <p:cNvPr id="1" name=""/>
        <p:cNvGrpSpPr/>
        <p:nvPr/>
      </p:nvGrpSpPr>
      <p:grpSpPr>
        <a:xfrm>
          <a:off x="0" y="0"/>
          <a:ext cx="0" cy="0"/>
          <a:chOff x="0" y="0"/>
          <a:chExt cx="0" cy="0"/>
        </a:xfrm>
      </p:grpSpPr>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5/23/2013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81000"/>
            <a:ext cx="8229600" cy="914400"/>
          </a:xfrm>
          <a:prstGeom prst="rect">
            <a:avLst/>
          </a:prstGeom>
        </p:spPr>
        <p:txBody>
          <a:bodyPr vert="horz" wrap="square"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654404" y="6400800"/>
            <a:ext cx="1269211" cy="294325"/>
          </a:xfrm>
          <a:prstGeom prst="rect">
            <a:avLst/>
          </a:prstGeom>
        </p:spPr>
        <p:txBody>
          <a:bodyPr vert="horz" lIns="91440" tIns="45720" rIns="91440" bIns="45720" rtlCol="0" anchor="ctr"/>
          <a:lstStyle>
            <a:lvl1pPr algn="r">
              <a:defRPr sz="1200" b="0">
                <a:solidFill>
                  <a:schemeClr val="tx1">
                    <a:tint val="75000"/>
                  </a:schemeClr>
                </a:solidFill>
                <a:latin typeface="Myriad Web Pro"/>
                <a:cs typeface="Myriad Web Pro"/>
              </a:defRPr>
            </a:lvl1pPr>
          </a:lstStyle>
          <a:p>
            <a:fld id="{793BC21B-894E-AB42-B567-820E81E1B58F}" type="datetimeFigureOut">
              <a:rPr lang="en-US" smtClean="0"/>
              <a:pPr/>
              <a:t>5/23/2013</a:t>
            </a:fld>
            <a:endParaRPr lang="en-US" dirty="0"/>
          </a:p>
        </p:txBody>
      </p:sp>
      <p:sp>
        <p:nvSpPr>
          <p:cNvPr id="5" name="Footer Placeholder 4"/>
          <p:cNvSpPr>
            <a:spLocks noGrp="1"/>
          </p:cNvSpPr>
          <p:nvPr>
            <p:ph type="ftr" sz="quarter" idx="3"/>
          </p:nvPr>
        </p:nvSpPr>
        <p:spPr>
          <a:xfrm>
            <a:off x="4038600" y="6400800"/>
            <a:ext cx="2466093" cy="294325"/>
          </a:xfrm>
          <a:prstGeom prst="rect">
            <a:avLst/>
          </a:prstGeom>
        </p:spPr>
        <p:txBody>
          <a:bodyPr vert="horz" lIns="91440" tIns="45720" rIns="91440" bIns="45720" rtlCol="0" anchor="ctr"/>
          <a:lstStyle>
            <a:lvl1pPr algn="l">
              <a:defRPr sz="1200" b="0">
                <a:solidFill>
                  <a:schemeClr val="tx1">
                    <a:tint val="75000"/>
                  </a:schemeClr>
                </a:solidFill>
                <a:latin typeface="Myriad Web Pro"/>
                <a:cs typeface="Myriad Web Pro"/>
              </a:defRPr>
            </a:lvl1pPr>
          </a:lstStyle>
          <a:p>
            <a:endParaRPr lang="en-US" dirty="0"/>
          </a:p>
        </p:txBody>
      </p:sp>
      <p:sp>
        <p:nvSpPr>
          <p:cNvPr id="6" name="Slide Number Placeholder 5"/>
          <p:cNvSpPr>
            <a:spLocks noGrp="1"/>
          </p:cNvSpPr>
          <p:nvPr>
            <p:ph type="sldNum" sz="quarter" idx="4"/>
          </p:nvPr>
        </p:nvSpPr>
        <p:spPr>
          <a:xfrm>
            <a:off x="8115381" y="6400800"/>
            <a:ext cx="571418" cy="294325"/>
          </a:xfrm>
          <a:prstGeom prst="rect">
            <a:avLst/>
          </a:prstGeom>
        </p:spPr>
        <p:txBody>
          <a:bodyPr vert="horz" lIns="91440" tIns="45720" rIns="91440" bIns="45720" rtlCol="0" anchor="ctr"/>
          <a:lstStyle>
            <a:lvl1pPr algn="r">
              <a:defRPr sz="1200" b="0">
                <a:solidFill>
                  <a:schemeClr val="tx1">
                    <a:tint val="75000"/>
                  </a:schemeClr>
                </a:solidFill>
                <a:latin typeface="Myriad Web Pro"/>
                <a:cs typeface="Myriad Web Pro"/>
              </a:defRPr>
            </a:lvl1pPr>
          </a:lstStyle>
          <a:p>
            <a:fld id="{818857F2-102E-5148-ADF3-C396FE20EBDD}" type="slidenum">
              <a:rPr lang="en-US" smtClean="0"/>
              <a:pPr/>
              <a:t>‹#›</a:t>
            </a:fld>
            <a:endParaRPr lang="en-US" dirty="0"/>
          </a:p>
        </p:txBody>
      </p:sp>
      <p:cxnSp>
        <p:nvCxnSpPr>
          <p:cNvPr id="11" name="Straight Connector 10"/>
          <p:cNvCxnSpPr/>
          <p:nvPr userDrawn="1"/>
        </p:nvCxnSpPr>
        <p:spPr>
          <a:xfrm>
            <a:off x="0" y="6248400"/>
            <a:ext cx="9144000" cy="1588"/>
          </a:xfrm>
          <a:prstGeom prst="line">
            <a:avLst/>
          </a:prstGeom>
          <a:ln w="3175" cap="flat" cmpd="sng" algn="ctr">
            <a:solidFill>
              <a:schemeClr val="bg2">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0" name="Picture 9" descr="OCLC-RESEARCH_H_MD.png"/>
          <p:cNvPicPr>
            <a:picLocks noChangeAspect="1"/>
          </p:cNvPicPr>
          <p:nvPr userDrawn="1"/>
        </p:nvPicPr>
        <p:blipFill>
          <a:blip r:embed="rId41"/>
          <a:stretch>
            <a:fillRect/>
          </a:stretch>
        </p:blipFill>
        <p:spPr>
          <a:xfrm>
            <a:off x="228600" y="6359328"/>
            <a:ext cx="1676400" cy="346272"/>
          </a:xfrm>
          <a:prstGeom prst="rect">
            <a:avLst/>
          </a:prstGeom>
        </p:spPr>
      </p:pic>
    </p:spTree>
  </p:cSld>
  <p:clrMap bg1="lt1" tx1="dk1" bg2="lt2" tx2="dk2" accent1="accent1" accent2="accent2" accent3="accent3" accent4="accent4" accent5="accent5" accent6="accent6" hlink="hlink" folHlink="folHlink"/>
  <p:sldLayoutIdLst>
    <p:sldLayoutId id="2147483692" r:id="rId1"/>
    <p:sldLayoutId id="2147483690" r:id="rId2"/>
    <p:sldLayoutId id="2147483687" r:id="rId3"/>
    <p:sldLayoutId id="2147483701" r:id="rId4"/>
    <p:sldLayoutId id="2147483713" r:id="rId5"/>
    <p:sldLayoutId id="2147483731" r:id="rId6"/>
    <p:sldLayoutId id="2147483715" r:id="rId7"/>
    <p:sldLayoutId id="2147483730" r:id="rId8"/>
    <p:sldLayoutId id="2147483707" r:id="rId9"/>
    <p:sldLayoutId id="2147483683" r:id="rId10"/>
    <p:sldLayoutId id="2147483682" r:id="rId11"/>
    <p:sldLayoutId id="2147483709" r:id="rId12"/>
    <p:sldLayoutId id="2147483711" r:id="rId13"/>
    <p:sldLayoutId id="2147483712" r:id="rId14"/>
    <p:sldLayoutId id="2147483703" r:id="rId15"/>
    <p:sldLayoutId id="2147483663" r:id="rId16"/>
    <p:sldLayoutId id="2147483668" r:id="rId17"/>
    <p:sldLayoutId id="2147483710" r:id="rId18"/>
    <p:sldLayoutId id="2147483716" r:id="rId19"/>
    <p:sldLayoutId id="2147483704" r:id="rId20"/>
    <p:sldLayoutId id="2147483705" r:id="rId21"/>
    <p:sldLayoutId id="2147483706" r:id="rId22"/>
    <p:sldLayoutId id="2147483702" r:id="rId23"/>
    <p:sldLayoutId id="2147483724" r:id="rId24"/>
    <p:sldLayoutId id="2147483717" r:id="rId25"/>
    <p:sldLayoutId id="2147483725" r:id="rId26"/>
    <p:sldLayoutId id="2147483721" r:id="rId27"/>
    <p:sldLayoutId id="2147483719" r:id="rId28"/>
    <p:sldLayoutId id="2147483691" r:id="rId29"/>
    <p:sldLayoutId id="2147483723" r:id="rId30"/>
    <p:sldLayoutId id="2147483718" r:id="rId31"/>
    <p:sldLayoutId id="2147483726" r:id="rId32"/>
    <p:sldLayoutId id="2147483722" r:id="rId33"/>
    <p:sldLayoutId id="2147483720" r:id="rId34"/>
    <p:sldLayoutId id="2147483727" r:id="rId35"/>
    <p:sldLayoutId id="2147483728" r:id="rId36"/>
    <p:sldLayoutId id="2147483729" r:id="rId37"/>
    <p:sldLayoutId id="2147483732" r:id="rId38"/>
    <p:sldLayoutId id="2147483733" r:id="rId39"/>
  </p:sldLayoutIdLst>
  <p:transition>
    <p:fade/>
  </p:transition>
  <p:timing>
    <p:tnLst>
      <p:par>
        <p:cTn id="1" dur="indefinite" restart="never" nodeType="tmRoot"/>
      </p:par>
    </p:tnLst>
  </p:timing>
  <p:txStyles>
    <p:titleStyle>
      <a:lvl1pPr algn="l" defTabSz="457200" rtl="0" eaLnBrk="1" latinLnBrk="0" hangingPunct="1">
        <a:spcBef>
          <a:spcPct val="0"/>
        </a:spcBef>
        <a:buNone/>
        <a:defRPr sz="4400" b="0" i="0" kern="1200">
          <a:solidFill>
            <a:schemeClr val="accent1"/>
          </a:solidFill>
          <a:latin typeface="+mj-lt"/>
          <a:ea typeface="+mj-ea"/>
          <a:cs typeface="Georgia"/>
        </a:defRPr>
      </a:lvl1pPr>
    </p:titleStyle>
    <p:bodyStyle>
      <a:lvl1pPr marL="233363" indent="-233363" algn="l" defTabSz="457200" rtl="0" eaLnBrk="1" latinLnBrk="0" hangingPunct="1">
        <a:lnSpc>
          <a:spcPct val="110000"/>
        </a:lnSpc>
        <a:spcBef>
          <a:spcPts val="900"/>
        </a:spcBef>
        <a:buClrTx/>
        <a:buFont typeface="Arial"/>
        <a:buChar char="•"/>
        <a:defRPr sz="2400" b="0" i="0" kern="1200">
          <a:solidFill>
            <a:schemeClr val="tx1"/>
          </a:solidFill>
          <a:latin typeface="Arial"/>
          <a:ea typeface="+mn-ea"/>
          <a:cs typeface="Arial"/>
        </a:defRPr>
      </a:lvl1pPr>
      <a:lvl2pPr marL="690563" indent="-233363" algn="l" defTabSz="457200" rtl="0" eaLnBrk="1" latinLnBrk="0" hangingPunct="1">
        <a:lnSpc>
          <a:spcPct val="110000"/>
        </a:lnSpc>
        <a:spcBef>
          <a:spcPts val="900"/>
        </a:spcBef>
        <a:buClrTx/>
        <a:buFont typeface="Arial"/>
        <a:buChar char="•"/>
        <a:defRPr sz="2000" b="0" i="0" kern="1200">
          <a:solidFill>
            <a:schemeClr val="tx1"/>
          </a:solidFill>
          <a:latin typeface="Arial"/>
          <a:ea typeface="+mn-ea"/>
          <a:cs typeface="Arial"/>
        </a:defRPr>
      </a:lvl2pPr>
      <a:lvl3pPr marL="11430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3pPr>
      <a:lvl4pPr marL="16002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4pPr>
      <a:lvl5pPr marL="20574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hyperlink" Target="http://beta.worldcat.org/archivegrid"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10.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10.xm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10.xml"/><Relationship Id="rId5" Type="http://schemas.openxmlformats.org/officeDocument/2006/relationships/image" Target="../media/image39.png"/><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10.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10.xml"/><Relationship Id="rId4" Type="http://schemas.openxmlformats.org/officeDocument/2006/relationships/hyperlink" Target="http://beta.worldcat.org/archivegrid3/collections/"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beta.worldcat.org/archivegrid/blog/?p=631"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47.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png"/><Relationship Id="rId3" Type="http://schemas.openxmlformats.org/officeDocument/2006/relationships/image" Target="../media/image49.png"/><Relationship Id="rId7" Type="http://schemas.openxmlformats.org/officeDocument/2006/relationships/image" Target="../media/image53.png"/><Relationship Id="rId12" Type="http://schemas.openxmlformats.org/officeDocument/2006/relationships/image" Target="../media/image58.png"/><Relationship Id="rId2" Type="http://schemas.openxmlformats.org/officeDocument/2006/relationships/notesSlide" Target="../notesSlides/notesSlide38.xml"/><Relationship Id="rId1" Type="http://schemas.openxmlformats.org/officeDocument/2006/relationships/slideLayout" Target="../slideLayouts/slideLayout11.x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51.png"/><Relationship Id="rId10" Type="http://schemas.openxmlformats.org/officeDocument/2006/relationships/image" Target="../media/image56.jpeg"/><Relationship Id="rId4" Type="http://schemas.openxmlformats.org/officeDocument/2006/relationships/image" Target="../media/image50.png"/><Relationship Id="rId9" Type="http://schemas.openxmlformats.org/officeDocument/2006/relationships/image" Target="../media/image55.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notesSlide" Target="../notesSlides/notesSlide42.xml"/><Relationship Id="rId1" Type="http://schemas.openxmlformats.org/officeDocument/2006/relationships/slideLayout" Target="../slideLayouts/slideLayout3.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hyperlink" Target="http://www.slideshare.net/amyjokim/gamification-101-design-the-player-journey" TargetMode="External"/><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47.xml"/><Relationship Id="rId1" Type="http://schemas.openxmlformats.org/officeDocument/2006/relationships/slideLayout" Target="../slideLayouts/slideLayout11.xml"/><Relationship Id="rId4" Type="http://schemas.openxmlformats.org/officeDocument/2006/relationships/hyperlink" Target="http://www.slideshare.net/amyjokim/gamification-101-design-the-player-journey"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48.xml"/><Relationship Id="rId1" Type="http://schemas.openxmlformats.org/officeDocument/2006/relationships/slideLayout" Target="../slideLayouts/slideLayout11.xml"/><Relationship Id="rId4" Type="http://schemas.openxmlformats.org/officeDocument/2006/relationships/hyperlink" Target="http://www.slideshare.net/amyjokim/gamification-101-design-the-player-journey"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50.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1.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52.xml"/><Relationship Id="rId1" Type="http://schemas.openxmlformats.org/officeDocument/2006/relationships/slideLayout" Target="../slideLayouts/slideLayout11.xml"/><Relationship Id="rId5" Type="http://schemas.openxmlformats.org/officeDocument/2006/relationships/image" Target="../media/image73.png"/><Relationship Id="rId4" Type="http://schemas.openxmlformats.org/officeDocument/2006/relationships/image" Target="../media/image72.png"/></Relationships>
</file>

<file path=ppt/slides/_rels/slide5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53.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54.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55.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56.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57.xml"/><Relationship Id="rId1" Type="http://schemas.openxmlformats.org/officeDocument/2006/relationships/slideLayout" Target="../slideLayouts/slideLayout11.xml"/><Relationship Id="rId4" Type="http://schemas.openxmlformats.org/officeDocument/2006/relationships/image" Target="../media/image79.png"/></Relationships>
</file>

<file path=ppt/slides/_rels/slide5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58.xml"/><Relationship Id="rId1" Type="http://schemas.openxmlformats.org/officeDocument/2006/relationships/slideLayout" Target="../slideLayouts/slideLayout3.xml"/><Relationship Id="rId5" Type="http://schemas.openxmlformats.org/officeDocument/2006/relationships/image" Target="../media/image82.png"/><Relationship Id="rId4" Type="http://schemas.openxmlformats.org/officeDocument/2006/relationships/image" Target="../media/image81.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image" Target="../media/image16.jpeg"/><Relationship Id="rId4" Type="http://schemas.openxmlformats.org/officeDocument/2006/relationships/hyperlink" Target="http://creativecommons.org/licenses/by-nc-sa/2.0/" TargetMode="External"/></Relationships>
</file>

<file path=ppt/slides/_rels/slide60.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0.xml"/><Relationship Id="rId1" Type="http://schemas.openxmlformats.org/officeDocument/2006/relationships/slideLayout" Target="../slideLayouts/slideLayout1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1.xml.rels><?xml version="1.0" encoding="UTF-8" standalone="yes"?>
<Relationships xmlns="http://schemas.openxmlformats.org/package/2006/relationships"><Relationship Id="rId3" Type="http://schemas.openxmlformats.org/officeDocument/2006/relationships/hyperlink" Target="http://beta.worldcat.org/archivegrid" TargetMode="External"/><Relationship Id="rId2" Type="http://schemas.openxmlformats.org/officeDocument/2006/relationships/notesSlide" Target="../notesSlides/notesSlide61.xml"/><Relationship Id="rId1" Type="http://schemas.openxmlformats.org/officeDocument/2006/relationships/slideLayout" Target="../slideLayouts/slideLayout11.xml"/><Relationship Id="rId4" Type="http://schemas.openxmlformats.org/officeDocument/2006/relationships/image" Target="../media/image83.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Rectangle 8"/>
          <p:cNvSpPr>
            <a:spLocks noGrp="1" noChangeArrowheads="1"/>
          </p:cNvSpPr>
          <p:nvPr>
            <p:ph type="ctrTitle"/>
          </p:nvPr>
        </p:nvSpPr>
        <p:spPr/>
        <p:txBody>
          <a:bodyPr/>
          <a:lstStyle/>
          <a:p>
            <a:r>
              <a:rPr lang="en-US" sz="3600" dirty="0" smtClean="0">
                <a:solidFill>
                  <a:schemeClr val="bg1"/>
                </a:solidFill>
              </a:rPr>
              <a:t>ArchiveGrid and Related Work</a:t>
            </a:r>
            <a:br>
              <a:rPr lang="en-US" sz="3600" dirty="0" smtClean="0">
                <a:solidFill>
                  <a:schemeClr val="bg1"/>
                </a:solidFill>
              </a:rPr>
            </a:br>
            <a:endParaRPr lang="en-US" sz="2800" dirty="0">
              <a:solidFill>
                <a:schemeClr val="bg1"/>
              </a:solidFill>
            </a:endParaRPr>
          </a:p>
        </p:txBody>
      </p:sp>
      <p:sp>
        <p:nvSpPr>
          <p:cNvPr id="6" name="Text Placeholder 5"/>
          <p:cNvSpPr>
            <a:spLocks noGrp="1"/>
          </p:cNvSpPr>
          <p:nvPr>
            <p:ph type="body" sz="quarter" idx="14"/>
          </p:nvPr>
        </p:nvSpPr>
        <p:spPr/>
        <p:txBody>
          <a:bodyPr>
            <a:noAutofit/>
          </a:bodyPr>
          <a:lstStyle/>
          <a:p>
            <a:r>
              <a:rPr lang="en-US" dirty="0" smtClean="0"/>
              <a:t>OCLC </a:t>
            </a:r>
            <a:r>
              <a:rPr lang="en-US" smtClean="0"/>
              <a:t>Research </a:t>
            </a:r>
            <a:r>
              <a:rPr lang="en-US" smtClean="0"/>
              <a:t>TAI CHI </a:t>
            </a:r>
            <a:r>
              <a:rPr lang="en-US" dirty="0" smtClean="0"/>
              <a:t>Webinar Series, 23 May 2013</a:t>
            </a:r>
            <a:endParaRPr lang="en-US" dirty="0"/>
          </a:p>
        </p:txBody>
      </p:sp>
      <p:sp>
        <p:nvSpPr>
          <p:cNvPr id="5" name="Text Placeholder 4"/>
          <p:cNvSpPr>
            <a:spLocks noGrp="1"/>
          </p:cNvSpPr>
          <p:nvPr>
            <p:ph type="body" sz="quarter" idx="13"/>
          </p:nvPr>
        </p:nvSpPr>
        <p:spPr>
          <a:xfrm>
            <a:off x="685800" y="4256725"/>
            <a:ext cx="4528457" cy="1969904"/>
          </a:xfrm>
        </p:spPr>
        <p:txBody>
          <a:bodyPr>
            <a:normAutofit/>
          </a:bodyPr>
          <a:lstStyle/>
          <a:p>
            <a:r>
              <a:rPr lang="en-US" dirty="0" smtClean="0"/>
              <a:t>Bruce Washburn  </a:t>
            </a:r>
            <a:r>
              <a:rPr lang="en-US" dirty="0" smtClean="0">
                <a:solidFill>
                  <a:schemeClr val="bg2">
                    <a:lumMod val="65000"/>
                  </a:schemeClr>
                </a:solidFill>
              </a:rPr>
              <a:t>Software Engineer</a:t>
            </a:r>
          </a:p>
          <a:p>
            <a:r>
              <a:rPr lang="en-US" dirty="0" smtClean="0"/>
              <a:t>Ellen Eckert  </a:t>
            </a:r>
            <a:r>
              <a:rPr lang="en-US" dirty="0" smtClean="0">
                <a:solidFill>
                  <a:schemeClr val="bg2">
                    <a:lumMod val="65000"/>
                  </a:schemeClr>
                </a:solidFill>
              </a:rPr>
              <a:t>Research Assistant</a:t>
            </a:r>
          </a:p>
          <a:p>
            <a:r>
              <a:rPr lang="en-US" dirty="0" smtClean="0"/>
              <a:t>Merrilee Proffitt   </a:t>
            </a:r>
            <a:r>
              <a:rPr lang="en-US" dirty="0" smtClean="0">
                <a:solidFill>
                  <a:schemeClr val="bg2">
                    <a:lumMod val="65000"/>
                  </a:schemeClr>
                </a:solidFill>
              </a:rPr>
              <a:t>Program Officer</a:t>
            </a:r>
            <a:endParaRPr lang="en-US" dirty="0">
              <a:solidFill>
                <a:schemeClr val="bg2">
                  <a:lumMod val="65000"/>
                </a:schemeClr>
              </a:solidFill>
            </a:endParaRPr>
          </a:p>
        </p:txBody>
      </p:sp>
      <p:sp>
        <p:nvSpPr>
          <p:cNvPr id="8" name="Subtitle 7"/>
          <p:cNvSpPr>
            <a:spLocks noGrp="1"/>
          </p:cNvSpPr>
          <p:nvPr>
            <p:ph type="subTitle" idx="1"/>
          </p:nvPr>
        </p:nvSpPr>
        <p:spPr/>
        <p:txBody>
          <a:bodyPr>
            <a:normAutofit/>
          </a:bodyPr>
          <a:lstStyle/>
          <a:p>
            <a:r>
              <a:rPr lang="en-US" sz="2000" dirty="0" smtClean="0"/>
              <a:t>#</a:t>
            </a:r>
            <a:r>
              <a:rPr lang="en-US" sz="2000" dirty="0" err="1" smtClean="0"/>
              <a:t>archivegrid</a:t>
            </a:r>
            <a:endParaRPr lang="en-US" sz="2000"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WorldCat MARC records are the source of 90% of </a:t>
            </a:r>
            <a:r>
              <a:rPr lang="en-US" dirty="0" err="1" smtClean="0"/>
              <a:t>ArchiveGrid</a:t>
            </a:r>
            <a:r>
              <a:rPr lang="en-US" dirty="0" smtClean="0"/>
              <a:t> descriptions</a:t>
            </a:r>
            <a:endParaRPr lang="en-US" dirty="0"/>
          </a:p>
        </p:txBody>
      </p:sp>
      <p:graphicFrame>
        <p:nvGraphicFramePr>
          <p:cNvPr id="5" name="Diagram 4"/>
          <p:cNvGraphicFramePr/>
          <p:nvPr/>
        </p:nvGraphicFramePr>
        <p:xfrm>
          <a:off x="809297" y="1093075"/>
          <a:ext cx="7577958" cy="47296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1294567" y="4708634"/>
            <a:ext cx="1005403" cy="584775"/>
          </a:xfrm>
          <a:prstGeom prst="rect">
            <a:avLst/>
          </a:prstGeom>
          <a:noFill/>
        </p:spPr>
        <p:txBody>
          <a:bodyPr wrap="none" rtlCol="0">
            <a:spAutoFit/>
          </a:bodyPr>
          <a:lstStyle/>
          <a:p>
            <a:r>
              <a:rPr lang="en-US" sz="3200" b="1" dirty="0" smtClean="0"/>
              <a:t>90%</a:t>
            </a:r>
            <a:endParaRPr lang="en-US" sz="3200" b="1" dirty="0"/>
          </a:p>
        </p:txBody>
      </p:sp>
      <p:sp>
        <p:nvSpPr>
          <p:cNvPr id="7" name="TextBox 6"/>
          <p:cNvSpPr txBox="1"/>
          <p:nvPr/>
        </p:nvSpPr>
        <p:spPr>
          <a:xfrm>
            <a:off x="6912347" y="4724399"/>
            <a:ext cx="1132041" cy="584775"/>
          </a:xfrm>
          <a:prstGeom prst="rect">
            <a:avLst/>
          </a:prstGeom>
          <a:noFill/>
        </p:spPr>
        <p:txBody>
          <a:bodyPr wrap="none" rtlCol="0">
            <a:spAutoFit/>
          </a:bodyPr>
          <a:lstStyle/>
          <a:p>
            <a:r>
              <a:rPr lang="en-US" sz="3200" b="1" dirty="0" smtClean="0">
                <a:solidFill>
                  <a:schemeClr val="bg1">
                    <a:lumMod val="50000"/>
                  </a:schemeClr>
                </a:solidFill>
              </a:rPr>
              <a:t>&lt; 1%</a:t>
            </a:r>
            <a:endParaRPr lang="en-US" sz="3200" b="1" dirty="0">
              <a:solidFill>
                <a:schemeClr val="bg1">
                  <a:lumMod val="50000"/>
                </a:schemeClr>
              </a:solidFill>
            </a:endParaRPr>
          </a:p>
        </p:txBody>
      </p:sp>
      <p:sp>
        <p:nvSpPr>
          <p:cNvPr id="8" name="TextBox 7"/>
          <p:cNvSpPr txBox="1"/>
          <p:nvPr/>
        </p:nvSpPr>
        <p:spPr>
          <a:xfrm>
            <a:off x="2834332" y="635875"/>
            <a:ext cx="777777" cy="584775"/>
          </a:xfrm>
          <a:prstGeom prst="rect">
            <a:avLst/>
          </a:prstGeom>
          <a:noFill/>
        </p:spPr>
        <p:txBody>
          <a:bodyPr wrap="none" rtlCol="0">
            <a:spAutoFit/>
          </a:bodyPr>
          <a:lstStyle/>
          <a:p>
            <a:r>
              <a:rPr lang="en-US" sz="3200" b="1" dirty="0" smtClean="0">
                <a:solidFill>
                  <a:schemeClr val="bg1">
                    <a:lumMod val="50000"/>
                  </a:schemeClr>
                </a:solidFill>
              </a:rPr>
              <a:t>6%</a:t>
            </a:r>
            <a:endParaRPr lang="en-US" sz="3200" b="1" dirty="0">
              <a:solidFill>
                <a:schemeClr val="bg1">
                  <a:lumMod val="50000"/>
                </a:schemeClr>
              </a:solidFill>
            </a:endParaRPr>
          </a:p>
        </p:txBody>
      </p:sp>
      <p:sp>
        <p:nvSpPr>
          <p:cNvPr id="9" name="TextBox 8"/>
          <p:cNvSpPr txBox="1"/>
          <p:nvPr/>
        </p:nvSpPr>
        <p:spPr>
          <a:xfrm>
            <a:off x="5272733" y="646386"/>
            <a:ext cx="777777" cy="584775"/>
          </a:xfrm>
          <a:prstGeom prst="rect">
            <a:avLst/>
          </a:prstGeom>
          <a:noFill/>
        </p:spPr>
        <p:txBody>
          <a:bodyPr wrap="none" rtlCol="0">
            <a:spAutoFit/>
          </a:bodyPr>
          <a:lstStyle/>
          <a:p>
            <a:r>
              <a:rPr lang="en-US" sz="3200" b="1" dirty="0" smtClean="0">
                <a:solidFill>
                  <a:schemeClr val="bg1">
                    <a:lumMod val="50000"/>
                  </a:schemeClr>
                </a:solidFill>
              </a:rPr>
              <a:t>4%</a:t>
            </a:r>
            <a:endParaRPr lang="en-US" sz="3200" b="1" dirty="0">
              <a:solidFill>
                <a:schemeClr val="bg1">
                  <a:lumMod val="50000"/>
                </a:schemeClr>
              </a:solidFill>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ArchiveGrid</a:t>
            </a:r>
            <a:r>
              <a:rPr lang="en-US" dirty="0" smtClean="0"/>
              <a:t> collections by archive location country</a:t>
            </a:r>
            <a:endParaRPr lang="en-US" dirty="0"/>
          </a:p>
        </p:txBody>
      </p:sp>
      <p:pic>
        <p:nvPicPr>
          <p:cNvPr id="1026" name="Picture 2"/>
          <p:cNvPicPr>
            <a:picLocks noChangeAspect="1" noChangeArrowheads="1"/>
          </p:cNvPicPr>
          <p:nvPr/>
        </p:nvPicPr>
        <p:blipFill>
          <a:blip r:embed="rId3"/>
          <a:srcRect/>
          <a:stretch>
            <a:fillRect/>
          </a:stretch>
        </p:blipFill>
        <p:spPr bwMode="auto">
          <a:xfrm>
            <a:off x="627797" y="1036734"/>
            <a:ext cx="8065827" cy="4792114"/>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ArchiveGrid</a:t>
            </a:r>
            <a:r>
              <a:rPr lang="en-US" dirty="0" smtClean="0"/>
              <a:t> growth</a:t>
            </a:r>
            <a:endParaRPr lang="en-US" dirty="0"/>
          </a:p>
        </p:txBody>
      </p:sp>
      <p:pic>
        <p:nvPicPr>
          <p:cNvPr id="2052" name="Picture 4"/>
          <p:cNvPicPr>
            <a:picLocks noChangeAspect="1" noChangeArrowheads="1"/>
          </p:cNvPicPr>
          <p:nvPr/>
        </p:nvPicPr>
        <p:blipFill>
          <a:blip r:embed="rId3" cstate="print"/>
          <a:srcRect/>
          <a:stretch>
            <a:fillRect/>
          </a:stretch>
        </p:blipFill>
        <p:spPr bwMode="auto">
          <a:xfrm>
            <a:off x="630621" y="977096"/>
            <a:ext cx="7823036" cy="4866656"/>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smtClean="0"/>
              <a:t>Try it out at </a:t>
            </a:r>
          </a:p>
          <a:p>
            <a:pPr>
              <a:buNone/>
            </a:pPr>
            <a:r>
              <a:rPr lang="en-US" sz="4000" dirty="0" smtClean="0">
                <a:hlinkClick r:id="rId3"/>
              </a:rPr>
              <a:t>http://beta.worldcat.org/archivegrid</a:t>
            </a:r>
            <a:r>
              <a:rPr lang="en-US" sz="4000" dirty="0" smtClean="0"/>
              <a:t> </a:t>
            </a:r>
            <a:endParaRPr lang="en-US" sz="4000" dirty="0"/>
          </a:p>
        </p:txBody>
      </p:sp>
      <p:sp>
        <p:nvSpPr>
          <p:cNvPr id="3" name="Title 2"/>
          <p:cNvSpPr>
            <a:spLocks noGrp="1"/>
          </p:cNvSpPr>
          <p:nvPr>
            <p:ph type="title"/>
          </p:nvPr>
        </p:nvSpPr>
        <p:spPr/>
        <p:txBody>
          <a:bodyPr/>
          <a:lstStyle/>
          <a:p>
            <a:r>
              <a:rPr lang="en-US" dirty="0" smtClean="0"/>
              <a:t>A Tour of </a:t>
            </a:r>
            <a:r>
              <a:rPr lang="en-US" dirty="0" err="1" smtClean="0"/>
              <a:t>ArchiveGrid</a:t>
            </a:r>
            <a:endParaRPr lang="en-US"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shot_home.png"/>
          <p:cNvPicPr>
            <a:picLocks noChangeAspect="1"/>
          </p:cNvPicPr>
          <p:nvPr/>
        </p:nvPicPr>
        <p:blipFill>
          <a:blip r:embed="rId3" cstate="print"/>
          <a:stretch>
            <a:fillRect/>
          </a:stretch>
        </p:blipFill>
        <p:spPr>
          <a:xfrm>
            <a:off x="246888" y="155448"/>
            <a:ext cx="8602969" cy="5888736"/>
          </a:xfrm>
          <a:prstGeom prst="rect">
            <a:avLst/>
          </a:prstGeom>
          <a:effectLst>
            <a:outerShdw blurRad="292100" dist="139700" dir="2700000" algn="ctr" rotWithShape="0">
              <a:srgbClr val="000000">
                <a:alpha val="65000"/>
              </a:srgbClr>
            </a:outerShdw>
          </a:effectLst>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shot_searchresult.png"/>
          <p:cNvPicPr>
            <a:picLocks noChangeAspect="1"/>
          </p:cNvPicPr>
          <p:nvPr/>
        </p:nvPicPr>
        <p:blipFill>
          <a:blip r:embed="rId3" cstate="print"/>
          <a:stretch>
            <a:fillRect/>
          </a:stretch>
        </p:blipFill>
        <p:spPr>
          <a:xfrm>
            <a:off x="246888" y="155447"/>
            <a:ext cx="8602968" cy="5888736"/>
          </a:xfrm>
          <a:prstGeom prst="rect">
            <a:avLst/>
          </a:prstGeom>
          <a:effectLst>
            <a:outerShdw blurRad="292100" dist="139700" dir="2700000" algn="ctr" rotWithShape="0">
              <a:srgbClr val="000000">
                <a:alpha val="65000"/>
              </a:srgbClr>
            </a:outerShdw>
          </a:effectLst>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shot_catalogrecord.png"/>
          <p:cNvPicPr>
            <a:picLocks noChangeAspect="1"/>
          </p:cNvPicPr>
          <p:nvPr/>
        </p:nvPicPr>
        <p:blipFill>
          <a:blip r:embed="rId3" cstate="print"/>
          <a:stretch>
            <a:fillRect/>
          </a:stretch>
        </p:blipFill>
        <p:spPr>
          <a:xfrm>
            <a:off x="246888" y="155448"/>
            <a:ext cx="8602969" cy="5888736"/>
          </a:xfrm>
          <a:prstGeom prst="rect">
            <a:avLst/>
          </a:prstGeom>
          <a:effectLst>
            <a:outerShdw blurRad="292100" dist="139700" dir="2700000" algn="ctr" rotWithShape="0">
              <a:srgbClr val="000000">
                <a:alpha val="65000"/>
              </a:srgbClr>
            </a:outerShdw>
          </a:effectLst>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shot_resultoverview.png"/>
          <p:cNvPicPr>
            <a:picLocks noChangeAspect="1"/>
          </p:cNvPicPr>
          <p:nvPr/>
        </p:nvPicPr>
        <p:blipFill>
          <a:blip r:embed="rId3" cstate="print"/>
          <a:stretch>
            <a:fillRect/>
          </a:stretch>
        </p:blipFill>
        <p:spPr>
          <a:xfrm>
            <a:off x="249043" y="154259"/>
            <a:ext cx="8605024" cy="5890143"/>
          </a:xfrm>
          <a:prstGeom prst="rect">
            <a:avLst/>
          </a:prstGeom>
          <a:effectLst>
            <a:outerShdw blurRad="292100" dist="139700" dir="2700000" algn="ctr" rotWithShape="0">
              <a:srgbClr val="000000">
                <a:alpha val="65000"/>
              </a:srgbClr>
            </a:outerShdw>
          </a:effectLst>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shot_searchresult.png"/>
          <p:cNvPicPr>
            <a:picLocks noChangeAspect="1"/>
          </p:cNvPicPr>
          <p:nvPr/>
        </p:nvPicPr>
        <p:blipFill>
          <a:blip r:embed="rId3" cstate="print"/>
          <a:stretch>
            <a:fillRect/>
          </a:stretch>
        </p:blipFill>
        <p:spPr>
          <a:xfrm>
            <a:off x="356616" y="402336"/>
            <a:ext cx="6781800" cy="4642146"/>
          </a:xfrm>
          <a:prstGeom prst="rect">
            <a:avLst/>
          </a:prstGeom>
          <a:effectLst>
            <a:outerShdw blurRad="292100" dist="139700" dir="2700000" algn="ctr" rotWithShape="0">
              <a:srgbClr val="000000">
                <a:alpha val="65000"/>
              </a:srgbClr>
            </a:outerShdw>
          </a:effectLst>
        </p:spPr>
      </p:pic>
      <p:pic>
        <p:nvPicPr>
          <p:cNvPr id="9" name="Picture 8" descr="screenshot_contactinformation.png"/>
          <p:cNvPicPr>
            <a:picLocks noChangeAspect="1"/>
          </p:cNvPicPr>
          <p:nvPr/>
        </p:nvPicPr>
        <p:blipFill>
          <a:blip r:embed="rId4" cstate="print"/>
          <a:stretch>
            <a:fillRect/>
          </a:stretch>
        </p:blipFill>
        <p:spPr>
          <a:xfrm>
            <a:off x="2606040" y="1755648"/>
            <a:ext cx="6019186" cy="4120136"/>
          </a:xfrm>
          <a:prstGeom prst="rect">
            <a:avLst/>
          </a:prstGeom>
          <a:effectLst>
            <a:outerShdw blurRad="292100" dist="139700" dir="2700000" algn="ctr" rotWithShape="0">
              <a:srgbClr val="000000">
                <a:alpha val="65000"/>
              </a:srgbClr>
            </a:outerShdw>
          </a:effectLst>
        </p:spPr>
      </p:pic>
      <p:sp>
        <p:nvSpPr>
          <p:cNvPr id="12" name="Right Arrow 11"/>
          <p:cNvSpPr/>
          <p:nvPr/>
        </p:nvSpPr>
        <p:spPr>
          <a:xfrm>
            <a:off x="1353013" y="4451641"/>
            <a:ext cx="1524002" cy="484632"/>
          </a:xfrm>
          <a:prstGeom prst="rightArrow">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shot_searchresult2.png"/>
          <p:cNvPicPr>
            <a:picLocks noChangeAspect="1"/>
          </p:cNvPicPr>
          <p:nvPr/>
        </p:nvPicPr>
        <p:blipFill>
          <a:blip r:embed="rId3" cstate="print"/>
          <a:stretch>
            <a:fillRect/>
          </a:stretch>
        </p:blipFill>
        <p:spPr>
          <a:xfrm>
            <a:off x="356839" y="399904"/>
            <a:ext cx="6788306" cy="4646598"/>
          </a:xfrm>
          <a:prstGeom prst="rect">
            <a:avLst/>
          </a:prstGeom>
          <a:effectLst>
            <a:outerShdw blurRad="292100" dist="139700" dir="2700000" algn="ctr" rotWithShape="0">
              <a:srgbClr val="000000">
                <a:alpha val="65000"/>
              </a:srgbClr>
            </a:outerShdw>
          </a:effectLst>
        </p:spPr>
      </p:pic>
      <p:pic>
        <p:nvPicPr>
          <p:cNvPr id="8" name="Picture 7" descr="findingaid.png"/>
          <p:cNvPicPr>
            <a:picLocks noChangeAspect="1"/>
          </p:cNvPicPr>
          <p:nvPr/>
        </p:nvPicPr>
        <p:blipFill>
          <a:blip r:embed="rId4" cstate="print"/>
          <a:stretch>
            <a:fillRect/>
          </a:stretch>
        </p:blipFill>
        <p:spPr>
          <a:xfrm>
            <a:off x="2608579" y="1754458"/>
            <a:ext cx="6078221" cy="4216947"/>
          </a:xfrm>
          <a:prstGeom prst="rect">
            <a:avLst/>
          </a:prstGeom>
          <a:effectLst>
            <a:outerShdw blurRad="292100" dist="139700" dir="2700000" algn="ctr" rotWithShape="0">
              <a:srgbClr val="000000">
                <a:alpha val="65000"/>
              </a:srgbClr>
            </a:outerShdw>
          </a:effectLst>
        </p:spPr>
      </p:pic>
      <p:sp>
        <p:nvSpPr>
          <p:cNvPr id="12" name="Right Arrow 11"/>
          <p:cNvSpPr/>
          <p:nvPr/>
        </p:nvSpPr>
        <p:spPr>
          <a:xfrm>
            <a:off x="1865971" y="2182816"/>
            <a:ext cx="1178312" cy="484632"/>
          </a:xfrm>
          <a:prstGeom prst="rightArrow">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t>Meet the ArchiveGrid team</a:t>
            </a:r>
            <a:endParaRPr lang="en-US" sz="3600" dirty="0"/>
          </a:p>
        </p:txBody>
      </p:sp>
      <p:sp>
        <p:nvSpPr>
          <p:cNvPr id="13" name="TextBox 12"/>
          <p:cNvSpPr txBox="1"/>
          <p:nvPr/>
        </p:nvSpPr>
        <p:spPr>
          <a:xfrm>
            <a:off x="2433914" y="2334507"/>
            <a:ext cx="1894493" cy="861774"/>
          </a:xfrm>
          <a:prstGeom prst="rect">
            <a:avLst/>
          </a:prstGeom>
          <a:noFill/>
        </p:spPr>
        <p:txBody>
          <a:bodyPr wrap="none" rtlCol="0">
            <a:spAutoFit/>
          </a:bodyPr>
          <a:lstStyle/>
          <a:p>
            <a:r>
              <a:rPr lang="en-US" dirty="0" smtClean="0"/>
              <a:t>Bruce Washburn</a:t>
            </a:r>
          </a:p>
          <a:p>
            <a:r>
              <a:rPr lang="en-US" sz="1600" dirty="0" smtClean="0">
                <a:solidFill>
                  <a:schemeClr val="tx1">
                    <a:lumMod val="50000"/>
                    <a:lumOff val="50000"/>
                  </a:schemeClr>
                </a:solidFill>
              </a:rPr>
              <a:t>Software Engineer</a:t>
            </a:r>
          </a:p>
          <a:p>
            <a:r>
              <a:rPr lang="en-US" sz="1600" dirty="0" smtClean="0">
                <a:solidFill>
                  <a:schemeClr val="tx1">
                    <a:lumMod val="50000"/>
                    <a:lumOff val="50000"/>
                  </a:schemeClr>
                </a:solidFill>
              </a:rPr>
              <a:t>San Mateo, CA</a:t>
            </a:r>
          </a:p>
        </p:txBody>
      </p:sp>
      <p:sp>
        <p:nvSpPr>
          <p:cNvPr id="14" name="TextBox 13"/>
          <p:cNvSpPr txBox="1"/>
          <p:nvPr/>
        </p:nvSpPr>
        <p:spPr>
          <a:xfrm>
            <a:off x="4059302" y="2892921"/>
            <a:ext cx="1939826" cy="861774"/>
          </a:xfrm>
          <a:prstGeom prst="rect">
            <a:avLst/>
          </a:prstGeom>
          <a:noFill/>
        </p:spPr>
        <p:txBody>
          <a:bodyPr wrap="none" rtlCol="0">
            <a:spAutoFit/>
          </a:bodyPr>
          <a:lstStyle/>
          <a:p>
            <a:pPr algn="r"/>
            <a:r>
              <a:rPr lang="en-US" dirty="0" smtClean="0"/>
              <a:t>Ellen Eckert</a:t>
            </a:r>
          </a:p>
          <a:p>
            <a:pPr algn="r"/>
            <a:r>
              <a:rPr lang="en-US" sz="1600" dirty="0" smtClean="0">
                <a:solidFill>
                  <a:schemeClr val="tx1">
                    <a:lumMod val="50000"/>
                    <a:lumOff val="50000"/>
                  </a:schemeClr>
                </a:solidFill>
              </a:rPr>
              <a:t>Research Assistant</a:t>
            </a:r>
          </a:p>
          <a:p>
            <a:pPr algn="r"/>
            <a:r>
              <a:rPr lang="en-US" sz="1600" dirty="0" smtClean="0">
                <a:solidFill>
                  <a:schemeClr val="tx1">
                    <a:lumMod val="50000"/>
                    <a:lumOff val="50000"/>
                  </a:schemeClr>
                </a:solidFill>
              </a:rPr>
              <a:t>Portland, OR</a:t>
            </a:r>
          </a:p>
        </p:txBody>
      </p:sp>
      <p:sp>
        <p:nvSpPr>
          <p:cNvPr id="15" name="TextBox 14"/>
          <p:cNvSpPr txBox="1"/>
          <p:nvPr/>
        </p:nvSpPr>
        <p:spPr>
          <a:xfrm>
            <a:off x="3143710" y="4303117"/>
            <a:ext cx="1745029" cy="861774"/>
          </a:xfrm>
          <a:prstGeom prst="rect">
            <a:avLst/>
          </a:prstGeom>
          <a:noFill/>
        </p:spPr>
        <p:txBody>
          <a:bodyPr wrap="none" rtlCol="0">
            <a:spAutoFit/>
          </a:bodyPr>
          <a:lstStyle/>
          <a:p>
            <a:r>
              <a:rPr lang="en-US" dirty="0" smtClean="0"/>
              <a:t>Merrilee Proffitt</a:t>
            </a:r>
          </a:p>
          <a:p>
            <a:r>
              <a:rPr lang="en-US" sz="1600" dirty="0" smtClean="0">
                <a:solidFill>
                  <a:schemeClr val="tx1">
                    <a:lumMod val="50000"/>
                    <a:lumOff val="50000"/>
                  </a:schemeClr>
                </a:solidFill>
              </a:rPr>
              <a:t>Program Officer</a:t>
            </a:r>
          </a:p>
          <a:p>
            <a:r>
              <a:rPr lang="en-US" sz="1600" dirty="0" smtClean="0">
                <a:solidFill>
                  <a:schemeClr val="tx1">
                    <a:lumMod val="50000"/>
                    <a:lumOff val="50000"/>
                  </a:schemeClr>
                </a:solidFill>
              </a:rPr>
              <a:t>San Mateo, CA</a:t>
            </a:r>
          </a:p>
        </p:txBody>
      </p:sp>
      <p:pic>
        <p:nvPicPr>
          <p:cNvPr id="217090" name="Picture 2" descr="https://si0.twimg.com/profile_images/210007442/btw_thumbnail_0904.jpg"/>
          <p:cNvPicPr>
            <a:picLocks noChangeAspect="1" noChangeArrowheads="1"/>
          </p:cNvPicPr>
          <p:nvPr/>
        </p:nvPicPr>
        <p:blipFill>
          <a:blip r:embed="rId3" cstate="print"/>
          <a:srcRect/>
          <a:stretch>
            <a:fillRect/>
          </a:stretch>
        </p:blipFill>
        <p:spPr bwMode="auto">
          <a:xfrm>
            <a:off x="922831" y="2036379"/>
            <a:ext cx="1428750" cy="1428750"/>
          </a:xfrm>
          <a:prstGeom prst="rect">
            <a:avLst/>
          </a:prstGeom>
          <a:noFill/>
          <a:effectLst>
            <a:outerShdw blurRad="292100" dist="139700" dir="2700000" algn="ctr" rotWithShape="0">
              <a:srgbClr val="000000">
                <a:alpha val="65000"/>
              </a:srgbClr>
            </a:outerShdw>
          </a:effectLst>
        </p:spPr>
      </p:pic>
      <p:pic>
        <p:nvPicPr>
          <p:cNvPr id="217092" name="Picture 4" descr="https://encrypted-tbn1.gstatic.com/images?q=tbn:ANd9GcRua9XpRIQ4ZJaDJ4yMT5IK_bgZIO8y69jvzyH1Mpkd1qQDSXdQ2g"/>
          <p:cNvPicPr>
            <a:picLocks noChangeAspect="1" noChangeArrowheads="1"/>
          </p:cNvPicPr>
          <p:nvPr/>
        </p:nvPicPr>
        <p:blipFill>
          <a:blip r:embed="rId4" cstate="print"/>
          <a:srcRect/>
          <a:stretch>
            <a:fillRect/>
          </a:stretch>
        </p:blipFill>
        <p:spPr bwMode="auto">
          <a:xfrm>
            <a:off x="6135962" y="2613076"/>
            <a:ext cx="1426463" cy="1426464"/>
          </a:xfrm>
          <a:prstGeom prst="rect">
            <a:avLst/>
          </a:prstGeom>
          <a:noFill/>
          <a:effectLst>
            <a:outerShdw blurRad="292100" dist="139700" dir="2700000" algn="ctr" rotWithShape="0">
              <a:srgbClr val="000000">
                <a:alpha val="65000"/>
              </a:srgbClr>
            </a:outerShdw>
          </a:effectLst>
        </p:spPr>
      </p:pic>
      <p:sp>
        <p:nvSpPr>
          <p:cNvPr id="19" name="TextBox 18"/>
          <p:cNvSpPr txBox="1"/>
          <p:nvPr/>
        </p:nvSpPr>
        <p:spPr>
          <a:xfrm>
            <a:off x="4257030" y="4800551"/>
            <a:ext cx="2409506" cy="861774"/>
          </a:xfrm>
          <a:prstGeom prst="rect">
            <a:avLst/>
          </a:prstGeom>
          <a:noFill/>
        </p:spPr>
        <p:txBody>
          <a:bodyPr wrap="none" rtlCol="0">
            <a:spAutoFit/>
          </a:bodyPr>
          <a:lstStyle/>
          <a:p>
            <a:pPr algn="r"/>
            <a:r>
              <a:rPr lang="en-US" dirty="0" smtClean="0"/>
              <a:t>Marc Bron</a:t>
            </a:r>
          </a:p>
          <a:p>
            <a:pPr algn="r"/>
            <a:r>
              <a:rPr lang="en-US" sz="1600" dirty="0" smtClean="0">
                <a:solidFill>
                  <a:schemeClr val="tx1">
                    <a:lumMod val="50000"/>
                    <a:lumOff val="50000"/>
                  </a:schemeClr>
                </a:solidFill>
              </a:rPr>
              <a:t>Research Intern</a:t>
            </a:r>
          </a:p>
          <a:p>
            <a:pPr algn="r"/>
            <a:r>
              <a:rPr lang="en-US" sz="1600" dirty="0" smtClean="0">
                <a:solidFill>
                  <a:schemeClr val="tx1">
                    <a:lumMod val="50000"/>
                    <a:lumOff val="50000"/>
                  </a:schemeClr>
                </a:solidFill>
              </a:rPr>
              <a:t>University of Amsterdam</a:t>
            </a:r>
          </a:p>
        </p:txBody>
      </p:sp>
      <p:pic>
        <p:nvPicPr>
          <p:cNvPr id="217096" name="Picture 8"/>
          <p:cNvPicPr>
            <a:picLocks noChangeAspect="1" noChangeArrowheads="1"/>
          </p:cNvPicPr>
          <p:nvPr/>
        </p:nvPicPr>
        <p:blipFill>
          <a:blip r:embed="rId5" cstate="print"/>
          <a:srcRect/>
          <a:stretch>
            <a:fillRect/>
          </a:stretch>
        </p:blipFill>
        <p:spPr bwMode="auto">
          <a:xfrm>
            <a:off x="1660634" y="4007069"/>
            <a:ext cx="1426464" cy="1426464"/>
          </a:xfrm>
          <a:prstGeom prst="rect">
            <a:avLst/>
          </a:prstGeom>
          <a:noFill/>
          <a:ln w="9525">
            <a:noFill/>
            <a:miter lim="800000"/>
            <a:headEnd/>
            <a:tailEnd/>
          </a:ln>
          <a:effectLst>
            <a:outerShdw blurRad="292100" dist="50800" dir="5400000" algn="ctr" rotWithShape="0">
              <a:srgbClr val="000000">
                <a:alpha val="65000"/>
              </a:srgbClr>
            </a:outerShdw>
          </a:effectLst>
        </p:spPr>
      </p:pic>
      <p:pic>
        <p:nvPicPr>
          <p:cNvPr id="217097" name="Picture 9"/>
          <p:cNvPicPr>
            <a:picLocks noChangeAspect="1" noChangeArrowheads="1"/>
          </p:cNvPicPr>
          <p:nvPr/>
        </p:nvPicPr>
        <p:blipFill>
          <a:blip r:embed="rId6" cstate="print"/>
          <a:srcRect/>
          <a:stretch>
            <a:fillRect/>
          </a:stretch>
        </p:blipFill>
        <p:spPr bwMode="auto">
          <a:xfrm>
            <a:off x="6727278" y="4491202"/>
            <a:ext cx="1426464" cy="1426464"/>
          </a:xfrm>
          <a:prstGeom prst="rect">
            <a:avLst/>
          </a:prstGeom>
          <a:noFill/>
          <a:ln w="9525">
            <a:noFill/>
            <a:miter lim="800000"/>
            <a:headEnd/>
            <a:tailEnd/>
          </a:ln>
          <a:effectLst>
            <a:outerShdw blurRad="292100" dist="139700" dir="2700000" algn="ctr" rotWithShape="0">
              <a:srgbClr val="000000">
                <a:alpha val="65000"/>
              </a:srgbClr>
            </a:outerShdw>
          </a:effectLst>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shot_googleblog.png"/>
          <p:cNvPicPr>
            <a:picLocks noChangeAspect="1"/>
          </p:cNvPicPr>
          <p:nvPr/>
        </p:nvPicPr>
        <p:blipFill>
          <a:blip r:embed="rId3" cstate="print"/>
          <a:stretch>
            <a:fillRect/>
          </a:stretch>
        </p:blipFill>
        <p:spPr>
          <a:xfrm>
            <a:off x="152400" y="955288"/>
            <a:ext cx="4483524" cy="4654821"/>
          </a:xfrm>
          <a:prstGeom prst="rect">
            <a:avLst/>
          </a:prstGeom>
          <a:effectLst>
            <a:outerShdw blurRad="292100" dist="139700" dir="2700000" algn="ctr" rotWithShape="0">
              <a:srgbClr val="000000">
                <a:alpha val="65000"/>
              </a:srgbClr>
            </a:outerShdw>
          </a:effectLst>
        </p:spPr>
      </p:pic>
      <p:sp>
        <p:nvSpPr>
          <p:cNvPr id="2" name="Title 1"/>
          <p:cNvSpPr>
            <a:spLocks noGrp="1"/>
          </p:cNvSpPr>
          <p:nvPr>
            <p:ph type="title"/>
          </p:nvPr>
        </p:nvSpPr>
        <p:spPr/>
        <p:txBody>
          <a:bodyPr/>
          <a:lstStyle/>
          <a:p>
            <a:r>
              <a:rPr lang="en-US" dirty="0" smtClean="0"/>
              <a:t>The </a:t>
            </a:r>
            <a:r>
              <a:rPr lang="en-US" dirty="0" err="1" smtClean="0"/>
              <a:t>ArchiveGrid</a:t>
            </a:r>
            <a:r>
              <a:rPr lang="en-US" dirty="0" smtClean="0"/>
              <a:t> Blog … another way to talk about archival collections</a:t>
            </a:r>
            <a:endParaRPr lang="en-US" dirty="0"/>
          </a:p>
        </p:txBody>
      </p:sp>
      <p:pic>
        <p:nvPicPr>
          <p:cNvPr id="6" name="Picture 5" descr="screenshot_blog.png"/>
          <p:cNvPicPr>
            <a:picLocks noChangeAspect="1"/>
          </p:cNvPicPr>
          <p:nvPr/>
        </p:nvPicPr>
        <p:blipFill>
          <a:blip r:embed="rId4" cstate="print"/>
          <a:stretch>
            <a:fillRect/>
          </a:stretch>
        </p:blipFill>
        <p:spPr>
          <a:xfrm>
            <a:off x="4181706" y="2848614"/>
            <a:ext cx="4694575" cy="2875002"/>
          </a:xfrm>
          <a:prstGeom prst="rect">
            <a:avLst/>
          </a:prstGeom>
          <a:effectLst>
            <a:outerShdw blurRad="292100" dist="139700" dir="2700000" algn="ctr" rotWithShape="0">
              <a:srgbClr val="000000">
                <a:alpha val="65000"/>
              </a:srgbClr>
            </a:outerShdw>
          </a:effectLst>
        </p:spPr>
      </p:pic>
      <p:sp>
        <p:nvSpPr>
          <p:cNvPr id="8" name="Right Arrow 7"/>
          <p:cNvSpPr/>
          <p:nvPr/>
        </p:nvSpPr>
        <p:spPr>
          <a:xfrm>
            <a:off x="3902838" y="4831491"/>
            <a:ext cx="978408" cy="484632"/>
          </a:xfrm>
          <a:prstGeom prst="rightArrow">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and lead searchers to archives</a:t>
            </a:r>
            <a:endParaRPr lang="en-US" dirty="0"/>
          </a:p>
        </p:txBody>
      </p:sp>
      <p:pic>
        <p:nvPicPr>
          <p:cNvPr id="4" name="Picture 3" descr="screenshot_googleblog.png"/>
          <p:cNvPicPr>
            <a:picLocks noChangeAspect="1"/>
          </p:cNvPicPr>
          <p:nvPr/>
        </p:nvPicPr>
        <p:blipFill>
          <a:blip r:embed="rId3" cstate="print"/>
          <a:stretch>
            <a:fillRect/>
          </a:stretch>
        </p:blipFill>
        <p:spPr>
          <a:xfrm>
            <a:off x="152400" y="955288"/>
            <a:ext cx="4483524" cy="4654821"/>
          </a:xfrm>
          <a:prstGeom prst="rect">
            <a:avLst/>
          </a:prstGeom>
          <a:effectLst>
            <a:outerShdw blurRad="292100" dist="139700" dir="2700000" algn="ctr" rotWithShape="0">
              <a:srgbClr val="000000">
                <a:alpha val="65000"/>
              </a:srgbClr>
            </a:outerShdw>
          </a:effectLst>
        </p:spPr>
      </p:pic>
      <p:pic>
        <p:nvPicPr>
          <p:cNvPr id="14" name="Picture 13" descr="screenshot_blog.png"/>
          <p:cNvPicPr>
            <a:picLocks noChangeAspect="1"/>
          </p:cNvPicPr>
          <p:nvPr/>
        </p:nvPicPr>
        <p:blipFill>
          <a:blip r:embed="rId4" cstate="print"/>
          <a:stretch>
            <a:fillRect/>
          </a:stretch>
        </p:blipFill>
        <p:spPr>
          <a:xfrm>
            <a:off x="4181706" y="2848614"/>
            <a:ext cx="4694575" cy="2875002"/>
          </a:xfrm>
          <a:prstGeom prst="rect">
            <a:avLst/>
          </a:prstGeom>
          <a:effectLst>
            <a:outerShdw blurRad="292100" dist="139700" dir="2700000" algn="ctr" rotWithShape="0">
              <a:srgbClr val="000000">
                <a:alpha val="65000"/>
              </a:srgbClr>
            </a:outerShdw>
          </a:effectLst>
        </p:spPr>
      </p:pic>
      <p:pic>
        <p:nvPicPr>
          <p:cNvPr id="10" name="Picture 9" descr="screenshot_catalogrecord_fromblog.png"/>
          <p:cNvPicPr>
            <a:picLocks noChangeAspect="1"/>
          </p:cNvPicPr>
          <p:nvPr/>
        </p:nvPicPr>
        <p:blipFill>
          <a:blip r:embed="rId5" cstate="print"/>
          <a:stretch>
            <a:fillRect/>
          </a:stretch>
        </p:blipFill>
        <p:spPr>
          <a:xfrm>
            <a:off x="4173124" y="1233844"/>
            <a:ext cx="4806176" cy="3307758"/>
          </a:xfrm>
          <a:prstGeom prst="rect">
            <a:avLst/>
          </a:prstGeom>
          <a:effectLst>
            <a:outerShdw blurRad="292100" dist="139700" dir="2700000" algn="ctr" rotWithShape="0">
              <a:srgbClr val="000000">
                <a:alpha val="65000"/>
              </a:srgbClr>
            </a:outerShdw>
          </a:effectLst>
        </p:spPr>
      </p:pic>
      <p:pic>
        <p:nvPicPr>
          <p:cNvPr id="11" name="Picture 10" descr="screenshot_contactinformation_fromblog.png"/>
          <p:cNvPicPr>
            <a:picLocks noChangeAspect="1"/>
          </p:cNvPicPr>
          <p:nvPr/>
        </p:nvPicPr>
        <p:blipFill>
          <a:blip r:embed="rId6" cstate="print"/>
          <a:stretch>
            <a:fillRect/>
          </a:stretch>
        </p:blipFill>
        <p:spPr>
          <a:xfrm>
            <a:off x="133773" y="1233844"/>
            <a:ext cx="3926384" cy="3307758"/>
          </a:xfrm>
          <a:prstGeom prst="rect">
            <a:avLst/>
          </a:prstGeom>
          <a:effectLst>
            <a:outerShdw blurRad="292100" dist="139700" dir="2700000" algn="ctr" rotWithShape="0">
              <a:srgbClr val="000000">
                <a:alpha val="65000"/>
              </a:srgbClr>
            </a:outerShdw>
          </a:effectLst>
        </p:spPr>
      </p:pic>
      <p:sp>
        <p:nvSpPr>
          <p:cNvPr id="12" name="Left Arrow 11"/>
          <p:cNvSpPr/>
          <p:nvPr/>
        </p:nvSpPr>
        <p:spPr>
          <a:xfrm>
            <a:off x="3346814" y="2202812"/>
            <a:ext cx="978408" cy="484632"/>
          </a:xfrm>
          <a:prstGeom prst="leftArrow">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Up Arrow 8"/>
          <p:cNvSpPr/>
          <p:nvPr/>
        </p:nvSpPr>
        <p:spPr>
          <a:xfrm>
            <a:off x="6236543" y="4393580"/>
            <a:ext cx="484632" cy="1127326"/>
          </a:xfrm>
          <a:prstGeom prst="upArrow">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Getting feedback, consulting with the community, and improving </a:t>
            </a:r>
            <a:r>
              <a:rPr lang="en-US" dirty="0" err="1" smtClean="0"/>
              <a:t>ArchiveGrid</a:t>
            </a:r>
            <a:endParaRPr lang="en-US" dirty="0"/>
          </a:p>
        </p:txBody>
      </p:sp>
      <p:pic>
        <p:nvPicPr>
          <p:cNvPr id="10" name="Picture 9" descr="agdemo.jpg"/>
          <p:cNvPicPr>
            <a:picLocks noChangeAspect="1"/>
          </p:cNvPicPr>
          <p:nvPr/>
        </p:nvPicPr>
        <p:blipFill>
          <a:blip r:embed="rId3" cstate="print"/>
          <a:stretch>
            <a:fillRect/>
          </a:stretch>
        </p:blipFill>
        <p:spPr>
          <a:xfrm>
            <a:off x="1571802" y="1005368"/>
            <a:ext cx="6200598" cy="5039782"/>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bwMode="auto">
          <a:xfrm>
            <a:off x="3505200" y="4724400"/>
            <a:ext cx="5181600" cy="533400"/>
          </a:xfrm>
          <a:prstGeom prst="rect">
            <a:avLst/>
          </a:prstGeom>
          <a:solidFill>
            <a:srgbClr val="2178B5"/>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20000"/>
              </a:lnSpc>
              <a:spcBef>
                <a:spcPct val="50000"/>
              </a:spcBef>
              <a:spcAft>
                <a:spcPct val="0"/>
              </a:spcAft>
              <a:buClrTx/>
              <a:buSzTx/>
              <a:buFontTx/>
              <a:buNone/>
              <a:tabLst/>
            </a:pPr>
            <a:r>
              <a:rPr kumimoji="0" lang="en-US" sz="2400" b="1" i="0" u="none" strike="noStrike" cap="none" normalizeH="0" baseline="0" dirty="0" smtClean="0">
                <a:ln>
                  <a:noFill/>
                </a:ln>
                <a:solidFill>
                  <a:schemeClr val="bg1"/>
                </a:solidFill>
                <a:effectLst/>
                <a:latin typeface="Trebuchet MS" pitchFamily="34" charset="0"/>
              </a:rPr>
              <a:t>Demonstrating </a:t>
            </a:r>
            <a:r>
              <a:rPr kumimoji="0" lang="en-US" sz="2400" b="1" i="0" u="none" strike="noStrike" cap="none" normalizeH="0" baseline="0" dirty="0" err="1" smtClean="0">
                <a:ln>
                  <a:noFill/>
                </a:ln>
                <a:solidFill>
                  <a:schemeClr val="bg1"/>
                </a:solidFill>
                <a:effectLst/>
                <a:latin typeface="Trebuchet MS" pitchFamily="34" charset="0"/>
              </a:rPr>
              <a:t>ArchiveGrid</a:t>
            </a:r>
            <a:r>
              <a:rPr kumimoji="0" lang="en-US" sz="2400" b="1" i="0" u="none" strike="noStrike" cap="none" normalizeH="0" dirty="0" smtClean="0">
                <a:ln>
                  <a:noFill/>
                </a:ln>
                <a:solidFill>
                  <a:schemeClr val="bg1"/>
                </a:solidFill>
                <a:effectLst/>
                <a:latin typeface="Trebuchet MS" pitchFamily="34" charset="0"/>
              </a:rPr>
              <a:t> at SAA</a:t>
            </a:r>
            <a:endParaRPr kumimoji="0" lang="en-US" sz="2400" b="1" i="0" u="none" strike="noStrike" cap="none" normalizeH="0" baseline="0" dirty="0" smtClean="0">
              <a:ln>
                <a:noFill/>
              </a:ln>
              <a:solidFill>
                <a:schemeClr val="bg1"/>
              </a:solidFill>
              <a:effectLst/>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smtClean="0"/>
              <a:t>79% of traffic comes from search engines</a:t>
            </a:r>
          </a:p>
          <a:p>
            <a:r>
              <a:rPr lang="en-US" dirty="0" smtClean="0"/>
              <a:t>10% of traffic comes from referrals from other websites</a:t>
            </a:r>
          </a:p>
          <a:p>
            <a:r>
              <a:rPr lang="en-US" dirty="0" smtClean="0"/>
              <a:t>11% of traffic comes “direct” … a bookmark, typing the URL in the browser, etc.</a:t>
            </a:r>
            <a:endParaRPr lang="en-US" dirty="0"/>
          </a:p>
        </p:txBody>
      </p:sp>
      <p:sp>
        <p:nvSpPr>
          <p:cNvPr id="2" name="Title 1"/>
          <p:cNvSpPr>
            <a:spLocks noGrp="1"/>
          </p:cNvSpPr>
          <p:nvPr>
            <p:ph type="title"/>
          </p:nvPr>
        </p:nvSpPr>
        <p:spPr/>
        <p:txBody>
          <a:bodyPr/>
          <a:lstStyle/>
          <a:p>
            <a:r>
              <a:rPr lang="en-US" dirty="0" smtClean="0"/>
              <a:t>How do users reach ArchiveGrid?</a:t>
            </a:r>
            <a:endParaRPr lang="en-US"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3" cstate="print"/>
          <a:srcRect/>
          <a:stretch>
            <a:fillRect/>
          </a:stretch>
        </p:blipFill>
        <p:spPr bwMode="auto">
          <a:xfrm>
            <a:off x="240476" y="990600"/>
            <a:ext cx="8727128" cy="4626429"/>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err="1" smtClean="0"/>
              <a:t>ArchiveGrid</a:t>
            </a:r>
            <a:r>
              <a:rPr lang="en-US" dirty="0" smtClean="0"/>
              <a:t> Visitors</a:t>
            </a:r>
            <a:endParaRPr lang="en-US" dirty="0"/>
          </a:p>
        </p:txBody>
      </p:sp>
      <p:pic>
        <p:nvPicPr>
          <p:cNvPr id="3075" name="Picture 3"/>
          <p:cNvPicPr>
            <a:picLocks noChangeAspect="1" noChangeArrowheads="1"/>
          </p:cNvPicPr>
          <p:nvPr/>
        </p:nvPicPr>
        <p:blipFill>
          <a:blip r:embed="rId4" cstate="print"/>
          <a:srcRect/>
          <a:stretch>
            <a:fillRect/>
          </a:stretch>
        </p:blipFill>
        <p:spPr bwMode="auto">
          <a:xfrm>
            <a:off x="1953307" y="1621291"/>
            <a:ext cx="3952875" cy="2200275"/>
          </a:xfrm>
          <a:prstGeom prst="rect">
            <a:avLst/>
          </a:prstGeom>
          <a:noFill/>
          <a:ln w="9525">
            <a:noFill/>
            <a:miter lim="800000"/>
            <a:headEnd/>
            <a:tailEnd/>
          </a:ln>
          <a:effectLst>
            <a:outerShdw blurRad="292100" dist="139700" dir="2700000" algn="ctr" rotWithShape="0">
              <a:srgbClr val="000000">
                <a:alpha val="65000"/>
              </a:srgbClr>
            </a:outerShdw>
          </a:effectLst>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3" cstate="print"/>
          <a:srcRect/>
          <a:stretch>
            <a:fillRect/>
          </a:stretch>
        </p:blipFill>
        <p:spPr bwMode="auto">
          <a:xfrm>
            <a:off x="2450646" y="729342"/>
            <a:ext cx="3471183" cy="5323680"/>
          </a:xfrm>
          <a:prstGeom prst="rect">
            <a:avLst/>
          </a:prstGeom>
          <a:noFill/>
          <a:ln w="9525">
            <a:noFill/>
            <a:miter lim="800000"/>
            <a:headEnd/>
            <a:tailEnd/>
          </a:ln>
          <a:effectLst>
            <a:outerShdw blurRad="292100" dist="139700" dir="2700000" algn="ctr" rotWithShape="0">
              <a:srgbClr val="000000">
                <a:alpha val="65000"/>
              </a:srgbClr>
            </a:outerShdw>
          </a:effectLst>
        </p:spPr>
      </p:pic>
      <p:sp>
        <p:nvSpPr>
          <p:cNvPr id="11" name="Rounded Rectangle 10"/>
          <p:cNvSpPr/>
          <p:nvPr/>
        </p:nvSpPr>
        <p:spPr>
          <a:xfrm>
            <a:off x="2133600" y="3174124"/>
            <a:ext cx="4162097" cy="493986"/>
          </a:xfrm>
          <a:prstGeom prst="roundRect">
            <a:avLst/>
          </a:prstGeom>
          <a:solidFill>
            <a:schemeClr val="bg1">
              <a:lumMod val="95000"/>
              <a:alpha val="17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How do users find </a:t>
            </a:r>
            <a:r>
              <a:rPr lang="en-US" dirty="0" err="1" smtClean="0"/>
              <a:t>ArchiveGrid</a:t>
            </a:r>
            <a:r>
              <a:rPr lang="en-US" dirty="0" smtClean="0"/>
              <a:t>?  Usually through search engines.</a:t>
            </a:r>
            <a:endParaRPr lang="en-US" dirty="0"/>
          </a:p>
        </p:txBody>
      </p:sp>
      <p:pic>
        <p:nvPicPr>
          <p:cNvPr id="6147" name="Picture 3"/>
          <p:cNvPicPr>
            <a:picLocks noChangeAspect="1" noChangeArrowheads="1"/>
          </p:cNvPicPr>
          <p:nvPr/>
        </p:nvPicPr>
        <p:blipFill>
          <a:blip r:embed="rId4" cstate="print"/>
          <a:srcRect/>
          <a:stretch>
            <a:fillRect/>
          </a:stretch>
        </p:blipFill>
        <p:spPr bwMode="auto">
          <a:xfrm>
            <a:off x="206183" y="906916"/>
            <a:ext cx="4204378" cy="4808083"/>
          </a:xfrm>
          <a:prstGeom prst="rect">
            <a:avLst/>
          </a:prstGeom>
          <a:noFill/>
          <a:ln w="9525">
            <a:noFill/>
            <a:miter lim="800000"/>
            <a:headEnd/>
            <a:tailEnd/>
          </a:ln>
          <a:effectLst>
            <a:outerShdw blurRad="292100" dist="139700" dir="2700000" algn="ctr" rotWithShape="0">
              <a:srgbClr val="000000">
                <a:alpha val="65000"/>
              </a:srgbClr>
            </a:outerShdw>
          </a:effectLst>
        </p:spPr>
      </p:pic>
      <p:pic>
        <p:nvPicPr>
          <p:cNvPr id="6149" name="Picture 5"/>
          <p:cNvPicPr>
            <a:picLocks noChangeAspect="1" noChangeArrowheads="1"/>
          </p:cNvPicPr>
          <p:nvPr/>
        </p:nvPicPr>
        <p:blipFill>
          <a:blip r:embed="rId5" cstate="print"/>
          <a:srcRect/>
          <a:stretch>
            <a:fillRect/>
          </a:stretch>
        </p:blipFill>
        <p:spPr bwMode="auto">
          <a:xfrm>
            <a:off x="3914079" y="1263588"/>
            <a:ext cx="4822636" cy="4338684"/>
          </a:xfrm>
          <a:prstGeom prst="rect">
            <a:avLst/>
          </a:prstGeom>
          <a:noFill/>
          <a:ln w="9525">
            <a:noFill/>
            <a:miter lim="800000"/>
            <a:headEnd/>
            <a:tailEnd/>
          </a:ln>
          <a:effectLst>
            <a:outerShdw blurRad="292100" dist="139700" dir="2700000" algn="ctr" rotWithShape="0">
              <a:srgbClr val="000000">
                <a:alpha val="65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fade">
                                      <p:cBhvr>
                                        <p:cTn id="7" dur="1000"/>
                                        <p:tgtEl>
                                          <p:spTgt spid="61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9"/>
                                        </p:tgtEl>
                                        <p:attrNameLst>
                                          <p:attrName>style.visibility</p:attrName>
                                        </p:attrNameLst>
                                      </p:cBhvr>
                                      <p:to>
                                        <p:strVal val="visible"/>
                                      </p:to>
                                    </p:set>
                                    <p:animEffect transition="in" filter="fade">
                                      <p:cBhvr>
                                        <p:cTn id="12" dur="10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responsive and open website maximizes access and accessibility</a:t>
            </a:r>
            <a:endParaRPr lang="en-US" dirty="0"/>
          </a:p>
        </p:txBody>
      </p:sp>
      <p:pic>
        <p:nvPicPr>
          <p:cNvPr id="6" name="Picture 5" descr="ag_adaptive_desktop.png"/>
          <p:cNvPicPr>
            <a:picLocks noChangeAspect="1"/>
          </p:cNvPicPr>
          <p:nvPr/>
        </p:nvPicPr>
        <p:blipFill>
          <a:blip r:embed="rId3" cstate="print"/>
          <a:stretch>
            <a:fillRect/>
          </a:stretch>
        </p:blipFill>
        <p:spPr>
          <a:xfrm>
            <a:off x="303151" y="970037"/>
            <a:ext cx="7190726" cy="4862239"/>
          </a:xfrm>
          <a:prstGeom prst="rect">
            <a:avLst/>
          </a:prstGeom>
          <a:effectLst>
            <a:outerShdw blurRad="292100" dist="139700" dir="2700000" algn="ctr" rotWithShape="0">
              <a:srgbClr val="000000">
                <a:alpha val="65000"/>
              </a:srgbClr>
            </a:outerShdw>
          </a:effectLst>
        </p:spPr>
      </p:pic>
      <p:pic>
        <p:nvPicPr>
          <p:cNvPr id="8" name="Picture 7" descr="ag_adaptive_notebook.png"/>
          <p:cNvPicPr>
            <a:picLocks noChangeAspect="1"/>
          </p:cNvPicPr>
          <p:nvPr/>
        </p:nvPicPr>
        <p:blipFill>
          <a:blip r:embed="rId4" cstate="print"/>
          <a:stretch>
            <a:fillRect/>
          </a:stretch>
        </p:blipFill>
        <p:spPr>
          <a:xfrm>
            <a:off x="4222557" y="756745"/>
            <a:ext cx="4671292" cy="3666658"/>
          </a:xfrm>
          <a:prstGeom prst="rect">
            <a:avLst/>
          </a:prstGeom>
          <a:effectLst>
            <a:outerShdw blurRad="292100" dist="139700" dir="2700000" algn="ctr" rotWithShape="0">
              <a:srgbClr val="000000">
                <a:alpha val="65000"/>
              </a:srgbClr>
            </a:outerShdw>
          </a:effectLst>
        </p:spPr>
      </p:pic>
      <p:pic>
        <p:nvPicPr>
          <p:cNvPr id="9" name="Picture 8" descr="ag_adaptive_smartphone.png"/>
          <p:cNvPicPr>
            <a:picLocks noChangeAspect="1"/>
          </p:cNvPicPr>
          <p:nvPr/>
        </p:nvPicPr>
        <p:blipFill>
          <a:blip r:embed="rId5" cstate="print"/>
          <a:stretch>
            <a:fillRect/>
          </a:stretch>
        </p:blipFill>
        <p:spPr>
          <a:xfrm>
            <a:off x="6654949" y="2501461"/>
            <a:ext cx="1803977" cy="3230378"/>
          </a:xfrm>
          <a:prstGeom prst="rect">
            <a:avLst/>
          </a:prstGeom>
          <a:effectLst>
            <a:outerShdw blurRad="292100" dist="139700" dir="2700000" algn="ctr" rotWithShape="0">
              <a:srgbClr val="000000">
                <a:alpha val="65000"/>
              </a:srgbClr>
            </a:outerShdw>
          </a:effectLst>
        </p:spPr>
      </p:pic>
      <p:pic>
        <p:nvPicPr>
          <p:cNvPr id="5" name="Picture 4" descr="ag_adaptive_tablet.png"/>
          <p:cNvPicPr>
            <a:picLocks noChangeAspect="1"/>
          </p:cNvPicPr>
          <p:nvPr/>
        </p:nvPicPr>
        <p:blipFill>
          <a:blip r:embed="rId6" cstate="print"/>
          <a:stretch>
            <a:fillRect/>
          </a:stretch>
        </p:blipFill>
        <p:spPr>
          <a:xfrm>
            <a:off x="1051152" y="2737945"/>
            <a:ext cx="3688075" cy="3391392"/>
          </a:xfrm>
          <a:prstGeom prst="rect">
            <a:avLst/>
          </a:prstGeom>
          <a:effectLst>
            <a:outerShdw blurRad="292100" dist="139700" dir="2700000" algn="ctr" rotWithShape="0">
              <a:srgbClr val="000000">
                <a:alpha val="65000"/>
              </a:srgbClr>
            </a:outerShdw>
          </a:effectLst>
        </p:spPr>
      </p:pic>
      <p:pic>
        <p:nvPicPr>
          <p:cNvPr id="5122" name="Picture 2"/>
          <p:cNvPicPr>
            <a:picLocks noChangeAspect="1" noChangeArrowheads="1"/>
          </p:cNvPicPr>
          <p:nvPr/>
        </p:nvPicPr>
        <p:blipFill>
          <a:blip r:embed="rId7" cstate="print"/>
          <a:srcRect/>
          <a:stretch>
            <a:fillRect/>
          </a:stretch>
        </p:blipFill>
        <p:spPr bwMode="auto">
          <a:xfrm>
            <a:off x="2590800" y="683628"/>
            <a:ext cx="3569008" cy="5368829"/>
          </a:xfrm>
          <a:prstGeom prst="rect">
            <a:avLst/>
          </a:prstGeom>
          <a:noFill/>
          <a:ln w="9525">
            <a:noFill/>
            <a:miter lim="800000"/>
            <a:headEnd/>
            <a:tailEnd/>
          </a:ln>
          <a:effectLst>
            <a:outerShdw blurRad="292100" dist="139700" dir="2700000" algn="ctr" rotWithShape="0">
              <a:srgbClr val="000000">
                <a:alpha val="65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122"/>
                                        </p:tgtEl>
                                        <p:attrNameLst>
                                          <p:attrName>style.visibility</p:attrName>
                                        </p:attrNameLst>
                                      </p:cBhvr>
                                      <p:to>
                                        <p:strVal val="visible"/>
                                      </p:to>
                                    </p:set>
                                    <p:animEffect transition="in" filter="fade">
                                      <p:cBhvr>
                                        <p:cTn id="20" dur="1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smtClean="0"/>
              <a:t>If your MARC cataloging records for your collections are contributed to WorldCat, they may already be in ArchiveGrid</a:t>
            </a:r>
          </a:p>
          <a:p>
            <a:r>
              <a:rPr lang="en-US" dirty="0" smtClean="0"/>
              <a:t>(Let us know if they aren’t!)</a:t>
            </a:r>
          </a:p>
          <a:p>
            <a:r>
              <a:rPr lang="en-US" dirty="0" smtClean="0"/>
              <a:t>If you have finding aids on your website in EAD, HTML, PDF or Word, we can collect them with our web harvester</a:t>
            </a:r>
            <a:endParaRPr lang="en-US" dirty="0"/>
          </a:p>
        </p:txBody>
      </p:sp>
      <p:sp>
        <p:nvSpPr>
          <p:cNvPr id="3" name="Title 2"/>
          <p:cNvSpPr>
            <a:spLocks noGrp="1"/>
          </p:cNvSpPr>
          <p:nvPr>
            <p:ph type="title"/>
          </p:nvPr>
        </p:nvSpPr>
        <p:spPr/>
        <p:txBody>
          <a:bodyPr>
            <a:normAutofit/>
          </a:bodyPr>
          <a:lstStyle/>
          <a:p>
            <a:r>
              <a:rPr lang="en-US" sz="4000" dirty="0" smtClean="0"/>
              <a:t>How can I include my collections?</a:t>
            </a:r>
            <a:endParaRPr lang="en-US" sz="40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 simple form to tell us to include your finding aids</a:t>
            </a:r>
            <a:endParaRPr lang="en-US" dirty="0"/>
          </a:p>
        </p:txBody>
      </p:sp>
      <p:pic>
        <p:nvPicPr>
          <p:cNvPr id="5" name="Picture 4" descr="screenshot_contribute.png"/>
          <p:cNvPicPr>
            <a:picLocks noChangeAspect="1"/>
          </p:cNvPicPr>
          <p:nvPr/>
        </p:nvPicPr>
        <p:blipFill>
          <a:blip r:embed="rId3" cstate="print"/>
          <a:stretch>
            <a:fillRect/>
          </a:stretch>
        </p:blipFill>
        <p:spPr>
          <a:xfrm>
            <a:off x="970156" y="1204075"/>
            <a:ext cx="7147932" cy="4960370"/>
          </a:xfrm>
          <a:prstGeom prst="rect">
            <a:avLst/>
          </a:prstGeom>
          <a:effectLst>
            <a:outerShdw blurRad="292100" dist="139700" dir="2700000" algn="ctr" rotWithShape="0">
              <a:srgbClr val="000000">
                <a:alpha val="65000"/>
              </a:srgbClr>
            </a:outerShdw>
          </a:effectLst>
        </p:spPr>
      </p:pic>
      <p:sp>
        <p:nvSpPr>
          <p:cNvPr id="6" name="TextBox 5"/>
          <p:cNvSpPr txBox="1"/>
          <p:nvPr/>
        </p:nvSpPr>
        <p:spPr>
          <a:xfrm>
            <a:off x="1706137" y="707432"/>
            <a:ext cx="5057795" cy="369332"/>
          </a:xfrm>
          <a:prstGeom prst="rect">
            <a:avLst/>
          </a:prstGeom>
          <a:noFill/>
        </p:spPr>
        <p:txBody>
          <a:bodyPr wrap="none" rtlCol="0">
            <a:spAutoFit/>
          </a:bodyPr>
          <a:lstStyle/>
          <a:p>
            <a:r>
              <a:rPr lang="en-US" dirty="0" smtClean="0">
                <a:hlinkClick r:id="rId4"/>
              </a:rPr>
              <a:t>http://beta.worldcat.org/archivegrid/collections/</a:t>
            </a:r>
            <a:endParaRPr lang="en-US" dirty="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How often is </a:t>
            </a:r>
            <a:r>
              <a:rPr lang="en-US" dirty="0" err="1" smtClean="0"/>
              <a:t>ArchiveGrid</a:t>
            </a:r>
            <a:r>
              <a:rPr lang="en-US" dirty="0" smtClean="0"/>
              <a:t> updated?</a:t>
            </a:r>
            <a:endParaRPr lang="en-US" dirty="0"/>
          </a:p>
        </p:txBody>
      </p:sp>
      <p:sp>
        <p:nvSpPr>
          <p:cNvPr id="2" name="Content Placeholder 1"/>
          <p:cNvSpPr>
            <a:spLocks noGrp="1"/>
          </p:cNvSpPr>
          <p:nvPr>
            <p:ph idx="1"/>
          </p:nvPr>
        </p:nvSpPr>
        <p:spPr>
          <a:xfrm>
            <a:off x="152400" y="990600"/>
            <a:ext cx="8534400" cy="5153025"/>
          </a:xfrm>
        </p:spPr>
        <p:txBody>
          <a:bodyPr/>
          <a:lstStyle/>
          <a:p>
            <a:r>
              <a:rPr lang="en-US" dirty="0" smtClean="0"/>
              <a:t>About every 6 weeks</a:t>
            </a:r>
          </a:p>
          <a:p>
            <a:r>
              <a:rPr lang="en-US" dirty="0" smtClean="0"/>
              <a:t>We get a fresh extract of MARC collection records from WorldCat</a:t>
            </a:r>
          </a:p>
          <a:p>
            <a:r>
              <a:rPr lang="en-US" dirty="0" smtClean="0"/>
              <a:t>And we completely </a:t>
            </a:r>
            <a:r>
              <a:rPr lang="en-US" dirty="0" err="1" smtClean="0"/>
              <a:t>reharvest</a:t>
            </a:r>
            <a:r>
              <a:rPr lang="en-US" dirty="0" smtClean="0"/>
              <a:t> all the finding aids from contributor websites</a:t>
            </a:r>
          </a:p>
          <a:p>
            <a:r>
              <a:rPr lang="en-US" dirty="0" smtClean="0"/>
              <a:t>The only way to ensure that we account for adds, updates and deletes</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1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1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fontScale="92500" lnSpcReduction="10000"/>
          </a:bodyPr>
          <a:lstStyle/>
          <a:p>
            <a:pPr>
              <a:lnSpc>
                <a:spcPct val="150000"/>
              </a:lnSpc>
            </a:pPr>
            <a:r>
              <a:rPr lang="en-US" dirty="0" smtClean="0"/>
              <a:t>The Mission</a:t>
            </a:r>
          </a:p>
          <a:p>
            <a:pPr>
              <a:lnSpc>
                <a:spcPct val="150000"/>
              </a:lnSpc>
            </a:pPr>
            <a:r>
              <a:rPr lang="en-US" dirty="0" smtClean="0"/>
              <a:t>Users and Uses</a:t>
            </a:r>
          </a:p>
          <a:p>
            <a:pPr>
              <a:lnSpc>
                <a:spcPct val="150000"/>
              </a:lnSpc>
            </a:pPr>
            <a:r>
              <a:rPr lang="en-US" dirty="0" smtClean="0"/>
              <a:t>A Brief Tour</a:t>
            </a:r>
          </a:p>
          <a:p>
            <a:pPr>
              <a:lnSpc>
                <a:spcPct val="150000"/>
              </a:lnSpc>
            </a:pPr>
            <a:r>
              <a:rPr lang="en-US" dirty="0" smtClean="0"/>
              <a:t>How we promote it</a:t>
            </a:r>
          </a:p>
          <a:p>
            <a:pPr>
              <a:lnSpc>
                <a:spcPct val="150000"/>
              </a:lnSpc>
            </a:pPr>
            <a:r>
              <a:rPr lang="en-US" dirty="0" smtClean="0"/>
              <a:t>How your collections can be included</a:t>
            </a:r>
          </a:p>
          <a:p>
            <a:pPr>
              <a:lnSpc>
                <a:spcPct val="150000"/>
              </a:lnSpc>
            </a:pPr>
            <a:r>
              <a:rPr lang="en-US" dirty="0" smtClean="0"/>
              <a:t>Recent Research</a:t>
            </a:r>
          </a:p>
          <a:p>
            <a:endParaRPr lang="en-US" dirty="0"/>
          </a:p>
        </p:txBody>
      </p:sp>
      <p:sp>
        <p:nvSpPr>
          <p:cNvPr id="4" name="Title 3"/>
          <p:cNvSpPr>
            <a:spLocks noGrp="1"/>
          </p:cNvSpPr>
          <p:nvPr>
            <p:ph type="title"/>
          </p:nvPr>
        </p:nvSpPr>
        <p:spPr/>
        <p:txBody>
          <a:bodyPr/>
          <a:lstStyle/>
          <a:p>
            <a:r>
              <a:rPr lang="en-US" dirty="0" smtClean="0"/>
              <a:t>About </a:t>
            </a:r>
            <a:r>
              <a:rPr lang="en-US" dirty="0" err="1" smtClean="0"/>
              <a:t>ArchiveGrid</a:t>
            </a:r>
            <a:endParaRPr lang="en-US" dirty="0"/>
          </a:p>
        </p:txBody>
      </p:sp>
      <p:pic>
        <p:nvPicPr>
          <p:cNvPr id="9" name="Picture 8" descr="researcher.jpg"/>
          <p:cNvPicPr>
            <a:picLocks noChangeAspect="1"/>
          </p:cNvPicPr>
          <p:nvPr/>
        </p:nvPicPr>
        <p:blipFill>
          <a:blip r:embed="rId3" cstate="print"/>
          <a:stretch>
            <a:fillRect/>
          </a:stretch>
        </p:blipFill>
        <p:spPr>
          <a:xfrm>
            <a:off x="4319724" y="2112672"/>
            <a:ext cx="1881492" cy="1250638"/>
          </a:xfrm>
          <a:prstGeom prst="rect">
            <a:avLst/>
          </a:prstGeom>
          <a:effectLst>
            <a:outerShdw blurRad="292100" dist="139700" dir="2700000" algn="ctr" rotWithShape="0">
              <a:srgbClr val="000000">
                <a:alpha val="65000"/>
              </a:srgbClr>
            </a:outerShdw>
          </a:effectLst>
        </p:spPr>
      </p:pic>
      <p:pic>
        <p:nvPicPr>
          <p:cNvPr id="6" name="Picture 5" descr="screenshot_home.png"/>
          <p:cNvPicPr>
            <a:picLocks noChangeAspect="1"/>
          </p:cNvPicPr>
          <p:nvPr/>
        </p:nvPicPr>
        <p:blipFill>
          <a:blip r:embed="rId4" cstate="print"/>
          <a:stretch>
            <a:fillRect/>
          </a:stretch>
        </p:blipFill>
        <p:spPr>
          <a:xfrm>
            <a:off x="5339227" y="2824742"/>
            <a:ext cx="1907703" cy="1305824"/>
          </a:xfrm>
          <a:prstGeom prst="rect">
            <a:avLst/>
          </a:prstGeom>
          <a:effectLst>
            <a:outerShdw blurRad="292100" dist="139700" dir="2700000" algn="ctr" rotWithShape="0">
              <a:srgbClr val="000000">
                <a:alpha val="65000"/>
              </a:srgbClr>
            </a:outerShdw>
          </a:effectLst>
        </p:spPr>
      </p:pic>
      <p:pic>
        <p:nvPicPr>
          <p:cNvPr id="2050" name="Picture 2"/>
          <p:cNvPicPr>
            <a:picLocks noChangeAspect="1" noChangeArrowheads="1"/>
          </p:cNvPicPr>
          <p:nvPr/>
        </p:nvPicPr>
        <p:blipFill>
          <a:blip r:embed="rId5" cstate="print"/>
          <a:srcRect/>
          <a:stretch>
            <a:fillRect/>
          </a:stretch>
        </p:blipFill>
        <p:spPr bwMode="auto">
          <a:xfrm>
            <a:off x="6285187" y="3415862"/>
            <a:ext cx="1903844" cy="1157860"/>
          </a:xfrm>
          <a:prstGeom prst="rect">
            <a:avLst/>
          </a:prstGeom>
          <a:noFill/>
          <a:ln w="9525">
            <a:noFill/>
            <a:miter lim="800000"/>
            <a:headEnd/>
            <a:tailEnd/>
          </a:ln>
          <a:effectLst>
            <a:outerShdw blurRad="292100" dist="139700" dir="2700000" algn="ctr" rotWithShape="0">
              <a:srgbClr val="000000">
                <a:alpha val="65000"/>
              </a:srgbClr>
            </a:outerShdw>
          </a:effectLst>
        </p:spPr>
      </p:pic>
      <p:pic>
        <p:nvPicPr>
          <p:cNvPr id="1026" name="Picture 2"/>
          <p:cNvPicPr>
            <a:picLocks noChangeAspect="1" noChangeArrowheads="1"/>
          </p:cNvPicPr>
          <p:nvPr/>
        </p:nvPicPr>
        <p:blipFill>
          <a:blip r:embed="rId6" cstate="print"/>
          <a:srcRect/>
          <a:stretch>
            <a:fillRect/>
          </a:stretch>
        </p:blipFill>
        <p:spPr bwMode="auto">
          <a:xfrm>
            <a:off x="6996367" y="4234013"/>
            <a:ext cx="1875491" cy="1197404"/>
          </a:xfrm>
          <a:prstGeom prst="rect">
            <a:avLst/>
          </a:prstGeom>
          <a:noFill/>
          <a:ln w="9525">
            <a:noFill/>
            <a:miter lim="800000"/>
            <a:headEnd/>
            <a:tailEnd/>
          </a:ln>
          <a:effectLst>
            <a:outerShdw blurRad="292100" dist="139700" dir="2700000" algn="ctr" rotWithShape="0">
              <a:srgbClr val="000000">
                <a:alpha val="65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1000"/>
                                        <p:tgtEl>
                                          <p:spTgt spid="5">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Effect transition="in" filter="fade">
                                      <p:cBhvr>
                                        <p:cTn id="33" dur="1000"/>
                                        <p:tgtEl>
                                          <p:spTgt spid="5">
                                            <p:txEl>
                                              <p:pRg st="4" end="4"/>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2050"/>
                                        </p:tgtEl>
                                        <p:attrNameLst>
                                          <p:attrName>style.visibility</p:attrName>
                                        </p:attrNameLst>
                                      </p:cBhvr>
                                      <p:to>
                                        <p:strVal val="visible"/>
                                      </p:to>
                                    </p:set>
                                    <p:animEffect transition="in" filter="fade">
                                      <p:cBhvr>
                                        <p:cTn id="36" dur="1000"/>
                                        <p:tgtEl>
                                          <p:spTgt spid="205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5">
                                            <p:txEl>
                                              <p:pRg st="5" end="5"/>
                                            </p:txEl>
                                          </p:spTgt>
                                        </p:tgtEl>
                                        <p:attrNameLst>
                                          <p:attrName>style.visibility</p:attrName>
                                        </p:attrNameLst>
                                      </p:cBhvr>
                                      <p:to>
                                        <p:strVal val="visible"/>
                                      </p:to>
                                    </p:set>
                                    <p:animEffect transition="in" filter="fade">
                                      <p:cBhvr>
                                        <p:cTn id="41" dur="1000"/>
                                        <p:tgtEl>
                                          <p:spTgt spid="5">
                                            <p:txEl>
                                              <p:pRg st="5" end="5"/>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1026"/>
                                        </p:tgtEl>
                                        <p:attrNameLst>
                                          <p:attrName>style.visibility</p:attrName>
                                        </p:attrNameLst>
                                      </p:cBhvr>
                                      <p:to>
                                        <p:strVal val="visible"/>
                                      </p:to>
                                    </p:set>
                                    <p:animEffect transition="in" filter="fade">
                                      <p:cBhvr>
                                        <p:cTn id="44"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 Research</a:t>
            </a:r>
            <a:endParaRPr lang="en-US" dirty="0"/>
          </a:p>
        </p:txBody>
      </p:sp>
      <p:sp>
        <p:nvSpPr>
          <p:cNvPr id="3" name="Content Placeholder 2"/>
          <p:cNvSpPr>
            <a:spLocks noGrp="1"/>
          </p:cNvSpPr>
          <p:nvPr>
            <p:ph idx="1"/>
          </p:nvPr>
        </p:nvSpPr>
        <p:spPr/>
        <p:txBody>
          <a:bodyPr/>
          <a:lstStyle/>
          <a:p>
            <a:r>
              <a:rPr lang="en-US" dirty="0" smtClean="0"/>
              <a:t>Special Collections Survey</a:t>
            </a:r>
          </a:p>
          <a:p>
            <a:r>
              <a:rPr lang="en-US" dirty="0" smtClean="0"/>
              <a:t>EAD Tag Analysis</a:t>
            </a:r>
          </a:p>
          <a:p>
            <a:endParaRPr lang="en-US" dirty="0" smtClean="0"/>
          </a:p>
          <a:p>
            <a:endParaRPr lang="en-US" dirty="0" smtClean="0"/>
          </a:p>
          <a:p>
            <a:endParaRPr lang="en-US" dirty="0" smtClean="0"/>
          </a:p>
          <a:p>
            <a:pPr lvl="1"/>
            <a:endParaRPr lang="en-US" dirty="0" smtClean="0"/>
          </a:p>
          <a:p>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fontScale="85000" lnSpcReduction="20000"/>
          </a:bodyPr>
          <a:lstStyle/>
          <a:p>
            <a:r>
              <a:rPr lang="en-US" dirty="0" smtClean="0"/>
              <a:t>A survey conducted in April and May 2012</a:t>
            </a:r>
          </a:p>
          <a:p>
            <a:r>
              <a:rPr lang="en-US" dirty="0" smtClean="0"/>
              <a:t>To refresh our knowledge about our target audience; to find out how they find out about and share information about services like ArchiveGrid; and to determine how useful they find various social media tools (user comments, reviews, recommendations, connecting with others, and making lists)</a:t>
            </a:r>
          </a:p>
          <a:p>
            <a:r>
              <a:rPr lang="en-US" dirty="0" smtClean="0"/>
              <a:t>695 survey responses</a:t>
            </a:r>
          </a:p>
          <a:p>
            <a:r>
              <a:rPr lang="en-US" dirty="0" smtClean="0"/>
              <a:t>More details on the blog: </a:t>
            </a:r>
            <a:r>
              <a:rPr lang="en-US" dirty="0" smtClean="0">
                <a:hlinkClick r:id="rId3"/>
              </a:rPr>
              <a:t>http://beta.worldcat.org/archivegrid/blog/?p=631</a:t>
            </a:r>
            <a:r>
              <a:rPr lang="en-US" dirty="0" smtClean="0"/>
              <a:t> </a:t>
            </a:r>
          </a:p>
          <a:p>
            <a:r>
              <a:rPr lang="en-US" dirty="0" smtClean="0"/>
              <a:t>Paper with findings coming soon!</a:t>
            </a:r>
            <a:endParaRPr lang="en-US" dirty="0"/>
          </a:p>
        </p:txBody>
      </p:sp>
      <p:sp>
        <p:nvSpPr>
          <p:cNvPr id="2" name="Title 1"/>
          <p:cNvSpPr>
            <a:spLocks noGrp="1"/>
          </p:cNvSpPr>
          <p:nvPr>
            <p:ph type="title"/>
          </p:nvPr>
        </p:nvSpPr>
        <p:spPr/>
        <p:txBody>
          <a:bodyPr>
            <a:normAutofit/>
          </a:bodyPr>
          <a:lstStyle/>
          <a:p>
            <a:r>
              <a:rPr lang="en-US" sz="4000" dirty="0" smtClean="0"/>
              <a:t>Understanding Special Collections</a:t>
            </a:r>
            <a:endParaRPr lang="en-US" sz="40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0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10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05001"/>
            <a:ext cx="4114800" cy="3973286"/>
          </a:xfrm>
        </p:spPr>
        <p:txBody>
          <a:bodyPr/>
          <a:lstStyle/>
          <a:p>
            <a:r>
              <a:rPr lang="en-US" dirty="0" smtClean="0"/>
              <a:t>In process now</a:t>
            </a:r>
          </a:p>
          <a:p>
            <a:r>
              <a:rPr lang="en-US" dirty="0" smtClean="0"/>
              <a:t>Expected to be submitted for publication in Code4Lib Journal </a:t>
            </a:r>
            <a:endParaRPr lang="en-US" dirty="0"/>
          </a:p>
        </p:txBody>
      </p:sp>
      <p:sp>
        <p:nvSpPr>
          <p:cNvPr id="3" name="Title 2"/>
          <p:cNvSpPr>
            <a:spLocks noGrp="1"/>
          </p:cNvSpPr>
          <p:nvPr>
            <p:ph type="title"/>
          </p:nvPr>
        </p:nvSpPr>
        <p:spPr/>
        <p:txBody>
          <a:bodyPr/>
          <a:lstStyle/>
          <a:p>
            <a:r>
              <a:rPr lang="en-US" dirty="0" smtClean="0"/>
              <a:t>EAD Tag Analysis Report</a:t>
            </a:r>
            <a:endParaRPr lang="en-US" dirty="0"/>
          </a:p>
        </p:txBody>
      </p:sp>
      <p:pic>
        <p:nvPicPr>
          <p:cNvPr id="169987" name="Picture 3"/>
          <p:cNvPicPr>
            <a:picLocks noChangeAspect="1" noChangeArrowheads="1"/>
          </p:cNvPicPr>
          <p:nvPr/>
        </p:nvPicPr>
        <p:blipFill>
          <a:blip r:embed="rId3" cstate="print"/>
          <a:srcRect/>
          <a:stretch>
            <a:fillRect/>
          </a:stretch>
        </p:blipFill>
        <p:spPr bwMode="auto">
          <a:xfrm>
            <a:off x="3748251" y="1768531"/>
            <a:ext cx="2971800" cy="3762375"/>
          </a:xfrm>
          <a:prstGeom prst="rect">
            <a:avLst/>
          </a:prstGeom>
          <a:noFill/>
          <a:ln w="9525">
            <a:noFill/>
            <a:miter lim="800000"/>
            <a:headEnd/>
            <a:tailEnd/>
          </a:ln>
          <a:effectLst>
            <a:outerShdw blurRad="292100" dist="139700" dir="2700000" algn="ctr" rotWithShape="0">
              <a:srgbClr val="000000">
                <a:alpha val="65000"/>
              </a:srgbClr>
            </a:outerShdw>
          </a:effectLst>
        </p:spPr>
      </p:pic>
      <p:pic>
        <p:nvPicPr>
          <p:cNvPr id="4" name="Picture 1"/>
          <p:cNvPicPr>
            <a:picLocks noChangeAspect="1" noChangeArrowheads="1"/>
          </p:cNvPicPr>
          <p:nvPr/>
        </p:nvPicPr>
        <p:blipFill>
          <a:blip r:embed="rId4" cstate="print"/>
          <a:srcRect/>
          <a:stretch>
            <a:fillRect/>
          </a:stretch>
        </p:blipFill>
        <p:spPr bwMode="auto">
          <a:xfrm>
            <a:off x="6021980" y="2305191"/>
            <a:ext cx="2556714" cy="3853871"/>
          </a:xfrm>
          <a:prstGeom prst="rect">
            <a:avLst/>
          </a:prstGeom>
          <a:noFill/>
          <a:ln w="9525">
            <a:noFill/>
            <a:miter lim="800000"/>
            <a:headEnd/>
            <a:tailEnd/>
          </a:ln>
          <a:effectLst>
            <a:outerShdw blurRad="292100" dist="139700" dir="2700000" algn="ctr" rotWithShape="0">
              <a:srgbClr val="000000">
                <a:alpha val="65000"/>
              </a:srgbClr>
            </a:outerShdw>
          </a:effectLst>
        </p:spPr>
      </p:pic>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Addressing Challenges in </a:t>
            </a:r>
            <a:br>
              <a:rPr lang="en-US" dirty="0" smtClean="0"/>
            </a:br>
            <a:r>
              <a:rPr lang="en-US" dirty="0" smtClean="0"/>
              <a:t>Archival Discovery</a:t>
            </a:r>
            <a:endParaRPr lang="en-US" dirty="0"/>
          </a:p>
        </p:txBody>
      </p:sp>
      <p:sp>
        <p:nvSpPr>
          <p:cNvPr id="3" name="Content Placeholder 2"/>
          <p:cNvSpPr>
            <a:spLocks noGrp="1"/>
          </p:cNvSpPr>
          <p:nvPr>
            <p:ph idx="1"/>
          </p:nvPr>
        </p:nvSpPr>
        <p:spPr/>
        <p:txBody>
          <a:bodyPr/>
          <a:lstStyle/>
          <a:p>
            <a:r>
              <a:rPr lang="en-US" dirty="0" smtClean="0"/>
              <a:t>We started with Named Entity Recognition</a:t>
            </a:r>
          </a:p>
          <a:p>
            <a:r>
              <a:rPr lang="en-US" dirty="0" smtClean="0"/>
              <a:t>That led us to explore collaborative search and </a:t>
            </a:r>
            <a:r>
              <a:rPr lang="en-US" dirty="0" err="1" smtClean="0"/>
              <a:t>gamification</a:t>
            </a:r>
            <a:endParaRPr lang="en-US" dirty="0" smtClean="0"/>
          </a:p>
          <a:p>
            <a:r>
              <a:rPr lang="en-US" dirty="0" smtClean="0"/>
              <a:t>We’re testing and appraising that approach</a:t>
            </a:r>
          </a:p>
          <a:p>
            <a:endParaRPr lang="en-US" dirty="0" smtClean="0"/>
          </a:p>
          <a:p>
            <a:endParaRPr lang="en-US" dirty="0" smtClean="0"/>
          </a:p>
          <a:p>
            <a:endParaRPr lang="en-US" dirty="0" smtClean="0"/>
          </a:p>
          <a:p>
            <a:pPr lvl="1"/>
            <a:endParaRPr lang="en-US" dirty="0" smtClean="0"/>
          </a:p>
          <a:p>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Making ArchiveGrid </a:t>
            </a:r>
            <a:r>
              <a:rPr lang="en-US" dirty="0" err="1" smtClean="0"/>
              <a:t>browsable</a:t>
            </a:r>
            <a:endParaRPr lang="en-US" dirty="0" smtClean="0"/>
          </a:p>
        </p:txBody>
      </p:sp>
      <p:sp>
        <p:nvSpPr>
          <p:cNvPr id="7" name="Content Placeholder 6"/>
          <p:cNvSpPr>
            <a:spLocks noGrp="1"/>
          </p:cNvSpPr>
          <p:nvPr>
            <p:ph idx="1"/>
          </p:nvPr>
        </p:nvSpPr>
        <p:spPr/>
        <p:txBody>
          <a:bodyPr>
            <a:normAutofit/>
          </a:bodyPr>
          <a:lstStyle/>
          <a:p>
            <a:pPr marL="514350" indent="-514350">
              <a:buFont typeface="+mj-lt"/>
              <a:buAutoNum type="arabicPeriod"/>
            </a:pPr>
            <a:r>
              <a:rPr lang="en-US" dirty="0" smtClean="0"/>
              <a:t>Wikipedia style links: from entities to documents</a:t>
            </a:r>
          </a:p>
          <a:p>
            <a:pPr marL="514350" indent="-514350">
              <a:buFont typeface="+mj-lt"/>
              <a:buAutoNum type="arabicPeriod"/>
            </a:pPr>
            <a:r>
              <a:rPr lang="en-US" dirty="0" smtClean="0"/>
              <a:t>Links between documents: categories/clusters </a:t>
            </a:r>
          </a:p>
          <a:p>
            <a:pPr marL="514350" indent="-514350">
              <a:buFont typeface="+mj-lt"/>
              <a:buAutoNum type="arabicPeriod"/>
            </a:pPr>
            <a:r>
              <a:rPr lang="en-US" dirty="0" smtClean="0"/>
              <a:t>Links between entities: determine relations, e.g., correspondence, family, enemies, …</a:t>
            </a:r>
          </a:p>
          <a:p>
            <a:pPr marL="514350" indent="-514350">
              <a:buFont typeface="+mj-lt"/>
              <a:buAutoNum type="arabicPeriod"/>
            </a:pPr>
            <a:r>
              <a:rPr lang="en-US" dirty="0" smtClean="0"/>
              <a:t>Recommender system style links: “if you are interested in A, also look at …”</a:t>
            </a:r>
          </a:p>
          <a:p>
            <a:pPr>
              <a:buFont typeface="Arial" pitchFamily="34" charset="0"/>
              <a:buChar char="•"/>
            </a:pPr>
            <a:endParaRPr lang="en-US" dirty="0" smtClean="0"/>
          </a:p>
          <a:p>
            <a:endParaRPr lang="en-US" dirty="0" smtClean="0"/>
          </a:p>
          <a:p>
            <a:endParaRPr lang="en-US" dirty="0" smtClean="0"/>
          </a:p>
          <a:p>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1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We decided to focus on entities</a:t>
            </a:r>
            <a:endParaRPr lang="en-US" dirty="0"/>
          </a:p>
        </p:txBody>
      </p:sp>
      <p:pic>
        <p:nvPicPr>
          <p:cNvPr id="15361" name="Picture 1"/>
          <p:cNvPicPr>
            <a:picLocks noChangeAspect="1" noChangeArrowheads="1"/>
          </p:cNvPicPr>
          <p:nvPr/>
        </p:nvPicPr>
        <p:blipFill>
          <a:blip r:embed="rId3" cstate="print"/>
          <a:srcRect/>
          <a:stretch>
            <a:fillRect/>
          </a:stretch>
        </p:blipFill>
        <p:spPr bwMode="auto">
          <a:xfrm>
            <a:off x="875787" y="904263"/>
            <a:ext cx="7185647" cy="5229204"/>
          </a:xfrm>
          <a:prstGeom prst="rect">
            <a:avLst/>
          </a:prstGeom>
          <a:noFill/>
          <a:ln w="9525">
            <a:noFill/>
            <a:miter lim="800000"/>
            <a:headEnd/>
            <a:tailEnd/>
          </a:ln>
          <a:effectLst>
            <a:outerShdw blurRad="292100" dist="139700" dir="2700000" algn="ctr" rotWithShape="0">
              <a:srgbClr val="000000">
                <a:alpha val="65000"/>
              </a:srgbClr>
            </a:outerShdw>
          </a:effectLst>
        </p:spPr>
      </p:pic>
      <p:sp>
        <p:nvSpPr>
          <p:cNvPr id="8" name="Rounded Rectangle 7"/>
          <p:cNvSpPr/>
          <p:nvPr/>
        </p:nvSpPr>
        <p:spPr>
          <a:xfrm>
            <a:off x="2785242" y="2858813"/>
            <a:ext cx="3563008" cy="1324304"/>
          </a:xfrm>
          <a:prstGeom prst="roundRect">
            <a:avLst>
              <a:gd name="adj" fmla="val 8731"/>
            </a:avLst>
          </a:prstGeom>
          <a:solidFill>
            <a:schemeClr val="accent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Annotating relations is difficult, even for humans.  </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OK, what if we try clustering?</a:t>
            </a:r>
            <a:endParaRPr lang="en-US" dirty="0"/>
          </a:p>
        </p:txBody>
      </p:sp>
      <p:sp>
        <p:nvSpPr>
          <p:cNvPr id="4" name="Content Placeholder 3"/>
          <p:cNvSpPr>
            <a:spLocks noGrp="1"/>
          </p:cNvSpPr>
          <p:nvPr>
            <p:ph idx="1"/>
          </p:nvPr>
        </p:nvSpPr>
        <p:spPr>
          <a:xfrm>
            <a:off x="457200" y="1905000"/>
            <a:ext cx="5554717" cy="4221163"/>
          </a:xfrm>
        </p:spPr>
        <p:txBody>
          <a:bodyPr>
            <a:normAutofit/>
          </a:bodyPr>
          <a:lstStyle/>
          <a:p>
            <a:pPr>
              <a:buFont typeface="Arial" pitchFamily="34" charset="0"/>
              <a:buChar char="•"/>
            </a:pPr>
            <a:r>
              <a:rPr lang="en-US" dirty="0" smtClean="0"/>
              <a:t>Sample of 130,000 finding aids</a:t>
            </a:r>
          </a:p>
          <a:p>
            <a:pPr>
              <a:buFont typeface="Arial" pitchFamily="34" charset="0"/>
              <a:buChar char="•"/>
            </a:pPr>
            <a:r>
              <a:rPr lang="en-US" dirty="0" smtClean="0"/>
              <a:t>The use of elements varies a lot</a:t>
            </a:r>
          </a:p>
          <a:p>
            <a:pPr>
              <a:buFont typeface="Arial" pitchFamily="34" charset="0"/>
              <a:buChar char="•"/>
            </a:pPr>
            <a:r>
              <a:rPr lang="en-US" dirty="0" smtClean="0"/>
              <a:t>Some finding aids are rich, others sparse in description</a:t>
            </a:r>
          </a:p>
          <a:p>
            <a:pPr>
              <a:buFont typeface="Arial" pitchFamily="34" charset="0"/>
              <a:buChar char="•"/>
            </a:pPr>
            <a:r>
              <a:rPr lang="en-US" dirty="0" smtClean="0"/>
              <a:t>Some content is template driven or “not processed yet”</a:t>
            </a:r>
          </a:p>
        </p:txBody>
      </p:sp>
      <p:pic>
        <p:nvPicPr>
          <p:cNvPr id="14337" name="Picture 1"/>
          <p:cNvPicPr>
            <a:picLocks noChangeAspect="1" noChangeArrowheads="1"/>
          </p:cNvPicPr>
          <p:nvPr/>
        </p:nvPicPr>
        <p:blipFill>
          <a:blip r:embed="rId3" cstate="print"/>
          <a:srcRect/>
          <a:stretch>
            <a:fillRect/>
          </a:stretch>
        </p:blipFill>
        <p:spPr bwMode="auto">
          <a:xfrm>
            <a:off x="6259769" y="2010901"/>
            <a:ext cx="2466069" cy="3717237"/>
          </a:xfrm>
          <a:prstGeom prst="rect">
            <a:avLst/>
          </a:prstGeom>
          <a:noFill/>
          <a:ln w="9525">
            <a:noFill/>
            <a:miter lim="800000"/>
            <a:headEnd/>
            <a:tailEnd/>
          </a:ln>
          <a:effectLst>
            <a:outerShdw blurRad="292100" dist="139700" dir="2700000" algn="ctr" rotWithShape="0">
              <a:srgbClr val="000000">
                <a:alpha val="65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0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85128" y="735979"/>
            <a:ext cx="7579937" cy="1200329"/>
          </a:xfrm>
          <a:prstGeom prst="rect">
            <a:avLst/>
          </a:prstGeom>
          <a:noFill/>
        </p:spPr>
        <p:txBody>
          <a:bodyPr wrap="square" rtlCol="0">
            <a:spAutoFit/>
          </a:bodyPr>
          <a:lstStyle/>
          <a:p>
            <a:endParaRPr lang="en-US" dirty="0" smtClean="0"/>
          </a:p>
          <a:p>
            <a:endParaRPr lang="en-US" dirty="0" smtClean="0"/>
          </a:p>
          <a:p>
            <a:endParaRPr lang="en-US" dirty="0" smtClean="0"/>
          </a:p>
          <a:p>
            <a:endParaRPr lang="en-US" dirty="0" smtClean="0"/>
          </a:p>
        </p:txBody>
      </p:sp>
      <p:sp>
        <p:nvSpPr>
          <p:cNvPr id="3" name="Title 2"/>
          <p:cNvSpPr>
            <a:spLocks noGrp="1"/>
          </p:cNvSpPr>
          <p:nvPr>
            <p:ph type="title"/>
          </p:nvPr>
        </p:nvSpPr>
        <p:spPr/>
        <p:txBody>
          <a:bodyPr/>
          <a:lstStyle/>
          <a:p>
            <a:r>
              <a:rPr lang="en-US" dirty="0" smtClean="0"/>
              <a:t>Ground Truth for Clustering</a:t>
            </a:r>
            <a:endParaRPr lang="en-US" dirty="0"/>
          </a:p>
        </p:txBody>
      </p:sp>
      <p:sp>
        <p:nvSpPr>
          <p:cNvPr id="4" name="Content Placeholder 3"/>
          <p:cNvSpPr>
            <a:spLocks noGrp="1"/>
          </p:cNvSpPr>
          <p:nvPr>
            <p:ph idx="1"/>
          </p:nvPr>
        </p:nvSpPr>
        <p:spPr/>
        <p:txBody>
          <a:bodyPr>
            <a:normAutofit/>
          </a:bodyPr>
          <a:lstStyle/>
          <a:p>
            <a:pPr marL="514350" indent="-514350">
              <a:buFont typeface="+mj-lt"/>
              <a:buAutoNum type="arabicPeriod"/>
            </a:pPr>
            <a:r>
              <a:rPr lang="en-US" dirty="0" smtClean="0"/>
              <a:t>Find descriptions of exhibitions and the archival collections involved in the exhibitions</a:t>
            </a:r>
          </a:p>
          <a:p>
            <a:pPr marL="514350" indent="-514350">
              <a:buFont typeface="+mj-lt"/>
              <a:buAutoNum type="arabicPeriod"/>
            </a:pPr>
            <a:r>
              <a:rPr lang="en-US" dirty="0" smtClean="0"/>
              <a:t>Use a range of retrieval / clustering models, pool the top X results, judge them for relevance and refine the models</a:t>
            </a:r>
          </a:p>
          <a:p>
            <a:pPr marL="514350" indent="-514350">
              <a:buFont typeface="+mj-lt"/>
              <a:buAutoNum type="arabicPeriod"/>
            </a:pPr>
            <a:r>
              <a:rPr lang="en-US" dirty="0" smtClean="0"/>
              <a:t>Develop a tool to crowd-source identifying “key collections” about a topic</a:t>
            </a:r>
          </a:p>
          <a:p>
            <a:endParaRPr lang="en-US" dirty="0" smtClean="0"/>
          </a:p>
          <a:p>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73" name="Picture 13"/>
          <p:cNvPicPr>
            <a:picLocks noChangeAspect="1" noChangeArrowheads="1"/>
          </p:cNvPicPr>
          <p:nvPr/>
        </p:nvPicPr>
        <p:blipFill>
          <a:blip r:embed="rId3" cstate="print"/>
          <a:srcRect/>
          <a:stretch>
            <a:fillRect/>
          </a:stretch>
        </p:blipFill>
        <p:spPr bwMode="auto">
          <a:xfrm>
            <a:off x="4717596" y="0"/>
            <a:ext cx="4426404" cy="3466697"/>
          </a:xfrm>
          <a:prstGeom prst="rect">
            <a:avLst/>
          </a:prstGeom>
          <a:noFill/>
          <a:ln w="9525">
            <a:noFill/>
            <a:miter lim="800000"/>
            <a:headEnd/>
            <a:tailEnd/>
          </a:ln>
        </p:spPr>
      </p:pic>
      <p:pic>
        <p:nvPicPr>
          <p:cNvPr id="168967" name="Picture 7"/>
          <p:cNvPicPr>
            <a:picLocks noChangeAspect="1" noChangeArrowheads="1"/>
          </p:cNvPicPr>
          <p:nvPr/>
        </p:nvPicPr>
        <p:blipFill>
          <a:blip r:embed="rId4" cstate="print"/>
          <a:srcRect/>
          <a:stretch>
            <a:fillRect/>
          </a:stretch>
        </p:blipFill>
        <p:spPr bwMode="auto">
          <a:xfrm>
            <a:off x="0" y="975632"/>
            <a:ext cx="4343400" cy="5276850"/>
          </a:xfrm>
          <a:prstGeom prst="rect">
            <a:avLst/>
          </a:prstGeom>
          <a:noFill/>
          <a:ln w="9525">
            <a:noFill/>
            <a:miter lim="800000"/>
            <a:headEnd/>
            <a:tailEnd/>
          </a:ln>
        </p:spPr>
      </p:pic>
      <p:pic>
        <p:nvPicPr>
          <p:cNvPr id="168962" name="Picture 2"/>
          <p:cNvPicPr>
            <a:picLocks noChangeAspect="1" noChangeArrowheads="1"/>
          </p:cNvPicPr>
          <p:nvPr/>
        </p:nvPicPr>
        <p:blipFill>
          <a:blip r:embed="rId5" cstate="print"/>
          <a:srcRect/>
          <a:stretch>
            <a:fillRect/>
          </a:stretch>
        </p:blipFill>
        <p:spPr bwMode="auto">
          <a:xfrm>
            <a:off x="0" y="0"/>
            <a:ext cx="5257800" cy="2571750"/>
          </a:xfrm>
          <a:prstGeom prst="rect">
            <a:avLst/>
          </a:prstGeom>
          <a:noFill/>
          <a:ln w="9525">
            <a:noFill/>
            <a:miter lim="800000"/>
            <a:headEnd/>
            <a:tailEnd/>
          </a:ln>
        </p:spPr>
      </p:pic>
      <p:pic>
        <p:nvPicPr>
          <p:cNvPr id="168963" name="Picture 3"/>
          <p:cNvPicPr>
            <a:picLocks noChangeAspect="1" noChangeArrowheads="1"/>
          </p:cNvPicPr>
          <p:nvPr/>
        </p:nvPicPr>
        <p:blipFill>
          <a:blip r:embed="rId6" cstate="print"/>
          <a:srcRect/>
          <a:stretch>
            <a:fillRect/>
          </a:stretch>
        </p:blipFill>
        <p:spPr bwMode="auto">
          <a:xfrm>
            <a:off x="1838324" y="2043113"/>
            <a:ext cx="5998267" cy="4216173"/>
          </a:xfrm>
          <a:prstGeom prst="rect">
            <a:avLst/>
          </a:prstGeom>
          <a:noFill/>
          <a:ln w="9525">
            <a:noFill/>
            <a:miter lim="800000"/>
            <a:headEnd/>
            <a:tailEnd/>
          </a:ln>
        </p:spPr>
      </p:pic>
      <p:pic>
        <p:nvPicPr>
          <p:cNvPr id="168964" name="Picture 4"/>
          <p:cNvPicPr>
            <a:picLocks noChangeAspect="1" noChangeArrowheads="1"/>
          </p:cNvPicPr>
          <p:nvPr/>
        </p:nvPicPr>
        <p:blipFill>
          <a:blip r:embed="rId7" cstate="print"/>
          <a:srcRect/>
          <a:stretch>
            <a:fillRect/>
          </a:stretch>
        </p:blipFill>
        <p:spPr bwMode="auto">
          <a:xfrm>
            <a:off x="2960914" y="699407"/>
            <a:ext cx="2314575" cy="2628900"/>
          </a:xfrm>
          <a:prstGeom prst="rect">
            <a:avLst/>
          </a:prstGeom>
          <a:noFill/>
          <a:ln w="9525">
            <a:noFill/>
            <a:miter lim="800000"/>
            <a:headEnd/>
            <a:tailEnd/>
          </a:ln>
        </p:spPr>
      </p:pic>
      <p:pic>
        <p:nvPicPr>
          <p:cNvPr id="168965" name="Picture 5"/>
          <p:cNvPicPr>
            <a:picLocks noChangeAspect="1" noChangeArrowheads="1"/>
          </p:cNvPicPr>
          <p:nvPr/>
        </p:nvPicPr>
        <p:blipFill>
          <a:blip r:embed="rId8" cstate="print"/>
          <a:srcRect/>
          <a:stretch>
            <a:fillRect/>
          </a:stretch>
        </p:blipFill>
        <p:spPr bwMode="auto">
          <a:xfrm>
            <a:off x="4989739" y="0"/>
            <a:ext cx="2190750" cy="2200275"/>
          </a:xfrm>
          <a:prstGeom prst="rect">
            <a:avLst/>
          </a:prstGeom>
          <a:noFill/>
          <a:ln w="9525">
            <a:noFill/>
            <a:miter lim="800000"/>
            <a:headEnd/>
            <a:tailEnd/>
          </a:ln>
        </p:spPr>
      </p:pic>
      <p:pic>
        <p:nvPicPr>
          <p:cNvPr id="168966" name="Picture 6"/>
          <p:cNvPicPr>
            <a:picLocks noChangeAspect="1" noChangeArrowheads="1"/>
          </p:cNvPicPr>
          <p:nvPr/>
        </p:nvPicPr>
        <p:blipFill>
          <a:blip r:embed="rId9" cstate="print"/>
          <a:srcRect/>
          <a:stretch>
            <a:fillRect/>
          </a:stretch>
        </p:blipFill>
        <p:spPr bwMode="auto">
          <a:xfrm>
            <a:off x="4562475" y="2724150"/>
            <a:ext cx="4581525" cy="3543300"/>
          </a:xfrm>
          <a:prstGeom prst="rect">
            <a:avLst/>
          </a:prstGeom>
          <a:noFill/>
          <a:ln w="9525">
            <a:noFill/>
            <a:miter lim="800000"/>
            <a:headEnd/>
            <a:tailEnd/>
          </a:ln>
        </p:spPr>
      </p:pic>
      <p:pic>
        <p:nvPicPr>
          <p:cNvPr id="168969" name="Picture 9" descr="http://farm9.staticflickr.com/8119/8747393829_f349e994bb_c.jpg"/>
          <p:cNvPicPr>
            <a:picLocks noChangeAspect="1" noChangeArrowheads="1"/>
          </p:cNvPicPr>
          <p:nvPr/>
        </p:nvPicPr>
        <p:blipFill>
          <a:blip r:embed="rId10" cstate="print"/>
          <a:srcRect/>
          <a:stretch>
            <a:fillRect/>
          </a:stretch>
        </p:blipFill>
        <p:spPr bwMode="auto">
          <a:xfrm>
            <a:off x="3519261" y="2568688"/>
            <a:ext cx="3033940" cy="2275455"/>
          </a:xfrm>
          <a:prstGeom prst="rect">
            <a:avLst/>
          </a:prstGeom>
          <a:noFill/>
        </p:spPr>
      </p:pic>
      <p:pic>
        <p:nvPicPr>
          <p:cNvPr id="168970" name="Picture 10"/>
          <p:cNvPicPr>
            <a:picLocks noChangeAspect="1" noChangeArrowheads="1"/>
          </p:cNvPicPr>
          <p:nvPr/>
        </p:nvPicPr>
        <p:blipFill>
          <a:blip r:embed="rId11" cstate="print"/>
          <a:srcRect/>
          <a:stretch>
            <a:fillRect/>
          </a:stretch>
        </p:blipFill>
        <p:spPr bwMode="auto">
          <a:xfrm>
            <a:off x="196625" y="5065622"/>
            <a:ext cx="3232376" cy="954859"/>
          </a:xfrm>
          <a:prstGeom prst="rect">
            <a:avLst/>
          </a:prstGeom>
          <a:noFill/>
          <a:ln w="9525">
            <a:noFill/>
            <a:miter lim="800000"/>
            <a:headEnd/>
            <a:tailEnd/>
          </a:ln>
        </p:spPr>
      </p:pic>
      <p:pic>
        <p:nvPicPr>
          <p:cNvPr id="168971" name="Picture 11"/>
          <p:cNvPicPr>
            <a:picLocks noChangeAspect="1" noChangeArrowheads="1"/>
          </p:cNvPicPr>
          <p:nvPr/>
        </p:nvPicPr>
        <p:blipFill>
          <a:blip r:embed="rId12" cstate="print"/>
          <a:srcRect/>
          <a:stretch>
            <a:fillRect/>
          </a:stretch>
        </p:blipFill>
        <p:spPr bwMode="auto">
          <a:xfrm>
            <a:off x="6357258" y="4963483"/>
            <a:ext cx="2632982" cy="1210077"/>
          </a:xfrm>
          <a:prstGeom prst="rect">
            <a:avLst/>
          </a:prstGeom>
          <a:noFill/>
          <a:ln w="9525">
            <a:noFill/>
            <a:miter lim="800000"/>
            <a:headEnd/>
            <a:tailEnd/>
          </a:ln>
        </p:spPr>
      </p:pic>
      <p:pic>
        <p:nvPicPr>
          <p:cNvPr id="168972" name="Picture 12"/>
          <p:cNvPicPr>
            <a:picLocks noChangeAspect="1" noChangeArrowheads="1"/>
          </p:cNvPicPr>
          <p:nvPr/>
        </p:nvPicPr>
        <p:blipFill>
          <a:blip r:embed="rId13" cstate="print"/>
          <a:srcRect/>
          <a:stretch>
            <a:fillRect/>
          </a:stretch>
        </p:blipFill>
        <p:spPr bwMode="auto">
          <a:xfrm>
            <a:off x="1129393" y="1730827"/>
            <a:ext cx="1828559" cy="1392011"/>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8973"/>
                                        </p:tgtEl>
                                        <p:attrNameLst>
                                          <p:attrName>style.visibility</p:attrName>
                                        </p:attrNameLst>
                                      </p:cBhvr>
                                      <p:to>
                                        <p:strVal val="visible"/>
                                      </p:to>
                                    </p:set>
                                    <p:animEffect transition="in" filter="fade">
                                      <p:cBhvr>
                                        <p:cTn id="7" dur="500"/>
                                        <p:tgtEl>
                                          <p:spTgt spid="16897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8967"/>
                                        </p:tgtEl>
                                        <p:attrNameLst>
                                          <p:attrName>style.visibility</p:attrName>
                                        </p:attrNameLst>
                                      </p:cBhvr>
                                      <p:to>
                                        <p:strVal val="visible"/>
                                      </p:to>
                                    </p:set>
                                    <p:animEffect transition="in" filter="fade">
                                      <p:cBhvr>
                                        <p:cTn id="11" dur="500"/>
                                        <p:tgtEl>
                                          <p:spTgt spid="16896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8962"/>
                                        </p:tgtEl>
                                        <p:attrNameLst>
                                          <p:attrName>style.visibility</p:attrName>
                                        </p:attrNameLst>
                                      </p:cBhvr>
                                      <p:to>
                                        <p:strVal val="visible"/>
                                      </p:to>
                                    </p:set>
                                    <p:animEffect transition="in" filter="fade">
                                      <p:cBhvr>
                                        <p:cTn id="15" dur="500"/>
                                        <p:tgtEl>
                                          <p:spTgt spid="16896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68963"/>
                                        </p:tgtEl>
                                        <p:attrNameLst>
                                          <p:attrName>style.visibility</p:attrName>
                                        </p:attrNameLst>
                                      </p:cBhvr>
                                      <p:to>
                                        <p:strVal val="visible"/>
                                      </p:to>
                                    </p:set>
                                    <p:animEffect transition="in" filter="fade">
                                      <p:cBhvr>
                                        <p:cTn id="19" dur="500"/>
                                        <p:tgtEl>
                                          <p:spTgt spid="168963"/>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68964"/>
                                        </p:tgtEl>
                                        <p:attrNameLst>
                                          <p:attrName>style.visibility</p:attrName>
                                        </p:attrNameLst>
                                      </p:cBhvr>
                                      <p:to>
                                        <p:strVal val="visible"/>
                                      </p:to>
                                    </p:set>
                                    <p:animEffect transition="in" filter="fade">
                                      <p:cBhvr>
                                        <p:cTn id="23" dur="500"/>
                                        <p:tgtEl>
                                          <p:spTgt spid="168964"/>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68965"/>
                                        </p:tgtEl>
                                        <p:attrNameLst>
                                          <p:attrName>style.visibility</p:attrName>
                                        </p:attrNameLst>
                                      </p:cBhvr>
                                      <p:to>
                                        <p:strVal val="visible"/>
                                      </p:to>
                                    </p:set>
                                    <p:animEffect transition="in" filter="fade">
                                      <p:cBhvr>
                                        <p:cTn id="27" dur="500"/>
                                        <p:tgtEl>
                                          <p:spTgt spid="168965"/>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68966"/>
                                        </p:tgtEl>
                                        <p:attrNameLst>
                                          <p:attrName>style.visibility</p:attrName>
                                        </p:attrNameLst>
                                      </p:cBhvr>
                                      <p:to>
                                        <p:strVal val="visible"/>
                                      </p:to>
                                    </p:set>
                                    <p:animEffect transition="in" filter="fade">
                                      <p:cBhvr>
                                        <p:cTn id="31" dur="500"/>
                                        <p:tgtEl>
                                          <p:spTgt spid="168966"/>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68969"/>
                                        </p:tgtEl>
                                        <p:attrNameLst>
                                          <p:attrName>style.visibility</p:attrName>
                                        </p:attrNameLst>
                                      </p:cBhvr>
                                      <p:to>
                                        <p:strVal val="visible"/>
                                      </p:to>
                                    </p:set>
                                    <p:animEffect transition="in" filter="fade">
                                      <p:cBhvr>
                                        <p:cTn id="35" dur="500"/>
                                        <p:tgtEl>
                                          <p:spTgt spid="168969"/>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68970"/>
                                        </p:tgtEl>
                                        <p:attrNameLst>
                                          <p:attrName>style.visibility</p:attrName>
                                        </p:attrNameLst>
                                      </p:cBhvr>
                                      <p:to>
                                        <p:strVal val="visible"/>
                                      </p:to>
                                    </p:set>
                                    <p:animEffect transition="in" filter="fade">
                                      <p:cBhvr>
                                        <p:cTn id="39" dur="500"/>
                                        <p:tgtEl>
                                          <p:spTgt spid="168970"/>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68971"/>
                                        </p:tgtEl>
                                        <p:attrNameLst>
                                          <p:attrName>style.visibility</p:attrName>
                                        </p:attrNameLst>
                                      </p:cBhvr>
                                      <p:to>
                                        <p:strVal val="visible"/>
                                      </p:to>
                                    </p:set>
                                    <p:animEffect transition="in" filter="fade">
                                      <p:cBhvr>
                                        <p:cTn id="43" dur="500"/>
                                        <p:tgtEl>
                                          <p:spTgt spid="168971"/>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168972"/>
                                        </p:tgtEl>
                                        <p:attrNameLst>
                                          <p:attrName>style.visibility</p:attrName>
                                        </p:attrNameLst>
                                      </p:cBhvr>
                                      <p:to>
                                        <p:strVal val="visible"/>
                                      </p:to>
                                    </p:set>
                                    <p:animEffect transition="in" filter="fade">
                                      <p:cBhvr>
                                        <p:cTn id="47" dur="500"/>
                                        <p:tgtEl>
                                          <p:spTgt spid="1689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But there was something missing</a:t>
            </a:r>
            <a:endParaRPr lang="en-US" dirty="0"/>
          </a:p>
        </p:txBody>
      </p:sp>
      <p:sp>
        <p:nvSpPr>
          <p:cNvPr id="4" name="Content Placeholder 3"/>
          <p:cNvSpPr>
            <a:spLocks noGrp="1"/>
          </p:cNvSpPr>
          <p:nvPr>
            <p:ph idx="1"/>
          </p:nvPr>
        </p:nvSpPr>
        <p:spPr/>
        <p:txBody>
          <a:bodyPr>
            <a:normAutofit/>
          </a:bodyPr>
          <a:lstStyle/>
          <a:p>
            <a:pPr>
              <a:buFont typeface="Arial" pitchFamily="34" charset="0"/>
              <a:buChar char="•"/>
            </a:pPr>
            <a:r>
              <a:rPr lang="en-US" dirty="0" smtClean="0"/>
              <a:t>Who would be our “workers”?</a:t>
            </a:r>
          </a:p>
          <a:p>
            <a:pPr>
              <a:buFont typeface="Arial" pitchFamily="34" charset="0"/>
              <a:buChar char="•"/>
            </a:pPr>
            <a:r>
              <a:rPr lang="en-US" dirty="0" smtClean="0"/>
              <a:t>Are they qualified for the task?</a:t>
            </a:r>
          </a:p>
          <a:p>
            <a:pPr>
              <a:buFont typeface="Arial" pitchFamily="34" charset="0"/>
              <a:buChar char="•"/>
            </a:pPr>
            <a:r>
              <a:rPr lang="en-US" dirty="0" smtClean="0"/>
              <a:t>What is their motivation?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A discovery system used by researchers and scholars to locate primary source materials in archives</a:t>
            </a:r>
          </a:p>
          <a:p>
            <a:r>
              <a:rPr lang="en-US" dirty="0" err="1" smtClean="0"/>
              <a:t>ArchiveGrid</a:t>
            </a:r>
            <a:r>
              <a:rPr lang="en-US" dirty="0" smtClean="0"/>
              <a:t> is working well when it </a:t>
            </a:r>
            <a:r>
              <a:rPr lang="en-US" dirty="0" smtClean="0">
                <a:solidFill>
                  <a:srgbClr val="C00000"/>
                </a:solidFill>
              </a:rPr>
              <a:t>identifies a collection</a:t>
            </a:r>
            <a:r>
              <a:rPr lang="en-US" dirty="0" smtClean="0"/>
              <a:t> you did not know existed, perhaps in an archival institution you would not have expected, and </a:t>
            </a:r>
            <a:r>
              <a:rPr lang="en-US" dirty="0" smtClean="0">
                <a:solidFill>
                  <a:srgbClr val="C00000"/>
                </a:solidFill>
              </a:rPr>
              <a:t>provides a contact point </a:t>
            </a:r>
            <a:r>
              <a:rPr lang="en-US" dirty="0" smtClean="0"/>
              <a:t>for more information.</a:t>
            </a:r>
            <a:endParaRPr lang="en-US" dirty="0"/>
          </a:p>
        </p:txBody>
      </p:sp>
      <p:sp>
        <p:nvSpPr>
          <p:cNvPr id="4" name="Title 3"/>
          <p:cNvSpPr>
            <a:spLocks noGrp="1"/>
          </p:cNvSpPr>
          <p:nvPr>
            <p:ph type="title"/>
          </p:nvPr>
        </p:nvSpPr>
        <p:spPr/>
        <p:txBody>
          <a:bodyPr/>
          <a:lstStyle/>
          <a:p>
            <a:r>
              <a:rPr lang="en-US" dirty="0" smtClean="0"/>
              <a:t>What is </a:t>
            </a:r>
            <a:r>
              <a:rPr lang="en-US" dirty="0" err="1" smtClean="0"/>
              <a:t>ArchiveGrid</a:t>
            </a:r>
            <a:r>
              <a:rPr lang="en-US" dirty="0" smtClean="0"/>
              <a:t>?</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202" name="Picture 2"/>
          <p:cNvPicPr>
            <a:picLocks noGrp="1" noChangeAspect="1" noChangeArrowheads="1"/>
          </p:cNvPicPr>
          <p:nvPr>
            <p:ph idx="1"/>
          </p:nvPr>
        </p:nvPicPr>
        <p:blipFill>
          <a:blip r:embed="rId3" cstate="print"/>
          <a:stretch>
            <a:fillRect/>
          </a:stretch>
        </p:blipFill>
        <p:spPr bwMode="auto">
          <a:xfrm>
            <a:off x="1358079" y="1736834"/>
            <a:ext cx="6490903" cy="4221163"/>
          </a:xfrm>
          <a:prstGeom prst="rect">
            <a:avLst/>
          </a:prstGeom>
          <a:noFill/>
          <a:ln w="9525">
            <a:noFill/>
            <a:miter lim="800000"/>
            <a:headEnd/>
            <a:tailEnd/>
          </a:ln>
          <a:effectLst>
            <a:outerShdw blurRad="266700" dist="139700" dir="2700000" algn="ctr" rotWithShape="0">
              <a:srgbClr val="000000">
                <a:alpha val="65000"/>
              </a:srgbClr>
            </a:outerShdw>
          </a:effectLst>
        </p:spPr>
      </p:pic>
      <p:sp>
        <p:nvSpPr>
          <p:cNvPr id="3" name="Title 2"/>
          <p:cNvSpPr>
            <a:spLocks noGrp="1"/>
          </p:cNvSpPr>
          <p:nvPr>
            <p:ph type="title"/>
          </p:nvPr>
        </p:nvSpPr>
        <p:spPr/>
        <p:txBody>
          <a:bodyPr/>
          <a:lstStyle/>
          <a:p>
            <a:r>
              <a:rPr lang="en-US" dirty="0" smtClean="0"/>
              <a:t>Collaborative Search</a:t>
            </a:r>
            <a:endParaRPr lang="en-US" dirty="0"/>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a:bodyPr>
          <a:lstStyle/>
          <a:p>
            <a:pPr>
              <a:buFont typeface="Arial" pitchFamily="34" charset="0"/>
              <a:buChar char="•"/>
            </a:pPr>
            <a:r>
              <a:rPr lang="en-US" dirty="0" smtClean="0"/>
              <a:t>Users are experts on some things but novice on others</a:t>
            </a:r>
          </a:p>
          <a:p>
            <a:pPr>
              <a:buFont typeface="Arial" pitchFamily="34" charset="0"/>
              <a:buChar char="•"/>
            </a:pPr>
            <a:r>
              <a:rPr lang="en-US" dirty="0" smtClean="0"/>
              <a:t>Users may not know (who are) the experts</a:t>
            </a:r>
          </a:p>
          <a:p>
            <a:pPr>
              <a:buNone/>
            </a:pPr>
            <a:r>
              <a:rPr lang="en-US" dirty="0" smtClean="0"/>
              <a:t>So …</a:t>
            </a:r>
          </a:p>
          <a:p>
            <a:pPr>
              <a:buFont typeface="Arial" pitchFamily="34" charset="0"/>
              <a:buChar char="•"/>
            </a:pPr>
            <a:r>
              <a:rPr lang="en-US" dirty="0" smtClean="0"/>
              <a:t>How can we create an environment in which experts can be found and can lend their expertise?</a:t>
            </a:r>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6" name="Title 5"/>
          <p:cNvSpPr>
            <a:spLocks noGrp="1"/>
          </p:cNvSpPr>
          <p:nvPr>
            <p:ph type="title"/>
          </p:nvPr>
        </p:nvSpPr>
        <p:spPr/>
        <p:txBody>
          <a:bodyPr/>
          <a:lstStyle/>
          <a:p>
            <a:r>
              <a:rPr lang="en-US" dirty="0" smtClean="0"/>
              <a:t>Why collaborative search works</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fade">
                                      <p:cBhvr>
                                        <p:cTn id="7" dur="1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Other sources of inspiration</a:t>
            </a:r>
            <a:endParaRPr lang="en-US" dirty="0"/>
          </a:p>
        </p:txBody>
      </p:sp>
      <p:pic>
        <p:nvPicPr>
          <p:cNvPr id="4" name="Picture 2"/>
          <p:cNvPicPr>
            <a:picLocks noChangeAspect="1" noChangeArrowheads="1"/>
          </p:cNvPicPr>
          <p:nvPr/>
        </p:nvPicPr>
        <p:blipFill>
          <a:blip r:embed="rId3" cstate="print"/>
          <a:srcRect/>
          <a:stretch>
            <a:fillRect/>
          </a:stretch>
        </p:blipFill>
        <p:spPr bwMode="auto">
          <a:xfrm>
            <a:off x="294289" y="1836030"/>
            <a:ext cx="3773303" cy="2202633"/>
          </a:xfrm>
          <a:prstGeom prst="rect">
            <a:avLst/>
          </a:prstGeom>
          <a:noFill/>
          <a:ln w="9525">
            <a:noFill/>
            <a:miter lim="800000"/>
            <a:headEnd/>
            <a:tailEnd/>
          </a:ln>
          <a:effectLst>
            <a:outerShdw blurRad="266700" dist="139700" dir="2700000" algn="ctr" rotWithShape="0">
              <a:srgbClr val="000000">
                <a:alpha val="65000"/>
              </a:srgbClr>
            </a:outerShdw>
          </a:effectLst>
        </p:spPr>
      </p:pic>
      <p:pic>
        <p:nvPicPr>
          <p:cNvPr id="5" name="Picture 2"/>
          <p:cNvPicPr>
            <a:picLocks noChangeAspect="1" noChangeArrowheads="1"/>
          </p:cNvPicPr>
          <p:nvPr/>
        </p:nvPicPr>
        <p:blipFill>
          <a:blip r:embed="rId4" cstate="print"/>
          <a:srcRect/>
          <a:stretch>
            <a:fillRect/>
          </a:stretch>
        </p:blipFill>
        <p:spPr bwMode="auto">
          <a:xfrm>
            <a:off x="630621" y="3251699"/>
            <a:ext cx="3668110" cy="2599073"/>
          </a:xfrm>
          <a:prstGeom prst="rect">
            <a:avLst/>
          </a:prstGeom>
          <a:noFill/>
          <a:ln w="9525">
            <a:noFill/>
            <a:miter lim="800000"/>
            <a:headEnd/>
            <a:tailEnd/>
          </a:ln>
          <a:effectLst>
            <a:outerShdw blurRad="292100" dist="139700" dir="2700000" algn="ctr" rotWithShape="0">
              <a:srgbClr val="000000">
                <a:alpha val="65000"/>
              </a:srgbClr>
            </a:outerShdw>
          </a:effectLst>
        </p:spPr>
      </p:pic>
      <p:pic>
        <p:nvPicPr>
          <p:cNvPr id="6" name="Picture 5"/>
          <p:cNvPicPr>
            <a:picLocks noChangeAspect="1" noChangeArrowheads="1"/>
          </p:cNvPicPr>
          <p:nvPr/>
        </p:nvPicPr>
        <p:blipFill>
          <a:blip r:embed="rId5" cstate="print"/>
          <a:srcRect/>
          <a:stretch>
            <a:fillRect/>
          </a:stretch>
        </p:blipFill>
        <p:spPr bwMode="auto">
          <a:xfrm>
            <a:off x="2732688" y="3670552"/>
            <a:ext cx="3502933" cy="2551573"/>
          </a:xfrm>
          <a:prstGeom prst="rect">
            <a:avLst/>
          </a:prstGeom>
          <a:noFill/>
          <a:ln w="9525">
            <a:noFill/>
            <a:miter lim="800000"/>
            <a:headEnd/>
            <a:tailEnd/>
          </a:ln>
          <a:effectLst>
            <a:outerShdw blurRad="292100" dist="139700" dir="2700000" algn="ctr" rotWithShape="0">
              <a:srgbClr val="000000">
                <a:alpha val="65000"/>
              </a:srgbClr>
            </a:outerShdw>
          </a:effectLst>
        </p:spPr>
      </p:pic>
      <p:pic>
        <p:nvPicPr>
          <p:cNvPr id="1026" name="Picture 2"/>
          <p:cNvPicPr>
            <a:picLocks noChangeAspect="1" noChangeArrowheads="1"/>
          </p:cNvPicPr>
          <p:nvPr/>
        </p:nvPicPr>
        <p:blipFill>
          <a:blip r:embed="rId6" cstate="print"/>
          <a:srcRect/>
          <a:stretch>
            <a:fillRect/>
          </a:stretch>
        </p:blipFill>
        <p:spPr bwMode="auto">
          <a:xfrm>
            <a:off x="4487917" y="1690156"/>
            <a:ext cx="3660556" cy="2513162"/>
          </a:xfrm>
          <a:prstGeom prst="rect">
            <a:avLst/>
          </a:prstGeom>
          <a:noFill/>
          <a:ln w="9525">
            <a:noFill/>
            <a:miter lim="800000"/>
            <a:headEnd/>
            <a:tailEnd/>
          </a:ln>
          <a:effectLst>
            <a:outerShdw blurRad="292100" dist="139700" dir="2700000" algn="ctr" rotWithShape="0">
              <a:srgbClr val="000000">
                <a:alpha val="65000"/>
              </a:srgbClr>
            </a:outerShdw>
          </a:effectLst>
        </p:spPr>
      </p:pic>
      <p:pic>
        <p:nvPicPr>
          <p:cNvPr id="1027" name="Picture 3"/>
          <p:cNvPicPr>
            <a:picLocks noChangeAspect="1" noChangeArrowheads="1"/>
          </p:cNvPicPr>
          <p:nvPr/>
        </p:nvPicPr>
        <p:blipFill>
          <a:blip r:embed="rId7" cstate="print"/>
          <a:srcRect/>
          <a:stretch>
            <a:fillRect/>
          </a:stretch>
        </p:blipFill>
        <p:spPr bwMode="auto">
          <a:xfrm>
            <a:off x="4750895" y="3363310"/>
            <a:ext cx="4014734" cy="2334778"/>
          </a:xfrm>
          <a:prstGeom prst="rect">
            <a:avLst/>
          </a:prstGeom>
          <a:noFill/>
          <a:ln w="9525">
            <a:noFill/>
            <a:miter lim="800000"/>
            <a:headEnd/>
            <a:tailEnd/>
          </a:ln>
          <a:effectLst>
            <a:outerShdw blurRad="292100" dist="139700" dir="2700000" algn="ctr" rotWithShape="0">
              <a:srgbClr val="000000">
                <a:alpha val="65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1000"/>
                                        <p:tgtEl>
                                          <p:spTgt spid="1026"/>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1027"/>
                                        </p:tgtEl>
                                        <p:attrNameLst>
                                          <p:attrName>style.visibility</p:attrName>
                                        </p:attrNameLst>
                                      </p:cBhvr>
                                      <p:to>
                                        <p:strVal val="visible"/>
                                      </p:to>
                                    </p:set>
                                    <p:animEffect transition="in" filter="fade">
                                      <p:cBhvr>
                                        <p:cTn id="19" dur="1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r>
              <a:rPr lang="en-US" dirty="0" smtClean="0"/>
              <a:t>They are fun, engaging and fulfilling … games</a:t>
            </a:r>
          </a:p>
          <a:p>
            <a:r>
              <a:rPr lang="en-US" dirty="0" smtClean="0"/>
              <a:t>They build something useful</a:t>
            </a:r>
          </a:p>
          <a:p>
            <a:r>
              <a:rPr lang="en-US" dirty="0" smtClean="0"/>
              <a:t>They build something that can’t be built by just one person </a:t>
            </a:r>
          </a:p>
          <a:p>
            <a:r>
              <a:rPr lang="en-US" dirty="0" smtClean="0"/>
              <a:t>And they inspired us to imagine a collaborative solution to our problem</a:t>
            </a:r>
          </a:p>
        </p:txBody>
      </p:sp>
      <p:sp>
        <p:nvSpPr>
          <p:cNvPr id="3" name="Title 2"/>
          <p:cNvSpPr>
            <a:spLocks noGrp="1"/>
          </p:cNvSpPr>
          <p:nvPr>
            <p:ph type="title"/>
          </p:nvPr>
        </p:nvSpPr>
        <p:spPr/>
        <p:txBody>
          <a:bodyPr/>
          <a:lstStyle/>
          <a:p>
            <a:r>
              <a:rPr lang="en-US" dirty="0" smtClean="0"/>
              <a:t>What do these have in common?	</a:t>
            </a:r>
            <a:endParaRPr lang="en-US" dirty="0"/>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Designing the player journey</a:t>
            </a:r>
            <a:endParaRPr lang="en-US" dirty="0"/>
          </a:p>
        </p:txBody>
      </p:sp>
      <p:sp>
        <p:nvSpPr>
          <p:cNvPr id="4" name="Content Placeholder 3"/>
          <p:cNvSpPr>
            <a:spLocks noGrp="1"/>
          </p:cNvSpPr>
          <p:nvPr>
            <p:ph idx="1"/>
          </p:nvPr>
        </p:nvSpPr>
        <p:spPr>
          <a:xfrm>
            <a:off x="457200" y="1905001"/>
            <a:ext cx="8229600" cy="3581400"/>
          </a:xfrm>
        </p:spPr>
        <p:txBody>
          <a:bodyPr>
            <a:normAutofit fontScale="85000" lnSpcReduction="20000"/>
          </a:bodyPr>
          <a:lstStyle/>
          <a:p>
            <a:r>
              <a:rPr lang="en-US" b="1" dirty="0" smtClean="0"/>
              <a:t>What are we building? </a:t>
            </a:r>
            <a:r>
              <a:rPr lang="en-US" dirty="0" smtClean="0"/>
              <a:t>A collaborative search game for archival collections</a:t>
            </a:r>
          </a:p>
          <a:p>
            <a:pPr>
              <a:buFont typeface="Arial" pitchFamily="34" charset="0"/>
              <a:buChar char="•"/>
            </a:pPr>
            <a:r>
              <a:rPr lang="en-US" b="1" dirty="0" smtClean="0"/>
              <a:t>Why?</a:t>
            </a:r>
            <a:r>
              <a:rPr lang="en-US" dirty="0" smtClean="0"/>
              <a:t> To get recommendations for collections</a:t>
            </a:r>
          </a:p>
          <a:p>
            <a:pPr>
              <a:buFont typeface="Arial" pitchFamily="34" charset="0"/>
              <a:buChar char="•"/>
            </a:pPr>
            <a:r>
              <a:rPr lang="en-US" b="1" dirty="0" smtClean="0"/>
              <a:t>For whom? </a:t>
            </a:r>
            <a:r>
              <a:rPr lang="en-US" dirty="0" smtClean="0"/>
              <a:t>Archivists, researchers, students, teachers, hobbyists</a:t>
            </a:r>
          </a:p>
          <a:p>
            <a:pPr>
              <a:buFont typeface="Arial" pitchFamily="34" charset="0"/>
              <a:buChar char="•"/>
            </a:pPr>
            <a:r>
              <a:rPr lang="en-US" b="1" dirty="0" smtClean="0"/>
              <a:t>What is the key benefit? </a:t>
            </a:r>
            <a:r>
              <a:rPr lang="en-US" dirty="0" smtClean="0"/>
              <a:t>Making collections discoverable</a:t>
            </a:r>
          </a:p>
          <a:p>
            <a:pPr>
              <a:buFont typeface="Arial" pitchFamily="34" charset="0"/>
              <a:buChar char="•"/>
            </a:pPr>
            <a:r>
              <a:rPr lang="en-US" b="1" dirty="0" smtClean="0"/>
              <a:t>Where is the fun? </a:t>
            </a:r>
            <a:r>
              <a:rPr lang="en-US" dirty="0" smtClean="0"/>
              <a:t>Helping others, reputation, accomplishment</a:t>
            </a:r>
          </a:p>
          <a:p>
            <a:endParaRPr lang="en-US" dirty="0" smtClean="0"/>
          </a:p>
          <a:p>
            <a:endParaRPr lang="en-US" dirty="0"/>
          </a:p>
        </p:txBody>
      </p:sp>
      <p:sp>
        <p:nvSpPr>
          <p:cNvPr id="6" name="Rectangle 5"/>
          <p:cNvSpPr/>
          <p:nvPr/>
        </p:nvSpPr>
        <p:spPr>
          <a:xfrm>
            <a:off x="169223" y="5784709"/>
            <a:ext cx="8084127" cy="461665"/>
          </a:xfrm>
          <a:prstGeom prst="rect">
            <a:avLst/>
          </a:prstGeom>
        </p:spPr>
        <p:txBody>
          <a:bodyPr wrap="square">
            <a:spAutoFit/>
          </a:bodyPr>
          <a:lstStyle/>
          <a:p>
            <a:r>
              <a:rPr lang="en-US" sz="1200" dirty="0" smtClean="0"/>
              <a:t>Amy Jo Kim, “Designing the Player Journey” (2011)</a:t>
            </a:r>
          </a:p>
          <a:p>
            <a:r>
              <a:rPr lang="en-US" sz="1200" dirty="0" smtClean="0">
                <a:hlinkClick r:id="rId3"/>
              </a:rPr>
              <a:t>http://www.slideshare.net/amyjokim/gamification-101-design-the-player-journey</a:t>
            </a:r>
            <a:r>
              <a:rPr lang="en-US" sz="1200" dirty="0" smtClean="0"/>
              <a:t> </a:t>
            </a:r>
            <a:endParaRPr lang="en-US" sz="12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0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10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Our players</a:t>
            </a:r>
            <a:endParaRPr lang="en-US" dirty="0"/>
          </a:p>
        </p:txBody>
      </p:sp>
      <p:sp>
        <p:nvSpPr>
          <p:cNvPr id="4" name="Content Placeholder 3"/>
          <p:cNvSpPr>
            <a:spLocks noGrp="1"/>
          </p:cNvSpPr>
          <p:nvPr>
            <p:ph idx="1"/>
          </p:nvPr>
        </p:nvSpPr>
        <p:spPr/>
        <p:txBody>
          <a:bodyPr>
            <a:normAutofit/>
          </a:bodyPr>
          <a:lstStyle/>
          <a:p>
            <a:pPr>
              <a:buFont typeface="Arial" pitchFamily="34" charset="0"/>
              <a:buChar char="•"/>
            </a:pPr>
            <a:r>
              <a:rPr lang="en-US" dirty="0" smtClean="0"/>
              <a:t>The people who actually are working with these collections; who are writing the finding aids and managing the materials</a:t>
            </a:r>
          </a:p>
          <a:p>
            <a:pPr>
              <a:buFont typeface="Arial" pitchFamily="34" charset="0"/>
              <a:buChar char="•"/>
            </a:pPr>
            <a:r>
              <a:rPr lang="en-US" dirty="0" smtClean="0"/>
              <a:t>They know (or could find out) what is in a collection, even if the information is not in the finding aid</a:t>
            </a:r>
          </a:p>
          <a:p>
            <a:pPr>
              <a:buFont typeface="Arial" pitchFamily="34" charset="0"/>
              <a:buChar char="•"/>
            </a:pPr>
            <a:r>
              <a:rPr lang="en-US" dirty="0" smtClean="0"/>
              <a:t>Assisting people to find relevant collections is an on-going practice</a:t>
            </a:r>
          </a:p>
          <a:p>
            <a:pPr>
              <a:buFont typeface="Arial" pitchFamily="34" charset="0"/>
              <a:buChar char="•"/>
            </a:pPr>
            <a:endParaRPr lang="en-US" dirty="0" smtClean="0"/>
          </a:p>
          <a:p>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TopicWeb</a:t>
            </a:r>
            <a:r>
              <a:rPr lang="en-US" dirty="0" smtClean="0"/>
              <a:t> Basic Actions </a:t>
            </a:r>
            <a:endParaRPr lang="en-US" dirty="0"/>
          </a:p>
        </p:txBody>
      </p:sp>
      <p:sp>
        <p:nvSpPr>
          <p:cNvPr id="4" name="Content Placeholder 3"/>
          <p:cNvSpPr>
            <a:spLocks noGrp="1"/>
          </p:cNvSpPr>
          <p:nvPr>
            <p:ph idx="1"/>
          </p:nvPr>
        </p:nvSpPr>
        <p:spPr/>
        <p:txBody>
          <a:bodyPr>
            <a:normAutofit/>
          </a:bodyPr>
          <a:lstStyle/>
          <a:p>
            <a:r>
              <a:rPr lang="en-US" dirty="0" smtClean="0"/>
              <a:t>Choose a topic that you care about</a:t>
            </a:r>
          </a:p>
          <a:p>
            <a:pPr>
              <a:buFont typeface="Arial" pitchFamily="34" charset="0"/>
              <a:buChar char="•"/>
            </a:pPr>
            <a:r>
              <a:rPr lang="en-US" dirty="0" smtClean="0"/>
              <a:t>Suggest collections for the topic</a:t>
            </a:r>
          </a:p>
          <a:p>
            <a:pPr>
              <a:buFont typeface="Arial" pitchFamily="34" charset="0"/>
              <a:buChar char="•"/>
            </a:pPr>
            <a:r>
              <a:rPr lang="en-US" dirty="0" smtClean="0"/>
              <a:t>Order collections based on how central they are to the topic</a:t>
            </a:r>
          </a:p>
          <a:p>
            <a:pPr>
              <a:buFont typeface="Arial" pitchFamily="34" charset="0"/>
              <a:buChar char="•"/>
            </a:pPr>
            <a:r>
              <a:rPr lang="en-US" dirty="0" smtClean="0"/>
              <a:t>Add notes about collections</a:t>
            </a:r>
          </a:p>
          <a:p>
            <a:pPr>
              <a:buFont typeface="Arial" pitchFamily="34" charset="0"/>
              <a:buChar char="•"/>
            </a:pPr>
            <a:r>
              <a:rPr lang="en-US" dirty="0" smtClean="0"/>
              <a:t>Invite colleagues to help</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0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10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image.slidesharecdn.com/gamification-workshop-slides-110126160422-phpapp02/95/slide-18-728.jpg?1296373893"/>
          <p:cNvPicPr>
            <a:picLocks noChangeAspect="1" noChangeArrowheads="1"/>
          </p:cNvPicPr>
          <p:nvPr/>
        </p:nvPicPr>
        <p:blipFill>
          <a:blip r:embed="rId3" cstate="print"/>
          <a:srcRect/>
          <a:stretch>
            <a:fillRect/>
          </a:stretch>
        </p:blipFill>
        <p:spPr bwMode="auto">
          <a:xfrm>
            <a:off x="1167461" y="504496"/>
            <a:ext cx="6524807" cy="4888493"/>
          </a:xfrm>
          <a:prstGeom prst="rect">
            <a:avLst/>
          </a:prstGeom>
          <a:noFill/>
        </p:spPr>
      </p:pic>
      <p:sp>
        <p:nvSpPr>
          <p:cNvPr id="4" name="Rectangle 3"/>
          <p:cNvSpPr/>
          <p:nvPr/>
        </p:nvSpPr>
        <p:spPr>
          <a:xfrm>
            <a:off x="169223" y="5784709"/>
            <a:ext cx="8084127" cy="461665"/>
          </a:xfrm>
          <a:prstGeom prst="rect">
            <a:avLst/>
          </a:prstGeom>
        </p:spPr>
        <p:txBody>
          <a:bodyPr wrap="square">
            <a:spAutoFit/>
          </a:bodyPr>
          <a:lstStyle/>
          <a:p>
            <a:r>
              <a:rPr lang="en-US" sz="1200" dirty="0" smtClean="0"/>
              <a:t>Amy Jo Kim, “Designing the Player Journey” (2011)</a:t>
            </a:r>
          </a:p>
          <a:p>
            <a:r>
              <a:rPr lang="en-US" sz="1200" dirty="0" smtClean="0">
                <a:hlinkClick r:id="rId4"/>
              </a:rPr>
              <a:t>http://www.slideshare.net/amyjokim/gamification-101-design-the-player-journey</a:t>
            </a:r>
            <a:r>
              <a:rPr lang="en-US" sz="1200" dirty="0" smtClean="0"/>
              <a:t> </a:t>
            </a:r>
            <a:endParaRPr lang="en-US" sz="1200" dirty="0"/>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90" name="Picture 2" descr="http://image.slidesharecdn.com/gamification-workshop-slides-110126160422-phpapp02/95/slide-15-728.jpg?1296373893"/>
          <p:cNvPicPr>
            <a:picLocks noChangeAspect="1" noChangeArrowheads="1"/>
          </p:cNvPicPr>
          <p:nvPr/>
        </p:nvPicPr>
        <p:blipFill>
          <a:blip r:embed="rId3" cstate="print"/>
          <a:srcRect/>
          <a:stretch>
            <a:fillRect/>
          </a:stretch>
        </p:blipFill>
        <p:spPr bwMode="auto">
          <a:xfrm>
            <a:off x="1319942" y="536027"/>
            <a:ext cx="6654433" cy="4985611"/>
          </a:xfrm>
          <a:prstGeom prst="rect">
            <a:avLst/>
          </a:prstGeom>
          <a:noFill/>
        </p:spPr>
      </p:pic>
      <p:sp>
        <p:nvSpPr>
          <p:cNvPr id="4" name="Rectangle 3"/>
          <p:cNvSpPr/>
          <p:nvPr/>
        </p:nvSpPr>
        <p:spPr>
          <a:xfrm>
            <a:off x="169223" y="5784709"/>
            <a:ext cx="8084127" cy="461665"/>
          </a:xfrm>
          <a:prstGeom prst="rect">
            <a:avLst/>
          </a:prstGeom>
        </p:spPr>
        <p:txBody>
          <a:bodyPr wrap="square">
            <a:spAutoFit/>
          </a:bodyPr>
          <a:lstStyle/>
          <a:p>
            <a:r>
              <a:rPr lang="en-US" sz="1200" dirty="0" smtClean="0"/>
              <a:t>Amy Jo Kim, “Designing the Player Journey” (2011)</a:t>
            </a:r>
          </a:p>
          <a:p>
            <a:r>
              <a:rPr lang="en-US" sz="1200" dirty="0" smtClean="0">
                <a:hlinkClick r:id="rId4"/>
              </a:rPr>
              <a:t>http://www.slideshare.net/amyjokim/gamification-101-design-the-player-journey</a:t>
            </a:r>
            <a:r>
              <a:rPr lang="en-US" sz="1200" dirty="0" smtClean="0"/>
              <a:t> </a:t>
            </a:r>
            <a:endParaRPr lang="en-US" sz="1200" dirty="0"/>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7" name="Picture 3"/>
          <p:cNvPicPr>
            <a:picLocks noChangeAspect="1" noChangeArrowheads="1"/>
          </p:cNvPicPr>
          <p:nvPr/>
        </p:nvPicPr>
        <p:blipFill>
          <a:blip r:embed="rId3" cstate="print"/>
          <a:srcRect/>
          <a:stretch>
            <a:fillRect/>
          </a:stretch>
        </p:blipFill>
        <p:spPr bwMode="auto">
          <a:xfrm>
            <a:off x="1584599" y="515991"/>
            <a:ext cx="5804173" cy="5018079"/>
          </a:xfrm>
          <a:prstGeom prst="rect">
            <a:avLst/>
          </a:prstGeom>
          <a:noFill/>
          <a:ln w="9525">
            <a:noFill/>
            <a:miter lim="800000"/>
            <a:headEnd/>
            <a:tailEnd/>
          </a:ln>
          <a:effectLst>
            <a:outerShdw blurRad="292100" dist="139700" dir="2700000" algn="ctr" rotWithShape="0">
              <a:srgbClr val="000000">
                <a:alpha val="65000"/>
              </a:srgbClr>
            </a:outerShdw>
          </a:effectLst>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err="1" smtClean="0"/>
              <a:t>ArchiveGrid’s</a:t>
            </a:r>
            <a:r>
              <a:rPr lang="en-US" sz="2800" dirty="0" smtClean="0"/>
              <a:t> mission: Connect researchers …</a:t>
            </a:r>
            <a:endParaRPr lang="en-US" sz="2800" dirty="0"/>
          </a:p>
        </p:txBody>
      </p:sp>
      <p:sp>
        <p:nvSpPr>
          <p:cNvPr id="9" name="TextBox 8"/>
          <p:cNvSpPr txBox="1"/>
          <p:nvPr/>
        </p:nvSpPr>
        <p:spPr>
          <a:xfrm>
            <a:off x="4495800" y="1447800"/>
            <a:ext cx="990600" cy="629788"/>
          </a:xfrm>
          <a:prstGeom prst="rect">
            <a:avLst/>
          </a:prstGeom>
          <a:noFill/>
        </p:spPr>
        <p:txBody>
          <a:bodyPr wrap="square" rtlCol="0">
            <a:spAutoFit/>
          </a:bodyPr>
          <a:lstStyle/>
          <a:p>
            <a:r>
              <a:rPr lang="en-US" sz="3200" dirty="0" smtClean="0">
                <a:solidFill>
                  <a:schemeClr val="accent2"/>
                </a:solidFill>
              </a:rPr>
              <a:t>  </a:t>
            </a:r>
            <a:endParaRPr lang="en-US" sz="3200" dirty="0">
              <a:solidFill>
                <a:schemeClr val="accent2"/>
              </a:solidFill>
            </a:endParaRPr>
          </a:p>
        </p:txBody>
      </p:sp>
      <p:pic>
        <p:nvPicPr>
          <p:cNvPr id="12" name="Picture 11" descr="ag6.jpg"/>
          <p:cNvPicPr>
            <a:picLocks noChangeAspect="1"/>
          </p:cNvPicPr>
          <p:nvPr/>
        </p:nvPicPr>
        <p:blipFill>
          <a:blip r:embed="rId3" cstate="print"/>
          <a:stretch>
            <a:fillRect/>
          </a:stretch>
        </p:blipFill>
        <p:spPr>
          <a:xfrm>
            <a:off x="1305034" y="1093076"/>
            <a:ext cx="6619765" cy="496482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299" name="Picture 3"/>
          <p:cNvPicPr>
            <a:picLocks noChangeAspect="1" noChangeArrowheads="1"/>
          </p:cNvPicPr>
          <p:nvPr/>
        </p:nvPicPr>
        <p:blipFill>
          <a:blip r:embed="rId3" cstate="print"/>
          <a:srcRect/>
          <a:stretch>
            <a:fillRect/>
          </a:stretch>
        </p:blipFill>
        <p:spPr bwMode="auto">
          <a:xfrm>
            <a:off x="919163" y="1743075"/>
            <a:ext cx="7305675" cy="3371850"/>
          </a:xfrm>
          <a:prstGeom prst="rect">
            <a:avLst/>
          </a:prstGeom>
          <a:noFill/>
          <a:ln w="9525">
            <a:noFill/>
            <a:miter lim="800000"/>
            <a:headEnd/>
            <a:tailEnd/>
          </a:ln>
          <a:effectLst>
            <a:outerShdw blurRad="292100" dist="139700" dir="2700000" algn="ctr" rotWithShape="0">
              <a:srgbClr val="000000">
                <a:alpha val="65000"/>
              </a:srgbClr>
            </a:outerShdw>
          </a:effectLst>
        </p:spPr>
      </p:pic>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2" name="Picture 2"/>
          <p:cNvPicPr>
            <a:picLocks noChangeAspect="1" noChangeArrowheads="1"/>
          </p:cNvPicPr>
          <p:nvPr/>
        </p:nvPicPr>
        <p:blipFill>
          <a:blip r:embed="rId3" cstate="print"/>
          <a:srcRect/>
          <a:stretch>
            <a:fillRect/>
          </a:stretch>
        </p:blipFill>
        <p:spPr bwMode="auto">
          <a:xfrm>
            <a:off x="423747" y="635505"/>
            <a:ext cx="8328792" cy="4973558"/>
          </a:xfrm>
          <a:prstGeom prst="rect">
            <a:avLst/>
          </a:prstGeom>
          <a:noFill/>
          <a:ln w="9525">
            <a:noFill/>
            <a:miter lim="800000"/>
            <a:headEnd/>
            <a:tailEnd/>
          </a:ln>
          <a:effectLst>
            <a:outerShdw blurRad="292100" dist="139700" dir="2700000" algn="ctr" rotWithShape="0">
              <a:srgbClr val="000000">
                <a:alpha val="65000"/>
              </a:srgbClr>
            </a:outerShdw>
          </a:effectLst>
        </p:spPr>
      </p:pic>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6" name="Picture 2"/>
          <p:cNvPicPr>
            <a:picLocks noChangeAspect="1" noChangeArrowheads="1"/>
          </p:cNvPicPr>
          <p:nvPr/>
        </p:nvPicPr>
        <p:blipFill>
          <a:blip r:embed="rId3" cstate="print"/>
          <a:srcRect/>
          <a:stretch>
            <a:fillRect/>
          </a:stretch>
        </p:blipFill>
        <p:spPr bwMode="auto">
          <a:xfrm>
            <a:off x="276109" y="605418"/>
            <a:ext cx="3952875" cy="3238500"/>
          </a:xfrm>
          <a:prstGeom prst="rect">
            <a:avLst/>
          </a:prstGeom>
          <a:noFill/>
          <a:ln w="9525">
            <a:noFill/>
            <a:miter lim="800000"/>
            <a:headEnd/>
            <a:tailEnd/>
          </a:ln>
          <a:effectLst>
            <a:outerShdw blurRad="292100" dist="139700" dir="2700000" algn="ctr" rotWithShape="0">
              <a:srgbClr val="000000">
                <a:alpha val="65000"/>
              </a:srgbClr>
            </a:outerShdw>
          </a:effectLst>
        </p:spPr>
      </p:pic>
      <p:pic>
        <p:nvPicPr>
          <p:cNvPr id="185347" name="Picture 3"/>
          <p:cNvPicPr>
            <a:picLocks noChangeAspect="1" noChangeArrowheads="1"/>
          </p:cNvPicPr>
          <p:nvPr/>
        </p:nvPicPr>
        <p:blipFill>
          <a:blip r:embed="rId4" cstate="print"/>
          <a:srcRect/>
          <a:stretch>
            <a:fillRect/>
          </a:stretch>
        </p:blipFill>
        <p:spPr bwMode="auto">
          <a:xfrm>
            <a:off x="627257" y="1015226"/>
            <a:ext cx="7086600" cy="4381500"/>
          </a:xfrm>
          <a:prstGeom prst="rect">
            <a:avLst/>
          </a:prstGeom>
          <a:noFill/>
          <a:ln w="9525">
            <a:noFill/>
            <a:miter lim="800000"/>
            <a:headEnd/>
            <a:tailEnd/>
          </a:ln>
          <a:effectLst>
            <a:outerShdw blurRad="292100" dist="139700" dir="2700000" algn="ctr" rotWithShape="0">
              <a:srgbClr val="000000">
                <a:alpha val="65000"/>
              </a:srgbClr>
            </a:outerShdw>
          </a:effectLst>
        </p:spPr>
      </p:pic>
      <p:pic>
        <p:nvPicPr>
          <p:cNvPr id="185348" name="Picture 4"/>
          <p:cNvPicPr>
            <a:picLocks noChangeAspect="1" noChangeArrowheads="1"/>
          </p:cNvPicPr>
          <p:nvPr/>
        </p:nvPicPr>
        <p:blipFill>
          <a:blip r:embed="rId5" cstate="print"/>
          <a:srcRect/>
          <a:stretch>
            <a:fillRect/>
          </a:stretch>
        </p:blipFill>
        <p:spPr bwMode="auto">
          <a:xfrm>
            <a:off x="7406268" y="2134645"/>
            <a:ext cx="1066800" cy="1362075"/>
          </a:xfrm>
          <a:prstGeom prst="rect">
            <a:avLst/>
          </a:prstGeom>
          <a:noFill/>
          <a:ln w="9525">
            <a:noFill/>
            <a:miter lim="800000"/>
            <a:headEnd/>
            <a:tailEnd/>
          </a:ln>
          <a:effectLst>
            <a:outerShdw blurRad="292100" dist="139700" dir="2700000" algn="ctr" rotWithShape="0">
              <a:srgbClr val="000000">
                <a:alpha val="65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5347"/>
                                        </p:tgtEl>
                                        <p:attrNameLst>
                                          <p:attrName>style.visibility</p:attrName>
                                        </p:attrNameLst>
                                      </p:cBhvr>
                                      <p:to>
                                        <p:strVal val="visible"/>
                                      </p:to>
                                    </p:set>
                                    <p:animEffect transition="in" filter="fade">
                                      <p:cBhvr>
                                        <p:cTn id="7" dur="1000"/>
                                        <p:tgtEl>
                                          <p:spTgt spid="185347"/>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85348"/>
                                        </p:tgtEl>
                                        <p:attrNameLst>
                                          <p:attrName>style.visibility</p:attrName>
                                        </p:attrNameLst>
                                      </p:cBhvr>
                                      <p:to>
                                        <p:strVal val="visible"/>
                                      </p:to>
                                    </p:set>
                                    <p:animEffect transition="in" filter="fade">
                                      <p:cBhvr>
                                        <p:cTn id="11" dur="2000"/>
                                        <p:tgtEl>
                                          <p:spTgt spid="185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371" name="Picture 3"/>
          <p:cNvPicPr>
            <a:picLocks noChangeAspect="1" noChangeArrowheads="1"/>
          </p:cNvPicPr>
          <p:nvPr/>
        </p:nvPicPr>
        <p:blipFill>
          <a:blip r:embed="rId3" cstate="print"/>
          <a:srcRect/>
          <a:stretch>
            <a:fillRect/>
          </a:stretch>
        </p:blipFill>
        <p:spPr bwMode="auto">
          <a:xfrm>
            <a:off x="1085850" y="1862138"/>
            <a:ext cx="6972300" cy="3133725"/>
          </a:xfrm>
          <a:prstGeom prst="rect">
            <a:avLst/>
          </a:prstGeom>
          <a:noFill/>
          <a:ln w="9525">
            <a:noFill/>
            <a:miter lim="800000"/>
            <a:headEnd/>
            <a:tailEnd/>
          </a:ln>
          <a:effectLst>
            <a:outerShdw blurRad="292100" dist="139700" dir="2700000" algn="ctr" rotWithShape="0">
              <a:srgbClr val="000000">
                <a:alpha val="65000"/>
              </a:srgbClr>
            </a:outerShdw>
          </a:effectLst>
        </p:spPr>
      </p:pic>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395" name="Picture 3"/>
          <p:cNvPicPr>
            <a:picLocks noChangeAspect="1" noChangeArrowheads="1"/>
          </p:cNvPicPr>
          <p:nvPr/>
        </p:nvPicPr>
        <p:blipFill>
          <a:blip r:embed="rId3" cstate="print"/>
          <a:srcRect/>
          <a:stretch>
            <a:fillRect/>
          </a:stretch>
        </p:blipFill>
        <p:spPr bwMode="auto">
          <a:xfrm>
            <a:off x="847725" y="1528763"/>
            <a:ext cx="7448550" cy="3800475"/>
          </a:xfrm>
          <a:prstGeom prst="rect">
            <a:avLst/>
          </a:prstGeom>
          <a:noFill/>
          <a:ln w="9525">
            <a:noFill/>
            <a:miter lim="800000"/>
            <a:headEnd/>
            <a:tailEnd/>
          </a:ln>
          <a:effectLst>
            <a:outerShdw blurRad="292100" dist="139700" dir="2700000" algn="ctr" rotWithShape="0">
              <a:srgbClr val="000000">
                <a:alpha val="65000"/>
              </a:srgbClr>
            </a:outerShdw>
          </a:effectLst>
        </p:spPr>
      </p:pic>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19" name="Picture 3"/>
          <p:cNvPicPr>
            <a:picLocks noChangeAspect="1" noChangeArrowheads="1"/>
          </p:cNvPicPr>
          <p:nvPr/>
        </p:nvPicPr>
        <p:blipFill>
          <a:blip r:embed="rId3" cstate="print"/>
          <a:srcRect/>
          <a:stretch>
            <a:fillRect/>
          </a:stretch>
        </p:blipFill>
        <p:spPr bwMode="auto">
          <a:xfrm>
            <a:off x="881063" y="1543050"/>
            <a:ext cx="7381875" cy="3771900"/>
          </a:xfrm>
          <a:prstGeom prst="rect">
            <a:avLst/>
          </a:prstGeom>
          <a:noFill/>
          <a:ln w="9525">
            <a:noFill/>
            <a:miter lim="800000"/>
            <a:headEnd/>
            <a:tailEnd/>
          </a:ln>
          <a:effectLst>
            <a:outerShdw blurRad="292100" dist="139700" dir="2700000" algn="ctr" rotWithShape="0">
              <a:srgbClr val="000000">
                <a:alpha val="65000"/>
              </a:srgbClr>
            </a:outerShdw>
          </a:effectLst>
        </p:spPr>
      </p:pic>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44" name="Picture 4"/>
          <p:cNvPicPr>
            <a:picLocks noChangeAspect="1" noChangeArrowheads="1"/>
          </p:cNvPicPr>
          <p:nvPr/>
        </p:nvPicPr>
        <p:blipFill>
          <a:blip r:embed="rId3" cstate="print"/>
          <a:srcRect/>
          <a:stretch>
            <a:fillRect/>
          </a:stretch>
        </p:blipFill>
        <p:spPr bwMode="auto">
          <a:xfrm>
            <a:off x="324608" y="635388"/>
            <a:ext cx="8560426" cy="5040584"/>
          </a:xfrm>
          <a:prstGeom prst="rect">
            <a:avLst/>
          </a:prstGeom>
          <a:noFill/>
          <a:ln w="9525">
            <a:noFill/>
            <a:miter lim="800000"/>
            <a:headEnd/>
            <a:tailEnd/>
          </a:ln>
          <a:effectLst>
            <a:outerShdw blurRad="292100" dist="139700" dir="2700000" algn="ctr" rotWithShape="0">
              <a:srgbClr val="000000">
                <a:alpha val="65000"/>
              </a:srgbClr>
            </a:outerShdw>
          </a:effectLst>
        </p:spPr>
      </p:pic>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67" name="Picture 3"/>
          <p:cNvPicPr>
            <a:picLocks noChangeAspect="1" noChangeArrowheads="1"/>
          </p:cNvPicPr>
          <p:nvPr/>
        </p:nvPicPr>
        <p:blipFill>
          <a:blip r:embed="rId3" cstate="print"/>
          <a:srcRect/>
          <a:stretch>
            <a:fillRect/>
          </a:stretch>
        </p:blipFill>
        <p:spPr bwMode="auto">
          <a:xfrm>
            <a:off x="310040" y="656180"/>
            <a:ext cx="8497629" cy="5030652"/>
          </a:xfrm>
          <a:prstGeom prst="rect">
            <a:avLst/>
          </a:prstGeom>
          <a:noFill/>
          <a:ln w="9525">
            <a:noFill/>
            <a:miter lim="800000"/>
            <a:headEnd/>
            <a:tailEnd/>
          </a:ln>
          <a:effectLst>
            <a:outerShdw blurRad="292100" dist="139700" dir="2700000" algn="ctr" rotWithShape="0">
              <a:srgbClr val="000000">
                <a:alpha val="65000"/>
              </a:srgbClr>
            </a:outerShdw>
          </a:effectLst>
        </p:spPr>
      </p:pic>
      <p:pic>
        <p:nvPicPr>
          <p:cNvPr id="190468" name="Picture 4"/>
          <p:cNvPicPr>
            <a:picLocks noChangeAspect="1" noChangeArrowheads="1"/>
          </p:cNvPicPr>
          <p:nvPr/>
        </p:nvPicPr>
        <p:blipFill>
          <a:blip r:embed="rId4" cstate="print"/>
          <a:srcRect/>
          <a:stretch>
            <a:fillRect/>
          </a:stretch>
        </p:blipFill>
        <p:spPr bwMode="auto">
          <a:xfrm>
            <a:off x="1351970" y="972944"/>
            <a:ext cx="7019925" cy="2971800"/>
          </a:xfrm>
          <a:prstGeom prst="rect">
            <a:avLst/>
          </a:prstGeom>
          <a:noFill/>
          <a:ln w="9525">
            <a:noFill/>
            <a:miter lim="800000"/>
            <a:headEnd/>
            <a:tailEnd/>
          </a:ln>
          <a:effectLst>
            <a:outerShdw blurRad="292100" dist="139700" dir="2700000" algn="ctr" rotWithShape="0">
              <a:srgbClr val="000000">
                <a:alpha val="65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0468"/>
                                        </p:tgtEl>
                                        <p:attrNameLst>
                                          <p:attrName>style.visibility</p:attrName>
                                        </p:attrNameLst>
                                      </p:cBhvr>
                                      <p:to>
                                        <p:strVal val="visible"/>
                                      </p:to>
                                    </p:set>
                                    <p:animEffect transition="in" filter="fade">
                                      <p:cBhvr>
                                        <p:cTn id="7" dur="2000"/>
                                        <p:tgtEl>
                                          <p:spTgt spid="190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489" name="Picture 1"/>
          <p:cNvPicPr>
            <a:picLocks noChangeAspect="1" noChangeArrowheads="1"/>
          </p:cNvPicPr>
          <p:nvPr/>
        </p:nvPicPr>
        <p:blipFill>
          <a:blip r:embed="rId3" cstate="print"/>
          <a:srcRect/>
          <a:stretch>
            <a:fillRect/>
          </a:stretch>
        </p:blipFill>
        <p:spPr bwMode="auto">
          <a:xfrm>
            <a:off x="3641835" y="1762125"/>
            <a:ext cx="3611157" cy="1002096"/>
          </a:xfrm>
          <a:prstGeom prst="rect">
            <a:avLst/>
          </a:prstGeom>
          <a:noFill/>
          <a:ln w="9525">
            <a:noFill/>
            <a:miter lim="800000"/>
            <a:headEnd/>
            <a:tailEnd/>
          </a:ln>
          <a:effectLst>
            <a:outerShdw blurRad="292100" dist="139700" dir="2700000" algn="ctr" rotWithShape="0">
              <a:srgbClr val="000000">
                <a:alpha val="65000"/>
              </a:srgbClr>
            </a:outerShdw>
          </a:effectLst>
        </p:spPr>
      </p:pic>
      <p:sp>
        <p:nvSpPr>
          <p:cNvPr id="2" name="Title 1"/>
          <p:cNvSpPr>
            <a:spLocks noGrp="1"/>
          </p:cNvSpPr>
          <p:nvPr>
            <p:ph type="title"/>
          </p:nvPr>
        </p:nvSpPr>
        <p:spPr/>
        <p:txBody>
          <a:bodyPr/>
          <a:lstStyle/>
          <a:p>
            <a:r>
              <a:rPr lang="en-US" dirty="0" smtClean="0"/>
              <a:t>Possible </a:t>
            </a:r>
            <a:r>
              <a:rPr lang="en-US" dirty="0" err="1" smtClean="0"/>
              <a:t>TopicWeb</a:t>
            </a:r>
            <a:r>
              <a:rPr lang="en-US" dirty="0" smtClean="0"/>
              <a:t> results</a:t>
            </a:r>
            <a:endParaRPr lang="en-US" dirty="0"/>
          </a:p>
        </p:txBody>
      </p:sp>
      <p:sp>
        <p:nvSpPr>
          <p:cNvPr id="3" name="Content Placeholder 2"/>
          <p:cNvSpPr>
            <a:spLocks noGrp="1"/>
          </p:cNvSpPr>
          <p:nvPr>
            <p:ph idx="1"/>
          </p:nvPr>
        </p:nvSpPr>
        <p:spPr>
          <a:xfrm>
            <a:off x="457200" y="1905000"/>
            <a:ext cx="3505200" cy="4233041"/>
          </a:xfrm>
        </p:spPr>
        <p:txBody>
          <a:bodyPr>
            <a:normAutofit fontScale="77500" lnSpcReduction="20000"/>
          </a:bodyPr>
          <a:lstStyle/>
          <a:p>
            <a:r>
              <a:rPr lang="en-US" dirty="0" smtClean="0"/>
              <a:t>Get a list of the collections in the </a:t>
            </a:r>
            <a:r>
              <a:rPr lang="en-US" dirty="0" err="1" smtClean="0"/>
              <a:t>TopicWeb</a:t>
            </a:r>
            <a:r>
              <a:rPr lang="en-US" dirty="0" smtClean="0"/>
              <a:t> for use elsewhere</a:t>
            </a:r>
          </a:p>
          <a:p>
            <a:r>
              <a:rPr lang="en-US" dirty="0" smtClean="0"/>
              <a:t>Publish the </a:t>
            </a:r>
            <a:r>
              <a:rPr lang="en-US" dirty="0" err="1" smtClean="0"/>
              <a:t>TopicWeb</a:t>
            </a:r>
            <a:r>
              <a:rPr lang="en-US" dirty="0" smtClean="0"/>
              <a:t> as a document in ArchiveGrid</a:t>
            </a:r>
          </a:p>
          <a:p>
            <a:r>
              <a:rPr lang="en-US" dirty="0" smtClean="0"/>
              <a:t>See recommended collections in ArchiveGrid, when they are connected as part of a </a:t>
            </a:r>
            <a:r>
              <a:rPr lang="en-US" dirty="0" err="1" smtClean="0"/>
              <a:t>TopicWeb</a:t>
            </a:r>
            <a:endParaRPr lang="en-US" dirty="0"/>
          </a:p>
        </p:txBody>
      </p:sp>
      <p:pic>
        <p:nvPicPr>
          <p:cNvPr id="4" name="Picture 1"/>
          <p:cNvPicPr>
            <a:picLocks noChangeAspect="1" noChangeArrowheads="1"/>
          </p:cNvPicPr>
          <p:nvPr/>
        </p:nvPicPr>
        <p:blipFill>
          <a:blip r:embed="rId4" cstate="print"/>
          <a:srcRect/>
          <a:stretch>
            <a:fillRect/>
          </a:stretch>
        </p:blipFill>
        <p:spPr bwMode="auto">
          <a:xfrm>
            <a:off x="5854262" y="2283068"/>
            <a:ext cx="2550875" cy="1889537"/>
          </a:xfrm>
          <a:prstGeom prst="rect">
            <a:avLst/>
          </a:prstGeom>
          <a:noFill/>
          <a:ln w="9525">
            <a:noFill/>
            <a:miter lim="800000"/>
            <a:headEnd/>
            <a:tailEnd/>
          </a:ln>
          <a:effectLst>
            <a:outerShdw blurRad="292100" dist="139700" dir="2700000" algn="ctr" rotWithShape="0">
              <a:srgbClr val="000000">
                <a:alpha val="65000"/>
              </a:srgbClr>
            </a:outerShdw>
          </a:effectLst>
        </p:spPr>
      </p:pic>
      <p:grpSp>
        <p:nvGrpSpPr>
          <p:cNvPr id="10" name="Group 9"/>
          <p:cNvGrpSpPr/>
          <p:nvPr/>
        </p:nvGrpSpPr>
        <p:grpSpPr>
          <a:xfrm>
            <a:off x="3946797" y="4112071"/>
            <a:ext cx="5008016" cy="1866673"/>
            <a:chOff x="4035972" y="3229201"/>
            <a:chExt cx="5008016" cy="1866673"/>
          </a:xfrm>
          <a:effectLst>
            <a:outerShdw blurRad="292100" dist="139700" dir="2700000" algn="ctr" rotWithShape="0">
              <a:srgbClr val="000000">
                <a:alpha val="65000"/>
              </a:srgbClr>
            </a:outerShdw>
          </a:effectLst>
        </p:grpSpPr>
        <p:pic>
          <p:nvPicPr>
            <p:cNvPr id="191491" name="Picture 3"/>
            <p:cNvPicPr>
              <a:picLocks noChangeAspect="1" noChangeArrowheads="1"/>
            </p:cNvPicPr>
            <p:nvPr/>
          </p:nvPicPr>
          <p:blipFill>
            <a:blip r:embed="rId5" cstate="print"/>
            <a:srcRect/>
            <a:stretch>
              <a:fillRect/>
            </a:stretch>
          </p:blipFill>
          <p:spPr bwMode="auto">
            <a:xfrm>
              <a:off x="4035972" y="3229201"/>
              <a:ext cx="5008016" cy="1866673"/>
            </a:xfrm>
            <a:prstGeom prst="rect">
              <a:avLst/>
            </a:prstGeom>
            <a:noFill/>
            <a:ln w="9525">
              <a:noFill/>
              <a:miter lim="800000"/>
              <a:headEnd/>
              <a:tailEnd/>
            </a:ln>
          </p:spPr>
        </p:pic>
        <p:sp>
          <p:nvSpPr>
            <p:cNvPr id="7" name="TextBox 6"/>
            <p:cNvSpPr txBox="1"/>
            <p:nvPr/>
          </p:nvSpPr>
          <p:spPr>
            <a:xfrm>
              <a:off x="4101907" y="4442131"/>
              <a:ext cx="4357404" cy="553998"/>
            </a:xfrm>
            <a:prstGeom prst="rect">
              <a:avLst/>
            </a:prstGeom>
            <a:noFill/>
          </p:spPr>
          <p:txBody>
            <a:bodyPr wrap="square" rtlCol="0">
              <a:spAutoFit/>
            </a:bodyPr>
            <a:lstStyle/>
            <a:p>
              <a:r>
                <a:rPr lang="en-US" sz="1000" dirty="0" smtClean="0"/>
                <a:t>Related collections: </a:t>
              </a:r>
              <a:r>
                <a:rPr lang="en-US" sz="1000" u="sng" dirty="0" smtClean="0">
                  <a:solidFill>
                    <a:schemeClr val="accent1">
                      <a:lumMod val="75000"/>
                    </a:schemeClr>
                  </a:solidFill>
                </a:rPr>
                <a:t>San Mateo Local History Collection</a:t>
              </a:r>
              <a:r>
                <a:rPr lang="en-US" sz="1000" dirty="0" smtClean="0"/>
                <a:t>, </a:t>
              </a:r>
              <a:r>
                <a:rPr lang="en-US" sz="1000" u="sng" dirty="0" smtClean="0">
                  <a:solidFill>
                    <a:schemeClr val="accent1">
                      <a:lumMod val="75000"/>
                    </a:schemeClr>
                  </a:solidFill>
                </a:rPr>
                <a:t>Residence of William Chapman Ralston</a:t>
              </a:r>
              <a:r>
                <a:rPr lang="en-US" sz="1000" dirty="0" smtClean="0"/>
                <a:t>, </a:t>
              </a:r>
              <a:r>
                <a:rPr lang="en-US" sz="1000" u="sng" dirty="0" smtClean="0">
                  <a:solidFill>
                    <a:schemeClr val="accent1">
                      <a:lumMod val="75000"/>
                    </a:schemeClr>
                  </a:solidFill>
                </a:rPr>
                <a:t>California Counties Photograph Collection</a:t>
              </a:r>
              <a:r>
                <a:rPr lang="en-US" sz="1000" dirty="0" smtClean="0"/>
                <a:t>, and </a:t>
              </a:r>
              <a:r>
                <a:rPr lang="en-US" sz="1000" u="sng" dirty="0" smtClean="0">
                  <a:solidFill>
                    <a:schemeClr val="accent1">
                      <a:lumMod val="75000"/>
                    </a:schemeClr>
                  </a:solidFill>
                </a:rPr>
                <a:t>18 more</a:t>
              </a:r>
              <a:r>
                <a:rPr lang="en-US" sz="1000" dirty="0" smtClean="0"/>
                <a:t>. </a:t>
              </a:r>
              <a:endParaRPr lang="en-US" sz="1000" dirty="0"/>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1489"/>
                                        </p:tgtEl>
                                        <p:attrNameLst>
                                          <p:attrName>style.visibility</p:attrName>
                                        </p:attrNameLst>
                                      </p:cBhvr>
                                      <p:to>
                                        <p:strVal val="visible"/>
                                      </p:to>
                                    </p:set>
                                    <p:animEffect transition="in" filter="fade">
                                      <p:cBhvr>
                                        <p:cTn id="7" dur="1000"/>
                                        <p:tgtEl>
                                          <p:spTgt spid="19148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 for </a:t>
            </a:r>
            <a:r>
              <a:rPr lang="en-US" dirty="0" err="1" smtClean="0"/>
              <a:t>TopicWeb</a:t>
            </a:r>
            <a:r>
              <a:rPr lang="en-US" dirty="0" smtClean="0"/>
              <a:t>	</a:t>
            </a:r>
            <a:endParaRPr lang="en-US" dirty="0"/>
          </a:p>
        </p:txBody>
      </p:sp>
      <p:sp>
        <p:nvSpPr>
          <p:cNvPr id="3" name="Content Placeholder 2"/>
          <p:cNvSpPr>
            <a:spLocks noGrp="1"/>
          </p:cNvSpPr>
          <p:nvPr>
            <p:ph idx="1"/>
          </p:nvPr>
        </p:nvSpPr>
        <p:spPr/>
        <p:txBody>
          <a:bodyPr/>
          <a:lstStyle/>
          <a:p>
            <a:r>
              <a:rPr lang="en-US" dirty="0" smtClean="0"/>
              <a:t>Focus Group in early June to evaluate the idea with archival community experts</a:t>
            </a:r>
          </a:p>
          <a:p>
            <a:r>
              <a:rPr lang="en-US" dirty="0" smtClean="0"/>
              <a:t>Focus Group study will test our assumptions of how </a:t>
            </a:r>
            <a:r>
              <a:rPr lang="en-US" dirty="0" err="1" smtClean="0"/>
              <a:t>TopicWeb</a:t>
            </a:r>
            <a:r>
              <a:rPr lang="en-US" dirty="0" smtClean="0"/>
              <a:t> fits in a work and social context </a:t>
            </a:r>
          </a:p>
          <a:p>
            <a:r>
              <a:rPr lang="en-US" dirty="0" smtClean="0"/>
              <a:t>Based on results of that study determine how best to proceed</a:t>
            </a:r>
          </a:p>
          <a:p>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primary source materials …</a:t>
            </a:r>
            <a:endParaRPr lang="en-US" dirty="0"/>
          </a:p>
        </p:txBody>
      </p:sp>
      <p:pic>
        <p:nvPicPr>
          <p:cNvPr id="4" name="Content Placeholder 4" descr="archives.jpg"/>
          <p:cNvPicPr>
            <a:picLocks noChangeAspect="1"/>
          </p:cNvPicPr>
          <p:nvPr/>
        </p:nvPicPr>
        <p:blipFill>
          <a:blip r:embed="rId3" cstate="print"/>
          <a:stretch>
            <a:fillRect/>
          </a:stretch>
        </p:blipFill>
        <p:spPr>
          <a:xfrm>
            <a:off x="3733800" y="838200"/>
            <a:ext cx="3733800" cy="497840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533400" y="6096000"/>
            <a:ext cx="7919156" cy="435953"/>
          </a:xfrm>
          <a:prstGeom prst="rect">
            <a:avLst/>
          </a:prstGeom>
          <a:noFill/>
        </p:spPr>
        <p:txBody>
          <a:bodyPr wrap="none" rtlCol="0">
            <a:spAutoFit/>
          </a:bodyPr>
          <a:lstStyle/>
          <a:p>
            <a:r>
              <a:rPr lang="en-US" sz="800" b="0" dirty="0" smtClean="0">
                <a:solidFill>
                  <a:schemeClr val="tx1"/>
                </a:solidFill>
              </a:rPr>
              <a:t>“Current Archives” is copyright (c) 2011 Carmichael Library and made available under a </a:t>
            </a:r>
            <a:r>
              <a:rPr lang="en-US" sz="800" b="0" dirty="0" smtClean="0">
                <a:solidFill>
                  <a:schemeClr val="tx1"/>
                </a:solidFill>
                <a:hlinkClick r:id="rId4"/>
              </a:rPr>
              <a:t>Attribution 2.0 license</a:t>
            </a:r>
            <a:r>
              <a:rPr lang="en-US" sz="800" b="0" dirty="0" smtClean="0">
                <a:solidFill>
                  <a:schemeClr val="tx1"/>
                </a:solidFill>
              </a:rPr>
              <a:t>: http://creativecommons.org/licenses/by/2.0/deed.en</a:t>
            </a:r>
          </a:p>
          <a:p>
            <a:endParaRPr lang="en-US" sz="800" dirty="0"/>
          </a:p>
        </p:txBody>
      </p:sp>
      <p:pic>
        <p:nvPicPr>
          <p:cNvPr id="9" name="Picture 8" descr="ag6.jpg"/>
          <p:cNvPicPr>
            <a:picLocks noChangeAspect="1"/>
          </p:cNvPicPr>
          <p:nvPr/>
        </p:nvPicPr>
        <p:blipFill>
          <a:blip r:embed="rId5" cstate="print"/>
          <a:stretch>
            <a:fillRect/>
          </a:stretch>
        </p:blipFill>
        <p:spPr>
          <a:xfrm>
            <a:off x="1524000" y="2286000"/>
            <a:ext cx="2794000" cy="20955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772887" y="1426029"/>
          <a:ext cx="7511142" cy="46373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archivegrid_logo.png"/>
          <p:cNvPicPr>
            <a:picLocks noChangeAspect="1"/>
          </p:cNvPicPr>
          <p:nvPr/>
        </p:nvPicPr>
        <p:blipFill>
          <a:blip r:embed="rId8" cstate="print"/>
          <a:stretch>
            <a:fillRect/>
          </a:stretch>
        </p:blipFill>
        <p:spPr>
          <a:xfrm>
            <a:off x="1769972" y="296416"/>
            <a:ext cx="1019175" cy="990600"/>
          </a:xfrm>
          <a:prstGeom prst="rect">
            <a:avLst/>
          </a:prstGeom>
        </p:spPr>
      </p:pic>
      <p:sp>
        <p:nvSpPr>
          <p:cNvPr id="7" name="TextBox 6"/>
          <p:cNvSpPr txBox="1"/>
          <p:nvPr/>
        </p:nvSpPr>
        <p:spPr>
          <a:xfrm>
            <a:off x="2884867" y="389252"/>
            <a:ext cx="4997009" cy="830997"/>
          </a:xfrm>
          <a:prstGeom prst="rect">
            <a:avLst/>
          </a:prstGeom>
          <a:noFill/>
        </p:spPr>
        <p:txBody>
          <a:bodyPr wrap="none" rtlCol="0">
            <a:spAutoFit/>
          </a:bodyPr>
          <a:lstStyle/>
          <a:p>
            <a:r>
              <a:rPr lang="en-US" sz="4800" dirty="0" smtClean="0">
                <a:latin typeface="Arial Black" pitchFamily="34" charset="0"/>
              </a:rPr>
              <a:t>ARCHIVE</a:t>
            </a:r>
            <a:r>
              <a:rPr lang="en-US" sz="4800" dirty="0" smtClean="0">
                <a:solidFill>
                  <a:schemeClr val="accent1">
                    <a:lumMod val="75000"/>
                  </a:schemeClr>
                </a:solidFill>
                <a:latin typeface="Arial Black" pitchFamily="34" charset="0"/>
              </a:rPr>
              <a:t>GRID</a:t>
            </a:r>
            <a:endParaRPr lang="en-US" sz="4800" dirty="0">
              <a:solidFill>
                <a:schemeClr val="accent1">
                  <a:lumMod val="75000"/>
                </a:schemeClr>
              </a:solidFill>
              <a:latin typeface="Arial Black" pitchFamily="34" charset="0"/>
            </a:endParaRPr>
          </a:p>
        </p:txBody>
      </p:sp>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idx="4294967295"/>
          </p:nvPr>
        </p:nvSpPr>
        <p:spPr>
          <a:xfrm>
            <a:off x="1687133" y="4584885"/>
            <a:ext cx="4739425" cy="1468192"/>
          </a:xfrm>
        </p:spPr>
        <p:txBody>
          <a:bodyPr>
            <a:normAutofit/>
          </a:bodyPr>
          <a:lstStyle/>
          <a:p>
            <a:pPr>
              <a:spcAft>
                <a:spcPts val="0"/>
              </a:spcAft>
              <a:buNone/>
            </a:pPr>
            <a:r>
              <a:rPr lang="en-US" sz="1600" dirty="0" smtClean="0">
                <a:solidFill>
                  <a:schemeClr val="bg1">
                    <a:lumMod val="50000"/>
                  </a:schemeClr>
                </a:solidFill>
                <a:latin typeface="Arial Black" pitchFamily="34" charset="0"/>
              </a:rPr>
              <a:t>The ArchiveGrid Team</a:t>
            </a:r>
          </a:p>
          <a:p>
            <a:pPr>
              <a:spcAft>
                <a:spcPts val="0"/>
              </a:spcAft>
              <a:buNone/>
            </a:pPr>
            <a:r>
              <a:rPr lang="en-US" sz="1600" dirty="0" smtClean="0">
                <a:solidFill>
                  <a:schemeClr val="bg1">
                    <a:lumMod val="50000"/>
                  </a:schemeClr>
                </a:solidFill>
                <a:latin typeface="Arial Black" pitchFamily="34" charset="0"/>
              </a:rPr>
              <a:t>OCLC Research, San Mateo CA</a:t>
            </a:r>
          </a:p>
          <a:p>
            <a:pPr>
              <a:spcAft>
                <a:spcPts val="0"/>
              </a:spcAft>
              <a:buNone/>
            </a:pPr>
            <a:r>
              <a:rPr lang="en-US" sz="1600" dirty="0" smtClean="0">
                <a:solidFill>
                  <a:schemeClr val="bg1">
                    <a:lumMod val="50000"/>
                  </a:schemeClr>
                </a:solidFill>
                <a:latin typeface="Arial Black" pitchFamily="34" charset="0"/>
              </a:rPr>
              <a:t>bruce_washburn@oclc.org</a:t>
            </a:r>
          </a:p>
          <a:p>
            <a:pPr>
              <a:spcAft>
                <a:spcPts val="0"/>
              </a:spcAft>
              <a:buNone/>
            </a:pPr>
            <a:endParaRPr lang="en-US" sz="1600" dirty="0" smtClean="0">
              <a:solidFill>
                <a:schemeClr val="bg1">
                  <a:lumMod val="50000"/>
                </a:schemeClr>
              </a:solidFill>
              <a:latin typeface="Arial Black" pitchFamily="34" charset="0"/>
            </a:endParaRPr>
          </a:p>
          <a:p>
            <a:pPr>
              <a:spcAft>
                <a:spcPts val="0"/>
              </a:spcAft>
              <a:buNone/>
            </a:pPr>
            <a:endParaRPr lang="en-US" sz="1600" dirty="0" smtClean="0">
              <a:solidFill>
                <a:schemeClr val="bg1">
                  <a:lumMod val="50000"/>
                </a:schemeClr>
              </a:solidFill>
              <a:latin typeface="Arial Black" pitchFamily="34" charset="0"/>
            </a:endParaRPr>
          </a:p>
        </p:txBody>
      </p:sp>
      <p:sp>
        <p:nvSpPr>
          <p:cNvPr id="6" name="TextBox 5"/>
          <p:cNvSpPr txBox="1"/>
          <p:nvPr/>
        </p:nvSpPr>
        <p:spPr>
          <a:xfrm>
            <a:off x="1682730" y="2866810"/>
            <a:ext cx="6316153" cy="523220"/>
          </a:xfrm>
          <a:prstGeom prst="rect">
            <a:avLst/>
          </a:prstGeom>
          <a:noFill/>
        </p:spPr>
        <p:txBody>
          <a:bodyPr wrap="none" rtlCol="0">
            <a:spAutoFit/>
          </a:bodyPr>
          <a:lstStyle/>
          <a:p>
            <a:r>
              <a:rPr lang="en-US" sz="2800" b="1" dirty="0" smtClean="0">
                <a:hlinkClick r:id="rId3"/>
              </a:rPr>
              <a:t>http://beta.worldcat.org/archivegrid</a:t>
            </a:r>
            <a:r>
              <a:rPr lang="en-US" sz="2800" b="1" dirty="0" smtClean="0"/>
              <a:t> </a:t>
            </a:r>
            <a:endParaRPr lang="en-US" sz="2800" b="1" dirty="0"/>
          </a:p>
        </p:txBody>
      </p:sp>
      <p:pic>
        <p:nvPicPr>
          <p:cNvPr id="10" name="Picture 9" descr="archivegrid_logo.png"/>
          <p:cNvPicPr>
            <a:picLocks noChangeAspect="1"/>
          </p:cNvPicPr>
          <p:nvPr/>
        </p:nvPicPr>
        <p:blipFill>
          <a:blip r:embed="rId4" cstate="print"/>
          <a:stretch>
            <a:fillRect/>
          </a:stretch>
        </p:blipFill>
        <p:spPr>
          <a:xfrm>
            <a:off x="1769972" y="1156410"/>
            <a:ext cx="1019175" cy="990600"/>
          </a:xfrm>
          <a:prstGeom prst="rect">
            <a:avLst/>
          </a:prstGeom>
        </p:spPr>
      </p:pic>
      <p:sp>
        <p:nvSpPr>
          <p:cNvPr id="11" name="TextBox 10"/>
          <p:cNvSpPr txBox="1"/>
          <p:nvPr/>
        </p:nvSpPr>
        <p:spPr>
          <a:xfrm>
            <a:off x="2884867" y="1249246"/>
            <a:ext cx="4997009" cy="830997"/>
          </a:xfrm>
          <a:prstGeom prst="rect">
            <a:avLst/>
          </a:prstGeom>
          <a:noFill/>
        </p:spPr>
        <p:txBody>
          <a:bodyPr wrap="none" rtlCol="0">
            <a:spAutoFit/>
          </a:bodyPr>
          <a:lstStyle/>
          <a:p>
            <a:r>
              <a:rPr lang="en-US" sz="4800" dirty="0" smtClean="0">
                <a:latin typeface="Arial Black" pitchFamily="34" charset="0"/>
              </a:rPr>
              <a:t>ARCHIVE</a:t>
            </a:r>
            <a:r>
              <a:rPr lang="en-US" sz="4800" dirty="0" smtClean="0">
                <a:solidFill>
                  <a:schemeClr val="accent1">
                    <a:lumMod val="75000"/>
                  </a:schemeClr>
                </a:solidFill>
                <a:latin typeface="Arial Black" pitchFamily="34" charset="0"/>
              </a:rPr>
              <a:t>GRID</a:t>
            </a:r>
            <a:endParaRPr lang="en-US" sz="4800" dirty="0">
              <a:solidFill>
                <a:schemeClr val="accent1">
                  <a:lumMod val="75000"/>
                </a:schemeClr>
              </a:solidFill>
              <a:latin typeface="Arial Black" pitchFamily="34" charset="0"/>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Who uses </a:t>
            </a:r>
            <a:r>
              <a:rPr lang="en-US" dirty="0" err="1" smtClean="0"/>
              <a:t>ArchiveGrid</a:t>
            </a:r>
            <a:r>
              <a:rPr lang="en-US" dirty="0" smtClean="0"/>
              <a:t>?</a:t>
            </a:r>
            <a:endParaRPr lang="en-US" dirty="0"/>
          </a:p>
        </p:txBody>
      </p:sp>
      <p:graphicFrame>
        <p:nvGraphicFramePr>
          <p:cNvPr id="5" name="Diagram 4"/>
          <p:cNvGraphicFramePr/>
          <p:nvPr/>
        </p:nvGraphicFramePr>
        <p:xfrm>
          <a:off x="685800" y="1905000"/>
          <a:ext cx="77724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990600" y="4495800"/>
            <a:ext cx="1524001" cy="1569660"/>
          </a:xfrm>
          <a:prstGeom prst="rect">
            <a:avLst/>
          </a:prstGeom>
          <a:noFill/>
        </p:spPr>
        <p:txBody>
          <a:bodyPr wrap="square" rtlCol="0">
            <a:spAutoFit/>
          </a:bodyPr>
          <a:lstStyle/>
          <a:p>
            <a:r>
              <a:rPr lang="en-US" sz="1200" dirty="0" smtClean="0">
                <a:solidFill>
                  <a:schemeClr val="bg1"/>
                </a:solidFill>
              </a:rPr>
              <a:t>Dr. Matthew Simon</a:t>
            </a:r>
          </a:p>
          <a:p>
            <a:r>
              <a:rPr lang="en-US" sz="1200" dirty="0" smtClean="0">
                <a:solidFill>
                  <a:schemeClr val="bg1"/>
                </a:solidFill>
              </a:rPr>
              <a:t>Age: 49</a:t>
            </a:r>
          </a:p>
          <a:p>
            <a:r>
              <a:rPr lang="en-US" sz="1200" dirty="0" smtClean="0">
                <a:solidFill>
                  <a:schemeClr val="bg1"/>
                </a:solidFill>
              </a:rPr>
              <a:t>University History Dept. </a:t>
            </a:r>
          </a:p>
          <a:p>
            <a:r>
              <a:rPr lang="en-US" sz="1200" dirty="0" smtClean="0">
                <a:solidFill>
                  <a:schemeClr val="bg1"/>
                </a:solidFill>
              </a:rPr>
              <a:t>Writing a book on the California Gold Rush</a:t>
            </a:r>
          </a:p>
          <a:p>
            <a:endParaRPr lang="en-US" sz="1200" dirty="0">
              <a:solidFill>
                <a:schemeClr val="bg1"/>
              </a:solidFill>
            </a:endParaRPr>
          </a:p>
        </p:txBody>
      </p:sp>
      <p:sp>
        <p:nvSpPr>
          <p:cNvPr id="7" name="TextBox 6"/>
          <p:cNvSpPr txBox="1"/>
          <p:nvPr/>
        </p:nvSpPr>
        <p:spPr>
          <a:xfrm>
            <a:off x="2895600" y="4495800"/>
            <a:ext cx="1524001" cy="1754326"/>
          </a:xfrm>
          <a:prstGeom prst="rect">
            <a:avLst/>
          </a:prstGeom>
          <a:noFill/>
        </p:spPr>
        <p:txBody>
          <a:bodyPr wrap="square" rtlCol="0">
            <a:spAutoFit/>
          </a:bodyPr>
          <a:lstStyle/>
          <a:p>
            <a:r>
              <a:rPr lang="en-US" sz="1200" dirty="0" smtClean="0">
                <a:solidFill>
                  <a:schemeClr val="bg1"/>
                </a:solidFill>
              </a:rPr>
              <a:t>Amy Powell</a:t>
            </a:r>
          </a:p>
          <a:p>
            <a:r>
              <a:rPr lang="en-US" sz="1200" dirty="0" smtClean="0">
                <a:solidFill>
                  <a:schemeClr val="bg1"/>
                </a:solidFill>
              </a:rPr>
              <a:t>Age: 27</a:t>
            </a:r>
          </a:p>
          <a:p>
            <a:r>
              <a:rPr lang="en-US" sz="1200" dirty="0" smtClean="0">
                <a:solidFill>
                  <a:schemeClr val="bg1"/>
                </a:solidFill>
              </a:rPr>
              <a:t>Post-graduate study in Political Science</a:t>
            </a:r>
          </a:p>
          <a:p>
            <a:r>
              <a:rPr lang="en-US" sz="1200" dirty="0" smtClean="0">
                <a:solidFill>
                  <a:schemeClr val="bg1"/>
                </a:solidFill>
              </a:rPr>
              <a:t>Writing her thesis on rural to urban labor migration</a:t>
            </a:r>
          </a:p>
          <a:p>
            <a:endParaRPr lang="en-US" sz="1200" dirty="0">
              <a:solidFill>
                <a:schemeClr val="bg1"/>
              </a:solidFill>
            </a:endParaRPr>
          </a:p>
        </p:txBody>
      </p:sp>
      <p:sp>
        <p:nvSpPr>
          <p:cNvPr id="8" name="TextBox 7"/>
          <p:cNvSpPr txBox="1"/>
          <p:nvPr/>
        </p:nvSpPr>
        <p:spPr>
          <a:xfrm>
            <a:off x="4724400" y="4495800"/>
            <a:ext cx="1524001" cy="1384995"/>
          </a:xfrm>
          <a:prstGeom prst="rect">
            <a:avLst/>
          </a:prstGeom>
          <a:noFill/>
        </p:spPr>
        <p:txBody>
          <a:bodyPr wrap="square" rtlCol="0">
            <a:spAutoFit/>
          </a:bodyPr>
          <a:lstStyle/>
          <a:p>
            <a:r>
              <a:rPr lang="en-US" sz="1200" dirty="0" smtClean="0">
                <a:solidFill>
                  <a:schemeClr val="bg1"/>
                </a:solidFill>
              </a:rPr>
              <a:t>John Stevenson</a:t>
            </a:r>
          </a:p>
          <a:p>
            <a:r>
              <a:rPr lang="en-US" sz="1200" dirty="0" smtClean="0">
                <a:solidFill>
                  <a:schemeClr val="bg1"/>
                </a:solidFill>
              </a:rPr>
              <a:t>Age: 35</a:t>
            </a:r>
          </a:p>
          <a:p>
            <a:r>
              <a:rPr lang="en-US" sz="1200" dirty="0" smtClean="0">
                <a:solidFill>
                  <a:schemeClr val="bg1"/>
                </a:solidFill>
              </a:rPr>
              <a:t>Mechanical Engineer</a:t>
            </a:r>
          </a:p>
          <a:p>
            <a:r>
              <a:rPr lang="en-US" sz="1200" dirty="0" smtClean="0">
                <a:solidFill>
                  <a:schemeClr val="bg1"/>
                </a:solidFill>
              </a:rPr>
              <a:t>Studying the history of pipe organs</a:t>
            </a:r>
          </a:p>
          <a:p>
            <a:endParaRPr lang="en-US" sz="1200" dirty="0">
              <a:solidFill>
                <a:schemeClr val="bg1"/>
              </a:solidFill>
            </a:endParaRPr>
          </a:p>
        </p:txBody>
      </p:sp>
      <p:sp>
        <p:nvSpPr>
          <p:cNvPr id="9" name="TextBox 8"/>
          <p:cNvSpPr txBox="1"/>
          <p:nvPr/>
        </p:nvSpPr>
        <p:spPr>
          <a:xfrm>
            <a:off x="6629400" y="4495800"/>
            <a:ext cx="1524001" cy="1384995"/>
          </a:xfrm>
          <a:prstGeom prst="rect">
            <a:avLst/>
          </a:prstGeom>
          <a:noFill/>
        </p:spPr>
        <p:txBody>
          <a:bodyPr wrap="square" rtlCol="0">
            <a:spAutoFit/>
          </a:bodyPr>
          <a:lstStyle/>
          <a:p>
            <a:r>
              <a:rPr lang="en-US" sz="1200" dirty="0" smtClean="0">
                <a:solidFill>
                  <a:schemeClr val="bg1"/>
                </a:solidFill>
              </a:rPr>
              <a:t>Catherine Andrews</a:t>
            </a:r>
          </a:p>
          <a:p>
            <a:r>
              <a:rPr lang="en-US" sz="1200" dirty="0" smtClean="0">
                <a:solidFill>
                  <a:schemeClr val="bg1"/>
                </a:solidFill>
              </a:rPr>
              <a:t>Age: 61</a:t>
            </a:r>
          </a:p>
          <a:p>
            <a:r>
              <a:rPr lang="en-US" sz="1200" dirty="0" smtClean="0">
                <a:solidFill>
                  <a:schemeClr val="bg1"/>
                </a:solidFill>
              </a:rPr>
              <a:t>Former K-12 Teacher, Retired</a:t>
            </a:r>
          </a:p>
          <a:p>
            <a:r>
              <a:rPr lang="en-US" sz="1200" dirty="0" smtClean="0">
                <a:solidFill>
                  <a:schemeClr val="bg1"/>
                </a:solidFill>
              </a:rPr>
              <a:t>Researching her family history</a:t>
            </a:r>
          </a:p>
          <a:p>
            <a:endParaRPr lang="en-US" sz="120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ArchiveGrid includes descriptions of </a:t>
            </a:r>
            <a:r>
              <a:rPr lang="en-US" dirty="0" smtClean="0">
                <a:solidFill>
                  <a:srgbClr val="C00000"/>
                </a:solidFill>
              </a:rPr>
              <a:t>nearly 2 million</a:t>
            </a:r>
            <a:r>
              <a:rPr lang="en-US" dirty="0" smtClean="0"/>
              <a:t> archival collections housed in thousands of archives and libraries.</a:t>
            </a:r>
          </a:p>
          <a:p>
            <a:r>
              <a:rPr lang="en-US" dirty="0" smtClean="0"/>
              <a:t>Descriptions can be provided as MARC records (through OCLC’s WorldCat) or harvested from contributor websites as EAD XML, HTML, PDF, or Word document finding aids.</a:t>
            </a:r>
            <a:endParaRPr lang="en-US" dirty="0"/>
          </a:p>
        </p:txBody>
      </p:sp>
      <p:sp>
        <p:nvSpPr>
          <p:cNvPr id="3" name="Title 2"/>
          <p:cNvSpPr>
            <a:spLocks noGrp="1"/>
          </p:cNvSpPr>
          <p:nvPr>
            <p:ph type="title"/>
          </p:nvPr>
        </p:nvSpPr>
        <p:spPr/>
        <p:txBody>
          <a:bodyPr/>
          <a:lstStyle/>
          <a:p>
            <a:r>
              <a:rPr lang="en-US" dirty="0" smtClean="0"/>
              <a:t>What does </a:t>
            </a:r>
            <a:r>
              <a:rPr lang="en-US" dirty="0" err="1" smtClean="0"/>
              <a:t>ArchiveGrid</a:t>
            </a:r>
            <a:r>
              <a:rPr lang="en-US" dirty="0" smtClean="0"/>
              <a:t> include?</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Aggregating archival collection descriptions in a single resource</a:t>
            </a:r>
            <a:endParaRPr lang="en-US" dirty="0"/>
          </a:p>
        </p:txBody>
      </p:sp>
      <p:graphicFrame>
        <p:nvGraphicFramePr>
          <p:cNvPr id="5" name="Diagram 4"/>
          <p:cNvGraphicFramePr/>
          <p:nvPr/>
        </p:nvGraphicFramePr>
        <p:xfrm>
          <a:off x="809297" y="1093075"/>
          <a:ext cx="7577958" cy="47296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CLC Redesign 2011-01">
  <a:themeElements>
    <a:clrScheme name="OCLC">
      <a:dk1>
        <a:sysClr val="windowText" lastClr="000000"/>
      </a:dk1>
      <a:lt1>
        <a:srgbClr val="FFFFFF"/>
      </a:lt1>
      <a:dk2>
        <a:srgbClr val="455560"/>
      </a:dk2>
      <a:lt2>
        <a:srgbClr val="FFFFFF"/>
      </a:lt2>
      <a:accent1>
        <a:srgbClr val="2178B5"/>
      </a:accent1>
      <a:accent2>
        <a:srgbClr val="C52127"/>
      </a:accent2>
      <a:accent3>
        <a:srgbClr val="409A3C"/>
      </a:accent3>
      <a:accent4>
        <a:srgbClr val="5F4894"/>
      </a:accent4>
      <a:accent5>
        <a:srgbClr val="A9316F"/>
      </a:accent5>
      <a:accent6>
        <a:srgbClr val="FF7600"/>
      </a:accent6>
      <a:hlink>
        <a:srgbClr val="034EA2"/>
      </a:hlink>
      <a:folHlink>
        <a:srgbClr val="A9316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EC13F594A2FC74EADD29D0AF2FC40B8" ma:contentTypeVersion="0" ma:contentTypeDescription="Create a new document." ma:contentTypeScope="" ma:versionID="f6b9a7984d90970c0d0e973507f2746e">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4AC843D3-24B5-44CD-B3F2-6FF1341FC0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F666D8B9-669F-4142-B8FC-2F14E25C84FA}">
  <ds:schemaRefs>
    <ds:schemaRef ds:uri="http://schemas.microsoft.com/sharepoint/v3/contenttype/forms"/>
  </ds:schemaRefs>
</ds:datastoreItem>
</file>

<file path=customXml/itemProps3.xml><?xml version="1.0" encoding="utf-8"?>
<ds:datastoreItem xmlns:ds="http://schemas.openxmlformats.org/officeDocument/2006/customXml" ds:itemID="{F7939786-C169-4F7A-810B-4BE8BCB61B43}">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18979</TotalTime>
  <Words>5673</Words>
  <Application>Microsoft Office PowerPoint</Application>
  <PresentationFormat>On-screen Show (4:3)</PresentationFormat>
  <Paragraphs>504</Paragraphs>
  <Slides>61</Slides>
  <Notes>61</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OCLC Redesign 2011-01</vt:lpstr>
      <vt:lpstr>ArchiveGrid and Related Work </vt:lpstr>
      <vt:lpstr>Meet the ArchiveGrid team</vt:lpstr>
      <vt:lpstr>About ArchiveGrid</vt:lpstr>
      <vt:lpstr>What is ArchiveGrid?</vt:lpstr>
      <vt:lpstr>ArchiveGrid’s mission: Connect researchers …</vt:lpstr>
      <vt:lpstr>to primary source materials …</vt:lpstr>
      <vt:lpstr>Who uses ArchiveGrid?</vt:lpstr>
      <vt:lpstr>What does ArchiveGrid include?</vt:lpstr>
      <vt:lpstr>Aggregating archival collection descriptions in a single resource</vt:lpstr>
      <vt:lpstr>WorldCat MARC records are the source of 90% of ArchiveGrid descriptions</vt:lpstr>
      <vt:lpstr>ArchiveGrid collections by archive location country</vt:lpstr>
      <vt:lpstr>ArchiveGrid growth</vt:lpstr>
      <vt:lpstr>A Tour of ArchiveGrid</vt:lpstr>
      <vt:lpstr>Slide 14</vt:lpstr>
      <vt:lpstr>Slide 15</vt:lpstr>
      <vt:lpstr>Slide 16</vt:lpstr>
      <vt:lpstr>Slide 17</vt:lpstr>
      <vt:lpstr>Slide 18</vt:lpstr>
      <vt:lpstr>Slide 19</vt:lpstr>
      <vt:lpstr>The ArchiveGrid Blog … another way to talk about archival collections</vt:lpstr>
      <vt:lpstr>… and lead searchers to archives</vt:lpstr>
      <vt:lpstr>Getting feedback, consulting with the community, and improving ArchiveGrid</vt:lpstr>
      <vt:lpstr>How do users reach ArchiveGrid?</vt:lpstr>
      <vt:lpstr>ArchiveGrid Visitors</vt:lpstr>
      <vt:lpstr>How do users find ArchiveGrid?  Usually through search engines.</vt:lpstr>
      <vt:lpstr>A responsive and open website maximizes access and accessibility</vt:lpstr>
      <vt:lpstr>How can I include my collections?</vt:lpstr>
      <vt:lpstr>A simple form to tell us to include your finding aids</vt:lpstr>
      <vt:lpstr>How often is ArchiveGrid updated?</vt:lpstr>
      <vt:lpstr>Recent Research</vt:lpstr>
      <vt:lpstr>Understanding Special Collections</vt:lpstr>
      <vt:lpstr>EAD Tag Analysis Report</vt:lpstr>
      <vt:lpstr>Addressing Challenges in  Archival Discovery</vt:lpstr>
      <vt:lpstr>Making ArchiveGrid browsable</vt:lpstr>
      <vt:lpstr>We decided to focus on entities</vt:lpstr>
      <vt:lpstr>OK, what if we try clustering?</vt:lpstr>
      <vt:lpstr>Ground Truth for Clustering</vt:lpstr>
      <vt:lpstr>Slide 38</vt:lpstr>
      <vt:lpstr>But there was something missing</vt:lpstr>
      <vt:lpstr>Collaborative Search</vt:lpstr>
      <vt:lpstr>Why collaborative search works</vt:lpstr>
      <vt:lpstr>Other sources of inspiration</vt:lpstr>
      <vt:lpstr>What do these have in common? </vt:lpstr>
      <vt:lpstr>Designing the player journey</vt:lpstr>
      <vt:lpstr>Our players</vt:lpstr>
      <vt:lpstr>TopicWeb Basic Actions </vt:lpstr>
      <vt:lpstr>Slide 47</vt:lpstr>
      <vt:lpstr>Slide 48</vt:lpstr>
      <vt:lpstr>Slide 49</vt:lpstr>
      <vt:lpstr>Slide 50</vt:lpstr>
      <vt:lpstr>Slide 51</vt:lpstr>
      <vt:lpstr>Slide 52</vt:lpstr>
      <vt:lpstr>Slide 53</vt:lpstr>
      <vt:lpstr>Slide 54</vt:lpstr>
      <vt:lpstr>Slide 55</vt:lpstr>
      <vt:lpstr>Slide 56</vt:lpstr>
      <vt:lpstr>Slide 57</vt:lpstr>
      <vt:lpstr>Possible TopicWeb results</vt:lpstr>
      <vt:lpstr>Next steps for TopicWeb </vt:lpstr>
      <vt:lpstr>Slide 60</vt:lpstr>
      <vt:lpstr>Slide 61</vt:lpstr>
    </vt:vector>
  </TitlesOfParts>
  <Manager>Jim Michalko, OCLC Research</Manager>
  <Company>OCLC</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Put Your Archives on the Map: Using ArchiveGrid to Promote Archival Collections</dc:title>
  <dc:subject>ArchiveGrid</dc:subject>
  <dc:creator>Bruce Washburn, OCLC Research</dc:creator>
  <cp:keywords>archives special collections libraries</cp:keywords>
  <dc:description>ArchiveGrid is a freely available system for discovering and locating archival collections around the world. Developed and supported by OCLC Research, this tool facilitates the discovery of primary source materials both through the ArchiveGrid interface and via widely used search engines. In this session, the speakers will discuss ArchiveGrid from the developer’s versus the practitioner’s perspective. They will also provide an overview of the ArchiveGrid system, including how collection descriptions are contributed to the database, benefits to students and researchers, and ArchiveGrid enhancements now underway at OCLC Research.
Presentation at the MARAC Fall 2012 Conference, Richmond VA</dc:description>
  <cp:lastModifiedBy>Melissa Renspei</cp:lastModifiedBy>
  <cp:revision>597</cp:revision>
  <cp:lastPrinted>2012-01-18T22:20:44Z</cp:lastPrinted>
  <dcterms:created xsi:type="dcterms:W3CDTF">2012-03-27T16:06:48Z</dcterms:created>
  <dcterms:modified xsi:type="dcterms:W3CDTF">2013-05-23T16:21:13Z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0x0101009EC13F594A2FC74EADD29D0AF2FC40B8</vt:lpwstr>
  </property>
</Properties>
</file>