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445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3" r:id="rId4"/>
    <p:sldId id="258" r:id="rId5"/>
    <p:sldId id="263" r:id="rId6"/>
    <p:sldId id="264" r:id="rId7"/>
    <p:sldId id="265" r:id="rId8"/>
    <p:sldId id="266" r:id="rId9"/>
    <p:sldId id="267" r:id="rId10"/>
    <p:sldId id="262" r:id="rId11"/>
    <p:sldId id="269" r:id="rId12"/>
    <p:sldId id="270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2241"/>
    <a:srgbClr val="210066"/>
    <a:srgbClr val="1E2650"/>
    <a:srgbClr val="21295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71" autoAdjust="0"/>
    <p:restoredTop sz="92456" autoAdjust="0"/>
  </p:normalViewPr>
  <p:slideViewPr>
    <p:cSldViewPr snapToObjects="1">
      <p:cViewPr>
        <p:scale>
          <a:sx n="75" d="100"/>
          <a:sy n="75" d="100"/>
        </p:scale>
        <p:origin x="-1932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18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1D15A-FAAE-BC48-9461-0C5F0EC3FA7B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55489B-3149-2045-9A97-00817F0FB34B}">
      <dgm:prSet phldrT="[Text]"/>
      <dgm:spPr>
        <a:noFill/>
      </dgm:spPr>
      <dgm:t>
        <a:bodyPr/>
        <a:lstStyle/>
        <a:p>
          <a:pPr marL="0"/>
          <a:r>
            <a:rPr lang="en-US" dirty="0" smtClean="0">
              <a:solidFill>
                <a:schemeClr val="tx1"/>
              </a:solidFill>
              <a:latin typeface="Century"/>
              <a:cs typeface="Century"/>
            </a:rPr>
            <a:t>Research &amp; Scholarly Communications</a:t>
          </a:r>
          <a:endParaRPr lang="en-US" dirty="0">
            <a:solidFill>
              <a:schemeClr val="tx1"/>
            </a:solidFill>
            <a:latin typeface="Century"/>
            <a:cs typeface="Century"/>
          </a:endParaRPr>
        </a:p>
      </dgm:t>
    </dgm:pt>
    <dgm:pt modelId="{5F8F6E0E-A556-E941-8ED1-C6C9F0B1D887}" type="parTrans" cxnId="{0541DEDB-AF9D-2248-8F75-9A5E430256E0}">
      <dgm:prSet/>
      <dgm:spPr/>
      <dgm:t>
        <a:bodyPr/>
        <a:lstStyle/>
        <a:p>
          <a:endParaRPr lang="en-US"/>
        </a:p>
      </dgm:t>
    </dgm:pt>
    <dgm:pt modelId="{061B42CD-C8D3-3C46-84F8-2DC7C642FB05}" type="sibTrans" cxnId="{0541DEDB-AF9D-2248-8F75-9A5E430256E0}">
      <dgm:prSet/>
      <dgm:spPr/>
      <dgm:t>
        <a:bodyPr/>
        <a:lstStyle/>
        <a:p>
          <a:endParaRPr lang="en-US"/>
        </a:p>
      </dgm:t>
    </dgm:pt>
    <dgm:pt modelId="{294675E6-C354-BC47-93EE-3BFF8436E60A}">
      <dgm:prSet phldrT="[Text]"/>
      <dgm:spPr>
        <a:noFill/>
      </dgm:spPr>
      <dgm:t>
        <a:bodyPr/>
        <a:lstStyle/>
        <a:p>
          <a:r>
            <a:rPr lang="en-US" dirty="0" smtClean="0">
              <a:solidFill>
                <a:srgbClr val="000000"/>
              </a:solidFill>
              <a:latin typeface="Century"/>
              <a:cs typeface="Century"/>
            </a:rPr>
            <a:t>Special Collections</a:t>
          </a:r>
          <a:endParaRPr lang="en-US" dirty="0">
            <a:solidFill>
              <a:srgbClr val="000000"/>
            </a:solidFill>
            <a:latin typeface="Century"/>
            <a:cs typeface="Century"/>
          </a:endParaRPr>
        </a:p>
      </dgm:t>
    </dgm:pt>
    <dgm:pt modelId="{F4601A02-CE11-FA45-8604-4D23652E2EF5}" type="parTrans" cxnId="{40CCBF9E-EADB-8E4C-910D-043EB495C8CA}">
      <dgm:prSet/>
      <dgm:spPr/>
      <dgm:t>
        <a:bodyPr/>
        <a:lstStyle/>
        <a:p>
          <a:endParaRPr lang="en-US"/>
        </a:p>
      </dgm:t>
    </dgm:pt>
    <dgm:pt modelId="{E4E0DA13-F885-A649-B0B7-FDC81229F350}" type="sibTrans" cxnId="{40CCBF9E-EADB-8E4C-910D-043EB495C8CA}">
      <dgm:prSet/>
      <dgm:spPr/>
      <dgm:t>
        <a:bodyPr/>
        <a:lstStyle/>
        <a:p>
          <a:endParaRPr lang="en-US"/>
        </a:p>
      </dgm:t>
    </dgm:pt>
    <dgm:pt modelId="{EFE0890E-07CA-F243-97F4-DD1AAC5525B6}">
      <dgm:prSet phldrT="[Text]"/>
      <dgm:spPr>
        <a:noFill/>
      </dgm:spPr>
      <dgm:t>
        <a:bodyPr/>
        <a:lstStyle/>
        <a:p>
          <a:r>
            <a:rPr lang="en-US" dirty="0" smtClean="0">
              <a:solidFill>
                <a:srgbClr val="000000"/>
              </a:solidFill>
              <a:latin typeface="Century"/>
              <a:cs typeface="Century"/>
            </a:rPr>
            <a:t>Digitization &amp; Preservation</a:t>
          </a:r>
          <a:endParaRPr lang="en-US" dirty="0">
            <a:solidFill>
              <a:srgbClr val="000000"/>
            </a:solidFill>
            <a:latin typeface="Century"/>
            <a:cs typeface="Century"/>
          </a:endParaRPr>
        </a:p>
      </dgm:t>
    </dgm:pt>
    <dgm:pt modelId="{7C2EE5A9-804F-5348-BCDC-916878311A1D}" type="parTrans" cxnId="{89744606-3857-0246-B2F0-1FA114880BC3}">
      <dgm:prSet/>
      <dgm:spPr/>
      <dgm:t>
        <a:bodyPr/>
        <a:lstStyle/>
        <a:p>
          <a:endParaRPr lang="en-US"/>
        </a:p>
      </dgm:t>
    </dgm:pt>
    <dgm:pt modelId="{2B08E813-3DE6-5D4D-9818-87A4AE3ABC0C}" type="sibTrans" cxnId="{89744606-3857-0246-B2F0-1FA114880BC3}">
      <dgm:prSet/>
      <dgm:spPr/>
      <dgm:t>
        <a:bodyPr/>
        <a:lstStyle/>
        <a:p>
          <a:endParaRPr lang="en-US"/>
        </a:p>
      </dgm:t>
    </dgm:pt>
    <dgm:pt modelId="{F277D003-F740-714F-939A-E131CB8B3A4A}">
      <dgm:prSet phldrT="[Text]"/>
      <dgm:spPr>
        <a:noFill/>
      </dgm:spPr>
      <dgm:t>
        <a:bodyPr/>
        <a:lstStyle/>
        <a:p>
          <a:r>
            <a:rPr lang="en-US" dirty="0" smtClean="0">
              <a:solidFill>
                <a:srgbClr val="000000"/>
              </a:solidFill>
              <a:effectLst/>
              <a:latin typeface="Century"/>
              <a:cs typeface="Century"/>
            </a:rPr>
            <a:t>Publishing and </a:t>
          </a:r>
          <a:r>
            <a:rPr lang="en-US" dirty="0" err="1" smtClean="0">
              <a:solidFill>
                <a:srgbClr val="000000"/>
              </a:solidFill>
              <a:effectLst/>
              <a:latin typeface="Century"/>
              <a:cs typeface="Century"/>
            </a:rPr>
            <a:t>Curation</a:t>
          </a:r>
          <a:r>
            <a:rPr lang="en-US" dirty="0" smtClean="0">
              <a:solidFill>
                <a:srgbClr val="000000"/>
              </a:solidFill>
              <a:effectLst/>
              <a:latin typeface="Century"/>
              <a:cs typeface="Century"/>
            </a:rPr>
            <a:t> Services</a:t>
          </a:r>
          <a:endParaRPr lang="en-US" dirty="0">
            <a:solidFill>
              <a:srgbClr val="000000"/>
            </a:solidFill>
            <a:effectLst/>
            <a:latin typeface="Century"/>
            <a:cs typeface="Century"/>
          </a:endParaRPr>
        </a:p>
      </dgm:t>
    </dgm:pt>
    <dgm:pt modelId="{3D083970-0F51-A74F-B763-0F5FBE64AE74}" type="parTrans" cxnId="{4D32CCA0-9240-BB48-9B41-D526B1178EC9}">
      <dgm:prSet/>
      <dgm:spPr/>
      <dgm:t>
        <a:bodyPr/>
        <a:lstStyle/>
        <a:p>
          <a:endParaRPr lang="en-US"/>
        </a:p>
      </dgm:t>
    </dgm:pt>
    <dgm:pt modelId="{D1E13488-9F9F-E442-A647-9AED2385A448}" type="sibTrans" cxnId="{4D32CCA0-9240-BB48-9B41-D526B1178EC9}">
      <dgm:prSet/>
      <dgm:spPr/>
      <dgm:t>
        <a:bodyPr/>
        <a:lstStyle/>
        <a:p>
          <a:endParaRPr lang="en-US"/>
        </a:p>
      </dgm:t>
    </dgm:pt>
    <dgm:pt modelId="{5E95BAE6-222E-6741-830F-D13FC21E9F0F}" type="pres">
      <dgm:prSet presAssocID="{DD01D15A-FAAE-BC48-9461-0C5F0EC3FA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EEDA324-7AA4-D54E-97B3-A5BDA73BD8F1}" type="pres">
      <dgm:prSet presAssocID="{B255489B-3149-2045-9A97-00817F0FB34B}" presName="hierRoot1" presStyleCnt="0">
        <dgm:presLayoutVars>
          <dgm:hierBranch val="init"/>
        </dgm:presLayoutVars>
      </dgm:prSet>
      <dgm:spPr/>
    </dgm:pt>
    <dgm:pt modelId="{44A5315F-B742-8147-B011-60318E02AFDA}" type="pres">
      <dgm:prSet presAssocID="{B255489B-3149-2045-9A97-00817F0FB34B}" presName="rootComposite1" presStyleCnt="0"/>
      <dgm:spPr/>
    </dgm:pt>
    <dgm:pt modelId="{45B7AEC9-7E14-3143-86E1-8B2607018DF2}" type="pres">
      <dgm:prSet presAssocID="{B255489B-3149-2045-9A97-00817F0FB34B}" presName="rootText1" presStyleLbl="node0" presStyleIdx="0" presStyleCnt="1" custScaleX="3103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B2154D-25CC-E34E-A533-884263F1DEF5}" type="pres">
      <dgm:prSet presAssocID="{B255489B-3149-2045-9A97-00817F0FB34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826EF02-A02C-DB4C-864C-998F4519F004}" type="pres">
      <dgm:prSet presAssocID="{B255489B-3149-2045-9A97-00817F0FB34B}" presName="hierChild2" presStyleCnt="0"/>
      <dgm:spPr/>
    </dgm:pt>
    <dgm:pt modelId="{3B6B6D16-6B6C-5548-9CCE-205390CB139B}" type="pres">
      <dgm:prSet presAssocID="{F4601A02-CE11-FA45-8604-4D23652E2EF5}" presName="Name37" presStyleLbl="parChTrans1D2" presStyleIdx="0" presStyleCnt="3"/>
      <dgm:spPr/>
      <dgm:t>
        <a:bodyPr/>
        <a:lstStyle/>
        <a:p>
          <a:endParaRPr lang="en-US"/>
        </a:p>
      </dgm:t>
    </dgm:pt>
    <dgm:pt modelId="{2FAF3ACB-7380-0943-9ABD-0882C84D3643}" type="pres">
      <dgm:prSet presAssocID="{294675E6-C354-BC47-93EE-3BFF8436E60A}" presName="hierRoot2" presStyleCnt="0">
        <dgm:presLayoutVars>
          <dgm:hierBranch val="init"/>
        </dgm:presLayoutVars>
      </dgm:prSet>
      <dgm:spPr/>
    </dgm:pt>
    <dgm:pt modelId="{DBE8C9A1-7A69-0147-AB0A-F89DA8C1F4A9}" type="pres">
      <dgm:prSet presAssocID="{294675E6-C354-BC47-93EE-3BFF8436E60A}" presName="rootComposite" presStyleCnt="0"/>
      <dgm:spPr/>
    </dgm:pt>
    <dgm:pt modelId="{C279E03F-8EC4-DF4D-B863-58B518858B61}" type="pres">
      <dgm:prSet presAssocID="{294675E6-C354-BC47-93EE-3BFF8436E60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602C09-D77D-0C4A-9CDC-24C4326855A4}" type="pres">
      <dgm:prSet presAssocID="{294675E6-C354-BC47-93EE-3BFF8436E60A}" presName="rootConnector" presStyleLbl="node2" presStyleIdx="0" presStyleCnt="3"/>
      <dgm:spPr/>
      <dgm:t>
        <a:bodyPr/>
        <a:lstStyle/>
        <a:p>
          <a:endParaRPr lang="en-US"/>
        </a:p>
      </dgm:t>
    </dgm:pt>
    <dgm:pt modelId="{BB94CB96-0A61-CD44-9CF2-71077A99FFF9}" type="pres">
      <dgm:prSet presAssocID="{294675E6-C354-BC47-93EE-3BFF8436E60A}" presName="hierChild4" presStyleCnt="0"/>
      <dgm:spPr/>
    </dgm:pt>
    <dgm:pt modelId="{34B185B5-95FD-0A41-83A7-B245C43287B6}" type="pres">
      <dgm:prSet presAssocID="{294675E6-C354-BC47-93EE-3BFF8436E60A}" presName="hierChild5" presStyleCnt="0"/>
      <dgm:spPr/>
    </dgm:pt>
    <dgm:pt modelId="{6C461255-2F1F-A847-89C4-B847F51BB3E4}" type="pres">
      <dgm:prSet presAssocID="{7C2EE5A9-804F-5348-BCDC-916878311A1D}" presName="Name37" presStyleLbl="parChTrans1D2" presStyleIdx="1" presStyleCnt="3"/>
      <dgm:spPr/>
      <dgm:t>
        <a:bodyPr/>
        <a:lstStyle/>
        <a:p>
          <a:endParaRPr lang="en-US"/>
        </a:p>
      </dgm:t>
    </dgm:pt>
    <dgm:pt modelId="{C739BFF1-2A9A-4E49-95DB-4A459A01D37E}" type="pres">
      <dgm:prSet presAssocID="{EFE0890E-07CA-F243-97F4-DD1AAC5525B6}" presName="hierRoot2" presStyleCnt="0">
        <dgm:presLayoutVars>
          <dgm:hierBranch val="init"/>
        </dgm:presLayoutVars>
      </dgm:prSet>
      <dgm:spPr/>
    </dgm:pt>
    <dgm:pt modelId="{6DAD609A-AB07-6C4B-9E05-0DE32FE99D29}" type="pres">
      <dgm:prSet presAssocID="{EFE0890E-07CA-F243-97F4-DD1AAC5525B6}" presName="rootComposite" presStyleCnt="0"/>
      <dgm:spPr/>
    </dgm:pt>
    <dgm:pt modelId="{4C2D265B-5129-F24E-A530-09A10007CABC}" type="pres">
      <dgm:prSet presAssocID="{EFE0890E-07CA-F243-97F4-DD1AAC5525B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E42C39-950D-5148-8C63-1AE2866ED5C3}" type="pres">
      <dgm:prSet presAssocID="{EFE0890E-07CA-F243-97F4-DD1AAC5525B6}" presName="rootConnector" presStyleLbl="node2" presStyleIdx="1" presStyleCnt="3"/>
      <dgm:spPr/>
      <dgm:t>
        <a:bodyPr/>
        <a:lstStyle/>
        <a:p>
          <a:endParaRPr lang="en-US"/>
        </a:p>
      </dgm:t>
    </dgm:pt>
    <dgm:pt modelId="{82A05C06-2D54-9B4A-B2C1-6E1DC9A187B5}" type="pres">
      <dgm:prSet presAssocID="{EFE0890E-07CA-F243-97F4-DD1AAC5525B6}" presName="hierChild4" presStyleCnt="0"/>
      <dgm:spPr/>
    </dgm:pt>
    <dgm:pt modelId="{AAC2005D-1614-B04D-871B-36C776FC13DC}" type="pres">
      <dgm:prSet presAssocID="{EFE0890E-07CA-F243-97F4-DD1AAC5525B6}" presName="hierChild5" presStyleCnt="0"/>
      <dgm:spPr/>
    </dgm:pt>
    <dgm:pt modelId="{CD5CB5EE-1F7F-0D4A-8B68-CDB954ACF7D2}" type="pres">
      <dgm:prSet presAssocID="{3D083970-0F51-A74F-B763-0F5FBE64AE74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558313B-1BCA-5B4B-8502-771C747AC2CF}" type="pres">
      <dgm:prSet presAssocID="{F277D003-F740-714F-939A-E131CB8B3A4A}" presName="hierRoot2" presStyleCnt="0">
        <dgm:presLayoutVars>
          <dgm:hierBranch val="init"/>
        </dgm:presLayoutVars>
      </dgm:prSet>
      <dgm:spPr/>
    </dgm:pt>
    <dgm:pt modelId="{4FB47364-7959-2444-A7A0-FE437053A7E3}" type="pres">
      <dgm:prSet presAssocID="{F277D003-F740-714F-939A-E131CB8B3A4A}" presName="rootComposite" presStyleCnt="0"/>
      <dgm:spPr/>
    </dgm:pt>
    <dgm:pt modelId="{E6D31F86-F284-4645-B0F7-4C76814C27BD}" type="pres">
      <dgm:prSet presAssocID="{F277D003-F740-714F-939A-E131CB8B3A4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F8451E-F660-5445-B503-D2C48B63B790}" type="pres">
      <dgm:prSet presAssocID="{F277D003-F740-714F-939A-E131CB8B3A4A}" presName="rootConnector" presStyleLbl="node2" presStyleIdx="2" presStyleCnt="3"/>
      <dgm:spPr/>
      <dgm:t>
        <a:bodyPr/>
        <a:lstStyle/>
        <a:p>
          <a:endParaRPr lang="en-US"/>
        </a:p>
      </dgm:t>
    </dgm:pt>
    <dgm:pt modelId="{101B2D1A-3551-CC49-9008-4758B1677F0A}" type="pres">
      <dgm:prSet presAssocID="{F277D003-F740-714F-939A-E131CB8B3A4A}" presName="hierChild4" presStyleCnt="0"/>
      <dgm:spPr/>
    </dgm:pt>
    <dgm:pt modelId="{E0B2678A-6606-214C-9DDA-99CAFDDF9A8B}" type="pres">
      <dgm:prSet presAssocID="{F277D003-F740-714F-939A-E131CB8B3A4A}" presName="hierChild5" presStyleCnt="0"/>
      <dgm:spPr/>
    </dgm:pt>
    <dgm:pt modelId="{AEB725EF-A6D4-AE44-B75D-697E6A8E8BAA}" type="pres">
      <dgm:prSet presAssocID="{B255489B-3149-2045-9A97-00817F0FB34B}" presName="hierChild3" presStyleCnt="0"/>
      <dgm:spPr/>
    </dgm:pt>
  </dgm:ptLst>
  <dgm:cxnLst>
    <dgm:cxn modelId="{4D388032-8C78-4443-B6FC-3CC69346F5F5}" type="presOf" srcId="{7C2EE5A9-804F-5348-BCDC-916878311A1D}" destId="{6C461255-2F1F-A847-89C4-B847F51BB3E4}" srcOrd="0" destOrd="0" presId="urn:microsoft.com/office/officeart/2005/8/layout/orgChart1"/>
    <dgm:cxn modelId="{17B6A4B0-9C92-E04C-B7AC-1CCFD67C457B}" type="presOf" srcId="{294675E6-C354-BC47-93EE-3BFF8436E60A}" destId="{5C602C09-D77D-0C4A-9CDC-24C4326855A4}" srcOrd="1" destOrd="0" presId="urn:microsoft.com/office/officeart/2005/8/layout/orgChart1"/>
    <dgm:cxn modelId="{892D0051-F64C-DF4F-A6FD-FEB0B80F66F5}" type="presOf" srcId="{B255489B-3149-2045-9A97-00817F0FB34B}" destId="{B1B2154D-25CC-E34E-A533-884263F1DEF5}" srcOrd="1" destOrd="0" presId="urn:microsoft.com/office/officeart/2005/8/layout/orgChart1"/>
    <dgm:cxn modelId="{CB5537D8-EDDF-164B-A54E-CB5565E2C063}" type="presOf" srcId="{EFE0890E-07CA-F243-97F4-DD1AAC5525B6}" destId="{4C2D265B-5129-F24E-A530-09A10007CABC}" srcOrd="0" destOrd="0" presId="urn:microsoft.com/office/officeart/2005/8/layout/orgChart1"/>
    <dgm:cxn modelId="{EC9855C0-F511-CF4E-9B6A-65CDC3D08B43}" type="presOf" srcId="{F4601A02-CE11-FA45-8604-4D23652E2EF5}" destId="{3B6B6D16-6B6C-5548-9CCE-205390CB139B}" srcOrd="0" destOrd="0" presId="urn:microsoft.com/office/officeart/2005/8/layout/orgChart1"/>
    <dgm:cxn modelId="{1BB6EC3A-4393-6A4E-997F-3AEA48E1B3B4}" type="presOf" srcId="{F277D003-F740-714F-939A-E131CB8B3A4A}" destId="{B8F8451E-F660-5445-B503-D2C48B63B790}" srcOrd="1" destOrd="0" presId="urn:microsoft.com/office/officeart/2005/8/layout/orgChart1"/>
    <dgm:cxn modelId="{3062ABA4-AB11-6E4A-8AC0-83D0861AA745}" type="presOf" srcId="{B255489B-3149-2045-9A97-00817F0FB34B}" destId="{45B7AEC9-7E14-3143-86E1-8B2607018DF2}" srcOrd="0" destOrd="0" presId="urn:microsoft.com/office/officeart/2005/8/layout/orgChart1"/>
    <dgm:cxn modelId="{DD862844-EAAA-C247-863A-3933ADE4B18F}" type="presOf" srcId="{DD01D15A-FAAE-BC48-9461-0C5F0EC3FA7B}" destId="{5E95BAE6-222E-6741-830F-D13FC21E9F0F}" srcOrd="0" destOrd="0" presId="urn:microsoft.com/office/officeart/2005/8/layout/orgChart1"/>
    <dgm:cxn modelId="{48A84CFF-FFCD-8443-B892-254413DCAA78}" type="presOf" srcId="{F277D003-F740-714F-939A-E131CB8B3A4A}" destId="{E6D31F86-F284-4645-B0F7-4C76814C27BD}" srcOrd="0" destOrd="0" presId="urn:microsoft.com/office/officeart/2005/8/layout/orgChart1"/>
    <dgm:cxn modelId="{89744606-3857-0246-B2F0-1FA114880BC3}" srcId="{B255489B-3149-2045-9A97-00817F0FB34B}" destId="{EFE0890E-07CA-F243-97F4-DD1AAC5525B6}" srcOrd="1" destOrd="0" parTransId="{7C2EE5A9-804F-5348-BCDC-916878311A1D}" sibTransId="{2B08E813-3DE6-5D4D-9818-87A4AE3ABC0C}"/>
    <dgm:cxn modelId="{4D32CCA0-9240-BB48-9B41-D526B1178EC9}" srcId="{B255489B-3149-2045-9A97-00817F0FB34B}" destId="{F277D003-F740-714F-939A-E131CB8B3A4A}" srcOrd="2" destOrd="0" parTransId="{3D083970-0F51-A74F-B763-0F5FBE64AE74}" sibTransId="{D1E13488-9F9F-E442-A647-9AED2385A448}"/>
    <dgm:cxn modelId="{132394EE-520C-8248-9261-1E924E99E1D2}" type="presOf" srcId="{294675E6-C354-BC47-93EE-3BFF8436E60A}" destId="{C279E03F-8EC4-DF4D-B863-58B518858B61}" srcOrd="0" destOrd="0" presId="urn:microsoft.com/office/officeart/2005/8/layout/orgChart1"/>
    <dgm:cxn modelId="{1FA9DCCE-B541-4443-B582-1424F541E52D}" type="presOf" srcId="{EFE0890E-07CA-F243-97F4-DD1AAC5525B6}" destId="{F4E42C39-950D-5148-8C63-1AE2866ED5C3}" srcOrd="1" destOrd="0" presId="urn:microsoft.com/office/officeart/2005/8/layout/orgChart1"/>
    <dgm:cxn modelId="{0541DEDB-AF9D-2248-8F75-9A5E430256E0}" srcId="{DD01D15A-FAAE-BC48-9461-0C5F0EC3FA7B}" destId="{B255489B-3149-2045-9A97-00817F0FB34B}" srcOrd="0" destOrd="0" parTransId="{5F8F6E0E-A556-E941-8ED1-C6C9F0B1D887}" sibTransId="{061B42CD-C8D3-3C46-84F8-2DC7C642FB05}"/>
    <dgm:cxn modelId="{40CCBF9E-EADB-8E4C-910D-043EB495C8CA}" srcId="{B255489B-3149-2045-9A97-00817F0FB34B}" destId="{294675E6-C354-BC47-93EE-3BFF8436E60A}" srcOrd="0" destOrd="0" parTransId="{F4601A02-CE11-FA45-8604-4D23652E2EF5}" sibTransId="{E4E0DA13-F885-A649-B0B7-FDC81229F350}"/>
    <dgm:cxn modelId="{71AC7574-7FCF-4846-9BE8-E384E6E6C55C}" type="presOf" srcId="{3D083970-0F51-A74F-B763-0F5FBE64AE74}" destId="{CD5CB5EE-1F7F-0D4A-8B68-CDB954ACF7D2}" srcOrd="0" destOrd="0" presId="urn:microsoft.com/office/officeart/2005/8/layout/orgChart1"/>
    <dgm:cxn modelId="{7EC9A1D8-6C82-0D4F-B196-AA0DAE2BBA1F}" type="presParOf" srcId="{5E95BAE6-222E-6741-830F-D13FC21E9F0F}" destId="{7EEDA324-7AA4-D54E-97B3-A5BDA73BD8F1}" srcOrd="0" destOrd="0" presId="urn:microsoft.com/office/officeart/2005/8/layout/orgChart1"/>
    <dgm:cxn modelId="{D4430D4F-97B8-7C49-A78B-03DDDD35EED0}" type="presParOf" srcId="{7EEDA324-7AA4-D54E-97B3-A5BDA73BD8F1}" destId="{44A5315F-B742-8147-B011-60318E02AFDA}" srcOrd="0" destOrd="0" presId="urn:microsoft.com/office/officeart/2005/8/layout/orgChart1"/>
    <dgm:cxn modelId="{CC53B5BA-C2BE-2445-8A6B-987CECF517F0}" type="presParOf" srcId="{44A5315F-B742-8147-B011-60318E02AFDA}" destId="{45B7AEC9-7E14-3143-86E1-8B2607018DF2}" srcOrd="0" destOrd="0" presId="urn:microsoft.com/office/officeart/2005/8/layout/orgChart1"/>
    <dgm:cxn modelId="{87DE298E-7BB7-FD47-8EA9-E69554745B6D}" type="presParOf" srcId="{44A5315F-B742-8147-B011-60318E02AFDA}" destId="{B1B2154D-25CC-E34E-A533-884263F1DEF5}" srcOrd="1" destOrd="0" presId="urn:microsoft.com/office/officeart/2005/8/layout/orgChart1"/>
    <dgm:cxn modelId="{CA738A59-654E-4040-9782-3088850339A2}" type="presParOf" srcId="{7EEDA324-7AA4-D54E-97B3-A5BDA73BD8F1}" destId="{C826EF02-A02C-DB4C-864C-998F4519F004}" srcOrd="1" destOrd="0" presId="urn:microsoft.com/office/officeart/2005/8/layout/orgChart1"/>
    <dgm:cxn modelId="{442D7382-80F8-BF4F-86F8-AB2AD02380D9}" type="presParOf" srcId="{C826EF02-A02C-DB4C-864C-998F4519F004}" destId="{3B6B6D16-6B6C-5548-9CCE-205390CB139B}" srcOrd="0" destOrd="0" presId="urn:microsoft.com/office/officeart/2005/8/layout/orgChart1"/>
    <dgm:cxn modelId="{B31008E6-F1C6-D542-843E-BFB9C8E90A10}" type="presParOf" srcId="{C826EF02-A02C-DB4C-864C-998F4519F004}" destId="{2FAF3ACB-7380-0943-9ABD-0882C84D3643}" srcOrd="1" destOrd="0" presId="urn:microsoft.com/office/officeart/2005/8/layout/orgChart1"/>
    <dgm:cxn modelId="{C0029AF9-86F5-784F-8CAF-1A4EDF6C01E7}" type="presParOf" srcId="{2FAF3ACB-7380-0943-9ABD-0882C84D3643}" destId="{DBE8C9A1-7A69-0147-AB0A-F89DA8C1F4A9}" srcOrd="0" destOrd="0" presId="urn:microsoft.com/office/officeart/2005/8/layout/orgChart1"/>
    <dgm:cxn modelId="{CA3C59A2-5568-BD44-A266-5884CF808A62}" type="presParOf" srcId="{DBE8C9A1-7A69-0147-AB0A-F89DA8C1F4A9}" destId="{C279E03F-8EC4-DF4D-B863-58B518858B61}" srcOrd="0" destOrd="0" presId="urn:microsoft.com/office/officeart/2005/8/layout/orgChart1"/>
    <dgm:cxn modelId="{CD92EC19-AEEC-C343-861E-98C7D277FF7C}" type="presParOf" srcId="{DBE8C9A1-7A69-0147-AB0A-F89DA8C1F4A9}" destId="{5C602C09-D77D-0C4A-9CDC-24C4326855A4}" srcOrd="1" destOrd="0" presId="urn:microsoft.com/office/officeart/2005/8/layout/orgChart1"/>
    <dgm:cxn modelId="{8F60B648-C2FD-3F4F-9AF2-3A3F9E7A0317}" type="presParOf" srcId="{2FAF3ACB-7380-0943-9ABD-0882C84D3643}" destId="{BB94CB96-0A61-CD44-9CF2-71077A99FFF9}" srcOrd="1" destOrd="0" presId="urn:microsoft.com/office/officeart/2005/8/layout/orgChart1"/>
    <dgm:cxn modelId="{933CFF13-0472-9049-B4FF-CB35080782B8}" type="presParOf" srcId="{2FAF3ACB-7380-0943-9ABD-0882C84D3643}" destId="{34B185B5-95FD-0A41-83A7-B245C43287B6}" srcOrd="2" destOrd="0" presId="urn:microsoft.com/office/officeart/2005/8/layout/orgChart1"/>
    <dgm:cxn modelId="{A3565593-9161-9147-8120-17851A93495B}" type="presParOf" srcId="{C826EF02-A02C-DB4C-864C-998F4519F004}" destId="{6C461255-2F1F-A847-89C4-B847F51BB3E4}" srcOrd="2" destOrd="0" presId="urn:microsoft.com/office/officeart/2005/8/layout/orgChart1"/>
    <dgm:cxn modelId="{2B47D034-DE50-554A-BA3C-4C6EB87492C9}" type="presParOf" srcId="{C826EF02-A02C-DB4C-864C-998F4519F004}" destId="{C739BFF1-2A9A-4E49-95DB-4A459A01D37E}" srcOrd="3" destOrd="0" presId="urn:microsoft.com/office/officeart/2005/8/layout/orgChart1"/>
    <dgm:cxn modelId="{F24834A4-A022-FE44-8442-636DA6984852}" type="presParOf" srcId="{C739BFF1-2A9A-4E49-95DB-4A459A01D37E}" destId="{6DAD609A-AB07-6C4B-9E05-0DE32FE99D29}" srcOrd="0" destOrd="0" presId="urn:microsoft.com/office/officeart/2005/8/layout/orgChart1"/>
    <dgm:cxn modelId="{70E2FA83-A5C1-B94C-9B87-7E03F4272E23}" type="presParOf" srcId="{6DAD609A-AB07-6C4B-9E05-0DE32FE99D29}" destId="{4C2D265B-5129-F24E-A530-09A10007CABC}" srcOrd="0" destOrd="0" presId="urn:microsoft.com/office/officeart/2005/8/layout/orgChart1"/>
    <dgm:cxn modelId="{D4115501-58B1-B944-BC2B-47026C952A05}" type="presParOf" srcId="{6DAD609A-AB07-6C4B-9E05-0DE32FE99D29}" destId="{F4E42C39-950D-5148-8C63-1AE2866ED5C3}" srcOrd="1" destOrd="0" presId="urn:microsoft.com/office/officeart/2005/8/layout/orgChart1"/>
    <dgm:cxn modelId="{C2BE067E-3A32-7A4D-B1A3-9D5BB2ABCFA0}" type="presParOf" srcId="{C739BFF1-2A9A-4E49-95DB-4A459A01D37E}" destId="{82A05C06-2D54-9B4A-B2C1-6E1DC9A187B5}" srcOrd="1" destOrd="0" presId="urn:microsoft.com/office/officeart/2005/8/layout/orgChart1"/>
    <dgm:cxn modelId="{96561484-C403-EE4A-B8CC-E929930245D7}" type="presParOf" srcId="{C739BFF1-2A9A-4E49-95DB-4A459A01D37E}" destId="{AAC2005D-1614-B04D-871B-36C776FC13DC}" srcOrd="2" destOrd="0" presId="urn:microsoft.com/office/officeart/2005/8/layout/orgChart1"/>
    <dgm:cxn modelId="{EEA2EBE5-2726-5E4B-A3E1-EB1F79384418}" type="presParOf" srcId="{C826EF02-A02C-DB4C-864C-998F4519F004}" destId="{CD5CB5EE-1F7F-0D4A-8B68-CDB954ACF7D2}" srcOrd="4" destOrd="0" presId="urn:microsoft.com/office/officeart/2005/8/layout/orgChart1"/>
    <dgm:cxn modelId="{930DFDF7-71DA-3241-AA68-821F153F3D25}" type="presParOf" srcId="{C826EF02-A02C-DB4C-864C-998F4519F004}" destId="{D558313B-1BCA-5B4B-8502-771C747AC2CF}" srcOrd="5" destOrd="0" presId="urn:microsoft.com/office/officeart/2005/8/layout/orgChart1"/>
    <dgm:cxn modelId="{5618AB7A-0C8B-7941-97D0-3B6155461FBA}" type="presParOf" srcId="{D558313B-1BCA-5B4B-8502-771C747AC2CF}" destId="{4FB47364-7959-2444-A7A0-FE437053A7E3}" srcOrd="0" destOrd="0" presId="urn:microsoft.com/office/officeart/2005/8/layout/orgChart1"/>
    <dgm:cxn modelId="{E1F5CC78-D585-6C4F-AEDA-5EADACE34926}" type="presParOf" srcId="{4FB47364-7959-2444-A7A0-FE437053A7E3}" destId="{E6D31F86-F284-4645-B0F7-4C76814C27BD}" srcOrd="0" destOrd="0" presId="urn:microsoft.com/office/officeart/2005/8/layout/orgChart1"/>
    <dgm:cxn modelId="{6521F485-F441-2E41-BF53-0003BF19E662}" type="presParOf" srcId="{4FB47364-7959-2444-A7A0-FE437053A7E3}" destId="{B8F8451E-F660-5445-B503-D2C48B63B790}" srcOrd="1" destOrd="0" presId="urn:microsoft.com/office/officeart/2005/8/layout/orgChart1"/>
    <dgm:cxn modelId="{7CA537DA-09C5-D944-BBFD-A40E1C603E96}" type="presParOf" srcId="{D558313B-1BCA-5B4B-8502-771C747AC2CF}" destId="{101B2D1A-3551-CC49-9008-4758B1677F0A}" srcOrd="1" destOrd="0" presId="urn:microsoft.com/office/officeart/2005/8/layout/orgChart1"/>
    <dgm:cxn modelId="{E778574C-2592-0345-BCD7-1DACD4892443}" type="presParOf" srcId="{D558313B-1BCA-5B4B-8502-771C747AC2CF}" destId="{E0B2678A-6606-214C-9DDA-99CAFDDF9A8B}" srcOrd="2" destOrd="0" presId="urn:microsoft.com/office/officeart/2005/8/layout/orgChart1"/>
    <dgm:cxn modelId="{6C4A72DE-A1E3-0546-8747-7FA9E8406809}" type="presParOf" srcId="{7EEDA324-7AA4-D54E-97B3-A5BDA73BD8F1}" destId="{AEB725EF-A6D4-AE44-B75D-697E6A8E8BA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B9692-E317-5E4C-9416-16BB478DBB5B}" type="datetime1">
              <a:rPr lang="en-US" smtClean="0"/>
              <a:pPr/>
              <a:t>6/18/2013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0A4BC-A794-C246-9829-DA5C156472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115861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A9B48-194A-954A-81E8-856359E2B163}" type="datetime1">
              <a:rPr lang="en-US" smtClean="0"/>
              <a:pPr/>
              <a:t>6/18/2013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52BC8-DDA5-4E44-ACE5-651CA40478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067437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075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0D38-8C1C-0843-AB98-3FB14C3DB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343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0D38-8C1C-0843-AB98-3FB14C3DB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84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0D38-8C1C-0843-AB98-3FB14C3DB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041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0D38-8C1C-0843-AB98-3FB14C3DB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283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0D38-8C1C-0843-AB98-3FB14C3DB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909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0D38-8C1C-0843-AB98-3FB14C3DB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066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0D38-8C1C-0843-AB98-3FB14C3DB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480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0D38-8C1C-0843-AB98-3FB14C3DB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6987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6383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0D38-8C1C-0843-AB98-3FB14C3DB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2417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June 4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60D38-8C1C-0843-AB98-3FB14C3DB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842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1" r:id="rId1"/>
    <p:sldLayoutId id="2147484452" r:id="rId2"/>
    <p:sldLayoutId id="2147484453" r:id="rId3"/>
    <p:sldLayoutId id="2147484454" r:id="rId4"/>
    <p:sldLayoutId id="2147484455" r:id="rId5"/>
    <p:sldLayoutId id="2147484456" r:id="rId6"/>
    <p:sldLayoutId id="2147484457" r:id="rId7"/>
    <p:sldLayoutId id="2147484458" r:id="rId8"/>
    <p:sldLayoutId id="2147484459" r:id="rId9"/>
    <p:sldLayoutId id="2147484460" r:id="rId10"/>
    <p:sldLayoutId id="2147484461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"/>
          <a:ea typeface="+mj-ea"/>
          <a:cs typeface="Century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"/>
          <a:ea typeface="+mn-ea"/>
          <a:cs typeface="Century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"/>
          <a:ea typeface="+mn-ea"/>
          <a:cs typeface="Century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"/>
          <a:ea typeface="+mn-ea"/>
          <a:cs typeface="Century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"/>
          <a:ea typeface="+mn-ea"/>
          <a:cs typeface="Century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"/>
          <a:ea typeface="+mn-ea"/>
          <a:cs typeface="Century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reativecommons.org/licenses/by/3.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2175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Positioning Special Collections at Penn State University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Mike Furlough</a:t>
            </a:r>
          </a:p>
          <a:p>
            <a:r>
              <a:rPr lang="en-US" dirty="0" smtClean="0"/>
              <a:t>June 4 2013  New Haven CT</a:t>
            </a:r>
          </a:p>
          <a:p>
            <a:endParaRPr lang="en-US" dirty="0" smtClean="0"/>
          </a:p>
          <a:p>
            <a:r>
              <a:rPr lang="en-US" sz="3000" dirty="0" smtClean="0"/>
              <a:t>Past Forward! Meeting Stakeholder Needs in 21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Century Special Collections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495800" y="6396335"/>
            <a:ext cx="4648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Myriad Web Pro"/>
              </a:rPr>
              <a:t>This work is licensed under a Creative Commons Attribution 3.0 Unported License. </a:t>
            </a:r>
            <a:r>
              <a:rPr lang="en-US" sz="1200" u="sng" dirty="0" smtClean="0">
                <a:latin typeface="Myriad Web Pro"/>
                <a:hlinkClick r:id="rId2"/>
              </a:rPr>
              <a:t>http://creativecommons.org/licenses/by/3.0</a:t>
            </a:r>
            <a:r>
              <a:rPr lang="en-US" sz="1200" u="sng" dirty="0" smtClean="0">
                <a:latin typeface="Myriad Web Pro"/>
              </a:rPr>
              <a:t>/</a:t>
            </a:r>
            <a:endParaRPr lang="en-US" sz="1200" dirty="0" smtClean="0">
              <a:latin typeface="Myriad Web Pro"/>
            </a:endParaRPr>
          </a:p>
          <a:p>
            <a:endParaRPr lang="en-US" sz="1200" dirty="0">
              <a:latin typeface="Myriad Web Pro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07864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 anchor="ctr"/>
          <a:lstStyle/>
          <a:p>
            <a:pPr marL="0" indent="0">
              <a:buNone/>
            </a:pPr>
            <a:r>
              <a:rPr lang="en-US" dirty="0" smtClean="0"/>
              <a:t>“Data are the new special collections.”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err="1" smtClean="0"/>
              <a:t>Sayeed</a:t>
            </a:r>
            <a:r>
              <a:rPr lang="en-US" dirty="0" smtClean="0"/>
              <a:t> </a:t>
            </a:r>
            <a:r>
              <a:rPr lang="en-US" dirty="0" err="1" smtClean="0"/>
              <a:t>Choudhury</a:t>
            </a:r>
            <a:r>
              <a:rPr lang="en-US" dirty="0" smtClean="0"/>
              <a:t>, many times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0D38-8C1C-0843-AB98-3FB14C3DB8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49204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Univeristy Publication Outreach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ScholarSphere | “</a:t>
            </a:r>
            <a:r>
              <a:rPr lang="en-US" sz="3600" dirty="0" err="1" smtClean="0"/>
              <a:t>ArchiveSphere</a:t>
            </a:r>
            <a:r>
              <a:rPr lang="en-US" sz="3600" dirty="0" smtClean="0"/>
              <a:t>”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Digital Preservation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0D38-8C1C-0843-AB98-3FB14C3DB8F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1314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Boundaries</a:t>
            </a:r>
            <a:endParaRPr lang="en-US" sz="4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0D38-8C1C-0843-AB98-3FB14C3DB8F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1425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THANK YOU</a:t>
            </a:r>
            <a:endParaRPr lang="en-US" sz="4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0D38-8C1C-0843-AB98-3FB14C3DB8F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4730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 anchor="ctr">
            <a:normAutofit/>
          </a:bodyPr>
          <a:lstStyle/>
          <a:p>
            <a:pPr marL="18288" indent="0">
              <a:buNone/>
            </a:pPr>
            <a:r>
              <a:rPr lang="en-US" dirty="0">
                <a:effectLst/>
              </a:rPr>
              <a:t>“….libraries and their institutions will increasingly be distinguished by the special collections of rare and unique materials that they hold…</a:t>
            </a:r>
            <a:r>
              <a:rPr lang="en-US" dirty="0" smtClean="0">
                <a:effectLst/>
              </a:rPr>
              <a:t>”</a:t>
            </a:r>
          </a:p>
          <a:p>
            <a:pPr marL="18288" indent="0">
              <a:buNone/>
            </a:pPr>
            <a:endParaRPr lang="en-US" dirty="0">
              <a:effectLst/>
            </a:endParaRPr>
          </a:p>
          <a:p>
            <a:pPr marL="18288" indent="0" algn="r">
              <a:buNone/>
            </a:pPr>
            <a:r>
              <a:rPr lang="en-US" dirty="0" smtClean="0"/>
              <a:t>Don Waters, 2005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0D38-8C1C-0843-AB98-3FB14C3DB8F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28403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 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0D38-8C1C-0843-AB98-3FB14C3DB8F1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" name="Picture 19" descr="Paterno 1st Staffing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900"/>
            <a:ext cx="9144000" cy="59126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094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effectLst/>
              </a:rPr>
              <a:t>“….taken to an extreme, the argument about institutional distinctiveness can also limit scholarly productivity by provoking the impulse to protect silo-like boundaries around </a:t>
            </a:r>
            <a:r>
              <a:rPr lang="en-US" dirty="0" smtClean="0">
                <a:effectLst/>
              </a:rPr>
              <a:t>collections...”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 algn="r">
              <a:buNone/>
            </a:pPr>
            <a:r>
              <a:rPr lang="en-US" dirty="0" smtClean="0"/>
              <a:t>Don Waters, 2009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0D38-8C1C-0843-AB98-3FB14C3DB8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63613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Assessing Collections</a:t>
            </a:r>
            <a:endParaRPr lang="en-US" sz="4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0D38-8C1C-0843-AB98-3FB14C3DB8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69817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Collection Development Policy</a:t>
            </a:r>
          </a:p>
          <a:p>
            <a:pPr marL="0" indent="0" algn="ctr">
              <a:buNone/>
            </a:pPr>
            <a:r>
              <a:rPr lang="en-US" sz="4400" dirty="0" err="1" smtClean="0"/>
              <a:t>Deaccessioning</a:t>
            </a: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Process Improvement</a:t>
            </a:r>
          </a:p>
          <a:p>
            <a:pPr marL="0" indent="0" algn="ctr">
              <a:buNone/>
            </a:pPr>
            <a:r>
              <a:rPr lang="en-US" sz="4400" dirty="0" smtClean="0"/>
              <a:t>Improving Discovery</a:t>
            </a:r>
          </a:p>
          <a:p>
            <a:pPr marL="0" indent="0" algn="ctr">
              <a:buNone/>
            </a:pPr>
            <a:endParaRPr lang="en-US" sz="4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0D38-8C1C-0843-AB98-3FB14C3DB8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10835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University </a:t>
            </a:r>
          </a:p>
          <a:p>
            <a:pPr marL="0" indent="0" algn="ctr">
              <a:buNone/>
            </a:pPr>
            <a:r>
              <a:rPr lang="en-US" sz="4400" dirty="0" smtClean="0"/>
              <a:t>Region</a:t>
            </a:r>
          </a:p>
          <a:p>
            <a:pPr marL="0" indent="0" algn="ctr">
              <a:buNone/>
            </a:pPr>
            <a:r>
              <a:rPr lang="en-US" sz="4400" dirty="0" smtClean="0"/>
              <a:t>Special Topics</a:t>
            </a:r>
          </a:p>
          <a:p>
            <a:pPr marL="0" indent="0" algn="ctr">
              <a:buNone/>
            </a:pPr>
            <a:r>
              <a:rPr lang="en-US" sz="2800" dirty="0" smtClean="0"/>
              <a:t>(for teaching and research)</a:t>
            </a:r>
          </a:p>
          <a:p>
            <a:pPr marL="0" indent="0" algn="ctr">
              <a:buNone/>
            </a:pPr>
            <a:r>
              <a:rPr lang="en-US" sz="4400" dirty="0" smtClean="0"/>
              <a:t>Collections </a:t>
            </a:r>
            <a:r>
              <a:rPr lang="en-US" sz="4400" dirty="0"/>
              <a:t>of Distinction</a:t>
            </a:r>
            <a:r>
              <a:rPr lang="en-US" sz="4400" dirty="0" smtClean="0">
                <a:effectLst/>
              </a:rPr>
              <a:t> </a:t>
            </a:r>
            <a:endParaRPr lang="en-US" sz="4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0D38-8C1C-0843-AB98-3FB14C3DB8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37909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Scholarly Communication</a:t>
            </a:r>
            <a:endParaRPr lang="en-US" sz="4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0D38-8C1C-0843-AB98-3FB14C3DB8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3752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01239002"/>
              </p:ext>
            </p:extLst>
          </p:nvPr>
        </p:nvGraphicFramePr>
        <p:xfrm>
          <a:off x="457200" y="609600"/>
          <a:ext cx="8229600" cy="5516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4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0D38-8C1C-0843-AB98-3FB14C3DB8F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720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3209</TotalTime>
  <Words>212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Positioning Special Collections at Penn State University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Positioning Special Collections At Penn State University</dc:title>
  <dc:creator>Mike Furlough</dc:creator>
  <cp:lastModifiedBy>Windows User</cp:lastModifiedBy>
  <cp:revision>63</cp:revision>
  <cp:lastPrinted>2013-05-07T16:15:48Z</cp:lastPrinted>
  <dcterms:created xsi:type="dcterms:W3CDTF">2013-04-29T22:10:38Z</dcterms:created>
  <dcterms:modified xsi:type="dcterms:W3CDTF">2013-06-18T16:49:23Z</dcterms:modified>
</cp:coreProperties>
</file>