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19"/>
  </p:notesMasterIdLst>
  <p:handoutMasterIdLst>
    <p:handoutMasterId r:id="rId20"/>
  </p:handoutMasterIdLst>
  <p:sldIdLst>
    <p:sldId id="256" r:id="rId2"/>
    <p:sldId id="350" r:id="rId3"/>
    <p:sldId id="280" r:id="rId4"/>
    <p:sldId id="263" r:id="rId5"/>
    <p:sldId id="344" r:id="rId6"/>
    <p:sldId id="271" r:id="rId7"/>
    <p:sldId id="278" r:id="rId8"/>
    <p:sldId id="261" r:id="rId9"/>
    <p:sldId id="258" r:id="rId10"/>
    <p:sldId id="290" r:id="rId11"/>
    <p:sldId id="286" r:id="rId12"/>
    <p:sldId id="335" r:id="rId13"/>
    <p:sldId id="345" r:id="rId14"/>
    <p:sldId id="347" r:id="rId15"/>
    <p:sldId id="346" r:id="rId16"/>
    <p:sldId id="348" r:id="rId17"/>
    <p:sldId id="351"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0231" autoAdjust="0"/>
  </p:normalViewPr>
  <p:slideViewPr>
    <p:cSldViewPr>
      <p:cViewPr varScale="1">
        <p:scale>
          <a:sx n="114" d="100"/>
          <a:sy n="114" d="100"/>
        </p:scale>
        <p:origin x="-906" y="-96"/>
      </p:cViewPr>
      <p:guideLst>
        <p:guide orient="horz" pos="2160"/>
        <p:guide pos="2880"/>
      </p:guideLst>
    </p:cSldViewPr>
  </p:slideViewPr>
  <p:outlineViewPr>
    <p:cViewPr>
      <p:scale>
        <a:sx n="33" d="100"/>
        <a:sy n="33" d="100"/>
      </p:scale>
      <p:origin x="0" y="7512"/>
    </p:cViewPr>
  </p:outlin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481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40AC747-C675-4C32-B52D-356B0AAFC599}" type="datetimeFigureOut">
              <a:rPr lang="en-GB"/>
              <a:pPr/>
              <a:t>18/06/2013</a:t>
            </a:fld>
            <a:endParaRPr lang="en-GB"/>
          </a:p>
        </p:txBody>
      </p:sp>
      <p:sp>
        <p:nvSpPr>
          <p:cNvPr id="481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9281BDB-3D75-4DA7-B427-0F39A135B857}" type="slidenum">
              <a:rPr lang="en-GB"/>
              <a:pPr/>
              <a:t>‹#›</a:t>
            </a:fld>
            <a:endParaRPr lang="en-GB"/>
          </a:p>
        </p:txBody>
      </p:sp>
    </p:spTree>
    <p:extLst>
      <p:ext uri="{BB962C8B-B14F-4D97-AF65-F5344CB8AC3E}">
        <p14:creationId xmlns:p14="http://schemas.microsoft.com/office/powerpoint/2010/main" xmlns="" val="2554466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53322869-1007-46F3-9B3B-2BB9BAEE7817}" type="datetimeFigureOut">
              <a:rPr lang="en-GB"/>
              <a:pPr/>
              <a:t>18/06/2013</a:t>
            </a:fld>
            <a:endParaRPr lang="en-GB"/>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D173AB3-DD67-4DEA-8453-BEAF5AC3341F}" type="slidenum">
              <a:rPr lang="en-GB"/>
              <a:pPr/>
              <a:t>‹#›</a:t>
            </a:fld>
            <a:endParaRPr lang="en-GB"/>
          </a:p>
        </p:txBody>
      </p:sp>
    </p:spTree>
    <p:extLst>
      <p:ext uri="{BB962C8B-B14F-4D97-AF65-F5344CB8AC3E}">
        <p14:creationId xmlns:p14="http://schemas.microsoft.com/office/powerpoint/2010/main" xmlns="" val="25296694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50000"/>
              </a:lnSpc>
            </a:pPr>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D173AB3-DD67-4DEA-8453-BEAF5AC3341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D173AB3-DD67-4DEA-8453-BEAF5AC3341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kern="1200" baseline="0" dirty="0" smtClean="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173AB3-DD67-4DEA-8453-BEAF5AC3341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D173AB3-DD67-4DEA-8453-BEAF5AC3341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68DE912-A5A6-4801-95BF-DAC13B3EBCE6}" type="datetimeFigureOut">
              <a:rPr lang="en-US" smtClean="0"/>
              <a:pPr/>
              <a:t>6/18/2013</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CF07781-0194-480D-8C81-2498BF5E7B01}" type="slidenum">
              <a:rPr lang="en-GB" smtClean="0"/>
              <a:pPr/>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E1B831-4C59-4FE6-98D7-6C57534E7E43}" type="datetimeFigureOut">
              <a:rPr lang="en-US" smtClean="0"/>
              <a:pPr/>
              <a:t>6/18/2013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B68C4-50AC-4D5F-A648-00FF759EFCC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23AA8A-D058-4CE5-B7E5-D313A3536E96}" type="datetimeFigureOut">
              <a:rPr lang="en-US" smtClean="0"/>
              <a:pPr/>
              <a:t>6/18/2013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8BEAC-D4B1-4A1E-AE0A-ED13A6031F0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233D4D99-80CD-4D0D-A151-7B2AB38640BD}" type="datetimeFigureOut">
              <a:rPr lang="en-US"/>
              <a:pPr/>
              <a:t>6/18/2013</a:t>
            </a:fld>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29B46CE-F753-4E44-90EE-06EE3B16E5C1}"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568C93C-3795-437F-AC6E-108972A76125}" type="datetimeFigureOut">
              <a:rPr lang="en-US" smtClean="0"/>
              <a:pPr/>
              <a:t>6/18/2013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190BA0-4200-4523-A5C7-6047FB87A4D3}"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05BC715-98C0-483E-BD6E-48E6FE140464}" type="datetimeFigureOut">
              <a:rPr lang="en-US" smtClean="0"/>
              <a:pPr/>
              <a:t>6/18/2013</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61B7B34-34F0-4B7F-96E1-88978DC996D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69A7A9-C9E1-40C4-8DBC-9C12D38126EA}" type="datetimeFigureOut">
              <a:rPr lang="en-US" smtClean="0"/>
              <a:pPr/>
              <a:t>6/18/2013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83D1C-C399-48E3-B54E-E263AB6673FC}"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4CAE39D-423E-4345-898B-5F8C5A1E1B9C}" type="datetimeFigureOut">
              <a:rPr lang="en-US" smtClean="0"/>
              <a:pPr/>
              <a:t>6/18/2013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6F6BE4-2BBE-456B-8CAE-BB0A7C2898BF}"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91332D9-293C-4A90-866B-269CA01F444E}" type="datetimeFigureOut">
              <a:rPr lang="en-US" smtClean="0"/>
              <a:pPr/>
              <a:t>6/18/2013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436F6F-8AB4-44C7-9B4A-C1CB04EB03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BF70C-A0F4-4CFB-8A71-4EC6DD9F551E}" type="datetimeFigureOut">
              <a:rPr lang="en-US" smtClean="0"/>
              <a:pPr/>
              <a:t>6/18/2013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A07550-B5E2-4B39-B84D-58C4D489594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EE5045-4488-405F-8483-053E258485E9}" type="datetimeFigureOut">
              <a:rPr lang="en-US" smtClean="0"/>
              <a:pPr/>
              <a:t>6/18/2013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5DEB87-8271-45FE-8F0F-8D4EDD939069}"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A9FFBE-ADDA-4B48-88B7-F5739FD50D26}" type="datetimeFigureOut">
              <a:rPr lang="en-US" smtClean="0"/>
              <a:pPr/>
              <a:t>6/18/2013</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CD5246E7-2D3D-41C7-BBD8-22F15621BF9F}"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98EFDE6-0ABD-4389-908E-B16FA1199902}" type="datetimeFigureOut">
              <a:rPr lang="en-US" smtClean="0"/>
              <a:pPr/>
              <a:t>6/18/2013</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347E961-3640-4223-BFC6-B14C302C4DF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997200"/>
            <a:ext cx="9144000" cy="1470025"/>
          </a:xfrm>
        </p:spPr>
        <p:txBody>
          <a:bodyPr>
            <a:noAutofit/>
          </a:bodyPr>
          <a:lstStyle/>
          <a:p>
            <a:pPr algn="ctr"/>
            <a:r>
              <a:rPr lang="en-GB" sz="4400" b="1" dirty="0" smtClean="0"/>
              <a:t>Survive and thrive: SC at the University of Manchester</a:t>
            </a:r>
            <a:endParaRPr lang="en-GB" sz="4400" b="1" dirty="0"/>
          </a:p>
        </p:txBody>
      </p:sp>
      <p:sp>
        <p:nvSpPr>
          <p:cNvPr id="2051" name="Rectangle 3"/>
          <p:cNvSpPr>
            <a:spLocks noGrp="1" noChangeArrowheads="1"/>
          </p:cNvSpPr>
          <p:nvPr>
            <p:ph type="subTitle" idx="4294967295"/>
          </p:nvPr>
        </p:nvSpPr>
        <p:spPr>
          <a:xfrm>
            <a:off x="0" y="4868863"/>
            <a:ext cx="9144000" cy="1752600"/>
          </a:xfrm>
        </p:spPr>
        <p:txBody>
          <a:bodyPr/>
          <a:lstStyle/>
          <a:p>
            <a:pPr marL="0" indent="0" algn="ctr">
              <a:buFontTx/>
              <a:buNone/>
            </a:pPr>
            <a:r>
              <a:rPr lang="en-GB" sz="2800" b="1" dirty="0"/>
              <a:t>Rachel Beckett</a:t>
            </a:r>
          </a:p>
          <a:p>
            <a:pPr marL="0" indent="0" algn="ctr">
              <a:buFontTx/>
              <a:buNone/>
            </a:pPr>
            <a:r>
              <a:rPr lang="en-GB" sz="2400" dirty="0"/>
              <a:t>Head of Special </a:t>
            </a:r>
            <a:r>
              <a:rPr lang="en-GB" sz="2400" dirty="0" smtClean="0"/>
              <a:t>Collections </a:t>
            </a:r>
            <a:br>
              <a:rPr lang="en-GB" sz="2400" dirty="0" smtClean="0"/>
            </a:br>
            <a:r>
              <a:rPr lang="en-GB" sz="2400" dirty="0" smtClean="0"/>
              <a:t>&amp; Associate Director of The John </a:t>
            </a:r>
            <a:r>
              <a:rPr lang="en-GB" sz="2400" dirty="0" err="1" smtClean="0"/>
              <a:t>Rylands</a:t>
            </a:r>
            <a:r>
              <a:rPr lang="en-GB" sz="2400" dirty="0" smtClean="0"/>
              <a:t> Library</a:t>
            </a:r>
            <a:endParaRPr lang="en-GB" sz="2400" dirty="0"/>
          </a:p>
        </p:txBody>
      </p:sp>
      <p:pic>
        <p:nvPicPr>
          <p:cNvPr id="2052" name="Picture 11"/>
          <p:cNvPicPr>
            <a:picLocks noChangeAspect="1" noChangeArrowheads="1"/>
          </p:cNvPicPr>
          <p:nvPr/>
        </p:nvPicPr>
        <p:blipFill>
          <a:blip r:embed="rId3" cstate="print"/>
          <a:srcRect/>
          <a:stretch>
            <a:fillRect/>
          </a:stretch>
        </p:blipFill>
        <p:spPr bwMode="auto">
          <a:xfrm>
            <a:off x="0" y="0"/>
            <a:ext cx="9144000" cy="2476500"/>
          </a:xfrm>
          <a:prstGeom prst="rect">
            <a:avLst/>
          </a:prstGeom>
          <a:noFill/>
          <a:ln w="9525">
            <a:noFill/>
            <a:miter lim="800000"/>
            <a:headEnd/>
            <a:tailEnd/>
          </a:ln>
        </p:spPr>
      </p:pic>
      <p:sp>
        <p:nvSpPr>
          <p:cNvPr id="6" name="TextBox 5"/>
          <p:cNvSpPr txBox="1"/>
          <p:nvPr/>
        </p:nvSpPr>
        <p:spPr>
          <a:xfrm>
            <a:off x="4495800" y="6396335"/>
            <a:ext cx="4648200" cy="646331"/>
          </a:xfrm>
          <a:prstGeom prst="rect">
            <a:avLst/>
          </a:prstGeom>
          <a:noFill/>
          <a:ln>
            <a:noFill/>
          </a:ln>
        </p:spPr>
        <p:txBody>
          <a:bodyPr wrap="square" rtlCol="0">
            <a:spAutoFit/>
          </a:bodyPr>
          <a:lstStyle/>
          <a:p>
            <a:r>
              <a:rPr lang="en-US" sz="1200" dirty="0" smtClean="0">
                <a:latin typeface="Myriad Web Pro"/>
              </a:rPr>
              <a:t>This work is licensed under a Creative Commons Attribution 3.0 Unported License. </a:t>
            </a:r>
            <a:r>
              <a:rPr lang="en-US" sz="1200" u="sng" dirty="0" smtClean="0">
                <a:latin typeface="Myriad Web Pro"/>
                <a:hlinkClick r:id="rId4"/>
              </a:rPr>
              <a:t>http://creativecommons.org/licenses/by/3.0</a:t>
            </a:r>
            <a:r>
              <a:rPr lang="en-US" sz="1200" u="sng" dirty="0" smtClean="0">
                <a:latin typeface="Myriad Web Pro"/>
              </a:rPr>
              <a:t>/</a:t>
            </a:r>
            <a:endParaRPr lang="en-US" sz="1200" dirty="0" smtClean="0">
              <a:latin typeface="Myriad Web Pro"/>
            </a:endParaRPr>
          </a:p>
          <a:p>
            <a:endParaRPr lang="en-US" sz="1200" dirty="0">
              <a:latin typeface="Myriad Web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algn="ctr"/>
            <a:r>
              <a:rPr lang="en-GB" sz="4400" b="1" dirty="0" smtClean="0"/>
              <a:t>SC Strategy Statement</a:t>
            </a:r>
            <a:endParaRPr lang="en-GB" sz="4400" b="1" dirty="0"/>
          </a:p>
        </p:txBody>
      </p:sp>
      <p:sp>
        <p:nvSpPr>
          <p:cNvPr id="82947" name="Rectangle 3"/>
          <p:cNvSpPr>
            <a:spLocks noGrp="1" noChangeArrowheads="1"/>
          </p:cNvSpPr>
          <p:nvPr>
            <p:ph sz="quarter" idx="1"/>
          </p:nvPr>
        </p:nvSpPr>
        <p:spPr>
          <a:xfrm>
            <a:off x="755576" y="1484784"/>
            <a:ext cx="8893175" cy="4525963"/>
          </a:xfrm>
        </p:spPr>
        <p:txBody>
          <a:bodyPr>
            <a:noAutofit/>
          </a:bodyPr>
          <a:lstStyle/>
          <a:p>
            <a:pPr lvl="0">
              <a:buNone/>
            </a:pPr>
            <a:r>
              <a:rPr lang="en-GB" sz="3000" dirty="0" smtClean="0">
                <a:solidFill>
                  <a:schemeClr val="tx2"/>
                </a:solidFill>
              </a:rPr>
              <a:t>Stimulating and enabling research and learning</a:t>
            </a:r>
          </a:p>
          <a:p>
            <a:pPr>
              <a:buNone/>
            </a:pPr>
            <a:r>
              <a:rPr lang="en-GB" sz="3000" smtClean="0">
                <a:solidFill>
                  <a:schemeClr val="tx2"/>
                </a:solidFill>
              </a:rPr>
              <a:t>Interpretation</a:t>
            </a:r>
            <a:r>
              <a:rPr lang="en-GB" sz="3000" dirty="0" smtClean="0">
                <a:solidFill>
                  <a:schemeClr val="tx2"/>
                </a:solidFill>
              </a:rPr>
              <a:t>, access and discovery</a:t>
            </a:r>
          </a:p>
          <a:p>
            <a:pPr>
              <a:buNone/>
            </a:pPr>
            <a:r>
              <a:rPr lang="en-GB" sz="3000" dirty="0" smtClean="0">
                <a:solidFill>
                  <a:schemeClr val="tx2"/>
                </a:solidFill>
              </a:rPr>
              <a:t>Customers</a:t>
            </a:r>
          </a:p>
          <a:p>
            <a:pPr lvl="0">
              <a:buNone/>
            </a:pPr>
            <a:r>
              <a:rPr lang="en-GB" sz="3000" dirty="0" smtClean="0">
                <a:solidFill>
                  <a:schemeClr val="tx2"/>
                </a:solidFill>
              </a:rPr>
              <a:t>Public engagement and social responsibility</a:t>
            </a:r>
          </a:p>
          <a:p>
            <a:pPr lvl="0">
              <a:buNone/>
            </a:pPr>
            <a:r>
              <a:rPr lang="en-GB" sz="3000" dirty="0" smtClean="0">
                <a:solidFill>
                  <a:schemeClr val="tx2"/>
                </a:solidFill>
              </a:rPr>
              <a:t>Collections</a:t>
            </a:r>
          </a:p>
          <a:p>
            <a:pPr lvl="0">
              <a:buNone/>
            </a:pPr>
            <a:r>
              <a:rPr lang="en-GB" sz="3000" dirty="0" smtClean="0">
                <a:solidFill>
                  <a:schemeClr val="tx2"/>
                </a:solidFill>
              </a:rPr>
              <a:t>The John </a:t>
            </a:r>
            <a:r>
              <a:rPr lang="en-GB" sz="3000" dirty="0" err="1" smtClean="0">
                <a:solidFill>
                  <a:schemeClr val="tx2"/>
                </a:solidFill>
              </a:rPr>
              <a:t>Rylands</a:t>
            </a:r>
            <a:r>
              <a:rPr lang="en-GB" sz="3000" dirty="0" smtClean="0">
                <a:solidFill>
                  <a:schemeClr val="tx2"/>
                </a:solidFill>
              </a:rPr>
              <a:t> Library </a:t>
            </a:r>
          </a:p>
          <a:p>
            <a:pPr lvl="0">
              <a:buNone/>
            </a:pPr>
            <a:r>
              <a:rPr lang="en-GB" sz="3000" dirty="0" smtClean="0">
                <a:solidFill>
                  <a:schemeClr val="tx2"/>
                </a:solidFill>
              </a:rPr>
              <a:t>Innovation and sustainability</a:t>
            </a:r>
          </a:p>
          <a:p>
            <a:pPr lvl="0">
              <a:buNone/>
            </a:pPr>
            <a:r>
              <a:rPr lang="en-GB" sz="3000" dirty="0" smtClean="0">
                <a:solidFill>
                  <a:schemeClr val="tx2"/>
                </a:solidFill>
              </a:rPr>
              <a:t>Income generation and finance  </a:t>
            </a:r>
          </a:p>
          <a:p>
            <a:pPr lvl="0">
              <a:buNone/>
            </a:pPr>
            <a:r>
              <a:rPr lang="en-GB" sz="3000" dirty="0" smtClean="0">
                <a:solidFill>
                  <a:schemeClr val="tx2"/>
                </a:solidFill>
              </a:rPr>
              <a:t>Marketing and communications</a:t>
            </a:r>
          </a:p>
          <a:p>
            <a:pPr lvl="0">
              <a:buNone/>
            </a:pPr>
            <a:r>
              <a:rPr lang="en-GB" sz="1400" dirty="0" smtClean="0"/>
              <a:t>www.library.manchester.ac.uk/aboutus/strategy/_files3/SC_strategy_statement_final_20.10.11.pdf</a:t>
            </a:r>
          </a:p>
        </p:txBody>
      </p:sp>
      <p:pic>
        <p:nvPicPr>
          <p:cNvPr id="4"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036" name="Object 4"/>
          <p:cNvGraphicFramePr>
            <a:graphicFrameLocks noGrp="1" noChangeAspect="1"/>
          </p:cNvGraphicFramePr>
          <p:nvPr>
            <p:ph/>
          </p:nvPr>
        </p:nvGraphicFramePr>
        <p:xfrm>
          <a:off x="539750" y="0"/>
          <a:ext cx="8016875" cy="11336338"/>
        </p:xfrm>
        <a:graphic>
          <a:graphicData uri="http://schemas.openxmlformats.org/presentationml/2006/ole">
            <p:oleObj spid="_x0000_s44051" name="Acrobat Document" r:id="rId4" imgW="10719000" imgH="15156000"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algn="ctr"/>
            <a:r>
              <a:rPr lang="en-GB" sz="4400" b="1" dirty="0" smtClean="0"/>
              <a:t>Realising the vision</a:t>
            </a:r>
            <a:endParaRPr lang="en-GB" sz="4400" b="1" dirty="0"/>
          </a:p>
        </p:txBody>
      </p:sp>
      <p:sp>
        <p:nvSpPr>
          <p:cNvPr id="82947" name="Rectangle 3"/>
          <p:cNvSpPr>
            <a:spLocks noGrp="1" noChangeArrowheads="1"/>
          </p:cNvSpPr>
          <p:nvPr>
            <p:ph sz="quarter" idx="1"/>
          </p:nvPr>
        </p:nvSpPr>
        <p:spPr>
          <a:xfrm>
            <a:off x="755576" y="1556792"/>
            <a:ext cx="8893175" cy="4525963"/>
          </a:xfrm>
        </p:spPr>
        <p:txBody>
          <a:bodyPr>
            <a:noAutofit/>
          </a:bodyPr>
          <a:lstStyle/>
          <a:p>
            <a:pPr>
              <a:lnSpc>
                <a:spcPct val="150000"/>
              </a:lnSpc>
              <a:buNone/>
            </a:pPr>
            <a:r>
              <a:rPr lang="en-GB" sz="3200" dirty="0" smtClean="0">
                <a:solidFill>
                  <a:schemeClr val="tx2"/>
                </a:solidFill>
              </a:rPr>
              <a:t>Engagement, outreach and partnership</a:t>
            </a:r>
          </a:p>
          <a:p>
            <a:pPr>
              <a:lnSpc>
                <a:spcPct val="150000"/>
              </a:lnSpc>
              <a:buNone/>
            </a:pPr>
            <a:r>
              <a:rPr lang="en-GB" sz="3200" dirty="0" smtClean="0">
                <a:solidFill>
                  <a:schemeClr val="tx2"/>
                </a:solidFill>
              </a:rPr>
              <a:t>Review and develop the offer</a:t>
            </a:r>
          </a:p>
          <a:p>
            <a:pPr>
              <a:lnSpc>
                <a:spcPct val="150000"/>
              </a:lnSpc>
              <a:buNone/>
            </a:pPr>
            <a:r>
              <a:rPr lang="en-GB" sz="3200" dirty="0" smtClean="0">
                <a:solidFill>
                  <a:schemeClr val="tx2"/>
                </a:solidFill>
              </a:rPr>
              <a:t>Visibility, value and profile</a:t>
            </a:r>
          </a:p>
          <a:p>
            <a:pPr>
              <a:lnSpc>
                <a:spcPct val="150000"/>
              </a:lnSpc>
              <a:buNone/>
            </a:pPr>
            <a:r>
              <a:rPr lang="en-GB" sz="3200" dirty="0" smtClean="0">
                <a:solidFill>
                  <a:schemeClr val="tx2"/>
                </a:solidFill>
              </a:rPr>
              <a:t>Culture change</a:t>
            </a:r>
            <a:endParaRPr lang="en-GB" sz="3200" dirty="0">
              <a:solidFill>
                <a:schemeClr val="tx2"/>
              </a:solidFill>
            </a:endParaRPr>
          </a:p>
        </p:txBody>
      </p:sp>
      <p:pic>
        <p:nvPicPr>
          <p:cNvPr id="4"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Tree>
    <p:extLst>
      <p:ext uri="{BB962C8B-B14F-4D97-AF65-F5344CB8AC3E}">
        <p14:creationId xmlns:p14="http://schemas.microsoft.com/office/powerpoint/2010/main" xmlns="" val="160366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82946" name="Rectangle 2"/>
          <p:cNvSpPr>
            <a:spLocks noGrp="1" noChangeArrowheads="1"/>
          </p:cNvSpPr>
          <p:nvPr>
            <p:ph type="title"/>
          </p:nvPr>
        </p:nvSpPr>
        <p:spPr>
          <a:xfrm>
            <a:off x="914400" y="274638"/>
            <a:ext cx="7772400" cy="1570186"/>
          </a:xfrm>
        </p:spPr>
        <p:txBody>
          <a:bodyPr>
            <a:normAutofit/>
          </a:bodyPr>
          <a:lstStyle/>
          <a:p>
            <a:pPr algn="ctr"/>
            <a:r>
              <a:rPr lang="en-GB" sz="4400" b="1" dirty="0" smtClean="0"/>
              <a:t>Engagement, outreach &amp; partnership</a:t>
            </a:r>
          </a:p>
        </p:txBody>
      </p:sp>
      <p:sp>
        <p:nvSpPr>
          <p:cNvPr id="82947" name="Rectangle 3"/>
          <p:cNvSpPr>
            <a:spLocks noGrp="1" noChangeArrowheads="1"/>
          </p:cNvSpPr>
          <p:nvPr>
            <p:ph sz="quarter" idx="1"/>
          </p:nvPr>
        </p:nvSpPr>
        <p:spPr>
          <a:xfrm>
            <a:off x="755576" y="1844824"/>
            <a:ext cx="8893175" cy="4525963"/>
          </a:xfrm>
        </p:spPr>
        <p:txBody>
          <a:bodyPr>
            <a:noAutofit/>
          </a:bodyPr>
          <a:lstStyle/>
          <a:p>
            <a:pPr>
              <a:lnSpc>
                <a:spcPct val="150000"/>
              </a:lnSpc>
              <a:buNone/>
            </a:pPr>
            <a:r>
              <a:rPr lang="en-GB" sz="3200" dirty="0" smtClean="0">
                <a:solidFill>
                  <a:schemeClr val="tx2"/>
                </a:solidFill>
              </a:rPr>
              <a:t>New teams, </a:t>
            </a:r>
            <a:r>
              <a:rPr lang="en-GB" sz="3200" dirty="0" err="1" smtClean="0">
                <a:solidFill>
                  <a:schemeClr val="tx2"/>
                </a:solidFill>
              </a:rPr>
              <a:t>JDs</a:t>
            </a:r>
            <a:r>
              <a:rPr lang="en-GB" sz="3200" dirty="0" smtClean="0">
                <a:solidFill>
                  <a:schemeClr val="tx2"/>
                </a:solidFill>
              </a:rPr>
              <a:t> and roles</a:t>
            </a:r>
          </a:p>
          <a:p>
            <a:pPr>
              <a:lnSpc>
                <a:spcPct val="150000"/>
              </a:lnSpc>
              <a:buNone/>
            </a:pPr>
            <a:r>
              <a:rPr lang="en-GB" sz="3200" dirty="0" smtClean="0">
                <a:solidFill>
                  <a:schemeClr val="tx2"/>
                </a:solidFill>
              </a:rPr>
              <a:t>Shift in focus and balance of activities</a:t>
            </a:r>
          </a:p>
          <a:p>
            <a:pPr>
              <a:buNone/>
            </a:pPr>
            <a:r>
              <a:rPr lang="en-GB" sz="3200" dirty="0" smtClean="0">
                <a:solidFill>
                  <a:schemeClr val="tx2"/>
                </a:solidFill>
              </a:rPr>
              <a:t>Breaking down the barriers</a:t>
            </a:r>
          </a:p>
          <a:p>
            <a:pPr>
              <a:lnSpc>
                <a:spcPct val="150000"/>
              </a:lnSpc>
              <a:buNone/>
            </a:pPr>
            <a:r>
              <a:rPr lang="en-GB" sz="3200" dirty="0" smtClean="0">
                <a:solidFill>
                  <a:schemeClr val="tx2"/>
                </a:solidFill>
              </a:rPr>
              <a:t>John </a:t>
            </a:r>
            <a:r>
              <a:rPr lang="en-GB" sz="3200" dirty="0" err="1" smtClean="0">
                <a:solidFill>
                  <a:schemeClr val="tx2"/>
                </a:solidFill>
              </a:rPr>
              <a:t>Rylands</a:t>
            </a:r>
            <a:r>
              <a:rPr lang="en-GB" sz="3200" dirty="0" smtClean="0">
                <a:solidFill>
                  <a:schemeClr val="tx2"/>
                </a:solidFill>
              </a:rPr>
              <a:t> Research Institute</a:t>
            </a:r>
          </a:p>
          <a:p>
            <a:pPr>
              <a:lnSpc>
                <a:spcPct val="150000"/>
              </a:lnSpc>
              <a:buNone/>
            </a:pPr>
            <a:endParaRPr lang="en-GB" sz="3200" b="1" dirty="0" smtClean="0">
              <a:solidFill>
                <a:schemeClr val="tx2"/>
              </a:solidFill>
            </a:endParaRPr>
          </a:p>
          <a:p>
            <a:pPr>
              <a:lnSpc>
                <a:spcPct val="150000"/>
              </a:lnSpc>
              <a:buNone/>
            </a:pPr>
            <a:endParaRPr lang="en-GB" sz="3200" b="1" dirty="0" smtClean="0">
              <a:solidFill>
                <a:schemeClr val="tx2"/>
              </a:solidFill>
            </a:endParaRPr>
          </a:p>
          <a:p>
            <a:pPr>
              <a:lnSpc>
                <a:spcPct val="150000"/>
              </a:lnSpc>
              <a:buNone/>
            </a:pPr>
            <a:endParaRPr lang="en-GB" sz="3200" b="1" dirty="0">
              <a:solidFill>
                <a:schemeClr val="tx2"/>
              </a:solidFill>
            </a:endParaRPr>
          </a:p>
        </p:txBody>
      </p:sp>
    </p:spTree>
    <p:extLst>
      <p:ext uri="{BB962C8B-B14F-4D97-AF65-F5344CB8AC3E}">
        <p14:creationId xmlns:p14="http://schemas.microsoft.com/office/powerpoint/2010/main" xmlns="" val="1603666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82946" name="Rectangle 2"/>
          <p:cNvSpPr>
            <a:spLocks noGrp="1" noChangeArrowheads="1"/>
          </p:cNvSpPr>
          <p:nvPr>
            <p:ph type="title"/>
          </p:nvPr>
        </p:nvSpPr>
        <p:spPr>
          <a:xfrm>
            <a:off x="899592" y="548680"/>
            <a:ext cx="7772400" cy="1143000"/>
          </a:xfrm>
        </p:spPr>
        <p:txBody>
          <a:bodyPr>
            <a:normAutofit/>
          </a:bodyPr>
          <a:lstStyle/>
          <a:p>
            <a:pPr algn="ctr">
              <a:lnSpc>
                <a:spcPct val="150000"/>
              </a:lnSpc>
            </a:pPr>
            <a:r>
              <a:rPr lang="en-GB" sz="4400" b="1" dirty="0" smtClean="0"/>
              <a:t>Review and develop the offer</a:t>
            </a:r>
          </a:p>
        </p:txBody>
      </p:sp>
      <p:sp>
        <p:nvSpPr>
          <p:cNvPr id="82947" name="Rectangle 3"/>
          <p:cNvSpPr>
            <a:spLocks noGrp="1" noChangeArrowheads="1"/>
          </p:cNvSpPr>
          <p:nvPr>
            <p:ph sz="quarter" idx="1"/>
          </p:nvPr>
        </p:nvSpPr>
        <p:spPr>
          <a:xfrm>
            <a:off x="755576" y="1844824"/>
            <a:ext cx="8893175" cy="4525963"/>
          </a:xfrm>
        </p:spPr>
        <p:txBody>
          <a:bodyPr>
            <a:noAutofit/>
          </a:bodyPr>
          <a:lstStyle/>
          <a:p>
            <a:pPr>
              <a:buNone/>
            </a:pPr>
            <a:r>
              <a:rPr lang="en-GB" sz="3200" dirty="0" smtClean="0">
                <a:solidFill>
                  <a:schemeClr val="tx2"/>
                </a:solidFill>
              </a:rPr>
              <a:t>New opportunities</a:t>
            </a:r>
          </a:p>
          <a:p>
            <a:pPr>
              <a:buNone/>
            </a:pPr>
            <a:r>
              <a:rPr lang="en-GB" sz="3200" dirty="0" smtClean="0">
                <a:solidFill>
                  <a:schemeClr val="tx2"/>
                </a:solidFill>
              </a:rPr>
              <a:t>		</a:t>
            </a:r>
            <a:r>
              <a:rPr lang="en-GB" sz="2800" b="1" dirty="0" smtClean="0">
                <a:solidFill>
                  <a:schemeClr val="tx2"/>
                </a:solidFill>
              </a:rPr>
              <a:t>Education and Learning Programme</a:t>
            </a:r>
          </a:p>
          <a:p>
            <a:pPr>
              <a:buNone/>
            </a:pPr>
            <a:r>
              <a:rPr lang="en-GB" sz="3200" dirty="0" smtClean="0">
                <a:solidFill>
                  <a:schemeClr val="tx2"/>
                </a:solidFill>
              </a:rPr>
              <a:t>Challenge the status quo</a:t>
            </a:r>
          </a:p>
          <a:p>
            <a:pPr>
              <a:buNone/>
            </a:pPr>
            <a:r>
              <a:rPr lang="en-GB" sz="3200" dirty="0" smtClean="0">
                <a:solidFill>
                  <a:schemeClr val="tx2"/>
                </a:solidFill>
              </a:rPr>
              <a:t>		</a:t>
            </a:r>
            <a:r>
              <a:rPr lang="en-GB" sz="2800" b="1" dirty="0" smtClean="0">
                <a:solidFill>
                  <a:schemeClr val="tx2"/>
                </a:solidFill>
              </a:rPr>
              <a:t>Reading Room review </a:t>
            </a:r>
          </a:p>
          <a:p>
            <a:pPr>
              <a:buNone/>
            </a:pPr>
            <a:r>
              <a:rPr lang="en-GB" sz="3200" dirty="0" smtClean="0">
                <a:solidFill>
                  <a:schemeClr val="tx2"/>
                </a:solidFill>
              </a:rPr>
              <a:t>Commercial activity</a:t>
            </a:r>
          </a:p>
          <a:p>
            <a:pPr>
              <a:spcBef>
                <a:spcPts val="0"/>
              </a:spcBef>
              <a:buNone/>
            </a:pPr>
            <a:r>
              <a:rPr lang="en-GB" sz="3200" dirty="0" smtClean="0">
                <a:solidFill>
                  <a:schemeClr val="tx2"/>
                </a:solidFill>
              </a:rPr>
              <a:t>		</a:t>
            </a:r>
            <a:r>
              <a:rPr lang="en-GB" sz="2800" b="1" dirty="0" smtClean="0">
                <a:solidFill>
                  <a:schemeClr val="tx2"/>
                </a:solidFill>
              </a:rPr>
              <a:t>Centre for Heritage Imaging &amp; Collection Care </a:t>
            </a:r>
          </a:p>
          <a:p>
            <a:pPr>
              <a:spcBef>
                <a:spcPts val="0"/>
              </a:spcBef>
              <a:buNone/>
            </a:pPr>
            <a:r>
              <a:rPr lang="en-GB" sz="2800" b="1" dirty="0" smtClean="0">
                <a:solidFill>
                  <a:schemeClr val="tx2"/>
                </a:solidFill>
              </a:rPr>
              <a:t>		(CHICC); Weddings?</a:t>
            </a:r>
            <a:endParaRPr lang="en-GB" sz="2800" b="1" dirty="0">
              <a:solidFill>
                <a:schemeClr val="tx2"/>
              </a:solidFill>
            </a:endParaRPr>
          </a:p>
        </p:txBody>
      </p:sp>
    </p:spTree>
    <p:extLst>
      <p:ext uri="{BB962C8B-B14F-4D97-AF65-F5344CB8AC3E}">
        <p14:creationId xmlns:p14="http://schemas.microsoft.com/office/powerpoint/2010/main" xmlns="" val="1603666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82946" name="Rectangle 2"/>
          <p:cNvSpPr>
            <a:spLocks noGrp="1" noChangeArrowheads="1"/>
          </p:cNvSpPr>
          <p:nvPr>
            <p:ph type="title"/>
          </p:nvPr>
        </p:nvSpPr>
        <p:spPr/>
        <p:txBody>
          <a:bodyPr>
            <a:normAutofit/>
          </a:bodyPr>
          <a:lstStyle/>
          <a:p>
            <a:pPr algn="ctr">
              <a:lnSpc>
                <a:spcPct val="150000"/>
              </a:lnSpc>
            </a:pPr>
            <a:r>
              <a:rPr lang="en-GB" sz="4400" b="1" dirty="0" smtClean="0"/>
              <a:t>Visibility, value and profile</a:t>
            </a:r>
          </a:p>
        </p:txBody>
      </p:sp>
      <p:sp>
        <p:nvSpPr>
          <p:cNvPr id="82947" name="Rectangle 3"/>
          <p:cNvSpPr>
            <a:spLocks noGrp="1" noChangeArrowheads="1"/>
          </p:cNvSpPr>
          <p:nvPr>
            <p:ph sz="quarter" idx="1"/>
          </p:nvPr>
        </p:nvSpPr>
        <p:spPr>
          <a:xfrm>
            <a:off x="467545" y="1412776"/>
            <a:ext cx="8352928" cy="4525963"/>
          </a:xfrm>
        </p:spPr>
        <p:txBody>
          <a:bodyPr>
            <a:noAutofit/>
          </a:bodyPr>
          <a:lstStyle/>
          <a:p>
            <a:pPr>
              <a:buNone/>
            </a:pPr>
            <a:r>
              <a:rPr lang="en-GB" sz="3200" dirty="0" smtClean="0">
                <a:solidFill>
                  <a:schemeClr val="tx2"/>
                </a:solidFill>
              </a:rPr>
              <a:t>John </a:t>
            </a:r>
            <a:r>
              <a:rPr lang="en-GB" sz="3200" dirty="0" err="1" smtClean="0">
                <a:solidFill>
                  <a:schemeClr val="tx2"/>
                </a:solidFill>
              </a:rPr>
              <a:t>Rylands</a:t>
            </a:r>
            <a:r>
              <a:rPr lang="en-GB" sz="3200" dirty="0" smtClean="0">
                <a:solidFill>
                  <a:schemeClr val="tx2"/>
                </a:solidFill>
              </a:rPr>
              <a:t> Research Institute</a:t>
            </a:r>
          </a:p>
          <a:p>
            <a:pPr>
              <a:buNone/>
            </a:pPr>
            <a:r>
              <a:rPr lang="en-GB" sz="3200" dirty="0" smtClean="0">
                <a:solidFill>
                  <a:schemeClr val="tx2"/>
                </a:solidFill>
              </a:rPr>
              <a:t>Wow projects – augmented reality, email preservation</a:t>
            </a:r>
          </a:p>
          <a:p>
            <a:pPr>
              <a:buNone/>
            </a:pPr>
            <a:r>
              <a:rPr lang="en-GB" sz="3200" dirty="0" smtClean="0">
                <a:solidFill>
                  <a:schemeClr val="tx2"/>
                </a:solidFill>
              </a:rPr>
              <a:t>Wow events – Harry Potter, Dr Who, Blue Peter</a:t>
            </a:r>
          </a:p>
          <a:p>
            <a:pPr>
              <a:buNone/>
            </a:pPr>
            <a:r>
              <a:rPr lang="en-GB" sz="3200" dirty="0" smtClean="0">
                <a:solidFill>
                  <a:schemeClr val="tx2"/>
                </a:solidFill>
              </a:rPr>
              <a:t>Large Visitor Attraction of the Year Award, 2012</a:t>
            </a:r>
          </a:p>
          <a:p>
            <a:pPr>
              <a:buNone/>
            </a:pPr>
            <a:r>
              <a:rPr lang="en-GB" sz="3200" dirty="0" smtClean="0">
                <a:solidFill>
                  <a:schemeClr val="tx2"/>
                </a:solidFill>
              </a:rPr>
              <a:t>High profile University events</a:t>
            </a:r>
          </a:p>
        </p:txBody>
      </p:sp>
      <p:pic>
        <p:nvPicPr>
          <p:cNvPr id="5" name="Picture 4" descr="imagesCA0DOHH2.jpg"/>
          <p:cNvPicPr>
            <a:picLocks noChangeAspect="1"/>
          </p:cNvPicPr>
          <p:nvPr/>
        </p:nvPicPr>
        <p:blipFill>
          <a:blip r:embed="rId4" cstate="print"/>
          <a:stretch>
            <a:fillRect/>
          </a:stretch>
        </p:blipFill>
        <p:spPr>
          <a:xfrm>
            <a:off x="5508104" y="4625752"/>
            <a:ext cx="1512168" cy="2016224"/>
          </a:xfrm>
          <a:prstGeom prst="rect">
            <a:avLst/>
          </a:prstGeom>
        </p:spPr>
      </p:pic>
      <p:pic>
        <p:nvPicPr>
          <p:cNvPr id="6" name="Picture 5" descr="blue peter badge.jpg"/>
          <p:cNvPicPr>
            <a:picLocks noChangeAspect="1"/>
          </p:cNvPicPr>
          <p:nvPr/>
        </p:nvPicPr>
        <p:blipFill>
          <a:blip r:embed="rId5" cstate="print"/>
          <a:stretch>
            <a:fillRect/>
          </a:stretch>
        </p:blipFill>
        <p:spPr>
          <a:xfrm>
            <a:off x="3707904" y="5013176"/>
            <a:ext cx="1368152" cy="1489059"/>
          </a:xfrm>
          <a:prstGeom prst="rect">
            <a:avLst/>
          </a:prstGeom>
        </p:spPr>
      </p:pic>
      <p:pic>
        <p:nvPicPr>
          <p:cNvPr id="7" name="Picture 6" descr="tardis.jpg"/>
          <p:cNvPicPr>
            <a:picLocks noChangeAspect="1"/>
          </p:cNvPicPr>
          <p:nvPr/>
        </p:nvPicPr>
        <p:blipFill>
          <a:blip r:embed="rId6" cstate="print"/>
          <a:stretch>
            <a:fillRect/>
          </a:stretch>
        </p:blipFill>
        <p:spPr>
          <a:xfrm>
            <a:off x="7452320" y="4365104"/>
            <a:ext cx="1547664" cy="2324428"/>
          </a:xfrm>
          <a:prstGeom prst="rect">
            <a:avLst/>
          </a:prstGeom>
        </p:spPr>
      </p:pic>
    </p:spTree>
    <p:extLst>
      <p:ext uri="{BB962C8B-B14F-4D97-AF65-F5344CB8AC3E}">
        <p14:creationId xmlns:p14="http://schemas.microsoft.com/office/powerpoint/2010/main" xmlns="" val="160366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82946" name="Rectangle 2"/>
          <p:cNvSpPr>
            <a:spLocks noGrp="1" noChangeArrowheads="1"/>
          </p:cNvSpPr>
          <p:nvPr>
            <p:ph type="title"/>
          </p:nvPr>
        </p:nvSpPr>
        <p:spPr/>
        <p:txBody>
          <a:bodyPr>
            <a:normAutofit/>
          </a:bodyPr>
          <a:lstStyle/>
          <a:p>
            <a:pPr algn="ctr">
              <a:lnSpc>
                <a:spcPct val="150000"/>
              </a:lnSpc>
            </a:pPr>
            <a:r>
              <a:rPr lang="en-GB" sz="4400" b="1" dirty="0" smtClean="0"/>
              <a:t>Reflections</a:t>
            </a:r>
            <a:endParaRPr lang="en-GB" sz="4400" b="1" dirty="0"/>
          </a:p>
        </p:txBody>
      </p:sp>
      <p:sp>
        <p:nvSpPr>
          <p:cNvPr id="82947" name="Rectangle 3"/>
          <p:cNvSpPr>
            <a:spLocks noGrp="1" noChangeArrowheads="1"/>
          </p:cNvSpPr>
          <p:nvPr>
            <p:ph sz="quarter" idx="1"/>
          </p:nvPr>
        </p:nvSpPr>
        <p:spPr>
          <a:xfrm>
            <a:off x="755577" y="1556792"/>
            <a:ext cx="7560840" cy="4525963"/>
          </a:xfrm>
        </p:spPr>
        <p:txBody>
          <a:bodyPr>
            <a:noAutofit/>
          </a:bodyPr>
          <a:lstStyle/>
          <a:p>
            <a:pPr>
              <a:lnSpc>
                <a:spcPct val="150000"/>
              </a:lnSpc>
              <a:buNone/>
            </a:pPr>
            <a:r>
              <a:rPr lang="en-GB" sz="3200" dirty="0" smtClean="0">
                <a:solidFill>
                  <a:schemeClr val="tx2"/>
                </a:solidFill>
              </a:rPr>
              <a:t>Culture change (but…)</a:t>
            </a:r>
          </a:p>
          <a:p>
            <a:pPr>
              <a:lnSpc>
                <a:spcPct val="150000"/>
              </a:lnSpc>
              <a:buNone/>
            </a:pPr>
            <a:r>
              <a:rPr lang="en-GB" sz="3200" dirty="0" smtClean="0">
                <a:solidFill>
                  <a:schemeClr val="tx2"/>
                </a:solidFill>
              </a:rPr>
              <a:t>Professional tendencies</a:t>
            </a:r>
          </a:p>
          <a:p>
            <a:pPr>
              <a:lnSpc>
                <a:spcPct val="150000"/>
              </a:lnSpc>
              <a:buNone/>
            </a:pPr>
            <a:r>
              <a:rPr lang="en-GB" sz="3200" dirty="0" smtClean="0">
                <a:solidFill>
                  <a:schemeClr val="tx2"/>
                </a:solidFill>
              </a:rPr>
              <a:t>The burden of history</a:t>
            </a:r>
          </a:p>
          <a:p>
            <a:pPr>
              <a:lnSpc>
                <a:spcPct val="150000"/>
              </a:lnSpc>
              <a:buNone/>
            </a:pPr>
            <a:r>
              <a:rPr lang="en-GB" sz="3200" dirty="0" smtClean="0">
                <a:solidFill>
                  <a:schemeClr val="tx2"/>
                </a:solidFill>
              </a:rPr>
              <a:t>Surviving and thriving…..</a:t>
            </a:r>
          </a:p>
          <a:p>
            <a:pPr>
              <a:lnSpc>
                <a:spcPct val="150000"/>
              </a:lnSpc>
              <a:buNone/>
            </a:pPr>
            <a:endParaRPr lang="en-GB" sz="3200" b="1" dirty="0" smtClean="0">
              <a:solidFill>
                <a:schemeClr val="tx2"/>
              </a:solidFill>
            </a:endParaRPr>
          </a:p>
          <a:p>
            <a:pPr>
              <a:lnSpc>
                <a:spcPct val="150000"/>
              </a:lnSpc>
              <a:buNone/>
            </a:pPr>
            <a:endParaRPr lang="en-GB" sz="3200" b="1" dirty="0" smtClean="0">
              <a:solidFill>
                <a:schemeClr val="tx2"/>
              </a:solidFill>
            </a:endParaRPr>
          </a:p>
          <a:p>
            <a:pPr>
              <a:lnSpc>
                <a:spcPct val="150000"/>
              </a:lnSpc>
              <a:buNone/>
            </a:pPr>
            <a:endParaRPr lang="en-GB" sz="3200" b="1" dirty="0">
              <a:solidFill>
                <a:schemeClr val="tx2"/>
              </a:solidFill>
            </a:endParaRPr>
          </a:p>
        </p:txBody>
      </p:sp>
    </p:spTree>
    <p:extLst>
      <p:ext uri="{BB962C8B-B14F-4D97-AF65-F5344CB8AC3E}">
        <p14:creationId xmlns:p14="http://schemas.microsoft.com/office/powerpoint/2010/main" xmlns="" val="1603666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destinyschild2.jpg"/>
          <p:cNvPicPr>
            <a:picLocks noChangeAspect="1"/>
          </p:cNvPicPr>
          <p:nvPr/>
        </p:nvPicPr>
        <p:blipFill>
          <a:blip r:embed="rId3" cstate="print"/>
          <a:stretch>
            <a:fillRect/>
          </a:stretch>
        </p:blipFill>
        <p:spPr>
          <a:xfrm>
            <a:off x="6012160" y="3323388"/>
            <a:ext cx="2745501" cy="3111568"/>
          </a:xfrm>
          <a:prstGeom prst="rect">
            <a:avLst/>
          </a:prstGeom>
        </p:spPr>
      </p:pic>
      <p:pic>
        <p:nvPicPr>
          <p:cNvPr id="4" name="Picture 5" descr="Logo for PP.jpg"/>
          <p:cNvPicPr>
            <a:picLocks noChangeAspect="1"/>
          </p:cNvPicPr>
          <p:nvPr/>
        </p:nvPicPr>
        <p:blipFill>
          <a:blip r:embed="rId4" cstate="print"/>
          <a:srcRect/>
          <a:stretch>
            <a:fillRect/>
          </a:stretch>
        </p:blipFill>
        <p:spPr bwMode="auto">
          <a:xfrm>
            <a:off x="251520" y="188640"/>
            <a:ext cx="1547664" cy="1002131"/>
          </a:xfrm>
          <a:prstGeom prst="rect">
            <a:avLst/>
          </a:prstGeom>
          <a:noFill/>
          <a:ln w="9525">
            <a:noFill/>
            <a:miter lim="800000"/>
            <a:headEnd/>
            <a:tailEnd/>
          </a:ln>
        </p:spPr>
      </p:pic>
      <p:sp>
        <p:nvSpPr>
          <p:cNvPr id="82946" name="Rectangle 2"/>
          <p:cNvSpPr>
            <a:spLocks noGrp="1" noChangeArrowheads="1"/>
          </p:cNvSpPr>
          <p:nvPr>
            <p:ph type="title"/>
          </p:nvPr>
        </p:nvSpPr>
        <p:spPr/>
        <p:txBody>
          <a:bodyPr>
            <a:normAutofit/>
          </a:bodyPr>
          <a:lstStyle/>
          <a:p>
            <a:pPr algn="ctr">
              <a:lnSpc>
                <a:spcPct val="150000"/>
              </a:lnSpc>
            </a:pPr>
            <a:r>
              <a:rPr lang="en-GB" sz="4400" b="1" dirty="0" smtClean="0"/>
              <a:t>Beyond survival…..</a:t>
            </a:r>
            <a:endParaRPr lang="en-GB" sz="4400" b="1" dirty="0"/>
          </a:p>
        </p:txBody>
      </p:sp>
      <p:sp>
        <p:nvSpPr>
          <p:cNvPr id="82947" name="Rectangle 3"/>
          <p:cNvSpPr>
            <a:spLocks noGrp="1" noChangeArrowheads="1"/>
          </p:cNvSpPr>
          <p:nvPr>
            <p:ph sz="quarter" idx="1"/>
          </p:nvPr>
        </p:nvSpPr>
        <p:spPr>
          <a:xfrm>
            <a:off x="755576" y="2060848"/>
            <a:ext cx="7560840" cy="4525963"/>
          </a:xfrm>
        </p:spPr>
        <p:txBody>
          <a:bodyPr>
            <a:noAutofit/>
          </a:bodyPr>
          <a:lstStyle/>
          <a:p>
            <a:pPr>
              <a:lnSpc>
                <a:spcPct val="150000"/>
              </a:lnSpc>
              <a:buNone/>
            </a:pPr>
            <a:r>
              <a:rPr lang="en-GB" sz="3200" dirty="0" smtClean="0"/>
              <a:t>	</a:t>
            </a:r>
            <a:r>
              <a:rPr lang="en-GB" sz="3200" dirty="0" smtClean="0">
                <a:solidFill>
                  <a:schemeClr val="tx2"/>
                </a:solidFill>
              </a:rPr>
              <a:t>I'm not </a:t>
            </a:r>
            <a:r>
              <a:rPr lang="en-GB" sz="3200" dirty="0" err="1" smtClean="0">
                <a:solidFill>
                  <a:schemeClr val="tx2"/>
                </a:solidFill>
              </a:rPr>
              <a:t>goin</a:t>
            </a:r>
            <a:r>
              <a:rPr lang="en-GB" sz="3200" dirty="0" smtClean="0">
                <a:solidFill>
                  <a:schemeClr val="tx2"/>
                </a:solidFill>
              </a:rPr>
              <a:t>' give up (What?) </a:t>
            </a:r>
            <a:br>
              <a:rPr lang="en-GB" sz="3200" dirty="0" smtClean="0">
                <a:solidFill>
                  <a:schemeClr val="tx2"/>
                </a:solidFill>
              </a:rPr>
            </a:br>
            <a:r>
              <a:rPr lang="en-GB" sz="3200" dirty="0" smtClean="0">
                <a:solidFill>
                  <a:schemeClr val="tx2"/>
                </a:solidFill>
              </a:rPr>
              <a:t>I'm not </a:t>
            </a:r>
            <a:r>
              <a:rPr lang="en-GB" sz="3200" dirty="0" err="1" smtClean="0">
                <a:solidFill>
                  <a:schemeClr val="tx2"/>
                </a:solidFill>
              </a:rPr>
              <a:t>goin</a:t>
            </a:r>
            <a:r>
              <a:rPr lang="en-GB" sz="3200" dirty="0" smtClean="0">
                <a:solidFill>
                  <a:schemeClr val="tx2"/>
                </a:solidFill>
              </a:rPr>
              <a:t>' stop (What?) </a:t>
            </a:r>
            <a:br>
              <a:rPr lang="en-GB" sz="3200" dirty="0" smtClean="0">
                <a:solidFill>
                  <a:schemeClr val="tx2"/>
                </a:solidFill>
              </a:rPr>
            </a:br>
            <a:r>
              <a:rPr lang="en-GB" sz="3200" dirty="0" smtClean="0">
                <a:solidFill>
                  <a:schemeClr val="tx2"/>
                </a:solidFill>
              </a:rPr>
              <a:t>I'm </a:t>
            </a:r>
            <a:r>
              <a:rPr lang="en-GB" sz="3200" dirty="0" err="1" smtClean="0">
                <a:solidFill>
                  <a:schemeClr val="tx2"/>
                </a:solidFill>
              </a:rPr>
              <a:t>goin</a:t>
            </a:r>
            <a:r>
              <a:rPr lang="en-GB" sz="3200" dirty="0" smtClean="0">
                <a:solidFill>
                  <a:schemeClr val="tx2"/>
                </a:solidFill>
              </a:rPr>
              <a:t>' work harder (What?) </a:t>
            </a:r>
            <a:br>
              <a:rPr lang="en-GB" sz="3200" dirty="0" smtClean="0">
                <a:solidFill>
                  <a:schemeClr val="tx2"/>
                </a:solidFill>
              </a:rPr>
            </a:br>
            <a:r>
              <a:rPr lang="en-GB" sz="2000" dirty="0" smtClean="0">
                <a:solidFill>
                  <a:schemeClr val="tx2"/>
                </a:solidFill>
              </a:rPr>
              <a:t>(</a:t>
            </a:r>
            <a:r>
              <a:rPr lang="en-GB" sz="2000" b="1" dirty="0" smtClean="0">
                <a:solidFill>
                  <a:schemeClr val="tx2"/>
                </a:solidFill>
              </a:rPr>
              <a:t>Survivor, Destiny’s Child)</a:t>
            </a:r>
          </a:p>
          <a:p>
            <a:pPr>
              <a:lnSpc>
                <a:spcPct val="150000"/>
              </a:lnSpc>
              <a:buNone/>
            </a:pPr>
            <a:endParaRPr lang="en-GB" sz="3200" b="1" dirty="0">
              <a:solidFill>
                <a:schemeClr val="tx2"/>
              </a:solidFill>
            </a:endParaRPr>
          </a:p>
        </p:txBody>
      </p:sp>
    </p:spTree>
    <p:extLst>
      <p:ext uri="{BB962C8B-B14F-4D97-AF65-F5344CB8AC3E}">
        <p14:creationId xmlns:p14="http://schemas.microsoft.com/office/powerpoint/2010/main" xmlns="" val="160366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3074" name="Rectangle 2"/>
          <p:cNvSpPr>
            <a:spLocks noGrp="1" noChangeArrowheads="1"/>
          </p:cNvSpPr>
          <p:nvPr>
            <p:ph type="title" idx="4294967295"/>
          </p:nvPr>
        </p:nvSpPr>
        <p:spPr>
          <a:xfrm>
            <a:off x="0" y="260350"/>
            <a:ext cx="8229600" cy="1143000"/>
          </a:xfrm>
        </p:spPr>
        <p:txBody>
          <a:bodyPr>
            <a:normAutofit/>
          </a:bodyPr>
          <a:lstStyle/>
          <a:p>
            <a:pPr algn="ctr"/>
            <a:r>
              <a:rPr lang="en-GB" sz="4400" b="1" dirty="0" smtClean="0"/>
              <a:t>My key challenge</a:t>
            </a:r>
            <a:endParaRPr lang="en-GB" sz="4400" b="1" dirty="0"/>
          </a:p>
        </p:txBody>
      </p:sp>
      <p:sp>
        <p:nvSpPr>
          <p:cNvPr id="3075" name="Rectangle 3"/>
          <p:cNvSpPr>
            <a:spLocks noGrp="1" noChangeArrowheads="1"/>
          </p:cNvSpPr>
          <p:nvPr>
            <p:ph type="body" idx="4294967295"/>
          </p:nvPr>
        </p:nvSpPr>
        <p:spPr>
          <a:xfrm>
            <a:off x="1381125" y="1628775"/>
            <a:ext cx="7762875" cy="4525963"/>
          </a:xfrm>
        </p:spPr>
        <p:txBody>
          <a:bodyPr>
            <a:normAutofit/>
          </a:bodyPr>
          <a:lstStyle/>
          <a:p>
            <a:pPr marL="0" indent="0">
              <a:lnSpc>
                <a:spcPct val="110000"/>
              </a:lnSpc>
              <a:buNone/>
            </a:pPr>
            <a:r>
              <a:rPr lang="en-GB" sz="3200" dirty="0" smtClean="0">
                <a:solidFill>
                  <a:schemeClr val="tx2"/>
                </a:solidFill>
              </a:rPr>
              <a:t>“Demonstrating the value of SC to the University in tough times, the need for improved engagement with research and learning agendas, and ensuring the delivery of the social responsibility and public engagement agenda”</a:t>
            </a:r>
          </a:p>
          <a:p>
            <a:pPr marL="0" indent="0">
              <a:lnSpc>
                <a:spcPct val="110000"/>
              </a:lnSpc>
              <a:buNone/>
            </a:pPr>
            <a:endParaRPr lang="en-GB" sz="1000" dirty="0" smtClean="0"/>
          </a:p>
          <a:p>
            <a:pPr marL="0" indent="0">
              <a:lnSpc>
                <a:spcPct val="120000"/>
              </a:lnSpc>
              <a:buNone/>
            </a:pPr>
            <a:r>
              <a:rPr lang="en-GB" sz="2000" dirty="0" smtClean="0"/>
              <a:t>OCLC/RLUK Survey of Special Collections and Archives in the UK and Ireland, 2013</a:t>
            </a:r>
          </a:p>
          <a:p>
            <a:pPr marL="0" indent="0">
              <a:lnSpc>
                <a:spcPct val="150000"/>
              </a:lnSpc>
              <a:buNone/>
            </a:pPr>
            <a:endParaRPr lang="en-GB"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3074" name="Rectangle 2"/>
          <p:cNvSpPr>
            <a:spLocks noGrp="1" noChangeArrowheads="1"/>
          </p:cNvSpPr>
          <p:nvPr>
            <p:ph type="title" idx="4294967295"/>
          </p:nvPr>
        </p:nvSpPr>
        <p:spPr>
          <a:xfrm>
            <a:off x="0" y="260350"/>
            <a:ext cx="8229600" cy="1143000"/>
          </a:xfrm>
        </p:spPr>
        <p:txBody>
          <a:bodyPr>
            <a:normAutofit/>
          </a:bodyPr>
          <a:lstStyle/>
          <a:p>
            <a:pPr algn="ctr"/>
            <a:r>
              <a:rPr lang="en-GB" sz="4400" b="1" dirty="0" smtClean="0"/>
              <a:t>Overview</a:t>
            </a:r>
            <a:endParaRPr lang="en-GB" sz="4400" b="1" dirty="0"/>
          </a:p>
        </p:txBody>
      </p:sp>
      <p:sp>
        <p:nvSpPr>
          <p:cNvPr id="3075" name="Rectangle 3"/>
          <p:cNvSpPr>
            <a:spLocks noGrp="1" noChangeArrowheads="1"/>
          </p:cNvSpPr>
          <p:nvPr>
            <p:ph type="body" idx="4294967295"/>
          </p:nvPr>
        </p:nvSpPr>
        <p:spPr>
          <a:xfrm>
            <a:off x="769938" y="1628775"/>
            <a:ext cx="8374062" cy="4525963"/>
          </a:xfrm>
        </p:spPr>
        <p:txBody>
          <a:bodyPr>
            <a:normAutofit/>
          </a:bodyPr>
          <a:lstStyle/>
          <a:p>
            <a:pPr marL="0" indent="0">
              <a:lnSpc>
                <a:spcPct val="150000"/>
              </a:lnSpc>
              <a:buNone/>
            </a:pPr>
            <a:r>
              <a:rPr lang="en-GB" sz="3200" dirty="0" smtClean="0">
                <a:solidFill>
                  <a:schemeClr val="tx2"/>
                </a:solidFill>
              </a:rPr>
              <a:t>SC at the University of Manchester</a:t>
            </a:r>
          </a:p>
          <a:p>
            <a:pPr marL="0" indent="0">
              <a:lnSpc>
                <a:spcPct val="150000"/>
              </a:lnSpc>
              <a:buNone/>
            </a:pPr>
            <a:r>
              <a:rPr lang="en-GB" sz="3200" dirty="0" smtClean="0">
                <a:solidFill>
                  <a:schemeClr val="tx2"/>
                </a:solidFill>
              </a:rPr>
              <a:t>Survival factors</a:t>
            </a:r>
            <a:endParaRPr lang="en-GB" sz="3200" dirty="0">
              <a:solidFill>
                <a:schemeClr val="tx2"/>
              </a:solidFill>
            </a:endParaRPr>
          </a:p>
          <a:p>
            <a:pPr marL="0" indent="0">
              <a:lnSpc>
                <a:spcPct val="150000"/>
              </a:lnSpc>
              <a:buNone/>
            </a:pPr>
            <a:r>
              <a:rPr lang="en-GB" sz="3200" dirty="0" smtClean="0">
                <a:solidFill>
                  <a:schemeClr val="tx2"/>
                </a:solidFill>
              </a:rPr>
              <a:t>Developing a vision for SC</a:t>
            </a:r>
          </a:p>
          <a:p>
            <a:pPr marL="0" indent="0">
              <a:lnSpc>
                <a:spcPct val="150000"/>
              </a:lnSpc>
              <a:buNone/>
            </a:pPr>
            <a:r>
              <a:rPr lang="en-GB" sz="3200" dirty="0" smtClean="0">
                <a:solidFill>
                  <a:schemeClr val="tx2"/>
                </a:solidFill>
              </a:rPr>
              <a:t>Realising the vision</a:t>
            </a:r>
          </a:p>
          <a:p>
            <a:pPr marL="0" indent="0">
              <a:lnSpc>
                <a:spcPct val="150000"/>
              </a:lnSpc>
              <a:buNone/>
            </a:pPr>
            <a:r>
              <a:rPr lang="en-GB" sz="3200" dirty="0" smtClean="0">
                <a:solidFill>
                  <a:schemeClr val="tx2"/>
                </a:solidFill>
              </a:rPr>
              <a:t>Reflections</a:t>
            </a:r>
            <a:endParaRPr lang="en-GB" sz="32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3" cstate="print"/>
          <a:srcRect/>
          <a:stretch>
            <a:fillRect/>
          </a:stretch>
        </p:blipFill>
        <p:spPr bwMode="auto">
          <a:xfrm>
            <a:off x="4283968" y="3284984"/>
            <a:ext cx="2237994" cy="3356992"/>
          </a:xfrm>
          <a:prstGeom prst="rect">
            <a:avLst/>
          </a:prstGeom>
          <a:noFill/>
          <a:ln w="9525">
            <a:noFill/>
            <a:miter lim="800000"/>
            <a:headEnd/>
            <a:tailEnd/>
          </a:ln>
          <a:effectLst/>
        </p:spPr>
      </p:pic>
      <p:sp>
        <p:nvSpPr>
          <p:cNvPr id="4099" name="Rectangle 2"/>
          <p:cNvSpPr>
            <a:spLocks noGrp="1" noChangeArrowheads="1"/>
          </p:cNvSpPr>
          <p:nvPr>
            <p:ph type="title" idx="4294967295"/>
          </p:nvPr>
        </p:nvSpPr>
        <p:spPr>
          <a:xfrm>
            <a:off x="0" y="260350"/>
            <a:ext cx="9144000" cy="1152525"/>
          </a:xfrm>
        </p:spPr>
        <p:txBody>
          <a:bodyPr>
            <a:normAutofit/>
          </a:bodyPr>
          <a:lstStyle/>
          <a:p>
            <a:pPr algn="ctr"/>
            <a:r>
              <a:rPr lang="en-GB" sz="4400" b="1" dirty="0" smtClean="0"/>
              <a:t>SC at </a:t>
            </a:r>
            <a:r>
              <a:rPr lang="en-GB" sz="4400" b="1" dirty="0"/>
              <a:t>the </a:t>
            </a:r>
            <a:r>
              <a:rPr lang="en-GB" sz="4400" b="1" dirty="0" smtClean="0"/>
              <a:t>UML </a:t>
            </a:r>
            <a:endParaRPr lang="en-GB" sz="4400" b="1" dirty="0"/>
          </a:p>
        </p:txBody>
      </p:sp>
      <p:sp>
        <p:nvSpPr>
          <p:cNvPr id="4100" name="Rectangle 3"/>
          <p:cNvSpPr>
            <a:spLocks noGrp="1" noChangeArrowheads="1"/>
          </p:cNvSpPr>
          <p:nvPr>
            <p:ph type="body" idx="4294967295"/>
          </p:nvPr>
        </p:nvSpPr>
        <p:spPr>
          <a:xfrm>
            <a:off x="539750" y="1773238"/>
            <a:ext cx="8604250" cy="4175125"/>
          </a:xfrm>
        </p:spPr>
        <p:txBody>
          <a:bodyPr/>
          <a:lstStyle/>
          <a:p>
            <a:pPr marL="0" indent="0">
              <a:buNone/>
            </a:pPr>
            <a:r>
              <a:rPr lang="en-GB" sz="3200" dirty="0" smtClean="0">
                <a:solidFill>
                  <a:schemeClr val="tx2"/>
                </a:solidFill>
              </a:rPr>
              <a:t>Division of the University of Manchester Library</a:t>
            </a:r>
          </a:p>
          <a:p>
            <a:pPr marL="0" indent="0">
              <a:buNone/>
            </a:pPr>
            <a:r>
              <a:rPr lang="en-GB" sz="3200" dirty="0" smtClean="0">
                <a:solidFill>
                  <a:schemeClr val="tx2"/>
                </a:solidFill>
              </a:rPr>
              <a:t>Internationally significant collections</a:t>
            </a:r>
          </a:p>
          <a:p>
            <a:pPr marL="0" indent="0">
              <a:buNone/>
            </a:pPr>
            <a:r>
              <a:rPr lang="en-GB" sz="3200" dirty="0" smtClean="0">
                <a:solidFill>
                  <a:schemeClr val="tx2"/>
                </a:solidFill>
              </a:rPr>
              <a:t>The John </a:t>
            </a:r>
            <a:r>
              <a:rPr lang="en-GB" sz="3200" dirty="0" err="1" smtClean="0">
                <a:solidFill>
                  <a:schemeClr val="tx2"/>
                </a:solidFill>
              </a:rPr>
              <a:t>Rylands</a:t>
            </a:r>
            <a:r>
              <a:rPr lang="en-GB" sz="3200" dirty="0" smtClean="0">
                <a:solidFill>
                  <a:schemeClr val="tx2"/>
                </a:solidFill>
              </a:rPr>
              <a:t> Library</a:t>
            </a:r>
          </a:p>
          <a:p>
            <a:pPr marL="0" indent="0">
              <a:buNone/>
            </a:pPr>
            <a:r>
              <a:rPr lang="en-GB" sz="3200" dirty="0" smtClean="0">
                <a:solidFill>
                  <a:schemeClr val="tx2"/>
                </a:solidFill>
              </a:rPr>
              <a:t>Research library</a:t>
            </a:r>
            <a:endParaRPr lang="en-GB" sz="3200" dirty="0">
              <a:solidFill>
                <a:schemeClr val="tx2"/>
              </a:solidFill>
            </a:endParaRPr>
          </a:p>
          <a:p>
            <a:pPr marL="0" indent="0">
              <a:buNone/>
            </a:pPr>
            <a:r>
              <a:rPr lang="en-GB" sz="3200" dirty="0" smtClean="0">
                <a:solidFill>
                  <a:schemeClr val="tx2"/>
                </a:solidFill>
              </a:rPr>
              <a:t>Visitor attraction</a:t>
            </a:r>
          </a:p>
          <a:p>
            <a:pPr marL="0" indent="0">
              <a:buNone/>
            </a:pPr>
            <a:endParaRPr lang="en-GB" sz="3200" dirty="0" smtClean="0"/>
          </a:p>
          <a:p>
            <a:pPr marL="0" indent="0">
              <a:buNone/>
            </a:pPr>
            <a:endParaRPr lang="en-GB" sz="3200" dirty="0"/>
          </a:p>
          <a:p>
            <a:pPr>
              <a:buFontTx/>
              <a:buNone/>
            </a:pPr>
            <a:endParaRPr lang="en-GB" dirty="0"/>
          </a:p>
        </p:txBody>
      </p:sp>
      <p:pic>
        <p:nvPicPr>
          <p:cNvPr id="5" name="Picture 5" descr="Logo for PP.jpg"/>
          <p:cNvPicPr>
            <a:picLocks noChangeAspect="1"/>
          </p:cNvPicPr>
          <p:nvPr/>
        </p:nvPicPr>
        <p:blipFill>
          <a:blip r:embed="rId4" cstate="print"/>
          <a:srcRect/>
          <a:stretch>
            <a:fillRect/>
          </a:stretch>
        </p:blipFill>
        <p:spPr bwMode="auto">
          <a:xfrm>
            <a:off x="251520" y="188640"/>
            <a:ext cx="1547664" cy="1002131"/>
          </a:xfrm>
          <a:prstGeom prst="rect">
            <a:avLst/>
          </a:prstGeom>
          <a:noFill/>
          <a:ln w="9525">
            <a:noFill/>
            <a:miter lim="800000"/>
            <a:headEnd/>
            <a:tailEnd/>
          </a:ln>
        </p:spPr>
      </p:pic>
      <p:pic>
        <p:nvPicPr>
          <p:cNvPr id="8" name="Picture 7" descr="101-5.jpg"/>
          <p:cNvPicPr>
            <a:picLocks noChangeAspect="1"/>
          </p:cNvPicPr>
          <p:nvPr/>
        </p:nvPicPr>
        <p:blipFill>
          <a:blip r:embed="rId5" cstate="print"/>
          <a:stretch>
            <a:fillRect/>
          </a:stretch>
        </p:blipFill>
        <p:spPr>
          <a:xfrm>
            <a:off x="6804248" y="3183607"/>
            <a:ext cx="2203779" cy="35303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4100" name="Rectangle 3"/>
          <p:cNvSpPr>
            <a:spLocks noGrp="1" noChangeArrowheads="1"/>
          </p:cNvSpPr>
          <p:nvPr>
            <p:ph type="body" idx="4294967295"/>
          </p:nvPr>
        </p:nvSpPr>
        <p:spPr>
          <a:xfrm>
            <a:off x="539750" y="2060575"/>
            <a:ext cx="8604250" cy="3887788"/>
          </a:xfrm>
        </p:spPr>
        <p:txBody>
          <a:bodyPr>
            <a:normAutofit lnSpcReduction="10000"/>
          </a:bodyPr>
          <a:lstStyle/>
          <a:p>
            <a:pPr lvl="1">
              <a:buNone/>
            </a:pPr>
            <a:r>
              <a:rPr lang="en-GB" sz="3200" dirty="0" smtClean="0">
                <a:solidFill>
                  <a:schemeClr val="tx2"/>
                </a:solidFill>
              </a:rPr>
              <a:t>- Lack of vision and strategy</a:t>
            </a:r>
          </a:p>
          <a:p>
            <a:pPr lvl="1">
              <a:buNone/>
            </a:pPr>
            <a:r>
              <a:rPr lang="en-GB" sz="3200" dirty="0" smtClean="0">
                <a:solidFill>
                  <a:schemeClr val="tx2"/>
                </a:solidFill>
              </a:rPr>
              <a:t>- Poor visibility and profile</a:t>
            </a:r>
          </a:p>
          <a:p>
            <a:pPr lvl="1">
              <a:buNone/>
            </a:pPr>
            <a:r>
              <a:rPr lang="en-GB" sz="3200" dirty="0" smtClean="0">
                <a:solidFill>
                  <a:schemeClr val="tx2"/>
                </a:solidFill>
              </a:rPr>
              <a:t>- Punching below our weight</a:t>
            </a:r>
          </a:p>
          <a:p>
            <a:pPr lvl="1">
              <a:buFontTx/>
              <a:buChar char="-"/>
            </a:pPr>
            <a:endParaRPr lang="en-GB" sz="1600" dirty="0" smtClean="0">
              <a:solidFill>
                <a:schemeClr val="tx2"/>
              </a:solidFill>
            </a:endParaRPr>
          </a:p>
          <a:p>
            <a:pPr lvl="1">
              <a:buNone/>
            </a:pPr>
            <a:r>
              <a:rPr lang="en-GB" sz="3200" dirty="0" smtClean="0">
                <a:solidFill>
                  <a:schemeClr val="tx2"/>
                </a:solidFill>
              </a:rPr>
              <a:t>+ Expert, committed staff</a:t>
            </a:r>
          </a:p>
          <a:p>
            <a:pPr lvl="1">
              <a:buNone/>
            </a:pPr>
            <a:r>
              <a:rPr lang="en-GB" sz="3200" dirty="0" smtClean="0">
                <a:solidFill>
                  <a:schemeClr val="tx2"/>
                </a:solidFill>
              </a:rPr>
              <a:t>+ Amazing collections</a:t>
            </a:r>
          </a:p>
          <a:p>
            <a:pPr lvl="1">
              <a:buNone/>
            </a:pPr>
            <a:r>
              <a:rPr lang="en-GB" sz="3200" dirty="0" smtClean="0">
                <a:solidFill>
                  <a:schemeClr val="tx2"/>
                </a:solidFill>
              </a:rPr>
              <a:t>+ Stunning building</a:t>
            </a:r>
          </a:p>
          <a:p>
            <a:pPr lvl="1">
              <a:buNone/>
            </a:pPr>
            <a:r>
              <a:rPr lang="en-GB" sz="3200" dirty="0" smtClean="0">
                <a:solidFill>
                  <a:schemeClr val="tx2"/>
                </a:solidFill>
              </a:rPr>
              <a:t>+ Ambitious University &amp; Library </a:t>
            </a:r>
          </a:p>
          <a:p>
            <a:pPr marL="0" indent="0">
              <a:buNone/>
            </a:pPr>
            <a:endParaRPr lang="en-GB" sz="3200" dirty="0" smtClean="0"/>
          </a:p>
          <a:p>
            <a:pPr marL="0" indent="0">
              <a:buNone/>
            </a:pPr>
            <a:endParaRPr lang="en-GB" sz="3200" dirty="0"/>
          </a:p>
          <a:p>
            <a:pPr>
              <a:buFontTx/>
              <a:buNone/>
            </a:pPr>
            <a:endParaRPr lang="en-GB" dirty="0"/>
          </a:p>
        </p:txBody>
      </p:sp>
      <p:sp>
        <p:nvSpPr>
          <p:cNvPr id="7" name="Rectangle 2"/>
          <p:cNvSpPr txBox="1">
            <a:spLocks noChangeArrowheads="1"/>
          </p:cNvSpPr>
          <p:nvPr/>
        </p:nvSpPr>
        <p:spPr>
          <a:xfrm>
            <a:off x="0" y="260350"/>
            <a:ext cx="8229600" cy="11430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dirty="0" smtClean="0">
                <a:solidFill>
                  <a:schemeClr val="tx2"/>
                </a:solidFill>
                <a:latin typeface="+mj-lt"/>
                <a:ea typeface="+mj-ea"/>
                <a:cs typeface="+mj-cs"/>
              </a:rPr>
              <a:t>Survival factors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5" descr="Logo for PP.jpg"/>
          <p:cNvPicPr>
            <a:picLocks noChangeAspect="1"/>
          </p:cNvPicPr>
          <p:nvPr/>
        </p:nvPicPr>
        <p:blipFill>
          <a:blip r:embed="rId3" cstate="print"/>
          <a:srcRect/>
          <a:stretch>
            <a:fillRect/>
          </a:stretch>
        </p:blipFill>
        <p:spPr bwMode="auto">
          <a:xfrm>
            <a:off x="251520" y="188640"/>
            <a:ext cx="1547664" cy="1002131"/>
          </a:xfrm>
          <a:prstGeom prst="rect">
            <a:avLst/>
          </a:prstGeom>
          <a:noFill/>
          <a:ln w="9525">
            <a:noFill/>
            <a:miter lim="800000"/>
            <a:headEnd/>
            <a:tailEnd/>
          </a:ln>
        </p:spPr>
      </p:pic>
      <p:sp>
        <p:nvSpPr>
          <p:cNvPr id="10243" name="Rectangle 2"/>
          <p:cNvSpPr>
            <a:spLocks noGrp="1" noChangeArrowheads="1"/>
          </p:cNvSpPr>
          <p:nvPr>
            <p:ph type="title" idx="4294967295"/>
          </p:nvPr>
        </p:nvSpPr>
        <p:spPr>
          <a:xfrm>
            <a:off x="0" y="274638"/>
            <a:ext cx="8229600" cy="1143000"/>
          </a:xfrm>
        </p:spPr>
        <p:txBody>
          <a:bodyPr>
            <a:normAutofit/>
          </a:bodyPr>
          <a:lstStyle/>
          <a:p>
            <a:pPr algn="ctr"/>
            <a:r>
              <a:rPr lang="en-GB" sz="4400" b="1" dirty="0" smtClean="0"/>
              <a:t>	SC vision</a:t>
            </a:r>
            <a:endParaRPr lang="en-GB" sz="4400" b="1" dirty="0"/>
          </a:p>
        </p:txBody>
      </p:sp>
      <p:sp>
        <p:nvSpPr>
          <p:cNvPr id="10244" name="Rectangle 3"/>
          <p:cNvSpPr>
            <a:spLocks noGrp="1" noChangeArrowheads="1"/>
          </p:cNvSpPr>
          <p:nvPr>
            <p:ph type="body" idx="4294967295"/>
          </p:nvPr>
        </p:nvSpPr>
        <p:spPr>
          <a:xfrm>
            <a:off x="914400" y="1484313"/>
            <a:ext cx="8229600" cy="5040312"/>
          </a:xfrm>
        </p:spPr>
        <p:txBody>
          <a:bodyPr/>
          <a:lstStyle/>
          <a:p>
            <a:pPr>
              <a:lnSpc>
                <a:spcPct val="90000"/>
              </a:lnSpc>
              <a:buNone/>
            </a:pPr>
            <a:r>
              <a:rPr lang="en-GB" sz="3000" dirty="0">
                <a:solidFill>
                  <a:schemeClr val="tx2"/>
                </a:solidFill>
              </a:rPr>
              <a:t>Where are we now? </a:t>
            </a:r>
          </a:p>
          <a:p>
            <a:pPr>
              <a:lnSpc>
                <a:spcPct val="90000"/>
              </a:lnSpc>
              <a:buNone/>
            </a:pPr>
            <a:r>
              <a:rPr lang="en-GB" sz="3000" dirty="0">
                <a:solidFill>
                  <a:schemeClr val="tx2"/>
                </a:solidFill>
              </a:rPr>
              <a:t>Where do we want to go?</a:t>
            </a:r>
          </a:p>
          <a:p>
            <a:pPr>
              <a:lnSpc>
                <a:spcPct val="90000"/>
              </a:lnSpc>
              <a:buNone/>
            </a:pPr>
            <a:r>
              <a:rPr lang="en-GB" sz="3000" dirty="0">
                <a:solidFill>
                  <a:schemeClr val="tx2"/>
                </a:solidFill>
              </a:rPr>
              <a:t>What does SC do?</a:t>
            </a:r>
          </a:p>
          <a:p>
            <a:pPr>
              <a:lnSpc>
                <a:spcPct val="90000"/>
              </a:lnSpc>
              <a:buNone/>
            </a:pPr>
            <a:r>
              <a:rPr lang="en-GB" sz="3000" dirty="0">
                <a:solidFill>
                  <a:schemeClr val="tx2"/>
                </a:solidFill>
              </a:rPr>
              <a:t>What do you love?</a:t>
            </a:r>
          </a:p>
          <a:p>
            <a:pPr>
              <a:lnSpc>
                <a:spcPct val="90000"/>
              </a:lnSpc>
              <a:buNone/>
            </a:pPr>
            <a:r>
              <a:rPr lang="en-GB" sz="3000" dirty="0">
                <a:solidFill>
                  <a:schemeClr val="tx2"/>
                </a:solidFill>
              </a:rPr>
              <a:t>What is your strength?</a:t>
            </a:r>
          </a:p>
          <a:p>
            <a:pPr>
              <a:lnSpc>
                <a:spcPct val="90000"/>
              </a:lnSpc>
              <a:buNone/>
            </a:pPr>
            <a:r>
              <a:rPr lang="en-GB" sz="3000" dirty="0">
                <a:solidFill>
                  <a:schemeClr val="tx2"/>
                </a:solidFill>
              </a:rPr>
              <a:t>What are you going to do?</a:t>
            </a:r>
          </a:p>
          <a:p>
            <a:pPr>
              <a:lnSpc>
                <a:spcPct val="90000"/>
              </a:lnSpc>
              <a:buNone/>
            </a:pPr>
            <a:r>
              <a:rPr lang="en-GB" sz="3000" dirty="0">
                <a:solidFill>
                  <a:schemeClr val="tx2"/>
                </a:solidFill>
              </a:rPr>
              <a:t>What is your miracle?</a:t>
            </a:r>
          </a:p>
          <a:p>
            <a:pPr>
              <a:lnSpc>
                <a:spcPct val="90000"/>
              </a:lnSpc>
              <a:buNone/>
            </a:pPr>
            <a:r>
              <a:rPr lang="en-GB" sz="3000" dirty="0">
                <a:solidFill>
                  <a:schemeClr val="tx2"/>
                </a:solidFill>
              </a:rPr>
              <a:t>What will stop us?</a:t>
            </a:r>
          </a:p>
          <a:p>
            <a:pPr>
              <a:lnSpc>
                <a:spcPct val="90000"/>
              </a:lnSpc>
              <a:buNone/>
            </a:pPr>
            <a:r>
              <a:rPr lang="en-GB" sz="3000" dirty="0">
                <a:solidFill>
                  <a:schemeClr val="tx2"/>
                </a:solidFill>
              </a:rPr>
              <a:t>What are we good at?</a:t>
            </a:r>
          </a:p>
          <a:p>
            <a:pPr>
              <a:lnSpc>
                <a:spcPct val="90000"/>
              </a:lnSpc>
              <a:buNone/>
            </a:pPr>
            <a:r>
              <a:rPr lang="en-GB" sz="3000" dirty="0">
                <a:solidFill>
                  <a:schemeClr val="tx2"/>
                </a:solidFill>
              </a:rPr>
              <a:t>What does the University need us to be good at?</a:t>
            </a:r>
          </a:p>
          <a:p>
            <a:pPr>
              <a:lnSpc>
                <a:spcPct val="90000"/>
              </a:lnSpc>
              <a:buFontTx/>
              <a:buNone/>
            </a:pPr>
            <a:endParaRPr lang="en-GB" sz="2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p:cNvPicPr>
            <a:picLocks noGrp="1" noChangeAspect="1" noChangeArrowheads="1"/>
          </p:cNvPicPr>
          <p:nvPr>
            <p:ph type="body" idx="4294967295"/>
          </p:nvPr>
        </p:nvPicPr>
        <p:blipFill>
          <a:blip r:embed="rId3" cstate="print"/>
          <a:srcRect/>
          <a:stretch>
            <a:fillRect/>
          </a:stretch>
        </p:blipFill>
        <p:spPr>
          <a:xfrm>
            <a:off x="0" y="765175"/>
            <a:ext cx="9144000" cy="5029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3"/>
          <p:cNvPicPr>
            <a:picLocks noGrp="1" noChangeAspect="1" noChangeArrowheads="1"/>
          </p:cNvPicPr>
          <p:nvPr>
            <p:ph type="body" idx="4294967295"/>
          </p:nvPr>
        </p:nvPicPr>
        <p:blipFill>
          <a:blip r:embed="rId3" cstate="print"/>
          <a:srcRect/>
          <a:stretch>
            <a:fillRect/>
          </a:stretch>
        </p:blipFill>
        <p:spPr>
          <a:xfrm>
            <a:off x="0" y="765175"/>
            <a:ext cx="9144000" cy="5029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3"/>
          <p:cNvPicPr>
            <a:picLocks noGrp="1" noChangeAspect="1" noChangeArrowheads="1"/>
          </p:cNvPicPr>
          <p:nvPr>
            <p:ph type="body" idx="4294967295"/>
          </p:nvPr>
        </p:nvPicPr>
        <p:blipFill>
          <a:blip r:embed="rId3" cstate="print"/>
          <a:srcRect/>
          <a:stretch>
            <a:fillRect/>
          </a:stretch>
        </p:blipFill>
        <p:spPr>
          <a:xfrm>
            <a:off x="0" y="0"/>
            <a:ext cx="7165975"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2218</TotalTime>
  <Words>391</Words>
  <Application>Microsoft Office PowerPoint</Application>
  <PresentationFormat>On-screen Show (4:3)</PresentationFormat>
  <Paragraphs>104</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Equity</vt:lpstr>
      <vt:lpstr>Acrobat Document</vt:lpstr>
      <vt:lpstr>Survive and thrive: SC at the University of Manchester</vt:lpstr>
      <vt:lpstr>My key challenge</vt:lpstr>
      <vt:lpstr>Overview</vt:lpstr>
      <vt:lpstr>SC at the UML </vt:lpstr>
      <vt:lpstr>Slide 5</vt:lpstr>
      <vt:lpstr> SC vision</vt:lpstr>
      <vt:lpstr>Slide 7</vt:lpstr>
      <vt:lpstr>Slide 8</vt:lpstr>
      <vt:lpstr>Slide 9</vt:lpstr>
      <vt:lpstr>SC Strategy Statement</vt:lpstr>
      <vt:lpstr>Slide 11</vt:lpstr>
      <vt:lpstr>Realising the vision</vt:lpstr>
      <vt:lpstr>Engagement, outreach &amp; partnership</vt:lpstr>
      <vt:lpstr>Review and develop the offer</vt:lpstr>
      <vt:lpstr>Visibility, value and profile</vt:lpstr>
      <vt:lpstr>Reflections</vt:lpstr>
      <vt:lpstr>Beyond survival…..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Survive and Thrive: SC At the University Of Manchester</dc:title>
  <dc:creator>Rachel Beckett</dc:creator>
  <cp:lastModifiedBy>Windows User</cp:lastModifiedBy>
  <cp:revision>137</cp:revision>
  <dcterms:created xsi:type="dcterms:W3CDTF">2012-05-16T13:59:36Z</dcterms:created>
  <dcterms:modified xsi:type="dcterms:W3CDTF">2013-06-18T16:49:27Z</dcterms:modified>
</cp:coreProperties>
</file>