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771" r:id="rId2"/>
    <p:sldMasterId id="2147483779" r:id="rId3"/>
    <p:sldMasterId id="2147483791" r:id="rId4"/>
  </p:sldMasterIdLst>
  <p:notesMasterIdLst>
    <p:notesMasterId r:id="rId18"/>
  </p:notesMasterIdLst>
  <p:handoutMasterIdLst>
    <p:handoutMasterId r:id="rId19"/>
  </p:handoutMasterIdLst>
  <p:sldIdLst>
    <p:sldId id="860" r:id="rId5"/>
    <p:sldId id="847" r:id="rId6"/>
    <p:sldId id="866" r:id="rId7"/>
    <p:sldId id="822" r:id="rId8"/>
    <p:sldId id="829" r:id="rId9"/>
    <p:sldId id="872" r:id="rId10"/>
    <p:sldId id="870" r:id="rId11"/>
    <p:sldId id="867" r:id="rId12"/>
    <p:sldId id="868" r:id="rId13"/>
    <p:sldId id="858" r:id="rId14"/>
    <p:sldId id="859" r:id="rId15"/>
    <p:sldId id="873" r:id="rId16"/>
    <p:sldId id="848" r:id="rId17"/>
  </p:sldIdLst>
  <p:sldSz cx="9144000" cy="6858000" type="screen4x3"/>
  <p:notesSz cx="7019925" cy="9305925"/>
  <p:defaultTextStyle>
    <a:defPPr>
      <a:defRPr lang="en-US"/>
    </a:defPPr>
    <a:lvl1pPr algn="l" rtl="0" fontAlgn="base">
      <a:spcBef>
        <a:spcPct val="0"/>
      </a:spcBef>
      <a:spcAft>
        <a:spcPct val="0"/>
      </a:spcAft>
      <a:defRPr sz="3200" b="1" kern="1200">
        <a:solidFill>
          <a:srgbClr val="336699"/>
        </a:solidFill>
        <a:latin typeface="Verdana" pitchFamily="34" charset="0"/>
        <a:ea typeface="ＭＳ Ｐゴシック"/>
        <a:cs typeface="ＭＳ Ｐゴシック"/>
      </a:defRPr>
    </a:lvl1pPr>
    <a:lvl2pPr marL="457200" algn="l" rtl="0" fontAlgn="base">
      <a:spcBef>
        <a:spcPct val="0"/>
      </a:spcBef>
      <a:spcAft>
        <a:spcPct val="0"/>
      </a:spcAft>
      <a:defRPr sz="3200" b="1" kern="1200">
        <a:solidFill>
          <a:srgbClr val="336699"/>
        </a:solidFill>
        <a:latin typeface="Verdana" pitchFamily="34" charset="0"/>
        <a:ea typeface="ＭＳ Ｐゴシック"/>
        <a:cs typeface="ＭＳ Ｐゴシック"/>
      </a:defRPr>
    </a:lvl2pPr>
    <a:lvl3pPr marL="914400" algn="l" rtl="0" fontAlgn="base">
      <a:spcBef>
        <a:spcPct val="0"/>
      </a:spcBef>
      <a:spcAft>
        <a:spcPct val="0"/>
      </a:spcAft>
      <a:defRPr sz="3200" b="1" kern="1200">
        <a:solidFill>
          <a:srgbClr val="336699"/>
        </a:solidFill>
        <a:latin typeface="Verdana" pitchFamily="34" charset="0"/>
        <a:ea typeface="ＭＳ Ｐゴシック"/>
        <a:cs typeface="ＭＳ Ｐゴシック"/>
      </a:defRPr>
    </a:lvl3pPr>
    <a:lvl4pPr marL="1371600" algn="l" rtl="0" fontAlgn="base">
      <a:spcBef>
        <a:spcPct val="0"/>
      </a:spcBef>
      <a:spcAft>
        <a:spcPct val="0"/>
      </a:spcAft>
      <a:defRPr sz="3200" b="1" kern="1200">
        <a:solidFill>
          <a:srgbClr val="336699"/>
        </a:solidFill>
        <a:latin typeface="Verdana" pitchFamily="34" charset="0"/>
        <a:ea typeface="ＭＳ Ｐゴシック"/>
        <a:cs typeface="ＭＳ Ｐゴシック"/>
      </a:defRPr>
    </a:lvl4pPr>
    <a:lvl5pPr marL="1828800" algn="l" rtl="0" fontAlgn="base">
      <a:spcBef>
        <a:spcPct val="0"/>
      </a:spcBef>
      <a:spcAft>
        <a:spcPct val="0"/>
      </a:spcAft>
      <a:defRPr sz="3200" b="1" kern="1200">
        <a:solidFill>
          <a:srgbClr val="336699"/>
        </a:solidFill>
        <a:latin typeface="Verdana" pitchFamily="34" charset="0"/>
        <a:ea typeface="ＭＳ Ｐゴシック"/>
        <a:cs typeface="ＭＳ Ｐゴシック"/>
      </a:defRPr>
    </a:lvl5pPr>
    <a:lvl6pPr marL="2286000" algn="l" defTabSz="914400" rtl="0" eaLnBrk="1" latinLnBrk="0" hangingPunct="1">
      <a:defRPr sz="3200" b="1" kern="1200">
        <a:solidFill>
          <a:srgbClr val="336699"/>
        </a:solidFill>
        <a:latin typeface="Verdana" pitchFamily="34" charset="0"/>
        <a:ea typeface="ＭＳ Ｐゴシック"/>
        <a:cs typeface="ＭＳ Ｐゴシック"/>
      </a:defRPr>
    </a:lvl6pPr>
    <a:lvl7pPr marL="2743200" algn="l" defTabSz="914400" rtl="0" eaLnBrk="1" latinLnBrk="0" hangingPunct="1">
      <a:defRPr sz="3200" b="1" kern="1200">
        <a:solidFill>
          <a:srgbClr val="336699"/>
        </a:solidFill>
        <a:latin typeface="Verdana" pitchFamily="34" charset="0"/>
        <a:ea typeface="ＭＳ Ｐゴシック"/>
        <a:cs typeface="ＭＳ Ｐゴシック"/>
      </a:defRPr>
    </a:lvl7pPr>
    <a:lvl8pPr marL="3200400" algn="l" defTabSz="914400" rtl="0" eaLnBrk="1" latinLnBrk="0" hangingPunct="1">
      <a:defRPr sz="3200" b="1" kern="1200">
        <a:solidFill>
          <a:srgbClr val="336699"/>
        </a:solidFill>
        <a:latin typeface="Verdana" pitchFamily="34" charset="0"/>
        <a:ea typeface="ＭＳ Ｐゴシック"/>
        <a:cs typeface="ＭＳ Ｐゴシック"/>
      </a:defRPr>
    </a:lvl8pPr>
    <a:lvl9pPr marL="3657600" algn="l" defTabSz="914400" rtl="0" eaLnBrk="1" latinLnBrk="0" hangingPunct="1">
      <a:defRPr sz="3200" b="1" kern="1200">
        <a:solidFill>
          <a:srgbClr val="336699"/>
        </a:solidFill>
        <a:latin typeface="Verdana" pitchFamily="34"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ibelg" initials="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bw" hiddenSlides="1"/>
  <p:showPr showNarration="1" useTimings="0">
    <p:present/>
    <p:sldAll/>
    <p:penClr>
      <a:schemeClr val="tx1"/>
    </p:penClr>
  </p:showPr>
  <p:clrMru>
    <a:srgbClr val="003399"/>
    <a:srgbClr val="0033CC"/>
    <a:srgbClr val="FF9900"/>
    <a:srgbClr val="2860A4"/>
    <a:srgbClr val="2B4AA1"/>
    <a:srgbClr val="3333CC"/>
    <a:srgbClr val="000000"/>
    <a:srgbClr val="FFFFCC"/>
    <a:srgbClr val="3BA126"/>
    <a:srgbClr val="AE9E8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8" autoAdjust="0"/>
    <p:restoredTop sz="75721" autoAdjust="0"/>
  </p:normalViewPr>
  <p:slideViewPr>
    <p:cSldViewPr>
      <p:cViewPr>
        <p:scale>
          <a:sx n="53" d="100"/>
          <a:sy n="53" d="100"/>
        </p:scale>
        <p:origin x="-1243"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defTabSz="933450" eaLnBrk="0" hangingPunct="0">
              <a:defRPr sz="1200">
                <a:ea typeface="ＭＳ Ｐゴシック" pitchFamily="-65" charset="-128"/>
                <a:cs typeface="+mn-cs"/>
              </a:defRPr>
            </a:lvl1pPr>
          </a:lstStyle>
          <a:p>
            <a:pPr>
              <a:defRPr/>
            </a:pPr>
            <a:endParaRPr lang="en-US"/>
          </a:p>
        </p:txBody>
      </p:sp>
      <p:sp>
        <p:nvSpPr>
          <p:cNvPr id="19459"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defTabSz="933450" eaLnBrk="0" hangingPunct="0">
              <a:defRPr sz="1200">
                <a:ea typeface="ＭＳ Ｐゴシック" pitchFamily="-65" charset="-128"/>
                <a:cs typeface="+mn-cs"/>
              </a:defRPr>
            </a:lvl1pPr>
          </a:lstStyle>
          <a:p>
            <a:pPr>
              <a:defRPr/>
            </a:pPr>
            <a:fld id="{57A85283-0A91-43FC-A091-AF40A9A1E4F8}" type="datetime1">
              <a:rPr lang="en-US"/>
              <a:pPr>
                <a:defRPr/>
              </a:pPr>
              <a:t>6/18/2010</a:t>
            </a:fld>
            <a:endParaRPr lang="en-US"/>
          </a:p>
        </p:txBody>
      </p:sp>
      <p:sp>
        <p:nvSpPr>
          <p:cNvPr id="19460"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defTabSz="933450" eaLnBrk="0" hangingPunct="0">
              <a:defRPr sz="1200">
                <a:ea typeface="ＭＳ Ｐゴシック" pitchFamily="-65" charset="-128"/>
                <a:cs typeface="+mn-cs"/>
              </a:defRPr>
            </a:lvl1pPr>
          </a:lstStyle>
          <a:p>
            <a:pPr>
              <a:defRPr/>
            </a:pPr>
            <a:endParaRPr lang="en-US"/>
          </a:p>
        </p:txBody>
      </p:sp>
      <p:sp>
        <p:nvSpPr>
          <p:cNvPr id="19461"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defTabSz="933450" eaLnBrk="0" hangingPunct="0">
              <a:defRPr sz="1200">
                <a:ea typeface="ＭＳ Ｐゴシック" pitchFamily="-65" charset="-128"/>
                <a:cs typeface="+mn-cs"/>
              </a:defRPr>
            </a:lvl1pPr>
          </a:lstStyle>
          <a:p>
            <a:pPr>
              <a:defRPr/>
            </a:pPr>
            <a:fld id="{2BA295C0-2FF5-4B54-A656-0A220DC508E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defTabSz="933450">
              <a:defRPr sz="1200" b="0">
                <a:solidFill>
                  <a:schemeClr val="tx1"/>
                </a:solidFill>
                <a:latin typeface="Arial" pitchFamily="34" charset="0"/>
                <a:ea typeface="ＭＳ Ｐゴシック" pitchFamily="-65" charset="-128"/>
                <a:cs typeface="+mn-cs"/>
              </a:defRPr>
            </a:lvl1pPr>
          </a:lstStyle>
          <a:p>
            <a:pPr>
              <a:defRPr/>
            </a:pPr>
            <a:endParaRPr lang="en-US"/>
          </a:p>
        </p:txBody>
      </p:sp>
      <p:sp>
        <p:nvSpPr>
          <p:cNvPr id="22531" name="Rectangle 3"/>
          <p:cNvSpPr>
            <a:spLocks noGrp="1" noChangeArrowheads="1"/>
          </p:cNvSpPr>
          <p:nvPr>
            <p:ph type="dt" idx="1"/>
          </p:nvPr>
        </p:nvSpPr>
        <p:spPr bwMode="auto">
          <a:xfrm>
            <a:off x="3976688"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algn="r" defTabSz="933450">
              <a:defRPr sz="1200" b="0">
                <a:solidFill>
                  <a:schemeClr val="tx1"/>
                </a:solidFill>
                <a:latin typeface="Arial" pitchFamily="34" charset="0"/>
                <a:ea typeface="ＭＳ Ｐゴシック" pitchFamily="-65" charset="-128"/>
                <a:cs typeface="+mn-cs"/>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701675" y="4419600"/>
            <a:ext cx="5616575" cy="4187825"/>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defTabSz="933450">
              <a:defRPr sz="1200" b="0">
                <a:solidFill>
                  <a:schemeClr val="tx1"/>
                </a:solidFill>
                <a:latin typeface="Arial" pitchFamily="34" charset="0"/>
                <a:ea typeface="ＭＳ Ｐゴシック" pitchFamily="-65" charset="-128"/>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algn="r" defTabSz="933450">
              <a:defRPr sz="1200" b="0">
                <a:solidFill>
                  <a:schemeClr val="tx1"/>
                </a:solidFill>
                <a:latin typeface="Arial" pitchFamily="34" charset="0"/>
                <a:ea typeface="ＭＳ Ｐゴシック" pitchFamily="-65" charset="-128"/>
                <a:cs typeface="+mn-cs"/>
              </a:defRPr>
            </a:lvl1pPr>
          </a:lstStyle>
          <a:p>
            <a:pPr>
              <a:defRPr/>
            </a:pPr>
            <a:fld id="{A53E397D-246A-4E94-86A7-5FF878F14E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our session / seminar “Collections on Campus”. As you can see, I’ve enlisted some assistance</a:t>
            </a:r>
            <a:r>
              <a:rPr lang="en-US" baseline="0" dirty="0" smtClean="0"/>
              <a:t> to help us all </a:t>
            </a:r>
            <a:r>
              <a:rPr lang="en-US" dirty="0" smtClean="0"/>
              <a:t>contemplate how campus library,</a:t>
            </a:r>
            <a:r>
              <a:rPr lang="en-US" baseline="0" dirty="0" smtClean="0"/>
              <a:t> archive, museum collections can be leveraged to maximize the impact of this collective resource. Both Nancy and Jackie are at the forefront of their institutions efforts to integrated libraries, archives and museums, and they will both give you a brief overview of progress and challenges at the Smithsonian and the University of Calgary. I’ll set the stage by reviewing the activities of the RLG Partnership and OCLC Research in this arena. In total, our presentations should take up no more than the first half of our allotted time, and then we’d like to hear about your </a:t>
            </a:r>
            <a:r>
              <a:rPr lang="en-US" sz="1200" kern="1200" dirty="0" smtClean="0">
                <a:solidFill>
                  <a:schemeClr val="tx1"/>
                </a:solidFill>
                <a:latin typeface="Arial" charset="0"/>
                <a:ea typeface="ＭＳ Ｐゴシック" charset="-128"/>
                <a:cs typeface="ＭＳ Ｐゴシック" charset="-128"/>
              </a:rPr>
              <a:t>ambitions, hang-ups, and ideas for joint action</a:t>
            </a:r>
            <a:r>
              <a:rPr lang="en-US" sz="1200" kern="1200" baseline="0" dirty="0" smtClean="0">
                <a:solidFill>
                  <a:schemeClr val="tx1"/>
                </a:solidFill>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confines of a campus-wide collection are a useful delimiter because it restricts discussion to a single organization, which makes it easier to act on ideas than cross-institutional collaboration. However, some challenges are best addressed in a larger setting of collaborators. For this reason, we’re busting out of the single-institution focus with our latest foray into collaboration. The 2 day event “</a:t>
            </a:r>
            <a:r>
              <a:rPr lang="en-GB" baseline="0" dirty="0" smtClean="0"/>
              <a:t>Yours, Mine, Ours: Leadership through Collaboration” will be hosted by the Smithsonian Institution on 20-21 September 2010. In keeping with the collaboration theme, the agenda for the event has been created by a working group from the RLG Partnership.</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is how we’d like to frame the discussion that day.</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Fisheye photo</a:t>
            </a:r>
            <a:r>
              <a:rPr lang="en-US" baseline="0" dirty="0" smtClean="0"/>
              <a:t> b</a:t>
            </a:r>
            <a:r>
              <a:rPr lang="en-US" dirty="0" smtClean="0"/>
              <a:t>y </a:t>
            </a:r>
            <a:r>
              <a:rPr lang="en-US" dirty="0" err="1" smtClean="0"/>
              <a:t>sandcastlematt</a:t>
            </a:r>
            <a:r>
              <a:rPr lang="en-US" dirty="0" smtClean="0"/>
              <a:t>, http://www.flickr.com/photos/sandcastlematt/820261230/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Historical photo by </a:t>
            </a:r>
            <a:r>
              <a:rPr lang="en-US" dirty="0" err="1" smtClean="0"/>
              <a:t>adhunt</a:t>
            </a:r>
            <a:r>
              <a:rPr lang="en-US" dirty="0" smtClean="0"/>
              <a:t>, http://www.flickr.com/photos/adunt/4004488205/</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788DA-7328-48F0-9071-FC956D00E367}" type="slidenum">
              <a:rPr lang="en-US"/>
              <a:pPr/>
              <a:t>2</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I</a:t>
            </a:r>
            <a:r>
              <a:rPr lang="en-US" baseline="0" dirty="0" smtClean="0"/>
              <a:t> thought I’d set out by giving you an impressionistic view of what could be considered the bad news for Collections on Campus. Given the economic climate over the last couple of years, many institutions have seen themselves forced to re-evaluate their relationship to at least parts of their campus collections. These newspaper clippings document threatened closings of museums, archives, visual resources collections and libraries on university campuses. Not surprisingly, this makes us part of a larger trend of nonprofits considering service cuts, restructuring, mergers and collaborations to escape their funding woes.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same time-span when collections on campus have experienced sever budgetary pressure, new and more collaborative ways for supporting them and extracting value have emerged.</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6E32D-3A4B-41B7-A753-6775E27355A3}" type="slidenum">
              <a:rPr lang="en-US"/>
              <a:pPr/>
              <a:t>4</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701993" y="4417772"/>
            <a:ext cx="5615940" cy="4188938"/>
          </a:xfrm>
        </p:spPr>
        <p:txBody>
          <a:bodyPr/>
          <a:lstStyle/>
          <a:p>
            <a:r>
              <a:rPr lang="en-US" dirty="0" smtClean="0"/>
              <a:t>Some of the</a:t>
            </a:r>
            <a:r>
              <a:rPr lang="en-US" baseline="0" dirty="0" smtClean="0"/>
              <a:t> developments I just spoke about were in part catalyzed by the Library, Archive and Museum workshops we held at five partner institutions in late 2007 / early 2008. During these day-long sessions with representatives from all three communities, we discussed existing collaborations as well as obstacles; we also defined a vision for the campus collections, from which specific projects flowed. The Smithsonian, for example, had already invested in cross-collection searching for some of its collections, but the workshop provided motivation and buy-in to go even further.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F6B613-79E1-4A1F-BD0A-C9E98266C0DA}" type="slidenum">
              <a:rPr lang="en-US"/>
              <a:pPr/>
              <a:t>5</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xfrm>
            <a:off x="701993" y="4417772"/>
            <a:ext cx="5615940" cy="4188938"/>
          </a:xfrm>
        </p:spPr>
        <p:txBody>
          <a:bodyPr/>
          <a:lstStyle/>
          <a:p>
            <a:pPr marL="231023" indent="-231023"/>
            <a:r>
              <a:rPr lang="en-US" dirty="0" smtClean="0"/>
              <a:t>Here </a:t>
            </a:r>
            <a:r>
              <a:rPr lang="en-US" dirty="0"/>
              <a:t>are </a:t>
            </a:r>
            <a:r>
              <a:rPr lang="en-US" dirty="0" smtClean="0"/>
              <a:t>some notes </a:t>
            </a:r>
            <a:r>
              <a:rPr lang="en-US" dirty="0"/>
              <a:t>taken </a:t>
            </a:r>
            <a:r>
              <a:rPr lang="en-US" dirty="0" smtClean="0"/>
              <a:t>on a Blackboard</a:t>
            </a:r>
            <a:r>
              <a:rPr lang="en-US" baseline="0" dirty="0" smtClean="0"/>
              <a:t> </a:t>
            </a:r>
            <a:r>
              <a:rPr lang="en-US" dirty="0" smtClean="0"/>
              <a:t>during </a:t>
            </a:r>
            <a:r>
              <a:rPr lang="en-US" dirty="0"/>
              <a:t>the Yale LAM collaboration workshop. At Yale, collaboration projects had been supported by an Andrew W. Mellon Grant, and the university was looking for a way to make the existing collaborations sustainable beyond the grant funding and leverage the seed projects into new ventures. We discussed many discreet projects of merit during the workshop - you can see some of them reflected on the blackboard. At the end of the day, participants felt that what they needed the most to take collaboration to the next level was a central committee or office which they </a:t>
            </a:r>
            <a:r>
              <a:rPr lang="en-US" dirty="0" smtClean="0"/>
              <a:t>called </a:t>
            </a:r>
            <a:r>
              <a:rPr lang="en-US" dirty="0"/>
              <a:t>the Federation of Yale Collections. Without this central body to coordinate, they feared that even the most innovative collaborative projects may eventually fall by the wayside as collecting units get distracted from joint work by their day-to-day operations.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University of Calgary was not among our original</a:t>
            </a:r>
            <a:r>
              <a:rPr lang="en-US" baseline="0" dirty="0" smtClean="0"/>
              <a:t> workshop sites, we’ve used many of the lessons learned from the workshops in a day-long seminar bringing together librarians, archivists and museum professionals to flesh out their vision for a single search across campus resources.</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University</a:t>
            </a:r>
            <a:r>
              <a:rPr lang="en-US" baseline="0" dirty="0" smtClean="0"/>
              <a:t> of Calgary is not alone in making an investment in Single Search across campus collections. At this point in time, we think enough experience exists to bring together a working group with the charge to issue a succinct guide to the do’s and don’ts of single search.</a:t>
            </a:r>
            <a:endParaRPr lang="en-US" dirty="0"/>
          </a:p>
        </p:txBody>
      </p:sp>
      <p:sp>
        <p:nvSpPr>
          <p:cNvPr id="4" name="Slide Number Placeholder 3"/>
          <p:cNvSpPr>
            <a:spLocks noGrp="1"/>
          </p:cNvSpPr>
          <p:nvPr>
            <p:ph type="sldNum" sz="quarter" idx="10"/>
          </p:nvPr>
        </p:nvSpPr>
        <p:spPr/>
        <p:txBody>
          <a:bodyPr/>
          <a:lstStyle/>
          <a:p>
            <a:pPr>
              <a:defRPr/>
            </a:pPr>
            <a:fld id="{A53E397D-246A-4E94-86A7-5FF878F14EFF}"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3EAEA-E858-4A94-BDFD-07696FDF2FB8}" type="slidenum">
              <a:rPr lang="en-US">
                <a:solidFill>
                  <a:prstClr val="black"/>
                </a:solidFill>
              </a:rPr>
              <a:pPr/>
              <a:t>8</a:t>
            </a:fld>
            <a:endParaRPr lang="en-US">
              <a:solidFill>
                <a:prstClr val="black"/>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Many times, in library, archive, museum discussion, the museums actually</a:t>
            </a:r>
            <a:r>
              <a:rPr lang="en-US" baseline="0" dirty="0" smtClean="0"/>
              <a:t> appear to be the most tenuous link. Libraries and archives do have a long history of working together, often under the same roof, while museums use different professional practices and, yes, jargon. They also don’t have the same history of sharing data as their library and archival friends. A Mellon-funded initiative called “Museum Data Exchange” aimed to bring museums further into the mix by creating an infrastructure for data sharing.</a:t>
            </a:r>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E0871-E312-4CCB-8669-BA6A42CDC4B8}" type="slidenum">
              <a:rPr lang="en-US">
                <a:solidFill>
                  <a:prstClr val="black"/>
                </a:solidFill>
              </a:rPr>
              <a:pPr/>
              <a:t>9</a:t>
            </a:fld>
            <a:endParaRPr lang="en-US">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dirty="0"/>
              <a:t>At Yale, both the Yale University Art Gallery (grant participant) and the Yale Center for British Art (an avid follower of the project) are implementing </a:t>
            </a:r>
            <a:r>
              <a:rPr lang="en-US" dirty="0" smtClean="0"/>
              <a:t>the Museum Data Exchange Tools with </a:t>
            </a:r>
            <a:r>
              <a:rPr lang="en-US" dirty="0"/>
              <a:t>the goal of using this capacity for a variety of university-wide initiatives. The museums contribute data to a cross-collection search effort via OAI-PMH (Princeton has similar ambitions), and the Yale museums will also use the same set-up to sync data with </a:t>
            </a:r>
            <a:r>
              <a:rPr lang="en-US" dirty="0" err="1"/>
              <a:t>OpenText’s</a:t>
            </a:r>
            <a:r>
              <a:rPr lang="en-US" dirty="0"/>
              <a:t> Artesia, a university-wide digital assets management system.</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2540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latin typeface="Verdana" charset="0"/>
              <a:ea typeface="+mn-ea"/>
              <a:cs typeface="+mn-cs"/>
            </a:endParaRPr>
          </a:p>
        </p:txBody>
      </p:sp>
      <p:sp>
        <p:nvSpPr>
          <p:cNvPr id="5" name="Oval 9"/>
          <p:cNvSpPr>
            <a:spLocks noChangeArrowheads="1"/>
          </p:cNvSpPr>
          <p:nvPr/>
        </p:nvSpPr>
        <p:spPr bwMode="auto">
          <a:xfrm>
            <a:off x="5711825" y="-304800"/>
            <a:ext cx="2425700" cy="2425700"/>
          </a:xfrm>
          <a:prstGeom prst="ellipse">
            <a:avLst/>
          </a:prstGeom>
          <a:solidFill>
            <a:schemeClr val="bg1">
              <a:alpha val="7001"/>
            </a:schemeClr>
          </a:solidFill>
          <a:ln w="9525">
            <a:noFill/>
            <a:round/>
            <a:headEnd/>
            <a:tailEnd/>
          </a:ln>
          <a:effectLst/>
        </p:spPr>
        <p:txBody>
          <a:bodyPr wrap="none" anchor="ctr"/>
          <a:lstStyle/>
          <a:p>
            <a:pPr>
              <a:defRPr/>
            </a:pPr>
            <a:endParaRPr lang="en-US">
              <a:latin typeface="Verdana" charset="0"/>
              <a:ea typeface="+mn-ea"/>
              <a:cs typeface="+mn-cs"/>
            </a:endParaRPr>
          </a:p>
        </p:txBody>
      </p:sp>
      <p:sp>
        <p:nvSpPr>
          <p:cNvPr id="6" name="Oval 10"/>
          <p:cNvSpPr>
            <a:spLocks noChangeArrowheads="1"/>
          </p:cNvSpPr>
          <p:nvPr/>
        </p:nvSpPr>
        <p:spPr bwMode="auto">
          <a:xfrm>
            <a:off x="7567613" y="693738"/>
            <a:ext cx="1711325" cy="1711325"/>
          </a:xfrm>
          <a:prstGeom prst="ellipse">
            <a:avLst/>
          </a:prstGeom>
          <a:solidFill>
            <a:schemeClr val="bg1">
              <a:alpha val="14999"/>
            </a:schemeClr>
          </a:solidFill>
          <a:ln w="9525">
            <a:noFill/>
            <a:round/>
            <a:headEnd/>
            <a:tailEnd/>
          </a:ln>
          <a:effectLst/>
        </p:spPr>
        <p:txBody>
          <a:bodyPr wrap="none" anchor="ctr"/>
          <a:lstStyle/>
          <a:p>
            <a:pPr>
              <a:defRPr/>
            </a:pPr>
            <a:endParaRPr lang="en-US">
              <a:latin typeface="Verdana" charset="0"/>
              <a:ea typeface="+mn-ea"/>
              <a:cs typeface="+mn-cs"/>
            </a:endParaRPr>
          </a:p>
        </p:txBody>
      </p:sp>
      <p:sp>
        <p:nvSpPr>
          <p:cNvPr id="7" name="Oval 11"/>
          <p:cNvSpPr>
            <a:spLocks noChangeArrowheads="1"/>
          </p:cNvSpPr>
          <p:nvPr/>
        </p:nvSpPr>
        <p:spPr bwMode="auto">
          <a:xfrm>
            <a:off x="6997700" y="1835150"/>
            <a:ext cx="1139825" cy="1139825"/>
          </a:xfrm>
          <a:prstGeom prst="ellipse">
            <a:avLst/>
          </a:prstGeom>
          <a:solidFill>
            <a:schemeClr val="bg1">
              <a:alpha val="20000"/>
            </a:schemeClr>
          </a:solidFill>
          <a:ln w="9525">
            <a:noFill/>
            <a:round/>
            <a:headEnd/>
            <a:tailEnd/>
          </a:ln>
          <a:effectLst/>
        </p:spPr>
        <p:txBody>
          <a:bodyPr wrap="none" anchor="ctr"/>
          <a:lstStyle/>
          <a:p>
            <a:pPr>
              <a:defRPr/>
            </a:pPr>
            <a:endParaRPr lang="en-US">
              <a:latin typeface="Verdana" charset="0"/>
              <a:ea typeface="+mn-ea"/>
              <a:cs typeface="+mn-cs"/>
            </a:endParaRPr>
          </a:p>
        </p:txBody>
      </p:sp>
      <p:pic>
        <p:nvPicPr>
          <p:cNvPr id="8" name="Picture 14" descr="logo with tag"/>
          <p:cNvPicPr>
            <a:picLocks noChangeAspect="1" noChangeArrowheads="1"/>
          </p:cNvPicPr>
          <p:nvPr/>
        </p:nvPicPr>
        <p:blipFill>
          <a:blip r:embed="rId2"/>
          <a:srcRect/>
          <a:stretch>
            <a:fillRect/>
          </a:stretch>
        </p:blipFill>
        <p:spPr bwMode="auto">
          <a:xfrm>
            <a:off x="3244850" y="5545138"/>
            <a:ext cx="3138488" cy="854075"/>
          </a:xfrm>
          <a:prstGeom prst="rect">
            <a:avLst/>
          </a:prstGeom>
          <a:noFill/>
          <a:ln w="9525">
            <a:noFill/>
            <a:miter lim="800000"/>
            <a:headEnd/>
            <a:tailEnd/>
          </a:ln>
        </p:spPr>
      </p:pic>
      <p:pic>
        <p:nvPicPr>
          <p:cNvPr id="9" name="Picture 15" descr="lite border top"/>
          <p:cNvPicPr>
            <a:picLocks noChangeAspect="1" noChangeArrowheads="1"/>
          </p:cNvPicPr>
          <p:nvPr/>
        </p:nvPicPr>
        <p:blipFill>
          <a:blip r:embed="rId3"/>
          <a:srcRect/>
          <a:stretch>
            <a:fillRect/>
          </a:stretch>
        </p:blipFill>
        <p:spPr bwMode="auto">
          <a:xfrm>
            <a:off x="0" y="-25400"/>
            <a:ext cx="9144000" cy="142875"/>
          </a:xfrm>
          <a:prstGeom prst="rect">
            <a:avLst/>
          </a:prstGeom>
          <a:noFill/>
          <a:ln w="9525">
            <a:noFill/>
            <a:miter lim="800000"/>
            <a:headEnd/>
            <a:tailEnd/>
          </a:ln>
        </p:spPr>
      </p:pic>
      <p:pic>
        <p:nvPicPr>
          <p:cNvPr id="10" name="Picture 16" descr="lite border bottom"/>
          <p:cNvPicPr>
            <a:picLocks noChangeAspect="1" noChangeArrowheads="1"/>
          </p:cNvPicPr>
          <p:nvPr/>
        </p:nvPicPr>
        <p:blipFill>
          <a:blip r:embed="rId4"/>
          <a:srcRect/>
          <a:stretch>
            <a:fillRect/>
          </a:stretch>
        </p:blipFill>
        <p:spPr bwMode="auto">
          <a:xfrm>
            <a:off x="0" y="6689725"/>
            <a:ext cx="9144000" cy="142875"/>
          </a:xfrm>
          <a:prstGeom prst="rect">
            <a:avLst/>
          </a:prstGeom>
          <a:noFill/>
          <a:ln w="9525">
            <a:noFill/>
            <a:miter lim="800000"/>
            <a:headEnd/>
            <a:tailEnd/>
          </a:ln>
        </p:spPr>
      </p:pic>
      <p:pic>
        <p:nvPicPr>
          <p:cNvPr id="11" name="Picture 17" descr="lite border left"/>
          <p:cNvPicPr>
            <a:picLocks noChangeAspect="1" noChangeArrowheads="1"/>
          </p:cNvPicPr>
          <p:nvPr/>
        </p:nvPicPr>
        <p:blipFill>
          <a:blip r:embed="rId5"/>
          <a:srcRect/>
          <a:stretch>
            <a:fillRect/>
          </a:stretch>
        </p:blipFill>
        <p:spPr bwMode="auto">
          <a:xfrm>
            <a:off x="0" y="-25400"/>
            <a:ext cx="446088" cy="6858000"/>
          </a:xfrm>
          <a:prstGeom prst="rect">
            <a:avLst/>
          </a:prstGeom>
          <a:noFill/>
          <a:ln w="9525">
            <a:noFill/>
            <a:miter lim="800000"/>
            <a:headEnd/>
            <a:tailEnd/>
          </a:ln>
        </p:spPr>
      </p:pic>
      <p:pic>
        <p:nvPicPr>
          <p:cNvPr id="12" name="Picture 18" descr="lite border right"/>
          <p:cNvPicPr>
            <a:picLocks noChangeAspect="1" noChangeArrowheads="1"/>
          </p:cNvPicPr>
          <p:nvPr/>
        </p:nvPicPr>
        <p:blipFill>
          <a:blip r:embed="rId6"/>
          <a:srcRect/>
          <a:stretch>
            <a:fillRect/>
          </a:stretch>
        </p:blipFill>
        <p:spPr bwMode="auto">
          <a:xfrm>
            <a:off x="8697913" y="-25400"/>
            <a:ext cx="446087" cy="6858000"/>
          </a:xfrm>
          <a:prstGeom prst="rect">
            <a:avLst/>
          </a:prstGeom>
          <a:noFill/>
          <a:ln w="9525">
            <a:noFill/>
            <a:miter lim="800000"/>
            <a:headEnd/>
            <a:tailEnd/>
          </a:ln>
        </p:spPr>
      </p:pic>
      <p:sp>
        <p:nvSpPr>
          <p:cNvPr id="8204" name="Rectangle 12"/>
          <p:cNvSpPr>
            <a:spLocks noGrp="1" noChangeArrowheads="1"/>
          </p:cNvSpPr>
          <p:nvPr>
            <p:ph type="ctrTitle"/>
          </p:nvPr>
        </p:nvSpPr>
        <p:spPr>
          <a:xfrm>
            <a:off x="3573463" y="1141413"/>
            <a:ext cx="4808537" cy="1751012"/>
          </a:xfrm>
        </p:spPr>
        <p:txBody>
          <a:bodyPr lIns="0" rIns="0" anchor="b"/>
          <a:lstStyle>
            <a:lvl1pPr>
              <a:defRPr sz="4000"/>
            </a:lvl1pPr>
          </a:lstStyle>
          <a:p>
            <a:r>
              <a:rPr lang="en-US" dirty="0"/>
              <a:t>Click to edit Master title style</a:t>
            </a:r>
          </a:p>
        </p:txBody>
      </p:sp>
      <p:sp>
        <p:nvSpPr>
          <p:cNvPr id="8205" name="Rectangle 13"/>
          <p:cNvSpPr>
            <a:spLocks noGrp="1" noChangeArrowheads="1"/>
          </p:cNvSpPr>
          <p:nvPr>
            <p:ph type="subTitle" idx="1"/>
          </p:nvPr>
        </p:nvSpPr>
        <p:spPr>
          <a:xfrm>
            <a:off x="3573463" y="3632200"/>
            <a:ext cx="4198937" cy="1930400"/>
          </a:xfrm>
        </p:spPr>
        <p:txBody>
          <a:bodyPr tIns="45720" bIns="45720"/>
          <a:lstStyle>
            <a:lvl1pPr marL="0" indent="0">
              <a:buFontTx/>
              <a:buNone/>
              <a:defRPr sz="2000"/>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147638"/>
            <a:ext cx="1997075" cy="59912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34975" y="147638"/>
            <a:ext cx="5838825" cy="59912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975" y="147638"/>
            <a:ext cx="6989763" cy="1284287"/>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720725"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15" name="Picture 14" descr="white logo transparent.png"/>
          <p:cNvPicPr>
            <a:picLocks noChangeAspect="1"/>
          </p:cNvPicPr>
          <p:nvPr/>
        </p:nvPicPr>
        <p:blipFill>
          <a:blip r:embed="rId6" cstate="print"/>
          <a:stretch>
            <a:fillRect/>
          </a:stretch>
        </p:blipFill>
        <p:spPr>
          <a:xfrm>
            <a:off x="937487" y="1377308"/>
            <a:ext cx="1588950" cy="1608812"/>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tx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FF7600"/>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20" name="Picture 19"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5"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6"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7"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8"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9"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4"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88" name="Rectangle 20"/>
          <p:cNvSpPr>
            <a:spLocks noChangeArrowheads="1"/>
          </p:cNvSpPr>
          <p:nvPr/>
        </p:nvSpPr>
        <p:spPr bwMode="auto">
          <a:xfrm>
            <a:off x="0" y="0"/>
            <a:ext cx="9144000" cy="1431925"/>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latin typeface="Verdana" charset="0"/>
              <a:ea typeface="+mn-ea"/>
              <a:cs typeface="+mn-cs"/>
            </a:endParaRPr>
          </a:p>
        </p:txBody>
      </p:sp>
      <p:sp>
        <p:nvSpPr>
          <p:cNvPr id="7189" name="Rectangle 21"/>
          <p:cNvSpPr>
            <a:spLocks noGrp="1" noChangeArrowheads="1"/>
          </p:cNvSpPr>
          <p:nvPr>
            <p:ph type="title"/>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720725" y="1936750"/>
            <a:ext cx="7702550" cy="42021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23" descr="logo white small"/>
          <p:cNvPicPr>
            <a:picLocks noChangeAspect="1" noChangeArrowheads="1"/>
          </p:cNvPicPr>
          <p:nvPr/>
        </p:nvPicPr>
        <p:blipFill>
          <a:blip r:embed="rId14"/>
          <a:srcRect/>
          <a:stretch>
            <a:fillRect/>
          </a:stretch>
        </p:blipFill>
        <p:spPr bwMode="auto">
          <a:xfrm>
            <a:off x="7686675" y="628650"/>
            <a:ext cx="996950" cy="374650"/>
          </a:xfrm>
          <a:prstGeom prst="rect">
            <a:avLst/>
          </a:prstGeom>
          <a:noFill/>
          <a:ln w="9525">
            <a:noFill/>
            <a:miter lim="800000"/>
            <a:headEnd/>
            <a:tailEnd/>
          </a:ln>
        </p:spPr>
      </p:pic>
      <p:pic>
        <p:nvPicPr>
          <p:cNvPr id="1030" name="Picture 24" descr="lite border top"/>
          <p:cNvPicPr>
            <a:picLocks noChangeAspect="1" noChangeArrowheads="1"/>
          </p:cNvPicPr>
          <p:nvPr/>
        </p:nvPicPr>
        <p:blipFill>
          <a:blip r:embed="rId15"/>
          <a:srcRect/>
          <a:stretch>
            <a:fillRect/>
          </a:stretch>
        </p:blipFill>
        <p:spPr bwMode="auto">
          <a:xfrm>
            <a:off x="0" y="0"/>
            <a:ext cx="9144000" cy="142875"/>
          </a:xfrm>
          <a:prstGeom prst="rect">
            <a:avLst/>
          </a:prstGeom>
          <a:noFill/>
          <a:ln w="9525">
            <a:noFill/>
            <a:miter lim="800000"/>
            <a:headEnd/>
            <a:tailEnd/>
          </a:ln>
        </p:spPr>
      </p:pic>
      <p:pic>
        <p:nvPicPr>
          <p:cNvPr id="1031" name="Picture 25" descr="lite border bottom"/>
          <p:cNvPicPr>
            <a:picLocks noChangeAspect="1" noChangeArrowheads="1"/>
          </p:cNvPicPr>
          <p:nvPr/>
        </p:nvPicPr>
        <p:blipFill>
          <a:blip r:embed="rId16"/>
          <a:srcRect/>
          <a:stretch>
            <a:fillRect/>
          </a:stretch>
        </p:blipFill>
        <p:spPr bwMode="auto">
          <a:xfrm>
            <a:off x="0" y="6715125"/>
            <a:ext cx="9144000" cy="142875"/>
          </a:xfrm>
          <a:prstGeom prst="rect">
            <a:avLst/>
          </a:prstGeom>
          <a:noFill/>
          <a:ln w="9525">
            <a:noFill/>
            <a:miter lim="800000"/>
            <a:headEnd/>
            <a:tailEnd/>
          </a:ln>
        </p:spPr>
      </p:pic>
      <p:pic>
        <p:nvPicPr>
          <p:cNvPr id="1032" name="Picture 26" descr="lite border left"/>
          <p:cNvPicPr>
            <a:picLocks noChangeAspect="1" noChangeArrowheads="1"/>
          </p:cNvPicPr>
          <p:nvPr/>
        </p:nvPicPr>
        <p:blipFill>
          <a:blip r:embed="rId17"/>
          <a:srcRect/>
          <a:stretch>
            <a:fillRect/>
          </a:stretch>
        </p:blipFill>
        <p:spPr bwMode="auto">
          <a:xfrm>
            <a:off x="0" y="0"/>
            <a:ext cx="446088" cy="6858000"/>
          </a:xfrm>
          <a:prstGeom prst="rect">
            <a:avLst/>
          </a:prstGeom>
          <a:noFill/>
          <a:ln w="9525">
            <a:noFill/>
            <a:miter lim="800000"/>
            <a:headEnd/>
            <a:tailEnd/>
          </a:ln>
        </p:spPr>
      </p:pic>
      <p:pic>
        <p:nvPicPr>
          <p:cNvPr id="1033" name="Picture 27" descr="lite border right"/>
          <p:cNvPicPr>
            <a:picLocks noChangeAspect="1" noChangeArrowheads="1"/>
          </p:cNvPicPr>
          <p:nvPr/>
        </p:nvPicPr>
        <p:blipFill>
          <a:blip r:embed="rId18"/>
          <a:srcRect/>
          <a:stretch>
            <a:fillRect/>
          </a:stretch>
        </p:blipFill>
        <p:spPr bwMode="auto">
          <a:xfrm>
            <a:off x="8697913" y="0"/>
            <a:ext cx="44608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0"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ransition/>
  <p:hf sldNum="0" hdr="0" dt="0"/>
  <p:txStyles>
    <p:titleStyle>
      <a:lvl1pPr algn="l" rtl="0" eaLnBrk="0" fontAlgn="base" hangingPunct="0">
        <a:spcBef>
          <a:spcPct val="0"/>
        </a:spcBef>
        <a:spcAft>
          <a:spcPct val="0"/>
        </a:spcAft>
        <a:defRPr sz="28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2pPr>
      <a:lvl3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3pPr>
      <a:lvl4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4pPr>
      <a:lvl5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5pPr>
      <a:lvl6pPr marL="457200" algn="l" rtl="0" fontAlgn="base">
        <a:spcBef>
          <a:spcPct val="0"/>
        </a:spcBef>
        <a:spcAft>
          <a:spcPct val="0"/>
        </a:spcAft>
        <a:defRPr sz="2800" b="1">
          <a:solidFill>
            <a:schemeClr val="bg1"/>
          </a:solidFill>
          <a:latin typeface="Trebuchet MS" charset="0"/>
        </a:defRPr>
      </a:lvl6pPr>
      <a:lvl7pPr marL="914400" algn="l" rtl="0" fontAlgn="base">
        <a:spcBef>
          <a:spcPct val="0"/>
        </a:spcBef>
        <a:spcAft>
          <a:spcPct val="0"/>
        </a:spcAft>
        <a:defRPr sz="2800" b="1">
          <a:solidFill>
            <a:schemeClr val="bg1"/>
          </a:solidFill>
          <a:latin typeface="Trebuchet MS" charset="0"/>
        </a:defRPr>
      </a:lvl7pPr>
      <a:lvl8pPr marL="1371600" algn="l" rtl="0" fontAlgn="base">
        <a:spcBef>
          <a:spcPct val="0"/>
        </a:spcBef>
        <a:spcAft>
          <a:spcPct val="0"/>
        </a:spcAft>
        <a:defRPr sz="2800" b="1">
          <a:solidFill>
            <a:schemeClr val="bg1"/>
          </a:solidFill>
          <a:latin typeface="Trebuchet MS" charset="0"/>
        </a:defRPr>
      </a:lvl8pPr>
      <a:lvl9pPr marL="1828800" algn="l" rtl="0" fontAlgn="base">
        <a:spcBef>
          <a:spcPct val="0"/>
        </a:spcBef>
        <a:spcAft>
          <a:spcPct val="0"/>
        </a:spcAft>
        <a:defRPr sz="2800" b="1">
          <a:solidFill>
            <a:schemeClr val="bg1"/>
          </a:solidFill>
          <a:latin typeface="Trebuchet MS" charset="0"/>
        </a:defRPr>
      </a:lvl9pPr>
    </p:titleStyle>
    <p:bodyStyle>
      <a:lvl1pPr marL="342900" indent="-342900"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chemeClr val="accent1"/>
        </a:buClr>
        <a:buChar char="•"/>
        <a:defRPr>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lr>
          <a:schemeClr val="accent1"/>
        </a:buClr>
        <a:buChar char="•"/>
        <a:defRPr sz="16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lr>
          <a:schemeClr val="accent1"/>
        </a:buClr>
        <a:buChar char="•"/>
        <a:defRPr sz="14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0"/>
            <a:ext cx="9144000" cy="1431925"/>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endParaRPr lang="en-US">
              <a:ea typeface="+mn-ea"/>
              <a:cs typeface="+mn-cs"/>
            </a:endParaRPr>
          </a:p>
        </p:txBody>
      </p:sp>
      <p:sp>
        <p:nvSpPr>
          <p:cNvPr id="207875" name="Rectangle 3"/>
          <p:cNvSpPr>
            <a:spLocks noGrp="1" noChangeArrowheads="1"/>
          </p:cNvSpPr>
          <p:nvPr>
            <p:ph type="title"/>
          </p:nvPr>
        </p:nvSpPr>
        <p:spPr bwMode="auto">
          <a:xfrm>
            <a:off x="434975" y="147638"/>
            <a:ext cx="6989763" cy="1284287"/>
          </a:xfrm>
          <a:prstGeom prst="rect">
            <a:avLst/>
          </a:prstGeom>
          <a:noFill/>
          <a:ln w="9525">
            <a:noFill/>
            <a:miter lim="800000"/>
            <a:headEnd/>
            <a:tailEnd/>
          </a:ln>
          <a:effectLst>
            <a:outerShdw dist="35921" dir="2700000" algn="ctr" rotWithShape="0">
              <a:srgbClr val="144A6F"/>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7876" name="Rectangle 4"/>
          <p:cNvSpPr>
            <a:spLocks noGrp="1" noChangeArrowheads="1"/>
          </p:cNvSpPr>
          <p:nvPr>
            <p:ph type="body" idx="1"/>
          </p:nvPr>
        </p:nvSpPr>
        <p:spPr bwMode="auto">
          <a:xfrm>
            <a:off x="720725" y="1936750"/>
            <a:ext cx="7702550" cy="4202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7877" name="Picture 5" descr="lite border top"/>
          <p:cNvPicPr>
            <a:picLocks noChangeAspect="1" noChangeArrowheads="1"/>
          </p:cNvPicPr>
          <p:nvPr/>
        </p:nvPicPr>
        <p:blipFill>
          <a:blip r:embed="rId3" cstate="print"/>
          <a:srcRect/>
          <a:stretch>
            <a:fillRect/>
          </a:stretch>
        </p:blipFill>
        <p:spPr bwMode="auto">
          <a:xfrm>
            <a:off x="0" y="0"/>
            <a:ext cx="9144000" cy="142875"/>
          </a:xfrm>
          <a:prstGeom prst="rect">
            <a:avLst/>
          </a:prstGeom>
          <a:noFill/>
        </p:spPr>
      </p:pic>
      <p:pic>
        <p:nvPicPr>
          <p:cNvPr id="207878" name="Picture 6" descr="lite border bottom"/>
          <p:cNvPicPr>
            <a:picLocks noChangeAspect="1" noChangeArrowheads="1"/>
          </p:cNvPicPr>
          <p:nvPr/>
        </p:nvPicPr>
        <p:blipFill>
          <a:blip r:embed="rId4" cstate="print"/>
          <a:srcRect/>
          <a:stretch>
            <a:fillRect/>
          </a:stretch>
        </p:blipFill>
        <p:spPr bwMode="auto">
          <a:xfrm>
            <a:off x="0" y="6715125"/>
            <a:ext cx="9144000" cy="142875"/>
          </a:xfrm>
          <a:prstGeom prst="rect">
            <a:avLst/>
          </a:prstGeom>
          <a:noFill/>
        </p:spPr>
      </p:pic>
      <p:pic>
        <p:nvPicPr>
          <p:cNvPr id="207879" name="Picture 7" descr="lite border left"/>
          <p:cNvPicPr>
            <a:picLocks noChangeAspect="1" noChangeArrowheads="1"/>
          </p:cNvPicPr>
          <p:nvPr/>
        </p:nvPicPr>
        <p:blipFill>
          <a:blip r:embed="rId5" cstate="print"/>
          <a:srcRect/>
          <a:stretch>
            <a:fillRect/>
          </a:stretch>
        </p:blipFill>
        <p:spPr bwMode="auto">
          <a:xfrm>
            <a:off x="0" y="0"/>
            <a:ext cx="446088" cy="6858000"/>
          </a:xfrm>
          <a:prstGeom prst="rect">
            <a:avLst/>
          </a:prstGeom>
          <a:noFill/>
        </p:spPr>
      </p:pic>
      <p:pic>
        <p:nvPicPr>
          <p:cNvPr id="207880" name="Picture 8" descr="lite border right"/>
          <p:cNvPicPr>
            <a:picLocks noChangeAspect="1" noChangeArrowheads="1"/>
          </p:cNvPicPr>
          <p:nvPr/>
        </p:nvPicPr>
        <p:blipFill>
          <a:blip r:embed="rId6" cstate="print"/>
          <a:srcRect/>
          <a:stretch>
            <a:fillRect/>
          </a:stretch>
        </p:blipFill>
        <p:spPr bwMode="auto">
          <a:xfrm>
            <a:off x="8697913" y="0"/>
            <a:ext cx="446087" cy="6858000"/>
          </a:xfrm>
          <a:prstGeom prst="rect">
            <a:avLst/>
          </a:prstGeom>
          <a:noFill/>
        </p:spPr>
      </p:pic>
    </p:spTree>
  </p:cSld>
  <p:clrMap bg1="lt1" tx1="dk1" bg2="lt2" tx2="dk2" accent1="accent1" accent2="accent2" accent3="accent3" accent4="accent4" accent5="accent5" accent6="accent6" hlink="hlink" folHlink="folHlink"/>
  <p:sldLayoutIdLst>
    <p:sldLayoutId id="2147483775" r:id="rId1"/>
  </p:sldLayoutIdLst>
  <p:transition>
    <p:fade/>
  </p:transition>
  <p:timing>
    <p:tnLst>
      <p:par>
        <p:cTn id="1" dur="indefinite" restart="never" nodeType="tmRoot"/>
      </p:par>
    </p:tnLst>
  </p:timing>
  <p:hf sldNum="0" hdr="0" dt="0"/>
  <p:txStyles>
    <p:titleStyle>
      <a:lvl1pPr algn="l" rtl="0" fontAlgn="base">
        <a:spcBef>
          <a:spcPct val="0"/>
        </a:spcBef>
        <a:spcAft>
          <a:spcPct val="0"/>
        </a:spcAft>
        <a:defRPr sz="2500" b="1">
          <a:solidFill>
            <a:schemeClr val="bg1"/>
          </a:solidFill>
          <a:latin typeface="+mj-lt"/>
          <a:ea typeface="+mj-ea"/>
          <a:cs typeface="+mj-cs"/>
        </a:defRPr>
      </a:lvl1pPr>
      <a:lvl2pPr algn="l" rtl="0" fontAlgn="base">
        <a:spcBef>
          <a:spcPct val="0"/>
        </a:spcBef>
        <a:spcAft>
          <a:spcPct val="0"/>
        </a:spcAft>
        <a:defRPr sz="2500" b="1">
          <a:solidFill>
            <a:schemeClr val="bg1"/>
          </a:solidFill>
          <a:latin typeface="Trebuchet MS" pitchFamily="34" charset="0"/>
        </a:defRPr>
      </a:lvl2pPr>
      <a:lvl3pPr algn="l" rtl="0" fontAlgn="base">
        <a:spcBef>
          <a:spcPct val="0"/>
        </a:spcBef>
        <a:spcAft>
          <a:spcPct val="0"/>
        </a:spcAft>
        <a:defRPr sz="2500" b="1">
          <a:solidFill>
            <a:schemeClr val="bg1"/>
          </a:solidFill>
          <a:latin typeface="Trebuchet MS" pitchFamily="34" charset="0"/>
        </a:defRPr>
      </a:lvl3pPr>
      <a:lvl4pPr algn="l" rtl="0" fontAlgn="base">
        <a:spcBef>
          <a:spcPct val="0"/>
        </a:spcBef>
        <a:spcAft>
          <a:spcPct val="0"/>
        </a:spcAft>
        <a:defRPr sz="2500" b="1">
          <a:solidFill>
            <a:schemeClr val="bg1"/>
          </a:solidFill>
          <a:latin typeface="Trebuchet MS" pitchFamily="34" charset="0"/>
        </a:defRPr>
      </a:lvl4pPr>
      <a:lvl5pPr algn="l" rtl="0" fontAlgn="base">
        <a:spcBef>
          <a:spcPct val="0"/>
        </a:spcBef>
        <a:spcAft>
          <a:spcPct val="0"/>
        </a:spcAft>
        <a:defRPr sz="2500" b="1">
          <a:solidFill>
            <a:schemeClr val="bg1"/>
          </a:solidFill>
          <a:latin typeface="Trebuchet MS" pitchFamily="34" charset="0"/>
        </a:defRPr>
      </a:lvl5pPr>
      <a:lvl6pPr marL="457200" algn="l" rtl="0" fontAlgn="base">
        <a:spcBef>
          <a:spcPct val="0"/>
        </a:spcBef>
        <a:spcAft>
          <a:spcPct val="0"/>
        </a:spcAft>
        <a:defRPr sz="2500" b="1">
          <a:solidFill>
            <a:schemeClr val="bg1"/>
          </a:solidFill>
          <a:latin typeface="Trebuchet MS" pitchFamily="34" charset="0"/>
        </a:defRPr>
      </a:lvl6pPr>
      <a:lvl7pPr marL="914400" algn="l" rtl="0" fontAlgn="base">
        <a:spcBef>
          <a:spcPct val="0"/>
        </a:spcBef>
        <a:spcAft>
          <a:spcPct val="0"/>
        </a:spcAft>
        <a:defRPr sz="2500" b="1">
          <a:solidFill>
            <a:schemeClr val="bg1"/>
          </a:solidFill>
          <a:latin typeface="Trebuchet MS" pitchFamily="34" charset="0"/>
        </a:defRPr>
      </a:lvl7pPr>
      <a:lvl8pPr marL="1371600" algn="l" rtl="0" fontAlgn="base">
        <a:spcBef>
          <a:spcPct val="0"/>
        </a:spcBef>
        <a:spcAft>
          <a:spcPct val="0"/>
        </a:spcAft>
        <a:defRPr sz="2500" b="1">
          <a:solidFill>
            <a:schemeClr val="bg1"/>
          </a:solidFill>
          <a:latin typeface="Trebuchet MS" pitchFamily="34" charset="0"/>
        </a:defRPr>
      </a:lvl8pPr>
      <a:lvl9pPr marL="1828800" algn="l" rtl="0" fontAlgn="base">
        <a:spcBef>
          <a:spcPct val="0"/>
        </a:spcBef>
        <a:spcAft>
          <a:spcPct val="0"/>
        </a:spcAft>
        <a:defRPr sz="2500" b="1">
          <a:solidFill>
            <a:schemeClr val="bg1"/>
          </a:solidFill>
          <a:latin typeface="Trebuchet MS" pitchFamily="34" charset="0"/>
        </a:defRPr>
      </a:lvl9pPr>
    </p:titleStyle>
    <p:bodyStyle>
      <a:lvl1pPr marL="238125" indent="-225425" algn="l" rtl="0" fontAlgn="base">
        <a:lnSpc>
          <a:spcPct val="120000"/>
        </a:lnSpc>
        <a:spcBef>
          <a:spcPct val="50000"/>
        </a:spcBef>
        <a:spcAft>
          <a:spcPct val="0"/>
        </a:spcAft>
        <a:buClr>
          <a:srgbClr val="FF7600"/>
        </a:buClr>
        <a:defRPr sz="2400" b="1">
          <a:solidFill>
            <a:schemeClr val="hlink"/>
          </a:solidFill>
          <a:latin typeface="+mn-lt"/>
          <a:ea typeface="+mn-ea"/>
          <a:cs typeface="+mn-cs"/>
        </a:defRPr>
      </a:lvl1pPr>
      <a:lvl2pPr marL="692150" indent="-222250" algn="l" rtl="0" fontAlgn="base">
        <a:lnSpc>
          <a:spcPct val="120000"/>
        </a:lnSpc>
        <a:spcBef>
          <a:spcPct val="50000"/>
        </a:spcBef>
        <a:spcAft>
          <a:spcPct val="0"/>
        </a:spcAft>
        <a:buClr>
          <a:srgbClr val="FF7600"/>
        </a:buClr>
        <a:buChar char="•"/>
        <a:defRPr sz="1900" b="1">
          <a:solidFill>
            <a:schemeClr val="tx1"/>
          </a:solidFill>
          <a:latin typeface="+mn-lt"/>
        </a:defRPr>
      </a:lvl2pPr>
      <a:lvl3pPr marL="1150938" indent="-223838" algn="l" rtl="0" fontAlgn="base">
        <a:lnSpc>
          <a:spcPct val="120000"/>
        </a:lnSpc>
        <a:spcBef>
          <a:spcPct val="50000"/>
        </a:spcBef>
        <a:spcAft>
          <a:spcPct val="0"/>
        </a:spcAft>
        <a:buClr>
          <a:srgbClr val="FF7600"/>
        </a:buClr>
        <a:buChar char="•"/>
        <a:defRPr sz="1700" b="1">
          <a:solidFill>
            <a:schemeClr val="tx1"/>
          </a:solidFill>
          <a:latin typeface="+mn-lt"/>
        </a:defRPr>
      </a:lvl3pPr>
      <a:lvl4pPr marL="1608138" indent="-223838" algn="l" rtl="0" fontAlgn="base">
        <a:lnSpc>
          <a:spcPct val="120000"/>
        </a:lnSpc>
        <a:spcBef>
          <a:spcPct val="50000"/>
        </a:spcBef>
        <a:spcAft>
          <a:spcPct val="0"/>
        </a:spcAft>
        <a:buClr>
          <a:srgbClr val="FF7600"/>
        </a:buClr>
        <a:buChar char="•"/>
        <a:defRPr sz="1500" b="1">
          <a:solidFill>
            <a:schemeClr val="tx1"/>
          </a:solidFill>
          <a:latin typeface="+mn-lt"/>
        </a:defRPr>
      </a:lvl4pPr>
      <a:lvl5pPr marL="2063750" indent="-222250" algn="l" rtl="0" fontAlgn="base">
        <a:lnSpc>
          <a:spcPct val="120000"/>
        </a:lnSpc>
        <a:spcBef>
          <a:spcPct val="50000"/>
        </a:spcBef>
        <a:spcAft>
          <a:spcPct val="0"/>
        </a:spcAft>
        <a:buClr>
          <a:srgbClr val="FF7600"/>
        </a:buClr>
        <a:buChar char="•"/>
        <a:defRPr sz="1300" b="1">
          <a:solidFill>
            <a:schemeClr val="tx1"/>
          </a:solidFill>
          <a:latin typeface="+mn-lt"/>
        </a:defRPr>
      </a:lvl5pPr>
      <a:lvl6pPr marL="2520950" indent="-222250" algn="l" rtl="0" fontAlgn="base">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fontAlgn="base">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fontAlgn="base">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fontAlgn="base">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endParaRPr lang="en-US"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TextBox 11"/>
          <p:cNvSpPr txBox="1"/>
          <p:nvPr/>
        </p:nvSpPr>
        <p:spPr>
          <a:xfrm>
            <a:off x="76200" y="6429813"/>
            <a:ext cx="5181600" cy="307777"/>
          </a:xfrm>
          <a:prstGeom prst="rect">
            <a:avLst/>
          </a:prstGeom>
          <a:noFill/>
        </p:spPr>
        <p:txBody>
          <a:bodyPr wrap="square" rtlCol="0">
            <a:spAutoFit/>
          </a:bodyPr>
          <a:lstStyle/>
          <a:p>
            <a:pPr algn="l"/>
            <a:r>
              <a:rPr lang="en-US" sz="1400" dirty="0" smtClean="0">
                <a:solidFill>
                  <a:schemeClr val="bg1"/>
                </a:solidFill>
              </a:rPr>
              <a:t>G</a:t>
            </a:r>
            <a:r>
              <a:rPr lang="de-DE" sz="1400" dirty="0" smtClean="0">
                <a:solidFill>
                  <a:schemeClr val="bg1"/>
                </a:solidFill>
              </a:rPr>
              <a:t>ünter</a:t>
            </a:r>
            <a:r>
              <a:rPr lang="de-DE" sz="1400" baseline="0" dirty="0" smtClean="0">
                <a:solidFill>
                  <a:schemeClr val="bg1"/>
                </a:solidFill>
              </a:rPr>
              <a:t> Waibel </a:t>
            </a:r>
            <a:r>
              <a:rPr lang="en-US" sz="1400" baseline="0" dirty="0" smtClean="0">
                <a:solidFill>
                  <a:schemeClr val="bg1"/>
                </a:solidFill>
              </a:rPr>
              <a:t>- </a:t>
            </a:r>
            <a:r>
              <a:rPr lang="en-US" sz="1400" dirty="0" smtClean="0">
                <a:solidFill>
                  <a:schemeClr val="bg1"/>
                </a:solidFill>
              </a:rPr>
              <a:t>Collections</a:t>
            </a:r>
            <a:r>
              <a:rPr lang="en-US" sz="1400" baseline="0" dirty="0" smtClean="0">
                <a:solidFill>
                  <a:schemeClr val="bg1"/>
                </a:solidFill>
              </a:rPr>
              <a:t> on Campus </a:t>
            </a:r>
            <a:endParaRPr lang="en-US" sz="1400" dirty="0">
              <a:solidFill>
                <a:schemeClr val="bg1"/>
              </a:solidFill>
            </a:endParaRPr>
          </a:p>
        </p:txBody>
      </p:sp>
      <p:sp>
        <p:nvSpPr>
          <p:cNvPr id="7" name="TextBox 6"/>
          <p:cNvSpPr txBox="1"/>
          <p:nvPr/>
        </p:nvSpPr>
        <p:spPr>
          <a:xfrm>
            <a:off x="8466160" y="6429813"/>
            <a:ext cx="609600" cy="327462"/>
          </a:xfrm>
          <a:prstGeom prst="rect">
            <a:avLst/>
          </a:prstGeom>
          <a:noFill/>
        </p:spPr>
        <p:txBody>
          <a:bodyPr wrap="square" rtlCol="0">
            <a:spAutoFit/>
          </a:bodyPr>
          <a:lstStyle/>
          <a:p>
            <a:pPr algn="r"/>
            <a:fld id="{9A5253E6-0D86-47EB-BF61-A414C79F0A85}" type="slidenum">
              <a:rPr lang="en-US" sz="1400" smtClean="0">
                <a:solidFill>
                  <a:schemeClr val="bg1"/>
                </a:solidFill>
              </a:rPr>
              <a:pPr algn="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34000">
                <a:srgbClr val="FF7600"/>
              </a:gs>
              <a:gs pos="97000">
                <a:schemeClr val="tx2"/>
              </a:gs>
            </a:gsLst>
            <a:lin ang="5400000" scaled="0"/>
            <a:tileRect/>
          </a:gradFill>
          <a:ln w="9525">
            <a:noFill/>
            <a:miter lim="800000"/>
            <a:headEnd/>
            <a:tailEnd/>
          </a:ln>
          <a:effectLst/>
        </p:spPr>
        <p:txBody>
          <a:bodyPr wrap="none" anchor="ctr"/>
          <a:lstStyle/>
          <a:p>
            <a:endParaRPr lang="en-US"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TextBox 11"/>
          <p:cNvSpPr txBox="1"/>
          <p:nvPr/>
        </p:nvSpPr>
        <p:spPr>
          <a:xfrm>
            <a:off x="76200" y="6429813"/>
            <a:ext cx="5181600" cy="327462"/>
          </a:xfrm>
          <a:prstGeom prst="rect">
            <a:avLst/>
          </a:prstGeom>
          <a:noFill/>
        </p:spPr>
        <p:txBody>
          <a:bodyPr wrap="square" rtlCol="0">
            <a:spAutoFit/>
          </a:bodyPr>
          <a:lstStyle/>
          <a:p>
            <a:pPr algn="l"/>
            <a:r>
              <a:rPr lang="en-US" sz="1400" dirty="0" smtClean="0">
                <a:solidFill>
                  <a:schemeClr val="tx1"/>
                </a:solidFill>
              </a:rPr>
              <a:t>Presentation name</a:t>
            </a:r>
            <a:endParaRPr lang="en-US" sz="1400" dirty="0">
              <a:solidFill>
                <a:schemeClr val="tx1"/>
              </a:solidFill>
            </a:endParaRPr>
          </a:p>
        </p:txBody>
      </p:sp>
      <p:sp>
        <p:nvSpPr>
          <p:cNvPr id="7" name="TextBox 6"/>
          <p:cNvSpPr txBox="1"/>
          <p:nvPr/>
        </p:nvSpPr>
        <p:spPr>
          <a:xfrm>
            <a:off x="8466160" y="6429813"/>
            <a:ext cx="609600" cy="327462"/>
          </a:xfrm>
          <a:prstGeom prst="rect">
            <a:avLst/>
          </a:prstGeom>
          <a:noFill/>
        </p:spPr>
        <p:txBody>
          <a:bodyPr wrap="square" rtlCol="0">
            <a:spAutoFit/>
          </a:bodyPr>
          <a:lstStyle/>
          <a:p>
            <a:pPr algn="r"/>
            <a:fld id="{9A5253E6-0D86-47EB-BF61-A414C79F0A85}" type="slidenum">
              <a:rPr lang="en-US" sz="1400" smtClean="0">
                <a:solidFill>
                  <a:schemeClr val="tx1"/>
                </a:solidFill>
              </a:rPr>
              <a:pPr algn="r"/>
              <a:t>‹#›</a:t>
            </a:fld>
            <a:endParaRPr lang="en-US" sz="14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sldNum="0" hdr="0" dt="0"/>
  <p:txStyles>
    <p:titleStyle>
      <a:lvl1pPr algn="l" rtl="0" eaLnBrk="1" fontAlgn="base" hangingPunct="1">
        <a:spcBef>
          <a:spcPct val="0"/>
        </a:spcBef>
        <a:spcAft>
          <a:spcPct val="0"/>
        </a:spcAft>
        <a:defRPr sz="3200" b="1">
          <a:solidFill>
            <a:srgbClr val="FF7600"/>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FF7600"/>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FF7600"/>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FF7600"/>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FF7600"/>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1.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46.png"/><Relationship Id="rId11" Type="http://schemas.openxmlformats.org/officeDocument/2006/relationships/image" Target="../media/image51.wmf"/><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wmf"/></Relationships>
</file>

<file path=ppt/slides/_rels/slide12.xml.rels><?xml version="1.0" encoding="UTF-8" standalone="yes"?>
<Relationships xmlns="http://schemas.openxmlformats.org/package/2006/relationships"><Relationship Id="rId3" Type="http://schemas.openxmlformats.org/officeDocument/2006/relationships/hyperlink" Target="http://www.oclc.org/research/publications/library/2008/2008-05.pdf"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www.oclc.org/research/events/2010-09-20.htm" TargetMode="External"/><Relationship Id="rId5" Type="http://schemas.openxmlformats.org/officeDocument/2006/relationships/hyperlink" Target="http://www.oclc.org/research/activities/lamsearch/default.htm" TargetMode="External"/><Relationship Id="rId4" Type="http://schemas.openxmlformats.org/officeDocument/2006/relationships/hyperlink" Target="http://www.oclc.org/research/publications/library/2010/2010-02.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3.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wmf"/></Relationships>
</file>

<file path=ppt/slides/_rels/slide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wm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8000" r="-11000"/>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381000"/>
            <a:ext cx="8534400" cy="9906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rPr>
              <a:t>Collections on Campus</a:t>
            </a:r>
            <a:r>
              <a:rPr kumimoji="0" lang="en-US" sz="44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rPr>
              <a:t/>
            </a:r>
            <a:br>
              <a:rPr kumimoji="0" lang="en-US" sz="44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rPr>
            </a:br>
            <a:endParaRPr kumimoji="0" lang="en-US" sz="5400" b="1" i="0" u="none" strike="noStrike" kern="0" cap="none" spc="0" normalizeH="0" baseline="0" noProof="0" dirty="0">
              <a:ln>
                <a:noFill/>
              </a:ln>
              <a:solidFill>
                <a:schemeClr val="bg1"/>
              </a:solidFill>
              <a:effectLst/>
              <a:uLnTx/>
              <a:uFillTx/>
              <a:latin typeface="+mj-lt"/>
              <a:ea typeface="ＭＳ Ｐゴシック" charset="-128"/>
              <a:cs typeface="ＭＳ Ｐゴシック" charset="-128"/>
            </a:endParaRPr>
          </a:p>
        </p:txBody>
      </p:sp>
      <p:sp>
        <p:nvSpPr>
          <p:cNvPr id="6" name="Rectangle 3"/>
          <p:cNvSpPr txBox="1">
            <a:spLocks noChangeArrowheads="1"/>
          </p:cNvSpPr>
          <p:nvPr/>
        </p:nvSpPr>
        <p:spPr>
          <a:xfrm>
            <a:off x="4357688" y="2057400"/>
            <a:ext cx="4648200" cy="32004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1"/>
              </a:buClr>
              <a:buSzTx/>
              <a:tabLst/>
              <a:defRPr/>
            </a:pPr>
            <a:r>
              <a:rPr kumimoji="0" lang="en-US" sz="2000" b="1" i="0" u="none" strike="noStrike" kern="0" cap="none" spc="0" normalizeH="0" baseline="0" noProof="0" dirty="0" smtClean="0">
                <a:ln>
                  <a:noFill/>
                </a:ln>
                <a:solidFill>
                  <a:schemeClr val="tx1"/>
                </a:solidFill>
                <a:effectLst/>
                <a:uLnTx/>
                <a:uFillTx/>
                <a:ea typeface="ＭＳ Ｐゴシック" charset="-128"/>
                <a:cs typeface="ＭＳ Ｐゴシック" charset="-128"/>
              </a:rPr>
              <a:t>G</a:t>
            </a:r>
            <a:r>
              <a:rPr kumimoji="0" lang="de-DE" sz="2000" b="1" i="0" u="none" strike="noStrike" kern="0" cap="none" spc="0" normalizeH="0" baseline="0" noProof="0" dirty="0" smtClean="0">
                <a:ln>
                  <a:noFill/>
                </a:ln>
                <a:solidFill>
                  <a:schemeClr val="tx1"/>
                </a:solidFill>
                <a:effectLst/>
                <a:uLnTx/>
                <a:uFillTx/>
                <a:ea typeface="ＭＳ Ｐゴシック" charset="-128"/>
                <a:cs typeface="ＭＳ Ｐゴシック" charset="-128"/>
              </a:rPr>
              <a:t>ünter Waibel</a:t>
            </a:r>
            <a:endParaRPr kumimoji="0" lang="en-US" sz="2000" b="1" i="0" u="none" strike="noStrike" kern="0" cap="none" spc="0" normalizeH="0" baseline="0" noProof="0" dirty="0" smtClean="0">
              <a:ln>
                <a:noFill/>
              </a:ln>
              <a:solidFill>
                <a:schemeClr val="tx1"/>
              </a:solidFill>
              <a:effectLst/>
              <a:uLnTx/>
              <a:uFillTx/>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r>
              <a:rPr kumimoji="0" lang="en-US" sz="2000" b="1" i="0" u="none" strike="noStrike" kern="0" cap="none" spc="0" normalizeH="0" baseline="0" noProof="0" dirty="0" smtClean="0">
                <a:ln>
                  <a:noFill/>
                </a:ln>
                <a:solidFill>
                  <a:schemeClr val="tx1"/>
                </a:solidFill>
                <a:effectLst/>
                <a:uLnTx/>
                <a:uFillTx/>
                <a:ea typeface="ＭＳ Ｐゴシック" charset="-128"/>
                <a:cs typeface="ＭＳ Ｐゴシック" charset="-128"/>
              </a:rPr>
              <a:t>OCLC Research</a:t>
            </a: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endParaRPr lang="en-US" sz="2000" kern="0" dirty="0" smtClean="0">
              <a:solidFill>
                <a:schemeClr val="tx1"/>
              </a:solidFill>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r>
              <a:rPr lang="en-US" sz="2000" kern="0" dirty="0" smtClean="0">
                <a:solidFill>
                  <a:schemeClr val="tx1"/>
                </a:solidFill>
                <a:ea typeface="ＭＳ Ｐゴシック" charset="-128"/>
                <a:cs typeface="ＭＳ Ｐゴシック" charset="-128"/>
              </a:rPr>
              <a:t>Nancy Gwinn</a:t>
            </a: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r>
              <a:rPr kumimoji="0" lang="en-US" sz="2000" b="1" i="0" u="none" strike="noStrike" kern="0" cap="none" spc="0" normalizeH="0" baseline="0" noProof="0" dirty="0" smtClean="0">
                <a:ln>
                  <a:noFill/>
                </a:ln>
                <a:solidFill>
                  <a:schemeClr val="tx1"/>
                </a:solidFill>
                <a:effectLst/>
                <a:uLnTx/>
                <a:uFillTx/>
                <a:ea typeface="ＭＳ Ｐゴシック" charset="-128"/>
                <a:cs typeface="ＭＳ Ｐゴシック" charset="-128"/>
              </a:rPr>
              <a:t>Smithsonian</a:t>
            </a:r>
            <a:r>
              <a:rPr kumimoji="0" lang="en-US" sz="2000" b="1" i="0" u="none" strike="noStrike" kern="0" cap="none" spc="0" normalizeH="0" noProof="0" dirty="0" smtClean="0">
                <a:ln>
                  <a:noFill/>
                </a:ln>
                <a:solidFill>
                  <a:schemeClr val="tx1"/>
                </a:solidFill>
                <a:effectLst/>
                <a:uLnTx/>
                <a:uFillTx/>
                <a:ea typeface="ＭＳ Ｐゴシック" charset="-128"/>
                <a:cs typeface="ＭＳ Ｐゴシック" charset="-128"/>
              </a:rPr>
              <a:t> Institution</a:t>
            </a: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endParaRPr lang="en-US" sz="2000" kern="0" baseline="0" dirty="0" smtClean="0">
              <a:solidFill>
                <a:schemeClr val="tx1"/>
              </a:solidFill>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r>
              <a:rPr lang="en-US" sz="2000" kern="0" dirty="0" smtClean="0">
                <a:solidFill>
                  <a:schemeClr val="tx1"/>
                </a:solidFill>
                <a:ea typeface="ＭＳ Ｐゴシック" charset="-128"/>
                <a:cs typeface="ＭＳ Ｐゴシック" charset="-128"/>
              </a:rPr>
              <a:t>Jackie Bell</a:t>
            </a:r>
          </a:p>
          <a:p>
            <a:pPr marL="342900" marR="0" lvl="0" indent="-342900" algn="l" defTabSz="914400" rtl="0" eaLnBrk="0" fontAlgn="base" latinLnBrk="0" hangingPunct="0">
              <a:lnSpc>
                <a:spcPct val="100000"/>
              </a:lnSpc>
              <a:spcBef>
                <a:spcPct val="20000"/>
              </a:spcBef>
              <a:spcAft>
                <a:spcPct val="0"/>
              </a:spcAft>
              <a:buClr>
                <a:schemeClr val="accent1"/>
              </a:buClr>
              <a:buSzTx/>
              <a:tabLst/>
              <a:defRPr/>
            </a:pPr>
            <a:r>
              <a:rPr kumimoji="0" lang="en-US" sz="2000" b="1" i="0" u="none" strike="noStrike" kern="0" cap="none" spc="0" normalizeH="0" baseline="0" noProof="0" dirty="0" smtClean="0">
                <a:ln>
                  <a:noFill/>
                </a:ln>
                <a:solidFill>
                  <a:schemeClr val="tx1"/>
                </a:solidFill>
                <a:effectLst/>
                <a:uLnTx/>
                <a:uFillTx/>
                <a:ea typeface="ＭＳ Ｐゴシック" charset="-128"/>
                <a:cs typeface="ＭＳ Ｐゴシック" charset="-128"/>
              </a:rPr>
              <a:t>University</a:t>
            </a:r>
            <a:r>
              <a:rPr kumimoji="0" lang="en-US" sz="2000" b="1" i="0" u="none" strike="noStrike" kern="0" cap="none" spc="0" normalizeH="0" noProof="0" dirty="0" smtClean="0">
                <a:ln>
                  <a:noFill/>
                </a:ln>
                <a:solidFill>
                  <a:schemeClr val="tx1"/>
                </a:solidFill>
                <a:effectLst/>
                <a:uLnTx/>
                <a:uFillTx/>
                <a:ea typeface="ＭＳ Ｐゴシック" charset="-128"/>
                <a:cs typeface="ＭＳ Ｐゴシック" charset="-128"/>
              </a:rPr>
              <a:t> of Calgary</a:t>
            </a:r>
            <a:endParaRPr kumimoji="0" lang="en-US" sz="2000" b="1" i="0" u="none" strike="noStrike" kern="0" cap="none" spc="0" normalizeH="0" baseline="0" noProof="0" dirty="0" smtClean="0">
              <a:ln>
                <a:noFill/>
              </a:ln>
              <a:solidFill>
                <a:schemeClr val="tx1"/>
              </a:solidFill>
              <a:effectLst/>
              <a:uLnTx/>
              <a:uFillTx/>
              <a:ea typeface="ＭＳ Ｐゴシック" charset="-128"/>
              <a:cs typeface="ＭＳ Ｐゴシック" charset="-128"/>
            </a:endParaRPr>
          </a:p>
        </p:txBody>
      </p:sp>
      <p:sp>
        <p:nvSpPr>
          <p:cNvPr id="9" name="TextBox 8"/>
          <p:cNvSpPr txBox="1"/>
          <p:nvPr/>
        </p:nvSpPr>
        <p:spPr>
          <a:xfrm rot="16200000">
            <a:off x="1653593" y="3919187"/>
            <a:ext cx="1960793" cy="523220"/>
          </a:xfrm>
          <a:prstGeom prst="rect">
            <a:avLst/>
          </a:prstGeom>
          <a:noFill/>
        </p:spPr>
        <p:txBody>
          <a:bodyPr wrap="none" rtlCol="0">
            <a:spAutoFit/>
          </a:bodyPr>
          <a:lstStyle/>
          <a:p>
            <a:r>
              <a:rPr lang="en-US" sz="2800" dirty="0" smtClean="0"/>
              <a:t>Libraries</a:t>
            </a:r>
            <a:endParaRPr lang="en-US" sz="2800" dirty="0"/>
          </a:p>
        </p:txBody>
      </p:sp>
      <p:sp>
        <p:nvSpPr>
          <p:cNvPr id="10" name="TextBox 9"/>
          <p:cNvSpPr txBox="1"/>
          <p:nvPr/>
        </p:nvSpPr>
        <p:spPr>
          <a:xfrm rot="16200000">
            <a:off x="481398" y="4345715"/>
            <a:ext cx="1789272" cy="492443"/>
          </a:xfrm>
          <a:prstGeom prst="rect">
            <a:avLst/>
          </a:prstGeom>
          <a:noFill/>
        </p:spPr>
        <p:txBody>
          <a:bodyPr wrap="none" rtlCol="0">
            <a:spAutoFit/>
          </a:bodyPr>
          <a:lstStyle/>
          <a:p>
            <a:r>
              <a:rPr lang="en-US" sz="2500" dirty="0" smtClean="0"/>
              <a:t>Archives</a:t>
            </a:r>
            <a:endParaRPr lang="en-US" sz="2500" dirty="0"/>
          </a:p>
        </p:txBody>
      </p:sp>
      <p:sp>
        <p:nvSpPr>
          <p:cNvPr id="11" name="TextBox 10"/>
          <p:cNvSpPr txBox="1"/>
          <p:nvPr/>
        </p:nvSpPr>
        <p:spPr>
          <a:xfrm rot="16200000">
            <a:off x="-145893" y="4887883"/>
            <a:ext cx="1672253" cy="430887"/>
          </a:xfrm>
          <a:prstGeom prst="rect">
            <a:avLst/>
          </a:prstGeom>
          <a:noFill/>
        </p:spPr>
        <p:txBody>
          <a:bodyPr wrap="none" rtlCol="0">
            <a:spAutoFit/>
          </a:bodyPr>
          <a:lstStyle/>
          <a:p>
            <a:r>
              <a:rPr lang="en-US" sz="2200" dirty="0" smtClean="0"/>
              <a:t>Museums</a:t>
            </a:r>
            <a:endParaRPr lang="en-US" sz="22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437" y="147638"/>
            <a:ext cx="7142163" cy="1284287"/>
          </a:xfrm>
        </p:spPr>
        <p:txBody>
          <a:bodyPr/>
          <a:lstStyle/>
          <a:p>
            <a:r>
              <a:rPr lang="en-US" sz="3000" dirty="0" smtClean="0"/>
              <a:t>Collaboration Forum: September 20-21 </a:t>
            </a:r>
            <a:endParaRPr lang="en-US" sz="3000" dirty="0"/>
          </a:p>
        </p:txBody>
      </p:sp>
      <p:pic>
        <p:nvPicPr>
          <p:cNvPr id="4" name="Picture 3" descr="SIOCLC_Forum.jpg"/>
          <p:cNvPicPr>
            <a:picLocks noChangeAspect="1"/>
          </p:cNvPicPr>
          <p:nvPr/>
        </p:nvPicPr>
        <p:blipFill>
          <a:blip r:embed="rId4"/>
          <a:srcRect l="22280" t="598" r="21468" b="81246"/>
          <a:stretch>
            <a:fillRect/>
          </a:stretch>
        </p:blipFill>
        <p:spPr>
          <a:xfrm>
            <a:off x="685800" y="685800"/>
            <a:ext cx="7111147" cy="5715000"/>
          </a:xfrm>
          <a:prstGeom prst="rect">
            <a:avLst/>
          </a:prstGeom>
          <a:ln>
            <a:solidFill>
              <a:schemeClr val="tx1"/>
            </a:solidFill>
          </a:ln>
        </p:spPr>
      </p:pic>
      <p:pic>
        <p:nvPicPr>
          <p:cNvPr id="1026" name="Picture 2"/>
          <p:cNvPicPr>
            <a:picLocks noChangeAspect="1" noChangeArrowheads="1"/>
          </p:cNvPicPr>
          <p:nvPr/>
        </p:nvPicPr>
        <p:blipFill>
          <a:blip r:embed="rId5"/>
          <a:srcRect l="30714" t="30000" r="24286" b="35220"/>
          <a:stretch>
            <a:fillRect/>
          </a:stretch>
        </p:blipFill>
        <p:spPr bwMode="auto">
          <a:xfrm>
            <a:off x="2273808" y="3170059"/>
            <a:ext cx="6336792" cy="2973565"/>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Contexts</a:t>
            </a:r>
            <a:endParaRPr lang="en-US" dirty="0"/>
          </a:p>
        </p:txBody>
      </p:sp>
      <p:sp>
        <p:nvSpPr>
          <p:cNvPr id="3" name="Content Placeholder 2"/>
          <p:cNvSpPr>
            <a:spLocks noGrp="1"/>
          </p:cNvSpPr>
          <p:nvPr>
            <p:ph idx="1"/>
          </p:nvPr>
        </p:nvSpPr>
        <p:spPr>
          <a:xfrm>
            <a:off x="720725" y="990600"/>
            <a:ext cx="7702550" cy="5181600"/>
          </a:xfrm>
        </p:spPr>
        <p:txBody>
          <a:bodyPr/>
          <a:lstStyle/>
          <a:p>
            <a:pPr>
              <a:buNone/>
            </a:pPr>
            <a:r>
              <a:rPr lang="en-US" b="1" i="1" dirty="0" smtClean="0"/>
              <a:t>Local solutions - Common Administration</a:t>
            </a:r>
            <a:r>
              <a:rPr lang="en-US" dirty="0" smtClean="0"/>
              <a:t/>
            </a:r>
            <a:br>
              <a:rPr lang="en-US" dirty="0" smtClean="0"/>
            </a:br>
            <a:r>
              <a:rPr lang="en-US" dirty="0" smtClean="0"/>
              <a:t>“We work together because we have the same employer”</a:t>
            </a:r>
          </a:p>
          <a:p>
            <a:pPr>
              <a:buNone/>
            </a:pPr>
            <a:endParaRPr lang="en-US" dirty="0" smtClean="0"/>
          </a:p>
          <a:p>
            <a:pPr>
              <a:buNone/>
            </a:pPr>
            <a:r>
              <a:rPr lang="en-US" b="1" i="1" dirty="0" smtClean="0"/>
              <a:t>Group Solutions - Common Interest</a:t>
            </a:r>
            <a:r>
              <a:rPr lang="en-US" dirty="0" smtClean="0"/>
              <a:t/>
            </a:r>
            <a:br>
              <a:rPr lang="en-US" dirty="0" smtClean="0"/>
            </a:br>
            <a:r>
              <a:rPr lang="en-US" dirty="0" smtClean="0"/>
              <a:t>“We work together because we have common interests”</a:t>
            </a:r>
          </a:p>
          <a:p>
            <a:pPr>
              <a:buNone/>
            </a:pPr>
            <a:endParaRPr lang="en-US" dirty="0" smtClean="0"/>
          </a:p>
          <a:p>
            <a:pPr>
              <a:buNone/>
            </a:pPr>
            <a:r>
              <a:rPr lang="en-US" b="1" i="1" dirty="0" smtClean="0"/>
              <a:t>Global Solutions - Common Values</a:t>
            </a:r>
            <a:r>
              <a:rPr lang="en-US" dirty="0" smtClean="0"/>
              <a:t/>
            </a:r>
            <a:br>
              <a:rPr lang="en-US" dirty="0" smtClean="0"/>
            </a:br>
            <a:r>
              <a:rPr lang="en-US" dirty="0" smtClean="0"/>
              <a:t>“Things work at scale because the community subscribes to the same values”</a:t>
            </a:r>
          </a:p>
          <a:p>
            <a:endParaRPr lang="en-US" dirty="0"/>
          </a:p>
        </p:txBody>
      </p:sp>
      <p:pic>
        <p:nvPicPr>
          <p:cNvPr id="38914" name="Picture 2"/>
          <p:cNvPicPr>
            <a:picLocks noChangeAspect="1" noChangeArrowheads="1"/>
          </p:cNvPicPr>
          <p:nvPr/>
        </p:nvPicPr>
        <p:blipFill>
          <a:blip r:embed="rId4"/>
          <a:srcRect/>
          <a:stretch>
            <a:fillRect/>
          </a:stretch>
        </p:blipFill>
        <p:spPr bwMode="auto">
          <a:xfrm>
            <a:off x="2506990" y="1752607"/>
            <a:ext cx="1645920" cy="556260"/>
          </a:xfrm>
          <a:prstGeom prst="rect">
            <a:avLst/>
          </a:prstGeom>
          <a:noFill/>
          <a:ln w="9525">
            <a:noFill/>
            <a:miter lim="800000"/>
            <a:headEnd/>
            <a:tailEnd/>
          </a:ln>
        </p:spPr>
      </p:pic>
      <p:pic>
        <p:nvPicPr>
          <p:cNvPr id="38916" name="Picture 4"/>
          <p:cNvPicPr>
            <a:picLocks noChangeAspect="1" noChangeArrowheads="1"/>
          </p:cNvPicPr>
          <p:nvPr/>
        </p:nvPicPr>
        <p:blipFill>
          <a:blip r:embed="rId5"/>
          <a:srcRect/>
          <a:stretch>
            <a:fillRect/>
          </a:stretch>
        </p:blipFill>
        <p:spPr bwMode="auto">
          <a:xfrm>
            <a:off x="4267200" y="1810817"/>
            <a:ext cx="822960" cy="551383"/>
          </a:xfrm>
          <a:prstGeom prst="rect">
            <a:avLst/>
          </a:prstGeom>
          <a:noFill/>
          <a:ln w="9525">
            <a:noFill/>
            <a:miter lim="800000"/>
            <a:headEnd/>
            <a:tailEnd/>
          </a:ln>
        </p:spPr>
      </p:pic>
      <p:pic>
        <p:nvPicPr>
          <p:cNvPr id="38917" name="Picture 5"/>
          <p:cNvPicPr>
            <a:picLocks noChangeAspect="1" noChangeArrowheads="1"/>
          </p:cNvPicPr>
          <p:nvPr/>
        </p:nvPicPr>
        <p:blipFill>
          <a:blip r:embed="rId6"/>
          <a:srcRect/>
          <a:stretch>
            <a:fillRect/>
          </a:stretch>
        </p:blipFill>
        <p:spPr bwMode="auto">
          <a:xfrm>
            <a:off x="5241036" y="1696974"/>
            <a:ext cx="854964" cy="893826"/>
          </a:xfrm>
          <a:prstGeom prst="rect">
            <a:avLst/>
          </a:prstGeom>
          <a:noFill/>
          <a:ln w="9525">
            <a:noFill/>
            <a:miter lim="800000"/>
            <a:headEnd/>
            <a:tailEnd/>
          </a:ln>
        </p:spPr>
      </p:pic>
      <p:pic>
        <p:nvPicPr>
          <p:cNvPr id="38918" name="Picture 6"/>
          <p:cNvPicPr>
            <a:picLocks noChangeAspect="1" noChangeArrowheads="1"/>
          </p:cNvPicPr>
          <p:nvPr/>
        </p:nvPicPr>
        <p:blipFill>
          <a:blip r:embed="rId7"/>
          <a:srcRect/>
          <a:stretch>
            <a:fillRect/>
          </a:stretch>
        </p:blipFill>
        <p:spPr bwMode="auto">
          <a:xfrm>
            <a:off x="2609853" y="3352800"/>
            <a:ext cx="1190244" cy="754380"/>
          </a:xfrm>
          <a:prstGeom prst="rect">
            <a:avLst/>
          </a:prstGeom>
          <a:noFill/>
          <a:ln w="9525">
            <a:noFill/>
            <a:miter lim="800000"/>
            <a:headEnd/>
            <a:tailEnd/>
          </a:ln>
        </p:spPr>
      </p:pic>
      <p:pic>
        <p:nvPicPr>
          <p:cNvPr id="38921" name="Picture 9"/>
          <p:cNvPicPr>
            <a:picLocks noChangeAspect="1" noChangeArrowheads="1"/>
          </p:cNvPicPr>
          <p:nvPr/>
        </p:nvPicPr>
        <p:blipFill>
          <a:blip r:embed="rId8"/>
          <a:srcRect/>
          <a:stretch>
            <a:fillRect/>
          </a:stretch>
        </p:blipFill>
        <p:spPr bwMode="auto">
          <a:xfrm>
            <a:off x="5257800" y="3352802"/>
            <a:ext cx="1569720" cy="855497"/>
          </a:xfrm>
          <a:prstGeom prst="rect">
            <a:avLst/>
          </a:prstGeom>
          <a:noFill/>
          <a:ln w="9525">
            <a:noFill/>
            <a:miter lim="800000"/>
            <a:headEnd/>
            <a:tailEnd/>
          </a:ln>
        </p:spPr>
      </p:pic>
      <p:pic>
        <p:nvPicPr>
          <p:cNvPr id="38923" name="Picture 11" descr="C:\Documents and Settings\waibelg\Local Settings\Temporary Internet Files\Content.IE5\YO2LC9O0\MC900280409[1].wmf"/>
          <p:cNvPicPr>
            <a:picLocks noChangeAspect="1" noChangeArrowheads="1"/>
          </p:cNvPicPr>
          <p:nvPr/>
        </p:nvPicPr>
        <p:blipFill>
          <a:blip r:embed="rId9"/>
          <a:srcRect/>
          <a:stretch>
            <a:fillRect/>
          </a:stretch>
        </p:blipFill>
        <p:spPr bwMode="auto">
          <a:xfrm>
            <a:off x="2667003" y="5257802"/>
            <a:ext cx="1284355" cy="954069"/>
          </a:xfrm>
          <a:prstGeom prst="rect">
            <a:avLst/>
          </a:prstGeom>
          <a:noFill/>
        </p:spPr>
      </p:pic>
      <p:pic>
        <p:nvPicPr>
          <p:cNvPr id="38924" name="Picture 12" descr="C:\Documents and Settings\waibelg\Local Settings\Temporary Internet Files\Content.IE5\Y3AJOQ7Q\MC900433845[1].png"/>
          <p:cNvPicPr>
            <a:picLocks noChangeAspect="1" noChangeArrowheads="1"/>
          </p:cNvPicPr>
          <p:nvPr/>
        </p:nvPicPr>
        <p:blipFill>
          <a:blip r:embed="rId10"/>
          <a:srcRect/>
          <a:stretch>
            <a:fillRect/>
          </a:stretch>
        </p:blipFill>
        <p:spPr bwMode="auto">
          <a:xfrm>
            <a:off x="3886200" y="5057780"/>
            <a:ext cx="1261715" cy="1261715"/>
          </a:xfrm>
          <a:prstGeom prst="rect">
            <a:avLst/>
          </a:prstGeom>
          <a:noFill/>
        </p:spPr>
      </p:pic>
      <p:pic>
        <p:nvPicPr>
          <p:cNvPr id="38925" name="Picture 13" descr="C:\Documents and Settings\waibelg\Local Settings\Temporary Internet Files\Content.IE5\Y3AJOQ7Q\MC900295143[1].wmf"/>
          <p:cNvPicPr>
            <a:picLocks noChangeAspect="1" noChangeArrowheads="1"/>
          </p:cNvPicPr>
          <p:nvPr/>
        </p:nvPicPr>
        <p:blipFill>
          <a:blip r:embed="rId11"/>
          <a:srcRect/>
          <a:stretch>
            <a:fillRect/>
          </a:stretch>
        </p:blipFill>
        <p:spPr bwMode="auto">
          <a:xfrm>
            <a:off x="5425589" y="4953002"/>
            <a:ext cx="1055364" cy="1142351"/>
          </a:xfrm>
          <a:prstGeom prst="rect">
            <a:avLst/>
          </a:prstGeom>
          <a:noFill/>
        </p:spPr>
      </p:pic>
      <p:pic>
        <p:nvPicPr>
          <p:cNvPr id="38927" name="Picture 15"/>
          <p:cNvPicPr>
            <a:picLocks noChangeAspect="1" noChangeArrowheads="1"/>
          </p:cNvPicPr>
          <p:nvPr/>
        </p:nvPicPr>
        <p:blipFill>
          <a:blip r:embed="rId12"/>
          <a:srcRect/>
          <a:stretch>
            <a:fillRect/>
          </a:stretch>
        </p:blipFill>
        <p:spPr bwMode="auto">
          <a:xfrm>
            <a:off x="3962400" y="3340608"/>
            <a:ext cx="1165860" cy="850392"/>
          </a:xfrm>
          <a:prstGeom prst="rect">
            <a:avLst/>
          </a:prstGeom>
          <a:noFill/>
          <a:ln w="9525">
            <a:noFill/>
            <a:miter lim="800000"/>
            <a:headEnd/>
            <a:tailEnd/>
          </a:ln>
        </p:spPr>
      </p:pic>
      <p:sp>
        <p:nvSpPr>
          <p:cNvPr id="20" name="TextBox 19"/>
          <p:cNvSpPr txBox="1"/>
          <p:nvPr/>
        </p:nvSpPr>
        <p:spPr>
          <a:xfrm>
            <a:off x="2438400" y="5892225"/>
            <a:ext cx="752129" cy="584775"/>
          </a:xfrm>
          <a:prstGeom prst="rect">
            <a:avLst/>
          </a:prstGeom>
          <a:noFill/>
        </p:spPr>
        <p:txBody>
          <a:bodyPr wrap="none" rtlCol="0">
            <a:spAutoFit/>
          </a:bodyPr>
          <a:lstStyle/>
          <a:p>
            <a:r>
              <a:rPr lang="en-US" sz="1600" dirty="0" smtClean="0"/>
              <a:t>tools</a:t>
            </a:r>
          </a:p>
          <a:p>
            <a:endParaRPr lang="en-US" sz="1600" dirty="0"/>
          </a:p>
        </p:txBody>
      </p:sp>
      <p:sp>
        <p:nvSpPr>
          <p:cNvPr id="21" name="TextBox 20"/>
          <p:cNvSpPr txBox="1"/>
          <p:nvPr/>
        </p:nvSpPr>
        <p:spPr>
          <a:xfrm>
            <a:off x="4062407" y="5816025"/>
            <a:ext cx="1334020" cy="584775"/>
          </a:xfrm>
          <a:prstGeom prst="rect">
            <a:avLst/>
          </a:prstGeom>
          <a:noFill/>
        </p:spPr>
        <p:txBody>
          <a:bodyPr wrap="square" rtlCol="0">
            <a:spAutoFit/>
          </a:bodyPr>
          <a:lstStyle/>
          <a:p>
            <a:r>
              <a:rPr lang="en-US" sz="1600" dirty="0" smtClean="0"/>
              <a:t>standards</a:t>
            </a:r>
          </a:p>
          <a:p>
            <a:endParaRPr lang="en-US" sz="1600" dirty="0"/>
          </a:p>
        </p:txBody>
      </p:sp>
      <p:sp>
        <p:nvSpPr>
          <p:cNvPr id="22" name="TextBox 21"/>
          <p:cNvSpPr txBox="1"/>
          <p:nvPr/>
        </p:nvSpPr>
        <p:spPr>
          <a:xfrm rot="16200000">
            <a:off x="4870966" y="5339835"/>
            <a:ext cx="1295401" cy="369332"/>
          </a:xfrm>
          <a:prstGeom prst="rect">
            <a:avLst/>
          </a:prstGeom>
          <a:noFill/>
        </p:spPr>
        <p:txBody>
          <a:bodyPr wrap="square" rtlCol="0">
            <a:spAutoFit/>
          </a:bodyPr>
          <a:lstStyle/>
          <a:p>
            <a:r>
              <a:rPr lang="en-US" sz="1800" dirty="0" smtClean="0"/>
              <a:t>content</a:t>
            </a:r>
            <a:endParaRPr lang="en-US" sz="18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par>
                                <p:cTn id="8" presetID="10" presetClass="entr" presetSubtype="0" fill="hold" nodeType="withEffect">
                                  <p:stCondLst>
                                    <p:cond delay="0"/>
                                  </p:stCondLst>
                                  <p:childTnLst>
                                    <p:set>
                                      <p:cBhvr>
                                        <p:cTn id="9" dur="1" fill="hold">
                                          <p:stCondLst>
                                            <p:cond delay="0"/>
                                          </p:stCondLst>
                                        </p:cTn>
                                        <p:tgtEl>
                                          <p:spTgt spid="38916"/>
                                        </p:tgtEl>
                                        <p:attrNameLst>
                                          <p:attrName>style.visibility</p:attrName>
                                        </p:attrNameLst>
                                      </p:cBhvr>
                                      <p:to>
                                        <p:strVal val="visible"/>
                                      </p:to>
                                    </p:set>
                                    <p:animEffect transition="in" filter="fade">
                                      <p:cBhvr>
                                        <p:cTn id="10" dur="500"/>
                                        <p:tgtEl>
                                          <p:spTgt spid="38916"/>
                                        </p:tgtEl>
                                      </p:cBhvr>
                                    </p:animEffect>
                                  </p:childTnLst>
                                </p:cTn>
                              </p:par>
                              <p:par>
                                <p:cTn id="11" presetID="10" presetClass="entr" presetSubtype="0" fill="hold" nodeType="with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500"/>
                                        <p:tgtEl>
                                          <p:spTgt spid="389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918"/>
                                        </p:tgtEl>
                                        <p:attrNameLst>
                                          <p:attrName>style.visibility</p:attrName>
                                        </p:attrNameLst>
                                      </p:cBhvr>
                                      <p:to>
                                        <p:strVal val="visible"/>
                                      </p:to>
                                    </p:set>
                                    <p:animEffect transition="in" filter="fade">
                                      <p:cBhvr>
                                        <p:cTn id="18" dur="500"/>
                                        <p:tgtEl>
                                          <p:spTgt spid="38918"/>
                                        </p:tgtEl>
                                      </p:cBhvr>
                                    </p:animEffect>
                                  </p:childTnLst>
                                </p:cTn>
                              </p:par>
                              <p:par>
                                <p:cTn id="19" presetID="10" presetClass="entr" presetSubtype="0" fill="hold" nodeType="withEffect">
                                  <p:stCondLst>
                                    <p:cond delay="0"/>
                                  </p:stCondLst>
                                  <p:childTnLst>
                                    <p:set>
                                      <p:cBhvr>
                                        <p:cTn id="20" dur="1" fill="hold">
                                          <p:stCondLst>
                                            <p:cond delay="0"/>
                                          </p:stCondLst>
                                        </p:cTn>
                                        <p:tgtEl>
                                          <p:spTgt spid="38927"/>
                                        </p:tgtEl>
                                        <p:attrNameLst>
                                          <p:attrName>style.visibility</p:attrName>
                                        </p:attrNameLst>
                                      </p:cBhvr>
                                      <p:to>
                                        <p:strVal val="visible"/>
                                      </p:to>
                                    </p:set>
                                    <p:animEffect transition="in" filter="fade">
                                      <p:cBhvr>
                                        <p:cTn id="21" dur="500"/>
                                        <p:tgtEl>
                                          <p:spTgt spid="38927"/>
                                        </p:tgtEl>
                                      </p:cBhvr>
                                    </p:animEffect>
                                  </p:childTnLst>
                                </p:cTn>
                              </p:par>
                              <p:par>
                                <p:cTn id="22" presetID="10" presetClass="entr" presetSubtype="0" fill="hold" nodeType="withEffect">
                                  <p:stCondLst>
                                    <p:cond delay="0"/>
                                  </p:stCondLst>
                                  <p:childTnLst>
                                    <p:set>
                                      <p:cBhvr>
                                        <p:cTn id="23" dur="1" fill="hold">
                                          <p:stCondLst>
                                            <p:cond delay="0"/>
                                          </p:stCondLst>
                                        </p:cTn>
                                        <p:tgtEl>
                                          <p:spTgt spid="38921"/>
                                        </p:tgtEl>
                                        <p:attrNameLst>
                                          <p:attrName>style.visibility</p:attrName>
                                        </p:attrNameLst>
                                      </p:cBhvr>
                                      <p:to>
                                        <p:strVal val="visible"/>
                                      </p:to>
                                    </p:set>
                                    <p:animEffect transition="in" filter="fade">
                                      <p:cBhvr>
                                        <p:cTn id="24" dur="500"/>
                                        <p:tgtEl>
                                          <p:spTgt spid="389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923"/>
                                        </p:tgtEl>
                                        <p:attrNameLst>
                                          <p:attrName>style.visibility</p:attrName>
                                        </p:attrNameLst>
                                      </p:cBhvr>
                                      <p:to>
                                        <p:strVal val="visible"/>
                                      </p:to>
                                    </p:set>
                                    <p:animEffect transition="in" filter="fade">
                                      <p:cBhvr>
                                        <p:cTn id="29" dur="500"/>
                                        <p:tgtEl>
                                          <p:spTgt spid="38923"/>
                                        </p:tgtEl>
                                      </p:cBhvr>
                                    </p:animEffect>
                                  </p:childTnLst>
                                </p:cTn>
                              </p:par>
                              <p:par>
                                <p:cTn id="30" presetID="10" presetClass="entr" presetSubtype="0" fill="hold" nodeType="withEffect">
                                  <p:stCondLst>
                                    <p:cond delay="0"/>
                                  </p:stCondLst>
                                  <p:childTnLst>
                                    <p:set>
                                      <p:cBhvr>
                                        <p:cTn id="31" dur="1" fill="hold">
                                          <p:stCondLst>
                                            <p:cond delay="0"/>
                                          </p:stCondLst>
                                        </p:cTn>
                                        <p:tgtEl>
                                          <p:spTgt spid="38925"/>
                                        </p:tgtEl>
                                        <p:attrNameLst>
                                          <p:attrName>style.visibility</p:attrName>
                                        </p:attrNameLst>
                                      </p:cBhvr>
                                      <p:to>
                                        <p:strVal val="visible"/>
                                      </p:to>
                                    </p:set>
                                    <p:animEffect transition="in" filter="fade">
                                      <p:cBhvr>
                                        <p:cTn id="32" dur="500"/>
                                        <p:tgtEl>
                                          <p:spTgt spid="38925"/>
                                        </p:tgtEl>
                                      </p:cBhvr>
                                    </p:animEffect>
                                  </p:childTnLst>
                                </p:cTn>
                              </p:par>
                              <p:par>
                                <p:cTn id="33" presetID="10" presetClass="entr" presetSubtype="0" fill="hold" nodeType="withEffect">
                                  <p:stCondLst>
                                    <p:cond delay="0"/>
                                  </p:stCondLst>
                                  <p:childTnLst>
                                    <p:set>
                                      <p:cBhvr>
                                        <p:cTn id="34" dur="1" fill="hold">
                                          <p:stCondLst>
                                            <p:cond delay="0"/>
                                          </p:stCondLst>
                                        </p:cTn>
                                        <p:tgtEl>
                                          <p:spTgt spid="38924"/>
                                        </p:tgtEl>
                                        <p:attrNameLst>
                                          <p:attrName>style.visibility</p:attrName>
                                        </p:attrNameLst>
                                      </p:cBhvr>
                                      <p:to>
                                        <p:strVal val="visible"/>
                                      </p:to>
                                    </p:set>
                                    <p:animEffect transition="in" filter="fade">
                                      <p:cBhvr>
                                        <p:cTn id="35" dur="500"/>
                                        <p:tgtEl>
                                          <p:spTgt spid="389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Partnership Investment</a:t>
            </a:r>
            <a:r>
              <a:rPr lang="en-US" dirty="0" smtClean="0"/>
              <a:t/>
            </a:r>
            <a:br>
              <a:rPr lang="en-US" dirty="0" smtClean="0"/>
            </a:br>
            <a:r>
              <a:rPr lang="en-US" sz="3600" dirty="0" smtClean="0"/>
              <a:t>Collections on Campus</a:t>
            </a:r>
            <a:endParaRPr lang="en-US" sz="3600" dirty="0"/>
          </a:p>
        </p:txBody>
      </p:sp>
      <p:sp>
        <p:nvSpPr>
          <p:cNvPr id="3" name="Content Placeholder 2"/>
          <p:cNvSpPr>
            <a:spLocks noGrp="1"/>
          </p:cNvSpPr>
          <p:nvPr>
            <p:ph idx="1"/>
          </p:nvPr>
        </p:nvSpPr>
        <p:spPr>
          <a:xfrm>
            <a:off x="434977" y="1371600"/>
            <a:ext cx="7702551" cy="4691064"/>
          </a:xfrm>
        </p:spPr>
        <p:txBody>
          <a:bodyPr/>
          <a:lstStyle/>
          <a:p>
            <a:pPr>
              <a:buNone/>
            </a:pPr>
            <a:r>
              <a:rPr lang="en-US" sz="2800" dirty="0" smtClean="0">
                <a:solidFill>
                  <a:schemeClr val="tx1"/>
                </a:solidFill>
              </a:rPr>
              <a:t>Completed -</a:t>
            </a:r>
          </a:p>
          <a:p>
            <a:pPr lvl="1">
              <a:buFont typeface="Arial" pitchFamily="34" charset="0"/>
              <a:buChar char="•"/>
            </a:pPr>
            <a:r>
              <a:rPr lang="en-US" sz="2400" dirty="0" smtClean="0">
                <a:solidFill>
                  <a:schemeClr val="tx1"/>
                </a:solidFill>
              </a:rPr>
              <a:t>Library, Archive, Museum Workshops</a:t>
            </a:r>
            <a:br>
              <a:rPr lang="en-US" sz="2400" dirty="0" smtClean="0">
                <a:solidFill>
                  <a:schemeClr val="tx1"/>
                </a:solidFill>
              </a:rPr>
            </a:br>
            <a:r>
              <a:rPr lang="en-US" sz="2400" dirty="0" smtClean="0">
                <a:solidFill>
                  <a:schemeClr val="tx1"/>
                </a:solidFill>
              </a:rPr>
              <a:t>Final report: </a:t>
            </a:r>
            <a:r>
              <a:rPr lang="en-US" sz="2400" dirty="0" smtClean="0">
                <a:solidFill>
                  <a:schemeClr val="tx1"/>
                </a:solidFill>
                <a:hlinkClick r:id="rId3"/>
              </a:rPr>
              <a:t>Beyond the Silos of the LAMs</a:t>
            </a:r>
            <a:endParaRPr lang="en-US" sz="2400" dirty="0" smtClean="0">
              <a:solidFill>
                <a:schemeClr val="tx1"/>
              </a:solidFill>
            </a:endParaRPr>
          </a:p>
          <a:p>
            <a:pPr lvl="1">
              <a:buFont typeface="Arial" pitchFamily="34" charset="0"/>
              <a:buChar char="•"/>
            </a:pPr>
            <a:r>
              <a:rPr lang="en-US" sz="2400" dirty="0" smtClean="0">
                <a:solidFill>
                  <a:schemeClr val="tx1"/>
                </a:solidFill>
              </a:rPr>
              <a:t>Museum Data Exchange</a:t>
            </a:r>
            <a:br>
              <a:rPr lang="en-US" sz="2400" dirty="0" smtClean="0">
                <a:solidFill>
                  <a:schemeClr val="tx1"/>
                </a:solidFill>
              </a:rPr>
            </a:br>
            <a:r>
              <a:rPr lang="en-US" sz="2400" dirty="0" smtClean="0">
                <a:solidFill>
                  <a:schemeClr val="tx1"/>
                </a:solidFill>
              </a:rPr>
              <a:t>Final report: </a:t>
            </a:r>
            <a:r>
              <a:rPr lang="en-US" sz="2400" dirty="0" smtClean="0">
                <a:solidFill>
                  <a:schemeClr val="tx1"/>
                </a:solidFill>
                <a:hlinkClick r:id="rId4"/>
              </a:rPr>
              <a:t>Learning How to Share</a:t>
            </a:r>
            <a:endParaRPr lang="en-US" sz="2400" dirty="0" smtClean="0">
              <a:solidFill>
                <a:schemeClr val="tx1"/>
              </a:solidFill>
            </a:endParaRPr>
          </a:p>
          <a:p>
            <a:pPr>
              <a:buNone/>
            </a:pPr>
            <a:r>
              <a:rPr lang="en-US" sz="2800" dirty="0" smtClean="0">
                <a:solidFill>
                  <a:schemeClr val="tx1"/>
                </a:solidFill>
              </a:rPr>
              <a:t>In Progress -</a:t>
            </a:r>
          </a:p>
          <a:p>
            <a:pPr lvl="1">
              <a:buFont typeface="Arial" pitchFamily="34" charset="0"/>
              <a:buChar char="•"/>
            </a:pPr>
            <a:r>
              <a:rPr lang="en-US" sz="2400" dirty="0" smtClean="0">
                <a:solidFill>
                  <a:schemeClr val="tx1"/>
                </a:solidFill>
              </a:rPr>
              <a:t>Working Group: </a:t>
            </a:r>
            <a:r>
              <a:rPr lang="en-US" sz="2400" dirty="0" smtClean="0">
                <a:solidFill>
                  <a:schemeClr val="tx1"/>
                </a:solidFill>
                <a:hlinkClick r:id="rId5"/>
              </a:rPr>
              <a:t>Single Search across Library, Archive, Museum Collections</a:t>
            </a:r>
            <a:endParaRPr lang="en-US" sz="2400" dirty="0" smtClean="0"/>
          </a:p>
          <a:p>
            <a:pPr lvl="1">
              <a:buFont typeface="Arial" pitchFamily="34" charset="0"/>
              <a:buChar char="•"/>
            </a:pPr>
            <a:r>
              <a:rPr lang="en-US" sz="2400" dirty="0" smtClean="0">
                <a:solidFill>
                  <a:schemeClr val="tx1"/>
                </a:solidFill>
              </a:rPr>
              <a:t>Forum: </a:t>
            </a:r>
            <a:r>
              <a:rPr lang="en-GB" sz="2400" dirty="0" smtClean="0">
                <a:solidFill>
                  <a:schemeClr val="tx1"/>
                </a:solidFill>
                <a:hlinkClick r:id="rId6"/>
              </a:rPr>
              <a:t>Yours, Mine, Ours: Leadership through Collaboration</a:t>
            </a:r>
            <a:endParaRPr lang="en-GB" sz="2400"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3"/>
          <a:srcRect/>
          <a:stretch>
            <a:fillRect/>
          </a:stretch>
        </p:blipFill>
        <p:spPr bwMode="auto">
          <a:xfrm>
            <a:off x="2743200" y="0"/>
            <a:ext cx="6858000" cy="6858000"/>
          </a:xfrm>
          <a:prstGeom prst="rect">
            <a:avLst/>
          </a:prstGeom>
          <a:noFill/>
          <a:ln w="9525">
            <a:noFill/>
            <a:miter lim="800000"/>
            <a:headEnd/>
            <a:tailEnd/>
          </a:ln>
        </p:spPr>
      </p:pic>
      <p:pic>
        <p:nvPicPr>
          <p:cNvPr id="33796" name="Picture 4"/>
          <p:cNvPicPr>
            <a:picLocks noChangeAspect="1" noChangeArrowheads="1"/>
          </p:cNvPicPr>
          <p:nvPr/>
        </p:nvPicPr>
        <p:blipFill>
          <a:blip r:embed="rId4"/>
          <a:srcRect/>
          <a:stretch>
            <a:fillRect/>
          </a:stretch>
        </p:blipFill>
        <p:spPr bwMode="auto">
          <a:xfrm>
            <a:off x="9" y="3049524"/>
            <a:ext cx="4681728" cy="3808476"/>
          </a:xfrm>
          <a:prstGeom prst="rect">
            <a:avLst/>
          </a:prstGeom>
          <a:noFill/>
          <a:ln w="9525">
            <a:noFill/>
            <a:miter lim="800000"/>
            <a:headEnd/>
            <a:tailEnd/>
          </a:ln>
        </p:spPr>
      </p:pic>
      <p:sp>
        <p:nvSpPr>
          <p:cNvPr id="17" name="TextBox 16"/>
          <p:cNvSpPr txBox="1"/>
          <p:nvPr/>
        </p:nvSpPr>
        <p:spPr>
          <a:xfrm>
            <a:off x="152400" y="228600"/>
            <a:ext cx="2464136" cy="984885"/>
          </a:xfrm>
          <a:prstGeom prst="rect">
            <a:avLst/>
          </a:prstGeom>
          <a:noFill/>
        </p:spPr>
        <p:txBody>
          <a:bodyPr wrap="none" rtlCol="0">
            <a:spAutoFit/>
          </a:bodyPr>
          <a:lstStyle/>
          <a:p>
            <a:r>
              <a:rPr lang="en-US" sz="4000" dirty="0" smtClean="0"/>
              <a:t>Thanks!</a:t>
            </a:r>
          </a:p>
          <a:p>
            <a:r>
              <a:rPr lang="en-US" sz="1800" dirty="0" smtClean="0"/>
              <a:t>waibelg@oclc.org</a:t>
            </a:r>
            <a:endParaRPr lang="en-US" sz="18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4"/>
          <a:srcRect l="2251" t="11002" r="37880" b="5125"/>
          <a:stretch>
            <a:fillRect/>
          </a:stretch>
        </p:blipFill>
        <p:spPr bwMode="auto">
          <a:xfrm>
            <a:off x="1524000" y="0"/>
            <a:ext cx="6078538" cy="6384925"/>
          </a:xfrm>
          <a:prstGeom prst="rect">
            <a:avLst/>
          </a:prstGeom>
          <a:noFill/>
          <a:ln w="9525">
            <a:solidFill>
              <a:schemeClr val="tx1"/>
            </a:solidFill>
            <a:miter lim="800000"/>
            <a:headEnd/>
            <a:tailEnd/>
          </a:ln>
          <a:effectLst/>
        </p:spPr>
      </p:pic>
      <p:grpSp>
        <p:nvGrpSpPr>
          <p:cNvPr id="11" name="Group 10"/>
          <p:cNvGrpSpPr/>
          <p:nvPr/>
        </p:nvGrpSpPr>
        <p:grpSpPr>
          <a:xfrm>
            <a:off x="4953000" y="533400"/>
            <a:ext cx="4114800" cy="6019800"/>
            <a:chOff x="2514600" y="-3733800"/>
            <a:chExt cx="4114800" cy="6019800"/>
          </a:xfrm>
        </p:grpSpPr>
        <p:pic>
          <p:nvPicPr>
            <p:cNvPr id="1028" name="Picture 4"/>
            <p:cNvPicPr>
              <a:picLocks noChangeAspect="1" noChangeArrowheads="1"/>
            </p:cNvPicPr>
            <p:nvPr/>
          </p:nvPicPr>
          <p:blipFill>
            <a:blip r:embed="rId5"/>
            <a:srcRect l="30470" t="9293" r="30470" b="56496"/>
            <a:stretch>
              <a:fillRect/>
            </a:stretch>
          </p:blipFill>
          <p:spPr bwMode="auto">
            <a:xfrm>
              <a:off x="2514600" y="-3733800"/>
              <a:ext cx="4114800" cy="6019800"/>
            </a:xfrm>
            <a:prstGeom prst="rect">
              <a:avLst/>
            </a:prstGeom>
            <a:noFill/>
            <a:ln w="9525">
              <a:solidFill>
                <a:schemeClr val="tx1"/>
              </a:solidFill>
              <a:miter lim="800000"/>
              <a:headEnd/>
              <a:tailEnd/>
            </a:ln>
          </p:spPr>
        </p:pic>
        <p:pic>
          <p:nvPicPr>
            <p:cNvPr id="10" name="Picture 3"/>
            <p:cNvPicPr>
              <a:picLocks noChangeAspect="1" noChangeArrowheads="1"/>
            </p:cNvPicPr>
            <p:nvPr/>
          </p:nvPicPr>
          <p:blipFill>
            <a:blip r:embed="rId6"/>
            <a:srcRect l="20000" t="3428" r="65714" b="87429"/>
            <a:stretch>
              <a:fillRect/>
            </a:stretch>
          </p:blipFill>
          <p:spPr bwMode="auto">
            <a:xfrm>
              <a:off x="5029200" y="-3657600"/>
              <a:ext cx="1524000" cy="609600"/>
            </a:xfrm>
            <a:prstGeom prst="rect">
              <a:avLst/>
            </a:prstGeom>
            <a:noFill/>
            <a:ln w="9525">
              <a:noFill/>
              <a:miter lim="800000"/>
              <a:headEnd/>
              <a:tailEnd/>
            </a:ln>
          </p:spPr>
        </p:pic>
      </p:grpSp>
      <p:pic>
        <p:nvPicPr>
          <p:cNvPr id="60422" name="Picture 6"/>
          <p:cNvPicPr>
            <a:picLocks noChangeAspect="1" noChangeArrowheads="1"/>
          </p:cNvPicPr>
          <p:nvPr/>
        </p:nvPicPr>
        <p:blipFill>
          <a:blip r:embed="rId7"/>
          <a:srcRect l="17996" t="16377" r="24423" b="8002"/>
          <a:stretch>
            <a:fillRect/>
          </a:stretch>
        </p:blipFill>
        <p:spPr bwMode="auto">
          <a:xfrm>
            <a:off x="23813" y="793750"/>
            <a:ext cx="5614987" cy="5530850"/>
          </a:xfrm>
          <a:prstGeom prst="rect">
            <a:avLst/>
          </a:prstGeom>
          <a:noFill/>
          <a:ln w="9525">
            <a:solidFill>
              <a:schemeClr val="tx1"/>
            </a:solidFill>
            <a:miter lim="800000"/>
            <a:headEnd/>
            <a:tailEnd/>
          </a:ln>
          <a:effectLst/>
        </p:spPr>
      </p:pic>
      <p:pic>
        <p:nvPicPr>
          <p:cNvPr id="60424" name="Picture 8"/>
          <p:cNvPicPr>
            <a:picLocks noChangeAspect="1" noChangeArrowheads="1"/>
          </p:cNvPicPr>
          <p:nvPr/>
        </p:nvPicPr>
        <p:blipFill>
          <a:blip r:embed="rId8"/>
          <a:srcRect l="844" t="17877" r="50632" b="4376"/>
          <a:stretch>
            <a:fillRect/>
          </a:stretch>
        </p:blipFill>
        <p:spPr bwMode="auto">
          <a:xfrm>
            <a:off x="2133600" y="1247775"/>
            <a:ext cx="4732338" cy="5686425"/>
          </a:xfrm>
          <a:prstGeom prst="rect">
            <a:avLst/>
          </a:prstGeom>
          <a:noFill/>
          <a:ln w="9525">
            <a:solidFill>
              <a:schemeClr val="tx1"/>
            </a:solidFill>
            <a:miter lim="800000"/>
            <a:headEnd/>
            <a:tailEnd/>
          </a:ln>
          <a:effectLst/>
        </p:spPr>
      </p:pic>
      <p:pic>
        <p:nvPicPr>
          <p:cNvPr id="60423" name="Picture 7"/>
          <p:cNvPicPr>
            <a:picLocks noChangeAspect="1" noChangeArrowheads="1"/>
          </p:cNvPicPr>
          <p:nvPr/>
        </p:nvPicPr>
        <p:blipFill>
          <a:blip r:embed="rId9"/>
          <a:srcRect t="14502" r="36942" b="4251"/>
          <a:stretch>
            <a:fillRect/>
          </a:stretch>
        </p:blipFill>
        <p:spPr bwMode="auto">
          <a:xfrm>
            <a:off x="2994025" y="2971800"/>
            <a:ext cx="6149975" cy="5943600"/>
          </a:xfrm>
          <a:prstGeom prst="rect">
            <a:avLst/>
          </a:prstGeom>
          <a:noFill/>
          <a:ln w="9525">
            <a:solidFill>
              <a:schemeClr val="tx1"/>
            </a:solidFill>
            <a:miter lim="800000"/>
            <a:headEnd/>
            <a:tailEnd/>
          </a:ln>
          <a:effectLst/>
        </p:spPr>
      </p:pic>
      <p:pic>
        <p:nvPicPr>
          <p:cNvPr id="1029" name="Picture 5"/>
          <p:cNvPicPr>
            <a:picLocks noChangeAspect="1" noChangeArrowheads="1"/>
          </p:cNvPicPr>
          <p:nvPr/>
        </p:nvPicPr>
        <p:blipFill>
          <a:blip r:embed="rId10"/>
          <a:srcRect l="714" t="25571" r="65000" b="48286"/>
          <a:stretch>
            <a:fillRect/>
          </a:stretch>
        </p:blipFill>
        <p:spPr bwMode="auto">
          <a:xfrm>
            <a:off x="685800" y="1721338"/>
            <a:ext cx="7900483" cy="3765062"/>
          </a:xfrm>
          <a:prstGeom prst="rect">
            <a:avLst/>
          </a:prstGeom>
          <a:noFill/>
          <a:ln w="9525">
            <a:solidFill>
              <a:schemeClr val="tx1">
                <a:lumMod val="95000"/>
                <a:lumOff val="5000"/>
              </a:schemeClr>
            </a:solidFill>
            <a:miter lim="800000"/>
            <a:headEnd/>
            <a:tailEnd/>
          </a:ln>
        </p:spPr>
      </p:pic>
      <p:sp>
        <p:nvSpPr>
          <p:cNvPr id="13" name="Rounded Rectangle 12"/>
          <p:cNvSpPr/>
          <p:nvPr/>
        </p:nvSpPr>
        <p:spPr bwMode="auto">
          <a:xfrm>
            <a:off x="3200400" y="5000624"/>
            <a:ext cx="3124200" cy="333376"/>
          </a:xfrm>
          <a:prstGeom prst="roundRect">
            <a:avLst/>
          </a:prstGeom>
          <a:solidFill>
            <a:schemeClr val="accent2">
              <a:lumMod val="20000"/>
              <a:lumOff val="80000"/>
              <a:alpha val="44000"/>
            </a:schemeClr>
          </a:solidFill>
          <a:ln w="25400"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w="6350">
                <a:solidFill>
                  <a:srgbClr val="003399"/>
                </a:solidFill>
              </a:ln>
              <a:solidFill>
                <a:srgbClr val="336699"/>
              </a:solidFill>
              <a:effectLst/>
              <a:latin typeface="Verdana"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
                                        <p:tgtEl>
                                          <p:spTgt spid="60420"/>
                                        </p:tgtEl>
                                      </p:cBhvr>
                                    </p:animEffect>
                                    <p:anim calcmode="lin" valueType="num">
                                      <p:cBhvr>
                                        <p:cTn id="8" dur="500" fill="hold"/>
                                        <p:tgtEl>
                                          <p:spTgt spid="60420"/>
                                        </p:tgtEl>
                                        <p:attrNameLst>
                                          <p:attrName>style.rotation</p:attrName>
                                        </p:attrNameLst>
                                      </p:cBhvr>
                                      <p:tavLst>
                                        <p:tav tm="0">
                                          <p:val>
                                            <p:fltVal val="720"/>
                                          </p:val>
                                        </p:tav>
                                        <p:tav tm="100000">
                                          <p:val>
                                            <p:fltVal val="0"/>
                                          </p:val>
                                        </p:tav>
                                      </p:tavLst>
                                    </p:anim>
                                    <p:anim calcmode="lin" valueType="num">
                                      <p:cBhvr>
                                        <p:cTn id="9" dur="500" fill="hold"/>
                                        <p:tgtEl>
                                          <p:spTgt spid="60420"/>
                                        </p:tgtEl>
                                        <p:attrNameLst>
                                          <p:attrName>ppt_h</p:attrName>
                                        </p:attrNameLst>
                                      </p:cBhvr>
                                      <p:tavLst>
                                        <p:tav tm="0">
                                          <p:val>
                                            <p:fltVal val="0"/>
                                          </p:val>
                                        </p:tav>
                                        <p:tav tm="100000">
                                          <p:val>
                                            <p:strVal val="#ppt_h"/>
                                          </p:val>
                                        </p:tav>
                                      </p:tavLst>
                                    </p:anim>
                                    <p:anim calcmode="lin" valueType="num">
                                      <p:cBhvr>
                                        <p:cTn id="10" dur="500" fill="hold"/>
                                        <p:tgtEl>
                                          <p:spTgt spid="6042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60422"/>
                                        </p:tgtEl>
                                        <p:attrNameLst>
                                          <p:attrName>style.visibility</p:attrName>
                                        </p:attrNameLst>
                                      </p:cBhvr>
                                      <p:to>
                                        <p:strVal val="visible"/>
                                      </p:to>
                                    </p:set>
                                    <p:animEffect transition="in" filter="fade">
                                      <p:cBhvr>
                                        <p:cTn id="18" dur="2000"/>
                                        <p:tgtEl>
                                          <p:spTgt spid="60422"/>
                                        </p:tgtEl>
                                      </p:cBhvr>
                                    </p:animEffect>
                                  </p:childTnLst>
                                </p:cTn>
                              </p:par>
                            </p:childTnLst>
                          </p:cTn>
                        </p:par>
                        <p:par>
                          <p:cTn id="19" fill="hold">
                            <p:stCondLst>
                              <p:cond delay="4500"/>
                            </p:stCondLst>
                            <p:childTnLst>
                              <p:par>
                                <p:cTn id="20" presetID="10" presetClass="entr" presetSubtype="0" fill="hold" nodeType="afterEffect">
                                  <p:stCondLst>
                                    <p:cond delay="0"/>
                                  </p:stCondLst>
                                  <p:childTnLst>
                                    <p:set>
                                      <p:cBhvr>
                                        <p:cTn id="21" dur="1" fill="hold">
                                          <p:stCondLst>
                                            <p:cond delay="0"/>
                                          </p:stCondLst>
                                        </p:cTn>
                                        <p:tgtEl>
                                          <p:spTgt spid="60424"/>
                                        </p:tgtEl>
                                        <p:attrNameLst>
                                          <p:attrName>style.visibility</p:attrName>
                                        </p:attrNameLst>
                                      </p:cBhvr>
                                      <p:to>
                                        <p:strVal val="visible"/>
                                      </p:to>
                                    </p:set>
                                    <p:animEffect transition="in" filter="fade">
                                      <p:cBhvr>
                                        <p:cTn id="22" dur="2000"/>
                                        <p:tgtEl>
                                          <p:spTgt spid="60424"/>
                                        </p:tgtEl>
                                      </p:cBhvr>
                                    </p:animEffect>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60423"/>
                                        </p:tgtEl>
                                        <p:attrNameLst>
                                          <p:attrName>style.visibility</p:attrName>
                                        </p:attrNameLst>
                                      </p:cBhvr>
                                      <p:to>
                                        <p:strVal val="visible"/>
                                      </p:to>
                                    </p:set>
                                    <p:animEffect transition="in" filter="fade">
                                      <p:cBhvr>
                                        <p:cTn id="26" dur="2000"/>
                                        <p:tgtEl>
                                          <p:spTgt spid="60423"/>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1000"/>
                                        <p:tgtEl>
                                          <p:spTgt spid="1029"/>
                                        </p:tgtEl>
                                      </p:cBhvr>
                                    </p:animEffect>
                                    <p:anim calcmode="lin" valueType="num">
                                      <p:cBhvr>
                                        <p:cTn id="32" dur="1000" fill="hold"/>
                                        <p:tgtEl>
                                          <p:spTgt spid="1029"/>
                                        </p:tgtEl>
                                        <p:attrNameLst>
                                          <p:attrName>style.rotation</p:attrName>
                                        </p:attrNameLst>
                                      </p:cBhvr>
                                      <p:tavLst>
                                        <p:tav tm="0">
                                          <p:val>
                                            <p:fltVal val="720"/>
                                          </p:val>
                                        </p:tav>
                                        <p:tav tm="100000">
                                          <p:val>
                                            <p:fltVal val="0"/>
                                          </p:val>
                                        </p:tav>
                                      </p:tavLst>
                                    </p:anim>
                                    <p:anim calcmode="lin" valueType="num">
                                      <p:cBhvr>
                                        <p:cTn id="33" dur="1000" fill="hold"/>
                                        <p:tgtEl>
                                          <p:spTgt spid="1029"/>
                                        </p:tgtEl>
                                        <p:attrNameLst>
                                          <p:attrName>ppt_h</p:attrName>
                                        </p:attrNameLst>
                                      </p:cBhvr>
                                      <p:tavLst>
                                        <p:tav tm="0">
                                          <p:val>
                                            <p:fltVal val="0"/>
                                          </p:val>
                                        </p:tav>
                                        <p:tav tm="100000">
                                          <p:val>
                                            <p:strVal val="#ppt_h"/>
                                          </p:val>
                                        </p:tav>
                                      </p:tavLst>
                                    </p:anim>
                                    <p:anim calcmode="lin" valueType="num">
                                      <p:cBhvr>
                                        <p:cTn id="34" dur="1000" fill="hold"/>
                                        <p:tgtEl>
                                          <p:spTgt spid="1029"/>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srcRect l="30670" t="9929" r="34777" b="5643"/>
          <a:stretch>
            <a:fillRect/>
          </a:stretch>
        </p:blipFill>
        <p:spPr bwMode="auto">
          <a:xfrm>
            <a:off x="76200" y="26716"/>
            <a:ext cx="4423337" cy="6755084"/>
          </a:xfrm>
          <a:prstGeom prst="rect">
            <a:avLst/>
          </a:prstGeom>
          <a:noFill/>
          <a:ln w="9525">
            <a:noFill/>
            <a:miter lim="800000"/>
            <a:headEnd/>
            <a:tailEnd/>
          </a:ln>
        </p:spPr>
      </p:pic>
      <p:grpSp>
        <p:nvGrpSpPr>
          <p:cNvPr id="13" name="Group 12"/>
          <p:cNvGrpSpPr/>
          <p:nvPr/>
        </p:nvGrpSpPr>
        <p:grpSpPr>
          <a:xfrm>
            <a:off x="87312" y="1309688"/>
            <a:ext cx="6846888" cy="5468937"/>
            <a:chOff x="87312" y="1309688"/>
            <a:chExt cx="6846888" cy="5468937"/>
          </a:xfrm>
        </p:grpSpPr>
        <p:pic>
          <p:nvPicPr>
            <p:cNvPr id="9" name="Picture 7"/>
            <p:cNvPicPr>
              <a:picLocks noChangeAspect="1" noChangeArrowheads="1"/>
            </p:cNvPicPr>
            <p:nvPr/>
          </p:nvPicPr>
          <p:blipFill>
            <a:blip r:embed="rId5" cstate="print"/>
            <a:srcRect/>
            <a:stretch>
              <a:fillRect/>
            </a:stretch>
          </p:blipFill>
          <p:spPr bwMode="auto">
            <a:xfrm>
              <a:off x="87312" y="1905000"/>
              <a:ext cx="6846888" cy="4873625"/>
            </a:xfrm>
            <a:prstGeom prst="rect">
              <a:avLst/>
            </a:prstGeom>
            <a:noFill/>
            <a:ln w="15875">
              <a:solidFill>
                <a:schemeClr val="tx1"/>
              </a:solidFill>
              <a:miter lim="800000"/>
              <a:headEnd/>
              <a:tailEnd/>
            </a:ln>
          </p:spPr>
        </p:pic>
        <p:pic>
          <p:nvPicPr>
            <p:cNvPr id="1027" name="Picture 3"/>
            <p:cNvPicPr>
              <a:picLocks noChangeAspect="1" noChangeArrowheads="1"/>
            </p:cNvPicPr>
            <p:nvPr/>
          </p:nvPicPr>
          <p:blipFill>
            <a:blip r:embed="rId6"/>
            <a:srcRect b="19006"/>
            <a:stretch>
              <a:fillRect/>
            </a:stretch>
          </p:blipFill>
          <p:spPr bwMode="auto">
            <a:xfrm>
              <a:off x="1112520" y="1309688"/>
              <a:ext cx="4754880" cy="844294"/>
            </a:xfrm>
            <a:prstGeom prst="rect">
              <a:avLst/>
            </a:prstGeom>
            <a:noFill/>
            <a:ln w="9525">
              <a:noFill/>
              <a:miter lim="800000"/>
              <a:headEnd/>
              <a:tailEnd/>
            </a:ln>
          </p:spPr>
        </p:pic>
      </p:grpSp>
      <p:pic>
        <p:nvPicPr>
          <p:cNvPr id="10" name="Picture 8"/>
          <p:cNvPicPr>
            <a:picLocks noChangeAspect="1" noChangeArrowheads="1"/>
          </p:cNvPicPr>
          <p:nvPr/>
        </p:nvPicPr>
        <p:blipFill>
          <a:blip r:embed="rId7" cstate="print"/>
          <a:srcRect/>
          <a:stretch>
            <a:fillRect/>
          </a:stretch>
        </p:blipFill>
        <p:spPr bwMode="auto">
          <a:xfrm>
            <a:off x="3748088" y="34925"/>
            <a:ext cx="5319712" cy="6823075"/>
          </a:xfrm>
          <a:prstGeom prst="rect">
            <a:avLst/>
          </a:prstGeom>
          <a:noFill/>
          <a:ln w="15875">
            <a:solidFill>
              <a:schemeClr val="tx1"/>
            </a:solidFill>
            <a:miter lim="800000"/>
            <a:headEnd/>
            <a:tailEnd/>
          </a:ln>
        </p:spPr>
      </p:pic>
      <p:pic>
        <p:nvPicPr>
          <p:cNvPr id="2053" name="Picture 5"/>
          <p:cNvPicPr>
            <a:picLocks noChangeAspect="1" noChangeArrowheads="1"/>
          </p:cNvPicPr>
          <p:nvPr/>
        </p:nvPicPr>
        <p:blipFill>
          <a:blip r:embed="rId8"/>
          <a:srcRect l="28572" t="37071" r="41785" b="3357"/>
          <a:stretch>
            <a:fillRect/>
          </a:stretch>
        </p:blipFill>
        <p:spPr bwMode="auto">
          <a:xfrm>
            <a:off x="1447800" y="262844"/>
            <a:ext cx="3794778" cy="4766356"/>
          </a:xfrm>
          <a:prstGeom prst="rect">
            <a:avLst/>
          </a:prstGeom>
          <a:noFill/>
          <a:ln w="9525">
            <a:solidFill>
              <a:schemeClr val="tx2"/>
            </a:solidFill>
            <a:miter lim="800000"/>
            <a:headEnd/>
            <a:tailEnd/>
          </a:ln>
        </p:spPr>
      </p:pic>
      <p:pic>
        <p:nvPicPr>
          <p:cNvPr id="1026" name="Picture 2"/>
          <p:cNvPicPr>
            <a:picLocks noChangeAspect="1" noChangeArrowheads="1"/>
          </p:cNvPicPr>
          <p:nvPr/>
        </p:nvPicPr>
        <p:blipFill>
          <a:blip r:embed="rId9"/>
          <a:srcRect t="7333" r="44167" b="4667"/>
          <a:stretch>
            <a:fillRect/>
          </a:stretch>
        </p:blipFill>
        <p:spPr bwMode="auto">
          <a:xfrm>
            <a:off x="3429000" y="685800"/>
            <a:ext cx="5105400" cy="5029200"/>
          </a:xfrm>
          <a:prstGeom prst="rect">
            <a:avLst/>
          </a:prstGeom>
          <a:noFill/>
          <a:ln w="9525">
            <a:solidFill>
              <a:schemeClr val="tx1"/>
            </a:solidFill>
            <a:miter lim="800000"/>
            <a:headEnd/>
            <a:tailEnd/>
          </a:ln>
        </p:spPr>
      </p:pic>
      <p:grpSp>
        <p:nvGrpSpPr>
          <p:cNvPr id="17" name="Group 16"/>
          <p:cNvGrpSpPr/>
          <p:nvPr/>
        </p:nvGrpSpPr>
        <p:grpSpPr>
          <a:xfrm>
            <a:off x="457200" y="2209800"/>
            <a:ext cx="7696200" cy="4233863"/>
            <a:chOff x="457200" y="2209800"/>
            <a:chExt cx="7696200" cy="4233863"/>
          </a:xfrm>
        </p:grpSpPr>
        <p:pic>
          <p:nvPicPr>
            <p:cNvPr id="6" name="Picture 4"/>
            <p:cNvPicPr>
              <a:picLocks noChangeAspect="1" noChangeArrowheads="1"/>
            </p:cNvPicPr>
            <p:nvPr/>
          </p:nvPicPr>
          <p:blipFill>
            <a:blip r:embed="rId10" cstate="print"/>
            <a:srcRect l="638" r="3568" b="15934"/>
            <a:stretch>
              <a:fillRect/>
            </a:stretch>
          </p:blipFill>
          <p:spPr bwMode="auto">
            <a:xfrm>
              <a:off x="1219200" y="2481262"/>
              <a:ext cx="6853377" cy="3767138"/>
            </a:xfrm>
            <a:prstGeom prst="rect">
              <a:avLst/>
            </a:prstGeom>
            <a:noFill/>
            <a:ln w="9525" algn="ctr">
              <a:noFill/>
              <a:miter lim="800000"/>
              <a:headEnd/>
              <a:tailEnd/>
            </a:ln>
            <a:effectLst/>
          </p:spPr>
        </p:pic>
        <p:pic>
          <p:nvPicPr>
            <p:cNvPr id="14" name="Picture 4"/>
            <p:cNvPicPr>
              <a:picLocks noChangeAspect="1" noChangeArrowheads="1"/>
            </p:cNvPicPr>
            <p:nvPr/>
          </p:nvPicPr>
          <p:blipFill>
            <a:blip r:embed="rId10" cstate="print"/>
            <a:srcRect l="638" t="86723" r="85516" b="2118"/>
            <a:stretch>
              <a:fillRect/>
            </a:stretch>
          </p:blipFill>
          <p:spPr bwMode="auto">
            <a:xfrm>
              <a:off x="7162800" y="5943600"/>
              <a:ext cx="990600" cy="500063"/>
            </a:xfrm>
            <a:prstGeom prst="rect">
              <a:avLst/>
            </a:prstGeom>
            <a:noFill/>
            <a:ln w="9525" algn="ctr">
              <a:solidFill>
                <a:schemeClr val="tx1"/>
              </a:solidFill>
              <a:miter lim="800000"/>
              <a:headEnd/>
              <a:tailEnd/>
            </a:ln>
            <a:effectLst/>
          </p:spPr>
        </p:pic>
        <p:pic>
          <p:nvPicPr>
            <p:cNvPr id="1028" name="Picture 4"/>
            <p:cNvPicPr>
              <a:picLocks noChangeAspect="1" noChangeArrowheads="1"/>
            </p:cNvPicPr>
            <p:nvPr/>
          </p:nvPicPr>
          <p:blipFill>
            <a:blip r:embed="rId11"/>
            <a:srcRect/>
            <a:stretch>
              <a:fillRect/>
            </a:stretch>
          </p:blipFill>
          <p:spPr bwMode="auto">
            <a:xfrm>
              <a:off x="457200" y="2209800"/>
              <a:ext cx="2286000" cy="1524000"/>
            </a:xfrm>
            <a:prstGeom prst="rect">
              <a:avLst/>
            </a:prstGeom>
            <a:noFill/>
            <a:ln w="9525">
              <a:solidFill>
                <a:schemeClr val="tx1"/>
              </a:solidFill>
              <a:miter lim="800000"/>
              <a:headEnd/>
              <a:tailEnd/>
            </a:ln>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cstate="print"/>
          <a:srcRect l="7094"/>
          <a:stretch>
            <a:fillRect/>
          </a:stretch>
        </p:blipFill>
        <p:spPr bwMode="auto">
          <a:xfrm>
            <a:off x="3581400" y="698500"/>
            <a:ext cx="5592763" cy="3282950"/>
          </a:xfrm>
          <a:prstGeom prst="rect">
            <a:avLst/>
          </a:prstGeom>
          <a:noFill/>
        </p:spPr>
      </p:pic>
      <p:pic>
        <p:nvPicPr>
          <p:cNvPr id="308227" name="Picture 3"/>
          <p:cNvPicPr>
            <a:picLocks noChangeAspect="1" noChangeArrowheads="1"/>
          </p:cNvPicPr>
          <p:nvPr/>
        </p:nvPicPr>
        <p:blipFill>
          <a:blip r:embed="rId4" cstate="print"/>
          <a:srcRect/>
          <a:stretch>
            <a:fillRect/>
          </a:stretch>
        </p:blipFill>
        <p:spPr bwMode="auto">
          <a:xfrm>
            <a:off x="-76200" y="3930650"/>
            <a:ext cx="5648325" cy="3155950"/>
          </a:xfrm>
          <a:prstGeom prst="rect">
            <a:avLst/>
          </a:prstGeom>
          <a:noFill/>
        </p:spPr>
      </p:pic>
      <p:pic>
        <p:nvPicPr>
          <p:cNvPr id="308228" name="Picture 4"/>
          <p:cNvPicPr>
            <a:picLocks noChangeAspect="1" noChangeArrowheads="1"/>
          </p:cNvPicPr>
          <p:nvPr/>
        </p:nvPicPr>
        <p:blipFill>
          <a:blip r:embed="rId5" cstate="print"/>
          <a:srcRect/>
          <a:stretch>
            <a:fillRect/>
          </a:stretch>
        </p:blipFill>
        <p:spPr bwMode="auto">
          <a:xfrm>
            <a:off x="4800600" y="3902075"/>
            <a:ext cx="4419600" cy="3184525"/>
          </a:xfrm>
          <a:prstGeom prst="rect">
            <a:avLst/>
          </a:prstGeom>
          <a:noFill/>
        </p:spPr>
      </p:pic>
      <p:pic>
        <p:nvPicPr>
          <p:cNvPr id="308229" name="Picture 5"/>
          <p:cNvPicPr>
            <a:picLocks noChangeAspect="1" noChangeArrowheads="1"/>
          </p:cNvPicPr>
          <p:nvPr/>
        </p:nvPicPr>
        <p:blipFill>
          <a:blip r:embed="rId6" cstate="print"/>
          <a:srcRect/>
          <a:stretch>
            <a:fillRect/>
          </a:stretch>
        </p:blipFill>
        <p:spPr bwMode="auto">
          <a:xfrm>
            <a:off x="-76200" y="2895600"/>
            <a:ext cx="5105400" cy="1760538"/>
          </a:xfrm>
          <a:prstGeom prst="rect">
            <a:avLst/>
          </a:prstGeom>
          <a:noFill/>
        </p:spPr>
      </p:pic>
      <p:pic>
        <p:nvPicPr>
          <p:cNvPr id="308230" name="Picture 6"/>
          <p:cNvPicPr>
            <a:picLocks noChangeAspect="1" noChangeArrowheads="1"/>
          </p:cNvPicPr>
          <p:nvPr/>
        </p:nvPicPr>
        <p:blipFill>
          <a:blip r:embed="rId7" cstate="print"/>
          <a:srcRect t="5756"/>
          <a:stretch>
            <a:fillRect/>
          </a:stretch>
        </p:blipFill>
        <p:spPr bwMode="auto">
          <a:xfrm>
            <a:off x="-76200" y="685800"/>
            <a:ext cx="4191000" cy="2209800"/>
          </a:xfrm>
          <a:prstGeom prst="rect">
            <a:avLst/>
          </a:prstGeom>
          <a:noFill/>
        </p:spPr>
      </p:pic>
      <p:sp>
        <p:nvSpPr>
          <p:cNvPr id="308231" name="Text Box 7"/>
          <p:cNvSpPr txBox="1">
            <a:spLocks noChangeArrowheads="1"/>
          </p:cNvSpPr>
          <p:nvPr/>
        </p:nvSpPr>
        <p:spPr bwMode="auto">
          <a:xfrm>
            <a:off x="-76200" y="685800"/>
            <a:ext cx="1566863" cy="457200"/>
          </a:xfrm>
          <a:prstGeom prst="rect">
            <a:avLst/>
          </a:prstGeom>
          <a:solidFill>
            <a:schemeClr val="bg1">
              <a:alpha val="55000"/>
            </a:schemeClr>
          </a:solidFill>
          <a:ln w="9525" algn="ctr">
            <a:noFill/>
            <a:miter lim="800000"/>
            <a:headEnd/>
            <a:tailEnd/>
          </a:ln>
          <a:effectLst/>
        </p:spPr>
        <p:txBody>
          <a:bodyPr wrap="none">
            <a:spAutoFit/>
          </a:bodyPr>
          <a:lstStyle/>
          <a:p>
            <a:r>
              <a:rPr lang="en-US" sz="2400">
                <a:solidFill>
                  <a:schemeClr val="tx1"/>
                </a:solidFill>
                <a:latin typeface="Trebuchet MS" pitchFamily="34" charset="0"/>
              </a:rPr>
              <a:t>Princeton</a:t>
            </a:r>
          </a:p>
        </p:txBody>
      </p:sp>
      <p:sp>
        <p:nvSpPr>
          <p:cNvPr id="308232" name="Text Box 8"/>
          <p:cNvSpPr txBox="1">
            <a:spLocks noChangeArrowheads="1"/>
          </p:cNvSpPr>
          <p:nvPr/>
        </p:nvSpPr>
        <p:spPr bwMode="auto">
          <a:xfrm>
            <a:off x="609600" y="4191000"/>
            <a:ext cx="1909763" cy="457200"/>
          </a:xfrm>
          <a:prstGeom prst="rect">
            <a:avLst/>
          </a:prstGeom>
          <a:solidFill>
            <a:schemeClr val="bg1">
              <a:alpha val="50000"/>
            </a:schemeClr>
          </a:solidFill>
          <a:ln w="9525" algn="ctr">
            <a:noFill/>
            <a:miter lim="800000"/>
            <a:headEnd/>
            <a:tailEnd/>
          </a:ln>
          <a:effectLst/>
        </p:spPr>
        <p:txBody>
          <a:bodyPr wrap="none">
            <a:spAutoFit/>
          </a:bodyPr>
          <a:lstStyle/>
          <a:p>
            <a:r>
              <a:rPr lang="en-US" sz="2400">
                <a:solidFill>
                  <a:schemeClr val="tx1"/>
                </a:solidFill>
                <a:latin typeface="Trebuchet MS" pitchFamily="34" charset="0"/>
              </a:rPr>
              <a:t>Smithsonian</a:t>
            </a:r>
          </a:p>
        </p:txBody>
      </p:sp>
      <p:sp>
        <p:nvSpPr>
          <p:cNvPr id="308233" name="Text Box 9"/>
          <p:cNvSpPr txBox="1">
            <a:spLocks noChangeArrowheads="1"/>
          </p:cNvSpPr>
          <p:nvPr/>
        </p:nvSpPr>
        <p:spPr bwMode="auto">
          <a:xfrm>
            <a:off x="6484938" y="685800"/>
            <a:ext cx="2582862" cy="457200"/>
          </a:xfrm>
          <a:prstGeom prst="rect">
            <a:avLst/>
          </a:prstGeom>
          <a:solidFill>
            <a:schemeClr val="bg1">
              <a:alpha val="80000"/>
            </a:schemeClr>
          </a:solidFill>
          <a:ln w="9525" algn="ctr">
            <a:noFill/>
            <a:miter lim="800000"/>
            <a:headEnd/>
            <a:tailEnd/>
          </a:ln>
          <a:effectLst/>
        </p:spPr>
        <p:txBody>
          <a:bodyPr wrap="none">
            <a:spAutoFit/>
          </a:bodyPr>
          <a:lstStyle/>
          <a:p>
            <a:r>
              <a:rPr lang="en-US" sz="2400">
                <a:solidFill>
                  <a:schemeClr val="tx1"/>
                </a:solidFill>
                <a:latin typeface="Trebuchet MS" pitchFamily="34" charset="0"/>
              </a:rPr>
              <a:t>Victoria &amp; Albert</a:t>
            </a:r>
          </a:p>
        </p:txBody>
      </p:sp>
      <p:sp>
        <p:nvSpPr>
          <p:cNvPr id="308234" name="Text Box 10"/>
          <p:cNvSpPr txBox="1">
            <a:spLocks noChangeArrowheads="1"/>
          </p:cNvSpPr>
          <p:nvPr/>
        </p:nvSpPr>
        <p:spPr bwMode="auto">
          <a:xfrm>
            <a:off x="2286000" y="6477000"/>
            <a:ext cx="2300288" cy="457200"/>
          </a:xfrm>
          <a:prstGeom prst="rect">
            <a:avLst/>
          </a:prstGeom>
          <a:solidFill>
            <a:schemeClr val="bg1">
              <a:alpha val="80000"/>
            </a:schemeClr>
          </a:solidFill>
          <a:ln w="9525" algn="ctr">
            <a:noFill/>
            <a:miter lim="800000"/>
            <a:headEnd/>
            <a:tailEnd/>
          </a:ln>
          <a:effectLst/>
        </p:spPr>
        <p:txBody>
          <a:bodyPr wrap="none">
            <a:spAutoFit/>
          </a:bodyPr>
          <a:lstStyle/>
          <a:p>
            <a:r>
              <a:rPr lang="en-US" sz="2400">
                <a:solidFill>
                  <a:schemeClr val="tx1"/>
                </a:solidFill>
                <a:latin typeface="Trebuchet MS" pitchFamily="34" charset="0"/>
              </a:rPr>
              <a:t>U of Edinburgh</a:t>
            </a:r>
          </a:p>
        </p:txBody>
      </p:sp>
      <p:sp>
        <p:nvSpPr>
          <p:cNvPr id="308235" name="Text Box 11"/>
          <p:cNvSpPr txBox="1">
            <a:spLocks noChangeArrowheads="1"/>
          </p:cNvSpPr>
          <p:nvPr/>
        </p:nvSpPr>
        <p:spPr bwMode="auto">
          <a:xfrm>
            <a:off x="7996238" y="6477000"/>
            <a:ext cx="1071562" cy="457200"/>
          </a:xfrm>
          <a:prstGeom prst="rect">
            <a:avLst/>
          </a:prstGeom>
          <a:solidFill>
            <a:schemeClr val="bg1">
              <a:alpha val="50000"/>
            </a:schemeClr>
          </a:solidFill>
          <a:ln w="9525" algn="ctr">
            <a:noFill/>
            <a:miter lim="800000"/>
            <a:headEnd/>
            <a:tailEnd/>
          </a:ln>
          <a:effectLst/>
        </p:spPr>
        <p:txBody>
          <a:bodyPr>
            <a:spAutoFit/>
          </a:bodyPr>
          <a:lstStyle/>
          <a:p>
            <a:r>
              <a:rPr lang="en-US" sz="2400">
                <a:solidFill>
                  <a:schemeClr val="tx1"/>
                </a:solidFill>
                <a:latin typeface="Trebuchet MS" pitchFamily="34" charset="0"/>
              </a:rPr>
              <a:t>Yale</a:t>
            </a:r>
          </a:p>
        </p:txBody>
      </p:sp>
      <p:sp>
        <p:nvSpPr>
          <p:cNvPr id="308236" name="Rectangle 12"/>
          <p:cNvSpPr>
            <a:spLocks noGrp="1" noChangeArrowheads="1"/>
          </p:cNvSpPr>
          <p:nvPr>
            <p:ph type="title"/>
          </p:nvPr>
        </p:nvSpPr>
        <p:spPr>
          <a:xfrm>
            <a:off x="0" y="147641"/>
            <a:ext cx="8023223" cy="995360"/>
          </a:xfrm>
        </p:spPr>
        <p:txBody>
          <a:bodyPr/>
          <a:lstStyle/>
          <a:p>
            <a:r>
              <a:rPr lang="en-US" sz="4000" dirty="0" smtClean="0"/>
              <a:t>OCLC Research LAM Workshops</a:t>
            </a:r>
            <a:endParaRPr lang="en-US" sz="4000" dirty="0">
              <a:solidFill>
                <a:schemeClr val="accen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5" name="Rectangle 11"/>
          <p:cNvSpPr>
            <a:spLocks noChangeArrowheads="1"/>
          </p:cNvSpPr>
          <p:nvPr/>
        </p:nvSpPr>
        <p:spPr bwMode="auto">
          <a:xfrm>
            <a:off x="0" y="76200"/>
            <a:ext cx="9144000" cy="915988"/>
          </a:xfrm>
          <a:prstGeom prst="rect">
            <a:avLst/>
          </a:prstGeom>
          <a:noFill/>
          <a:ln w="9525">
            <a:noFill/>
            <a:miter lim="800000"/>
            <a:headEnd/>
            <a:tailEnd/>
          </a:ln>
          <a:effectLst/>
        </p:spPr>
        <p:txBody>
          <a:bodyPr/>
          <a:lstStyle/>
          <a:p>
            <a:endParaRPr lang="en-US" sz="3600" dirty="0">
              <a:solidFill>
                <a:schemeClr val="accent1"/>
              </a:solidFill>
              <a:latin typeface="Trebuchet MS" pitchFamily="34" charset="0"/>
            </a:endParaRPr>
          </a:p>
        </p:txBody>
      </p:sp>
      <p:pic>
        <p:nvPicPr>
          <p:cNvPr id="164876" name="Picture 12" descr="Yale"/>
          <p:cNvPicPr>
            <a:picLocks noChangeAspect="1" noChangeArrowheads="1"/>
          </p:cNvPicPr>
          <p:nvPr/>
        </p:nvPicPr>
        <p:blipFill>
          <a:blip r:embed="rId4" cstate="print"/>
          <a:srcRect t="11343" b="7687"/>
          <a:stretch>
            <a:fillRect/>
          </a:stretch>
        </p:blipFill>
        <p:spPr bwMode="auto">
          <a:xfrm>
            <a:off x="0" y="685800"/>
            <a:ext cx="9104313" cy="5527675"/>
          </a:xfrm>
          <a:prstGeom prst="rect">
            <a:avLst/>
          </a:prstGeom>
          <a:noFill/>
        </p:spPr>
      </p:pic>
      <p:sp>
        <p:nvSpPr>
          <p:cNvPr id="164879" name="Freeform 15"/>
          <p:cNvSpPr>
            <a:spLocks/>
          </p:cNvSpPr>
          <p:nvPr/>
        </p:nvSpPr>
        <p:spPr bwMode="auto">
          <a:xfrm>
            <a:off x="295275" y="4108450"/>
            <a:ext cx="4216400" cy="1141413"/>
          </a:xfrm>
          <a:custGeom>
            <a:avLst/>
            <a:gdLst/>
            <a:ahLst/>
            <a:cxnLst>
              <a:cxn ang="0">
                <a:pos x="476" y="12"/>
              </a:cxn>
              <a:cxn ang="0">
                <a:pos x="243" y="23"/>
              </a:cxn>
              <a:cxn ang="0">
                <a:pos x="99" y="78"/>
              </a:cxn>
              <a:cxn ang="0">
                <a:pos x="11" y="167"/>
              </a:cxn>
              <a:cxn ang="0">
                <a:pos x="22" y="322"/>
              </a:cxn>
              <a:cxn ang="0">
                <a:pos x="88" y="333"/>
              </a:cxn>
              <a:cxn ang="0">
                <a:pos x="243" y="421"/>
              </a:cxn>
              <a:cxn ang="0">
                <a:pos x="431" y="432"/>
              </a:cxn>
              <a:cxn ang="0">
                <a:pos x="553" y="488"/>
              </a:cxn>
              <a:cxn ang="0">
                <a:pos x="719" y="499"/>
              </a:cxn>
              <a:cxn ang="0">
                <a:pos x="985" y="576"/>
              </a:cxn>
              <a:cxn ang="0">
                <a:pos x="1307" y="588"/>
              </a:cxn>
              <a:cxn ang="0">
                <a:pos x="1517" y="599"/>
              </a:cxn>
              <a:cxn ang="0">
                <a:pos x="2514" y="610"/>
              </a:cxn>
              <a:cxn ang="0">
                <a:pos x="2636" y="532"/>
              </a:cxn>
              <a:cxn ang="0">
                <a:pos x="2591" y="344"/>
              </a:cxn>
              <a:cxn ang="0">
                <a:pos x="2525" y="300"/>
              </a:cxn>
              <a:cxn ang="0">
                <a:pos x="2348" y="189"/>
              </a:cxn>
              <a:cxn ang="0">
                <a:pos x="2270" y="144"/>
              </a:cxn>
              <a:cxn ang="0">
                <a:pos x="1938" y="89"/>
              </a:cxn>
              <a:cxn ang="0">
                <a:pos x="1196" y="111"/>
              </a:cxn>
              <a:cxn ang="0">
                <a:pos x="974" y="23"/>
              </a:cxn>
              <a:cxn ang="0">
                <a:pos x="609" y="12"/>
              </a:cxn>
              <a:cxn ang="0">
                <a:pos x="553" y="0"/>
              </a:cxn>
              <a:cxn ang="0">
                <a:pos x="476" y="12"/>
              </a:cxn>
            </a:cxnLst>
            <a:rect l="0" t="0" r="r" b="b"/>
            <a:pathLst>
              <a:path w="2656" h="719">
                <a:moveTo>
                  <a:pt x="476" y="12"/>
                </a:moveTo>
                <a:cubicBezTo>
                  <a:pt x="398" y="16"/>
                  <a:pt x="320" y="14"/>
                  <a:pt x="243" y="23"/>
                </a:cubicBezTo>
                <a:cubicBezTo>
                  <a:pt x="189" y="29"/>
                  <a:pt x="150" y="65"/>
                  <a:pt x="99" y="78"/>
                </a:cubicBezTo>
                <a:cubicBezTo>
                  <a:pt x="61" y="104"/>
                  <a:pt x="36" y="128"/>
                  <a:pt x="11" y="167"/>
                </a:cubicBezTo>
                <a:cubicBezTo>
                  <a:pt x="15" y="219"/>
                  <a:pt x="0" y="275"/>
                  <a:pt x="22" y="322"/>
                </a:cubicBezTo>
                <a:cubicBezTo>
                  <a:pt x="31" y="342"/>
                  <a:pt x="67" y="327"/>
                  <a:pt x="88" y="333"/>
                </a:cubicBezTo>
                <a:cubicBezTo>
                  <a:pt x="143" y="350"/>
                  <a:pt x="186" y="413"/>
                  <a:pt x="243" y="421"/>
                </a:cubicBezTo>
                <a:cubicBezTo>
                  <a:pt x="305" y="430"/>
                  <a:pt x="368" y="428"/>
                  <a:pt x="431" y="432"/>
                </a:cubicBezTo>
                <a:cubicBezTo>
                  <a:pt x="473" y="443"/>
                  <a:pt x="512" y="482"/>
                  <a:pt x="553" y="488"/>
                </a:cubicBezTo>
                <a:cubicBezTo>
                  <a:pt x="608" y="497"/>
                  <a:pt x="664" y="495"/>
                  <a:pt x="719" y="499"/>
                </a:cubicBezTo>
                <a:cubicBezTo>
                  <a:pt x="811" y="522"/>
                  <a:pt x="894" y="553"/>
                  <a:pt x="985" y="576"/>
                </a:cubicBezTo>
                <a:cubicBezTo>
                  <a:pt x="1089" y="602"/>
                  <a:pt x="1200" y="583"/>
                  <a:pt x="1307" y="588"/>
                </a:cubicBezTo>
                <a:cubicBezTo>
                  <a:pt x="1377" y="591"/>
                  <a:pt x="1447" y="595"/>
                  <a:pt x="1517" y="599"/>
                </a:cubicBezTo>
                <a:cubicBezTo>
                  <a:pt x="1877" y="719"/>
                  <a:pt x="1560" y="621"/>
                  <a:pt x="2514" y="610"/>
                </a:cubicBezTo>
                <a:cubicBezTo>
                  <a:pt x="2560" y="587"/>
                  <a:pt x="2591" y="558"/>
                  <a:pt x="2636" y="532"/>
                </a:cubicBezTo>
                <a:cubicBezTo>
                  <a:pt x="2656" y="473"/>
                  <a:pt x="2650" y="384"/>
                  <a:pt x="2591" y="344"/>
                </a:cubicBezTo>
                <a:cubicBezTo>
                  <a:pt x="2569" y="329"/>
                  <a:pt x="2543" y="319"/>
                  <a:pt x="2525" y="300"/>
                </a:cubicBezTo>
                <a:cubicBezTo>
                  <a:pt x="2473" y="245"/>
                  <a:pt x="2413" y="222"/>
                  <a:pt x="2348" y="189"/>
                </a:cubicBezTo>
                <a:cubicBezTo>
                  <a:pt x="2283" y="157"/>
                  <a:pt x="2349" y="174"/>
                  <a:pt x="2270" y="144"/>
                </a:cubicBezTo>
                <a:cubicBezTo>
                  <a:pt x="2162" y="103"/>
                  <a:pt x="2053" y="98"/>
                  <a:pt x="1938" y="89"/>
                </a:cubicBezTo>
                <a:cubicBezTo>
                  <a:pt x="1884" y="90"/>
                  <a:pt x="1375" y="125"/>
                  <a:pt x="1196" y="111"/>
                </a:cubicBezTo>
                <a:cubicBezTo>
                  <a:pt x="1118" y="92"/>
                  <a:pt x="1058" y="27"/>
                  <a:pt x="974" y="23"/>
                </a:cubicBezTo>
                <a:cubicBezTo>
                  <a:pt x="852" y="17"/>
                  <a:pt x="731" y="16"/>
                  <a:pt x="609" y="12"/>
                </a:cubicBezTo>
                <a:cubicBezTo>
                  <a:pt x="590" y="8"/>
                  <a:pt x="572" y="0"/>
                  <a:pt x="553" y="0"/>
                </a:cubicBezTo>
                <a:cubicBezTo>
                  <a:pt x="527" y="0"/>
                  <a:pt x="476" y="12"/>
                  <a:pt x="476" y="12"/>
                </a:cubicBezTo>
                <a:close/>
              </a:path>
            </a:pathLst>
          </a:custGeom>
          <a:noFill/>
          <a:ln w="38100" cap="flat" cmpd="sng">
            <a:solidFill>
              <a:srgbClr val="FF9900"/>
            </a:solidFill>
            <a:prstDash val="solid"/>
            <a:round/>
            <a:headEnd/>
            <a:tailEnd/>
          </a:ln>
          <a:effectLst/>
        </p:spPr>
        <p:txBody>
          <a:bodyPr anchor="ctr"/>
          <a:lstStyle/>
          <a:p>
            <a:endParaRPr lang="en-US"/>
          </a:p>
        </p:txBody>
      </p:sp>
      <p:sp>
        <p:nvSpPr>
          <p:cNvPr id="5" name="Freeform 15"/>
          <p:cNvSpPr>
            <a:spLocks/>
          </p:cNvSpPr>
          <p:nvPr/>
        </p:nvSpPr>
        <p:spPr bwMode="auto">
          <a:xfrm>
            <a:off x="4724400" y="3048000"/>
            <a:ext cx="3733800" cy="1371600"/>
          </a:xfrm>
          <a:custGeom>
            <a:avLst/>
            <a:gdLst/>
            <a:ahLst/>
            <a:cxnLst>
              <a:cxn ang="0">
                <a:pos x="476" y="12"/>
              </a:cxn>
              <a:cxn ang="0">
                <a:pos x="243" y="23"/>
              </a:cxn>
              <a:cxn ang="0">
                <a:pos x="99" y="78"/>
              </a:cxn>
              <a:cxn ang="0">
                <a:pos x="11" y="167"/>
              </a:cxn>
              <a:cxn ang="0">
                <a:pos x="22" y="322"/>
              </a:cxn>
              <a:cxn ang="0">
                <a:pos x="88" y="333"/>
              </a:cxn>
              <a:cxn ang="0">
                <a:pos x="243" y="421"/>
              </a:cxn>
              <a:cxn ang="0">
                <a:pos x="431" y="432"/>
              </a:cxn>
              <a:cxn ang="0">
                <a:pos x="553" y="488"/>
              </a:cxn>
              <a:cxn ang="0">
                <a:pos x="719" y="499"/>
              </a:cxn>
              <a:cxn ang="0">
                <a:pos x="985" y="576"/>
              </a:cxn>
              <a:cxn ang="0">
                <a:pos x="1307" y="588"/>
              </a:cxn>
              <a:cxn ang="0">
                <a:pos x="1517" y="599"/>
              </a:cxn>
              <a:cxn ang="0">
                <a:pos x="2514" y="610"/>
              </a:cxn>
              <a:cxn ang="0">
                <a:pos x="2636" y="532"/>
              </a:cxn>
              <a:cxn ang="0">
                <a:pos x="2591" y="344"/>
              </a:cxn>
              <a:cxn ang="0">
                <a:pos x="2525" y="300"/>
              </a:cxn>
              <a:cxn ang="0">
                <a:pos x="2348" y="189"/>
              </a:cxn>
              <a:cxn ang="0">
                <a:pos x="2270" y="144"/>
              </a:cxn>
              <a:cxn ang="0">
                <a:pos x="1938" y="89"/>
              </a:cxn>
              <a:cxn ang="0">
                <a:pos x="1196" y="111"/>
              </a:cxn>
              <a:cxn ang="0">
                <a:pos x="974" y="23"/>
              </a:cxn>
              <a:cxn ang="0">
                <a:pos x="609" y="12"/>
              </a:cxn>
              <a:cxn ang="0">
                <a:pos x="553" y="0"/>
              </a:cxn>
              <a:cxn ang="0">
                <a:pos x="476" y="12"/>
              </a:cxn>
            </a:cxnLst>
            <a:rect l="0" t="0" r="r" b="b"/>
            <a:pathLst>
              <a:path w="2656" h="719">
                <a:moveTo>
                  <a:pt x="476" y="12"/>
                </a:moveTo>
                <a:cubicBezTo>
                  <a:pt x="398" y="16"/>
                  <a:pt x="320" y="14"/>
                  <a:pt x="243" y="23"/>
                </a:cubicBezTo>
                <a:cubicBezTo>
                  <a:pt x="189" y="29"/>
                  <a:pt x="150" y="65"/>
                  <a:pt x="99" y="78"/>
                </a:cubicBezTo>
                <a:cubicBezTo>
                  <a:pt x="61" y="104"/>
                  <a:pt x="36" y="128"/>
                  <a:pt x="11" y="167"/>
                </a:cubicBezTo>
                <a:cubicBezTo>
                  <a:pt x="15" y="219"/>
                  <a:pt x="0" y="275"/>
                  <a:pt x="22" y="322"/>
                </a:cubicBezTo>
                <a:cubicBezTo>
                  <a:pt x="31" y="342"/>
                  <a:pt x="67" y="327"/>
                  <a:pt x="88" y="333"/>
                </a:cubicBezTo>
                <a:cubicBezTo>
                  <a:pt x="143" y="350"/>
                  <a:pt x="186" y="413"/>
                  <a:pt x="243" y="421"/>
                </a:cubicBezTo>
                <a:cubicBezTo>
                  <a:pt x="305" y="430"/>
                  <a:pt x="368" y="428"/>
                  <a:pt x="431" y="432"/>
                </a:cubicBezTo>
                <a:cubicBezTo>
                  <a:pt x="473" y="443"/>
                  <a:pt x="512" y="482"/>
                  <a:pt x="553" y="488"/>
                </a:cubicBezTo>
                <a:cubicBezTo>
                  <a:pt x="608" y="497"/>
                  <a:pt x="664" y="495"/>
                  <a:pt x="719" y="499"/>
                </a:cubicBezTo>
                <a:cubicBezTo>
                  <a:pt x="811" y="522"/>
                  <a:pt x="894" y="553"/>
                  <a:pt x="985" y="576"/>
                </a:cubicBezTo>
                <a:cubicBezTo>
                  <a:pt x="1089" y="602"/>
                  <a:pt x="1200" y="583"/>
                  <a:pt x="1307" y="588"/>
                </a:cubicBezTo>
                <a:cubicBezTo>
                  <a:pt x="1377" y="591"/>
                  <a:pt x="1447" y="595"/>
                  <a:pt x="1517" y="599"/>
                </a:cubicBezTo>
                <a:cubicBezTo>
                  <a:pt x="1877" y="719"/>
                  <a:pt x="1560" y="621"/>
                  <a:pt x="2514" y="610"/>
                </a:cubicBezTo>
                <a:cubicBezTo>
                  <a:pt x="2560" y="587"/>
                  <a:pt x="2591" y="558"/>
                  <a:pt x="2636" y="532"/>
                </a:cubicBezTo>
                <a:cubicBezTo>
                  <a:pt x="2656" y="473"/>
                  <a:pt x="2650" y="384"/>
                  <a:pt x="2591" y="344"/>
                </a:cubicBezTo>
                <a:cubicBezTo>
                  <a:pt x="2569" y="329"/>
                  <a:pt x="2543" y="319"/>
                  <a:pt x="2525" y="300"/>
                </a:cubicBezTo>
                <a:cubicBezTo>
                  <a:pt x="2473" y="245"/>
                  <a:pt x="2413" y="222"/>
                  <a:pt x="2348" y="189"/>
                </a:cubicBezTo>
                <a:cubicBezTo>
                  <a:pt x="2283" y="157"/>
                  <a:pt x="2349" y="174"/>
                  <a:pt x="2270" y="144"/>
                </a:cubicBezTo>
                <a:cubicBezTo>
                  <a:pt x="2162" y="103"/>
                  <a:pt x="2053" y="98"/>
                  <a:pt x="1938" y="89"/>
                </a:cubicBezTo>
                <a:cubicBezTo>
                  <a:pt x="1884" y="90"/>
                  <a:pt x="1375" y="125"/>
                  <a:pt x="1196" y="111"/>
                </a:cubicBezTo>
                <a:cubicBezTo>
                  <a:pt x="1118" y="92"/>
                  <a:pt x="1058" y="27"/>
                  <a:pt x="974" y="23"/>
                </a:cubicBezTo>
                <a:cubicBezTo>
                  <a:pt x="852" y="17"/>
                  <a:pt x="731" y="16"/>
                  <a:pt x="609" y="12"/>
                </a:cubicBezTo>
                <a:cubicBezTo>
                  <a:pt x="590" y="8"/>
                  <a:pt x="572" y="0"/>
                  <a:pt x="553" y="0"/>
                </a:cubicBezTo>
                <a:cubicBezTo>
                  <a:pt x="527" y="0"/>
                  <a:pt x="476" y="12"/>
                  <a:pt x="476" y="12"/>
                </a:cubicBezTo>
                <a:close/>
              </a:path>
            </a:pathLst>
          </a:custGeom>
          <a:noFill/>
          <a:ln w="38100" cap="flat" cmpd="sng">
            <a:solidFill>
              <a:srgbClr val="FF9900"/>
            </a:solidFill>
            <a:prstDash val="solid"/>
            <a:round/>
            <a:headEnd/>
            <a:tailEnd/>
          </a:ln>
          <a:effectLst/>
        </p:spPr>
        <p:txBody>
          <a:bodyPr anchor="ctr"/>
          <a:lstStyle/>
          <a:p>
            <a:endParaRPr lang="en-US"/>
          </a:p>
        </p:txBody>
      </p:sp>
      <p:sp>
        <p:nvSpPr>
          <p:cNvPr id="9" name="Freeform 8"/>
          <p:cNvSpPr/>
          <p:nvPr/>
        </p:nvSpPr>
        <p:spPr bwMode="auto">
          <a:xfrm>
            <a:off x="4814888" y="4029075"/>
            <a:ext cx="3557587" cy="1457325"/>
          </a:xfrm>
          <a:custGeom>
            <a:avLst/>
            <a:gdLst>
              <a:gd name="connsiteX0" fmla="*/ 85725 w 3557587"/>
              <a:gd name="connsiteY0" fmla="*/ 185738 h 1457325"/>
              <a:gd name="connsiteX1" fmla="*/ 171450 w 3557587"/>
              <a:gd name="connsiteY1" fmla="*/ 171450 h 1457325"/>
              <a:gd name="connsiteX2" fmla="*/ 285750 w 3557587"/>
              <a:gd name="connsiteY2" fmla="*/ 142875 h 1457325"/>
              <a:gd name="connsiteX3" fmla="*/ 514350 w 3557587"/>
              <a:gd name="connsiteY3" fmla="*/ 114300 h 1457325"/>
              <a:gd name="connsiteX4" fmla="*/ 914400 w 3557587"/>
              <a:gd name="connsiteY4" fmla="*/ 57150 h 1457325"/>
              <a:gd name="connsiteX5" fmla="*/ 1700212 w 3557587"/>
              <a:gd name="connsiteY5" fmla="*/ 0 h 1457325"/>
              <a:gd name="connsiteX6" fmla="*/ 2343150 w 3557587"/>
              <a:gd name="connsiteY6" fmla="*/ 14288 h 1457325"/>
              <a:gd name="connsiteX7" fmla="*/ 2543175 w 3557587"/>
              <a:gd name="connsiteY7" fmla="*/ 42863 h 1457325"/>
              <a:gd name="connsiteX8" fmla="*/ 2657475 w 3557587"/>
              <a:gd name="connsiteY8" fmla="*/ 71438 h 1457325"/>
              <a:gd name="connsiteX9" fmla="*/ 2714625 w 3557587"/>
              <a:gd name="connsiteY9" fmla="*/ 57150 h 1457325"/>
              <a:gd name="connsiteX10" fmla="*/ 2814637 w 3557587"/>
              <a:gd name="connsiteY10" fmla="*/ 71438 h 1457325"/>
              <a:gd name="connsiteX11" fmla="*/ 2957512 w 3557587"/>
              <a:gd name="connsiteY11" fmla="*/ 114300 h 1457325"/>
              <a:gd name="connsiteX12" fmla="*/ 3057525 w 3557587"/>
              <a:gd name="connsiteY12" fmla="*/ 157163 h 1457325"/>
              <a:gd name="connsiteX13" fmla="*/ 3114675 w 3557587"/>
              <a:gd name="connsiteY13" fmla="*/ 171450 h 1457325"/>
              <a:gd name="connsiteX14" fmla="*/ 3171825 w 3557587"/>
              <a:gd name="connsiteY14" fmla="*/ 200025 h 1457325"/>
              <a:gd name="connsiteX15" fmla="*/ 3214687 w 3557587"/>
              <a:gd name="connsiteY15" fmla="*/ 214313 h 1457325"/>
              <a:gd name="connsiteX16" fmla="*/ 3271837 w 3557587"/>
              <a:gd name="connsiteY16" fmla="*/ 257175 h 1457325"/>
              <a:gd name="connsiteX17" fmla="*/ 3343275 w 3557587"/>
              <a:gd name="connsiteY17" fmla="*/ 300038 h 1457325"/>
              <a:gd name="connsiteX18" fmla="*/ 3429000 w 3557587"/>
              <a:gd name="connsiteY18" fmla="*/ 385763 h 1457325"/>
              <a:gd name="connsiteX19" fmla="*/ 3429000 w 3557587"/>
              <a:gd name="connsiteY19" fmla="*/ 500063 h 1457325"/>
              <a:gd name="connsiteX20" fmla="*/ 3343275 w 3557587"/>
              <a:gd name="connsiteY20" fmla="*/ 557213 h 1457325"/>
              <a:gd name="connsiteX21" fmla="*/ 3243262 w 3557587"/>
              <a:gd name="connsiteY21" fmla="*/ 628650 h 1457325"/>
              <a:gd name="connsiteX22" fmla="*/ 3300412 w 3557587"/>
              <a:gd name="connsiteY22" fmla="*/ 700088 h 1457325"/>
              <a:gd name="connsiteX23" fmla="*/ 3386137 w 3557587"/>
              <a:gd name="connsiteY23" fmla="*/ 785813 h 1457325"/>
              <a:gd name="connsiteX24" fmla="*/ 3486150 w 3557587"/>
              <a:gd name="connsiteY24" fmla="*/ 857250 h 1457325"/>
              <a:gd name="connsiteX25" fmla="*/ 3500437 w 3557587"/>
              <a:gd name="connsiteY25" fmla="*/ 900113 h 1457325"/>
              <a:gd name="connsiteX26" fmla="*/ 3543300 w 3557587"/>
              <a:gd name="connsiteY26" fmla="*/ 942975 h 1457325"/>
              <a:gd name="connsiteX27" fmla="*/ 3557587 w 3557587"/>
              <a:gd name="connsiteY27" fmla="*/ 1014413 h 1457325"/>
              <a:gd name="connsiteX28" fmla="*/ 3529012 w 3557587"/>
              <a:gd name="connsiteY28" fmla="*/ 1185863 h 1457325"/>
              <a:gd name="connsiteX29" fmla="*/ 3429000 w 3557587"/>
              <a:gd name="connsiteY29" fmla="*/ 1300163 h 1457325"/>
              <a:gd name="connsiteX30" fmla="*/ 3357562 w 3557587"/>
              <a:gd name="connsiteY30" fmla="*/ 1357313 h 1457325"/>
              <a:gd name="connsiteX31" fmla="*/ 3286125 w 3557587"/>
              <a:gd name="connsiteY31" fmla="*/ 1385888 h 1457325"/>
              <a:gd name="connsiteX32" fmla="*/ 3100387 w 3557587"/>
              <a:gd name="connsiteY32" fmla="*/ 1414463 h 1457325"/>
              <a:gd name="connsiteX33" fmla="*/ 2986087 w 3557587"/>
              <a:gd name="connsiteY33" fmla="*/ 1457325 h 1457325"/>
              <a:gd name="connsiteX34" fmla="*/ 2943225 w 3557587"/>
              <a:gd name="connsiteY34" fmla="*/ 1443038 h 1457325"/>
              <a:gd name="connsiteX35" fmla="*/ 2800350 w 3557587"/>
              <a:gd name="connsiteY35" fmla="*/ 1385888 h 1457325"/>
              <a:gd name="connsiteX36" fmla="*/ 2714625 w 3557587"/>
              <a:gd name="connsiteY36" fmla="*/ 1357313 h 1457325"/>
              <a:gd name="connsiteX37" fmla="*/ 2514600 w 3557587"/>
              <a:gd name="connsiteY37" fmla="*/ 1285875 h 1457325"/>
              <a:gd name="connsiteX38" fmla="*/ 2000250 w 3557587"/>
              <a:gd name="connsiteY38" fmla="*/ 1314450 h 1457325"/>
              <a:gd name="connsiteX39" fmla="*/ 1871662 w 3557587"/>
              <a:gd name="connsiteY39" fmla="*/ 1343025 h 1457325"/>
              <a:gd name="connsiteX40" fmla="*/ 1757362 w 3557587"/>
              <a:gd name="connsiteY40" fmla="*/ 1357313 h 1457325"/>
              <a:gd name="connsiteX41" fmla="*/ 1671637 w 3557587"/>
              <a:gd name="connsiteY41" fmla="*/ 1371600 h 1457325"/>
              <a:gd name="connsiteX42" fmla="*/ 1600200 w 3557587"/>
              <a:gd name="connsiteY42" fmla="*/ 1400175 h 1457325"/>
              <a:gd name="connsiteX43" fmla="*/ 1528762 w 3557587"/>
              <a:gd name="connsiteY43" fmla="*/ 1414463 h 1457325"/>
              <a:gd name="connsiteX44" fmla="*/ 1428750 w 3557587"/>
              <a:gd name="connsiteY44" fmla="*/ 1443038 h 1457325"/>
              <a:gd name="connsiteX45" fmla="*/ 1057275 w 3557587"/>
              <a:gd name="connsiteY45" fmla="*/ 1414463 h 1457325"/>
              <a:gd name="connsiteX46" fmla="*/ 1000125 w 3557587"/>
              <a:gd name="connsiteY46" fmla="*/ 1400175 h 1457325"/>
              <a:gd name="connsiteX47" fmla="*/ 857250 w 3557587"/>
              <a:gd name="connsiteY47" fmla="*/ 1371600 h 1457325"/>
              <a:gd name="connsiteX48" fmla="*/ 785812 w 3557587"/>
              <a:gd name="connsiteY48" fmla="*/ 1357313 h 1457325"/>
              <a:gd name="connsiteX49" fmla="*/ 728662 w 3557587"/>
              <a:gd name="connsiteY49" fmla="*/ 1343025 h 1457325"/>
              <a:gd name="connsiteX50" fmla="*/ 614362 w 3557587"/>
              <a:gd name="connsiteY50" fmla="*/ 1271588 h 1457325"/>
              <a:gd name="connsiteX51" fmla="*/ 571500 w 3557587"/>
              <a:gd name="connsiteY51" fmla="*/ 1243013 h 1457325"/>
              <a:gd name="connsiteX52" fmla="*/ 514350 w 3557587"/>
              <a:gd name="connsiteY52" fmla="*/ 1214438 h 1457325"/>
              <a:gd name="connsiteX53" fmla="*/ 385762 w 3557587"/>
              <a:gd name="connsiteY53" fmla="*/ 1114425 h 1457325"/>
              <a:gd name="connsiteX54" fmla="*/ 342900 w 3557587"/>
              <a:gd name="connsiteY54" fmla="*/ 1085850 h 1457325"/>
              <a:gd name="connsiteX55" fmla="*/ 214312 w 3557587"/>
              <a:gd name="connsiteY55" fmla="*/ 985838 h 1457325"/>
              <a:gd name="connsiteX56" fmla="*/ 171450 w 3557587"/>
              <a:gd name="connsiteY56" fmla="*/ 957263 h 1457325"/>
              <a:gd name="connsiteX57" fmla="*/ 128587 w 3557587"/>
              <a:gd name="connsiteY57" fmla="*/ 928688 h 1457325"/>
              <a:gd name="connsiteX58" fmla="*/ 57150 w 3557587"/>
              <a:gd name="connsiteY58" fmla="*/ 842963 h 1457325"/>
              <a:gd name="connsiteX59" fmla="*/ 28575 w 3557587"/>
              <a:gd name="connsiteY59" fmla="*/ 800100 h 1457325"/>
              <a:gd name="connsiteX60" fmla="*/ 0 w 3557587"/>
              <a:gd name="connsiteY60" fmla="*/ 671513 h 1457325"/>
              <a:gd name="connsiteX61" fmla="*/ 14287 w 3557587"/>
              <a:gd name="connsiteY61" fmla="*/ 257175 h 1457325"/>
              <a:gd name="connsiteX62" fmla="*/ 42862 w 3557587"/>
              <a:gd name="connsiteY62" fmla="*/ 214313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7587" h="1457325">
                <a:moveTo>
                  <a:pt x="85725" y="185738"/>
                </a:moveTo>
                <a:cubicBezTo>
                  <a:pt x="114300" y="180975"/>
                  <a:pt x="143124" y="177520"/>
                  <a:pt x="171450" y="171450"/>
                </a:cubicBezTo>
                <a:cubicBezTo>
                  <a:pt x="209851" y="163221"/>
                  <a:pt x="247012" y="149331"/>
                  <a:pt x="285750" y="142875"/>
                </a:cubicBezTo>
                <a:cubicBezTo>
                  <a:pt x="361498" y="130250"/>
                  <a:pt x="438261" y="124676"/>
                  <a:pt x="514350" y="114300"/>
                </a:cubicBezTo>
                <a:cubicBezTo>
                  <a:pt x="647819" y="96100"/>
                  <a:pt x="780634" y="73020"/>
                  <a:pt x="914400" y="57150"/>
                </a:cubicBezTo>
                <a:cubicBezTo>
                  <a:pt x="1312986" y="9860"/>
                  <a:pt x="1331122" y="15379"/>
                  <a:pt x="1700212" y="0"/>
                </a:cubicBezTo>
                <a:lnTo>
                  <a:pt x="2343150" y="14288"/>
                </a:lnTo>
                <a:cubicBezTo>
                  <a:pt x="2371314" y="15351"/>
                  <a:pt x="2506251" y="34951"/>
                  <a:pt x="2543175" y="42863"/>
                </a:cubicBezTo>
                <a:cubicBezTo>
                  <a:pt x="2581576" y="51092"/>
                  <a:pt x="2657475" y="71438"/>
                  <a:pt x="2657475" y="71438"/>
                </a:cubicBezTo>
                <a:cubicBezTo>
                  <a:pt x="2676525" y="66675"/>
                  <a:pt x="2694989" y="57150"/>
                  <a:pt x="2714625" y="57150"/>
                </a:cubicBezTo>
                <a:cubicBezTo>
                  <a:pt x="2748301" y="57150"/>
                  <a:pt x="2781504" y="65414"/>
                  <a:pt x="2814637" y="71438"/>
                </a:cubicBezTo>
                <a:cubicBezTo>
                  <a:pt x="2854770" y="78735"/>
                  <a:pt x="2924084" y="101443"/>
                  <a:pt x="2957512" y="114300"/>
                </a:cubicBezTo>
                <a:cubicBezTo>
                  <a:pt x="2991365" y="127320"/>
                  <a:pt x="3023438" y="144768"/>
                  <a:pt x="3057525" y="157163"/>
                </a:cubicBezTo>
                <a:cubicBezTo>
                  <a:pt x="3075979" y="163874"/>
                  <a:pt x="3095625" y="166688"/>
                  <a:pt x="3114675" y="171450"/>
                </a:cubicBezTo>
                <a:cubicBezTo>
                  <a:pt x="3133725" y="180975"/>
                  <a:pt x="3152249" y="191635"/>
                  <a:pt x="3171825" y="200025"/>
                </a:cubicBezTo>
                <a:cubicBezTo>
                  <a:pt x="3185668" y="205958"/>
                  <a:pt x="3201611" y="206841"/>
                  <a:pt x="3214687" y="214313"/>
                </a:cubicBezTo>
                <a:cubicBezTo>
                  <a:pt x="3235362" y="226127"/>
                  <a:pt x="3252024" y="243966"/>
                  <a:pt x="3271837" y="257175"/>
                </a:cubicBezTo>
                <a:cubicBezTo>
                  <a:pt x="3294943" y="272579"/>
                  <a:pt x="3321782" y="282453"/>
                  <a:pt x="3343275" y="300038"/>
                </a:cubicBezTo>
                <a:cubicBezTo>
                  <a:pt x="3374551" y="325628"/>
                  <a:pt x="3429000" y="385763"/>
                  <a:pt x="3429000" y="385763"/>
                </a:cubicBezTo>
                <a:cubicBezTo>
                  <a:pt x="3441700" y="423863"/>
                  <a:pt x="3461183" y="458685"/>
                  <a:pt x="3429000" y="500063"/>
                </a:cubicBezTo>
                <a:cubicBezTo>
                  <a:pt x="3407916" y="527172"/>
                  <a:pt x="3371850" y="538163"/>
                  <a:pt x="3343275" y="557213"/>
                </a:cubicBezTo>
                <a:cubicBezTo>
                  <a:pt x="3280595" y="599000"/>
                  <a:pt x="3314155" y="575481"/>
                  <a:pt x="3243262" y="628650"/>
                </a:cubicBezTo>
                <a:cubicBezTo>
                  <a:pt x="3268094" y="703145"/>
                  <a:pt x="3239188" y="645666"/>
                  <a:pt x="3300412" y="700088"/>
                </a:cubicBezTo>
                <a:cubicBezTo>
                  <a:pt x="3330616" y="726936"/>
                  <a:pt x="3352513" y="763397"/>
                  <a:pt x="3386137" y="785813"/>
                </a:cubicBezTo>
                <a:cubicBezTo>
                  <a:pt x="3448813" y="827597"/>
                  <a:pt x="3415263" y="804085"/>
                  <a:pt x="3486150" y="857250"/>
                </a:cubicBezTo>
                <a:cubicBezTo>
                  <a:pt x="3490912" y="871538"/>
                  <a:pt x="3492083" y="887582"/>
                  <a:pt x="3500437" y="900113"/>
                </a:cubicBezTo>
                <a:cubicBezTo>
                  <a:pt x="3511645" y="916925"/>
                  <a:pt x="3534264" y="924903"/>
                  <a:pt x="3543300" y="942975"/>
                </a:cubicBezTo>
                <a:cubicBezTo>
                  <a:pt x="3554160" y="964695"/>
                  <a:pt x="3552825" y="990600"/>
                  <a:pt x="3557587" y="1014413"/>
                </a:cubicBezTo>
                <a:cubicBezTo>
                  <a:pt x="3553060" y="1055161"/>
                  <a:pt x="3552949" y="1137990"/>
                  <a:pt x="3529012" y="1185863"/>
                </a:cubicBezTo>
                <a:cubicBezTo>
                  <a:pt x="3507111" y="1229664"/>
                  <a:pt x="3462854" y="1269694"/>
                  <a:pt x="3429000" y="1300163"/>
                </a:cubicBezTo>
                <a:cubicBezTo>
                  <a:pt x="3406333" y="1320563"/>
                  <a:pt x="3383711" y="1341623"/>
                  <a:pt x="3357562" y="1357313"/>
                </a:cubicBezTo>
                <a:cubicBezTo>
                  <a:pt x="3335570" y="1370508"/>
                  <a:pt x="3310456" y="1377778"/>
                  <a:pt x="3286125" y="1385888"/>
                </a:cubicBezTo>
                <a:cubicBezTo>
                  <a:pt x="3224261" y="1406509"/>
                  <a:pt x="3166956" y="1407066"/>
                  <a:pt x="3100387" y="1414463"/>
                </a:cubicBezTo>
                <a:cubicBezTo>
                  <a:pt x="3067872" y="1430720"/>
                  <a:pt x="3024995" y="1457325"/>
                  <a:pt x="2986087" y="1457325"/>
                </a:cubicBezTo>
                <a:cubicBezTo>
                  <a:pt x="2971027" y="1457325"/>
                  <a:pt x="2957281" y="1448444"/>
                  <a:pt x="2943225" y="1443038"/>
                </a:cubicBezTo>
                <a:cubicBezTo>
                  <a:pt x="2895350" y="1424625"/>
                  <a:pt x="2849011" y="1402108"/>
                  <a:pt x="2800350" y="1385888"/>
                </a:cubicBezTo>
                <a:cubicBezTo>
                  <a:pt x="2771775" y="1376363"/>
                  <a:pt x="2742828" y="1367889"/>
                  <a:pt x="2714625" y="1357313"/>
                </a:cubicBezTo>
                <a:cubicBezTo>
                  <a:pt x="2521294" y="1284814"/>
                  <a:pt x="2633848" y="1315688"/>
                  <a:pt x="2514600" y="1285875"/>
                </a:cubicBezTo>
                <a:cubicBezTo>
                  <a:pt x="2343150" y="1295400"/>
                  <a:pt x="2171290" y="1299246"/>
                  <a:pt x="2000250" y="1314450"/>
                </a:cubicBezTo>
                <a:cubicBezTo>
                  <a:pt x="1956514" y="1318338"/>
                  <a:pt x="1914902" y="1335394"/>
                  <a:pt x="1871662" y="1343025"/>
                </a:cubicBezTo>
                <a:cubicBezTo>
                  <a:pt x="1833850" y="1349698"/>
                  <a:pt x="1795373" y="1351883"/>
                  <a:pt x="1757362" y="1357313"/>
                </a:cubicBezTo>
                <a:cubicBezTo>
                  <a:pt x="1728684" y="1361410"/>
                  <a:pt x="1700212" y="1366838"/>
                  <a:pt x="1671637" y="1371600"/>
                </a:cubicBezTo>
                <a:cubicBezTo>
                  <a:pt x="1647825" y="1381125"/>
                  <a:pt x="1624765" y="1392805"/>
                  <a:pt x="1600200" y="1400175"/>
                </a:cubicBezTo>
                <a:cubicBezTo>
                  <a:pt x="1576940" y="1407153"/>
                  <a:pt x="1552468" y="1409195"/>
                  <a:pt x="1528762" y="1414463"/>
                </a:cubicBezTo>
                <a:cubicBezTo>
                  <a:pt x="1474934" y="1426425"/>
                  <a:pt x="1476487" y="1427125"/>
                  <a:pt x="1428750" y="1443038"/>
                </a:cubicBezTo>
                <a:cubicBezTo>
                  <a:pt x="1276302" y="1392221"/>
                  <a:pt x="1441490" y="1442923"/>
                  <a:pt x="1057275" y="1414463"/>
                </a:cubicBezTo>
                <a:cubicBezTo>
                  <a:pt x="1037692" y="1413012"/>
                  <a:pt x="1019325" y="1404289"/>
                  <a:pt x="1000125" y="1400175"/>
                </a:cubicBezTo>
                <a:cubicBezTo>
                  <a:pt x="952635" y="1389998"/>
                  <a:pt x="904875" y="1381125"/>
                  <a:pt x="857250" y="1371600"/>
                </a:cubicBezTo>
                <a:cubicBezTo>
                  <a:pt x="833437" y="1366838"/>
                  <a:pt x="809371" y="1363203"/>
                  <a:pt x="785812" y="1357313"/>
                </a:cubicBezTo>
                <a:lnTo>
                  <a:pt x="728662" y="1343025"/>
                </a:lnTo>
                <a:cubicBezTo>
                  <a:pt x="619386" y="1261069"/>
                  <a:pt x="724193" y="1334349"/>
                  <a:pt x="614362" y="1271588"/>
                </a:cubicBezTo>
                <a:cubicBezTo>
                  <a:pt x="599453" y="1263069"/>
                  <a:pt x="586409" y="1251532"/>
                  <a:pt x="571500" y="1243013"/>
                </a:cubicBezTo>
                <a:cubicBezTo>
                  <a:pt x="553008" y="1232446"/>
                  <a:pt x="532613" y="1225396"/>
                  <a:pt x="514350" y="1214438"/>
                </a:cubicBezTo>
                <a:cubicBezTo>
                  <a:pt x="359594" y="1121584"/>
                  <a:pt x="483632" y="1195984"/>
                  <a:pt x="385762" y="1114425"/>
                </a:cubicBezTo>
                <a:cubicBezTo>
                  <a:pt x="372571" y="1103432"/>
                  <a:pt x="356091" y="1096843"/>
                  <a:pt x="342900" y="1085850"/>
                </a:cubicBezTo>
                <a:cubicBezTo>
                  <a:pt x="208608" y="973941"/>
                  <a:pt x="430973" y="1130279"/>
                  <a:pt x="214312" y="985838"/>
                </a:cubicBezTo>
                <a:lnTo>
                  <a:pt x="171450" y="957263"/>
                </a:lnTo>
                <a:lnTo>
                  <a:pt x="128587" y="928688"/>
                </a:lnTo>
                <a:cubicBezTo>
                  <a:pt x="57640" y="822267"/>
                  <a:pt x="148824" y="952973"/>
                  <a:pt x="57150" y="842963"/>
                </a:cubicBezTo>
                <a:cubicBezTo>
                  <a:pt x="46157" y="829771"/>
                  <a:pt x="38100" y="814388"/>
                  <a:pt x="28575" y="800100"/>
                </a:cubicBezTo>
                <a:cubicBezTo>
                  <a:pt x="23064" y="778056"/>
                  <a:pt x="0" y="689656"/>
                  <a:pt x="0" y="671513"/>
                </a:cubicBezTo>
                <a:cubicBezTo>
                  <a:pt x="0" y="533318"/>
                  <a:pt x="5927" y="395117"/>
                  <a:pt x="14287" y="257175"/>
                </a:cubicBezTo>
                <a:cubicBezTo>
                  <a:pt x="18836" y="182117"/>
                  <a:pt x="18591" y="190041"/>
                  <a:pt x="42862" y="214313"/>
                </a:cubicBezTo>
              </a:path>
            </a:pathLst>
          </a:custGeom>
          <a:noFill/>
          <a:ln w="3810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336699"/>
              </a:solidFill>
              <a:effectLst/>
              <a:latin typeface="Verdana" charset="0"/>
            </a:endParaRPr>
          </a:p>
        </p:txBody>
      </p:sp>
      <p:sp>
        <p:nvSpPr>
          <p:cNvPr id="7" name="Title 6"/>
          <p:cNvSpPr>
            <a:spLocks noGrp="1"/>
          </p:cNvSpPr>
          <p:nvPr>
            <p:ph type="title"/>
          </p:nvPr>
        </p:nvSpPr>
        <p:spPr/>
        <p:txBody>
          <a:bodyPr/>
          <a:lstStyle/>
          <a:p>
            <a:r>
              <a:rPr lang="en-US" sz="4000" dirty="0" smtClean="0"/>
              <a:t>Example: Yale University</a:t>
            </a:r>
            <a:r>
              <a:rPr lang="en-US" dirty="0" smtClean="0">
                <a:solidFill>
                  <a:schemeClr val="accent1"/>
                </a:solidFill>
                <a:latin typeface="Trebuchet MS" pitchFamily="34" charset="0"/>
              </a:rPr>
              <a:t/>
            </a:r>
            <a:br>
              <a:rPr lang="en-US" dirty="0" smtClean="0">
                <a:solidFill>
                  <a:schemeClr val="accent1"/>
                </a:solidFill>
                <a:latin typeface="Trebuchet MS" pitchFamily="34" charset="0"/>
              </a:rPr>
            </a:b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4879"/>
                                        </p:tgtEl>
                                        <p:attrNameLst>
                                          <p:attrName>style.visibility</p:attrName>
                                        </p:attrNameLst>
                                      </p:cBhvr>
                                      <p:to>
                                        <p:strVal val="visible"/>
                                      </p:to>
                                    </p:set>
                                    <p:animEffect transition="in" filter="fade">
                                      <p:cBhvr>
                                        <p:cTn id="17" dur="500"/>
                                        <p:tgtEl>
                                          <p:spTgt spid="164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9" grpId="0" animBg="1"/>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735178" y="919429"/>
            <a:ext cx="7646822" cy="5100371"/>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University of Calgary</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LAM Single Search</a:t>
            </a:r>
            <a:br>
              <a:rPr lang="en-US" sz="4000" dirty="0" smtClean="0"/>
            </a:br>
            <a:r>
              <a:rPr lang="en-US" sz="4000" dirty="0" smtClean="0"/>
              <a:t>Working Group</a:t>
            </a:r>
            <a:endParaRPr lang="en-US" sz="4000" dirty="0"/>
          </a:p>
        </p:txBody>
      </p:sp>
      <p:pic>
        <p:nvPicPr>
          <p:cNvPr id="5" name="Picture 3"/>
          <p:cNvPicPr>
            <a:picLocks noChangeAspect="1" noChangeArrowheads="1"/>
          </p:cNvPicPr>
          <p:nvPr/>
        </p:nvPicPr>
        <p:blipFill>
          <a:blip r:embed="rId4"/>
          <a:srcRect/>
          <a:stretch>
            <a:fillRect/>
          </a:stretch>
        </p:blipFill>
        <p:spPr bwMode="auto">
          <a:xfrm>
            <a:off x="874325" y="1447800"/>
            <a:ext cx="3469075" cy="4899378"/>
          </a:xfrm>
          <a:prstGeom prst="rect">
            <a:avLst/>
          </a:prstGeom>
          <a:noFill/>
          <a:ln w="9525">
            <a:noFill/>
            <a:miter lim="800000"/>
            <a:headEnd/>
            <a:tailEnd/>
          </a:ln>
        </p:spPr>
      </p:pic>
      <p:sp>
        <p:nvSpPr>
          <p:cNvPr id="6" name="Rectangle 5"/>
          <p:cNvSpPr/>
          <p:nvPr/>
        </p:nvSpPr>
        <p:spPr>
          <a:xfrm>
            <a:off x="1636325" y="6194778"/>
            <a:ext cx="2438400" cy="246221"/>
          </a:xfrm>
          <a:prstGeom prst="rect">
            <a:avLst/>
          </a:prstGeom>
        </p:spPr>
        <p:txBody>
          <a:bodyPr wrap="square">
            <a:spAutoFit/>
          </a:bodyPr>
          <a:lstStyle/>
          <a:p>
            <a:r>
              <a:rPr lang="en-US" sz="1000" dirty="0" smtClean="0"/>
              <a:t>Courtesy of Doug Dodds, V&amp;A</a:t>
            </a:r>
            <a:endParaRPr lang="en-US" sz="1000" dirty="0"/>
          </a:p>
        </p:txBody>
      </p:sp>
      <p:pic>
        <p:nvPicPr>
          <p:cNvPr id="7" name="Picture 6" descr="SingleSearch.jpg"/>
          <p:cNvPicPr>
            <a:picLocks noChangeAspect="1"/>
          </p:cNvPicPr>
          <p:nvPr/>
        </p:nvPicPr>
        <p:blipFill>
          <a:blip r:embed="rId5"/>
          <a:srcRect l="31744" t="8547" r="22295" b="27265"/>
          <a:stretch>
            <a:fillRect/>
          </a:stretch>
        </p:blipFill>
        <p:spPr>
          <a:xfrm>
            <a:off x="4790160" y="152400"/>
            <a:ext cx="4125240" cy="6559929"/>
          </a:xfrm>
          <a:prstGeom prst="rect">
            <a:avLst/>
          </a:prstGeom>
          <a:ln>
            <a:solidFill>
              <a:schemeClr val="tx1"/>
            </a:solidFill>
          </a:ln>
        </p:spPr>
      </p:pic>
      <p:pic>
        <p:nvPicPr>
          <p:cNvPr id="1026" name="Picture 2"/>
          <p:cNvPicPr>
            <a:picLocks noChangeAspect="1" noChangeArrowheads="1"/>
          </p:cNvPicPr>
          <p:nvPr/>
        </p:nvPicPr>
        <p:blipFill>
          <a:blip r:embed="rId6"/>
          <a:srcRect l="28333" t="1010" r="30833" b="39333"/>
          <a:stretch>
            <a:fillRect/>
          </a:stretch>
        </p:blipFill>
        <p:spPr bwMode="auto">
          <a:xfrm>
            <a:off x="3886200" y="1828800"/>
            <a:ext cx="4928696" cy="4500397"/>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62" name="Rectangle 10"/>
          <p:cNvSpPr>
            <a:spLocks noGrp="1" noChangeArrowheads="1"/>
          </p:cNvSpPr>
          <p:nvPr>
            <p:ph type="title"/>
          </p:nvPr>
        </p:nvSpPr>
        <p:spPr/>
        <p:txBody>
          <a:bodyPr/>
          <a:lstStyle/>
          <a:p>
            <a:r>
              <a:rPr lang="en-US" sz="3200" dirty="0"/>
              <a:t>Museum Data Exchange</a:t>
            </a:r>
          </a:p>
        </p:txBody>
      </p:sp>
      <p:sp>
        <p:nvSpPr>
          <p:cNvPr id="202776" name="Rectangle 24"/>
          <p:cNvSpPr>
            <a:spLocks noGrp="1" noChangeArrowheads="1"/>
          </p:cNvSpPr>
          <p:nvPr>
            <p:ph type="body" idx="4294967295"/>
          </p:nvPr>
        </p:nvSpPr>
        <p:spPr>
          <a:xfrm>
            <a:off x="428624" y="609600"/>
            <a:ext cx="3886200" cy="2819400"/>
          </a:xfrm>
          <a:ln>
            <a:noFill/>
          </a:ln>
        </p:spPr>
        <p:txBody>
          <a:bodyPr/>
          <a:lstStyle/>
          <a:p>
            <a:pPr marL="182880">
              <a:spcAft>
                <a:spcPts val="200"/>
              </a:spcAft>
              <a:buFontTx/>
              <a:buNone/>
            </a:pPr>
            <a:r>
              <a:rPr lang="en-US" sz="1500" b="1" dirty="0">
                <a:solidFill>
                  <a:schemeClr val="accent6"/>
                </a:solidFill>
              </a:rPr>
              <a:t>Harvard University Art Museums</a:t>
            </a:r>
          </a:p>
          <a:p>
            <a:pPr marL="182880">
              <a:spcAft>
                <a:spcPts val="200"/>
              </a:spcAft>
              <a:buFontTx/>
              <a:buNone/>
            </a:pPr>
            <a:r>
              <a:rPr lang="en-US" sz="1500" b="1" dirty="0">
                <a:solidFill>
                  <a:schemeClr val="accent6"/>
                </a:solidFill>
              </a:rPr>
              <a:t>Metropolitan Museum of Art</a:t>
            </a:r>
          </a:p>
          <a:p>
            <a:pPr marL="182880">
              <a:spcAft>
                <a:spcPts val="200"/>
              </a:spcAft>
              <a:buFontTx/>
              <a:buNone/>
            </a:pPr>
            <a:r>
              <a:rPr lang="en-US" sz="1500" b="1" dirty="0">
                <a:solidFill>
                  <a:schemeClr val="accent6"/>
                </a:solidFill>
              </a:rPr>
              <a:t>National Gallery of Art</a:t>
            </a:r>
          </a:p>
          <a:p>
            <a:pPr marL="182880">
              <a:spcAft>
                <a:spcPts val="200"/>
              </a:spcAft>
              <a:buFontTx/>
              <a:buNone/>
            </a:pPr>
            <a:r>
              <a:rPr lang="en-US" sz="1500" b="1" dirty="0">
                <a:solidFill>
                  <a:schemeClr val="accent6"/>
                </a:solidFill>
              </a:rPr>
              <a:t>Princeton University Art Museum</a:t>
            </a:r>
          </a:p>
          <a:p>
            <a:pPr marL="182880">
              <a:spcAft>
                <a:spcPts val="200"/>
              </a:spcAft>
              <a:buFontTx/>
              <a:buNone/>
            </a:pPr>
            <a:r>
              <a:rPr lang="en-US" sz="1500" b="1" dirty="0">
                <a:solidFill>
                  <a:schemeClr val="accent6"/>
                </a:solidFill>
              </a:rPr>
              <a:t>Yale University Art Gallery</a:t>
            </a:r>
          </a:p>
          <a:p>
            <a:pPr marL="182880">
              <a:spcAft>
                <a:spcPts val="200"/>
              </a:spcAft>
              <a:buFontTx/>
              <a:buNone/>
            </a:pPr>
            <a:r>
              <a:rPr lang="en-US" sz="1500" b="1" dirty="0">
                <a:solidFill>
                  <a:schemeClr val="accent6"/>
                </a:solidFill>
              </a:rPr>
              <a:t>Cleveland Museum of Art</a:t>
            </a:r>
          </a:p>
          <a:p>
            <a:pPr marL="182880">
              <a:spcAft>
                <a:spcPts val="200"/>
              </a:spcAft>
              <a:buFontTx/>
              <a:buNone/>
            </a:pPr>
            <a:r>
              <a:rPr lang="en-US" sz="1500" b="1" dirty="0">
                <a:solidFill>
                  <a:schemeClr val="accent6"/>
                </a:solidFill>
              </a:rPr>
              <a:t>Victoria &amp; Albert Museum (UK)</a:t>
            </a:r>
          </a:p>
          <a:p>
            <a:pPr marL="182880">
              <a:spcAft>
                <a:spcPts val="200"/>
              </a:spcAft>
              <a:buFontTx/>
              <a:buNone/>
            </a:pPr>
            <a:r>
              <a:rPr lang="en-US" sz="1500" b="1" dirty="0">
                <a:solidFill>
                  <a:schemeClr val="accent6"/>
                </a:solidFill>
              </a:rPr>
              <a:t>National Gallery of Canada (CA)</a:t>
            </a:r>
          </a:p>
          <a:p>
            <a:pPr marL="182880">
              <a:spcAft>
                <a:spcPts val="200"/>
              </a:spcAft>
              <a:buFontTx/>
              <a:buNone/>
            </a:pPr>
            <a:r>
              <a:rPr lang="en-US" sz="1500" b="1" dirty="0">
                <a:solidFill>
                  <a:schemeClr val="accent6"/>
                </a:solidFill>
              </a:rPr>
              <a:t>Minneapolis Institute of </a:t>
            </a:r>
            <a:r>
              <a:rPr lang="en-US" sz="1500" b="1" dirty="0" smtClean="0">
                <a:solidFill>
                  <a:schemeClr val="accent6"/>
                </a:solidFill>
              </a:rPr>
              <a:t>Art</a:t>
            </a:r>
          </a:p>
          <a:p>
            <a:pPr marL="182880">
              <a:spcAft>
                <a:spcPts val="200"/>
              </a:spcAft>
              <a:buFontTx/>
              <a:buNone/>
            </a:pPr>
            <a:r>
              <a:rPr lang="en-US" sz="1500" b="1" dirty="0" smtClean="0">
                <a:solidFill>
                  <a:srgbClr val="003399"/>
                </a:solidFill>
              </a:rPr>
              <a:t>facilitated by OCLC Research</a:t>
            </a:r>
            <a:endParaRPr lang="en-US" sz="1500" b="1" dirty="0">
              <a:solidFill>
                <a:srgbClr val="003399"/>
              </a:solidFill>
            </a:endParaRPr>
          </a:p>
          <a:p>
            <a:pPr marL="182880">
              <a:spcAft>
                <a:spcPts val="200"/>
              </a:spcAft>
              <a:buFontTx/>
              <a:buNone/>
            </a:pPr>
            <a:r>
              <a:rPr lang="en-US" sz="1500" b="1" dirty="0">
                <a:solidFill>
                  <a:srgbClr val="003399"/>
                </a:solidFill>
              </a:rPr>
              <a:t>funded by Andrew W. Mellon Foundation</a:t>
            </a:r>
          </a:p>
          <a:p>
            <a:endParaRPr lang="en-US" sz="1400" b="1" dirty="0">
              <a:solidFill>
                <a:schemeClr val="accent1"/>
              </a:solidFill>
            </a:endParaRPr>
          </a:p>
        </p:txBody>
      </p:sp>
      <p:grpSp>
        <p:nvGrpSpPr>
          <p:cNvPr id="2" name="Group 17"/>
          <p:cNvGrpSpPr/>
          <p:nvPr/>
        </p:nvGrpSpPr>
        <p:grpSpPr>
          <a:xfrm>
            <a:off x="1447800" y="5020270"/>
            <a:ext cx="4953000" cy="923330"/>
            <a:chOff x="841375" y="5060950"/>
            <a:chExt cx="4953000" cy="923330"/>
          </a:xfrm>
        </p:grpSpPr>
        <p:sp>
          <p:nvSpPr>
            <p:cNvPr id="202766" name="Text Box 14"/>
            <p:cNvSpPr txBox="1">
              <a:spLocks noChangeArrowheads="1"/>
            </p:cNvSpPr>
            <p:nvPr/>
          </p:nvSpPr>
          <p:spPr bwMode="auto">
            <a:xfrm>
              <a:off x="2498725" y="5341938"/>
              <a:ext cx="184150" cy="579437"/>
            </a:xfrm>
            <a:prstGeom prst="rect">
              <a:avLst/>
            </a:prstGeom>
            <a:noFill/>
            <a:ln w="9525" algn="ctr">
              <a:noFill/>
              <a:miter lim="800000"/>
              <a:headEnd/>
              <a:tailEnd/>
            </a:ln>
            <a:effectLst/>
          </p:spPr>
          <p:txBody>
            <a:bodyPr wrap="none">
              <a:spAutoFit/>
            </a:bodyPr>
            <a:lstStyle/>
            <a:p>
              <a:endParaRPr lang="en-US">
                <a:latin typeface="Verdana"/>
                <a:ea typeface="+mn-ea"/>
                <a:cs typeface="+mn-cs"/>
              </a:endParaRPr>
            </a:p>
          </p:txBody>
        </p:sp>
        <p:pic>
          <p:nvPicPr>
            <p:cNvPr id="202760" name="Picture 8" descr="MCj04242520000[1]"/>
            <p:cNvPicPr>
              <a:picLocks noChangeAspect="1" noChangeArrowheads="1"/>
            </p:cNvPicPr>
            <p:nvPr/>
          </p:nvPicPr>
          <p:blipFill>
            <a:blip r:embed="rId3" cstate="print"/>
            <a:srcRect/>
            <a:stretch>
              <a:fillRect/>
            </a:stretch>
          </p:blipFill>
          <p:spPr bwMode="auto">
            <a:xfrm>
              <a:off x="841375" y="5181600"/>
              <a:ext cx="622300" cy="620713"/>
            </a:xfrm>
            <a:prstGeom prst="rect">
              <a:avLst/>
            </a:prstGeom>
            <a:noFill/>
            <a:ln w="9525">
              <a:solidFill>
                <a:schemeClr val="tx1"/>
              </a:solidFill>
              <a:miter lim="800000"/>
              <a:headEnd/>
              <a:tailEnd/>
            </a:ln>
          </p:spPr>
        </p:pic>
        <p:sp>
          <p:nvSpPr>
            <p:cNvPr id="202767" name="Text Box 15"/>
            <p:cNvSpPr txBox="1">
              <a:spLocks noChangeArrowheads="1"/>
            </p:cNvSpPr>
            <p:nvPr/>
          </p:nvSpPr>
          <p:spPr bwMode="auto">
            <a:xfrm>
              <a:off x="1450975" y="5060950"/>
              <a:ext cx="4343400" cy="923330"/>
            </a:xfrm>
            <a:prstGeom prst="rect">
              <a:avLst/>
            </a:prstGeom>
            <a:noFill/>
            <a:ln w="9525" algn="ctr">
              <a:noFill/>
              <a:miter lim="800000"/>
              <a:headEnd/>
              <a:tailEnd/>
            </a:ln>
            <a:effectLst/>
          </p:spPr>
          <p:txBody>
            <a:bodyPr>
              <a:spAutoFit/>
            </a:bodyPr>
            <a:lstStyle/>
            <a:p>
              <a:r>
                <a:rPr lang="en-US" sz="1800" dirty="0">
                  <a:solidFill>
                    <a:srgbClr val="000000"/>
                  </a:solidFill>
                  <a:latin typeface="Arial" charset="0"/>
                  <a:ea typeface="+mn-ea"/>
                  <a:cs typeface="+mn-cs"/>
                </a:rPr>
                <a:t>Create Tools</a:t>
              </a:r>
              <a:br>
                <a:rPr lang="en-US" sz="1800" dirty="0">
                  <a:solidFill>
                    <a:srgbClr val="000000"/>
                  </a:solidFill>
                  <a:latin typeface="Arial" charset="0"/>
                  <a:ea typeface="+mn-ea"/>
                  <a:cs typeface="+mn-cs"/>
                </a:rPr>
              </a:br>
              <a:r>
                <a:rPr lang="en-US" sz="1800" b="0" dirty="0">
                  <a:solidFill>
                    <a:srgbClr val="000000"/>
                  </a:solidFill>
                  <a:latin typeface="Arial" charset="0"/>
                  <a:ea typeface="+mn-ea"/>
                  <a:cs typeface="+mn-cs"/>
                </a:rPr>
                <a:t>Extract CDWA </a:t>
              </a:r>
              <a:r>
                <a:rPr lang="en-US" sz="1800" b="0" dirty="0" err="1">
                  <a:solidFill>
                    <a:srgbClr val="000000"/>
                  </a:solidFill>
                  <a:latin typeface="Arial" charset="0"/>
                  <a:ea typeface="+mn-ea"/>
                  <a:cs typeface="+mn-cs"/>
                </a:rPr>
                <a:t>Lite</a:t>
              </a:r>
              <a:r>
                <a:rPr lang="en-US" sz="1800" b="0" dirty="0">
                  <a:solidFill>
                    <a:srgbClr val="000000"/>
                  </a:solidFill>
                  <a:latin typeface="Arial" charset="0"/>
                  <a:ea typeface="+mn-ea"/>
                  <a:cs typeface="+mn-cs"/>
                </a:rPr>
                <a:t> </a:t>
              </a:r>
              <a:r>
                <a:rPr lang="en-US" sz="1800" b="0" dirty="0" smtClean="0">
                  <a:solidFill>
                    <a:srgbClr val="000000"/>
                  </a:solidFill>
                  <a:latin typeface="Arial" charset="0"/>
                  <a:ea typeface="+mn-ea"/>
                  <a:cs typeface="+mn-cs"/>
                </a:rPr>
                <a:t>XML: COBOAT</a:t>
              </a:r>
              <a:r>
                <a:rPr lang="en-US" sz="1800" b="0" dirty="0">
                  <a:solidFill>
                    <a:srgbClr val="000000"/>
                  </a:solidFill>
                  <a:latin typeface="Arial" charset="0"/>
                  <a:ea typeface="+mn-ea"/>
                  <a:cs typeface="+mn-cs"/>
                </a:rPr>
                <a:t/>
              </a:r>
              <a:br>
                <a:rPr lang="en-US" sz="1800" b="0" dirty="0">
                  <a:solidFill>
                    <a:srgbClr val="000000"/>
                  </a:solidFill>
                  <a:latin typeface="Arial" charset="0"/>
                  <a:ea typeface="+mn-ea"/>
                  <a:cs typeface="+mn-cs"/>
                </a:rPr>
              </a:br>
              <a:r>
                <a:rPr lang="en-US" sz="1800" b="0" dirty="0">
                  <a:solidFill>
                    <a:srgbClr val="000000"/>
                  </a:solidFill>
                  <a:latin typeface="Arial" charset="0"/>
                  <a:ea typeface="+mn-ea"/>
                  <a:cs typeface="+mn-cs"/>
                </a:rPr>
                <a:t>Publish via </a:t>
              </a:r>
              <a:r>
                <a:rPr lang="en-US" sz="1800" b="0" dirty="0" smtClean="0">
                  <a:solidFill>
                    <a:srgbClr val="000000"/>
                  </a:solidFill>
                  <a:latin typeface="Arial" charset="0"/>
                  <a:ea typeface="+mn-ea"/>
                  <a:cs typeface="+mn-cs"/>
                </a:rPr>
                <a:t>OAI-PMH: </a:t>
              </a:r>
              <a:r>
                <a:rPr lang="en-US" sz="1800" b="0" dirty="0" err="1" smtClean="0">
                  <a:solidFill>
                    <a:srgbClr val="000000"/>
                  </a:solidFill>
                  <a:latin typeface="Arial" charset="0"/>
                  <a:ea typeface="+mn-ea"/>
                  <a:cs typeface="+mn-cs"/>
                </a:rPr>
                <a:t>OAICatMuseum</a:t>
              </a:r>
              <a:endParaRPr lang="en-US" sz="1800" b="0" dirty="0">
                <a:solidFill>
                  <a:srgbClr val="000000"/>
                </a:solidFill>
                <a:latin typeface="Arial" charset="0"/>
                <a:ea typeface="+mn-ea"/>
                <a:cs typeface="+mn-cs"/>
              </a:endParaRPr>
            </a:p>
          </p:txBody>
        </p:sp>
      </p:grpSp>
      <p:grpSp>
        <p:nvGrpSpPr>
          <p:cNvPr id="3" name="Group 25"/>
          <p:cNvGrpSpPr>
            <a:grpSpLocks/>
          </p:cNvGrpSpPr>
          <p:nvPr/>
        </p:nvGrpSpPr>
        <p:grpSpPr bwMode="auto">
          <a:xfrm>
            <a:off x="3352800" y="3718520"/>
            <a:ext cx="4876800" cy="1187450"/>
            <a:chOff x="1730" y="2368"/>
            <a:chExt cx="3072" cy="748"/>
          </a:xfrm>
        </p:grpSpPr>
        <p:pic>
          <p:nvPicPr>
            <p:cNvPr id="202758" name="Picture 6" descr="MCj02525450000[1]"/>
            <p:cNvPicPr>
              <a:picLocks noChangeAspect="1" noChangeArrowheads="1"/>
            </p:cNvPicPr>
            <p:nvPr/>
          </p:nvPicPr>
          <p:blipFill>
            <a:blip r:embed="rId4" cstate="print"/>
            <a:srcRect/>
            <a:stretch>
              <a:fillRect/>
            </a:stretch>
          </p:blipFill>
          <p:spPr bwMode="auto">
            <a:xfrm>
              <a:off x="1730" y="2448"/>
              <a:ext cx="351" cy="358"/>
            </a:xfrm>
            <a:prstGeom prst="rect">
              <a:avLst/>
            </a:prstGeom>
            <a:noFill/>
            <a:ln w="9525">
              <a:solidFill>
                <a:schemeClr val="tx1"/>
              </a:solidFill>
              <a:miter lim="800000"/>
              <a:headEnd/>
              <a:tailEnd/>
            </a:ln>
          </p:spPr>
        </p:pic>
        <p:sp>
          <p:nvSpPr>
            <p:cNvPr id="202768" name="Text Box 16"/>
            <p:cNvSpPr txBox="1">
              <a:spLocks noChangeArrowheads="1"/>
            </p:cNvSpPr>
            <p:nvPr/>
          </p:nvSpPr>
          <p:spPr bwMode="auto">
            <a:xfrm>
              <a:off x="2066" y="2368"/>
              <a:ext cx="2736" cy="748"/>
            </a:xfrm>
            <a:prstGeom prst="rect">
              <a:avLst/>
            </a:prstGeom>
            <a:noFill/>
            <a:ln w="9525" algn="ctr">
              <a:noFill/>
              <a:miter lim="800000"/>
              <a:headEnd/>
              <a:tailEnd/>
            </a:ln>
            <a:effectLst/>
          </p:spPr>
          <p:txBody>
            <a:bodyPr>
              <a:spAutoFit/>
            </a:bodyPr>
            <a:lstStyle/>
            <a:p>
              <a:r>
                <a:rPr lang="en-US" sz="1800">
                  <a:solidFill>
                    <a:srgbClr val="000000"/>
                  </a:solidFill>
                  <a:latin typeface="Arial" charset="0"/>
                  <a:ea typeface="+mn-ea"/>
                  <a:cs typeface="+mn-cs"/>
                </a:rPr>
                <a:t>Harvest Data</a:t>
              </a:r>
              <a:r>
                <a:rPr lang="en-US" sz="1800" b="0">
                  <a:solidFill>
                    <a:srgbClr val="000000"/>
                  </a:solidFill>
                  <a:latin typeface="Arial" charset="0"/>
                  <a:ea typeface="+mn-ea"/>
                  <a:cs typeface="+mn-cs"/>
                </a:rPr>
                <a:t/>
              </a:r>
              <a:br>
                <a:rPr lang="en-US" sz="1800" b="0">
                  <a:solidFill>
                    <a:srgbClr val="000000"/>
                  </a:solidFill>
                  <a:latin typeface="Arial" charset="0"/>
                  <a:ea typeface="+mn-ea"/>
                  <a:cs typeface="+mn-cs"/>
                </a:rPr>
              </a:br>
              <a:r>
                <a:rPr lang="en-US" sz="1800" b="0">
                  <a:solidFill>
                    <a:srgbClr val="000000"/>
                  </a:solidFill>
                  <a:latin typeface="Arial" charset="0"/>
                  <a:ea typeface="+mn-ea"/>
                  <a:cs typeface="+mn-cs"/>
                </a:rPr>
                <a:t>Test tools</a:t>
              </a:r>
              <a:br>
                <a:rPr lang="en-US" sz="1800" b="0">
                  <a:solidFill>
                    <a:srgbClr val="000000"/>
                  </a:solidFill>
                  <a:latin typeface="Arial" charset="0"/>
                  <a:ea typeface="+mn-ea"/>
                  <a:cs typeface="+mn-cs"/>
                </a:rPr>
              </a:br>
              <a:r>
                <a:rPr lang="en-US" sz="1800" b="0">
                  <a:solidFill>
                    <a:srgbClr val="000000"/>
                  </a:solidFill>
                  <a:latin typeface="Arial" charset="0"/>
                  <a:ea typeface="+mn-ea"/>
                  <a:cs typeface="+mn-cs"/>
                </a:rPr>
                <a:t>Create Research Aggregation</a:t>
              </a:r>
            </a:p>
          </p:txBody>
        </p:sp>
      </p:grpSp>
      <p:grpSp>
        <p:nvGrpSpPr>
          <p:cNvPr id="4" name="Group 26"/>
          <p:cNvGrpSpPr>
            <a:grpSpLocks/>
          </p:cNvGrpSpPr>
          <p:nvPr/>
        </p:nvGrpSpPr>
        <p:grpSpPr bwMode="auto">
          <a:xfrm>
            <a:off x="5105400" y="2426295"/>
            <a:ext cx="3425825" cy="923925"/>
            <a:chOff x="2834" y="1554"/>
            <a:chExt cx="2158" cy="582"/>
          </a:xfrm>
        </p:grpSpPr>
        <p:pic>
          <p:nvPicPr>
            <p:cNvPr id="202759" name="Picture 7" descr="MCj04315380000[1]"/>
            <p:cNvPicPr>
              <a:picLocks noChangeAspect="1" noChangeArrowheads="1"/>
            </p:cNvPicPr>
            <p:nvPr/>
          </p:nvPicPr>
          <p:blipFill>
            <a:blip r:embed="rId5" cstate="print"/>
            <a:srcRect/>
            <a:stretch>
              <a:fillRect/>
            </a:stretch>
          </p:blipFill>
          <p:spPr bwMode="auto">
            <a:xfrm>
              <a:off x="2834" y="1632"/>
              <a:ext cx="380" cy="352"/>
            </a:xfrm>
            <a:prstGeom prst="rect">
              <a:avLst/>
            </a:prstGeom>
            <a:noFill/>
            <a:ln w="9525">
              <a:solidFill>
                <a:schemeClr val="tx1"/>
              </a:solidFill>
              <a:miter lim="800000"/>
              <a:headEnd/>
              <a:tailEnd/>
            </a:ln>
          </p:spPr>
        </p:pic>
        <p:sp>
          <p:nvSpPr>
            <p:cNvPr id="202769" name="Text Box 17"/>
            <p:cNvSpPr txBox="1">
              <a:spLocks noChangeArrowheads="1"/>
            </p:cNvSpPr>
            <p:nvPr/>
          </p:nvSpPr>
          <p:spPr bwMode="auto">
            <a:xfrm>
              <a:off x="3216" y="1554"/>
              <a:ext cx="1776" cy="582"/>
            </a:xfrm>
            <a:prstGeom prst="rect">
              <a:avLst/>
            </a:prstGeom>
            <a:noFill/>
            <a:ln w="9525" algn="ctr">
              <a:noFill/>
              <a:miter lim="800000"/>
              <a:headEnd/>
              <a:tailEnd/>
            </a:ln>
            <a:effectLst/>
          </p:spPr>
          <p:txBody>
            <a:bodyPr wrap="square">
              <a:spAutoFit/>
            </a:bodyPr>
            <a:lstStyle/>
            <a:p>
              <a:r>
                <a:rPr lang="it-IT" sz="1800" dirty="0">
                  <a:solidFill>
                    <a:srgbClr val="000000"/>
                  </a:solidFill>
                  <a:latin typeface="Arial" charset="0"/>
                  <a:ea typeface="+mn-ea"/>
                  <a:cs typeface="+mn-cs"/>
                </a:rPr>
                <a:t>Analyze Data</a:t>
              </a:r>
              <a:br>
                <a:rPr lang="it-IT" sz="1800" dirty="0">
                  <a:solidFill>
                    <a:srgbClr val="000000"/>
                  </a:solidFill>
                  <a:latin typeface="Arial" charset="0"/>
                  <a:ea typeface="+mn-ea"/>
                  <a:cs typeface="+mn-cs"/>
                </a:rPr>
              </a:br>
              <a:r>
                <a:rPr lang="it-IT" sz="1800" b="0" dirty="0">
                  <a:solidFill>
                    <a:srgbClr val="000000"/>
                  </a:solidFill>
                  <a:latin typeface="Arial" charset="0"/>
                  <a:ea typeface="+mn-ea"/>
                  <a:cs typeface="+mn-cs"/>
                </a:rPr>
                <a:t>Standards compliance?</a:t>
              </a:r>
              <a:br>
                <a:rPr lang="it-IT" sz="1800" b="0" dirty="0">
                  <a:solidFill>
                    <a:srgbClr val="000000"/>
                  </a:solidFill>
                  <a:latin typeface="Arial" charset="0"/>
                  <a:ea typeface="+mn-ea"/>
                  <a:cs typeface="+mn-cs"/>
                </a:rPr>
              </a:br>
              <a:r>
                <a:rPr lang="it-IT" sz="1800" b="0" dirty="0">
                  <a:solidFill>
                    <a:srgbClr val="000000"/>
                  </a:solidFill>
                  <a:latin typeface="Arial" charset="0"/>
                  <a:ea typeface="+mn-ea"/>
                  <a:cs typeface="+mn-cs"/>
                </a:rPr>
                <a:t>Interoperability?</a:t>
              </a:r>
              <a:endParaRPr lang="en-US" sz="1800" b="0" dirty="0">
                <a:solidFill>
                  <a:srgbClr val="000000"/>
                </a:solidFill>
                <a:latin typeface="Arial" charset="0"/>
                <a:ea typeface="+mn-ea"/>
                <a:cs typeface="+mn-cs"/>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4" name="Picture 4"/>
          <p:cNvPicPr>
            <a:picLocks noChangeAspect="1" noChangeArrowheads="1"/>
          </p:cNvPicPr>
          <p:nvPr/>
        </p:nvPicPr>
        <p:blipFill>
          <a:blip r:embed="rId3" cstate="print"/>
          <a:srcRect l="2156" t="9875" r="3938" b="7626"/>
          <a:stretch>
            <a:fillRect/>
          </a:stretch>
        </p:blipFill>
        <p:spPr bwMode="auto">
          <a:xfrm>
            <a:off x="-17463" y="-14288"/>
            <a:ext cx="8693151" cy="5729288"/>
          </a:xfrm>
          <a:prstGeom prst="rect">
            <a:avLst/>
          </a:prstGeom>
          <a:noFill/>
          <a:ln w="9525" algn="ctr">
            <a:solidFill>
              <a:schemeClr val="tx1"/>
            </a:solidFill>
            <a:miter lim="800000"/>
            <a:headEnd/>
            <a:tailEnd/>
          </a:ln>
          <a:effectLst/>
        </p:spPr>
      </p:pic>
      <p:pic>
        <p:nvPicPr>
          <p:cNvPr id="220163" name="Picture 3"/>
          <p:cNvPicPr>
            <a:picLocks noGrp="1" noChangeAspect="1" noChangeArrowheads="1"/>
          </p:cNvPicPr>
          <p:nvPr>
            <p:ph type="body" idx="4294967295"/>
          </p:nvPr>
        </p:nvPicPr>
        <p:blipFill>
          <a:blip r:embed="rId4" cstate="print"/>
          <a:srcRect l="4782" t="14877" r="27003" b="12001"/>
          <a:stretch>
            <a:fillRect/>
          </a:stretch>
        </p:blipFill>
        <p:spPr>
          <a:xfrm>
            <a:off x="3529013" y="2667000"/>
            <a:ext cx="5614987" cy="3733800"/>
          </a:xfrm>
          <a:noFill/>
          <a:ln>
            <a:solidFill>
              <a:schemeClr val="tx1"/>
            </a:solidFill>
          </a:ln>
        </p:spPr>
      </p:pic>
      <p:sp>
        <p:nvSpPr>
          <p:cNvPr id="220165" name="Text Box 5"/>
          <p:cNvSpPr txBox="1">
            <a:spLocks noChangeArrowheads="1"/>
          </p:cNvSpPr>
          <p:nvPr/>
        </p:nvSpPr>
        <p:spPr bwMode="auto">
          <a:xfrm>
            <a:off x="6794500" y="1958975"/>
            <a:ext cx="2286000" cy="646331"/>
          </a:xfrm>
          <a:prstGeom prst="rect">
            <a:avLst/>
          </a:prstGeom>
          <a:solidFill>
            <a:schemeClr val="bg1"/>
          </a:solidFill>
          <a:ln w="38100" algn="ctr">
            <a:solidFill>
              <a:srgbClr val="003399"/>
            </a:solidFill>
            <a:miter lim="800000"/>
            <a:headEnd/>
            <a:tailEnd/>
          </a:ln>
          <a:effectLst/>
        </p:spPr>
        <p:txBody>
          <a:bodyPr>
            <a:spAutoFit/>
          </a:bodyPr>
          <a:lstStyle/>
          <a:p>
            <a:pPr algn="r"/>
            <a:r>
              <a:rPr lang="en-US" sz="1800" dirty="0" smtClean="0">
                <a:solidFill>
                  <a:srgbClr val="003399"/>
                </a:solidFill>
                <a:latin typeface="Arial" charset="0"/>
                <a:ea typeface="+mn-ea"/>
                <a:cs typeface="+mn-cs"/>
              </a:rPr>
              <a:t>campus sharing </a:t>
            </a:r>
            <a:r>
              <a:rPr lang="en-US" sz="1800" dirty="0">
                <a:solidFill>
                  <a:srgbClr val="003399"/>
                </a:solidFill>
                <a:latin typeface="Arial" charset="0"/>
                <a:ea typeface="+mn-ea"/>
                <a:cs typeface="+mn-cs"/>
              </a:rPr>
              <a:t>infrastructure</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8.6"/>
</p:tagLst>
</file>

<file path=ppt/tags/tag2.xml><?xml version="1.0" encoding="utf-8"?>
<p:tagLst xmlns:a="http://schemas.openxmlformats.org/drawingml/2006/main" xmlns:r="http://schemas.openxmlformats.org/officeDocument/2006/relationships" xmlns:p="http://schemas.openxmlformats.org/presentationml/2006/main">
  <p:tag name="TIMING" val="|17|8.8|12.2|8.1|10.7|12.4"/>
</p:tagLst>
</file>

<file path=ppt/tags/tag3.xml><?xml version="1.0" encoding="utf-8"?>
<p:tagLst xmlns:a="http://schemas.openxmlformats.org/drawingml/2006/main" xmlns:r="http://schemas.openxmlformats.org/officeDocument/2006/relationships" xmlns:p="http://schemas.openxmlformats.org/presentationml/2006/main">
  <p:tag name="TIMING" val="|87.2"/>
</p:tagLst>
</file>

<file path=ppt/tags/tag4.xml><?xml version="1.0" encoding="utf-8"?>
<p:tagLst xmlns:a="http://schemas.openxmlformats.org/drawingml/2006/main" xmlns:r="http://schemas.openxmlformats.org/officeDocument/2006/relationships" xmlns:p="http://schemas.openxmlformats.org/presentationml/2006/main">
  <p:tag name="TIMING" val="|46.3"/>
</p:tagLst>
</file>

<file path=ppt/tags/tag5.xml><?xml version="1.0" encoding="utf-8"?>
<p:tagLst xmlns:a="http://schemas.openxmlformats.org/drawingml/2006/main" xmlns:r="http://schemas.openxmlformats.org/officeDocument/2006/relationships" xmlns:p="http://schemas.openxmlformats.org/presentationml/2006/main">
  <p:tag name="TIMING" val="|61.7"/>
</p:tagLst>
</file>

<file path=ppt/tags/tag6.xml><?xml version="1.0" encoding="utf-8"?>
<p:tagLst xmlns:a="http://schemas.openxmlformats.org/drawingml/2006/main" xmlns:r="http://schemas.openxmlformats.org/officeDocument/2006/relationships" xmlns:p="http://schemas.openxmlformats.org/presentationml/2006/main">
  <p:tag name="TIMING" val="|71.6|0.6|1.6"/>
</p:tagLst>
</file>

<file path=ppt/theme/theme1.xml><?xml version="1.0" encoding="utf-8"?>
<a:theme xmlns:a="http://schemas.openxmlformats.org/drawingml/2006/main" name="presblue">
  <a:themeElements>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fontScheme name="pa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lnDef>
  </a:objectDefaults>
  <a:extraClrSchemeLst>
    <a:extraClrScheme>
      <a:clrScheme name="p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 13">
        <a:dk1>
          <a:srgbClr val="000000"/>
        </a:dk1>
        <a:lt1>
          <a:srgbClr val="FFFFFF"/>
        </a:lt1>
        <a:dk2>
          <a:srgbClr val="000000"/>
        </a:dk2>
        <a:lt2>
          <a:srgbClr val="969696"/>
        </a:lt2>
        <a:accent1>
          <a:srgbClr val="FF9900"/>
        </a:accent1>
        <a:accent2>
          <a:srgbClr val="FF9966"/>
        </a:accent2>
        <a:accent3>
          <a:srgbClr val="FFFFFF"/>
        </a:accent3>
        <a:accent4>
          <a:srgbClr val="000000"/>
        </a:accent4>
        <a:accent5>
          <a:srgbClr val="FFCAAA"/>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4">
        <a:dk1>
          <a:srgbClr val="000000"/>
        </a:dk1>
        <a:lt1>
          <a:srgbClr val="FFFFFF"/>
        </a:lt1>
        <a:dk2>
          <a:srgbClr val="000000"/>
        </a:dk2>
        <a:lt2>
          <a:srgbClr val="969696"/>
        </a:lt2>
        <a:accent1>
          <a:srgbClr val="FF9900"/>
        </a:accent1>
        <a:accent2>
          <a:srgbClr val="FFCC00"/>
        </a:accent2>
        <a:accent3>
          <a:srgbClr val="FFFFFF"/>
        </a:accent3>
        <a:accent4>
          <a:srgbClr val="000000"/>
        </a:accent4>
        <a:accent5>
          <a:srgbClr val="FFCA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5">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6699"/>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336699"/>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CL Blu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CLC orang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presblue</Template>
  <TotalTime>11710</TotalTime>
  <Words>1108</Words>
  <Application>Microsoft Office PowerPoint</Application>
  <PresentationFormat>On-screen Show (4:3)</PresentationFormat>
  <Paragraphs>84</Paragraphs>
  <Slides>13</Slides>
  <Notes>13</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presblue</vt:lpstr>
      <vt:lpstr>Default Design</vt:lpstr>
      <vt:lpstr>OCCL Blue "light" template</vt:lpstr>
      <vt:lpstr>OCLC orange "light" template</vt:lpstr>
      <vt:lpstr>Slide 1</vt:lpstr>
      <vt:lpstr>Slide 2</vt:lpstr>
      <vt:lpstr>Slide 3</vt:lpstr>
      <vt:lpstr>OCLC Research LAM Workshops</vt:lpstr>
      <vt:lpstr>Example: Yale University </vt:lpstr>
      <vt:lpstr>University of Calgary</vt:lpstr>
      <vt:lpstr>LAM Single Search Working Group</vt:lpstr>
      <vt:lpstr>Museum Data Exchange</vt:lpstr>
      <vt:lpstr>Slide 9</vt:lpstr>
      <vt:lpstr>Collaboration Forum: September 20-21 </vt:lpstr>
      <vt:lpstr>Collaboration Contexts</vt:lpstr>
      <vt:lpstr>Partnership Investment Collections on Campus</vt:lpstr>
      <vt:lpstr>Slide 13</vt:lpstr>
    </vt:vector>
  </TitlesOfParts>
  <Company>OCLC Online Computer Library Center,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Ricky Erway</dc:creator>
  <cp:lastModifiedBy>waibelg</cp:lastModifiedBy>
  <cp:revision>180</cp:revision>
  <cp:lastPrinted>2009-08-17T09:02:41Z</cp:lastPrinted>
  <dcterms:created xsi:type="dcterms:W3CDTF">2009-09-02T22:34:10Z</dcterms:created>
  <dcterms:modified xsi:type="dcterms:W3CDTF">2010-06-18T21:14:39Z</dcterms:modified>
</cp:coreProperties>
</file>