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3"/>
  </p:notesMasterIdLst>
  <p:handoutMasterIdLst>
    <p:handoutMasterId r:id="rId54"/>
  </p:handoutMasterIdLst>
  <p:sldIdLst>
    <p:sldId id="256" r:id="rId5"/>
    <p:sldId id="308" r:id="rId6"/>
    <p:sldId id="323" r:id="rId7"/>
    <p:sldId id="257" r:id="rId8"/>
    <p:sldId id="321" r:id="rId9"/>
    <p:sldId id="287" r:id="rId10"/>
    <p:sldId id="324" r:id="rId11"/>
    <p:sldId id="311" r:id="rId12"/>
    <p:sldId id="319" r:id="rId13"/>
    <p:sldId id="320" r:id="rId14"/>
    <p:sldId id="312" r:id="rId15"/>
    <p:sldId id="313" r:id="rId16"/>
    <p:sldId id="271" r:id="rId17"/>
    <p:sldId id="272" r:id="rId18"/>
    <p:sldId id="273" r:id="rId19"/>
    <p:sldId id="274" r:id="rId20"/>
    <p:sldId id="275" r:id="rId21"/>
    <p:sldId id="276" r:id="rId22"/>
    <p:sldId id="277" r:id="rId23"/>
    <p:sldId id="278" r:id="rId24"/>
    <p:sldId id="280" r:id="rId25"/>
    <p:sldId id="279" r:id="rId26"/>
    <p:sldId id="304" r:id="rId27"/>
    <p:sldId id="281" r:id="rId28"/>
    <p:sldId id="282" r:id="rId29"/>
    <p:sldId id="306" r:id="rId30"/>
    <p:sldId id="291" r:id="rId31"/>
    <p:sldId id="314" r:id="rId32"/>
    <p:sldId id="315" r:id="rId33"/>
    <p:sldId id="316" r:id="rId34"/>
    <p:sldId id="317" r:id="rId35"/>
    <p:sldId id="318" r:id="rId36"/>
    <p:sldId id="292" r:id="rId37"/>
    <p:sldId id="293" r:id="rId38"/>
    <p:sldId id="294" r:id="rId39"/>
    <p:sldId id="288" r:id="rId40"/>
    <p:sldId id="310" r:id="rId41"/>
    <p:sldId id="300" r:id="rId42"/>
    <p:sldId id="301" r:id="rId43"/>
    <p:sldId id="302" r:id="rId44"/>
    <p:sldId id="303" r:id="rId45"/>
    <p:sldId id="309" r:id="rId46"/>
    <p:sldId id="283" r:id="rId47"/>
    <p:sldId id="284" r:id="rId48"/>
    <p:sldId id="322" r:id="rId49"/>
    <p:sldId id="307" r:id="rId50"/>
    <p:sldId id="286" r:id="rId51"/>
    <p:sldId id="305" r:id="rId52"/>
  </p:sldIdLst>
  <p:sldSz cx="9144000" cy="6858000" type="screen4x3"/>
  <p:notesSz cx="7019925" cy="9305925"/>
  <p:custDataLst>
    <p:tags r:id="rId55"/>
  </p:custDataLst>
  <p:defaultTextStyle>
    <a:defPPr>
      <a:defRPr lang="en-US"/>
    </a:defPPr>
    <a:lvl1pPr algn="l" rtl="0" fontAlgn="base">
      <a:lnSpc>
        <a:spcPct val="120000"/>
      </a:lnSpc>
      <a:spcBef>
        <a:spcPct val="50000"/>
      </a:spcBef>
      <a:spcAft>
        <a:spcPct val="0"/>
      </a:spcAft>
      <a:defRPr sz="2400" b="1" kern="1200">
        <a:solidFill>
          <a:srgbClr val="000000"/>
        </a:solidFill>
        <a:latin typeface="Trebuchet MS" pitchFamily="34" charset="0"/>
        <a:ea typeface="+mn-ea"/>
        <a:cs typeface="+mn-cs"/>
      </a:defRPr>
    </a:lvl1pPr>
    <a:lvl2pPr marL="457200" algn="l" rtl="0" fontAlgn="base">
      <a:lnSpc>
        <a:spcPct val="120000"/>
      </a:lnSpc>
      <a:spcBef>
        <a:spcPct val="50000"/>
      </a:spcBef>
      <a:spcAft>
        <a:spcPct val="0"/>
      </a:spcAft>
      <a:defRPr sz="2400" b="1" kern="1200">
        <a:solidFill>
          <a:srgbClr val="000000"/>
        </a:solidFill>
        <a:latin typeface="Trebuchet MS" pitchFamily="34" charset="0"/>
        <a:ea typeface="+mn-ea"/>
        <a:cs typeface="+mn-cs"/>
      </a:defRPr>
    </a:lvl2pPr>
    <a:lvl3pPr marL="914400" algn="l" rtl="0" fontAlgn="base">
      <a:lnSpc>
        <a:spcPct val="120000"/>
      </a:lnSpc>
      <a:spcBef>
        <a:spcPct val="50000"/>
      </a:spcBef>
      <a:spcAft>
        <a:spcPct val="0"/>
      </a:spcAft>
      <a:defRPr sz="2400" b="1" kern="1200">
        <a:solidFill>
          <a:srgbClr val="000000"/>
        </a:solidFill>
        <a:latin typeface="Trebuchet MS" pitchFamily="34" charset="0"/>
        <a:ea typeface="+mn-ea"/>
        <a:cs typeface="+mn-cs"/>
      </a:defRPr>
    </a:lvl3pPr>
    <a:lvl4pPr marL="1371600" algn="l" rtl="0" fontAlgn="base">
      <a:lnSpc>
        <a:spcPct val="120000"/>
      </a:lnSpc>
      <a:spcBef>
        <a:spcPct val="50000"/>
      </a:spcBef>
      <a:spcAft>
        <a:spcPct val="0"/>
      </a:spcAft>
      <a:defRPr sz="2400" b="1" kern="1200">
        <a:solidFill>
          <a:srgbClr val="000000"/>
        </a:solidFill>
        <a:latin typeface="Trebuchet MS" pitchFamily="34" charset="0"/>
        <a:ea typeface="+mn-ea"/>
        <a:cs typeface="+mn-cs"/>
      </a:defRPr>
    </a:lvl4pPr>
    <a:lvl5pPr marL="1828800" algn="l" rtl="0" fontAlgn="base">
      <a:lnSpc>
        <a:spcPct val="120000"/>
      </a:lnSpc>
      <a:spcBef>
        <a:spcPct val="50000"/>
      </a:spcBef>
      <a:spcAft>
        <a:spcPct val="0"/>
      </a:spcAft>
      <a:defRPr sz="2400" b="1" kern="1200">
        <a:solidFill>
          <a:srgbClr val="000000"/>
        </a:solidFill>
        <a:latin typeface="Trebuchet MS" pitchFamily="34" charset="0"/>
        <a:ea typeface="+mn-ea"/>
        <a:cs typeface="+mn-cs"/>
      </a:defRPr>
    </a:lvl5pPr>
    <a:lvl6pPr marL="2286000" algn="l" defTabSz="914400" rtl="0" eaLnBrk="1" latinLnBrk="0" hangingPunct="1">
      <a:defRPr sz="2400" b="1" kern="1200">
        <a:solidFill>
          <a:srgbClr val="000000"/>
        </a:solidFill>
        <a:latin typeface="Trebuchet MS" pitchFamily="34" charset="0"/>
        <a:ea typeface="+mn-ea"/>
        <a:cs typeface="+mn-cs"/>
      </a:defRPr>
    </a:lvl6pPr>
    <a:lvl7pPr marL="2743200" algn="l" defTabSz="914400" rtl="0" eaLnBrk="1" latinLnBrk="0" hangingPunct="1">
      <a:defRPr sz="2400" b="1" kern="1200">
        <a:solidFill>
          <a:srgbClr val="000000"/>
        </a:solidFill>
        <a:latin typeface="Trebuchet MS" pitchFamily="34" charset="0"/>
        <a:ea typeface="+mn-ea"/>
        <a:cs typeface="+mn-cs"/>
      </a:defRPr>
    </a:lvl7pPr>
    <a:lvl8pPr marL="3200400" algn="l" defTabSz="914400" rtl="0" eaLnBrk="1" latinLnBrk="0" hangingPunct="1">
      <a:defRPr sz="2400" b="1" kern="1200">
        <a:solidFill>
          <a:srgbClr val="000000"/>
        </a:solidFill>
        <a:latin typeface="Trebuchet MS" pitchFamily="34" charset="0"/>
        <a:ea typeface="+mn-ea"/>
        <a:cs typeface="+mn-cs"/>
      </a:defRPr>
    </a:lvl8pPr>
    <a:lvl9pPr marL="3657600" algn="l" defTabSz="914400" rtl="0" eaLnBrk="1" latinLnBrk="0" hangingPunct="1">
      <a:defRPr sz="2400" b="1" kern="1200">
        <a:solidFill>
          <a:srgbClr val="000000"/>
        </a:solidFill>
        <a:latin typeface="Trebuchet MS"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yssa Darden" initials="AD" lastIdx="9"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93DBFF"/>
    <a:srgbClr val="33CCFF"/>
    <a:srgbClr val="2DAAFF"/>
    <a:srgbClr val="0D9DFF"/>
    <a:srgbClr val="0099FF"/>
    <a:srgbClr val="3399FF"/>
    <a:srgbClr val="99CCFF"/>
    <a:srgbClr val="2178B5"/>
    <a:srgbClr val="FF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71548" autoAdjust="0"/>
  </p:normalViewPr>
  <p:slideViewPr>
    <p:cSldViewPr>
      <p:cViewPr varScale="1">
        <p:scale>
          <a:sx n="43" d="100"/>
          <a:sy n="43" d="100"/>
        </p:scale>
        <p:origin x="-1278" y="-108"/>
      </p:cViewPr>
      <p:guideLst>
        <p:guide orient="horz" pos="2160"/>
        <p:guide pos="2880"/>
      </p:guideLst>
    </p:cSldViewPr>
  </p:slideViewPr>
  <p:outlineViewPr>
    <p:cViewPr>
      <p:scale>
        <a:sx n="33" d="100"/>
        <a:sy n="33" d="100"/>
      </p:scale>
      <p:origin x="0" y="76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5" d="100"/>
          <a:sy n="85" d="100"/>
        </p:scale>
        <p:origin x="-1902" y="-72"/>
      </p:cViewPr>
      <p:guideLst>
        <p:guide orient="horz" pos="2931"/>
        <p:guide pos="2211"/>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oode\Desktop\Interview_participants_final%20with%20EMH.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oode\Desktop\Interview_participants_final%20with%20EMH.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oode\Desktop\Interview_participants_final%20with%20EMH.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'UK Demo Breakdown'!$E$24</c:f>
              <c:strCache>
                <c:ptCount val="1"/>
                <c:pt idx="0">
                  <c:v>US</c:v>
                </c:pt>
              </c:strCache>
            </c:strRef>
          </c:tx>
          <c:spPr>
            <a:solidFill>
              <a:srgbClr val="2178B5"/>
            </a:solidFill>
          </c:spPr>
          <c:dLbls>
            <c:txPr>
              <a:bodyPr/>
              <a:lstStyle/>
              <a:p>
                <a:pPr>
                  <a:defRPr sz="1600" b="1"/>
                </a:pPr>
                <a:endParaRPr lang="en-US"/>
              </a:p>
            </c:txPr>
            <c:dLblPos val="ctr"/>
            <c:showVal val="1"/>
          </c:dLbls>
          <c:cat>
            <c:strRef>
              <c:f>'UK Demo Breakdown'!$D$25:$D$26</c:f>
              <c:strCache>
                <c:ptCount val="2"/>
                <c:pt idx="0">
                  <c:v>Female</c:v>
                </c:pt>
                <c:pt idx="1">
                  <c:v>Male</c:v>
                </c:pt>
              </c:strCache>
            </c:strRef>
          </c:cat>
          <c:val>
            <c:numRef>
              <c:f>'UK Demo Breakdown'!$E$25:$E$26</c:f>
              <c:numCache>
                <c:formatCode>General</c:formatCode>
                <c:ptCount val="2"/>
                <c:pt idx="0">
                  <c:v>8</c:v>
                </c:pt>
                <c:pt idx="1">
                  <c:v>7</c:v>
                </c:pt>
              </c:numCache>
            </c:numRef>
          </c:val>
        </c:ser>
        <c:ser>
          <c:idx val="1"/>
          <c:order val="1"/>
          <c:tx>
            <c:strRef>
              <c:f>'UK Demo Breakdown'!$F$24</c:f>
              <c:strCache>
                <c:ptCount val="1"/>
                <c:pt idx="0">
                  <c:v>UK</c:v>
                </c:pt>
              </c:strCache>
            </c:strRef>
          </c:tx>
          <c:dLbls>
            <c:txPr>
              <a:bodyPr/>
              <a:lstStyle/>
              <a:p>
                <a:pPr>
                  <a:defRPr sz="1600" b="1"/>
                </a:pPr>
                <a:endParaRPr lang="en-US"/>
              </a:p>
            </c:txPr>
            <c:dLblPos val="ctr"/>
            <c:showVal val="1"/>
          </c:dLbls>
          <c:cat>
            <c:strRef>
              <c:f>'UK Demo Breakdown'!$D$25:$D$26</c:f>
              <c:strCache>
                <c:ptCount val="2"/>
                <c:pt idx="0">
                  <c:v>Female</c:v>
                </c:pt>
                <c:pt idx="1">
                  <c:v>Male</c:v>
                </c:pt>
              </c:strCache>
            </c:strRef>
          </c:cat>
          <c:val>
            <c:numRef>
              <c:f>'UK Demo Breakdown'!$F$25:$F$26</c:f>
              <c:numCache>
                <c:formatCode>General</c:formatCode>
                <c:ptCount val="2"/>
                <c:pt idx="0">
                  <c:v>11</c:v>
                </c:pt>
                <c:pt idx="1">
                  <c:v>4</c:v>
                </c:pt>
              </c:numCache>
            </c:numRef>
          </c:val>
        </c:ser>
        <c:dLbls>
          <c:showVal val="1"/>
        </c:dLbls>
        <c:axId val="63988864"/>
        <c:axId val="63990400"/>
      </c:barChart>
      <c:catAx>
        <c:axId val="63988864"/>
        <c:scaling>
          <c:orientation val="minMax"/>
        </c:scaling>
        <c:axPos val="b"/>
        <c:numFmt formatCode="General" sourceLinked="1"/>
        <c:tickLblPos val="nextTo"/>
        <c:txPr>
          <a:bodyPr/>
          <a:lstStyle/>
          <a:p>
            <a:pPr>
              <a:defRPr sz="1600" b="1"/>
            </a:pPr>
            <a:endParaRPr lang="en-US"/>
          </a:p>
        </c:txPr>
        <c:crossAx val="63990400"/>
        <c:crosses val="autoZero"/>
        <c:auto val="1"/>
        <c:lblAlgn val="ctr"/>
        <c:lblOffset val="100"/>
      </c:catAx>
      <c:valAx>
        <c:axId val="63990400"/>
        <c:scaling>
          <c:orientation val="minMax"/>
        </c:scaling>
        <c:axPos val="l"/>
        <c:majorGridlines/>
        <c:numFmt formatCode="General" sourceLinked="1"/>
        <c:tickLblPos val="nextTo"/>
        <c:txPr>
          <a:bodyPr/>
          <a:lstStyle/>
          <a:p>
            <a:pPr>
              <a:defRPr sz="1600" b="1"/>
            </a:pPr>
            <a:endParaRPr lang="en-US"/>
          </a:p>
        </c:txPr>
        <c:crossAx val="63988864"/>
        <c:crosses val="autoZero"/>
        <c:crossBetween val="between"/>
      </c:valAx>
    </c:plotArea>
    <c:legend>
      <c:legendPos val="r"/>
      <c:layout/>
      <c:txPr>
        <a:bodyPr/>
        <a:lstStyle/>
        <a:p>
          <a:pPr>
            <a:defRPr sz="1600" b="1"/>
          </a:pPr>
          <a:endParaRPr lang="en-US"/>
        </a:p>
      </c:txP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'US Demographics Breakdown'!$L$28</c:f>
              <c:strCache>
                <c:ptCount val="1"/>
                <c:pt idx="0">
                  <c:v>US</c:v>
                </c:pt>
              </c:strCache>
            </c:strRef>
          </c:tx>
          <c:spPr>
            <a:solidFill>
              <a:srgbClr val="2178B5"/>
            </a:solidFill>
          </c:spPr>
          <c:dLbls>
            <c:txPr>
              <a:bodyPr/>
              <a:lstStyle/>
              <a:p>
                <a:pPr>
                  <a:defRPr b="1"/>
                </a:pPr>
                <a:endParaRPr lang="en-US"/>
              </a:p>
            </c:txPr>
            <c:dLblPos val="ctr"/>
            <c:showVal val="1"/>
          </c:dLbls>
          <c:cat>
            <c:strRef>
              <c:f>'US Demographics Breakdown'!$K$29:$K$34</c:f>
              <c:strCache>
                <c:ptCount val="6"/>
                <c:pt idx="0">
                  <c:v>16 years old</c:v>
                </c:pt>
                <c:pt idx="1">
                  <c:v>17 years old</c:v>
                </c:pt>
                <c:pt idx="2">
                  <c:v>18 years old</c:v>
                </c:pt>
                <c:pt idx="3">
                  <c:v>19 years old</c:v>
                </c:pt>
                <c:pt idx="4">
                  <c:v>20-30 years old</c:v>
                </c:pt>
                <c:pt idx="5">
                  <c:v>30+ years old</c:v>
                </c:pt>
              </c:strCache>
            </c:strRef>
          </c:cat>
          <c:val>
            <c:numRef>
              <c:f>'US Demographics Breakdown'!$L$29:$L$34</c:f>
              <c:numCache>
                <c:formatCode>General</c:formatCode>
                <c:ptCount val="6"/>
                <c:pt idx="0">
                  <c:v>0</c:v>
                </c:pt>
                <c:pt idx="1">
                  <c:v>5</c:v>
                </c:pt>
                <c:pt idx="2">
                  <c:v>2</c:v>
                </c:pt>
                <c:pt idx="3">
                  <c:v>7</c:v>
                </c:pt>
                <c:pt idx="4">
                  <c:v>1</c:v>
                </c:pt>
                <c:pt idx="5">
                  <c:v>0</c:v>
                </c:pt>
              </c:numCache>
            </c:numRef>
          </c:val>
        </c:ser>
        <c:ser>
          <c:idx val="1"/>
          <c:order val="1"/>
          <c:tx>
            <c:strRef>
              <c:f>'US Demographics Breakdown'!$M$28</c:f>
              <c:strCache>
                <c:ptCount val="1"/>
                <c:pt idx="0">
                  <c:v>UK</c:v>
                </c:pt>
              </c:strCache>
            </c:strRef>
          </c:tx>
          <c:dLbls>
            <c:txPr>
              <a:bodyPr/>
              <a:lstStyle/>
              <a:p>
                <a:pPr>
                  <a:defRPr b="1"/>
                </a:pPr>
                <a:endParaRPr lang="en-US"/>
              </a:p>
            </c:txPr>
            <c:dLblPos val="ctr"/>
            <c:showVal val="1"/>
          </c:dLbls>
          <c:cat>
            <c:strRef>
              <c:f>'US Demographics Breakdown'!$K$29:$K$34</c:f>
              <c:strCache>
                <c:ptCount val="6"/>
                <c:pt idx="0">
                  <c:v>16 years old</c:v>
                </c:pt>
                <c:pt idx="1">
                  <c:v>17 years old</c:v>
                </c:pt>
                <c:pt idx="2">
                  <c:v>18 years old</c:v>
                </c:pt>
                <c:pt idx="3">
                  <c:v>19 years old</c:v>
                </c:pt>
                <c:pt idx="4">
                  <c:v>20-30 years old</c:v>
                </c:pt>
                <c:pt idx="5">
                  <c:v>30+ years old</c:v>
                </c:pt>
              </c:strCache>
            </c:strRef>
          </c:cat>
          <c:val>
            <c:numRef>
              <c:f>'US Demographics Breakdown'!$M$29:$M$34</c:f>
              <c:numCache>
                <c:formatCode>General</c:formatCode>
                <c:ptCount val="6"/>
                <c:pt idx="0">
                  <c:v>1</c:v>
                </c:pt>
                <c:pt idx="1">
                  <c:v>6</c:v>
                </c:pt>
                <c:pt idx="2">
                  <c:v>1</c:v>
                </c:pt>
                <c:pt idx="3">
                  <c:v>4</c:v>
                </c:pt>
                <c:pt idx="4">
                  <c:v>0</c:v>
                </c:pt>
                <c:pt idx="5">
                  <c:v>3</c:v>
                </c:pt>
              </c:numCache>
            </c:numRef>
          </c:val>
        </c:ser>
        <c:dLbls>
          <c:showVal val="1"/>
        </c:dLbls>
        <c:axId val="63901696"/>
        <c:axId val="63903232"/>
      </c:barChart>
      <c:catAx>
        <c:axId val="63901696"/>
        <c:scaling>
          <c:orientation val="minMax"/>
        </c:scaling>
        <c:axPos val="b"/>
        <c:numFmt formatCode="General" sourceLinked="1"/>
        <c:tickLblPos val="nextTo"/>
        <c:txPr>
          <a:bodyPr/>
          <a:lstStyle/>
          <a:p>
            <a:pPr>
              <a:defRPr sz="1400" b="1"/>
            </a:pPr>
            <a:endParaRPr lang="en-US"/>
          </a:p>
        </c:txPr>
        <c:crossAx val="63903232"/>
        <c:crosses val="autoZero"/>
        <c:auto val="1"/>
        <c:lblAlgn val="ctr"/>
        <c:lblOffset val="100"/>
      </c:catAx>
      <c:valAx>
        <c:axId val="63903232"/>
        <c:scaling>
          <c:orientation val="minMax"/>
        </c:scaling>
        <c:axPos val="l"/>
        <c:majorGridlines/>
        <c:numFmt formatCode="General" sourceLinked="1"/>
        <c:tickLblPos val="nextTo"/>
        <c:txPr>
          <a:bodyPr/>
          <a:lstStyle/>
          <a:p>
            <a:pPr>
              <a:defRPr sz="1600" b="1"/>
            </a:pPr>
            <a:endParaRPr lang="en-US"/>
          </a:p>
        </c:txPr>
        <c:crossAx val="63901696"/>
        <c:crosses val="autoZero"/>
        <c:crossBetween val="between"/>
      </c:valAx>
    </c:plotArea>
    <c:legend>
      <c:legendPos val="r"/>
      <c:layout/>
      <c:txPr>
        <a:bodyPr/>
        <a:lstStyle/>
        <a:p>
          <a:pPr>
            <a:defRPr sz="1600" b="1"/>
          </a:pPr>
          <a:endParaRPr lang="en-US"/>
        </a:p>
      </c:txPr>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tx>
            <c:strRef>
              <c:f>'US Demographics Breakdown'!$F$29</c:f>
              <c:strCache>
                <c:ptCount val="1"/>
                <c:pt idx="0">
                  <c:v>US</c:v>
                </c:pt>
              </c:strCache>
            </c:strRef>
          </c:tx>
          <c:spPr>
            <a:solidFill>
              <a:srgbClr val="2178B5"/>
            </a:solidFill>
          </c:spPr>
          <c:dLbls>
            <c:txPr>
              <a:bodyPr/>
              <a:lstStyle/>
              <a:p>
                <a:pPr>
                  <a:defRPr b="1"/>
                </a:pPr>
                <a:endParaRPr lang="en-US"/>
              </a:p>
            </c:txPr>
            <c:dLblPos val="ctr"/>
            <c:showVal val="1"/>
          </c:dLbls>
          <c:cat>
            <c:strRef>
              <c:f>'US Demographics Breakdown'!$E$30:$E$34</c:f>
              <c:strCache>
                <c:ptCount val="5"/>
                <c:pt idx="0">
                  <c:v>African American</c:v>
                </c:pt>
                <c:pt idx="1">
                  <c:v>Caucasian</c:v>
                </c:pt>
                <c:pt idx="2">
                  <c:v>Caucasian/Thai</c:v>
                </c:pt>
                <c:pt idx="3">
                  <c:v>Hispanic</c:v>
                </c:pt>
                <c:pt idx="4">
                  <c:v>Undeclared</c:v>
                </c:pt>
              </c:strCache>
            </c:strRef>
          </c:cat>
          <c:val>
            <c:numRef>
              <c:f>'US Demographics Breakdown'!$F$30:$F$34</c:f>
              <c:numCache>
                <c:formatCode>General</c:formatCode>
                <c:ptCount val="5"/>
                <c:pt idx="0">
                  <c:v>3</c:v>
                </c:pt>
                <c:pt idx="1">
                  <c:v>11</c:v>
                </c:pt>
                <c:pt idx="2">
                  <c:v>0</c:v>
                </c:pt>
                <c:pt idx="3">
                  <c:v>1</c:v>
                </c:pt>
                <c:pt idx="4">
                  <c:v>0</c:v>
                </c:pt>
              </c:numCache>
            </c:numRef>
          </c:val>
        </c:ser>
        <c:ser>
          <c:idx val="1"/>
          <c:order val="1"/>
          <c:tx>
            <c:strRef>
              <c:f>'US Demographics Breakdown'!$G$29</c:f>
              <c:strCache>
                <c:ptCount val="1"/>
                <c:pt idx="0">
                  <c:v>UK</c:v>
                </c:pt>
              </c:strCache>
            </c:strRef>
          </c:tx>
          <c:dLbls>
            <c:txPr>
              <a:bodyPr/>
              <a:lstStyle/>
              <a:p>
                <a:pPr>
                  <a:defRPr b="1"/>
                </a:pPr>
                <a:endParaRPr lang="en-US"/>
              </a:p>
            </c:txPr>
            <c:dLblPos val="ctr"/>
            <c:showVal val="1"/>
          </c:dLbls>
          <c:cat>
            <c:strRef>
              <c:f>'US Demographics Breakdown'!$E$30:$E$34</c:f>
              <c:strCache>
                <c:ptCount val="5"/>
                <c:pt idx="0">
                  <c:v>African American</c:v>
                </c:pt>
                <c:pt idx="1">
                  <c:v>Caucasian</c:v>
                </c:pt>
                <c:pt idx="2">
                  <c:v>Caucasian/Thai</c:v>
                </c:pt>
                <c:pt idx="3">
                  <c:v>Hispanic</c:v>
                </c:pt>
                <c:pt idx="4">
                  <c:v>Undeclared</c:v>
                </c:pt>
              </c:strCache>
            </c:strRef>
          </c:cat>
          <c:val>
            <c:numRef>
              <c:f>'US Demographics Breakdown'!$G$30:$G$34</c:f>
              <c:numCache>
                <c:formatCode>General</c:formatCode>
                <c:ptCount val="5"/>
                <c:pt idx="0">
                  <c:v>0</c:v>
                </c:pt>
                <c:pt idx="1">
                  <c:v>10</c:v>
                </c:pt>
                <c:pt idx="2">
                  <c:v>1</c:v>
                </c:pt>
                <c:pt idx="3">
                  <c:v>0</c:v>
                </c:pt>
                <c:pt idx="4">
                  <c:v>4</c:v>
                </c:pt>
              </c:numCache>
            </c:numRef>
          </c:val>
        </c:ser>
        <c:dLbls>
          <c:showVal val="1"/>
        </c:dLbls>
        <c:axId val="63949440"/>
        <c:axId val="60096896"/>
      </c:barChart>
      <c:catAx>
        <c:axId val="63949440"/>
        <c:scaling>
          <c:orientation val="minMax"/>
        </c:scaling>
        <c:axPos val="b"/>
        <c:numFmt formatCode="General" sourceLinked="1"/>
        <c:tickLblPos val="nextTo"/>
        <c:txPr>
          <a:bodyPr/>
          <a:lstStyle/>
          <a:p>
            <a:pPr>
              <a:defRPr sz="1400" b="1"/>
            </a:pPr>
            <a:endParaRPr lang="en-US"/>
          </a:p>
        </c:txPr>
        <c:crossAx val="60096896"/>
        <c:crosses val="autoZero"/>
        <c:auto val="1"/>
        <c:lblAlgn val="ctr"/>
        <c:lblOffset val="100"/>
      </c:catAx>
      <c:valAx>
        <c:axId val="60096896"/>
        <c:scaling>
          <c:orientation val="minMax"/>
        </c:scaling>
        <c:axPos val="l"/>
        <c:majorGridlines/>
        <c:numFmt formatCode="General" sourceLinked="1"/>
        <c:tickLblPos val="nextTo"/>
        <c:txPr>
          <a:bodyPr/>
          <a:lstStyle/>
          <a:p>
            <a:pPr>
              <a:defRPr sz="1600" b="1"/>
            </a:pPr>
            <a:endParaRPr lang="en-US"/>
          </a:p>
        </c:txPr>
        <c:crossAx val="63949440"/>
        <c:crosses val="autoZero"/>
        <c:crossBetween val="between"/>
      </c:valAx>
    </c:plotArea>
    <c:legend>
      <c:legendPos val="r"/>
      <c:layout/>
      <c:txPr>
        <a:bodyPr/>
        <a:lstStyle/>
        <a:p>
          <a:pPr>
            <a:defRPr sz="1600" b="1"/>
          </a:pPr>
          <a:endParaRPr lang="en-US"/>
        </a:p>
      </c:txPr>
    </c:legend>
    <c:plotVisOnly val="1"/>
    <c:dispBlanksAs val="gap"/>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3041968" cy="46529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nSpc>
                <a:spcPct val="100000"/>
              </a:lnSpc>
              <a:spcBef>
                <a:spcPct val="0"/>
              </a:spcBef>
              <a:defRPr sz="1000" b="0">
                <a:solidFill>
                  <a:schemeClr val="tx1"/>
                </a:solidFill>
              </a:defRPr>
            </a:lvl1pPr>
          </a:lstStyle>
          <a:p>
            <a:endParaRPr lang="en-US"/>
          </a:p>
        </p:txBody>
      </p:sp>
      <p:sp>
        <p:nvSpPr>
          <p:cNvPr id="23555" name="Rectangle 3"/>
          <p:cNvSpPr>
            <a:spLocks noGrp="1" noChangeArrowheads="1"/>
          </p:cNvSpPr>
          <p:nvPr>
            <p:ph type="dt" sz="quarter" idx="1"/>
          </p:nvPr>
        </p:nvSpPr>
        <p:spPr bwMode="auto">
          <a:xfrm>
            <a:off x="3976333" y="0"/>
            <a:ext cx="3041968" cy="46529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a:lnSpc>
                <a:spcPct val="100000"/>
              </a:lnSpc>
              <a:spcBef>
                <a:spcPct val="0"/>
              </a:spcBef>
              <a:defRPr sz="1000" b="0">
                <a:solidFill>
                  <a:schemeClr val="tx1"/>
                </a:solidFill>
              </a:defRPr>
            </a:lvl1pPr>
          </a:lstStyle>
          <a:p>
            <a:endParaRPr lang="en-US"/>
          </a:p>
        </p:txBody>
      </p:sp>
      <p:sp>
        <p:nvSpPr>
          <p:cNvPr id="23556" name="Rectangle 4"/>
          <p:cNvSpPr>
            <a:spLocks noGrp="1" noChangeArrowheads="1"/>
          </p:cNvSpPr>
          <p:nvPr>
            <p:ph type="ftr" sz="quarter" idx="2"/>
          </p:nvPr>
        </p:nvSpPr>
        <p:spPr bwMode="auto">
          <a:xfrm>
            <a:off x="0" y="8839014"/>
            <a:ext cx="3041968" cy="465296"/>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nSpc>
                <a:spcPct val="100000"/>
              </a:lnSpc>
              <a:spcBef>
                <a:spcPct val="0"/>
              </a:spcBef>
              <a:defRPr sz="1000" b="0">
                <a:solidFill>
                  <a:schemeClr val="tx1"/>
                </a:solidFill>
              </a:defRPr>
            </a:lvl1pPr>
          </a:lstStyle>
          <a:p>
            <a:endParaRPr lang="en-US"/>
          </a:p>
        </p:txBody>
      </p:sp>
      <p:sp>
        <p:nvSpPr>
          <p:cNvPr id="23557" name="Rectangle 5"/>
          <p:cNvSpPr>
            <a:spLocks noGrp="1" noChangeArrowheads="1"/>
          </p:cNvSpPr>
          <p:nvPr>
            <p:ph type="sldNum" sz="quarter" idx="3"/>
          </p:nvPr>
        </p:nvSpPr>
        <p:spPr bwMode="auto">
          <a:xfrm>
            <a:off x="3976333" y="8839014"/>
            <a:ext cx="3041968" cy="465296"/>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a:lnSpc>
                <a:spcPct val="100000"/>
              </a:lnSpc>
              <a:spcBef>
                <a:spcPct val="0"/>
              </a:spcBef>
              <a:defRPr sz="1000" b="0">
                <a:solidFill>
                  <a:schemeClr val="tx1"/>
                </a:solidFill>
              </a:defRPr>
            </a:lvl1pPr>
          </a:lstStyle>
          <a:p>
            <a:fld id="{366BF07F-F275-4807-B382-CF03A1C97294}" type="slidenum">
              <a:rPr lang="en-US"/>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41968" cy="46529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nSpc>
                <a:spcPct val="100000"/>
              </a:lnSpc>
              <a:spcBef>
                <a:spcPct val="0"/>
              </a:spcBef>
              <a:defRPr sz="1000" b="0">
                <a:solidFill>
                  <a:schemeClr val="tx1"/>
                </a:solidFill>
              </a:defRPr>
            </a:lvl1pPr>
          </a:lstStyle>
          <a:p>
            <a:endParaRPr lang="en-US"/>
          </a:p>
        </p:txBody>
      </p:sp>
      <p:sp>
        <p:nvSpPr>
          <p:cNvPr id="8195" name="Rectangle 3"/>
          <p:cNvSpPr>
            <a:spLocks noGrp="1" noChangeArrowheads="1"/>
          </p:cNvSpPr>
          <p:nvPr>
            <p:ph type="dt" idx="1"/>
          </p:nvPr>
        </p:nvSpPr>
        <p:spPr bwMode="auto">
          <a:xfrm>
            <a:off x="3976333" y="0"/>
            <a:ext cx="3041968" cy="465296"/>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lvl1pPr algn="r">
              <a:lnSpc>
                <a:spcPct val="100000"/>
              </a:lnSpc>
              <a:spcBef>
                <a:spcPct val="0"/>
              </a:spcBef>
              <a:defRPr sz="1000" b="0">
                <a:solidFill>
                  <a:schemeClr val="tx1"/>
                </a:solidFill>
              </a:defRPr>
            </a:lvl1pPr>
          </a:lstStyle>
          <a:p>
            <a:endParaRPr lang="en-US"/>
          </a:p>
        </p:txBody>
      </p:sp>
      <p:sp>
        <p:nvSpPr>
          <p:cNvPr id="8196" name="Rectangle 4"/>
          <p:cNvSpPr>
            <a:spLocks noGrp="1" noRot="1" noChangeAspect="1" noChangeArrowheads="1" noTextEdit="1"/>
          </p:cNvSpPr>
          <p:nvPr>
            <p:ph type="sldImg" idx="2"/>
          </p:nvPr>
        </p:nvSpPr>
        <p:spPr bwMode="auto">
          <a:xfrm>
            <a:off x="1765300" y="733425"/>
            <a:ext cx="3486150" cy="2614613"/>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701993" y="3636743"/>
            <a:ext cx="5615940" cy="4971238"/>
          </a:xfrm>
          <a:prstGeom prst="rect">
            <a:avLst/>
          </a:prstGeom>
          <a:noFill/>
          <a:ln w="9525">
            <a:noFill/>
            <a:miter lim="800000"/>
            <a:headEnd/>
            <a:tailEnd/>
          </a:ln>
          <a:effectLst/>
        </p:spPr>
        <p:txBody>
          <a:bodyPr vert="horz" wrap="square" lIns="93287" tIns="46644" rIns="93287" bIns="46644"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8" name="Rectangle 6"/>
          <p:cNvSpPr>
            <a:spLocks noGrp="1" noChangeArrowheads="1"/>
          </p:cNvSpPr>
          <p:nvPr>
            <p:ph type="ftr" sz="quarter" idx="4"/>
          </p:nvPr>
        </p:nvSpPr>
        <p:spPr bwMode="auto">
          <a:xfrm>
            <a:off x="0" y="8839014"/>
            <a:ext cx="3041968" cy="465296"/>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nSpc>
                <a:spcPct val="100000"/>
              </a:lnSpc>
              <a:spcBef>
                <a:spcPct val="0"/>
              </a:spcBef>
              <a:defRPr sz="1000" b="0">
                <a:solidFill>
                  <a:schemeClr val="tx1"/>
                </a:solidFill>
              </a:defRPr>
            </a:lvl1pPr>
          </a:lstStyle>
          <a:p>
            <a:endParaRPr lang="en-US"/>
          </a:p>
        </p:txBody>
      </p:sp>
      <p:sp>
        <p:nvSpPr>
          <p:cNvPr id="8199" name="Rectangle 7"/>
          <p:cNvSpPr>
            <a:spLocks noGrp="1" noChangeArrowheads="1"/>
          </p:cNvSpPr>
          <p:nvPr>
            <p:ph type="sldNum" sz="quarter" idx="5"/>
          </p:nvPr>
        </p:nvSpPr>
        <p:spPr bwMode="auto">
          <a:xfrm>
            <a:off x="3976333" y="8839014"/>
            <a:ext cx="3041968" cy="465296"/>
          </a:xfrm>
          <a:prstGeom prst="rect">
            <a:avLst/>
          </a:prstGeom>
          <a:noFill/>
          <a:ln w="9525">
            <a:noFill/>
            <a:miter lim="800000"/>
            <a:headEnd/>
            <a:tailEnd/>
          </a:ln>
          <a:effectLst/>
        </p:spPr>
        <p:txBody>
          <a:bodyPr vert="horz" wrap="square" lIns="93287" tIns="46644" rIns="93287" bIns="46644" numCol="1" anchor="b" anchorCtr="0" compatLnSpc="1">
            <a:prstTxWarp prst="textNoShape">
              <a:avLst/>
            </a:prstTxWarp>
          </a:bodyPr>
          <a:lstStyle>
            <a:lvl1pPr algn="r">
              <a:lnSpc>
                <a:spcPct val="100000"/>
              </a:lnSpc>
              <a:spcBef>
                <a:spcPct val="0"/>
              </a:spcBef>
              <a:defRPr sz="1000" b="0">
                <a:solidFill>
                  <a:schemeClr val="tx1"/>
                </a:solidFill>
              </a:defRPr>
            </a:lvl1pPr>
          </a:lstStyle>
          <a:p>
            <a:fld id="{32CF4C4C-19F4-4555-84AC-DDCE43DBCD2E}" type="slidenum">
              <a:rPr lang="en-US"/>
              <a:pPr/>
              <a:t>‹#›</a:t>
            </a:fld>
            <a:endParaRPr lang="en-US"/>
          </a:p>
        </p:txBody>
      </p:sp>
    </p:spTree>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kern="1200">
        <a:solidFill>
          <a:schemeClr val="tx1"/>
        </a:solidFill>
        <a:latin typeface="Trebuchet MS" pitchFamily="34" charset="0"/>
        <a:ea typeface="+mn-ea"/>
        <a:cs typeface="+mn-cs"/>
      </a:defRPr>
    </a:lvl1pPr>
    <a:lvl2pPr marL="457200" algn="l" rtl="0" fontAlgn="base">
      <a:spcBef>
        <a:spcPct val="30000"/>
      </a:spcBef>
      <a:spcAft>
        <a:spcPct val="0"/>
      </a:spcAft>
      <a:defRPr kern="1200">
        <a:solidFill>
          <a:schemeClr val="tx1"/>
        </a:solidFill>
        <a:latin typeface="Trebuchet MS" pitchFamily="34" charset="0"/>
        <a:ea typeface="+mn-ea"/>
        <a:cs typeface="+mn-cs"/>
      </a:defRPr>
    </a:lvl2pPr>
    <a:lvl3pPr marL="914400" algn="l" rtl="0" fontAlgn="base">
      <a:spcBef>
        <a:spcPct val="30000"/>
      </a:spcBef>
      <a:spcAft>
        <a:spcPct val="0"/>
      </a:spcAft>
      <a:defRPr kern="1200">
        <a:solidFill>
          <a:schemeClr val="tx1"/>
        </a:solidFill>
        <a:latin typeface="Trebuchet MS" pitchFamily="34" charset="0"/>
        <a:ea typeface="+mn-ea"/>
        <a:cs typeface="+mn-cs"/>
      </a:defRPr>
    </a:lvl3pPr>
    <a:lvl4pPr marL="1371600" algn="l" rtl="0" fontAlgn="base">
      <a:spcBef>
        <a:spcPct val="30000"/>
      </a:spcBef>
      <a:spcAft>
        <a:spcPct val="0"/>
      </a:spcAft>
      <a:defRPr kern="1200">
        <a:solidFill>
          <a:schemeClr val="tx1"/>
        </a:solidFill>
        <a:latin typeface="Trebuchet MS" pitchFamily="34" charset="0"/>
        <a:ea typeface="+mn-ea"/>
        <a:cs typeface="+mn-cs"/>
      </a:defRPr>
    </a:lvl4pPr>
    <a:lvl5pPr marL="1828800" algn="l" rtl="0" fontAlgn="base">
      <a:spcBef>
        <a:spcPct val="30000"/>
      </a:spcBef>
      <a:spcAft>
        <a:spcPct val="0"/>
      </a:spcAft>
      <a:defRPr kern="1200">
        <a:solidFill>
          <a:schemeClr val="tx1"/>
        </a:solidFill>
        <a:latin typeface="Trebuchet MS"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orweblog.oclc.org/archives/002104.html"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oclc.org/research/activities/past/orprojects/imls/default.htm"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65300" y="733425"/>
            <a:ext cx="3486150" cy="2614613"/>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latin typeface="Arial" pitchFamily="34" charset="0"/>
                <a:cs typeface="Arial" pitchFamily="34" charset="0"/>
              </a:rPr>
              <a:t>Visitors: functional use of technology, often linked to formal need (such as use of software for specific coursework, or </a:t>
            </a:r>
            <a:r>
              <a:rPr lang="en-US" sz="1400" dirty="0" err="1" smtClean="0">
                <a:latin typeface="Arial" pitchFamily="34" charset="0"/>
                <a:cs typeface="Arial" pitchFamily="34" charset="0"/>
              </a:rPr>
              <a:t>organising</a:t>
            </a:r>
            <a:r>
              <a:rPr lang="en-US" sz="1400" dirty="0" smtClean="0">
                <a:latin typeface="Arial" pitchFamily="34" charset="0"/>
                <a:cs typeface="Arial" pitchFamily="34" charset="0"/>
              </a:rPr>
              <a:t> meetings through email contact); less visible/more passive online presence, more likely to </a:t>
            </a:r>
            <a:r>
              <a:rPr lang="en-US" sz="1400" dirty="0" err="1" smtClean="0">
                <a:latin typeface="Arial" pitchFamily="34" charset="0"/>
                <a:cs typeface="Arial" pitchFamily="34" charset="0"/>
              </a:rPr>
              <a:t>favour</a:t>
            </a:r>
            <a:r>
              <a:rPr lang="en-US" sz="1400" dirty="0" smtClean="0">
                <a:latin typeface="Arial" pitchFamily="34" charset="0"/>
                <a:cs typeface="Arial" pitchFamily="34" charset="0"/>
              </a:rPr>
              <a:t> face- to- face interactions (even as they use the internet to organize/schedule those interactions); fewer than 6 hours spent online a week.</a:t>
            </a:r>
            <a:endParaRPr lang="en-US" sz="14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a:ln/>
        </p:spPr>
      </p:sp>
      <p:sp>
        <p:nvSpPr>
          <p:cNvPr id="54274" name="Notes Placeholder 2"/>
          <p:cNvSpPr>
            <a:spLocks noGrp="1"/>
          </p:cNvSpPr>
          <p:nvPr>
            <p:ph type="body" idx="1"/>
          </p:nvPr>
        </p:nvSpPr>
        <p:spPr>
          <a:noFill/>
          <a:ln/>
        </p:spPr>
        <p:txBody>
          <a:bodyPr/>
          <a:lstStyle/>
          <a:p>
            <a:r>
              <a:rPr lang="en-US" sz="1400" dirty="0" smtClean="0">
                <a:latin typeface="Arial" charset="0"/>
                <a:cs typeface="Arial" charset="0"/>
              </a:rPr>
              <a:t>The findings will be used to create </a:t>
            </a:r>
            <a:r>
              <a:rPr lang="en-GB" sz="1400" dirty="0" smtClean="0">
                <a:latin typeface="Arial" charset="0"/>
                <a:cs typeface="Arial" charset="0"/>
              </a:rPr>
              <a:t>a matrix of implementation options allowing those designing and delivering digital platforms and services to make informed decisions relative to engagement and motivation for individuals at each of the educational stages.</a:t>
            </a:r>
          </a:p>
          <a:p>
            <a:r>
              <a:rPr lang="en-GB" sz="1400" dirty="0" smtClean="0">
                <a:latin typeface="Arial" charset="0"/>
                <a:cs typeface="Arial" charset="0"/>
              </a:rPr>
              <a:t>Work as an interdisciplinary team, bringing to bear our relative expertises in Educational Technology, Library Information and Science/Research Methodology (User behaviour), and Anthropology (Ethnography)</a:t>
            </a:r>
          </a:p>
        </p:txBody>
      </p:sp>
      <p:sp>
        <p:nvSpPr>
          <p:cNvPr id="54275" name="Slide Number Placeholder 3"/>
          <p:cNvSpPr>
            <a:spLocks noGrp="1"/>
          </p:cNvSpPr>
          <p:nvPr>
            <p:ph type="sldNum" sz="quarter" idx="5"/>
          </p:nvPr>
        </p:nvSpPr>
        <p:spPr>
          <a:noFill/>
        </p:spPr>
        <p:txBody>
          <a:bodyPr/>
          <a:lstStyle/>
          <a:p>
            <a:fld id="{A6E86B3F-66B0-46B2-9167-96A9333793CC}" type="slidenum">
              <a:rPr lang="en-US" smtClean="0"/>
              <a:pPr/>
              <a:t>11</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base" latinLnBrk="0" hangingPunct="1">
              <a:lnSpc>
                <a:spcPct val="100000"/>
              </a:lnSpc>
              <a:spcBef>
                <a:spcPct val="30000"/>
              </a:spcBef>
              <a:spcAft>
                <a:spcPct val="0"/>
              </a:spcAft>
              <a:buClrTx/>
              <a:buSzTx/>
              <a:buFontTx/>
              <a:buNone/>
              <a:tabLst/>
              <a:defRPr/>
            </a:pPr>
            <a:r>
              <a:rPr lang="en-US" sz="1400" b="1" dirty="0" smtClean="0">
                <a:latin typeface="Arial" pitchFamily="34" charset="0"/>
                <a:cs typeface="Arial" pitchFamily="34" charset="0"/>
              </a:rPr>
              <a:t>Phase 3</a:t>
            </a:r>
          </a:p>
          <a:p>
            <a:pPr marL="0" marR="0" lvl="1" indent="0" algn="l" defTabSz="914400" rtl="0" eaLnBrk="1" fontAlgn="base" latinLnBrk="0" hangingPunct="1">
              <a:lnSpc>
                <a:spcPct val="100000"/>
              </a:lnSpc>
              <a:spcBef>
                <a:spcPct val="30000"/>
              </a:spcBef>
              <a:spcAft>
                <a:spcPct val="0"/>
              </a:spcAft>
              <a:buClrTx/>
              <a:buSzTx/>
              <a:buFontTx/>
              <a:buNone/>
              <a:tabLst/>
              <a:defRPr/>
            </a:pPr>
            <a:endParaRPr lang="en-US" sz="1400" dirty="0" smtClean="0">
              <a:latin typeface="Arial" pitchFamily="34" charset="0"/>
              <a:cs typeface="Arial" pitchFamily="34" charset="0"/>
            </a:endParaRPr>
          </a:p>
          <a:p>
            <a:pPr marL="0" marR="0" lvl="1" indent="0" algn="l" defTabSz="914400" rtl="0" eaLnBrk="1" fontAlgn="base" latinLnBrk="0" hangingPunct="1">
              <a:lnSpc>
                <a:spcPct val="100000"/>
              </a:lnSpc>
              <a:spcBef>
                <a:spcPct val="30000"/>
              </a:spcBef>
              <a:spcAft>
                <a:spcPct val="0"/>
              </a:spcAft>
              <a:buClrTx/>
              <a:buSzTx/>
              <a:buFontTx/>
              <a:buNone/>
              <a:tabLst/>
              <a:defRPr/>
            </a:pPr>
            <a:r>
              <a:rPr lang="en-US" sz="1400" dirty="0" smtClean="0">
                <a:latin typeface="Arial" pitchFamily="34" charset="0"/>
                <a:cs typeface="Arial" pitchFamily="34" charset="0"/>
              </a:rPr>
              <a:t>Test interview and diary results with in-depth survey of 50 participants from each educational stage</a:t>
            </a:r>
          </a:p>
          <a:p>
            <a:r>
              <a:rPr lang="en-US" sz="1400" dirty="0" smtClean="0">
                <a:latin typeface="Arial" pitchFamily="34" charset="0"/>
                <a:cs typeface="Arial" pitchFamily="34" charset="0"/>
              </a:rPr>
              <a:t>Code</a:t>
            </a:r>
            <a:r>
              <a:rPr lang="en-US" sz="1400" baseline="0" dirty="0" smtClean="0">
                <a:latin typeface="Arial" pitchFamily="34" charset="0"/>
                <a:cs typeface="Arial" pitchFamily="34" charset="0"/>
              </a:rPr>
              <a:t> data </a:t>
            </a:r>
            <a:r>
              <a:rPr lang="en-US" sz="1400" dirty="0" smtClean="0">
                <a:latin typeface="Arial" pitchFamily="34" charset="0"/>
                <a:cs typeface="Arial" pitchFamily="34" charset="0"/>
              </a:rPr>
              <a:t>to refine emerging findings and explore possible trends</a:t>
            </a:r>
          </a:p>
          <a:p>
            <a:endParaRPr lang="en-US" sz="1400" dirty="0" smtClean="0">
              <a:latin typeface="Arial" pitchFamily="34" charset="0"/>
              <a:cs typeface="Arial" pitchFamily="34" charset="0"/>
            </a:endParaRPr>
          </a:p>
          <a:p>
            <a:pPr lvl="0"/>
            <a:r>
              <a:rPr lang="en-GB" sz="1400" b="1" dirty="0" smtClean="0">
                <a:latin typeface="Arial" pitchFamily="34" charset="0"/>
                <a:cs typeface="Arial" pitchFamily="34" charset="0"/>
              </a:rPr>
              <a:t>Phase 4</a:t>
            </a:r>
          </a:p>
          <a:p>
            <a:pPr lvl="1"/>
            <a:r>
              <a:rPr lang="en-GB" sz="1400" dirty="0" smtClean="0">
                <a:latin typeface="Arial" pitchFamily="34" charset="0"/>
                <a:cs typeface="Arial" pitchFamily="34" charset="0"/>
              </a:rPr>
              <a:t> Interview a second group of 6 students in the </a:t>
            </a:r>
            <a:r>
              <a:rPr lang="en-GB" sz="1400" b="1" dirty="0" smtClean="0">
                <a:latin typeface="Arial" pitchFamily="34" charset="0"/>
                <a:cs typeface="Arial" pitchFamily="34" charset="0"/>
              </a:rPr>
              <a:t>Emerging</a:t>
            </a:r>
            <a:r>
              <a:rPr lang="en-GB" sz="1400" dirty="0" smtClean="0">
                <a:latin typeface="Arial" pitchFamily="34" charset="0"/>
                <a:cs typeface="Arial" pitchFamily="34" charset="0"/>
              </a:rPr>
              <a:t> stage </a:t>
            </a:r>
          </a:p>
          <a:p>
            <a:pPr lvl="2"/>
            <a:r>
              <a:rPr lang="en-GB" sz="1400" dirty="0" smtClean="0">
                <a:latin typeface="Arial" pitchFamily="34" charset="0"/>
                <a:cs typeface="Arial" pitchFamily="34" charset="0"/>
              </a:rPr>
              <a:t>This will help to determine if methods of engagement are changing over time</a:t>
            </a:r>
            <a:endParaRPr lang="en-US" sz="14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a:ln/>
        </p:spPr>
      </p:sp>
      <p:sp>
        <p:nvSpPr>
          <p:cNvPr id="60418" name="Notes Placeholder 2"/>
          <p:cNvSpPr>
            <a:spLocks noGrp="1"/>
          </p:cNvSpPr>
          <p:nvPr>
            <p:ph type="body" idx="1"/>
          </p:nvPr>
        </p:nvSpPr>
        <p:spPr>
          <a:xfrm>
            <a:off x="309562" y="3636743"/>
            <a:ext cx="6324600" cy="4971238"/>
          </a:xfrm>
          <a:noFill/>
          <a:ln/>
        </p:spPr>
        <p:txBody>
          <a:bodyPr/>
          <a:lstStyle/>
          <a:p>
            <a:r>
              <a:rPr lang="en-US" sz="1200" dirty="0" smtClean="0">
                <a:latin typeface="Arial" pitchFamily="34" charset="0"/>
                <a:cs typeface="Arial" pitchFamily="34" charset="0"/>
              </a:rPr>
              <a:t>The initial 6-month pilot </a:t>
            </a:r>
            <a:r>
              <a:rPr lang="en-US" sz="1200" dirty="0" smtClean="0">
                <a:latin typeface="Arial" pitchFamily="34" charset="0"/>
                <a:cs typeface="Arial" pitchFamily="34" charset="0"/>
              </a:rPr>
              <a:t>stage</a:t>
            </a:r>
            <a:r>
              <a:rPr lang="en-US" sz="1200" baseline="0" dirty="0" smtClean="0">
                <a:latin typeface="Arial" pitchFamily="34" charset="0"/>
                <a:cs typeface="Arial" pitchFamily="34" charset="0"/>
              </a:rPr>
              <a:t> </a:t>
            </a:r>
            <a:r>
              <a:rPr lang="en-US" sz="1200" dirty="0" smtClean="0">
                <a:latin typeface="Arial" pitchFamily="34" charset="0"/>
                <a:cs typeface="Arial" pitchFamily="34" charset="0"/>
              </a:rPr>
              <a:t>focused </a:t>
            </a:r>
            <a:r>
              <a:rPr lang="en-US" sz="1200" dirty="0" smtClean="0">
                <a:latin typeface="Arial" pitchFamily="34" charset="0"/>
                <a:cs typeface="Arial" pitchFamily="34" charset="0"/>
              </a:rPr>
              <a:t>on the Emerging educational stage to refine the research methodology and to establish the value of the work to the stakeholders. In the US the project worked in close partnership with the University of North Carolina, Charlotte (UNCC) to recruit participants, from different socio-economic groups from both private and public secondary schools as well as first-year university students. In the UK participants were drawn from Oxford Brooks University, Warwick University and secondary schools in Oxford and Leicester.</a:t>
            </a:r>
          </a:p>
          <a:p>
            <a:endParaRPr lang="en-US" sz="1200" dirty="0" smtClean="0">
              <a:latin typeface="Arial" pitchFamily="34" charset="0"/>
              <a:cs typeface="Arial" pitchFamily="34" charset="0"/>
            </a:endParaRPr>
          </a:p>
          <a:p>
            <a:r>
              <a:rPr lang="en-US" sz="1200" dirty="0" smtClean="0">
                <a:latin typeface="Arial" pitchFamily="34" charset="0"/>
                <a:cs typeface="Arial" pitchFamily="34" charset="0"/>
              </a:rPr>
              <a:t>Thirty individuals in the Emerging Educational Stage (late stage secondary/high school and 1</a:t>
            </a:r>
            <a:r>
              <a:rPr lang="en-US" sz="1200" baseline="30000" dirty="0" smtClean="0">
                <a:latin typeface="Arial" pitchFamily="34" charset="0"/>
                <a:cs typeface="Arial" pitchFamily="34" charset="0"/>
              </a:rPr>
              <a:t>st</a:t>
            </a:r>
            <a:r>
              <a:rPr lang="en-US" sz="1200" dirty="0" smtClean="0">
                <a:latin typeface="Arial" pitchFamily="34" charset="0"/>
                <a:cs typeface="Arial" pitchFamily="34" charset="0"/>
              </a:rPr>
              <a:t> year university) were recruited -15 in the US and 15 in the UK. </a:t>
            </a:r>
          </a:p>
          <a:p>
            <a:endParaRPr lang="en-US" sz="1200" dirty="0" smtClean="0">
              <a:latin typeface="Arial" pitchFamily="34" charset="0"/>
              <a:cs typeface="Arial" pitchFamily="34" charset="0"/>
            </a:endParaRPr>
          </a:p>
          <a:p>
            <a:r>
              <a:rPr lang="en-US" sz="1200" dirty="0" smtClean="0">
                <a:latin typeface="Arial" pitchFamily="34" charset="0"/>
                <a:cs typeface="Arial" pitchFamily="34" charset="0"/>
              </a:rPr>
              <a:t>Of the 30 participants recruited 8 in the US and 6 in the UK were asked to document their information seeking activities for a 3-month period. They were closely facilitated through this process and communicated with the research team in the medium of their choice over this period.</a:t>
            </a:r>
          </a:p>
          <a:p>
            <a:endParaRPr lang="en-US" sz="1200" dirty="0" smtClean="0">
              <a:latin typeface="Arial" pitchFamily="34" charset="0"/>
              <a:cs typeface="Arial" pitchFamily="34" charset="0"/>
            </a:endParaRPr>
          </a:p>
          <a:p>
            <a:r>
              <a:rPr lang="en-US" sz="1200" dirty="0" smtClean="0">
                <a:latin typeface="Arial" pitchFamily="34" charset="0"/>
                <a:cs typeface="Arial" pitchFamily="34" charset="0"/>
              </a:rPr>
              <a:t>The quantitative data include demographics; number of occurrences for different types of technologies, sources, and </a:t>
            </a:r>
            <a:r>
              <a:rPr lang="en-US" sz="1200" dirty="0" err="1" smtClean="0">
                <a:latin typeface="Arial" pitchFamily="34" charset="0"/>
                <a:cs typeface="Arial" pitchFamily="34" charset="0"/>
              </a:rPr>
              <a:t>behaviours</a:t>
            </a:r>
            <a:r>
              <a:rPr lang="en-US" sz="1200" dirty="0" smtClean="0">
                <a:latin typeface="Arial" pitchFamily="34" charset="0"/>
                <a:cs typeface="Arial" pitchFamily="34" charset="0"/>
              </a:rPr>
              <a:t>.</a:t>
            </a:r>
          </a:p>
          <a:p>
            <a:r>
              <a:rPr lang="en-US" sz="1200" dirty="0" smtClean="0">
                <a:latin typeface="Arial" pitchFamily="34" charset="0"/>
                <a:cs typeface="Arial" pitchFamily="34" charset="0"/>
              </a:rPr>
              <a:t>The qualitative data provide themes that identify </a:t>
            </a:r>
            <a:r>
              <a:rPr lang="en-US" sz="1200" dirty="0" err="1" smtClean="0">
                <a:latin typeface="Arial" pitchFamily="34" charset="0"/>
                <a:cs typeface="Arial" pitchFamily="34" charset="0"/>
              </a:rPr>
              <a:t>behaviours</a:t>
            </a:r>
            <a:r>
              <a:rPr lang="en-US" sz="1200" dirty="0" smtClean="0">
                <a:latin typeface="Arial" pitchFamily="34" charset="0"/>
                <a:cs typeface="Arial" pitchFamily="34" charset="0"/>
              </a:rPr>
              <a:t> and sources for different contexts and situations and include direct quotes and </a:t>
            </a:r>
            <a:r>
              <a:rPr lang="en-US" sz="1200" dirty="0" err="1" smtClean="0">
                <a:latin typeface="Arial" pitchFamily="34" charset="0"/>
                <a:cs typeface="Arial" pitchFamily="34" charset="0"/>
              </a:rPr>
              <a:t>behaviours</a:t>
            </a:r>
            <a:r>
              <a:rPr lang="en-US" sz="1200" dirty="0" smtClean="0">
                <a:latin typeface="Arial" pitchFamily="34" charset="0"/>
                <a:cs typeface="Arial" pitchFamily="34" charset="0"/>
              </a:rPr>
              <a:t>. </a:t>
            </a:r>
          </a:p>
          <a:p>
            <a:endParaRPr lang="en-US" sz="1200" dirty="0" smtClean="0"/>
          </a:p>
        </p:txBody>
      </p:sp>
      <p:sp>
        <p:nvSpPr>
          <p:cNvPr id="60419" name="Slide Number Placeholder 3"/>
          <p:cNvSpPr>
            <a:spLocks noGrp="1"/>
          </p:cNvSpPr>
          <p:nvPr>
            <p:ph type="sldNum" sz="quarter" idx="5"/>
          </p:nvPr>
        </p:nvSpPr>
        <p:spPr>
          <a:noFill/>
        </p:spPr>
        <p:txBody>
          <a:bodyPr/>
          <a:lstStyle/>
          <a:p>
            <a:fld id="{FDA3CEEF-6745-4672-93C5-906E42A23846}" type="slidenum">
              <a:rPr lang="en-US" smtClean="0"/>
              <a:pPr/>
              <a:t>13</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defRPr/>
            </a:pPr>
            <a:r>
              <a:rPr lang="en-US" sz="1400" b="1" dirty="0" smtClean="0">
                <a:latin typeface="Arial" pitchFamily="34" charset="0"/>
                <a:cs typeface="Arial" pitchFamily="34" charset="0"/>
              </a:rPr>
              <a:t>Economic class</a:t>
            </a:r>
            <a:r>
              <a:rPr lang="en-US" sz="1400" dirty="0" smtClean="0">
                <a:latin typeface="Arial" pitchFamily="34" charset="0"/>
                <a:cs typeface="Arial" pitchFamily="34" charset="0"/>
              </a:rPr>
              <a:t>:  </a:t>
            </a:r>
          </a:p>
          <a:p>
            <a:pPr marL="228577" indent="-228577">
              <a:buFont typeface="+mj-lt"/>
              <a:buAutoNum type="arabicPeriod"/>
              <a:defRPr/>
            </a:pPr>
            <a:r>
              <a:rPr lang="en-US" sz="1400" dirty="0" smtClean="0">
                <a:latin typeface="Arial" pitchFamily="34" charset="0"/>
                <a:cs typeface="Arial" pitchFamily="34" charset="0"/>
              </a:rPr>
              <a:t>We recorded the residential post-code/</a:t>
            </a:r>
            <a:r>
              <a:rPr lang="en-US" sz="1400" dirty="0" err="1" smtClean="0">
                <a:latin typeface="Arial" pitchFamily="34" charset="0"/>
                <a:cs typeface="Arial" pitchFamily="34" charset="0"/>
              </a:rPr>
              <a:t>zipcodes</a:t>
            </a:r>
            <a:r>
              <a:rPr lang="en-US" sz="1400" dirty="0" smtClean="0">
                <a:latin typeface="Arial" pitchFamily="34" charset="0"/>
                <a:cs typeface="Arial" pitchFamily="34" charset="0"/>
              </a:rPr>
              <a:t> for the participants as a way to identify broad socio-economic categories (given what we knew about socio-economic homogeneity in the cities in which we were working). </a:t>
            </a:r>
          </a:p>
          <a:p>
            <a:pPr marL="228577" indent="-228577">
              <a:buFont typeface="+mj-lt"/>
              <a:buAutoNum type="arabicPeriod"/>
              <a:defRPr/>
            </a:pPr>
            <a:r>
              <a:rPr lang="en-US" sz="1400" dirty="0" smtClean="0">
                <a:latin typeface="Arial" pitchFamily="34" charset="0"/>
                <a:cs typeface="Arial" pitchFamily="34" charset="0"/>
              </a:rPr>
              <a:t> Attempts were made to recruit secondary students from schools with a wide range of socio-economic backgrounds.  This is basically a convenience sample of students—those who were willing to be interviewed by us, in institutions that allowed us entry.</a:t>
            </a:r>
          </a:p>
          <a:p>
            <a:pPr marL="228577" indent="-228577">
              <a:buFont typeface="+mj-lt"/>
              <a:buAutoNum type="arabicPeriod"/>
              <a:defRPr/>
            </a:pPr>
            <a:r>
              <a:rPr lang="en-US" sz="1400" dirty="0" smtClean="0">
                <a:latin typeface="Arial" pitchFamily="34" charset="0"/>
                <a:cs typeface="Arial" pitchFamily="34" charset="0"/>
              </a:rPr>
              <a:t>We also asked questions about parents’ educational backgrounds, and current/past vocations, to enrich our picture of interviewee backgrounds.</a:t>
            </a:r>
            <a:endParaRPr lang="en-US" sz="1400" dirty="0">
              <a:latin typeface="Arial" pitchFamily="34" charset="0"/>
              <a:cs typeface="Arial" pitchFamily="34" charset="0"/>
            </a:endParaRPr>
          </a:p>
        </p:txBody>
      </p:sp>
      <p:sp>
        <p:nvSpPr>
          <p:cNvPr id="62467" name="Slide Number Placeholder 3"/>
          <p:cNvSpPr>
            <a:spLocks noGrp="1"/>
          </p:cNvSpPr>
          <p:nvPr>
            <p:ph type="sldNum" sz="quarter" idx="5"/>
          </p:nvPr>
        </p:nvSpPr>
        <p:spPr>
          <a:noFill/>
        </p:spPr>
        <p:txBody>
          <a:bodyPr/>
          <a:lstStyle/>
          <a:p>
            <a:fld id="{F4CB991B-C973-4C3E-A610-5DE62E8F340C}" type="slidenum">
              <a:rPr lang="en-US" smtClean="0"/>
              <a:pPr/>
              <a:t>14</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defRPr/>
            </a:pPr>
            <a:r>
              <a:rPr lang="en-US" sz="1400" dirty="0" smtClean="0">
                <a:latin typeface="Arial" pitchFamily="34" charset="0"/>
                <a:cs typeface="Arial" pitchFamily="34" charset="0"/>
              </a:rPr>
              <a:t>Need to have samples from UK and US to try to get a better fix on why the </a:t>
            </a:r>
            <a:r>
              <a:rPr lang="en-US" sz="1400" dirty="0" err="1" smtClean="0">
                <a:latin typeface="Arial" pitchFamily="34" charset="0"/>
                <a:cs typeface="Arial" pitchFamily="34" charset="0"/>
              </a:rPr>
              <a:t>behaviours</a:t>
            </a:r>
            <a:r>
              <a:rPr lang="en-US" sz="1400" dirty="0" smtClean="0">
                <a:latin typeface="Arial" pitchFamily="34" charset="0"/>
                <a:cs typeface="Arial" pitchFamily="34" charset="0"/>
              </a:rPr>
              <a:t> look the way they do.  </a:t>
            </a:r>
          </a:p>
          <a:p>
            <a:pPr marL="228577" indent="-228577">
              <a:buFont typeface="+mj-lt"/>
              <a:buAutoNum type="arabicPeriod"/>
              <a:defRPr/>
            </a:pPr>
            <a:r>
              <a:rPr lang="en-US" sz="1400" dirty="0" smtClean="0">
                <a:latin typeface="Arial" pitchFamily="34" charset="0"/>
                <a:cs typeface="Arial" pitchFamily="34" charset="0"/>
              </a:rPr>
              <a:t>Are they because of the technology?  </a:t>
            </a:r>
          </a:p>
          <a:p>
            <a:pPr marL="228577" indent="-228577">
              <a:buFont typeface="+mj-lt"/>
              <a:buAutoNum type="arabicPeriod"/>
              <a:defRPr/>
            </a:pPr>
            <a:r>
              <a:rPr lang="en-US" sz="1400" dirty="0" smtClean="0">
                <a:latin typeface="Arial" pitchFamily="34" charset="0"/>
                <a:cs typeface="Arial" pitchFamily="34" charset="0"/>
              </a:rPr>
              <a:t>Culture?  </a:t>
            </a:r>
          </a:p>
          <a:p>
            <a:pPr marL="228577" indent="-228577">
              <a:buFont typeface="+mj-lt"/>
              <a:buAutoNum type="arabicPeriod"/>
              <a:defRPr/>
            </a:pPr>
            <a:r>
              <a:rPr lang="en-US" sz="1400" dirty="0" smtClean="0">
                <a:latin typeface="Arial" pitchFamily="34" charset="0"/>
                <a:cs typeface="Arial" pitchFamily="34" charset="0"/>
              </a:rPr>
              <a:t>Living in town?  Living in suburbs?  </a:t>
            </a:r>
          </a:p>
          <a:p>
            <a:pPr marL="228577" indent="-228577">
              <a:buFont typeface="+mj-lt"/>
              <a:buAutoNum type="arabicPeriod"/>
              <a:defRPr/>
            </a:pPr>
            <a:r>
              <a:rPr lang="en-US" sz="1400" dirty="0" smtClean="0">
                <a:latin typeface="Arial" pitchFamily="34" charset="0"/>
                <a:cs typeface="Arial" pitchFamily="34" charset="0"/>
              </a:rPr>
              <a:t>Living in US/UK?  </a:t>
            </a:r>
          </a:p>
          <a:p>
            <a:pPr marL="228577" indent="-228577">
              <a:buFont typeface="+mj-lt"/>
              <a:buAutoNum type="arabicPeriod"/>
              <a:defRPr/>
            </a:pPr>
            <a:r>
              <a:rPr lang="en-US" sz="1400" dirty="0" smtClean="0">
                <a:latin typeface="Arial" pitchFamily="34" charset="0"/>
                <a:cs typeface="Arial" pitchFamily="34" charset="0"/>
              </a:rPr>
              <a:t>Going to College?  </a:t>
            </a:r>
          </a:p>
          <a:p>
            <a:pPr marL="228577" indent="-228577">
              <a:defRPr/>
            </a:pPr>
            <a:endParaRPr lang="en-US" sz="1400" dirty="0" smtClean="0">
              <a:latin typeface="Arial" pitchFamily="34" charset="0"/>
              <a:cs typeface="Arial" pitchFamily="34" charset="0"/>
            </a:endParaRPr>
          </a:p>
          <a:p>
            <a:pPr>
              <a:defRPr/>
            </a:pPr>
            <a:r>
              <a:rPr lang="en-US" sz="1400" dirty="0" smtClean="0">
                <a:latin typeface="Arial" pitchFamily="34" charset="0"/>
                <a:cs typeface="Arial" pitchFamily="34" charset="0"/>
              </a:rPr>
              <a:t>US (15 of 30)</a:t>
            </a:r>
          </a:p>
          <a:p>
            <a:pPr>
              <a:defRPr/>
            </a:pPr>
            <a:r>
              <a:rPr lang="en-US" sz="1400" dirty="0" smtClean="0">
                <a:latin typeface="Arial" pitchFamily="34" charset="0"/>
                <a:cs typeface="Arial" pitchFamily="34" charset="0"/>
              </a:rPr>
              <a:t>8 Females </a:t>
            </a:r>
          </a:p>
          <a:p>
            <a:pPr>
              <a:defRPr/>
            </a:pPr>
            <a:r>
              <a:rPr lang="en-US" sz="1400" dirty="0" smtClean="0">
                <a:latin typeface="Arial" pitchFamily="34" charset="0"/>
                <a:cs typeface="Arial" pitchFamily="34" charset="0"/>
              </a:rPr>
              <a:t>7 Males</a:t>
            </a:r>
          </a:p>
          <a:p>
            <a:pPr>
              <a:defRPr/>
            </a:pPr>
            <a:endParaRPr lang="en-US" sz="1400" dirty="0" smtClean="0">
              <a:latin typeface="Arial" pitchFamily="34" charset="0"/>
              <a:cs typeface="Arial" pitchFamily="34" charset="0"/>
            </a:endParaRPr>
          </a:p>
          <a:p>
            <a:pPr>
              <a:defRPr/>
            </a:pPr>
            <a:r>
              <a:rPr lang="en-US" sz="1400" dirty="0" smtClean="0">
                <a:latin typeface="Arial" pitchFamily="34" charset="0"/>
                <a:cs typeface="Arial" pitchFamily="34" charset="0"/>
              </a:rPr>
              <a:t>UK (15 of 30)</a:t>
            </a:r>
          </a:p>
          <a:p>
            <a:pPr>
              <a:defRPr/>
            </a:pPr>
            <a:r>
              <a:rPr lang="en-US" sz="1400" dirty="0" smtClean="0">
                <a:latin typeface="Arial" pitchFamily="34" charset="0"/>
                <a:cs typeface="Arial" pitchFamily="34" charset="0"/>
              </a:rPr>
              <a:t>11 Females</a:t>
            </a:r>
          </a:p>
          <a:p>
            <a:pPr>
              <a:defRPr/>
            </a:pPr>
            <a:r>
              <a:rPr lang="en-US" sz="1400" dirty="0" smtClean="0">
                <a:latin typeface="Arial" pitchFamily="34" charset="0"/>
                <a:cs typeface="Arial" pitchFamily="34" charset="0"/>
              </a:rPr>
              <a:t>4 Males</a:t>
            </a:r>
          </a:p>
          <a:p>
            <a:pPr>
              <a:defRPr/>
            </a:pPr>
            <a:endParaRPr lang="en-US" dirty="0" smtClean="0"/>
          </a:p>
          <a:p>
            <a:pPr>
              <a:defRPr/>
            </a:pPr>
            <a:endParaRPr lang="en-US" dirty="0"/>
          </a:p>
        </p:txBody>
      </p:sp>
      <p:sp>
        <p:nvSpPr>
          <p:cNvPr id="64515" name="Slide Number Placeholder 3"/>
          <p:cNvSpPr>
            <a:spLocks noGrp="1"/>
          </p:cNvSpPr>
          <p:nvPr>
            <p:ph type="sldNum" sz="quarter" idx="5"/>
          </p:nvPr>
        </p:nvSpPr>
        <p:spPr>
          <a:noFill/>
        </p:spPr>
        <p:txBody>
          <a:bodyPr/>
          <a:lstStyle/>
          <a:p>
            <a:fld id="{8A81B4DD-DFD8-4AAA-96AE-DDA9C19DC014}"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a:ln/>
        </p:spPr>
      </p:sp>
      <p:sp>
        <p:nvSpPr>
          <p:cNvPr id="66562" name="Notes Placeholder 2"/>
          <p:cNvSpPr>
            <a:spLocks noGrp="1"/>
          </p:cNvSpPr>
          <p:nvPr>
            <p:ph type="body" idx="1"/>
          </p:nvPr>
        </p:nvSpPr>
        <p:spPr>
          <a:noFill/>
          <a:ln/>
        </p:spPr>
        <p:txBody>
          <a:bodyPr/>
          <a:lstStyle/>
          <a:p>
            <a:r>
              <a:rPr lang="en-US" sz="1400" b="1" dirty="0" smtClean="0">
                <a:latin typeface="Arial" pitchFamily="34" charset="0"/>
                <a:cs typeface="Arial" pitchFamily="34" charset="0"/>
              </a:rPr>
              <a:t>US (15 of 30)</a:t>
            </a:r>
          </a:p>
          <a:p>
            <a:r>
              <a:rPr lang="en-US" sz="1400" dirty="0" smtClean="0">
                <a:latin typeface="Arial" pitchFamily="34" charset="0"/>
                <a:cs typeface="Arial" pitchFamily="34" charset="0"/>
              </a:rPr>
              <a:t>5 are 17 years-old</a:t>
            </a:r>
          </a:p>
          <a:p>
            <a:r>
              <a:rPr lang="en-US" sz="1400" dirty="0" smtClean="0">
                <a:latin typeface="Arial" pitchFamily="34" charset="0"/>
                <a:cs typeface="Arial" pitchFamily="34" charset="0"/>
              </a:rPr>
              <a:t>2 are 18 years-old</a:t>
            </a:r>
          </a:p>
          <a:p>
            <a:r>
              <a:rPr lang="en-US" sz="1400" dirty="0" smtClean="0">
                <a:latin typeface="Arial" pitchFamily="34" charset="0"/>
                <a:cs typeface="Arial" pitchFamily="34" charset="0"/>
              </a:rPr>
              <a:t>7 are 19 years old</a:t>
            </a:r>
          </a:p>
          <a:p>
            <a:r>
              <a:rPr lang="en-US" sz="1400" dirty="0" smtClean="0">
                <a:latin typeface="Arial" pitchFamily="34" charset="0"/>
                <a:cs typeface="Arial" pitchFamily="34" charset="0"/>
              </a:rPr>
              <a:t>1 is 28 years old</a:t>
            </a:r>
          </a:p>
          <a:p>
            <a:endParaRPr lang="en-US" sz="1400" dirty="0" smtClean="0">
              <a:latin typeface="Arial" pitchFamily="34" charset="0"/>
              <a:cs typeface="Arial" pitchFamily="34" charset="0"/>
            </a:endParaRPr>
          </a:p>
          <a:p>
            <a:r>
              <a:rPr lang="en-US" sz="1400" b="1" dirty="0" smtClean="0">
                <a:latin typeface="Arial" pitchFamily="34" charset="0"/>
                <a:cs typeface="Arial" pitchFamily="34" charset="0"/>
              </a:rPr>
              <a:t>UK  (15 of 30)</a:t>
            </a:r>
          </a:p>
          <a:p>
            <a:r>
              <a:rPr lang="en-US" sz="1400" dirty="0" smtClean="0">
                <a:latin typeface="Arial" pitchFamily="34" charset="0"/>
                <a:cs typeface="Arial" pitchFamily="34" charset="0"/>
              </a:rPr>
              <a:t>1 is 16 years old</a:t>
            </a:r>
          </a:p>
          <a:p>
            <a:r>
              <a:rPr lang="en-US" sz="1400" dirty="0" smtClean="0">
                <a:latin typeface="Arial" pitchFamily="34" charset="0"/>
                <a:cs typeface="Arial" pitchFamily="34" charset="0"/>
              </a:rPr>
              <a:t>6 are 17 years old</a:t>
            </a:r>
          </a:p>
          <a:p>
            <a:r>
              <a:rPr lang="en-US" sz="1400" dirty="0" smtClean="0">
                <a:latin typeface="Arial" pitchFamily="34" charset="0"/>
                <a:cs typeface="Arial" pitchFamily="34" charset="0"/>
              </a:rPr>
              <a:t>1 is 18 years old</a:t>
            </a:r>
          </a:p>
          <a:p>
            <a:r>
              <a:rPr lang="en-US" sz="1400" dirty="0" smtClean="0">
                <a:latin typeface="Arial" pitchFamily="34" charset="0"/>
                <a:cs typeface="Arial" pitchFamily="34" charset="0"/>
              </a:rPr>
              <a:t>4 are 19 years old</a:t>
            </a:r>
          </a:p>
          <a:p>
            <a:r>
              <a:rPr lang="en-US" sz="1400" dirty="0" smtClean="0">
                <a:latin typeface="Arial" pitchFamily="34" charset="0"/>
                <a:cs typeface="Arial" pitchFamily="34" charset="0"/>
              </a:rPr>
              <a:t>1 is 34 years old</a:t>
            </a:r>
          </a:p>
          <a:p>
            <a:r>
              <a:rPr lang="en-US" sz="1400" dirty="0" smtClean="0">
                <a:latin typeface="Arial" pitchFamily="34" charset="0"/>
                <a:cs typeface="Arial" pitchFamily="34" charset="0"/>
              </a:rPr>
              <a:t>1 is 36 years old</a:t>
            </a:r>
          </a:p>
          <a:p>
            <a:r>
              <a:rPr lang="en-US" sz="1400" dirty="0" smtClean="0">
                <a:latin typeface="Arial" pitchFamily="34" charset="0"/>
                <a:cs typeface="Arial" pitchFamily="34" charset="0"/>
              </a:rPr>
              <a:t>1 is 57 years old</a:t>
            </a:r>
          </a:p>
          <a:p>
            <a:endParaRPr lang="en-US" sz="1400" dirty="0" smtClean="0">
              <a:latin typeface="Arial" pitchFamily="34" charset="0"/>
              <a:cs typeface="Arial" pitchFamily="34" charset="0"/>
            </a:endParaRPr>
          </a:p>
          <a:p>
            <a:endParaRPr lang="en-US" sz="1400" dirty="0" smtClean="0">
              <a:latin typeface="Arial" pitchFamily="34" charset="0"/>
              <a:cs typeface="Arial" pitchFamily="34" charset="0"/>
            </a:endParaRPr>
          </a:p>
        </p:txBody>
      </p:sp>
      <p:sp>
        <p:nvSpPr>
          <p:cNvPr id="66563" name="Slide Number Placeholder 3"/>
          <p:cNvSpPr>
            <a:spLocks noGrp="1"/>
          </p:cNvSpPr>
          <p:nvPr>
            <p:ph type="sldNum" sz="quarter" idx="5"/>
          </p:nvPr>
        </p:nvSpPr>
        <p:spPr>
          <a:noFill/>
        </p:spPr>
        <p:txBody>
          <a:bodyPr/>
          <a:lstStyle/>
          <a:p>
            <a:fld id="{8E239612-AB1D-4B91-B7ED-91ADBBEBA659}" type="slidenum">
              <a:rPr lang="en-US" smtClean="0"/>
              <a:pPr/>
              <a:t>16</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a:ln/>
        </p:spPr>
      </p:sp>
      <p:sp>
        <p:nvSpPr>
          <p:cNvPr id="68610" name="Notes Placeholder 2"/>
          <p:cNvSpPr>
            <a:spLocks noGrp="1"/>
          </p:cNvSpPr>
          <p:nvPr>
            <p:ph type="body" idx="1"/>
          </p:nvPr>
        </p:nvSpPr>
        <p:spPr>
          <a:noFill/>
          <a:ln/>
        </p:spPr>
        <p:txBody>
          <a:bodyPr/>
          <a:lstStyle/>
          <a:p>
            <a:r>
              <a:rPr lang="en-US" sz="1400" dirty="0" smtClean="0">
                <a:latin typeface="Arial" pitchFamily="34" charset="0"/>
                <a:cs typeface="Arial" pitchFamily="34" charset="0"/>
              </a:rPr>
              <a:t>US (15 of 30)</a:t>
            </a:r>
          </a:p>
          <a:p>
            <a:r>
              <a:rPr lang="en-US" sz="1400" dirty="0" smtClean="0">
                <a:latin typeface="Arial" pitchFamily="34" charset="0"/>
                <a:cs typeface="Arial" pitchFamily="34" charset="0"/>
              </a:rPr>
              <a:t>3 African American</a:t>
            </a:r>
          </a:p>
          <a:p>
            <a:r>
              <a:rPr lang="en-US" sz="1400" dirty="0" smtClean="0">
                <a:latin typeface="Arial" pitchFamily="34" charset="0"/>
                <a:cs typeface="Arial" pitchFamily="34" charset="0"/>
              </a:rPr>
              <a:t>11 Caucasian</a:t>
            </a:r>
          </a:p>
          <a:p>
            <a:r>
              <a:rPr lang="en-US" sz="1400" dirty="0" smtClean="0">
                <a:latin typeface="Arial" pitchFamily="34" charset="0"/>
                <a:cs typeface="Arial" pitchFamily="34" charset="0"/>
              </a:rPr>
              <a:t>1 Hispanic</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UK (15 of 30)</a:t>
            </a:r>
          </a:p>
          <a:p>
            <a:r>
              <a:rPr lang="en-US" sz="1400" dirty="0" smtClean="0">
                <a:latin typeface="Arial" pitchFamily="34" charset="0"/>
                <a:cs typeface="Arial" pitchFamily="34" charset="0"/>
              </a:rPr>
              <a:t>1 Caucasian/Thai</a:t>
            </a:r>
          </a:p>
          <a:p>
            <a:r>
              <a:rPr lang="en-US" sz="1400" dirty="0" smtClean="0">
                <a:latin typeface="Arial" pitchFamily="34" charset="0"/>
                <a:cs typeface="Arial" pitchFamily="34" charset="0"/>
              </a:rPr>
              <a:t>10 Caucasian</a:t>
            </a:r>
          </a:p>
          <a:p>
            <a:r>
              <a:rPr lang="en-US" sz="1400" dirty="0" smtClean="0">
                <a:latin typeface="Arial" pitchFamily="34" charset="0"/>
                <a:cs typeface="Arial" pitchFamily="34" charset="0"/>
              </a:rPr>
              <a:t>4 Undeclared</a:t>
            </a:r>
          </a:p>
          <a:p>
            <a:endParaRPr lang="en-US" dirty="0" smtClean="0"/>
          </a:p>
          <a:p>
            <a:endParaRPr lang="en-US" dirty="0" smtClean="0"/>
          </a:p>
        </p:txBody>
      </p:sp>
      <p:sp>
        <p:nvSpPr>
          <p:cNvPr id="68611" name="Slide Number Placeholder 3"/>
          <p:cNvSpPr>
            <a:spLocks noGrp="1"/>
          </p:cNvSpPr>
          <p:nvPr>
            <p:ph type="sldNum" sz="quarter" idx="5"/>
          </p:nvPr>
        </p:nvSpPr>
        <p:spPr>
          <a:noFill/>
        </p:spPr>
        <p:txBody>
          <a:bodyPr/>
          <a:lstStyle/>
          <a:p>
            <a:fld id="{3759D5D2-B7D5-4169-9FFD-EA22211B5BE4}" type="slidenum">
              <a:rPr lang="en-US" smtClean="0"/>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defRPr/>
            </a:pPr>
            <a:r>
              <a:rPr lang="en-US" sz="1400" dirty="0" smtClean="0">
                <a:latin typeface="Arial" pitchFamily="34" charset="0"/>
                <a:cs typeface="Arial" pitchFamily="34" charset="0"/>
              </a:rPr>
              <a:t>This is the 16 of 30 Emerging who are already in college.  </a:t>
            </a:r>
          </a:p>
          <a:p>
            <a:pPr>
              <a:defRPr/>
            </a:pPr>
            <a:endParaRPr lang="en-US" sz="1400" dirty="0" smtClean="0">
              <a:latin typeface="Arial" pitchFamily="34" charset="0"/>
              <a:cs typeface="Arial" pitchFamily="34" charset="0"/>
            </a:endParaRPr>
          </a:p>
          <a:p>
            <a:pPr>
              <a:defRPr/>
            </a:pPr>
            <a:r>
              <a:rPr lang="en-US" sz="1400" dirty="0" smtClean="0">
                <a:latin typeface="Arial" pitchFamily="34" charset="0"/>
                <a:cs typeface="Arial" pitchFamily="34" charset="0"/>
              </a:rPr>
              <a:t>This was done to give us the potential to discuss </a:t>
            </a:r>
            <a:r>
              <a:rPr lang="en-US" sz="1400" dirty="0" err="1" smtClean="0">
                <a:latin typeface="Arial" pitchFamily="34" charset="0"/>
                <a:cs typeface="Arial" pitchFamily="34" charset="0"/>
              </a:rPr>
              <a:t>behaviours</a:t>
            </a:r>
            <a:r>
              <a:rPr lang="en-US" sz="1400" dirty="0" smtClean="0">
                <a:latin typeface="Arial" pitchFamily="34" charset="0"/>
                <a:cs typeface="Arial" pitchFamily="34" charset="0"/>
              </a:rPr>
              <a:t> in </a:t>
            </a:r>
            <a:r>
              <a:rPr lang="en-US" sz="1400" b="1" dirty="0" smtClean="0">
                <a:latin typeface="Arial" pitchFamily="34" charset="0"/>
                <a:cs typeface="Arial" pitchFamily="34" charset="0"/>
              </a:rPr>
              <a:t>context</a:t>
            </a:r>
          </a:p>
          <a:p>
            <a:pPr marL="228577" indent="-228577">
              <a:buFont typeface="+mj-lt"/>
              <a:buAutoNum type="arabicPeriod"/>
              <a:defRPr/>
            </a:pPr>
            <a:r>
              <a:rPr lang="en-US" sz="1400" dirty="0" smtClean="0">
                <a:latin typeface="Arial" pitchFamily="34" charset="0"/>
                <a:cs typeface="Arial" pitchFamily="34" charset="0"/>
              </a:rPr>
              <a:t>Are there certain things they do because they are engineers?  Because they are education students?  </a:t>
            </a:r>
          </a:p>
          <a:p>
            <a:pPr marL="228577" indent="-228577">
              <a:buFont typeface="+mj-lt"/>
              <a:buAutoNum type="arabicPeriod"/>
              <a:defRPr/>
            </a:pPr>
            <a:r>
              <a:rPr lang="en-US" sz="1400" dirty="0" smtClean="0">
                <a:latin typeface="Arial" pitchFamily="34" charset="0"/>
                <a:cs typeface="Arial" pitchFamily="34" charset="0"/>
              </a:rPr>
              <a:t>If not, why not?</a:t>
            </a:r>
            <a:endParaRPr lang="en-US" sz="1400" dirty="0">
              <a:latin typeface="Arial" pitchFamily="34" charset="0"/>
              <a:cs typeface="Arial" pitchFamily="34" charset="0"/>
            </a:endParaRPr>
          </a:p>
        </p:txBody>
      </p:sp>
      <p:sp>
        <p:nvSpPr>
          <p:cNvPr id="70659" name="Slide Number Placeholder 3"/>
          <p:cNvSpPr>
            <a:spLocks noGrp="1"/>
          </p:cNvSpPr>
          <p:nvPr>
            <p:ph type="sldNum" sz="quarter" idx="5"/>
          </p:nvPr>
        </p:nvSpPr>
        <p:spPr>
          <a:noFill/>
        </p:spPr>
        <p:txBody>
          <a:bodyPr/>
          <a:lstStyle/>
          <a:p>
            <a:fld id="{5EBDEB61-3595-4724-8031-B91B7BC7E8EA}" type="slidenum">
              <a:rPr lang="en-US" smtClean="0"/>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a:ln/>
        </p:spPr>
      </p:sp>
      <p:sp>
        <p:nvSpPr>
          <p:cNvPr id="72706" name="Notes Placeholder 2"/>
          <p:cNvSpPr>
            <a:spLocks noGrp="1"/>
          </p:cNvSpPr>
          <p:nvPr>
            <p:ph type="body" idx="1"/>
          </p:nvPr>
        </p:nvSpPr>
        <p:spPr>
          <a:noFill/>
          <a:ln/>
        </p:spPr>
        <p:txBody>
          <a:bodyPr/>
          <a:lstStyle/>
          <a:p>
            <a:r>
              <a:rPr lang="en-US" sz="1400" dirty="0" smtClean="0">
                <a:latin typeface="Arial" pitchFamily="34" charset="0"/>
                <a:cs typeface="Arial" pitchFamily="34" charset="0"/>
              </a:rPr>
              <a:t>For </a:t>
            </a:r>
            <a:r>
              <a:rPr lang="en-US" sz="1400" b="1" dirty="0" smtClean="0">
                <a:latin typeface="Arial" pitchFamily="34" charset="0"/>
                <a:cs typeface="Arial" pitchFamily="34" charset="0"/>
              </a:rPr>
              <a:t>faculty,</a:t>
            </a:r>
            <a:r>
              <a:rPr lang="en-US" sz="1400" dirty="0" smtClean="0">
                <a:latin typeface="Arial" pitchFamily="34" charset="0"/>
                <a:cs typeface="Arial" pitchFamily="34" charset="0"/>
              </a:rPr>
              <a:t> these are being slightly edited to ask about their preconceptions of academic life before the stage they currently occupy, as well as what they think the future might hold.</a:t>
            </a:r>
          </a:p>
        </p:txBody>
      </p:sp>
      <p:sp>
        <p:nvSpPr>
          <p:cNvPr id="72707" name="Slide Number Placeholder 3"/>
          <p:cNvSpPr>
            <a:spLocks noGrp="1"/>
          </p:cNvSpPr>
          <p:nvPr>
            <p:ph type="sldNum" sz="quarter" idx="5"/>
          </p:nvPr>
        </p:nvSpPr>
        <p:spPr>
          <a:noFill/>
        </p:spPr>
        <p:txBody>
          <a:bodyPr/>
          <a:lstStyle/>
          <a:p>
            <a:fld id="{677FD859-6B95-4A8F-9A6D-F69D867AC498}" type="slidenum">
              <a:rPr lang="en-US" smtClean="0"/>
              <a:pPr/>
              <a:t>19</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latin typeface="Arial" pitchFamily="34" charset="0"/>
                <a:cs typeface="Arial" pitchFamily="34" charset="0"/>
              </a:rPr>
              <a:t>Dempsey, </a:t>
            </a:r>
            <a:r>
              <a:rPr lang="en-US" sz="1200" dirty="0" err="1" smtClean="0">
                <a:latin typeface="Arial" pitchFamily="34" charset="0"/>
                <a:cs typeface="Arial" pitchFamily="34" charset="0"/>
              </a:rPr>
              <a:t>Lorcan</a:t>
            </a:r>
            <a:r>
              <a:rPr lang="en-US" sz="1200" dirty="0" smtClean="0">
                <a:latin typeface="Arial" pitchFamily="34" charset="0"/>
                <a:cs typeface="Arial" pitchFamily="34" charset="0"/>
              </a:rPr>
              <a:t>. 2010. 3 switches. </a:t>
            </a:r>
            <a:r>
              <a:rPr lang="en-US" sz="1200" i="1" dirty="0" err="1" smtClean="0">
                <a:latin typeface="Arial" pitchFamily="34" charset="0"/>
                <a:cs typeface="Arial" pitchFamily="34" charset="0"/>
              </a:rPr>
              <a:t>Lorcan</a:t>
            </a:r>
            <a:r>
              <a:rPr lang="en-US" sz="1200" i="1" dirty="0" smtClean="0">
                <a:latin typeface="Arial" pitchFamily="34" charset="0"/>
                <a:cs typeface="Arial" pitchFamily="34" charset="0"/>
              </a:rPr>
              <a:t> Dempsey’s Weblog</a:t>
            </a:r>
            <a:r>
              <a:rPr lang="en-US" sz="1200" dirty="0" smtClean="0">
                <a:latin typeface="Arial" pitchFamily="34" charset="0"/>
                <a:cs typeface="Arial" pitchFamily="34" charset="0"/>
              </a:rPr>
              <a:t> (blog), June 13, 2010. </a:t>
            </a:r>
            <a:r>
              <a:rPr lang="en-US" sz="1200" u="sng" dirty="0" smtClean="0">
                <a:latin typeface="Arial" pitchFamily="34" charset="0"/>
                <a:cs typeface="Arial" pitchFamily="34" charset="0"/>
                <a:hlinkClick r:id="rId3"/>
              </a:rPr>
              <a:t>http://orweblog.oclc.org/archives/002104.html</a:t>
            </a:r>
            <a:r>
              <a:rPr lang="en-US" sz="1200" dirty="0" smtClean="0">
                <a:latin typeface="Arial" pitchFamily="34" charset="0"/>
                <a:cs typeface="Arial" pitchFamily="34" charset="0"/>
              </a:rPr>
              <a:t>.</a:t>
            </a:r>
            <a:endParaRPr lang="en-US" sz="12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a:ln/>
        </p:spPr>
      </p:sp>
      <p:sp>
        <p:nvSpPr>
          <p:cNvPr id="3" name="Notes Placeholder 2"/>
          <p:cNvSpPr>
            <a:spLocks noGrp="1"/>
          </p:cNvSpPr>
          <p:nvPr>
            <p:ph type="body" idx="1"/>
          </p:nvPr>
        </p:nvSpPr>
        <p:spPr>
          <a:xfrm>
            <a:off x="461962" y="3636743"/>
            <a:ext cx="6248400" cy="4971238"/>
          </a:xfrm>
        </p:spPr>
        <p:txBody>
          <a:bodyPr>
            <a:normAutofit/>
          </a:bodyPr>
          <a:lstStyle/>
          <a:p>
            <a:pPr>
              <a:defRPr/>
            </a:pPr>
            <a:r>
              <a:rPr lang="en-US" sz="1400" dirty="0" smtClean="0">
                <a:latin typeface="Arial" pitchFamily="34" charset="0"/>
                <a:cs typeface="Arial" pitchFamily="34" charset="0"/>
              </a:rPr>
              <a:t>These questions come from previous research </a:t>
            </a:r>
          </a:p>
          <a:p>
            <a:pPr marL="342865" indent="-342865">
              <a:buFont typeface="+mj-lt"/>
              <a:buAutoNum type="arabicPeriod"/>
              <a:defRPr/>
            </a:pPr>
            <a:r>
              <a:rPr lang="en-US" sz="1400" dirty="0" smtClean="0">
                <a:latin typeface="Arial" pitchFamily="34" charset="0"/>
                <a:cs typeface="Arial" pitchFamily="34" charset="0"/>
              </a:rPr>
              <a:t>Institute for Museums and Library Services Research Grant, 2003-2005. “</a:t>
            </a:r>
            <a:r>
              <a:rPr lang="en-US" sz="1400" b="1" dirty="0" smtClean="0">
                <a:latin typeface="Arial" pitchFamily="34" charset="0"/>
                <a:cs typeface="Arial" pitchFamily="34" charset="0"/>
              </a:rPr>
              <a:t>Sense-making the Information Confluence: The </a:t>
            </a:r>
            <a:r>
              <a:rPr lang="en-US" sz="1400" b="1" dirty="0" err="1" smtClean="0">
                <a:latin typeface="Arial" pitchFamily="34" charset="0"/>
                <a:cs typeface="Arial" pitchFamily="34" charset="0"/>
              </a:rPr>
              <a:t>Hows</a:t>
            </a:r>
            <a:r>
              <a:rPr lang="en-US" sz="1400" b="1" dirty="0" smtClean="0">
                <a:latin typeface="Arial" pitchFamily="34" charset="0"/>
                <a:cs typeface="Arial" pitchFamily="34" charset="0"/>
              </a:rPr>
              <a:t> and the Whys of College and University User </a:t>
            </a:r>
            <a:r>
              <a:rPr lang="en-US" sz="1400" b="1" dirty="0" err="1" smtClean="0">
                <a:latin typeface="Arial" pitchFamily="34" charset="0"/>
                <a:cs typeface="Arial" pitchFamily="34" charset="0"/>
              </a:rPr>
              <a:t>Satisficing</a:t>
            </a:r>
            <a:r>
              <a:rPr lang="en-US" sz="1400" b="1" dirty="0" smtClean="0">
                <a:latin typeface="Arial" pitchFamily="34" charset="0"/>
                <a:cs typeface="Arial" pitchFamily="34" charset="0"/>
              </a:rPr>
              <a:t> of  Information Needs</a:t>
            </a:r>
            <a:r>
              <a:rPr lang="en-US" sz="1400" dirty="0" smtClean="0">
                <a:latin typeface="Arial" pitchFamily="34" charset="0"/>
                <a:cs typeface="Arial" pitchFamily="34" charset="0"/>
              </a:rPr>
              <a:t>,” Brenda </a:t>
            </a:r>
            <a:r>
              <a:rPr lang="en-US" sz="1400" dirty="0" err="1" smtClean="0">
                <a:latin typeface="Arial" pitchFamily="34" charset="0"/>
                <a:cs typeface="Arial" pitchFamily="34" charset="0"/>
              </a:rPr>
              <a:t>Dervin</a:t>
            </a:r>
            <a:r>
              <a:rPr lang="en-US" sz="1400" dirty="0" smtClean="0">
                <a:latin typeface="Arial" pitchFamily="34" charset="0"/>
                <a:cs typeface="Arial" pitchFamily="34" charset="0"/>
              </a:rPr>
              <a:t>, Ohio State University, Principal Investigator; Lynn Silipigni Connaway and Chandra </a:t>
            </a:r>
            <a:r>
              <a:rPr lang="en-US" sz="1400" dirty="0" err="1" smtClean="0">
                <a:latin typeface="Arial" pitchFamily="34" charset="0"/>
                <a:cs typeface="Arial" pitchFamily="34" charset="0"/>
              </a:rPr>
              <a:t>Prabha</a:t>
            </a:r>
            <a:r>
              <a:rPr lang="en-US" sz="1400" dirty="0" smtClean="0">
                <a:latin typeface="Arial" pitchFamily="34" charset="0"/>
                <a:cs typeface="Arial" pitchFamily="34" charset="0"/>
              </a:rPr>
              <a:t>, Co-Investigators. $480,542, plus matching from OCLC and OSU. Project Website URL: </a:t>
            </a:r>
            <a:r>
              <a:rPr lang="en-US" sz="1400" dirty="0" smtClean="0">
                <a:latin typeface="Arial" pitchFamily="34" charset="0"/>
                <a:cs typeface="Arial" pitchFamily="34" charset="0"/>
                <a:hlinkClick r:id="rId3"/>
              </a:rPr>
              <a:t>http://www.oclc.org/research/activities/past/orprojects/imls/default.htm</a:t>
            </a:r>
            <a:r>
              <a:rPr lang="en-US" sz="1400" dirty="0" smtClean="0">
                <a:latin typeface="Arial" pitchFamily="34" charset="0"/>
                <a:cs typeface="Arial" pitchFamily="34" charset="0"/>
              </a:rPr>
              <a:t>)</a:t>
            </a:r>
          </a:p>
          <a:p>
            <a:pPr>
              <a:defRPr/>
            </a:pPr>
            <a:endParaRPr lang="en-US" sz="1400" dirty="0" smtClean="0">
              <a:latin typeface="Arial" pitchFamily="34" charset="0"/>
              <a:cs typeface="Arial" pitchFamily="34" charset="0"/>
            </a:endParaRPr>
          </a:p>
          <a:p>
            <a:pPr marL="342865" indent="-342865">
              <a:defRPr/>
            </a:pPr>
            <a:r>
              <a:rPr lang="en-US" sz="1400" dirty="0" smtClean="0">
                <a:latin typeface="Arial" pitchFamily="34" charset="0"/>
                <a:cs typeface="Arial" pitchFamily="34" charset="0"/>
              </a:rPr>
              <a:t>2.   Institute for Museums and Library Services Research Grant, 2005-2007. “</a:t>
            </a:r>
            <a:r>
              <a:rPr lang="en-US" sz="1400" b="1" dirty="0" smtClean="0">
                <a:latin typeface="Arial" pitchFamily="34" charset="0"/>
                <a:cs typeface="Arial" pitchFamily="34" charset="0"/>
              </a:rPr>
              <a:t>Seeking Synchronicity: Evaluating Virtual Reference Services from User, Non-User, and Librarian Perspectives</a:t>
            </a:r>
            <a:r>
              <a:rPr lang="en-US" sz="1400" dirty="0" smtClean="0">
                <a:latin typeface="Arial" pitchFamily="34" charset="0"/>
                <a:cs typeface="Arial" pitchFamily="34" charset="0"/>
              </a:rPr>
              <a:t>.” Lynn Silipigni Connaway and Marie L. Radford, Rutgers University. Co-Principal Investigators. $684,996, plus matching from OCLC and Rutgers: $405,078. Project Website URL: http://www.oclc.org/research/activities/synchronicity/default.htm</a:t>
            </a:r>
          </a:p>
          <a:p>
            <a:pPr>
              <a:defRPr/>
            </a:pPr>
            <a:endParaRPr lang="en-US" dirty="0" smtClean="0"/>
          </a:p>
          <a:p>
            <a:pPr>
              <a:defRPr/>
            </a:pPr>
            <a:endParaRPr lang="en-US" dirty="0" smtClean="0"/>
          </a:p>
        </p:txBody>
      </p:sp>
      <p:sp>
        <p:nvSpPr>
          <p:cNvPr id="74755" name="Slide Number Placeholder 3"/>
          <p:cNvSpPr>
            <a:spLocks noGrp="1"/>
          </p:cNvSpPr>
          <p:nvPr>
            <p:ph type="sldNum" sz="quarter" idx="5"/>
          </p:nvPr>
        </p:nvSpPr>
        <p:spPr>
          <a:noFill/>
        </p:spPr>
        <p:txBody>
          <a:bodyPr/>
          <a:lstStyle/>
          <a:p>
            <a:fld id="{7FF3800F-C17B-4016-B344-FDBB31070E36}" type="slidenum">
              <a:rPr lang="en-US" smtClean="0"/>
              <a:pPr/>
              <a:t>20</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a:bodyPr>
          <a:lstStyle/>
          <a:p>
            <a:pPr>
              <a:defRPr/>
            </a:pPr>
            <a:r>
              <a:rPr lang="en-US" sz="1400" dirty="0" smtClean="0">
                <a:latin typeface="Arial" pitchFamily="34" charset="0"/>
                <a:cs typeface="Arial" pitchFamily="34" charset="0"/>
              </a:rPr>
              <a:t>How we used the codebook: </a:t>
            </a:r>
          </a:p>
          <a:p>
            <a:pPr marL="228577" indent="-228577">
              <a:buFont typeface="+mj-lt"/>
              <a:buAutoNum type="arabicPeriod"/>
              <a:defRPr/>
            </a:pPr>
            <a:r>
              <a:rPr lang="en-US" sz="1400" dirty="0" smtClean="0">
                <a:latin typeface="Arial" pitchFamily="34" charset="0"/>
                <a:cs typeface="Arial" pitchFamily="34" charset="0"/>
              </a:rPr>
              <a:t>First: the 3 researchers and research assistant coded the same two transcripts, one US and one UK (both secondary school).  </a:t>
            </a:r>
          </a:p>
          <a:p>
            <a:pPr marL="228577" indent="-228577">
              <a:buFont typeface="+mj-lt"/>
              <a:buAutoNum type="arabicPeriod"/>
              <a:defRPr/>
            </a:pPr>
            <a:r>
              <a:rPr lang="en-US" sz="1400" dirty="0" smtClean="0">
                <a:latin typeface="Arial" pitchFamily="34" charset="0"/>
                <a:cs typeface="Arial" pitchFamily="34" charset="0"/>
              </a:rPr>
              <a:t>We met and re-met and coded and re-coded until there was agreement.  </a:t>
            </a:r>
          </a:p>
          <a:p>
            <a:pPr marL="228577" indent="-228577">
              <a:buFont typeface="+mj-lt"/>
              <a:buAutoNum type="arabicPeriod"/>
              <a:defRPr/>
            </a:pPr>
            <a:r>
              <a:rPr lang="en-US" sz="1400" dirty="0" smtClean="0">
                <a:latin typeface="Arial" pitchFamily="34" charset="0"/>
                <a:cs typeface="Arial" pitchFamily="34" charset="0"/>
              </a:rPr>
              <a:t>THEN we went our separate ways to code.  BUT we still communicate with  each other in our coding processes, because of the remote nature of our collaboration.  </a:t>
            </a:r>
          </a:p>
          <a:p>
            <a:pPr marL="228577" indent="-228577">
              <a:buFont typeface="+mj-lt"/>
              <a:buAutoNum type="arabicPeriod"/>
              <a:defRPr/>
            </a:pPr>
            <a:r>
              <a:rPr lang="en-US" sz="1400" dirty="0" smtClean="0">
                <a:latin typeface="Arial" pitchFamily="34" charset="0"/>
                <a:cs typeface="Arial" pitchFamily="34" charset="0"/>
              </a:rPr>
              <a:t>Coding is done on paper, for the most part, and then the codes are entered into word, or scanned and sent to research assistants, who enter the coding into NVivo9.  When the research assistants are entering the coding, they notice discrepancies, document them, and generate a discussion about what was intended, and what should the final coding be.</a:t>
            </a:r>
          </a:p>
          <a:p>
            <a:pPr marL="228577" indent="-228577">
              <a:buFont typeface="+mj-lt"/>
              <a:buAutoNum type="arabicPeriod"/>
              <a:defRPr/>
            </a:pPr>
            <a:r>
              <a:rPr lang="en-US" sz="1400" dirty="0" smtClean="0">
                <a:latin typeface="Arial" pitchFamily="34" charset="0"/>
                <a:cs typeface="Arial" pitchFamily="34" charset="0"/>
              </a:rPr>
              <a:t>This continuous communication provides more consistency in coding across the researchers.  </a:t>
            </a:r>
          </a:p>
          <a:p>
            <a:pPr marL="228577" indent="-228577">
              <a:buFont typeface="+mj-lt"/>
              <a:buAutoNum type="arabicPeriod"/>
              <a:defRPr/>
            </a:pPr>
            <a:r>
              <a:rPr lang="en-US" sz="1400" dirty="0" smtClean="0">
                <a:latin typeface="Arial" pitchFamily="34" charset="0"/>
                <a:cs typeface="Arial" pitchFamily="34" charset="0"/>
              </a:rPr>
              <a:t>We will, once all of the coding is input, measure inter-coder reliability as well.</a:t>
            </a:r>
            <a:endParaRPr lang="en-US" sz="1400" dirty="0">
              <a:latin typeface="Arial" pitchFamily="34" charset="0"/>
              <a:cs typeface="Arial" pitchFamily="34" charset="0"/>
            </a:endParaRPr>
          </a:p>
        </p:txBody>
      </p:sp>
      <p:sp>
        <p:nvSpPr>
          <p:cNvPr id="78851" name="Slide Number Placeholder 3"/>
          <p:cNvSpPr>
            <a:spLocks noGrp="1"/>
          </p:cNvSpPr>
          <p:nvPr>
            <p:ph type="sldNum" sz="quarter" idx="5"/>
          </p:nvPr>
        </p:nvSpPr>
        <p:spPr>
          <a:noFill/>
        </p:spPr>
        <p:txBody>
          <a:bodyPr/>
          <a:lstStyle/>
          <a:p>
            <a:fld id="{B1995BB4-5981-441D-AB2B-0A11C21A94A5}" type="slidenum">
              <a:rPr lang="en-US" smtClean="0"/>
              <a:pPr/>
              <a:t>21</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a:ln/>
        </p:spPr>
      </p:sp>
      <p:sp>
        <p:nvSpPr>
          <p:cNvPr id="76802" name="Notes Placeholder 2"/>
          <p:cNvSpPr>
            <a:spLocks noGrp="1"/>
          </p:cNvSpPr>
          <p:nvPr>
            <p:ph type="body" idx="1"/>
          </p:nvPr>
        </p:nvSpPr>
        <p:spPr>
          <a:noFill/>
          <a:ln/>
        </p:spPr>
        <p:txBody>
          <a:bodyPr/>
          <a:lstStyle/>
          <a:p>
            <a:pPr marL="228577" indent="-228577">
              <a:buFont typeface="Calibri" pitchFamily="34" charset="0"/>
              <a:buAutoNum type="arabicPeriod"/>
            </a:pPr>
            <a:r>
              <a:rPr lang="en-US" sz="1400" dirty="0" smtClean="0">
                <a:latin typeface="Arial" pitchFamily="34" charset="0"/>
                <a:cs typeface="Arial" pitchFamily="34" charset="0"/>
              </a:rPr>
              <a:t>The </a:t>
            </a:r>
            <a:r>
              <a:rPr lang="en-US" sz="1400" b="1" dirty="0" smtClean="0">
                <a:latin typeface="Arial" pitchFamily="34" charset="0"/>
                <a:cs typeface="Arial" pitchFamily="34" charset="0"/>
              </a:rPr>
              <a:t>codebook</a:t>
            </a:r>
            <a:r>
              <a:rPr lang="en-US" sz="1400" dirty="0" smtClean="0">
                <a:latin typeface="Arial" pitchFamily="34" charset="0"/>
                <a:cs typeface="Arial" pitchFamily="34" charset="0"/>
              </a:rPr>
              <a:t> was created with a grounded analysis of the interviews of the Emerging group, and is to date one of our most significant research findings.  </a:t>
            </a:r>
          </a:p>
          <a:p>
            <a:pPr marL="228577" indent="-228577">
              <a:buFont typeface="Calibri" pitchFamily="34" charset="0"/>
              <a:buAutoNum type="arabicPeriod"/>
            </a:pPr>
            <a:r>
              <a:rPr lang="en-US" sz="1400" dirty="0" smtClean="0">
                <a:latin typeface="Arial" pitchFamily="34" charset="0"/>
                <a:cs typeface="Arial" pitchFamily="34" charset="0"/>
              </a:rPr>
              <a:t>There was significant discussion among researchers about the content of the codebook, via emails and Skype conversations.  We started writing the codebook in May, and the final version came about in mid-September.</a:t>
            </a:r>
          </a:p>
          <a:p>
            <a:pPr marL="228577" indent="-228577">
              <a:buFont typeface="Calibri" pitchFamily="34" charset="0"/>
              <a:buAutoNum type="arabicPeriod"/>
            </a:pPr>
            <a:r>
              <a:rPr lang="en-US" sz="1400" dirty="0" smtClean="0">
                <a:latin typeface="Arial" pitchFamily="34" charset="0"/>
                <a:cs typeface="Arial" pitchFamily="34" charset="0"/>
              </a:rPr>
              <a:t>The content of the codebook reveals the priorities and practices of the Emerging group, but can also be used to analyze the remaining groups we have yet to interview.  (for instance, we can use the codebook to analyze faculty interviews even if we don’t have a code for LinkedIn) </a:t>
            </a:r>
          </a:p>
          <a:p>
            <a:pPr marL="228577" indent="-228577">
              <a:buFont typeface="Calibri" pitchFamily="34" charset="0"/>
              <a:buAutoNum type="arabicPeriod"/>
            </a:pPr>
            <a:r>
              <a:rPr lang="en-US" sz="1400" dirty="0" smtClean="0">
                <a:latin typeface="Arial" pitchFamily="34" charset="0"/>
                <a:cs typeface="Arial" pitchFamily="34" charset="0"/>
              </a:rPr>
              <a:t>Discuss the content of the codebook.</a:t>
            </a:r>
          </a:p>
        </p:txBody>
      </p:sp>
      <p:sp>
        <p:nvSpPr>
          <p:cNvPr id="76803" name="Slide Number Placeholder 3"/>
          <p:cNvSpPr>
            <a:spLocks noGrp="1"/>
          </p:cNvSpPr>
          <p:nvPr>
            <p:ph type="sldNum" sz="quarter" idx="5"/>
          </p:nvPr>
        </p:nvSpPr>
        <p:spPr>
          <a:noFill/>
        </p:spPr>
        <p:txBody>
          <a:bodyPr/>
          <a:lstStyle/>
          <a:p>
            <a:fld id="{2177A651-6162-4D24-9DF1-E81FC356E405}"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CF4C4C-19F4-4555-84AC-DDCE43DBCD2E}"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a:ln/>
        </p:spPr>
      </p:sp>
      <p:sp>
        <p:nvSpPr>
          <p:cNvPr id="87042" name="Notes Placeholder 2"/>
          <p:cNvSpPr>
            <a:spLocks noGrp="1"/>
          </p:cNvSpPr>
          <p:nvPr>
            <p:ph type="body" idx="1"/>
          </p:nvPr>
        </p:nvSpPr>
        <p:spPr>
          <a:xfrm>
            <a:off x="385762" y="3636742"/>
            <a:ext cx="6400800" cy="5359619"/>
          </a:xfrm>
          <a:noFill/>
          <a:ln/>
        </p:spPr>
        <p:txBody>
          <a:bodyPr/>
          <a:lstStyle/>
          <a:p>
            <a:pPr defTabSz="932871">
              <a:defRPr/>
            </a:pPr>
            <a:r>
              <a:rPr lang="en-GB" sz="1400" dirty="0" smtClean="0">
                <a:latin typeface="Arial" pitchFamily="34" charset="0"/>
                <a:cs typeface="Arial" pitchFamily="34" charset="0"/>
              </a:rPr>
              <a:t>Fourteen of the Phase 1 interviewees agreed to submit a monthly diary for 3 months during the summer of 2011:</a:t>
            </a:r>
          </a:p>
          <a:p>
            <a:pPr defTabSz="932871">
              <a:defRPr/>
            </a:pPr>
            <a:r>
              <a:rPr lang="en-GB" sz="1400" dirty="0" smtClean="0">
                <a:latin typeface="Arial" pitchFamily="34" charset="0"/>
                <a:cs typeface="Arial" pitchFamily="34" charset="0"/>
              </a:rPr>
              <a:t>	8 from the US</a:t>
            </a:r>
          </a:p>
          <a:p>
            <a:pPr defTabSz="932871">
              <a:defRPr/>
            </a:pPr>
            <a:r>
              <a:rPr lang="en-GB" sz="1400" dirty="0" smtClean="0">
                <a:latin typeface="Arial" pitchFamily="34" charset="0"/>
                <a:cs typeface="Arial" pitchFamily="34" charset="0"/>
              </a:rPr>
              <a:t>	6 from the UK. </a:t>
            </a:r>
          </a:p>
          <a:p>
            <a:pPr defTabSz="932871">
              <a:defRPr/>
            </a:pPr>
            <a:endParaRPr lang="en-GB" sz="1400" dirty="0" smtClean="0">
              <a:latin typeface="Arial" pitchFamily="34" charset="0"/>
              <a:cs typeface="Arial" pitchFamily="34" charset="0"/>
            </a:endParaRPr>
          </a:p>
          <a:p>
            <a:pPr defTabSz="932871">
              <a:defRPr/>
            </a:pPr>
            <a:r>
              <a:rPr lang="en-GB" sz="1400" dirty="0" smtClean="0">
                <a:latin typeface="Arial" pitchFamily="34" charset="0"/>
                <a:cs typeface="Arial" pitchFamily="34" charset="0"/>
              </a:rPr>
              <a:t>The US participants were more faithful than the UK participants in submitting the diaries. </a:t>
            </a:r>
          </a:p>
          <a:p>
            <a:pPr defTabSz="932871">
              <a:defRPr/>
            </a:pPr>
            <a:r>
              <a:rPr lang="en-GB" sz="1400" dirty="0" smtClean="0">
                <a:latin typeface="Arial" pitchFamily="34" charset="0"/>
                <a:cs typeface="Arial" pitchFamily="34" charset="0"/>
              </a:rPr>
              <a:t>At the end of Phase 1, we have 7 complete sets of diaries</a:t>
            </a:r>
          </a:p>
          <a:p>
            <a:pPr defTabSz="932871">
              <a:defRPr/>
            </a:pPr>
            <a:r>
              <a:rPr lang="en-GB" sz="1400" dirty="0" smtClean="0">
                <a:latin typeface="Arial" pitchFamily="34" charset="0"/>
                <a:cs typeface="Arial" pitchFamily="34" charset="0"/>
              </a:rPr>
              <a:t>	4 US participant</a:t>
            </a:r>
          </a:p>
          <a:p>
            <a:pPr defTabSz="932871">
              <a:defRPr/>
            </a:pPr>
            <a:r>
              <a:rPr lang="en-GB" sz="1400" dirty="0" smtClean="0">
                <a:latin typeface="Arial" pitchFamily="34" charset="0"/>
                <a:cs typeface="Arial" pitchFamily="34" charset="0"/>
              </a:rPr>
              <a:t>	3 from UK participants </a:t>
            </a:r>
          </a:p>
          <a:p>
            <a:pPr defTabSz="932871">
              <a:defRPr/>
            </a:pPr>
            <a:endParaRPr lang="en-GB" sz="1400" dirty="0" smtClean="0">
              <a:latin typeface="Arial" pitchFamily="34" charset="0"/>
              <a:cs typeface="Arial" pitchFamily="34" charset="0"/>
            </a:endParaRPr>
          </a:p>
          <a:p>
            <a:pPr defTabSz="932871">
              <a:defRPr/>
            </a:pPr>
            <a:r>
              <a:rPr lang="en-GB" sz="1400" dirty="0" smtClean="0">
                <a:latin typeface="Arial" pitchFamily="34" charset="0"/>
                <a:cs typeface="Arial" pitchFamily="34" charset="0"/>
              </a:rPr>
              <a:t>Several participants have submitted intermittent monthly diaries. Although we have not yet done a thorough analysis of the diaries, the team has begun to discuss whether they have been as effective a way as we’d hoped to gather data due to the difficulties, especially in the UK, of keeping contributors on task. We are discussing several options in lieu of the diaries, which may include individual monthly conversations with participants, participant video submissions, IM sessions with the participants, etc. </a:t>
            </a:r>
            <a:endParaRPr lang="en-US" sz="1400" dirty="0" smtClean="0">
              <a:latin typeface="Arial" pitchFamily="34" charset="0"/>
              <a:cs typeface="Arial" pitchFamily="34" charset="0"/>
            </a:endParaRPr>
          </a:p>
          <a:p>
            <a:endParaRPr lang="en-GB" dirty="0" smtClean="0"/>
          </a:p>
        </p:txBody>
      </p:sp>
      <p:sp>
        <p:nvSpPr>
          <p:cNvPr id="87043" name="Slide Number Placeholder 3"/>
          <p:cNvSpPr>
            <a:spLocks noGrp="1"/>
          </p:cNvSpPr>
          <p:nvPr>
            <p:ph type="sldNum" sz="quarter" idx="5"/>
          </p:nvPr>
        </p:nvSpPr>
        <p:spPr>
          <a:noFill/>
        </p:spPr>
        <p:txBody>
          <a:bodyPr/>
          <a:lstStyle/>
          <a:p>
            <a:fld id="{1E4C82CE-8469-49C0-BE3E-31D9F981F0AC}"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a:ln/>
        </p:spPr>
      </p:sp>
      <p:sp>
        <p:nvSpPr>
          <p:cNvPr id="89090" name="Notes Placeholder 2"/>
          <p:cNvSpPr>
            <a:spLocks noGrp="1"/>
          </p:cNvSpPr>
          <p:nvPr>
            <p:ph type="body" idx="1"/>
          </p:nvPr>
        </p:nvSpPr>
        <p:spPr>
          <a:noFill/>
          <a:ln/>
        </p:spPr>
        <p:txBody>
          <a:bodyPr/>
          <a:lstStyle/>
          <a:p>
            <a:r>
              <a:rPr lang="en-US" sz="1400" dirty="0" smtClean="0">
                <a:latin typeface="Arial" charset="0"/>
                <a:cs typeface="Arial" charset="0"/>
              </a:rPr>
              <a:t>We currently are </a:t>
            </a:r>
            <a:r>
              <a:rPr lang="en-US" sz="1400" dirty="0" err="1" smtClean="0">
                <a:latin typeface="Arial" charset="0"/>
                <a:cs typeface="Arial" charset="0"/>
              </a:rPr>
              <a:t>analysing</a:t>
            </a:r>
            <a:r>
              <a:rPr lang="en-US" sz="1400" baseline="0" dirty="0" smtClean="0">
                <a:latin typeface="Arial" charset="0"/>
                <a:cs typeface="Arial" charset="0"/>
              </a:rPr>
              <a:t> t</a:t>
            </a:r>
            <a:r>
              <a:rPr lang="en-US" sz="1400" dirty="0" smtClean="0">
                <a:latin typeface="Arial" charset="0"/>
                <a:cs typeface="Arial" charset="0"/>
              </a:rPr>
              <a:t>he diaries.</a:t>
            </a:r>
          </a:p>
        </p:txBody>
      </p:sp>
      <p:sp>
        <p:nvSpPr>
          <p:cNvPr id="89091" name="Slide Number Placeholder 3"/>
          <p:cNvSpPr>
            <a:spLocks noGrp="1"/>
          </p:cNvSpPr>
          <p:nvPr>
            <p:ph type="sldNum" sz="quarter" idx="5"/>
          </p:nvPr>
        </p:nvSpPr>
        <p:spPr>
          <a:noFill/>
        </p:spPr>
        <p:txBody>
          <a:bodyPr/>
          <a:lstStyle/>
          <a:p>
            <a:fld id="{34B8C326-DF5C-4BA3-898E-CBC3A0D16F94}"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latin typeface="Arial" pitchFamily="34" charset="0"/>
                <a:cs typeface="Arial" pitchFamily="34" charset="0"/>
              </a:rPr>
              <a:t>Click on the image and it</a:t>
            </a:r>
            <a:r>
              <a:rPr lang="en-US" sz="1400" baseline="0" dirty="0" smtClean="0">
                <a:latin typeface="Arial" pitchFamily="34" charset="0"/>
                <a:cs typeface="Arial" pitchFamily="34" charset="0"/>
              </a:rPr>
              <a:t> will play, click again to pause.  This is not internally embedded, but linked.  Video must be accessible to </a:t>
            </a:r>
            <a:r>
              <a:rPr lang="en-US" sz="1400" baseline="0" dirty="0" err="1" smtClean="0">
                <a:latin typeface="Arial" pitchFamily="34" charset="0"/>
                <a:cs typeface="Arial" pitchFamily="34" charset="0"/>
              </a:rPr>
              <a:t>powerpoint</a:t>
            </a:r>
            <a:r>
              <a:rPr lang="en-US" sz="1400" baseline="0" dirty="0" smtClean="0">
                <a:latin typeface="Arial" pitchFamily="34" charset="0"/>
                <a:cs typeface="Arial" pitchFamily="34" charset="0"/>
              </a:rPr>
              <a:t>.  </a:t>
            </a:r>
            <a:endParaRPr lang="en-US" sz="1400" dirty="0" smtClean="0">
              <a:latin typeface="Arial" pitchFamily="34" charset="0"/>
              <a:cs typeface="Arial" pitchFamily="34" charset="0"/>
            </a:endParaRP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USU12 (Establishing  Educational Stage) Video</a:t>
            </a:r>
            <a:r>
              <a:rPr lang="en-US" sz="1400" baseline="0" dirty="0" smtClean="0">
                <a:latin typeface="Arial" pitchFamily="34" charset="0"/>
                <a:cs typeface="Arial" pitchFamily="34" charset="0"/>
              </a:rPr>
              <a:t> Diary Log #2 (November2011).  This clip is 1 minute 35 seconds.  </a:t>
            </a:r>
            <a:endParaRPr lang="en-US" sz="14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5762" y="3662362"/>
            <a:ext cx="6248400" cy="5207218"/>
          </a:xfrm>
        </p:spPr>
        <p:txBody>
          <a:bodyPr>
            <a:normAutofit/>
          </a:bodyPr>
          <a:lstStyle/>
          <a:p>
            <a:pPr lvl="0"/>
            <a:r>
              <a:rPr lang="en-GB" sz="1400" dirty="0" smtClean="0">
                <a:latin typeface="Arial" pitchFamily="34" charset="0"/>
                <a:cs typeface="Arial" pitchFamily="34" charset="0"/>
              </a:rPr>
              <a:t>There are a number of ‘covert’ online study habits. </a:t>
            </a:r>
          </a:p>
          <a:p>
            <a:pPr lvl="0"/>
            <a:r>
              <a:rPr lang="en-GB" sz="1400" dirty="0" smtClean="0">
                <a:latin typeface="Arial" pitchFamily="34" charset="0"/>
                <a:cs typeface="Arial" pitchFamily="34" charset="0"/>
              </a:rPr>
              <a:t>For example, Wikipedia is widely used but almost always with a sense of guilt or an eagerness to convey awareness of its ‘unreliability’</a:t>
            </a:r>
          </a:p>
          <a:p>
            <a:pPr lvl="0"/>
            <a:r>
              <a:rPr lang="en-GB" sz="1400" dirty="0" smtClean="0">
                <a:latin typeface="Arial" pitchFamily="34" charset="0"/>
                <a:cs typeface="Arial" pitchFamily="34" charset="0"/>
              </a:rPr>
              <a:t>	There is an assumption by students that teachers and lecturers value the authenticity of paper-based books rather than  information found online through a browser, such as Google (the data also indicate that this assumption is unfounded). </a:t>
            </a:r>
          </a:p>
          <a:p>
            <a:pPr lvl="0"/>
            <a:endParaRPr lang="en-US" sz="1400" dirty="0" smtClean="0">
              <a:latin typeface="Arial" pitchFamily="34" charset="0"/>
              <a:cs typeface="Arial" pitchFamily="34" charset="0"/>
            </a:endParaRPr>
          </a:p>
          <a:p>
            <a:pPr lvl="0"/>
            <a:r>
              <a:rPr lang="en-GB" sz="1400" dirty="0" smtClean="0">
                <a:latin typeface="Arial" pitchFamily="34" charset="0"/>
                <a:cs typeface="Arial" pitchFamily="34" charset="0"/>
              </a:rPr>
              <a:t>Some changes are made when transitioning from one stage of academic life to another. For example, one interviewee cleared his </a:t>
            </a:r>
            <a:r>
              <a:rPr lang="en-GB" sz="1400" dirty="0" err="1" smtClean="0">
                <a:latin typeface="Arial" pitchFamily="34" charset="0"/>
                <a:cs typeface="Arial" pitchFamily="34" charset="0"/>
              </a:rPr>
              <a:t>Facebook</a:t>
            </a:r>
            <a:r>
              <a:rPr lang="en-GB" sz="1400" dirty="0" smtClean="0">
                <a:latin typeface="Arial" pitchFamily="34" charset="0"/>
                <a:cs typeface="Arial" pitchFamily="34" charset="0"/>
              </a:rPr>
              <a:t> site of his previous High School friends when he went to University, where he replaced them with new contacts.</a:t>
            </a:r>
          </a:p>
          <a:p>
            <a:pPr lvl="0"/>
            <a:endParaRPr lang="en-US" sz="1400" dirty="0" smtClean="0">
              <a:latin typeface="Arial" pitchFamily="34" charset="0"/>
              <a:cs typeface="Arial" pitchFamily="34" charset="0"/>
            </a:endParaRPr>
          </a:p>
          <a:p>
            <a:pPr lvl="0"/>
            <a:r>
              <a:rPr lang="en-GB" sz="1400" dirty="0" smtClean="0">
                <a:latin typeface="Arial" pitchFamily="34" charset="0"/>
                <a:cs typeface="Arial" pitchFamily="34" charset="0"/>
              </a:rPr>
              <a:t>A number of interviewees spoke about the way they evaluated information and sites from the internet. A typical way of doing this was to judge by sites by their popularity (as shown by their placement in the Google results list), i.e., popular = correct. </a:t>
            </a:r>
            <a:endParaRPr lang="en-US" sz="1400" dirty="0" smtClean="0">
              <a:latin typeface="Arial" pitchFamily="34" charset="0"/>
              <a:cs typeface="Arial" pitchFamily="34" charset="0"/>
            </a:endParaRPr>
          </a:p>
          <a:p>
            <a:endParaRPr lang="en-US" sz="1200"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400" kern="1200" dirty="0" smtClean="0">
                <a:solidFill>
                  <a:schemeClr val="tx1"/>
                </a:solidFill>
                <a:latin typeface="Arial" pitchFamily="34" charset="0"/>
                <a:cs typeface="Arial" pitchFamily="34" charset="0"/>
              </a:rPr>
              <a:t>“Several methods of data collection are being utilized in this study: semi-structured interviews, diaries, and an online survey. The multi-method design enables triangulation, which provides a cross examination of the data analysis and results. </a:t>
            </a:r>
            <a:r>
              <a:rPr lang="en-GB" sz="1400" kern="1200" dirty="0" smtClean="0">
                <a:solidFill>
                  <a:schemeClr val="tx1"/>
                </a:solidFill>
                <a:latin typeface="Arial" pitchFamily="34" charset="0"/>
                <a:cs typeface="Arial" pitchFamily="34" charset="0"/>
              </a:rPr>
              <a:t>The quantitative and qualitative methods, including ethnographic methods that devote individual attention to the subjects, yield a very rich data set enabling multiple methods of analysis.”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dirty="0" smtClean="0">
              <a:solidFill>
                <a:schemeClr val="tx1"/>
              </a:solidFill>
              <a:latin typeface="Arial" pitchFamily="34" charset="0"/>
              <a:cs typeface="Arial" pitchFamily="34"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GB" sz="1400" kern="1200" dirty="0" smtClean="0">
                <a:solidFill>
                  <a:schemeClr val="tx1"/>
                </a:solidFill>
                <a:latin typeface="Arial" pitchFamily="34" charset="0"/>
                <a:cs typeface="Arial" pitchFamily="34" charset="0"/>
              </a:rPr>
              <a:t>Connaway, Lynn</a:t>
            </a:r>
            <a:r>
              <a:rPr lang="en-GB" sz="1400" kern="1200" baseline="0" dirty="0" smtClean="0">
                <a:solidFill>
                  <a:schemeClr val="tx1"/>
                </a:solidFill>
                <a:latin typeface="Arial" pitchFamily="34" charset="0"/>
                <a:cs typeface="Arial" pitchFamily="34" charset="0"/>
              </a:rPr>
              <a:t> Silipigni, Donna Lanclos, David White, Alison Le Cornu, and Erin M. Hood. Forthcoming. </a:t>
            </a:r>
            <a:r>
              <a:rPr lang="en-US" sz="1400" kern="1200" dirty="0" smtClean="0">
                <a:solidFill>
                  <a:schemeClr val="tx1"/>
                </a:solidFill>
                <a:latin typeface="Arial" pitchFamily="34" charset="0"/>
                <a:cs typeface="Arial" pitchFamily="34" charset="0"/>
              </a:rPr>
              <a:t>User-centered decision making: A new model for developing academic library services and systems. </a:t>
            </a:r>
            <a:r>
              <a:rPr lang="en-US" sz="1400" i="1" kern="1200" dirty="0" smtClean="0">
                <a:solidFill>
                  <a:schemeClr val="tx1"/>
                </a:solidFill>
                <a:latin typeface="Arial" pitchFamily="34" charset="0"/>
                <a:cs typeface="Arial" pitchFamily="34" charset="0"/>
              </a:rPr>
              <a:t>IFLA 2012 Conference Proceedings, August 11-17, 2012, Helsinki, Finland. </a:t>
            </a:r>
            <a:r>
              <a:rPr lang="en-GB" sz="1400" i="0" kern="1200" baseline="0" dirty="0" smtClean="0">
                <a:solidFill>
                  <a:schemeClr val="tx1"/>
                </a:solidFill>
                <a:latin typeface="Arial" pitchFamily="34" charset="0"/>
                <a:cs typeface="Arial" pitchFamily="34" charset="0"/>
              </a:rPr>
              <a:t> </a:t>
            </a:r>
            <a:endParaRPr lang="en-US" sz="1400" i="0" kern="1200" dirty="0" smtClean="0">
              <a:solidFill>
                <a:schemeClr val="tx1"/>
              </a:solidFill>
              <a:latin typeface="Arial" pitchFamily="34" charset="0"/>
              <a:cs typeface="Arial" pitchFamily="34" charset="0"/>
            </a:endParaRPr>
          </a:p>
          <a:p>
            <a:endParaRPr lang="en-US" sz="1200" dirty="0">
              <a:latin typeface="+mn-lt"/>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1184275" y="698500"/>
            <a:ext cx="4652963" cy="3489325"/>
          </a:xfrm>
          <a:ln/>
        </p:spPr>
      </p:sp>
      <p:sp>
        <p:nvSpPr>
          <p:cNvPr id="70659" name="Rectangle 3"/>
          <p:cNvSpPr>
            <a:spLocks noGrp="1" noChangeArrowheads="1"/>
          </p:cNvSpPr>
          <p:nvPr>
            <p:ph type="body" idx="1"/>
          </p:nvPr>
        </p:nvSpPr>
        <p:spPr>
          <a:xfrm>
            <a:off x="157162" y="4421062"/>
            <a:ext cx="6553200" cy="4575300"/>
          </a:xfrm>
          <a:noFill/>
          <a:ln/>
        </p:spPr>
        <p:txBody>
          <a:bodyPr/>
          <a:lstStyle/>
          <a:p>
            <a:r>
              <a:rPr lang="en-GB" sz="1400" b="1" dirty="0" smtClean="0">
                <a:latin typeface="Arial" pitchFamily="34" charset="0"/>
                <a:cs typeface="Arial" pitchFamily="34" charset="0"/>
              </a:rPr>
              <a:t>UKU3 (UK 1</a:t>
            </a:r>
            <a:r>
              <a:rPr lang="en-GB" sz="1400" b="1" baseline="30000" dirty="0" smtClean="0">
                <a:latin typeface="Arial" pitchFamily="34" charset="0"/>
                <a:cs typeface="Arial" pitchFamily="34" charset="0"/>
              </a:rPr>
              <a:t>st</a:t>
            </a:r>
            <a:r>
              <a:rPr lang="en-GB" sz="1400" b="1" dirty="0" smtClean="0">
                <a:latin typeface="Arial" pitchFamily="34" charset="0"/>
                <a:cs typeface="Arial" pitchFamily="34" charset="0"/>
              </a:rPr>
              <a:t> year undergraduate)</a:t>
            </a:r>
            <a:endParaRPr lang="en-US" sz="1400" dirty="0" smtClean="0">
              <a:latin typeface="Arial" pitchFamily="34" charset="0"/>
              <a:cs typeface="Arial" pitchFamily="34" charset="0"/>
            </a:endParaRPr>
          </a:p>
          <a:p>
            <a:r>
              <a:rPr lang="en-GB" sz="1400" dirty="0" smtClean="0">
                <a:latin typeface="Arial" pitchFamily="34" charset="0"/>
                <a:cs typeface="Arial" pitchFamily="34" charset="0"/>
              </a:rPr>
              <a:t>This participant has a clear demarcation between Resident modes of engagement in her personal life and Visitor modes of engagement for study. </a:t>
            </a:r>
          </a:p>
          <a:p>
            <a:endParaRPr lang="en-US" sz="1400" dirty="0" smtClean="0">
              <a:latin typeface="Arial" pitchFamily="34" charset="0"/>
              <a:ea typeface="ＭＳ Ｐゴシック" charset="-128"/>
              <a:cs typeface="Arial" pitchFamily="34" charset="0"/>
            </a:endParaRPr>
          </a:p>
          <a:p>
            <a:r>
              <a:rPr lang="en-GB" sz="1400" dirty="0" smtClean="0">
                <a:latin typeface="Arial" pitchFamily="34" charset="0"/>
                <a:cs typeface="Arial" pitchFamily="34" charset="0"/>
              </a:rPr>
              <a:t>The map is a mode of engagement landscape onto which individuals can be plotted. The limits of the map have been defined by the four major framing concepts of the project: V&amp;R – Personal and Institutional. The Personal end of the axis encompasses an individual’s private life, and the Institutional is their professional and/or academic life.  </a:t>
            </a:r>
          </a:p>
          <a:p>
            <a:endParaRPr lang="en-US" sz="1400" dirty="0" smtClean="0">
              <a:latin typeface="Arial" pitchFamily="34" charset="0"/>
              <a:cs typeface="Arial" pitchFamily="34" charset="0"/>
            </a:endParaRPr>
          </a:p>
          <a:p>
            <a:r>
              <a:rPr lang="en-GB" sz="1400" dirty="0" smtClean="0">
                <a:latin typeface="Arial" pitchFamily="34" charset="0"/>
                <a:cs typeface="Arial" pitchFamily="34" charset="0"/>
              </a:rPr>
              <a:t>The data from the Emerging educational stage seem to suggest that individuals were engaging with systems and materials not provided by their institutions to do institutional work (e.g., consulting Wikipedia to write an essay). Such user-owned literacies, when mapped as below, take a prominent role in the academic work of many of our research subjects. Given the effect that the internet is having on collapsing the relationship between certain modes of activity and specific physical spaces, it is important not to tie notions of the intuitional and the personal to ideas of “school/university/library” and “home” as buildings. </a:t>
            </a:r>
            <a:r>
              <a:rPr lang="en-GB" sz="1200" dirty="0" smtClean="0"/>
              <a:t/>
            </a:r>
            <a:br>
              <a:rPr lang="en-GB" sz="1200" dirty="0" smtClean="0"/>
            </a:br>
            <a:endParaRPr lang="en-GB" sz="1200" dirty="0" smtClean="0">
              <a:ea typeface="ＭＳ Ｐゴシック" charset="-128"/>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1184275" y="698500"/>
            <a:ext cx="4652963" cy="3489325"/>
          </a:xfrm>
          <a:ln/>
        </p:spPr>
      </p:sp>
      <p:sp>
        <p:nvSpPr>
          <p:cNvPr id="71683" name="Rectangle 3"/>
          <p:cNvSpPr>
            <a:spLocks noGrp="1" noChangeArrowheads="1"/>
          </p:cNvSpPr>
          <p:nvPr>
            <p:ph type="body" idx="1"/>
          </p:nvPr>
        </p:nvSpPr>
        <p:spPr>
          <a:xfrm>
            <a:off x="233362" y="4424362"/>
            <a:ext cx="6551930" cy="4497116"/>
          </a:xfrm>
          <a:noFill/>
          <a:ln/>
        </p:spPr>
        <p:txBody>
          <a:bodyPr/>
          <a:lstStyle/>
          <a:p>
            <a:r>
              <a:rPr lang="en-GB" sz="1400" b="1" dirty="0" smtClean="0">
                <a:latin typeface="Arial" pitchFamily="34" charset="0"/>
                <a:cs typeface="Arial" pitchFamily="34" charset="0"/>
              </a:rPr>
              <a:t>USS4 (US high-school student)</a:t>
            </a:r>
            <a:endParaRPr lang="en-US" sz="1400" dirty="0" smtClean="0">
              <a:latin typeface="Arial" pitchFamily="34" charset="0"/>
              <a:cs typeface="Arial" pitchFamily="34" charset="0"/>
            </a:endParaRPr>
          </a:p>
          <a:p>
            <a:r>
              <a:rPr lang="en-GB" sz="1400" dirty="0" smtClean="0">
                <a:latin typeface="Arial" pitchFamily="34" charset="0"/>
                <a:cs typeface="Arial" pitchFamily="34" charset="0"/>
              </a:rPr>
              <a:t>This is an example of a participant who is predominantly engaging in a Visitor mode. The quotes illustrate that he does use the web regularly for his studies, but is not interested in being “visible” online. </a:t>
            </a:r>
            <a:endParaRPr lang="en-US" sz="1400" dirty="0" smtClean="0">
              <a:latin typeface="Arial" pitchFamily="34" charset="0"/>
              <a:cs typeface="Arial" pitchFamily="34" charset="0"/>
            </a:endParaRPr>
          </a:p>
          <a:p>
            <a:pPr eaLnBrk="1" hangingPunct="1"/>
            <a:endParaRPr lang="en-US" sz="1400" dirty="0" smtClean="0">
              <a:latin typeface="Arial" pitchFamily="34" charset="0"/>
              <a:ea typeface="ＭＳ Ｐゴシック" charset="-128"/>
              <a:cs typeface="Arial" pitchFamily="34" charset="0"/>
            </a:endParaRPr>
          </a:p>
          <a:p>
            <a:pPr defTabSz="932871">
              <a:defRPr/>
            </a:pPr>
            <a:r>
              <a:rPr lang="en-GB" sz="1400" dirty="0" smtClean="0">
                <a:latin typeface="Arial" pitchFamily="34" charset="0"/>
                <a:cs typeface="Arial" pitchFamily="34" charset="0"/>
              </a:rPr>
              <a:t>The distinction between internal and external motivation can quickly become complicated. However, attempting to define why individuals engage with particular kinds of information can help identify substantive and relevant issues. For instance, the difference between the personal and the institutional diminishes as individuals become increasingly embedded in academic contexts. This convergence would be representative of the process of “becoming” an expert in a given discipline, and in the shift from predominantly consuming to constructing knowledge.</a:t>
            </a:r>
            <a:br>
              <a:rPr lang="en-GB" sz="1400" dirty="0" smtClean="0">
                <a:latin typeface="Arial" pitchFamily="34" charset="0"/>
                <a:cs typeface="Arial" pitchFamily="34" charset="0"/>
              </a:rPr>
            </a:br>
            <a:r>
              <a:rPr lang="en-GB" sz="1400" dirty="0" smtClean="0">
                <a:latin typeface="Arial" pitchFamily="34" charset="0"/>
                <a:cs typeface="Arial" pitchFamily="34" charset="0"/>
              </a:rPr>
              <a:t>The numbers on the dark blue blocks represent the time-code point in the interview at which the participant discussed an activity or approach. </a:t>
            </a:r>
            <a:endParaRPr lang="en-US" sz="1400" dirty="0" smtClean="0">
              <a:latin typeface="Arial" pitchFamily="34" charset="0"/>
              <a:cs typeface="Arial" pitchFamily="34" charset="0"/>
            </a:endParaRPr>
          </a:p>
          <a:p>
            <a:pPr eaLnBrk="1" hangingPunct="1"/>
            <a:endParaRPr lang="en-GB" sz="1200" dirty="0" smtClean="0">
              <a:ea typeface="ＭＳ Ｐゴシック" charset="-128"/>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1184275" y="698500"/>
            <a:ext cx="4652963" cy="3489325"/>
          </a:xfrm>
          <a:ln/>
        </p:spPr>
      </p:sp>
      <p:sp>
        <p:nvSpPr>
          <p:cNvPr id="72707" name="Rectangle 3"/>
          <p:cNvSpPr>
            <a:spLocks noGrp="1" noChangeArrowheads="1"/>
          </p:cNvSpPr>
          <p:nvPr>
            <p:ph type="body" idx="1"/>
          </p:nvPr>
        </p:nvSpPr>
        <p:spPr>
          <a:xfrm>
            <a:off x="157162" y="4421063"/>
            <a:ext cx="6477000" cy="4187666"/>
          </a:xfrm>
          <a:noFill/>
          <a:ln/>
        </p:spPr>
        <p:txBody>
          <a:bodyPr/>
          <a:lstStyle/>
          <a:p>
            <a:r>
              <a:rPr lang="en-GB" sz="1400" b="1" dirty="0" smtClean="0">
                <a:latin typeface="Arial" pitchFamily="34" charset="0"/>
                <a:cs typeface="Arial" pitchFamily="34" charset="0"/>
              </a:rPr>
              <a:t>USU3 (US 1</a:t>
            </a:r>
            <a:r>
              <a:rPr lang="en-GB" sz="1400" b="1" baseline="30000" dirty="0" smtClean="0">
                <a:latin typeface="Arial" pitchFamily="34" charset="0"/>
                <a:cs typeface="Arial" pitchFamily="34" charset="0"/>
              </a:rPr>
              <a:t>st</a:t>
            </a:r>
            <a:r>
              <a:rPr lang="en-GB" sz="1400" b="1" dirty="0" smtClean="0">
                <a:latin typeface="Arial" pitchFamily="34" charset="0"/>
                <a:cs typeface="Arial" pitchFamily="34" charset="0"/>
              </a:rPr>
              <a:t> year undergraduate)</a:t>
            </a:r>
            <a:r>
              <a:rPr lang="en-GB" sz="1400" dirty="0" smtClean="0">
                <a:latin typeface="Arial" pitchFamily="34" charset="0"/>
                <a:cs typeface="Arial" pitchFamily="34" charset="0"/>
              </a:rPr>
              <a:t/>
            </a:r>
            <a:br>
              <a:rPr lang="en-GB" sz="1400" dirty="0" smtClean="0">
                <a:latin typeface="Arial" pitchFamily="34" charset="0"/>
                <a:cs typeface="Arial" pitchFamily="34" charset="0"/>
              </a:rPr>
            </a:br>
            <a:r>
              <a:rPr lang="en-GB" sz="1400" dirty="0" smtClean="0">
                <a:latin typeface="Arial" pitchFamily="34" charset="0"/>
                <a:cs typeface="Arial" pitchFamily="34" charset="0"/>
              </a:rPr>
              <a:t>This participant is highly Resident, connected to friends, family and study related matters “24/7” via a </a:t>
            </a:r>
            <a:r>
              <a:rPr lang="en-GB" sz="1400" dirty="0" err="1" smtClean="0">
                <a:latin typeface="Arial" pitchFamily="34" charset="0"/>
                <a:cs typeface="Arial" pitchFamily="34" charset="0"/>
              </a:rPr>
              <a:t>smartphone</a:t>
            </a:r>
            <a:r>
              <a:rPr lang="en-GB" sz="1400" dirty="0" smtClean="0">
                <a:latin typeface="Arial" pitchFamily="34" charset="0"/>
                <a:cs typeface="Arial" pitchFamily="34" charset="0"/>
              </a:rPr>
              <a:t>. His willingness to “friend” fellow students with a view to discussing assignments in </a:t>
            </a:r>
            <a:r>
              <a:rPr lang="en-GB" sz="1400" dirty="0" err="1" smtClean="0">
                <a:latin typeface="Arial" pitchFamily="34" charset="0"/>
                <a:cs typeface="Arial" pitchFamily="34" charset="0"/>
              </a:rPr>
              <a:t>Facebook</a:t>
            </a:r>
            <a:r>
              <a:rPr lang="en-GB" sz="1400" dirty="0" smtClean="0">
                <a:latin typeface="Arial" pitchFamily="34" charset="0"/>
                <a:cs typeface="Arial" pitchFamily="34" charset="0"/>
              </a:rPr>
              <a:t> is the main form of activity that takes place in the Resident/Institutional quadrant. This tends to be the only activity that takes place in this quadrant amongst participants from the Emerging educational-stage.</a:t>
            </a:r>
            <a:endParaRPr lang="en-US" sz="1400" dirty="0" smtClean="0">
              <a:latin typeface="Arial" pitchFamily="34" charset="0"/>
              <a:cs typeface="Arial" pitchFamily="34" charset="0"/>
            </a:endParaRPr>
          </a:p>
          <a:p>
            <a:pPr eaLnBrk="1" hangingPunct="1"/>
            <a:endParaRPr lang="en-US" sz="1400" dirty="0" smtClean="0">
              <a:latin typeface="Arial" pitchFamily="34" charset="0"/>
              <a:ea typeface="ＭＳ Ｐゴシック" charset="-128"/>
              <a:cs typeface="Arial" pitchFamily="34" charset="0"/>
            </a:endParaRPr>
          </a:p>
          <a:p>
            <a:pPr eaLnBrk="1" hangingPunct="1"/>
            <a:r>
              <a:rPr lang="en-GB" sz="1400" dirty="0" smtClean="0">
                <a:latin typeface="Arial" pitchFamily="34" charset="0"/>
                <a:cs typeface="Arial" pitchFamily="34" charset="0"/>
              </a:rPr>
              <a:t>It should be possible to plot our code book onto the map, which would provide the ability to automatically plot coded data from individuals or groups. For example, Extrinsic and Intrinsic motives have been coded in </a:t>
            </a:r>
            <a:r>
              <a:rPr lang="en-GB" sz="1400" dirty="0" err="1" smtClean="0">
                <a:latin typeface="Arial" pitchFamily="34" charset="0"/>
                <a:cs typeface="Arial" pitchFamily="34" charset="0"/>
              </a:rPr>
              <a:t>NVivo</a:t>
            </a:r>
            <a:r>
              <a:rPr lang="en-GB" sz="1400" dirty="0" smtClean="0">
                <a:latin typeface="Arial" pitchFamily="34" charset="0"/>
                <a:cs typeface="Arial" pitchFamily="34" charset="0"/>
              </a:rPr>
              <a:t>, which map directly to the vertical axis (Personal/Institutional). Other codes can be identified as more Resident in nature: “Visible messaging,” “Media posting,” “Connection: sharing with others;” or as more Visitor in nature: “Searching,” “Email,” “Word processing.” </a:t>
            </a:r>
            <a:r>
              <a:rPr lang="en-GB" sz="1200" dirty="0" smtClean="0"/>
              <a:t/>
            </a:r>
            <a:br>
              <a:rPr lang="en-GB" sz="1200" dirty="0" smtClean="0"/>
            </a:br>
            <a:endParaRPr lang="en-GB" sz="1200" dirty="0" smtClean="0">
              <a:ea typeface="ＭＳ Ｐゴシック" charset="-128"/>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32CF4C4C-19F4-4555-84AC-DDCE43DBCD2E}"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9562" y="3636743"/>
            <a:ext cx="6324600" cy="4971238"/>
          </a:xfrm>
        </p:spPr>
        <p:txBody>
          <a:bodyPr>
            <a:normAutofit/>
          </a:bodyPr>
          <a:lstStyle/>
          <a:p>
            <a:pPr defTabSz="932871">
              <a:defRPr/>
            </a:pPr>
            <a:r>
              <a:rPr lang="en-US" sz="1400" dirty="0" smtClean="0">
                <a:latin typeface="Arial" pitchFamily="34" charset="0"/>
                <a:cs typeface="Arial" pitchFamily="34" charset="0"/>
              </a:rPr>
              <a:t>Phase 2, the researchers provided a Google doc form to make diary submission easier and they also started to get video-diary submissions via </a:t>
            </a:r>
            <a:r>
              <a:rPr lang="en-US" sz="1400" dirty="0" err="1" smtClean="0">
                <a:latin typeface="Arial" pitchFamily="34" charset="0"/>
                <a:cs typeface="Arial" pitchFamily="34" charset="0"/>
              </a:rPr>
              <a:t>Vimeo</a:t>
            </a:r>
            <a:r>
              <a:rPr lang="en-US" sz="1400" dirty="0" smtClean="0">
                <a:latin typeface="Arial" pitchFamily="34" charset="0"/>
                <a:cs typeface="Arial" pitchFamily="34" charset="0"/>
              </a:rPr>
              <a:t> from at least one participant. </a:t>
            </a:r>
          </a:p>
          <a:p>
            <a:pPr defTabSz="932871">
              <a:defRPr/>
            </a:pPr>
            <a:endParaRPr lang="en-US" sz="1400" dirty="0" smtClean="0">
              <a:latin typeface="Arial" pitchFamily="34" charset="0"/>
              <a:cs typeface="Arial" pitchFamily="34" charset="0"/>
            </a:endParaRPr>
          </a:p>
          <a:p>
            <a:pPr defTabSz="932871">
              <a:defRPr/>
            </a:pPr>
            <a:r>
              <a:rPr lang="en-US" sz="1400" dirty="0" smtClean="0">
                <a:latin typeface="Arial" pitchFamily="34" charset="0"/>
                <a:cs typeface="Arial" pitchFamily="34" charset="0"/>
              </a:rPr>
              <a:t>The diaries are a form of event sampling, which can focus participant attention on those areas which most interest researchers. </a:t>
            </a:r>
            <a:r>
              <a:rPr lang="en-US" sz="1400" dirty="0" err="1" smtClean="0">
                <a:latin typeface="Arial" pitchFamily="34" charset="0"/>
                <a:cs typeface="Arial" pitchFamily="34" charset="0"/>
              </a:rPr>
              <a:t>Connaway</a:t>
            </a:r>
            <a:r>
              <a:rPr lang="en-US" sz="1400" dirty="0" smtClean="0">
                <a:latin typeface="Arial" pitchFamily="34" charset="0"/>
                <a:cs typeface="Arial" pitchFamily="34" charset="0"/>
              </a:rPr>
              <a:t> and Powell (2010) point out that instruments (like diaries) that are intended to get people to describe what has just happened to them may be affected by distortions of memory and retrospection. They recommend that the question under review “center on discrete, defined events or moments so that such recording effort becomes reasonable and recall efforts are relatively straightforward” (</a:t>
            </a:r>
            <a:r>
              <a:rPr lang="en-US" sz="1400" dirty="0" err="1" smtClean="0">
                <a:latin typeface="Arial" pitchFamily="34" charset="0"/>
                <a:cs typeface="Arial" pitchFamily="34" charset="0"/>
              </a:rPr>
              <a:t>Connaway</a:t>
            </a:r>
            <a:r>
              <a:rPr lang="en-US" sz="1400" dirty="0" smtClean="0">
                <a:latin typeface="Arial" pitchFamily="34" charset="0"/>
                <a:cs typeface="Arial" pitchFamily="34" charset="0"/>
              </a:rPr>
              <a:t> and Powell 2010, 222).</a:t>
            </a:r>
          </a:p>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1184275" y="698500"/>
            <a:ext cx="4652963" cy="3489325"/>
          </a:xfrm>
          <a:ln/>
        </p:spPr>
      </p:sp>
      <p:sp>
        <p:nvSpPr>
          <p:cNvPr id="76803" name="Rectangle 3"/>
          <p:cNvSpPr>
            <a:spLocks noGrp="1" noChangeArrowheads="1"/>
          </p:cNvSpPr>
          <p:nvPr>
            <p:ph type="body" idx="1"/>
          </p:nvPr>
        </p:nvSpPr>
        <p:spPr>
          <a:xfrm>
            <a:off x="163941" y="4421064"/>
            <a:ext cx="6618271" cy="4711311"/>
          </a:xfrm>
          <a:ln/>
        </p:spPr>
        <p:txBody>
          <a:bodyPr/>
          <a:lstStyle/>
          <a:p>
            <a:pPr>
              <a:spcBef>
                <a:spcPts val="0"/>
              </a:spcBef>
              <a:defRPr/>
            </a:pPr>
            <a:r>
              <a:rPr lang="en-US" sz="1100" b="1" dirty="0" smtClean="0">
                <a:latin typeface="Arial" pitchFamily="34" charset="0"/>
                <a:cs typeface="Arial" pitchFamily="34" charset="0"/>
              </a:rPr>
              <a:t>Students’ Perceptions of Teachers’ opinions of Wikipedia:</a:t>
            </a:r>
            <a:endParaRPr lang="en-US" sz="1100" dirty="0" smtClean="0">
              <a:latin typeface="Arial" pitchFamily="34" charset="0"/>
              <a:cs typeface="Arial" pitchFamily="34" charset="0"/>
            </a:endParaRPr>
          </a:p>
          <a:p>
            <a:pPr>
              <a:spcBef>
                <a:spcPts val="0"/>
              </a:spcBef>
              <a:defRPr/>
            </a:pPr>
            <a:r>
              <a:rPr lang="en-US" sz="1100" dirty="0" smtClean="0">
                <a:latin typeface="Arial" pitchFamily="34" charset="0"/>
                <a:cs typeface="Arial" pitchFamily="34" charset="0"/>
              </a:rPr>
              <a:t>“Avoid it.” (UKS8 0:28:28.3, Female Age 16)</a:t>
            </a:r>
          </a:p>
          <a:p>
            <a:pPr>
              <a:spcBef>
                <a:spcPts val="0"/>
              </a:spcBef>
              <a:defRPr/>
            </a:pPr>
            <a:r>
              <a:rPr lang="en-US" sz="1100" dirty="0" smtClean="0">
                <a:latin typeface="Arial" pitchFamily="34" charset="0"/>
                <a:cs typeface="Arial" pitchFamily="34" charset="0"/>
              </a:rPr>
              <a:t> </a:t>
            </a:r>
          </a:p>
          <a:p>
            <a:pPr>
              <a:spcBef>
                <a:spcPts val="0"/>
              </a:spcBef>
              <a:defRPr/>
            </a:pPr>
            <a:r>
              <a:rPr lang="en-US" sz="1100" dirty="0" smtClean="0">
                <a:latin typeface="Arial" pitchFamily="34" charset="0"/>
                <a:cs typeface="Arial" pitchFamily="34" charset="0"/>
              </a:rPr>
              <a:t>“They used to tell us in high school not to use Wikipedia.” (USU1 0:34:59, Female Age 19)</a:t>
            </a:r>
          </a:p>
          <a:p>
            <a:pPr>
              <a:spcBef>
                <a:spcPts val="0"/>
              </a:spcBef>
              <a:defRPr/>
            </a:pPr>
            <a:r>
              <a:rPr lang="en-US" sz="1100" dirty="0" smtClean="0">
                <a:latin typeface="Arial" pitchFamily="34" charset="0"/>
                <a:cs typeface="Arial" pitchFamily="34" charset="0"/>
              </a:rPr>
              <a:t> </a:t>
            </a:r>
          </a:p>
          <a:p>
            <a:pPr>
              <a:spcBef>
                <a:spcPts val="0"/>
              </a:spcBef>
              <a:defRPr/>
            </a:pPr>
            <a:r>
              <a:rPr lang="en-US" sz="1100" dirty="0" smtClean="0">
                <a:latin typeface="Arial" pitchFamily="34" charset="0"/>
                <a:cs typeface="Arial" pitchFamily="34" charset="0"/>
              </a:rPr>
              <a:t>“It’s like a taboo I guess with all teachers, they just all say – you know, when they explain the paper they always say, “Don’t use Wikipedia.”” (USU7 0:33:05, Female Age 19)</a:t>
            </a:r>
          </a:p>
          <a:p>
            <a:pPr>
              <a:spcBef>
                <a:spcPts val="0"/>
              </a:spcBef>
              <a:defRPr/>
            </a:pPr>
            <a:r>
              <a:rPr lang="en-US" sz="1100" dirty="0" smtClean="0">
                <a:latin typeface="Arial" pitchFamily="34" charset="0"/>
                <a:cs typeface="Arial" pitchFamily="34" charset="0"/>
              </a:rPr>
              <a:t> </a:t>
            </a:r>
          </a:p>
          <a:p>
            <a:pPr>
              <a:spcBef>
                <a:spcPts val="0"/>
              </a:spcBef>
              <a:defRPr/>
            </a:pPr>
            <a:r>
              <a:rPr lang="en-US" sz="1100" dirty="0" smtClean="0">
                <a:latin typeface="Arial" pitchFamily="34" charset="0"/>
                <a:cs typeface="Arial" pitchFamily="34" charset="0"/>
              </a:rPr>
              <a:t>“They don’t fail you but you get ridiculed in front of everyone for sourcing Wikipedia.”  (USS3 00:32:43, Female Age 17)</a:t>
            </a:r>
          </a:p>
          <a:p>
            <a:pPr>
              <a:spcBef>
                <a:spcPts val="0"/>
              </a:spcBef>
              <a:defRPr/>
            </a:pPr>
            <a:endParaRPr lang="en-GB" sz="1100" dirty="0" smtClean="0">
              <a:latin typeface="Arial" pitchFamily="34" charset="0"/>
              <a:ea typeface="ＭＳ Ｐゴシック" charset="-128"/>
              <a:cs typeface="Arial" pitchFamily="34" charset="0"/>
            </a:endParaRPr>
          </a:p>
          <a:p>
            <a:pPr>
              <a:spcBef>
                <a:spcPts val="0"/>
              </a:spcBef>
              <a:defRPr/>
            </a:pPr>
            <a:r>
              <a:rPr lang="en-US" sz="1100" dirty="0" smtClean="0">
                <a:latin typeface="Arial" pitchFamily="34" charset="0"/>
                <a:cs typeface="Arial" pitchFamily="34" charset="0"/>
              </a:rPr>
              <a:t>“They say it’s because anyone can make up – I mean, anyone can add information on there but I mean when I’ve actually looked into information it seemed the same as any information I find anywhere else. I mean, it’s not like if you look up fourth of July, it’s not like it gives you like some weird explanation of aliens or something.” (USU7 0:33:14, Female Age 19)</a:t>
            </a:r>
          </a:p>
          <a:p>
            <a:pPr>
              <a:spcBef>
                <a:spcPts val="0"/>
              </a:spcBef>
              <a:defRPr/>
            </a:pPr>
            <a:r>
              <a:rPr lang="en-US" sz="1100" dirty="0" smtClean="0">
                <a:latin typeface="Arial" pitchFamily="34" charset="0"/>
                <a:cs typeface="Arial" pitchFamily="34" charset="0"/>
              </a:rPr>
              <a:t> </a:t>
            </a:r>
          </a:p>
          <a:p>
            <a:pPr>
              <a:spcBef>
                <a:spcPts val="0"/>
              </a:spcBef>
              <a:defRPr/>
            </a:pPr>
            <a:r>
              <a:rPr lang="en-US" sz="1100" b="1" dirty="0" smtClean="0">
                <a:latin typeface="Arial" pitchFamily="34" charset="0"/>
                <a:cs typeface="Arial" pitchFamily="34" charset="0"/>
              </a:rPr>
              <a:t>Students’ on Wikipedia:</a:t>
            </a:r>
          </a:p>
          <a:p>
            <a:pPr>
              <a:spcBef>
                <a:spcPts val="0"/>
              </a:spcBef>
              <a:defRPr/>
            </a:pPr>
            <a:r>
              <a:rPr lang="en-US" sz="1100" dirty="0" smtClean="0">
                <a:latin typeface="Arial" pitchFamily="34" charset="0"/>
                <a:cs typeface="Arial" pitchFamily="34" charset="0"/>
              </a:rPr>
              <a:t>“I use it, kind of like, I won't cite it on my papers but I, kind of, use it as a like, as a start off line. I go there and look up the general information, kind of, read through it so I get a general idea what it is. Then I start going through my research.” (USU7 0:33:49, Female Age 19)</a:t>
            </a:r>
          </a:p>
          <a:p>
            <a:pPr>
              <a:spcBef>
                <a:spcPts val="0"/>
              </a:spcBef>
              <a:defRPr/>
            </a:pPr>
            <a:r>
              <a:rPr lang="en-US" sz="1100" dirty="0" smtClean="0">
                <a:latin typeface="Arial" pitchFamily="34" charset="0"/>
                <a:cs typeface="Arial" pitchFamily="34" charset="0"/>
              </a:rPr>
              <a:t> </a:t>
            </a:r>
          </a:p>
          <a:p>
            <a:pPr>
              <a:spcBef>
                <a:spcPts val="0"/>
              </a:spcBef>
              <a:defRPr/>
            </a:pPr>
            <a:r>
              <a:rPr lang="en-US" sz="1100" dirty="0" smtClean="0">
                <a:latin typeface="Arial" pitchFamily="34" charset="0"/>
                <a:cs typeface="Arial" pitchFamily="34" charset="0"/>
              </a:rPr>
              <a:t>“Everyone knows that you try not to use Wikipedia as a source because it is a cardinal sin.”  (UKU3 0:31:03, Female Age 19)</a:t>
            </a:r>
          </a:p>
        </p:txBody>
      </p:sp>
      <p:sp>
        <p:nvSpPr>
          <p:cNvPr id="4" name="Slide Number Placeholder 3"/>
          <p:cNvSpPr>
            <a:spLocks noGrp="1"/>
          </p:cNvSpPr>
          <p:nvPr>
            <p:ph type="sldNum" sz="quarter" idx="10"/>
          </p:nvPr>
        </p:nvSpPr>
        <p:spPr/>
        <p:txBody>
          <a:bodyPr/>
          <a:lstStyle/>
          <a:p>
            <a:fld id="{32CF4C4C-19F4-4555-84AC-DDCE43DBCD2E}"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xfrm>
            <a:off x="1184275" y="698500"/>
            <a:ext cx="4652963" cy="3489325"/>
          </a:xfrm>
          <a:ln/>
        </p:spPr>
      </p:sp>
      <p:sp>
        <p:nvSpPr>
          <p:cNvPr id="78851" name="Rectangle 3"/>
          <p:cNvSpPr>
            <a:spLocks noGrp="1" noChangeArrowheads="1"/>
          </p:cNvSpPr>
          <p:nvPr>
            <p:ph type="body" idx="1"/>
          </p:nvPr>
        </p:nvSpPr>
        <p:spPr>
          <a:xfrm>
            <a:off x="311997" y="4420314"/>
            <a:ext cx="6469085" cy="4652248"/>
          </a:xfrm>
          <a:noFill/>
          <a:ln/>
        </p:spPr>
        <p:txBody>
          <a:bodyPr/>
          <a:lstStyle/>
          <a:p>
            <a:pPr eaLnBrk="1" hangingPunct="1"/>
            <a:r>
              <a:rPr lang="en-US" sz="1400" b="1" dirty="0" smtClean="0">
                <a:latin typeface="Arial" pitchFamily="34" charset="0"/>
                <a:ea typeface="ＭＳ Ｐゴシック" charset="-128"/>
                <a:cs typeface="Arial" pitchFamily="34" charset="0"/>
              </a:rPr>
              <a:t>Private Messaging</a:t>
            </a:r>
          </a:p>
          <a:p>
            <a:pPr eaLnBrk="1" hangingPunct="1"/>
            <a:r>
              <a:rPr lang="en-US" sz="1400" dirty="0" smtClean="0">
                <a:latin typeface="Arial" pitchFamily="34" charset="0"/>
                <a:ea typeface="ＭＳ Ｐゴシック" charset="-128"/>
                <a:cs typeface="Arial" pitchFamily="34" charset="0"/>
              </a:rPr>
              <a:t>“I do </a:t>
            </a:r>
            <a:r>
              <a:rPr lang="en-US" sz="1400" dirty="0" err="1" smtClean="0">
                <a:latin typeface="Arial" pitchFamily="34" charset="0"/>
                <a:ea typeface="ＭＳ Ｐゴシック" charset="-128"/>
                <a:cs typeface="Arial" pitchFamily="34" charset="0"/>
              </a:rPr>
              <a:t>do</a:t>
            </a:r>
            <a:r>
              <a:rPr lang="en-US" sz="1400" dirty="0" smtClean="0">
                <a:latin typeface="Arial" pitchFamily="34" charset="0"/>
                <a:ea typeface="ＭＳ Ｐゴシック" charset="-128"/>
                <a:cs typeface="Arial" pitchFamily="34" charset="0"/>
              </a:rPr>
              <a:t> private messaging a fair amount because it’s easy and I can just keep in touch with people over </a:t>
            </a:r>
            <a:r>
              <a:rPr lang="en-US" sz="1400" dirty="0" err="1" smtClean="0">
                <a:latin typeface="Arial" pitchFamily="34" charset="0"/>
                <a:ea typeface="ＭＳ Ｐゴシック" charset="-128"/>
                <a:cs typeface="Arial" pitchFamily="34" charset="0"/>
              </a:rPr>
              <a:t>Facebook</a:t>
            </a:r>
            <a:r>
              <a:rPr lang="en-US" sz="1400" dirty="0" smtClean="0">
                <a:latin typeface="Arial" pitchFamily="34" charset="0"/>
                <a:ea typeface="ＭＳ Ｐゴシック" charset="-128"/>
                <a:cs typeface="Arial" pitchFamily="34" charset="0"/>
              </a:rPr>
              <a:t> for some reason, I have no idea why.” (UKS8 0:01:01.7, Female Age 16)</a:t>
            </a:r>
          </a:p>
          <a:p>
            <a:pPr eaLnBrk="1" hangingPunct="1"/>
            <a:endParaRPr lang="en-US" sz="1400" dirty="0" smtClean="0">
              <a:latin typeface="Arial" pitchFamily="34" charset="0"/>
              <a:ea typeface="ＭＳ Ｐゴシック" charset="-128"/>
              <a:cs typeface="Arial" pitchFamily="34" charset="0"/>
            </a:endParaRPr>
          </a:p>
          <a:p>
            <a:r>
              <a:rPr lang="en-US" sz="1400" dirty="0" smtClean="0">
                <a:latin typeface="Arial" pitchFamily="34" charset="0"/>
                <a:ea typeface="ＭＳ Ｐゴシック" charset="-128"/>
                <a:cs typeface="Arial" pitchFamily="34" charset="0"/>
              </a:rPr>
              <a:t>“Just because all my friends have it, it’s just an easy way to catch up and then, especially if I need some work to hand in for tomorrow, go and find out on </a:t>
            </a:r>
            <a:r>
              <a:rPr lang="en-US" sz="1400" dirty="0" err="1" smtClean="0">
                <a:latin typeface="Arial" pitchFamily="34" charset="0"/>
                <a:ea typeface="ＭＳ Ｐゴシック" charset="-128"/>
                <a:cs typeface="Arial" pitchFamily="34" charset="0"/>
              </a:rPr>
              <a:t>Facebook</a:t>
            </a:r>
            <a:r>
              <a:rPr lang="en-US" sz="1400" dirty="0" smtClean="0">
                <a:latin typeface="Arial" pitchFamily="34" charset="0"/>
                <a:ea typeface="ＭＳ Ｐゴシック" charset="-128"/>
                <a:cs typeface="Arial" pitchFamily="34" charset="0"/>
              </a:rPr>
              <a:t>, ask all my friends.” (UKS1 00:05:59, Male Age 18)</a:t>
            </a:r>
          </a:p>
          <a:p>
            <a:r>
              <a:rPr lang="en-US" sz="1400" dirty="0" smtClean="0">
                <a:latin typeface="Arial" pitchFamily="34" charset="0"/>
                <a:ea typeface="ＭＳ Ｐゴシック" charset="-128"/>
                <a:cs typeface="Arial" pitchFamily="34" charset="0"/>
              </a:rPr>
              <a:t> </a:t>
            </a:r>
            <a:r>
              <a:rPr lang="en-GB" sz="1400" dirty="0" smtClean="0">
                <a:latin typeface="Arial" pitchFamily="34" charset="0"/>
                <a:ea typeface="ＭＳ Ｐゴシック" charset="-128"/>
                <a:cs typeface="Arial" pitchFamily="34" charset="0"/>
              </a:rPr>
              <a:t>“…he was the only one who received it and the teacher told him to pass it on. And he sent a message to everyone in the calls on </a:t>
            </a:r>
            <a:r>
              <a:rPr lang="en-GB" sz="1400" dirty="0" err="1" smtClean="0">
                <a:latin typeface="Arial" pitchFamily="34" charset="0"/>
                <a:ea typeface="ＭＳ Ｐゴシック" charset="-128"/>
                <a:cs typeface="Arial" pitchFamily="34" charset="0"/>
              </a:rPr>
              <a:t>Facebook</a:t>
            </a:r>
            <a:r>
              <a:rPr lang="en-GB" sz="1400" dirty="0" smtClean="0">
                <a:latin typeface="Arial" pitchFamily="34" charset="0"/>
                <a:ea typeface="ＭＳ Ｐゴシック" charset="-128"/>
                <a:cs typeface="Arial" pitchFamily="34" charset="0"/>
              </a:rPr>
              <a:t>, so that helped.” (UKS1 00:12:22, </a:t>
            </a:r>
            <a:r>
              <a:rPr lang="en-US" sz="1400" dirty="0" smtClean="0">
                <a:latin typeface="Arial" pitchFamily="34" charset="0"/>
                <a:ea typeface="ＭＳ Ｐゴシック" charset="-128"/>
                <a:cs typeface="Arial" pitchFamily="34" charset="0"/>
              </a:rPr>
              <a:t>Male Age 18</a:t>
            </a:r>
            <a:r>
              <a:rPr lang="en-GB" sz="1400" dirty="0" smtClean="0">
                <a:latin typeface="Arial" pitchFamily="34" charset="0"/>
                <a:ea typeface="ＭＳ Ｐゴシック" charset="-128"/>
                <a:cs typeface="Arial" pitchFamily="34" charset="0"/>
              </a:rPr>
              <a:t>) </a:t>
            </a:r>
            <a:endParaRPr lang="en-US" sz="1400" dirty="0" smtClean="0">
              <a:latin typeface="Arial" pitchFamily="34" charset="0"/>
              <a:ea typeface="ＭＳ Ｐゴシック" charset="-128"/>
              <a:cs typeface="Arial" pitchFamily="34" charset="0"/>
            </a:endParaRPr>
          </a:p>
          <a:p>
            <a:endParaRPr lang="en-US" sz="1400" dirty="0" smtClean="0">
              <a:latin typeface="Arial" pitchFamily="34" charset="0"/>
              <a:ea typeface="ＭＳ Ｐゴシック" charset="-128"/>
              <a:cs typeface="Arial" pitchFamily="34" charset="0"/>
            </a:endParaRPr>
          </a:p>
          <a:p>
            <a:r>
              <a:rPr lang="en-US" sz="1400" b="1" dirty="0" smtClean="0">
                <a:latin typeface="Arial" pitchFamily="34" charset="0"/>
                <a:ea typeface="ＭＳ Ｐゴシック" charset="-128"/>
                <a:cs typeface="Arial" pitchFamily="34" charset="0"/>
              </a:rPr>
              <a:t>Texting</a:t>
            </a:r>
          </a:p>
          <a:p>
            <a:r>
              <a:rPr lang="en-US" sz="1400" dirty="0" smtClean="0">
                <a:latin typeface="Arial" pitchFamily="34" charset="0"/>
                <a:ea typeface="ＭＳ Ｐゴシック" charset="-128"/>
                <a:cs typeface="Arial" pitchFamily="34" charset="0"/>
              </a:rPr>
              <a:t>“I do use texting a lot more than calling on the phone.” (USU1 0:05:59, Female Age 19)</a:t>
            </a:r>
          </a:p>
          <a:p>
            <a:endParaRPr lang="en-US" sz="1400" dirty="0" smtClean="0">
              <a:latin typeface="Arial" pitchFamily="34" charset="0"/>
              <a:ea typeface="ＭＳ Ｐゴシック" charset="-128"/>
              <a:cs typeface="Arial" pitchFamily="34" charset="0"/>
            </a:endParaRPr>
          </a:p>
          <a:p>
            <a:r>
              <a:rPr lang="en-US" sz="1400" dirty="0" smtClean="0">
                <a:latin typeface="Arial" pitchFamily="34" charset="0"/>
                <a:ea typeface="ＭＳ Ｐゴシック" charset="-128"/>
                <a:cs typeface="Arial" pitchFamily="34" charset="0"/>
              </a:rPr>
              <a:t>“I don’t really talk that much on the phone.  I just text a lot.” (USS4 00:06:59, Male Age 17)</a:t>
            </a:r>
          </a:p>
          <a:p>
            <a:endParaRPr lang="en-US" dirty="0" smtClean="0">
              <a:ea typeface="ＭＳ Ｐゴシック" charset="-128"/>
            </a:endParaRPr>
          </a:p>
          <a:p>
            <a:pPr eaLnBrk="1" hangingPunct="1"/>
            <a:endParaRPr lang="en-US" dirty="0" smtClean="0">
              <a:ea typeface="ＭＳ Ｐゴシック" charset="-128"/>
            </a:endParaRPr>
          </a:p>
          <a:p>
            <a:pPr eaLnBrk="1" hangingPunct="1"/>
            <a:endParaRPr lang="en-GB" dirty="0" smtClean="0">
              <a:ea typeface="ＭＳ Ｐゴシック" charset="-128"/>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9562" y="3433762"/>
            <a:ext cx="6400800" cy="5638800"/>
          </a:xfrm>
        </p:spPr>
        <p:txBody>
          <a:bodyPr>
            <a:normAutofit fontScale="62500" lnSpcReduction="20000"/>
          </a:bodyPr>
          <a:lstStyle/>
          <a:p>
            <a:r>
              <a:rPr lang="en-US" sz="1400" b="1" dirty="0" smtClean="0">
                <a:latin typeface="Arial" pitchFamily="34" charset="0"/>
                <a:cs typeface="Arial" pitchFamily="34" charset="0"/>
              </a:rPr>
              <a:t>Ethnography</a:t>
            </a:r>
            <a:endParaRPr lang="en-US" sz="1400" dirty="0" smtClean="0">
              <a:latin typeface="Arial" pitchFamily="34" charset="0"/>
              <a:cs typeface="Arial" pitchFamily="34" charset="0"/>
            </a:endParaRPr>
          </a:p>
          <a:p>
            <a:r>
              <a:rPr lang="en-US" sz="1400" b="1" dirty="0" smtClean="0">
                <a:latin typeface="Arial" pitchFamily="34" charset="0"/>
                <a:cs typeface="Arial" pitchFamily="34" charset="0"/>
              </a:rPr>
              <a:t>(From Basic Research Methods 5</a:t>
            </a:r>
            <a:r>
              <a:rPr lang="en-US" sz="1400" b="1" baseline="30000" dirty="0" smtClean="0">
                <a:latin typeface="Arial" pitchFamily="34" charset="0"/>
                <a:cs typeface="Arial" pitchFamily="34" charset="0"/>
              </a:rPr>
              <a:t>th</a:t>
            </a:r>
            <a:r>
              <a:rPr lang="en-US" sz="1400" b="1" dirty="0" smtClean="0">
                <a:latin typeface="Arial" pitchFamily="34" charset="0"/>
                <a:cs typeface="Arial" pitchFamily="34" charset="0"/>
              </a:rPr>
              <a:t> Edition, p. 175-176)</a:t>
            </a:r>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Ethnography involves establishing rapport, selecting research participants, transcribing observations and conversations, and keeping diaries, although </a:t>
            </a:r>
            <a:r>
              <a:rPr lang="en-US" sz="1400" dirty="0" err="1" smtClean="0">
                <a:latin typeface="Arial" pitchFamily="34" charset="0"/>
                <a:cs typeface="Arial" pitchFamily="34" charset="0"/>
              </a:rPr>
              <a:t>Geertz</a:t>
            </a:r>
            <a:r>
              <a:rPr lang="en-US" sz="1400" dirty="0" smtClean="0">
                <a:latin typeface="Arial" pitchFamily="34" charset="0"/>
                <a:cs typeface="Arial" pitchFamily="34" charset="0"/>
              </a:rPr>
              <a:t> believes that none of these techniques or procedures adequately defines the venture. He believes ethnography is defined by the kind of intellectual effort it is, “an elaborate venture in ‘thick description.’ ”  </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Reality, as perceived by the observer, is described in such detail that the reader can experience the total event as if he or she had actually been involved in it. </a:t>
            </a:r>
          </a:p>
          <a:p>
            <a:endParaRPr lang="en-US" sz="1400" dirty="0" smtClean="0">
              <a:latin typeface="Arial" pitchFamily="34" charset="0"/>
              <a:cs typeface="Arial" pitchFamily="34" charset="0"/>
            </a:endParaRPr>
          </a:p>
          <a:p>
            <a:pPr defTabSz="932871">
              <a:defRPr/>
            </a:pPr>
            <a:r>
              <a:rPr lang="en-US" sz="1400" dirty="0" smtClean="0">
                <a:latin typeface="Arial" pitchFamily="34" charset="0"/>
                <a:cs typeface="Arial" pitchFamily="34" charset="0"/>
              </a:rPr>
              <a:t>The goal of ethnography is to establish rapport with target communities, via a flexible toolkit of methods including participant observation, structured and unstructured interviews, reliance on selected research participants as “key informants,” and keeping diaries. The analytical intellectual work of ethnography involves being able to engage in a particular way of seeing (Wolcott 2008) that is informed by the ethnographer’s immersion in the reality of other people’s existence. Such qualitative data must be approached and interpreted in a way that recognizes and retains this richness (Connaway and Powell 2010).</a:t>
            </a:r>
          </a:p>
          <a:p>
            <a:pPr defTabSz="932871">
              <a:defRPr/>
            </a:pPr>
            <a:endParaRPr lang="en-US" sz="1400" dirty="0" smtClean="0">
              <a:latin typeface="Arial" pitchFamily="34" charset="0"/>
              <a:cs typeface="Arial" pitchFamily="34" charset="0"/>
            </a:endParaRPr>
          </a:p>
          <a:p>
            <a:pPr defTabSz="932871">
              <a:defRPr/>
            </a:pPr>
            <a:r>
              <a:rPr lang="en-US" sz="1400" dirty="0" err="1" smtClean="0">
                <a:latin typeface="Arial" pitchFamily="34" charset="0"/>
                <a:cs typeface="Arial" pitchFamily="34" charset="0"/>
              </a:rPr>
              <a:t>Geertz</a:t>
            </a:r>
            <a:r>
              <a:rPr lang="en-US" sz="1400" dirty="0" smtClean="0">
                <a:latin typeface="Arial" pitchFamily="34" charset="0"/>
                <a:cs typeface="Arial" pitchFamily="34" charset="0"/>
              </a:rPr>
              <a:t>, Clifford. 1973. </a:t>
            </a:r>
            <a:r>
              <a:rPr lang="en-US" sz="1400" i="1" dirty="0" smtClean="0">
                <a:latin typeface="Arial" pitchFamily="34" charset="0"/>
                <a:cs typeface="Arial" pitchFamily="34" charset="0"/>
              </a:rPr>
              <a:t>The interpretation of cultures: selected essays</a:t>
            </a:r>
            <a:r>
              <a:rPr lang="en-US" sz="1400" dirty="0" smtClean="0">
                <a:latin typeface="Arial" pitchFamily="34" charset="0"/>
                <a:cs typeface="Arial" pitchFamily="34" charset="0"/>
              </a:rPr>
              <a:t>. New York: Basic Books, 6. </a:t>
            </a:r>
          </a:p>
          <a:p>
            <a:pPr defTabSz="932871">
              <a:defRPr/>
            </a:pPr>
            <a:endParaRPr lang="en-US" sz="1400" dirty="0" smtClean="0">
              <a:latin typeface="Arial" pitchFamily="34" charset="0"/>
              <a:cs typeface="Arial" pitchFamily="34" charset="0"/>
            </a:endParaRPr>
          </a:p>
          <a:p>
            <a:pPr defTabSz="932871">
              <a:defRPr/>
            </a:pPr>
            <a:r>
              <a:rPr lang="en-US" sz="1400" dirty="0" err="1" smtClean="0">
                <a:latin typeface="Arial" pitchFamily="34" charset="0"/>
                <a:cs typeface="Arial" pitchFamily="34" charset="0"/>
              </a:rPr>
              <a:t>Connaway</a:t>
            </a:r>
            <a:r>
              <a:rPr lang="en-US" sz="1400" dirty="0" smtClean="0">
                <a:latin typeface="Arial" pitchFamily="34" charset="0"/>
                <a:cs typeface="Arial" pitchFamily="34" charset="0"/>
              </a:rPr>
              <a:t>, Lynn </a:t>
            </a:r>
            <a:r>
              <a:rPr lang="en-US" sz="1400" dirty="0" err="1" smtClean="0">
                <a:latin typeface="Arial" pitchFamily="34" charset="0"/>
                <a:cs typeface="Arial" pitchFamily="34" charset="0"/>
              </a:rPr>
              <a:t>Silipigni</a:t>
            </a:r>
            <a:r>
              <a:rPr lang="en-US" sz="1400" dirty="0" smtClean="0">
                <a:latin typeface="Arial" pitchFamily="34" charset="0"/>
                <a:cs typeface="Arial" pitchFamily="34" charset="0"/>
              </a:rPr>
              <a:t>, and Ronald R. Powell. 2010.</a:t>
            </a:r>
            <a:r>
              <a:rPr lang="en-US" sz="1400" i="1" dirty="0" smtClean="0">
                <a:latin typeface="Arial" pitchFamily="34" charset="0"/>
                <a:cs typeface="Arial" pitchFamily="34" charset="0"/>
              </a:rPr>
              <a:t>Basic research methods for librarians</a:t>
            </a:r>
            <a:r>
              <a:rPr lang="en-US" sz="1400" dirty="0" smtClean="0">
                <a:latin typeface="Arial" pitchFamily="34" charset="0"/>
                <a:cs typeface="Arial" pitchFamily="34" charset="0"/>
              </a:rPr>
              <a:t>. Santa Barbara, </a:t>
            </a:r>
            <a:r>
              <a:rPr lang="en-US" sz="1400" dirty="0" err="1" smtClean="0">
                <a:latin typeface="Arial" pitchFamily="34" charset="0"/>
                <a:cs typeface="Arial" pitchFamily="34" charset="0"/>
              </a:rPr>
              <a:t>Calif</a:t>
            </a:r>
            <a:r>
              <a:rPr lang="en-US" sz="1400" dirty="0" smtClean="0">
                <a:latin typeface="Arial" pitchFamily="34" charset="0"/>
                <a:cs typeface="Arial" pitchFamily="34" charset="0"/>
              </a:rPr>
              <a:t>: Libraries Unlimited. </a:t>
            </a:r>
          </a:p>
          <a:p>
            <a:pPr defTabSz="932871">
              <a:defRPr/>
            </a:pPr>
            <a:endParaRPr lang="en-US" sz="1400" dirty="0" smtClean="0">
              <a:latin typeface="Arial" pitchFamily="34" charset="0"/>
              <a:cs typeface="Arial" pitchFamily="34" charset="0"/>
            </a:endParaRPr>
          </a:p>
          <a:p>
            <a:pPr defTabSz="932871">
              <a:defRPr/>
            </a:pPr>
            <a:endParaRPr lang="en-US" sz="1400" dirty="0" smtClean="0">
              <a:latin typeface="Arial" pitchFamily="34" charset="0"/>
              <a:cs typeface="Arial" pitchFamily="34" charset="0"/>
            </a:endParaRPr>
          </a:p>
          <a:p>
            <a:pPr defTabSz="932871">
              <a:defRPr/>
            </a:pPr>
            <a:endParaRPr lang="en-US" sz="1400" dirty="0" smtClean="0">
              <a:latin typeface="Arial" pitchFamily="34" charset="0"/>
              <a:cs typeface="Arial" pitchFamily="34" charset="0"/>
            </a:endParaRPr>
          </a:p>
          <a:p>
            <a:endParaRPr lang="en-US" sz="11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1184275" y="698500"/>
            <a:ext cx="4652963" cy="3489325"/>
          </a:xfrm>
          <a:ln/>
        </p:spPr>
      </p:sp>
      <p:sp>
        <p:nvSpPr>
          <p:cNvPr id="81923" name="Rectangle 3"/>
          <p:cNvSpPr>
            <a:spLocks noGrp="1" noChangeArrowheads="1"/>
          </p:cNvSpPr>
          <p:nvPr>
            <p:ph type="body" idx="1"/>
          </p:nvPr>
        </p:nvSpPr>
        <p:spPr>
          <a:xfrm>
            <a:off x="309562" y="4421063"/>
            <a:ext cx="6400800" cy="4187666"/>
          </a:xfrm>
          <a:noFill/>
          <a:ln/>
        </p:spPr>
        <p:txBody>
          <a:bodyPr/>
          <a:lstStyle/>
          <a:p>
            <a:pPr eaLnBrk="1" hangingPunct="1"/>
            <a:r>
              <a:rPr lang="en-US" sz="1400" dirty="0" smtClean="0">
                <a:latin typeface="Arial" pitchFamily="34" charset="0"/>
                <a:ea typeface="ＭＳ Ｐゴシック" charset="-128"/>
                <a:cs typeface="Arial" pitchFamily="34" charset="0"/>
              </a:rPr>
              <a:t>“Well I probably actually use these things on emails because it’s an incredibly easy and quick way of getting information.”  (UKS8 0:04:36.8, Female Age 16)</a:t>
            </a:r>
          </a:p>
          <a:p>
            <a:pPr eaLnBrk="1" hangingPunct="1"/>
            <a:endParaRPr lang="en-US" sz="1400" dirty="0" smtClean="0">
              <a:latin typeface="Arial" pitchFamily="34" charset="0"/>
              <a:ea typeface="ＭＳ Ｐゴシック" charset="-128"/>
              <a:cs typeface="Arial" pitchFamily="34" charset="0"/>
            </a:endParaRPr>
          </a:p>
          <a:p>
            <a:pPr eaLnBrk="1" hangingPunct="1"/>
            <a:r>
              <a:rPr lang="en-US" sz="1400" b="1" dirty="0" smtClean="0">
                <a:latin typeface="Arial" pitchFamily="34" charset="0"/>
                <a:ea typeface="ＭＳ Ｐゴシック" charset="-128"/>
                <a:cs typeface="Arial" pitchFamily="34" charset="0"/>
              </a:rPr>
              <a:t>Wikipedia</a:t>
            </a:r>
          </a:p>
          <a:p>
            <a:r>
              <a:rPr lang="en-US" sz="1400" dirty="0" smtClean="0">
                <a:latin typeface="Arial" pitchFamily="34" charset="0"/>
                <a:ea typeface="ＭＳ Ｐゴシック" charset="-128"/>
                <a:cs typeface="Arial" pitchFamily="34" charset="0"/>
              </a:rPr>
              <a:t>“I just thought, because it was the easiest thing to do there and then, and I didn’t have a lot of time and I just though Wikipedia would be the best option.” (UKS1 00:16:49, Male Age 18)</a:t>
            </a:r>
          </a:p>
          <a:p>
            <a:r>
              <a:rPr lang="en-US" sz="1400" dirty="0" smtClean="0">
                <a:latin typeface="Arial" pitchFamily="34" charset="0"/>
                <a:ea typeface="ＭＳ Ｐゴシック" charset="-128"/>
                <a:cs typeface="Arial" pitchFamily="34" charset="0"/>
              </a:rPr>
              <a:t> </a:t>
            </a:r>
          </a:p>
          <a:p>
            <a:r>
              <a:rPr lang="en-US" sz="1400" dirty="0" smtClean="0">
                <a:latin typeface="Arial" pitchFamily="34" charset="0"/>
                <a:ea typeface="ＭＳ Ｐゴシック" charset="-128"/>
                <a:cs typeface="Arial" pitchFamily="34" charset="0"/>
              </a:rPr>
              <a:t>“Probably not the best, but I think it’s the simplest and easiest way to get going.  So if I needed to produce a much more detailed and developed essay I would probably explore further on the internet.” (UKS1 00:17:52, Male Age 18)</a:t>
            </a:r>
          </a:p>
          <a:p>
            <a:pPr eaLnBrk="1" hangingPunct="1"/>
            <a:endParaRPr lang="en-US" sz="1200" dirty="0" smtClean="0">
              <a:ea typeface="ＭＳ Ｐゴシック" charset="-128"/>
            </a:endParaRPr>
          </a:p>
          <a:p>
            <a:pPr eaLnBrk="1" hangingPunct="1"/>
            <a:endParaRPr lang="en-US" sz="1200" dirty="0" smtClean="0">
              <a:ea typeface="ＭＳ Ｐゴシック" charset="-128"/>
            </a:endParaRPr>
          </a:p>
          <a:p>
            <a:pPr eaLnBrk="1" hangingPunct="1"/>
            <a:endParaRPr lang="en-US" sz="1200" dirty="0" smtClean="0">
              <a:ea typeface="ＭＳ Ｐゴシック" charset="-128"/>
            </a:endParaRPr>
          </a:p>
          <a:p>
            <a:pPr eaLnBrk="1" hangingPunct="1"/>
            <a:endParaRPr lang="en-GB" sz="1200" dirty="0" smtClean="0">
              <a:ea typeface="ＭＳ Ｐゴシック" charset="-128"/>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body" idx="1"/>
          </p:nvPr>
        </p:nvSpPr>
        <p:spPr>
          <a:xfrm>
            <a:off x="701666" y="4421063"/>
            <a:ext cx="5616596" cy="4187666"/>
          </a:xfrm>
          <a:noFill/>
          <a:ln/>
        </p:spPr>
        <p:txBody>
          <a:bodyPr/>
          <a:lstStyle/>
          <a:p>
            <a:pPr eaLnBrk="1" hangingPunct="1"/>
            <a:r>
              <a:rPr lang="en-US" sz="1400" dirty="0" smtClean="0">
                <a:latin typeface="Arial" pitchFamily="34" charset="0"/>
                <a:ea typeface="ＭＳ Ｐゴシック" charset="-128"/>
                <a:cs typeface="Arial" pitchFamily="34" charset="0"/>
              </a:rPr>
              <a:t>“One of my </a:t>
            </a:r>
            <a:r>
              <a:rPr lang="en-US" sz="1400" dirty="0" err="1" smtClean="0">
                <a:latin typeface="Arial" pitchFamily="34" charset="0"/>
                <a:ea typeface="ＭＳ Ｐゴシック" charset="-128"/>
                <a:cs typeface="Arial" pitchFamily="34" charset="0"/>
              </a:rPr>
              <a:t>favourite</a:t>
            </a:r>
            <a:r>
              <a:rPr lang="en-US" sz="1400" dirty="0" smtClean="0">
                <a:latin typeface="Arial" pitchFamily="34" charset="0"/>
                <a:ea typeface="ＭＳ Ｐゴシック" charset="-128"/>
                <a:cs typeface="Arial" pitchFamily="34" charset="0"/>
              </a:rPr>
              <a:t> ways of getting information is by asking people.  Instead of </a:t>
            </a:r>
            <a:r>
              <a:rPr lang="en-US" sz="1400" dirty="0" err="1" smtClean="0">
                <a:latin typeface="Arial" pitchFamily="34" charset="0"/>
                <a:ea typeface="ＭＳ Ｐゴシック" charset="-128"/>
                <a:cs typeface="Arial" pitchFamily="34" charset="0"/>
              </a:rPr>
              <a:t>Googling</a:t>
            </a:r>
            <a:r>
              <a:rPr lang="en-US" sz="1400" dirty="0" smtClean="0">
                <a:latin typeface="Arial" pitchFamily="34" charset="0"/>
                <a:ea typeface="ＭＳ Ｐゴシック" charset="-128"/>
                <a:cs typeface="Arial" pitchFamily="34" charset="0"/>
              </a:rPr>
              <a:t> the whole time I mostly have faith in the fact that people are actually learning, if I can go to a tutor and ask them something.” (UKU3 0:19:34, Female Age 19)  </a:t>
            </a:r>
          </a:p>
          <a:p>
            <a:pPr eaLnBrk="1" hangingPunct="1"/>
            <a:endParaRPr lang="en-GB" dirty="0" smtClean="0">
              <a:ea typeface="ＭＳ Ｐゴシック" charset="-128"/>
            </a:endParaRPr>
          </a:p>
        </p:txBody>
      </p:sp>
      <p:sp>
        <p:nvSpPr>
          <p:cNvPr id="83970" name="Rectangle 2"/>
          <p:cNvSpPr>
            <a:spLocks noGrp="1" noRot="1" noChangeAspect="1" noChangeArrowheads="1" noTextEdit="1"/>
          </p:cNvSpPr>
          <p:nvPr>
            <p:ph type="sldImg"/>
          </p:nvPr>
        </p:nvSpPr>
        <p:spPr>
          <a:xfrm>
            <a:off x="1184275" y="698500"/>
            <a:ext cx="4652963" cy="3489325"/>
          </a:xfrm>
          <a:ln/>
        </p:spPr>
      </p:sp>
      <p:sp>
        <p:nvSpPr>
          <p:cNvPr id="4" name="Slide Number Placeholder 3"/>
          <p:cNvSpPr>
            <a:spLocks noGrp="1"/>
          </p:cNvSpPr>
          <p:nvPr>
            <p:ph type="sldNum" sz="quarter" idx="10"/>
          </p:nvPr>
        </p:nvSpPr>
        <p:spPr/>
        <p:txBody>
          <a:bodyPr/>
          <a:lstStyle/>
          <a:p>
            <a:fld id="{32CF4C4C-19F4-4555-84AC-DDCE43DBCD2E}"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a:ln/>
        </p:spPr>
      </p:sp>
      <p:sp>
        <p:nvSpPr>
          <p:cNvPr id="95234" name="Notes Placeholder 2"/>
          <p:cNvSpPr>
            <a:spLocks noGrp="1"/>
          </p:cNvSpPr>
          <p:nvPr>
            <p:ph type="body" idx="1"/>
          </p:nvPr>
        </p:nvSpPr>
        <p:spPr>
          <a:noFill/>
          <a:ln/>
        </p:spPr>
        <p:txBody>
          <a:bodyPr/>
          <a:lstStyle/>
          <a:p>
            <a:endParaRPr lang="en-US" dirty="0" smtClean="0"/>
          </a:p>
          <a:p>
            <a:endParaRPr lang="en-US" dirty="0" smtClean="0"/>
          </a:p>
          <a:p>
            <a:endParaRPr lang="en-US" dirty="0" smtClean="0"/>
          </a:p>
        </p:txBody>
      </p:sp>
      <p:sp>
        <p:nvSpPr>
          <p:cNvPr id="95235" name="Slide Number Placeholder 3"/>
          <p:cNvSpPr>
            <a:spLocks noGrp="1"/>
          </p:cNvSpPr>
          <p:nvPr>
            <p:ph type="sldNum" sz="quarter" idx="5"/>
          </p:nvPr>
        </p:nvSpPr>
        <p:spPr>
          <a:noFill/>
        </p:spPr>
        <p:txBody>
          <a:bodyPr/>
          <a:lstStyle/>
          <a:p>
            <a:fld id="{48E1251C-89C4-4F73-9D5E-55C0BF84DCFA}" type="slidenum">
              <a:rPr lang="en-US" smtClean="0"/>
              <a:pPr/>
              <a:t>43</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a:ln/>
        </p:spPr>
      </p:sp>
      <p:sp>
        <p:nvSpPr>
          <p:cNvPr id="97282" name="Notes Placeholder 2"/>
          <p:cNvSpPr>
            <a:spLocks noGrp="1"/>
          </p:cNvSpPr>
          <p:nvPr>
            <p:ph type="body" idx="1"/>
          </p:nvPr>
        </p:nvSpPr>
        <p:spPr>
          <a:xfrm>
            <a:off x="371475" y="3636963"/>
            <a:ext cx="6419850" cy="4970462"/>
          </a:xfrm>
          <a:noFill/>
          <a:ln/>
        </p:spPr>
        <p:txBody>
          <a:bodyPr/>
          <a:lstStyle/>
          <a:p>
            <a:endParaRPr lang="en-US" sz="1200" dirty="0" smtClean="0">
              <a:solidFill>
                <a:srgbClr val="FF0000"/>
              </a:solidFill>
            </a:endParaRPr>
          </a:p>
          <a:p>
            <a:endParaRPr lang="en-US" sz="1200" dirty="0" smtClean="0">
              <a:solidFill>
                <a:srgbClr val="FF0000"/>
              </a:solidFill>
            </a:endParaRPr>
          </a:p>
        </p:txBody>
      </p:sp>
      <p:sp>
        <p:nvSpPr>
          <p:cNvPr id="97283" name="Slide Number Placeholder 3"/>
          <p:cNvSpPr>
            <a:spLocks noGrp="1"/>
          </p:cNvSpPr>
          <p:nvPr>
            <p:ph type="sldNum" sz="quarter" idx="5"/>
          </p:nvPr>
        </p:nvSpPr>
        <p:spPr>
          <a:noFill/>
        </p:spPr>
        <p:txBody>
          <a:bodyPr/>
          <a:lstStyle/>
          <a:p>
            <a:fld id="{4843CA0E-6C78-465B-90DD-0731B5BB421E}" type="slidenum">
              <a:rPr lang="en-US" smtClean="0"/>
              <a:pPr/>
              <a:t>44</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a:ln/>
        </p:spPr>
      </p:sp>
      <p:sp>
        <p:nvSpPr>
          <p:cNvPr id="97282" name="Notes Placeholder 2"/>
          <p:cNvSpPr>
            <a:spLocks noGrp="1"/>
          </p:cNvSpPr>
          <p:nvPr>
            <p:ph type="body" idx="1"/>
          </p:nvPr>
        </p:nvSpPr>
        <p:spPr>
          <a:xfrm>
            <a:off x="371475" y="3636963"/>
            <a:ext cx="6419850" cy="4970462"/>
          </a:xfrm>
          <a:noFill/>
          <a:ln/>
        </p:spPr>
        <p:txBody>
          <a:bodyPr/>
          <a:lstStyle/>
          <a:p>
            <a:endParaRPr lang="en-US" sz="1200" dirty="0" smtClean="0">
              <a:solidFill>
                <a:srgbClr val="FF0000"/>
              </a:solidFill>
            </a:endParaRPr>
          </a:p>
          <a:p>
            <a:endParaRPr lang="en-US" sz="1200" dirty="0" smtClean="0">
              <a:solidFill>
                <a:srgbClr val="FF0000"/>
              </a:solidFill>
            </a:endParaRPr>
          </a:p>
        </p:txBody>
      </p:sp>
      <p:sp>
        <p:nvSpPr>
          <p:cNvPr id="97283" name="Slide Number Placeholder 3"/>
          <p:cNvSpPr>
            <a:spLocks noGrp="1"/>
          </p:cNvSpPr>
          <p:nvPr>
            <p:ph type="sldNum" sz="quarter" idx="5"/>
          </p:nvPr>
        </p:nvSpPr>
        <p:spPr>
          <a:noFill/>
        </p:spPr>
        <p:txBody>
          <a:bodyPr/>
          <a:lstStyle/>
          <a:p>
            <a:fld id="{4843CA0E-6C78-465B-90DD-0731B5BB421E}" type="slidenum">
              <a:rPr lang="en-US" smtClean="0"/>
              <a:pPr/>
              <a:t>45</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CF4C4C-19F4-4555-84AC-DDCE43DBCD2E}"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2CF4C4C-19F4-4555-84AC-DDCE43DBCD2E}" type="slidenum">
              <a:rPr lang="en-US" smtClean="0"/>
              <a:pPr/>
              <a:t>48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400" dirty="0" smtClean="0">
                <a:latin typeface="Arial" pitchFamily="34" charset="0"/>
                <a:cs typeface="Arial" pitchFamily="34" charset="0"/>
              </a:rPr>
              <a:t>The </a:t>
            </a:r>
            <a:r>
              <a:rPr lang="en-US" sz="1400" b="1" dirty="0" smtClean="0">
                <a:latin typeface="Arial" pitchFamily="34" charset="0"/>
                <a:cs typeface="Arial" pitchFamily="34" charset="0"/>
              </a:rPr>
              <a:t>diaries</a:t>
            </a:r>
            <a:r>
              <a:rPr lang="en-US" sz="1400" dirty="0" smtClean="0">
                <a:latin typeface="Arial" pitchFamily="34" charset="0"/>
                <a:cs typeface="Arial" pitchFamily="34" charset="0"/>
              </a:rPr>
              <a:t> are an ethnographic data collection technique and a form of event sampling, which can focus participant attention on those areas which most interest researchers. </a:t>
            </a:r>
            <a:r>
              <a:rPr lang="en-US" sz="1400" dirty="0" err="1" smtClean="0">
                <a:latin typeface="Arial" pitchFamily="34" charset="0"/>
                <a:cs typeface="Arial" pitchFamily="34" charset="0"/>
              </a:rPr>
              <a:t>Connaway</a:t>
            </a:r>
            <a:r>
              <a:rPr lang="en-US" sz="1400" dirty="0" smtClean="0">
                <a:latin typeface="Arial" pitchFamily="34" charset="0"/>
                <a:cs typeface="Arial" pitchFamily="34" charset="0"/>
              </a:rPr>
              <a:t> and Powell (2010) point out that instruments (like diaries) that are intended to get people to describe what has just happened to them may be affected by distortions of memory and retrospection. They recommend that the question under review “center on discrete, defined events or moments so that such recording effort becomes reasonable and recall efforts are relatively straightforward” (</a:t>
            </a:r>
            <a:r>
              <a:rPr lang="en-US" sz="1400" dirty="0" err="1" smtClean="0">
                <a:latin typeface="Arial" pitchFamily="34" charset="0"/>
                <a:cs typeface="Arial" pitchFamily="34" charset="0"/>
              </a:rPr>
              <a:t>Connaway</a:t>
            </a:r>
            <a:r>
              <a:rPr lang="en-US" sz="1400" dirty="0" smtClean="0">
                <a:latin typeface="Arial" pitchFamily="34" charset="0"/>
                <a:cs typeface="Arial" pitchFamily="34" charset="0"/>
              </a:rPr>
              <a:t> and Powell 2010, 222).</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400" dirty="0" smtClean="0">
              <a:latin typeface="Arial" pitchFamily="34" charset="0"/>
              <a:cs typeface="Arial" pitchFamily="34"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400" dirty="0" err="1" smtClean="0">
                <a:latin typeface="Arial" pitchFamily="34" charset="0"/>
                <a:cs typeface="Arial" pitchFamily="34" charset="0"/>
              </a:rPr>
              <a:t>Connaway</a:t>
            </a:r>
            <a:r>
              <a:rPr lang="en-US" sz="1400" dirty="0" smtClean="0">
                <a:latin typeface="Arial" pitchFamily="34" charset="0"/>
                <a:cs typeface="Arial" pitchFamily="34" charset="0"/>
              </a:rPr>
              <a:t>, Lynn Silipigni, and Ronald R. Powell. 2010.</a:t>
            </a:r>
            <a:r>
              <a:rPr lang="en-US" sz="1400" i="1" dirty="0" smtClean="0">
                <a:latin typeface="Arial" pitchFamily="34" charset="0"/>
                <a:cs typeface="Arial" pitchFamily="34" charset="0"/>
              </a:rPr>
              <a:t>Basic research methods for librarians</a:t>
            </a:r>
            <a:r>
              <a:rPr lang="en-US" sz="1400" dirty="0" smtClean="0">
                <a:latin typeface="Arial" pitchFamily="34" charset="0"/>
                <a:cs typeface="Arial" pitchFamily="34" charset="0"/>
              </a:rPr>
              <a:t>. Santa Barbara, </a:t>
            </a:r>
            <a:r>
              <a:rPr lang="en-US" sz="1400" dirty="0" err="1" smtClean="0">
                <a:latin typeface="Arial" pitchFamily="34" charset="0"/>
                <a:cs typeface="Arial" pitchFamily="34" charset="0"/>
              </a:rPr>
              <a:t>Calif</a:t>
            </a:r>
            <a:r>
              <a:rPr lang="en-US" sz="1400" dirty="0" smtClean="0">
                <a:latin typeface="Arial" pitchFamily="34" charset="0"/>
                <a:cs typeface="Arial" pitchFamily="34" charset="0"/>
              </a:rPr>
              <a:t>: Libraries Unlimited. </a:t>
            </a:r>
          </a:p>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5762" y="3509962"/>
            <a:ext cx="6248400" cy="5512019"/>
          </a:xfrm>
        </p:spPr>
        <p:txBody>
          <a:bodyPr>
            <a:noAutofit/>
          </a:bodyPr>
          <a:lstStyle/>
          <a:p>
            <a:r>
              <a:rPr lang="en-US" sz="1400" b="1" dirty="0" smtClean="0">
                <a:latin typeface="Arial" pitchFamily="34" charset="0"/>
                <a:cs typeface="Arial" pitchFamily="34" charset="0"/>
              </a:rPr>
              <a:t>Interviews</a:t>
            </a:r>
            <a:endParaRPr lang="en-US" sz="1400" dirty="0" smtClean="0">
              <a:latin typeface="Arial" pitchFamily="34" charset="0"/>
              <a:cs typeface="Arial" pitchFamily="34" charset="0"/>
            </a:endParaRPr>
          </a:p>
          <a:p>
            <a:r>
              <a:rPr lang="en-US" sz="1400" b="1" dirty="0" smtClean="0">
                <a:latin typeface="Arial" pitchFamily="34" charset="0"/>
                <a:cs typeface="Arial" pitchFamily="34" charset="0"/>
              </a:rPr>
              <a:t>(From Basic Research Methods 5</a:t>
            </a:r>
            <a:r>
              <a:rPr lang="en-US" sz="1400" b="1" baseline="30000" dirty="0" smtClean="0">
                <a:latin typeface="Arial" pitchFamily="34" charset="0"/>
                <a:cs typeface="Arial" pitchFamily="34" charset="0"/>
              </a:rPr>
              <a:t>th</a:t>
            </a:r>
            <a:r>
              <a:rPr lang="en-US" sz="1400" b="1" dirty="0" smtClean="0">
                <a:latin typeface="Arial" pitchFamily="34" charset="0"/>
                <a:cs typeface="Arial" pitchFamily="34" charset="0"/>
              </a:rPr>
              <a:t> Edition, p. 218-220)</a:t>
            </a:r>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Interviewing’s primary strength is its ability to range over a time period, thereby capturing more than the single instant of an isolated action . This flexible technique allows the investigator to probe, to clarify, and to create new questions based on what has already been heard. Well conducted, in-depth interviews develop narratives along the lines of most immediacy for the participant while also providing the researcher with the opportunity to include focused questions that fill in gaps, clear up ambiguities, explore new lines of inquiry, and make connections among statements. The thoughtful sequencing of different mechanisms for eliciting information includes the use of direct questions when following up on topics that a participant has identified as critical, silence that allows people the time needed to reflect on a topic, and structured questions to pull an interview back on track.</a:t>
            </a:r>
          </a:p>
          <a:p>
            <a:endParaRPr lang="en-US" sz="1400" dirty="0" smtClean="0">
              <a:latin typeface="Arial" pitchFamily="34" charset="0"/>
              <a:cs typeface="Arial" pitchFamily="34" charset="0"/>
            </a:endParaRPr>
          </a:p>
          <a:p>
            <a:pPr defTabSz="932871"/>
            <a:r>
              <a:rPr lang="en-US" sz="1400" dirty="0" err="1" smtClean="0">
                <a:latin typeface="Arial" pitchFamily="34" charset="0"/>
                <a:cs typeface="Arial" pitchFamily="34" charset="0"/>
              </a:rPr>
              <a:t>Connaway</a:t>
            </a:r>
            <a:r>
              <a:rPr lang="en-US" sz="1400" dirty="0" smtClean="0">
                <a:latin typeface="Arial" pitchFamily="34" charset="0"/>
                <a:cs typeface="Arial" pitchFamily="34" charset="0"/>
              </a:rPr>
              <a:t>, Lynn </a:t>
            </a:r>
            <a:r>
              <a:rPr lang="en-US" sz="1400" dirty="0" err="1" smtClean="0">
                <a:latin typeface="Arial" pitchFamily="34" charset="0"/>
                <a:cs typeface="Arial" pitchFamily="34" charset="0"/>
              </a:rPr>
              <a:t>Silipigni</a:t>
            </a:r>
            <a:r>
              <a:rPr lang="en-US" sz="1400" dirty="0" smtClean="0">
                <a:latin typeface="Arial" pitchFamily="34" charset="0"/>
                <a:cs typeface="Arial" pitchFamily="34" charset="0"/>
              </a:rPr>
              <a:t>, and Ronald R. Powell. 2010.</a:t>
            </a:r>
            <a:r>
              <a:rPr lang="en-US" sz="1400" i="1" dirty="0" smtClean="0">
                <a:latin typeface="Arial" pitchFamily="34" charset="0"/>
                <a:cs typeface="Arial" pitchFamily="34" charset="0"/>
              </a:rPr>
              <a:t>Basic research methods for librarians</a:t>
            </a:r>
            <a:r>
              <a:rPr lang="en-US" sz="1400" dirty="0" smtClean="0">
                <a:latin typeface="Arial" pitchFamily="34" charset="0"/>
                <a:cs typeface="Arial" pitchFamily="34" charset="0"/>
              </a:rPr>
              <a:t>. Santa Barbara, </a:t>
            </a:r>
            <a:r>
              <a:rPr lang="en-US" sz="1400" dirty="0" err="1" smtClean="0">
                <a:latin typeface="Arial" pitchFamily="34" charset="0"/>
                <a:cs typeface="Arial" pitchFamily="34" charset="0"/>
              </a:rPr>
              <a:t>Calif</a:t>
            </a:r>
            <a:r>
              <a:rPr lang="en-US" sz="1400" dirty="0" smtClean="0">
                <a:latin typeface="Arial" pitchFamily="34" charset="0"/>
                <a:cs typeface="Arial" pitchFamily="34" charset="0"/>
              </a:rPr>
              <a:t>: Libraries Unlimited. </a:t>
            </a:r>
          </a:p>
          <a:p>
            <a:endParaRPr lang="en-US" sz="1400" dirty="0" smtClean="0">
              <a:latin typeface="Arial" pitchFamily="34" charset="0"/>
              <a:cs typeface="Arial" pitchFamily="34" charset="0"/>
            </a:endParaRPr>
          </a:p>
          <a:p>
            <a:pPr defTabSz="932871"/>
            <a:r>
              <a:rPr lang="en-US" sz="1400" dirty="0" smtClean="0">
                <a:latin typeface="Arial" pitchFamily="34" charset="0"/>
                <a:cs typeface="Arial" pitchFamily="34" charset="0"/>
              </a:rPr>
              <a:t>Glaser, Barney G., and Anselm L. Strauss. 1967. </a:t>
            </a:r>
            <a:r>
              <a:rPr lang="en-US" sz="1400" i="1" dirty="0" smtClean="0">
                <a:latin typeface="Arial" pitchFamily="34" charset="0"/>
                <a:cs typeface="Arial" pitchFamily="34" charset="0"/>
              </a:rPr>
              <a:t>The discovery of grounded theory; strategies for qualitative research</a:t>
            </a:r>
            <a:r>
              <a:rPr lang="en-US" sz="1400" dirty="0" smtClean="0">
                <a:latin typeface="Arial" pitchFamily="34" charset="0"/>
                <a:cs typeface="Arial" pitchFamily="34" charset="0"/>
              </a:rPr>
              <a:t>. Chicago: Aldine Pub. Co., 273. </a:t>
            </a:r>
          </a:p>
          <a:p>
            <a:endParaRPr lang="en-US" sz="1400" dirty="0" smtClean="0">
              <a:latin typeface="Arial" pitchFamily="34" charset="0"/>
              <a:cs typeface="Arial" pitchFamily="34" charset="0"/>
            </a:endParaRPr>
          </a:p>
          <a:p>
            <a:r>
              <a:rPr lang="en-US" sz="1400" dirty="0" err="1" smtClean="0">
                <a:latin typeface="Arial" pitchFamily="34" charset="0"/>
                <a:cs typeface="Arial" pitchFamily="34" charset="0"/>
              </a:rPr>
              <a:t>Kvale</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Steinar</a:t>
            </a:r>
            <a:r>
              <a:rPr lang="en-US" sz="1400" dirty="0" smtClean="0">
                <a:latin typeface="Arial" pitchFamily="34" charset="0"/>
                <a:cs typeface="Arial" pitchFamily="34" charset="0"/>
              </a:rPr>
              <a:t>. 1996. </a:t>
            </a:r>
            <a:r>
              <a:rPr lang="en-US" sz="1400" i="1" dirty="0" err="1" smtClean="0">
                <a:latin typeface="Arial" pitchFamily="34" charset="0"/>
                <a:cs typeface="Arial" pitchFamily="34" charset="0"/>
              </a:rPr>
              <a:t>IntervVews</a:t>
            </a:r>
            <a:r>
              <a:rPr lang="en-US" sz="1400" i="1" dirty="0" smtClean="0">
                <a:latin typeface="Arial" pitchFamily="34" charset="0"/>
                <a:cs typeface="Arial" pitchFamily="34" charset="0"/>
              </a:rPr>
              <a:t>: an introduction to qualitative research interviewing</a:t>
            </a:r>
            <a:r>
              <a:rPr lang="en-US" sz="1400" dirty="0" smtClean="0">
                <a:latin typeface="Arial" pitchFamily="34" charset="0"/>
                <a:cs typeface="Arial" pitchFamily="34" charset="0"/>
              </a:rPr>
              <a:t>. Thousand Oaks, </a:t>
            </a:r>
            <a:r>
              <a:rPr lang="en-US" sz="1400" dirty="0" err="1" smtClean="0">
                <a:latin typeface="Arial" pitchFamily="34" charset="0"/>
                <a:cs typeface="Arial" pitchFamily="34" charset="0"/>
              </a:rPr>
              <a:t>Calif</a:t>
            </a:r>
            <a:r>
              <a:rPr lang="en-US" sz="1400" dirty="0" smtClean="0">
                <a:latin typeface="Arial" pitchFamily="34" charset="0"/>
                <a:cs typeface="Arial" pitchFamily="34" charset="0"/>
              </a:rPr>
              <a:t>: Sage Publications, 133-135.</a:t>
            </a:r>
          </a:p>
          <a:p>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Whyte, William F. “On Making the Most of Participant Observation,” </a:t>
            </a:r>
            <a:r>
              <a:rPr lang="en-US" sz="1400" i="1" dirty="0" smtClean="0">
                <a:latin typeface="Arial" pitchFamily="34" charset="0"/>
                <a:cs typeface="Arial" pitchFamily="34" charset="0"/>
              </a:rPr>
              <a:t>The American Sociologist</a:t>
            </a:r>
            <a:r>
              <a:rPr lang="en-US" sz="1400" dirty="0" smtClean="0">
                <a:latin typeface="Arial" pitchFamily="34" charset="0"/>
                <a:cs typeface="Arial" pitchFamily="34" charset="0"/>
              </a:rPr>
              <a:t>  14 (1979): 56-66. </a:t>
            </a:r>
          </a:p>
          <a:p>
            <a:endParaRPr lang="en-US" sz="1400" dirty="0" smtClean="0">
              <a:latin typeface="Arial" pitchFamily="34" charset="0"/>
              <a:cs typeface="Arial" pitchFamily="34" charset="0"/>
            </a:endParaRPr>
          </a:p>
          <a:p>
            <a:endParaRPr lang="en-US" sz="1200"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9562" y="3636742"/>
            <a:ext cx="6324600" cy="5359619"/>
          </a:xfrm>
        </p:spPr>
        <p:txBody>
          <a:bodyPr>
            <a:no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400" b="1" dirty="0" smtClean="0">
                <a:latin typeface="Arial" pitchFamily="34" charset="0"/>
                <a:cs typeface="Arial" pitchFamily="34" charset="0"/>
              </a:rPr>
              <a:t>Basic Research Methods 5</a:t>
            </a:r>
            <a:r>
              <a:rPr lang="en-US" sz="1400" b="1" baseline="30000" dirty="0" smtClean="0">
                <a:latin typeface="Arial" pitchFamily="34" charset="0"/>
                <a:cs typeface="Arial" pitchFamily="34" charset="0"/>
              </a:rPr>
              <a:t>th</a:t>
            </a:r>
            <a:r>
              <a:rPr lang="en-US" sz="1400" b="1" dirty="0" smtClean="0">
                <a:latin typeface="Arial" pitchFamily="34" charset="0"/>
                <a:cs typeface="Arial" pitchFamily="34" charset="0"/>
              </a:rPr>
              <a:t> Edition, p. 146-147</a:t>
            </a:r>
            <a:endParaRPr lang="en-US" sz="1400" dirty="0" smtClean="0">
              <a:latin typeface="Arial" pitchFamily="34" charset="0"/>
              <a:cs typeface="Arial" pitchFamily="34" charset="0"/>
            </a:endParaRPr>
          </a:p>
          <a:p>
            <a:r>
              <a:rPr lang="en-US" sz="1400" kern="1200" baseline="0" dirty="0" smtClean="0">
                <a:solidFill>
                  <a:schemeClr val="tx1"/>
                </a:solidFill>
                <a:latin typeface="Arial" pitchFamily="34" charset="0"/>
                <a:cs typeface="Arial" pitchFamily="34" charset="0"/>
              </a:rPr>
              <a:t>“The questionnaire, especially the mail, email, and Web-based questionnaire, tends to encourage frank answers. This is in large part because it is easier for the researcher to guarantee anonymity for the respondent when using a mail questionnaire.”</a:t>
            </a:r>
          </a:p>
          <a:p>
            <a:endParaRPr lang="en-US" sz="1400" kern="1200" baseline="0" dirty="0" smtClean="0">
              <a:solidFill>
                <a:schemeClr val="tx1"/>
              </a:solidFill>
              <a:latin typeface="Arial" pitchFamily="34" charset="0"/>
              <a:cs typeface="Arial" pitchFamily="34" charset="0"/>
            </a:endParaRPr>
          </a:p>
          <a:p>
            <a:r>
              <a:rPr lang="en-US" sz="1400" kern="1200" baseline="0" dirty="0" smtClean="0">
                <a:solidFill>
                  <a:schemeClr val="tx1"/>
                </a:solidFill>
                <a:latin typeface="Arial" pitchFamily="34" charset="0"/>
                <a:cs typeface="Arial" pitchFamily="34" charset="0"/>
              </a:rPr>
              <a:t>“Another way of stating the second advantage is that the fixed format of the questionnaire tends to eliminate variation in the questioning process. Once the questions have been written in their final version and included in the questionnaire, their contents and organization will not change.”</a:t>
            </a:r>
          </a:p>
          <a:p>
            <a:endParaRPr lang="en-US" sz="1400" kern="1200" baseline="0" dirty="0" smtClean="0">
              <a:solidFill>
                <a:schemeClr val="tx1"/>
              </a:solidFill>
              <a:latin typeface="Arial" pitchFamily="34" charset="0"/>
              <a:cs typeface="Arial" pitchFamily="34" charset="0"/>
            </a:endParaRPr>
          </a:p>
          <a:p>
            <a:r>
              <a:rPr lang="en-US" sz="1400" kern="1200" baseline="0" dirty="0" smtClean="0">
                <a:solidFill>
                  <a:schemeClr val="tx1"/>
                </a:solidFill>
                <a:latin typeface="Arial" pitchFamily="34" charset="0"/>
                <a:cs typeface="Arial" pitchFamily="34" charset="0"/>
              </a:rPr>
              <a:t>“Questionnaires can facilitate the collection of large amounts of data in a relatively short period of time. Questionnaire-based surveys of several thousand people are not unusual, and responses typically are expected within one to two weeks.”</a:t>
            </a:r>
          </a:p>
          <a:p>
            <a:endParaRPr lang="en-US" sz="1400" kern="1200" baseline="0" dirty="0" smtClean="0">
              <a:solidFill>
                <a:schemeClr val="tx1"/>
              </a:solidFill>
              <a:latin typeface="Arial" pitchFamily="34" charset="0"/>
              <a:cs typeface="Arial" pitchFamily="34"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400" b="1" dirty="0" smtClean="0">
                <a:latin typeface="Arial" pitchFamily="34" charset="0"/>
                <a:cs typeface="Arial" pitchFamily="34" charset="0"/>
              </a:rPr>
              <a:t>Basic Research Methods 5</a:t>
            </a:r>
            <a:r>
              <a:rPr lang="en-US" sz="1400" b="1" baseline="30000" dirty="0" smtClean="0">
                <a:latin typeface="Arial" pitchFamily="34" charset="0"/>
                <a:cs typeface="Arial" pitchFamily="34" charset="0"/>
              </a:rPr>
              <a:t>th</a:t>
            </a:r>
            <a:r>
              <a:rPr lang="en-US" sz="1400" b="1" dirty="0" smtClean="0">
                <a:latin typeface="Arial" pitchFamily="34" charset="0"/>
                <a:cs typeface="Arial" pitchFamily="34" charset="0"/>
              </a:rPr>
              <a:t> Edition, p. 221</a:t>
            </a:r>
          </a:p>
          <a:p>
            <a:r>
              <a:rPr lang="en-US" sz="1400" kern="1200" baseline="0" dirty="0" smtClean="0">
                <a:solidFill>
                  <a:schemeClr val="tx1"/>
                </a:solidFill>
                <a:latin typeface="Arial" pitchFamily="34" charset="0"/>
                <a:cs typeface="Arial" pitchFamily="34" charset="0"/>
              </a:rPr>
              <a:t>“Questionnaires vary by means of delivery (in-person, telephone, mail, email, WWW, and point-of-contact) and format (open-ended questions, attitudinal</a:t>
            </a:r>
          </a:p>
          <a:p>
            <a:r>
              <a:rPr lang="en-US" sz="1400" kern="1200" baseline="0" dirty="0" smtClean="0">
                <a:solidFill>
                  <a:schemeClr val="tx1"/>
                </a:solidFill>
                <a:latin typeface="Arial" pitchFamily="34" charset="0"/>
                <a:cs typeface="Arial" pitchFamily="34" charset="0"/>
              </a:rPr>
              <a:t>scales, multiple choice questions, ratings, and rankings). This is perhaps the most thoroughly studied form of data gathering.”</a:t>
            </a:r>
            <a:endParaRPr lang="en-US" sz="1400" dirty="0" smtClean="0">
              <a:latin typeface="Arial" pitchFamily="34" charset="0"/>
              <a:cs typeface="Arial" pitchFamily="34" charset="0"/>
            </a:endParaRPr>
          </a:p>
          <a:p>
            <a:endParaRPr lang="en-US" sz="1200" dirty="0">
              <a:latin typeface="+mj-lt"/>
            </a:endParaRPr>
          </a:p>
        </p:txBody>
      </p:sp>
      <p:sp>
        <p:nvSpPr>
          <p:cNvPr id="4" name="Slide Number Placeholder 3"/>
          <p:cNvSpPr>
            <a:spLocks noGrp="1"/>
          </p:cNvSpPr>
          <p:nvPr>
            <p:ph type="sldNum" sz="quarter" idx="10"/>
          </p:nvPr>
        </p:nvSpPr>
        <p:spPr/>
        <p:txBody>
          <a:bodyPr/>
          <a:lstStyle/>
          <a:p>
            <a:fld id="{32CF4C4C-19F4-4555-84AC-DDCE43DBCD2E}"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a:ln/>
        </p:spPr>
      </p:sp>
      <p:sp>
        <p:nvSpPr>
          <p:cNvPr id="41986" name="Notes Placeholder 2"/>
          <p:cNvSpPr>
            <a:spLocks noGrp="1"/>
          </p:cNvSpPr>
          <p:nvPr>
            <p:ph type="body" idx="1"/>
          </p:nvPr>
        </p:nvSpPr>
        <p:spPr>
          <a:noFill/>
          <a:ln/>
        </p:spPr>
        <p:txBody>
          <a:bodyPr/>
          <a:lstStyle/>
          <a:p>
            <a:endParaRPr lang="en-GB" dirty="0" smtClean="0"/>
          </a:p>
        </p:txBody>
      </p:sp>
      <p:sp>
        <p:nvSpPr>
          <p:cNvPr id="41987" name="Slide Number Placeholder 3"/>
          <p:cNvSpPr>
            <a:spLocks noGrp="1"/>
          </p:cNvSpPr>
          <p:nvPr>
            <p:ph type="sldNum" sz="quarter" idx="5"/>
          </p:nvPr>
        </p:nvSpPr>
        <p:spPr>
          <a:noFill/>
        </p:spPr>
        <p:txBody>
          <a:bodyPr/>
          <a:lstStyle/>
          <a:p>
            <a:fld id="{CDFA5E49-7AC3-49A5-8047-B66601665BF5}"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latin typeface="Arial" pitchFamily="34" charset="0"/>
                <a:cs typeface="Arial" pitchFamily="34" charset="0"/>
              </a:rPr>
              <a:t>Residents: significant online presence and usage; high level of collaborative activity online; contributions to the online environment in the form of uploading materials, photos, videos; high dependence on a mobile device (smart phone, laptop, etc.); more than10 hours a week spent online.</a:t>
            </a:r>
          </a:p>
          <a:p>
            <a:endParaRPr lang="en-US" dirty="0"/>
          </a:p>
        </p:txBody>
      </p:sp>
      <p:sp>
        <p:nvSpPr>
          <p:cNvPr id="4" name="Slide Number Placeholder 3"/>
          <p:cNvSpPr>
            <a:spLocks noGrp="1"/>
          </p:cNvSpPr>
          <p:nvPr>
            <p:ph type="sldNum" sz="quarter" idx="10"/>
          </p:nvPr>
        </p:nvSpPr>
        <p:spPr/>
        <p:txBody>
          <a:bodyPr/>
          <a:lstStyle/>
          <a:p>
            <a:fld id="{32CF4C4C-19F4-4555-84AC-DDCE43DBCD2E}"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6.png"/><Relationship Id="rId7"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4.jpeg"/><Relationship Id="rId4" Type="http://schemas.openxmlformats.org/officeDocument/2006/relationships/image" Target="../media/image7.png"/><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3.jpeg"/><Relationship Id="rId5" Type="http://schemas.openxmlformats.org/officeDocument/2006/relationships/image" Target="../media/image8.pn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 name="Rectangle 2"/>
          <p:cNvSpPr>
            <a:spLocks noChangeArrowheads="1"/>
          </p:cNvSpPr>
          <p:nvPr userDrawn="1"/>
        </p:nvSpPr>
        <p:spPr bwMode="auto">
          <a:xfrm>
            <a:off x="0" y="0"/>
            <a:ext cx="9144000" cy="2859088"/>
          </a:xfrm>
          <a:prstGeom prst="rect">
            <a:avLst/>
          </a:prstGeom>
          <a:gradFill rotWithShape="1">
            <a:gsLst>
              <a:gs pos="0">
                <a:srgbClr val="144A6F"/>
              </a:gs>
              <a:gs pos="100000">
                <a:srgbClr val="2178B5"/>
              </a:gs>
            </a:gsLst>
            <a:lin ang="5400000" scaled="1"/>
          </a:gradFill>
          <a:ln w="9525">
            <a:noFill/>
            <a:miter lim="800000"/>
            <a:headEnd/>
            <a:tailEnd/>
          </a:ln>
          <a:effectLst/>
        </p:spPr>
        <p:txBody>
          <a:bodyPr wrap="none" anchor="ctr"/>
          <a:lstStyle/>
          <a:p>
            <a:pPr>
              <a:defRPr/>
            </a:pPr>
            <a:endParaRPr lang="en-US"/>
          </a:p>
        </p:txBody>
      </p:sp>
      <p:sp>
        <p:nvSpPr>
          <p:cNvPr id="6158" name="Oval 14"/>
          <p:cNvSpPr>
            <a:spLocks noChangeArrowheads="1"/>
          </p:cNvSpPr>
          <p:nvPr/>
        </p:nvSpPr>
        <p:spPr bwMode="auto">
          <a:xfrm>
            <a:off x="5711827" y="-279400"/>
            <a:ext cx="2425700" cy="2425700"/>
          </a:xfrm>
          <a:prstGeom prst="ellipse">
            <a:avLst/>
          </a:prstGeom>
          <a:solidFill>
            <a:srgbClr val="FFFFFF">
              <a:alpha val="7001"/>
            </a:srgbClr>
          </a:solidFill>
          <a:ln w="9525">
            <a:noFill/>
            <a:round/>
            <a:headEnd/>
            <a:tailEnd/>
          </a:ln>
          <a:effectLst/>
        </p:spPr>
        <p:txBody>
          <a:bodyPr wrap="none" anchor="ctr"/>
          <a:lstStyle/>
          <a:p>
            <a:endParaRPr lang="en-US"/>
          </a:p>
        </p:txBody>
      </p:sp>
      <p:sp>
        <p:nvSpPr>
          <p:cNvPr id="6159" name="Oval 15"/>
          <p:cNvSpPr>
            <a:spLocks noChangeArrowheads="1"/>
          </p:cNvSpPr>
          <p:nvPr/>
        </p:nvSpPr>
        <p:spPr bwMode="auto">
          <a:xfrm>
            <a:off x="7567615" y="719140"/>
            <a:ext cx="1711325" cy="1711325"/>
          </a:xfrm>
          <a:prstGeom prst="ellipse">
            <a:avLst/>
          </a:prstGeom>
          <a:solidFill>
            <a:srgbClr val="FFFFFF">
              <a:alpha val="14999"/>
            </a:srgbClr>
          </a:solidFill>
          <a:ln w="9525">
            <a:noFill/>
            <a:round/>
            <a:headEnd/>
            <a:tailEnd/>
          </a:ln>
          <a:effectLst/>
        </p:spPr>
        <p:txBody>
          <a:bodyPr wrap="none" anchor="ctr"/>
          <a:lstStyle/>
          <a:p>
            <a:endParaRPr lang="en-US"/>
          </a:p>
        </p:txBody>
      </p:sp>
      <p:sp>
        <p:nvSpPr>
          <p:cNvPr id="6160" name="Oval 16"/>
          <p:cNvSpPr>
            <a:spLocks noChangeArrowheads="1"/>
          </p:cNvSpPr>
          <p:nvPr/>
        </p:nvSpPr>
        <p:spPr bwMode="auto">
          <a:xfrm>
            <a:off x="6997702" y="1860552"/>
            <a:ext cx="1139825" cy="1139825"/>
          </a:xfrm>
          <a:prstGeom prst="ellipse">
            <a:avLst/>
          </a:prstGeom>
          <a:solidFill>
            <a:srgbClr val="FFFFFF">
              <a:alpha val="20000"/>
            </a:srgbClr>
          </a:solidFill>
          <a:ln w="9525">
            <a:noFill/>
            <a:round/>
            <a:headEnd/>
            <a:tailEnd/>
          </a:ln>
          <a:effectLst/>
        </p:spPr>
        <p:txBody>
          <a:bodyPr wrap="none" anchor="ctr"/>
          <a:lstStyle/>
          <a:p>
            <a:endParaRPr lang="en-US"/>
          </a:p>
        </p:txBody>
      </p:sp>
      <p:sp>
        <p:nvSpPr>
          <p:cNvPr id="6146" name="Rectangle 2"/>
          <p:cNvSpPr>
            <a:spLocks noGrp="1" noChangeArrowheads="1"/>
          </p:cNvSpPr>
          <p:nvPr>
            <p:ph type="ctrTitle" hasCustomPrompt="1"/>
          </p:nvPr>
        </p:nvSpPr>
        <p:spPr>
          <a:xfrm>
            <a:off x="3573463" y="862014"/>
            <a:ext cx="4808537" cy="1751012"/>
          </a:xfrm>
        </p:spPr>
        <p:txBody>
          <a:bodyPr lIns="0" rIns="0" anchor="b"/>
          <a:lstStyle>
            <a:lvl1pPr>
              <a:defRPr sz="3000">
                <a:solidFill>
                  <a:schemeClr val="bg1"/>
                </a:solidFill>
              </a:defRPr>
            </a:lvl1pPr>
          </a:lstStyle>
          <a:p>
            <a:r>
              <a:rPr lang="en-US" dirty="0" smtClean="0"/>
              <a:t>Presentation name</a:t>
            </a:r>
            <a:endParaRPr lang="en-US" dirty="0"/>
          </a:p>
        </p:txBody>
      </p:sp>
      <p:sp>
        <p:nvSpPr>
          <p:cNvPr id="6147" name="Rectangle 3"/>
          <p:cNvSpPr>
            <a:spLocks noGrp="1" noChangeArrowheads="1"/>
          </p:cNvSpPr>
          <p:nvPr>
            <p:ph type="subTitle" idx="1" hasCustomPrompt="1"/>
          </p:nvPr>
        </p:nvSpPr>
        <p:spPr>
          <a:xfrm>
            <a:off x="3573463" y="3352801"/>
            <a:ext cx="4198937" cy="1930400"/>
          </a:xfrm>
        </p:spPr>
        <p:txBody>
          <a:bodyPr tIns="45720" bIns="45720"/>
          <a:lstStyle>
            <a:lvl1pPr marL="0" indent="12700">
              <a:spcBef>
                <a:spcPct val="0"/>
              </a:spcBef>
              <a:defRPr/>
            </a:lvl1pPr>
          </a:lstStyle>
          <a:p>
            <a:r>
              <a:rPr lang="en-US" dirty="0" smtClean="0"/>
              <a:t>Presenter</a:t>
            </a:r>
            <a:endParaRPr lang="en-US" dirty="0"/>
          </a:p>
        </p:txBody>
      </p:sp>
      <p:grpSp>
        <p:nvGrpSpPr>
          <p:cNvPr id="6165" name="Group 21"/>
          <p:cNvGrpSpPr>
            <a:grpSpLocks/>
          </p:cNvGrpSpPr>
          <p:nvPr/>
        </p:nvGrpSpPr>
        <p:grpSpPr bwMode="auto">
          <a:xfrm>
            <a:off x="0" y="0"/>
            <a:ext cx="9144000" cy="6858000"/>
            <a:chOff x="0" y="0"/>
            <a:chExt cx="5760" cy="4320"/>
          </a:xfrm>
        </p:grpSpPr>
        <p:pic>
          <p:nvPicPr>
            <p:cNvPr id="6161" name="Picture 17" descr="lite border top"/>
            <p:cNvPicPr>
              <a:picLocks noChangeAspect="1" noChangeArrowheads="1"/>
            </p:cNvPicPr>
            <p:nvPr userDrawn="1"/>
          </p:nvPicPr>
          <p:blipFill>
            <a:blip r:embed="rId2" cstate="print"/>
            <a:srcRect/>
            <a:stretch>
              <a:fillRect/>
            </a:stretch>
          </p:blipFill>
          <p:spPr bwMode="auto">
            <a:xfrm>
              <a:off x="0" y="0"/>
              <a:ext cx="5760" cy="90"/>
            </a:xfrm>
            <a:prstGeom prst="rect">
              <a:avLst/>
            </a:prstGeom>
            <a:noFill/>
          </p:spPr>
        </p:pic>
        <p:pic>
          <p:nvPicPr>
            <p:cNvPr id="6162" name="Picture 18" descr="lite border bottom"/>
            <p:cNvPicPr>
              <a:picLocks noChangeAspect="1" noChangeArrowheads="1"/>
            </p:cNvPicPr>
            <p:nvPr userDrawn="1"/>
          </p:nvPicPr>
          <p:blipFill>
            <a:blip r:embed="rId3" cstate="print"/>
            <a:srcRect/>
            <a:stretch>
              <a:fillRect/>
            </a:stretch>
          </p:blipFill>
          <p:spPr bwMode="auto">
            <a:xfrm>
              <a:off x="0" y="4230"/>
              <a:ext cx="5760" cy="90"/>
            </a:xfrm>
            <a:prstGeom prst="rect">
              <a:avLst/>
            </a:prstGeom>
            <a:noFill/>
          </p:spPr>
        </p:pic>
        <p:pic>
          <p:nvPicPr>
            <p:cNvPr id="6163" name="Picture 19" descr="lite border left"/>
            <p:cNvPicPr>
              <a:picLocks noChangeAspect="1" noChangeArrowheads="1"/>
            </p:cNvPicPr>
            <p:nvPr userDrawn="1"/>
          </p:nvPicPr>
          <p:blipFill>
            <a:blip r:embed="rId4" cstate="print"/>
            <a:srcRect/>
            <a:stretch>
              <a:fillRect/>
            </a:stretch>
          </p:blipFill>
          <p:spPr bwMode="auto">
            <a:xfrm>
              <a:off x="0" y="0"/>
              <a:ext cx="281" cy="4320"/>
            </a:xfrm>
            <a:prstGeom prst="rect">
              <a:avLst/>
            </a:prstGeom>
            <a:noFill/>
          </p:spPr>
        </p:pic>
        <p:pic>
          <p:nvPicPr>
            <p:cNvPr id="6164" name="Picture 20" descr="lite border right"/>
            <p:cNvPicPr>
              <a:picLocks noChangeAspect="1" noChangeArrowheads="1"/>
            </p:cNvPicPr>
            <p:nvPr userDrawn="1"/>
          </p:nvPicPr>
          <p:blipFill>
            <a:blip r:embed="rId5" cstate="print"/>
            <a:srcRect/>
            <a:stretch>
              <a:fillRect/>
            </a:stretch>
          </p:blipFill>
          <p:spPr bwMode="auto">
            <a:xfrm>
              <a:off x="5479" y="0"/>
              <a:ext cx="281" cy="4320"/>
            </a:xfrm>
            <a:prstGeom prst="rect">
              <a:avLst/>
            </a:prstGeom>
            <a:noFill/>
          </p:spPr>
        </p:pic>
      </p:grpSp>
      <p:sp>
        <p:nvSpPr>
          <p:cNvPr id="6166" name="Oval 22"/>
          <p:cNvSpPr>
            <a:spLocks noChangeArrowheads="1"/>
          </p:cNvSpPr>
          <p:nvPr/>
        </p:nvSpPr>
        <p:spPr bwMode="auto">
          <a:xfrm>
            <a:off x="644525" y="1101725"/>
            <a:ext cx="2174875" cy="2174875"/>
          </a:xfrm>
          <a:prstGeom prst="ellipse">
            <a:avLst/>
          </a:prstGeom>
          <a:solidFill>
            <a:srgbClr val="2178B5"/>
          </a:solidFill>
          <a:ln w="88900">
            <a:solidFill>
              <a:srgbClr val="FFFFFF"/>
            </a:solidFill>
            <a:round/>
            <a:headEnd/>
            <a:tailEnd/>
          </a:ln>
          <a:effectLst/>
        </p:spPr>
        <p:txBody>
          <a:bodyPr wrap="none" anchor="ctr"/>
          <a:lstStyle/>
          <a:p>
            <a:pPr algn="ctr"/>
            <a:endParaRPr lang="en-US">
              <a:solidFill>
                <a:schemeClr val="accent1"/>
              </a:solidFill>
            </a:endParaRPr>
          </a:p>
        </p:txBody>
      </p:sp>
      <p:pic>
        <p:nvPicPr>
          <p:cNvPr id="15" name="Picture 14" descr="white logo transparent.png"/>
          <p:cNvPicPr>
            <a:picLocks noChangeAspect="1"/>
          </p:cNvPicPr>
          <p:nvPr userDrawn="1"/>
        </p:nvPicPr>
        <p:blipFill>
          <a:blip r:embed="rId6" cstate="print"/>
          <a:stretch>
            <a:fillRect/>
          </a:stretch>
        </p:blipFill>
        <p:spPr>
          <a:xfrm>
            <a:off x="937487" y="1377308"/>
            <a:ext cx="1588950" cy="1608812"/>
          </a:xfrm>
          <a:prstGeom prst="rect">
            <a:avLst/>
          </a:prstGeom>
        </p:spPr>
      </p:pic>
      <p:grpSp>
        <p:nvGrpSpPr>
          <p:cNvPr id="16" name="Group 11"/>
          <p:cNvGrpSpPr>
            <a:grpSpLocks/>
          </p:cNvGrpSpPr>
          <p:nvPr userDrawn="1"/>
        </p:nvGrpSpPr>
        <p:grpSpPr bwMode="auto">
          <a:xfrm>
            <a:off x="311150" y="6138863"/>
            <a:ext cx="4565650" cy="571500"/>
            <a:chOff x="4001412" y="6139293"/>
            <a:chExt cx="4564704" cy="570588"/>
          </a:xfrm>
        </p:grpSpPr>
        <p:sp>
          <p:nvSpPr>
            <p:cNvPr id="18" name="Rectangle 17"/>
            <p:cNvSpPr/>
            <p:nvPr userDrawn="1"/>
          </p:nvSpPr>
          <p:spPr bwMode="auto">
            <a:xfrm>
              <a:off x="4001412" y="6139293"/>
              <a:ext cx="4564704" cy="570588"/>
            </a:xfrm>
            <a:prstGeom prst="rect">
              <a:avLst/>
            </a:prstGeom>
            <a:solidFill>
              <a:schemeClr val="tx2"/>
            </a:solidFill>
            <a:ln w="9525" cap="flat" cmpd="sng" algn="ctr">
              <a:noFill/>
              <a:prstDash val="solid"/>
              <a:round/>
              <a:headEnd type="none" w="med" len="med"/>
              <a:tailEnd type="none" w="med" len="med"/>
            </a:ln>
            <a:effectLst/>
          </p:spPr>
          <p:txBody>
            <a:bodyPr lIns="0" tIns="0" rIns="0" bIns="0"/>
            <a:lstStyle/>
            <a:p>
              <a:pPr marL="238125" indent="-225425">
                <a:lnSpc>
                  <a:spcPct val="120000"/>
                </a:lnSpc>
                <a:spcBef>
                  <a:spcPct val="50000"/>
                </a:spcBef>
                <a:buClr>
                  <a:srgbClr val="FF7600"/>
                </a:buClr>
                <a:defRPr/>
              </a:pPr>
              <a:endParaRPr lang="en-US"/>
            </a:p>
          </p:txBody>
        </p:sp>
        <p:pic>
          <p:nvPicPr>
            <p:cNvPr id="19" name="Picture 1"/>
            <p:cNvPicPr>
              <a:picLocks noChangeAspect="1" noChangeArrowheads="1"/>
            </p:cNvPicPr>
            <p:nvPr/>
          </p:nvPicPr>
          <p:blipFill>
            <a:blip r:embed="rId7" cstate="print"/>
            <a:srcRect/>
            <a:stretch>
              <a:fillRect/>
            </a:stretch>
          </p:blipFill>
          <p:spPr bwMode="auto">
            <a:xfrm>
              <a:off x="4111397" y="6187378"/>
              <a:ext cx="603250" cy="347843"/>
            </a:xfrm>
            <a:prstGeom prst="rect">
              <a:avLst/>
            </a:prstGeom>
            <a:solidFill>
              <a:schemeClr val="bg1"/>
            </a:solidFill>
            <a:ln w="9525">
              <a:noFill/>
              <a:miter lim="800000"/>
              <a:headEnd/>
              <a:tailEnd/>
            </a:ln>
          </p:spPr>
        </p:pic>
        <p:pic>
          <p:nvPicPr>
            <p:cNvPr id="20" name="Picture 15" descr="Rutgers"/>
            <p:cNvPicPr>
              <a:picLocks noChangeAspect="1" noChangeArrowheads="1"/>
            </p:cNvPicPr>
            <p:nvPr/>
          </p:nvPicPr>
          <p:blipFill>
            <a:blip r:embed="rId8" cstate="print"/>
            <a:srcRect/>
            <a:stretch>
              <a:fillRect/>
            </a:stretch>
          </p:blipFill>
          <p:spPr bwMode="auto">
            <a:xfrm>
              <a:off x="4857294" y="6139293"/>
              <a:ext cx="904875" cy="393655"/>
            </a:xfrm>
            <a:prstGeom prst="rect">
              <a:avLst/>
            </a:prstGeom>
            <a:solidFill>
              <a:schemeClr val="bg1"/>
            </a:solidFill>
            <a:ln w="9525">
              <a:noFill/>
              <a:miter lim="800000"/>
              <a:headEnd/>
              <a:tailEnd/>
            </a:ln>
          </p:spPr>
        </p:pic>
        <p:pic>
          <p:nvPicPr>
            <p:cNvPr id="21" name="Picture 17" descr="ox_rect"/>
            <p:cNvPicPr>
              <a:picLocks noChangeAspect="1" noChangeArrowheads="1"/>
            </p:cNvPicPr>
            <p:nvPr userDrawn="1"/>
          </p:nvPicPr>
          <p:blipFill>
            <a:blip r:embed="rId9" cstate="print"/>
            <a:srcRect/>
            <a:stretch>
              <a:fillRect/>
            </a:stretch>
          </p:blipFill>
          <p:spPr bwMode="auto">
            <a:xfrm>
              <a:off x="5998470" y="6139293"/>
              <a:ext cx="1366838" cy="419100"/>
            </a:xfrm>
            <a:prstGeom prst="rect">
              <a:avLst/>
            </a:prstGeom>
            <a:noFill/>
            <a:ln w="9525">
              <a:noFill/>
              <a:miter lim="800000"/>
              <a:headEnd/>
              <a:tailEnd/>
            </a:ln>
          </p:spPr>
        </p:pic>
        <p:pic>
          <p:nvPicPr>
            <p:cNvPr id="22" name="Picture 2" descr="C:\Users\hoode\AppData\Local\Temp\Logomark\Logomark\UNCC_Logo_4c.jpg"/>
            <p:cNvPicPr>
              <a:picLocks noChangeAspect="1" noChangeArrowheads="1"/>
            </p:cNvPicPr>
            <p:nvPr userDrawn="1"/>
          </p:nvPicPr>
          <p:blipFill>
            <a:blip r:embed="rId10" cstate="print"/>
            <a:srcRect/>
            <a:stretch>
              <a:fillRect/>
            </a:stretch>
          </p:blipFill>
          <p:spPr bwMode="auto">
            <a:xfrm>
              <a:off x="7567587" y="6139293"/>
              <a:ext cx="998529" cy="444013"/>
            </a:xfrm>
            <a:prstGeom prst="rect">
              <a:avLst/>
            </a:prstGeom>
            <a:noFill/>
            <a:ln w="9525">
              <a:noFill/>
              <a:miter lim="800000"/>
              <a:headEnd/>
              <a:tailEnd/>
            </a:ln>
          </p:spPr>
        </p:pic>
      </p:gr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hank You">
    <p:spTree>
      <p:nvGrpSpPr>
        <p:cNvPr id="1" name=""/>
        <p:cNvGrpSpPr/>
        <p:nvPr/>
      </p:nvGrpSpPr>
      <p:grpSpPr>
        <a:xfrm>
          <a:off x="0" y="0"/>
          <a:ext cx="0" cy="0"/>
          <a:chOff x="0" y="0"/>
          <a:chExt cx="0" cy="0"/>
        </a:xfrm>
      </p:grpSpPr>
      <p:sp>
        <p:nvSpPr>
          <p:cNvPr id="17" name="Rectangle 2"/>
          <p:cNvSpPr>
            <a:spLocks noChangeArrowheads="1"/>
          </p:cNvSpPr>
          <p:nvPr userDrawn="1"/>
        </p:nvSpPr>
        <p:spPr bwMode="auto">
          <a:xfrm>
            <a:off x="0" y="0"/>
            <a:ext cx="9144000" cy="2859088"/>
          </a:xfrm>
          <a:prstGeom prst="rect">
            <a:avLst/>
          </a:prstGeom>
          <a:gradFill rotWithShape="1">
            <a:gsLst>
              <a:gs pos="0">
                <a:srgbClr val="144A6F"/>
              </a:gs>
              <a:gs pos="100000">
                <a:srgbClr val="2178B5"/>
              </a:gs>
            </a:gsLst>
            <a:lin ang="5400000" scaled="1"/>
          </a:gradFill>
          <a:ln w="9525">
            <a:noFill/>
            <a:miter lim="800000"/>
            <a:headEnd/>
            <a:tailEnd/>
          </a:ln>
          <a:effectLst/>
        </p:spPr>
        <p:txBody>
          <a:bodyPr wrap="none" anchor="ctr"/>
          <a:lstStyle/>
          <a:p>
            <a:pPr>
              <a:defRPr/>
            </a:pPr>
            <a:endParaRPr lang="en-US"/>
          </a:p>
        </p:txBody>
      </p:sp>
      <p:sp>
        <p:nvSpPr>
          <p:cNvPr id="6158" name="Oval 14"/>
          <p:cNvSpPr>
            <a:spLocks noChangeArrowheads="1"/>
          </p:cNvSpPr>
          <p:nvPr/>
        </p:nvSpPr>
        <p:spPr bwMode="auto">
          <a:xfrm>
            <a:off x="5711827" y="-279400"/>
            <a:ext cx="2425700" cy="2425700"/>
          </a:xfrm>
          <a:prstGeom prst="ellipse">
            <a:avLst/>
          </a:prstGeom>
          <a:solidFill>
            <a:srgbClr val="FFFFFF">
              <a:alpha val="7001"/>
            </a:srgbClr>
          </a:solidFill>
          <a:ln w="9525">
            <a:noFill/>
            <a:round/>
            <a:headEnd/>
            <a:tailEnd/>
          </a:ln>
          <a:effectLst/>
        </p:spPr>
        <p:txBody>
          <a:bodyPr wrap="none" anchor="ctr"/>
          <a:lstStyle/>
          <a:p>
            <a:endParaRPr lang="en-US"/>
          </a:p>
        </p:txBody>
      </p:sp>
      <p:sp>
        <p:nvSpPr>
          <p:cNvPr id="6159" name="Oval 15"/>
          <p:cNvSpPr>
            <a:spLocks noChangeArrowheads="1"/>
          </p:cNvSpPr>
          <p:nvPr/>
        </p:nvSpPr>
        <p:spPr bwMode="auto">
          <a:xfrm>
            <a:off x="7567615" y="719140"/>
            <a:ext cx="1711325" cy="1711325"/>
          </a:xfrm>
          <a:prstGeom prst="ellipse">
            <a:avLst/>
          </a:prstGeom>
          <a:solidFill>
            <a:srgbClr val="FFFFFF">
              <a:alpha val="14999"/>
            </a:srgbClr>
          </a:solidFill>
          <a:ln w="9525">
            <a:noFill/>
            <a:round/>
            <a:headEnd/>
            <a:tailEnd/>
          </a:ln>
          <a:effectLst/>
        </p:spPr>
        <p:txBody>
          <a:bodyPr wrap="none" anchor="ctr"/>
          <a:lstStyle/>
          <a:p>
            <a:endParaRPr lang="en-US"/>
          </a:p>
        </p:txBody>
      </p:sp>
      <p:sp>
        <p:nvSpPr>
          <p:cNvPr id="6160" name="Oval 16"/>
          <p:cNvSpPr>
            <a:spLocks noChangeArrowheads="1"/>
          </p:cNvSpPr>
          <p:nvPr/>
        </p:nvSpPr>
        <p:spPr bwMode="auto">
          <a:xfrm>
            <a:off x="6997702" y="1860552"/>
            <a:ext cx="1139825" cy="1139825"/>
          </a:xfrm>
          <a:prstGeom prst="ellipse">
            <a:avLst/>
          </a:prstGeom>
          <a:solidFill>
            <a:srgbClr val="FFFFFF">
              <a:alpha val="20000"/>
            </a:srgbClr>
          </a:solidFill>
          <a:ln w="9525">
            <a:noFill/>
            <a:round/>
            <a:headEnd/>
            <a:tailEnd/>
          </a:ln>
          <a:effectLst/>
        </p:spPr>
        <p:txBody>
          <a:bodyPr wrap="none" anchor="ctr"/>
          <a:lstStyle/>
          <a:p>
            <a:endParaRPr lang="en-US"/>
          </a:p>
        </p:txBody>
      </p:sp>
      <p:sp>
        <p:nvSpPr>
          <p:cNvPr id="6146" name="Rectangle 2"/>
          <p:cNvSpPr>
            <a:spLocks noGrp="1" noChangeArrowheads="1"/>
          </p:cNvSpPr>
          <p:nvPr>
            <p:ph type="ctrTitle" hasCustomPrompt="1"/>
          </p:nvPr>
        </p:nvSpPr>
        <p:spPr>
          <a:xfrm>
            <a:off x="533401" y="862014"/>
            <a:ext cx="7848600" cy="1119186"/>
          </a:xfrm>
        </p:spPr>
        <p:txBody>
          <a:bodyPr lIns="0" rIns="0" anchor="b"/>
          <a:lstStyle>
            <a:lvl1pPr algn="ctr">
              <a:defRPr sz="6000">
                <a:solidFill>
                  <a:schemeClr val="bg1"/>
                </a:solidFill>
              </a:defRPr>
            </a:lvl1pPr>
          </a:lstStyle>
          <a:p>
            <a:r>
              <a:rPr lang="en-US" dirty="0" smtClean="0"/>
              <a:t>Thank you!</a:t>
            </a:r>
            <a:endParaRPr lang="en-US" dirty="0"/>
          </a:p>
        </p:txBody>
      </p:sp>
      <p:sp>
        <p:nvSpPr>
          <p:cNvPr id="6147" name="Rectangle 3"/>
          <p:cNvSpPr>
            <a:spLocks noGrp="1" noChangeArrowheads="1"/>
          </p:cNvSpPr>
          <p:nvPr>
            <p:ph type="subTitle" idx="1" hasCustomPrompt="1"/>
          </p:nvPr>
        </p:nvSpPr>
        <p:spPr>
          <a:xfrm>
            <a:off x="609600" y="3200400"/>
            <a:ext cx="4198937" cy="1930400"/>
          </a:xfrm>
        </p:spPr>
        <p:txBody>
          <a:bodyPr tIns="45720" bIns="45720"/>
          <a:lstStyle>
            <a:lvl1pPr marL="0" indent="12700">
              <a:spcBef>
                <a:spcPct val="0"/>
              </a:spcBef>
              <a:defRPr/>
            </a:lvl1pPr>
          </a:lstStyle>
          <a:p>
            <a:r>
              <a:rPr lang="en-US" dirty="0" smtClean="0"/>
              <a:t>Presenter name</a:t>
            </a:r>
          </a:p>
          <a:p>
            <a:r>
              <a:rPr lang="en-US" dirty="0" smtClean="0"/>
              <a:t>@</a:t>
            </a:r>
            <a:r>
              <a:rPr lang="en-US" dirty="0" err="1" smtClean="0"/>
              <a:t>email.oclc.org</a:t>
            </a:r>
            <a:endParaRPr lang="en-US" dirty="0"/>
          </a:p>
        </p:txBody>
      </p:sp>
      <p:grpSp>
        <p:nvGrpSpPr>
          <p:cNvPr id="2" name="Group 21"/>
          <p:cNvGrpSpPr>
            <a:grpSpLocks/>
          </p:cNvGrpSpPr>
          <p:nvPr/>
        </p:nvGrpSpPr>
        <p:grpSpPr bwMode="auto">
          <a:xfrm>
            <a:off x="0" y="0"/>
            <a:ext cx="9144000" cy="6858000"/>
            <a:chOff x="0" y="0"/>
            <a:chExt cx="5760" cy="4320"/>
          </a:xfrm>
        </p:grpSpPr>
        <p:pic>
          <p:nvPicPr>
            <p:cNvPr id="6161" name="Picture 17" descr="lite border top"/>
            <p:cNvPicPr>
              <a:picLocks noChangeAspect="1" noChangeArrowheads="1"/>
            </p:cNvPicPr>
            <p:nvPr userDrawn="1"/>
          </p:nvPicPr>
          <p:blipFill>
            <a:blip r:embed="rId2" cstate="print"/>
            <a:srcRect/>
            <a:stretch>
              <a:fillRect/>
            </a:stretch>
          </p:blipFill>
          <p:spPr bwMode="auto">
            <a:xfrm>
              <a:off x="0" y="0"/>
              <a:ext cx="5760" cy="90"/>
            </a:xfrm>
            <a:prstGeom prst="rect">
              <a:avLst/>
            </a:prstGeom>
            <a:noFill/>
          </p:spPr>
        </p:pic>
        <p:pic>
          <p:nvPicPr>
            <p:cNvPr id="6162" name="Picture 18" descr="lite border bottom"/>
            <p:cNvPicPr>
              <a:picLocks noChangeAspect="1" noChangeArrowheads="1"/>
            </p:cNvPicPr>
            <p:nvPr userDrawn="1"/>
          </p:nvPicPr>
          <p:blipFill>
            <a:blip r:embed="rId3" cstate="print"/>
            <a:srcRect/>
            <a:stretch>
              <a:fillRect/>
            </a:stretch>
          </p:blipFill>
          <p:spPr bwMode="auto">
            <a:xfrm>
              <a:off x="0" y="4230"/>
              <a:ext cx="5760" cy="90"/>
            </a:xfrm>
            <a:prstGeom prst="rect">
              <a:avLst/>
            </a:prstGeom>
            <a:noFill/>
          </p:spPr>
        </p:pic>
        <p:pic>
          <p:nvPicPr>
            <p:cNvPr id="6163" name="Picture 19" descr="lite border left"/>
            <p:cNvPicPr>
              <a:picLocks noChangeAspect="1" noChangeArrowheads="1"/>
            </p:cNvPicPr>
            <p:nvPr userDrawn="1"/>
          </p:nvPicPr>
          <p:blipFill>
            <a:blip r:embed="rId4" cstate="print"/>
            <a:srcRect/>
            <a:stretch>
              <a:fillRect/>
            </a:stretch>
          </p:blipFill>
          <p:spPr bwMode="auto">
            <a:xfrm>
              <a:off x="0" y="0"/>
              <a:ext cx="281" cy="4320"/>
            </a:xfrm>
            <a:prstGeom prst="rect">
              <a:avLst/>
            </a:prstGeom>
            <a:noFill/>
          </p:spPr>
        </p:pic>
        <p:pic>
          <p:nvPicPr>
            <p:cNvPr id="6164" name="Picture 20" descr="lite border right"/>
            <p:cNvPicPr>
              <a:picLocks noChangeAspect="1" noChangeArrowheads="1"/>
            </p:cNvPicPr>
            <p:nvPr userDrawn="1"/>
          </p:nvPicPr>
          <p:blipFill>
            <a:blip r:embed="rId5" cstate="print"/>
            <a:srcRect/>
            <a:stretch>
              <a:fillRect/>
            </a:stretch>
          </p:blipFill>
          <p:spPr bwMode="auto">
            <a:xfrm>
              <a:off x="5479" y="0"/>
              <a:ext cx="281" cy="4320"/>
            </a:xfrm>
            <a:prstGeom prst="rect">
              <a:avLst/>
            </a:prstGeom>
            <a:noFill/>
          </p:spPr>
        </p:pic>
      </p:grpSp>
      <p:pic>
        <p:nvPicPr>
          <p:cNvPr id="16" name="Picture 15" descr="OCLC_Tag_H_LG.jpg"/>
          <p:cNvPicPr>
            <a:picLocks noChangeAspect="1"/>
          </p:cNvPicPr>
          <p:nvPr userDrawn="1"/>
        </p:nvPicPr>
        <p:blipFill>
          <a:blip r:embed="rId6" cstate="print"/>
          <a:stretch>
            <a:fillRect/>
          </a:stretch>
        </p:blipFill>
        <p:spPr>
          <a:xfrm>
            <a:off x="2324100" y="5533849"/>
            <a:ext cx="4495800" cy="884590"/>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lide title and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231775" indent="-219075">
              <a:spcAft>
                <a:spcPts val="600"/>
              </a:spcAft>
              <a:buClr>
                <a:srgbClr val="2178B5"/>
              </a:buClr>
              <a:buFont typeface="Arial" pitchFamily="34" charset="0"/>
              <a:buChar char="•"/>
              <a:defRPr b="0"/>
            </a:lvl1pPr>
            <a:lvl2pPr>
              <a:spcAft>
                <a:spcPts val="600"/>
              </a:spcAft>
              <a:buClr>
                <a:srgbClr val="2178B5"/>
              </a:buClr>
              <a:defRPr b="0"/>
            </a:lvl2pPr>
            <a:lvl3pPr>
              <a:spcAft>
                <a:spcPts val="600"/>
              </a:spcAft>
              <a:buClr>
                <a:srgbClr val="2178B5"/>
              </a:buClr>
              <a:defRPr b="0"/>
            </a:lvl3pPr>
            <a:lvl4pPr>
              <a:spcAft>
                <a:spcPts val="600"/>
              </a:spcAft>
              <a:buClr>
                <a:srgbClr val="2178B5"/>
              </a:buClr>
              <a:defRPr b="0"/>
            </a:lvl4pPr>
            <a:lvl5pPr>
              <a:spcAft>
                <a:spcPts val="600"/>
              </a:spcAft>
              <a:buClr>
                <a:srgbClr val="2178B5"/>
              </a:buClr>
              <a:defRPr b="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lide title, body text and bullets">
    <p:spTree>
      <p:nvGrpSpPr>
        <p:cNvPr id="1" name=""/>
        <p:cNvGrpSpPr/>
        <p:nvPr/>
      </p:nvGrpSpPr>
      <p:grpSpPr>
        <a:xfrm>
          <a:off x="0" y="0"/>
          <a:ext cx="0" cy="0"/>
          <a:chOff x="0" y="0"/>
          <a:chExt cx="0" cy="0"/>
        </a:xfrm>
      </p:grpSpPr>
      <p:sp>
        <p:nvSpPr>
          <p:cNvPr id="2" name="Title 1"/>
          <p:cNvSpPr>
            <a:spLocks noGrp="1"/>
          </p:cNvSpPr>
          <p:nvPr>
            <p:ph type="title"/>
          </p:nvPr>
        </p:nvSpPr>
        <p:spPr>
          <a:xfrm>
            <a:off x="434977" y="147641"/>
            <a:ext cx="8023223" cy="995360"/>
          </a:xfrm>
        </p:spPr>
        <p:txBody>
          <a:bodyPr/>
          <a:lstStyle>
            <a:lvl1pPr>
              <a:defRPr sz="3200"/>
            </a:lvl1pPr>
          </a:lstStyle>
          <a:p>
            <a:r>
              <a:rPr lang="en-US" dirty="0" smtClean="0"/>
              <a:t>Click to edit Master title style</a:t>
            </a:r>
            <a:endParaRPr lang="en-US" dirty="0"/>
          </a:p>
        </p:txBody>
      </p:sp>
      <p:sp>
        <p:nvSpPr>
          <p:cNvPr id="3" name="Content Placeholder 2"/>
          <p:cNvSpPr>
            <a:spLocks noGrp="1"/>
          </p:cNvSpPr>
          <p:nvPr>
            <p:ph idx="1"/>
          </p:nvPr>
        </p:nvSpPr>
        <p:spPr>
          <a:xfrm>
            <a:off x="434977" y="2819400"/>
            <a:ext cx="7702551" cy="2819401"/>
          </a:xfrm>
        </p:spPr>
        <p:txBody>
          <a:bodyPr/>
          <a:lstStyle>
            <a:lvl1pPr marL="231775" indent="-219075">
              <a:spcAft>
                <a:spcPts val="600"/>
              </a:spcAft>
              <a:buClr>
                <a:srgbClr val="2178B5"/>
              </a:buClr>
              <a:buFont typeface="Arial" pitchFamily="34" charset="0"/>
              <a:buChar char="•"/>
              <a:defRPr b="0"/>
            </a:lvl1pPr>
            <a:lvl2pPr>
              <a:spcAft>
                <a:spcPts val="600"/>
              </a:spcAft>
              <a:buClr>
                <a:srgbClr val="2178B5"/>
              </a:buClr>
              <a:defRPr b="0"/>
            </a:lvl2pPr>
            <a:lvl3pPr>
              <a:spcAft>
                <a:spcPts val="600"/>
              </a:spcAft>
              <a:buClr>
                <a:srgbClr val="2178B5"/>
              </a:buClr>
              <a:defRPr b="0"/>
            </a:lvl3pPr>
            <a:lvl4pPr>
              <a:spcAft>
                <a:spcPts val="600"/>
              </a:spcAft>
              <a:buClr>
                <a:srgbClr val="2178B5"/>
              </a:buClr>
              <a:defRPr b="0"/>
            </a:lvl4pPr>
            <a:lvl5pPr>
              <a:spcAft>
                <a:spcPts val="600"/>
              </a:spcAft>
              <a:buClr>
                <a:srgbClr val="2178B5"/>
              </a:buClr>
              <a:defRPr b="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2"/>
          <p:cNvSpPr>
            <a:spLocks noGrp="1"/>
          </p:cNvSpPr>
          <p:nvPr>
            <p:ph idx="10"/>
          </p:nvPr>
        </p:nvSpPr>
        <p:spPr>
          <a:xfrm>
            <a:off x="434977" y="1371600"/>
            <a:ext cx="8001000" cy="990600"/>
          </a:xfrm>
        </p:spPr>
        <p:txBody>
          <a:bodyPr/>
          <a:lstStyle>
            <a:lvl1pPr marL="0" indent="12700">
              <a:spcAft>
                <a:spcPts val="600"/>
              </a:spcAft>
              <a:buClr>
                <a:srgbClr val="2178B5"/>
              </a:buClr>
              <a:buFont typeface="Arial" pitchFamily="34" charset="0"/>
              <a:buNone/>
              <a:defRPr b="0"/>
            </a:lvl1pPr>
            <a:lvl2pPr>
              <a:spcAft>
                <a:spcPts val="600"/>
              </a:spcAft>
              <a:buClr>
                <a:srgbClr val="2178B5"/>
              </a:buClr>
              <a:defRPr b="0"/>
            </a:lvl2pPr>
            <a:lvl3pPr>
              <a:spcAft>
                <a:spcPts val="600"/>
              </a:spcAft>
              <a:buClr>
                <a:srgbClr val="2178B5"/>
              </a:buClr>
              <a:defRPr b="0"/>
            </a:lvl3pPr>
            <a:lvl4pPr>
              <a:spcAft>
                <a:spcPts val="600"/>
              </a:spcAft>
              <a:buClr>
                <a:srgbClr val="2178B5"/>
              </a:buClr>
              <a:defRPr b="0"/>
            </a:lvl4pPr>
            <a:lvl5pPr>
              <a:spcAft>
                <a:spcPts val="600"/>
              </a:spcAft>
              <a:buClr>
                <a:srgbClr val="2178B5"/>
              </a:buClr>
              <a:defRPr b="0"/>
            </a:lvl5pPr>
          </a:lstStyle>
          <a:p>
            <a:pPr lvl="0"/>
            <a:r>
              <a:rPr lang="en-US" dirty="0" smtClean="0"/>
              <a:t>Click to edit Master text styles</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title and body text">
    <p:spTree>
      <p:nvGrpSpPr>
        <p:cNvPr id="1" name=""/>
        <p:cNvGrpSpPr/>
        <p:nvPr/>
      </p:nvGrpSpPr>
      <p:grpSpPr>
        <a:xfrm>
          <a:off x="0" y="0"/>
          <a:ext cx="0" cy="0"/>
          <a:chOff x="0" y="0"/>
          <a:chExt cx="0" cy="0"/>
        </a:xfrm>
      </p:grpSpPr>
      <p:sp>
        <p:nvSpPr>
          <p:cNvPr id="2" name="Title 1"/>
          <p:cNvSpPr>
            <a:spLocks noGrp="1"/>
          </p:cNvSpPr>
          <p:nvPr>
            <p:ph type="title"/>
          </p:nvPr>
        </p:nvSpPr>
        <p:spPr>
          <a:xfrm>
            <a:off x="434977" y="147641"/>
            <a:ext cx="8023223" cy="995360"/>
          </a:xfrm>
        </p:spPr>
        <p:txBody>
          <a:bodyPr/>
          <a:lstStyle>
            <a:lvl1pPr>
              <a:defRPr sz="3200"/>
            </a:lvl1pPr>
          </a:lstStyle>
          <a:p>
            <a:r>
              <a:rPr lang="en-US" dirty="0" smtClean="0"/>
              <a:t>Click to edit Master title style</a:t>
            </a:r>
            <a:endParaRPr lang="en-US" dirty="0"/>
          </a:p>
        </p:txBody>
      </p:sp>
      <p:sp>
        <p:nvSpPr>
          <p:cNvPr id="4" name="Content Placeholder 2"/>
          <p:cNvSpPr>
            <a:spLocks noGrp="1"/>
          </p:cNvSpPr>
          <p:nvPr>
            <p:ph idx="10"/>
          </p:nvPr>
        </p:nvSpPr>
        <p:spPr>
          <a:xfrm>
            <a:off x="434977" y="1371600"/>
            <a:ext cx="8001000" cy="4495800"/>
          </a:xfrm>
        </p:spPr>
        <p:txBody>
          <a:bodyPr/>
          <a:lstStyle>
            <a:lvl1pPr marL="0" indent="12700">
              <a:spcAft>
                <a:spcPts val="600"/>
              </a:spcAft>
              <a:buClr>
                <a:srgbClr val="2178B5"/>
              </a:buClr>
              <a:buFont typeface="Arial" pitchFamily="34" charset="0"/>
              <a:buNone/>
              <a:defRPr b="0"/>
            </a:lvl1pPr>
            <a:lvl2pPr>
              <a:spcAft>
                <a:spcPts val="600"/>
              </a:spcAft>
              <a:buClr>
                <a:srgbClr val="2178B5"/>
              </a:buClr>
              <a:defRPr b="0"/>
            </a:lvl2pPr>
            <a:lvl3pPr>
              <a:spcAft>
                <a:spcPts val="600"/>
              </a:spcAft>
              <a:buClr>
                <a:srgbClr val="2178B5"/>
              </a:buClr>
              <a:defRPr b="0"/>
            </a:lvl3pPr>
            <a:lvl4pPr>
              <a:spcAft>
                <a:spcPts val="600"/>
              </a:spcAft>
              <a:buClr>
                <a:srgbClr val="2178B5"/>
              </a:buClr>
              <a:defRPr b="0"/>
            </a:lvl4pPr>
            <a:lvl5pPr>
              <a:spcAft>
                <a:spcPts val="600"/>
              </a:spcAft>
              <a:buClr>
                <a:srgbClr val="2178B5"/>
              </a:buClr>
              <a:defRPr b="0"/>
            </a:lvl5pPr>
          </a:lstStyle>
          <a:p>
            <a:pPr lvl="0"/>
            <a:r>
              <a:rPr lang="en-US" dirty="0" smtClean="0"/>
              <a:t>Click to edit Master text styles</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3775075" cy="4202113"/>
          </a:xfrm>
        </p:spPr>
        <p:txBody>
          <a:bodyPr/>
          <a:lstStyle>
            <a:lvl1pPr marL="0" indent="12700">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384676" y="1676400"/>
            <a:ext cx="3775075" cy="4202113"/>
          </a:xfrm>
        </p:spPr>
        <p:txBody>
          <a:bodyPr/>
          <a:lstStyle>
            <a:lvl1pPr marL="0" indent="12700">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loating text labels">
    <p:spTree>
      <p:nvGrpSpPr>
        <p:cNvPr id="1" name=""/>
        <p:cNvGrpSpPr/>
        <p:nvPr/>
      </p:nvGrpSpPr>
      <p:grpSpPr>
        <a:xfrm>
          <a:off x="0" y="0"/>
          <a:ext cx="0" cy="0"/>
          <a:chOff x="0" y="0"/>
          <a:chExt cx="0" cy="0"/>
        </a:xfrm>
      </p:grpSpPr>
      <p:sp>
        <p:nvSpPr>
          <p:cNvPr id="2" name="Title 1"/>
          <p:cNvSpPr>
            <a:spLocks noGrp="1"/>
          </p:cNvSpPr>
          <p:nvPr>
            <p:ph type="title"/>
          </p:nvPr>
        </p:nvSpPr>
        <p:spPr>
          <a:xfrm>
            <a:off x="434977" y="147641"/>
            <a:ext cx="8023223" cy="995360"/>
          </a:xfrm>
        </p:spPr>
        <p:txBody>
          <a:bodyPr/>
          <a:lstStyle/>
          <a:p>
            <a:r>
              <a:rPr lang="en-US" dirty="0" smtClean="0"/>
              <a:t>Click to edit Master title style</a:t>
            </a:r>
            <a:endParaRPr lang="en-US" dirty="0"/>
          </a:p>
        </p:txBody>
      </p:sp>
      <p:sp>
        <p:nvSpPr>
          <p:cNvPr id="9" name="Content Placeholder 2"/>
          <p:cNvSpPr>
            <a:spLocks noGrp="1"/>
          </p:cNvSpPr>
          <p:nvPr>
            <p:ph sz="half" idx="1" hasCustomPrompt="1"/>
          </p:nvPr>
        </p:nvSpPr>
        <p:spPr>
          <a:xfrm>
            <a:off x="434977" y="1588827"/>
            <a:ext cx="2438400" cy="533400"/>
          </a:xfrm>
          <a:solidFill>
            <a:srgbClr val="2178B5"/>
          </a:solidFill>
        </p:spPr>
        <p:txBody>
          <a:bodyPr anchor="ctr" anchorCtr="1"/>
          <a:lstStyle>
            <a:lvl1pPr marL="0" indent="12700">
              <a:defRPr sz="2000">
                <a:solidFill>
                  <a:schemeClr val="bg1"/>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0" name="Content Placeholder 2"/>
          <p:cNvSpPr>
            <a:spLocks noGrp="1"/>
          </p:cNvSpPr>
          <p:nvPr>
            <p:ph sz="half" idx="10" hasCustomPrompt="1"/>
          </p:nvPr>
        </p:nvSpPr>
        <p:spPr>
          <a:xfrm>
            <a:off x="434977" y="2372720"/>
            <a:ext cx="2438400" cy="533400"/>
          </a:xfrm>
          <a:solidFill>
            <a:srgbClr val="419A3C"/>
          </a:solidFill>
        </p:spPr>
        <p:txBody>
          <a:bodyPr anchor="ctr" anchorCtr="1"/>
          <a:lstStyle>
            <a:lvl1pPr marL="0" indent="12700">
              <a:defRPr sz="2000">
                <a:solidFill>
                  <a:schemeClr val="bg1"/>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1" name="Content Placeholder 2"/>
          <p:cNvSpPr>
            <a:spLocks noGrp="1"/>
          </p:cNvSpPr>
          <p:nvPr>
            <p:ph sz="half" idx="11" hasCustomPrompt="1"/>
          </p:nvPr>
        </p:nvSpPr>
        <p:spPr>
          <a:xfrm>
            <a:off x="434977" y="3156613"/>
            <a:ext cx="2438400" cy="533400"/>
          </a:xfrm>
          <a:solidFill>
            <a:srgbClr val="FF7600"/>
          </a:solidFill>
        </p:spPr>
        <p:txBody>
          <a:bodyPr anchor="ctr" anchorCtr="1"/>
          <a:lstStyle>
            <a:lvl1pPr marL="0" indent="12700">
              <a:defRPr sz="2000">
                <a:solidFill>
                  <a:schemeClr val="bg1"/>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2" name="Content Placeholder 2"/>
          <p:cNvSpPr>
            <a:spLocks noGrp="1"/>
          </p:cNvSpPr>
          <p:nvPr>
            <p:ph sz="half" idx="12" hasCustomPrompt="1"/>
          </p:nvPr>
        </p:nvSpPr>
        <p:spPr>
          <a:xfrm>
            <a:off x="434977" y="3940506"/>
            <a:ext cx="2438400" cy="533400"/>
          </a:xfrm>
          <a:solidFill>
            <a:srgbClr val="A9316F"/>
          </a:solidFill>
        </p:spPr>
        <p:txBody>
          <a:bodyPr anchor="ctr" anchorCtr="1"/>
          <a:lstStyle>
            <a:lvl1pPr marL="0" indent="12700">
              <a:defRPr sz="2000">
                <a:solidFill>
                  <a:schemeClr val="bg1"/>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3" name="Content Placeholder 2"/>
          <p:cNvSpPr>
            <a:spLocks noGrp="1"/>
          </p:cNvSpPr>
          <p:nvPr>
            <p:ph sz="half" idx="13" hasCustomPrompt="1"/>
          </p:nvPr>
        </p:nvSpPr>
        <p:spPr>
          <a:xfrm>
            <a:off x="434977" y="4724400"/>
            <a:ext cx="2438400" cy="533400"/>
          </a:xfrm>
          <a:solidFill>
            <a:srgbClr val="5F4894"/>
          </a:solidFill>
        </p:spPr>
        <p:txBody>
          <a:bodyPr anchor="ctr" anchorCtr="1"/>
          <a:lstStyle>
            <a:lvl1pPr marL="0" indent="12700">
              <a:defRPr sz="2000">
                <a:solidFill>
                  <a:schemeClr val="bg1"/>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4" name="Content Placeholder 2"/>
          <p:cNvSpPr>
            <a:spLocks noGrp="1"/>
          </p:cNvSpPr>
          <p:nvPr>
            <p:ph sz="half" idx="14" hasCustomPrompt="1"/>
          </p:nvPr>
        </p:nvSpPr>
        <p:spPr>
          <a:xfrm>
            <a:off x="3429000" y="1600200"/>
            <a:ext cx="2438400" cy="533400"/>
          </a:xfrm>
          <a:solidFill>
            <a:schemeClr val="tx2"/>
          </a:solidFill>
          <a:ln>
            <a:solidFill>
              <a:srgbClr val="2178B5"/>
            </a:solidFill>
          </a:ln>
        </p:spPr>
        <p:txBody>
          <a:bodyPr anchor="ctr" anchorCtr="1"/>
          <a:lstStyle>
            <a:lvl1pPr marL="0" indent="12700">
              <a:defRPr sz="2000">
                <a:solidFill>
                  <a:srgbClr val="2178B5"/>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5" name="Content Placeholder 2"/>
          <p:cNvSpPr>
            <a:spLocks noGrp="1"/>
          </p:cNvSpPr>
          <p:nvPr>
            <p:ph sz="half" idx="15" hasCustomPrompt="1"/>
          </p:nvPr>
        </p:nvSpPr>
        <p:spPr>
          <a:xfrm>
            <a:off x="3429000" y="2384093"/>
            <a:ext cx="2438400" cy="533400"/>
          </a:xfrm>
          <a:solidFill>
            <a:schemeClr val="tx2"/>
          </a:solidFill>
          <a:ln>
            <a:solidFill>
              <a:srgbClr val="419A3C"/>
            </a:solidFill>
          </a:ln>
        </p:spPr>
        <p:txBody>
          <a:bodyPr anchor="ctr" anchorCtr="1"/>
          <a:lstStyle>
            <a:lvl1pPr marL="0" indent="12700">
              <a:defRPr sz="2000">
                <a:solidFill>
                  <a:srgbClr val="419A3C"/>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6" name="Content Placeholder 2"/>
          <p:cNvSpPr>
            <a:spLocks noGrp="1"/>
          </p:cNvSpPr>
          <p:nvPr>
            <p:ph sz="half" idx="16" hasCustomPrompt="1"/>
          </p:nvPr>
        </p:nvSpPr>
        <p:spPr>
          <a:xfrm>
            <a:off x="3429000" y="3167986"/>
            <a:ext cx="2438400" cy="533400"/>
          </a:xfrm>
          <a:solidFill>
            <a:schemeClr val="tx2"/>
          </a:solidFill>
          <a:ln>
            <a:solidFill>
              <a:srgbClr val="FF7600"/>
            </a:solidFill>
          </a:ln>
        </p:spPr>
        <p:txBody>
          <a:bodyPr anchor="ctr" anchorCtr="1"/>
          <a:lstStyle>
            <a:lvl1pPr marL="0" indent="12700">
              <a:defRPr sz="2000">
                <a:solidFill>
                  <a:srgbClr val="FF7600"/>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7" name="Content Placeholder 2"/>
          <p:cNvSpPr>
            <a:spLocks noGrp="1"/>
          </p:cNvSpPr>
          <p:nvPr>
            <p:ph sz="half" idx="17" hasCustomPrompt="1"/>
          </p:nvPr>
        </p:nvSpPr>
        <p:spPr>
          <a:xfrm>
            <a:off x="3429000" y="3951879"/>
            <a:ext cx="2438400" cy="533400"/>
          </a:xfrm>
          <a:solidFill>
            <a:schemeClr val="tx2"/>
          </a:solidFill>
          <a:ln>
            <a:solidFill>
              <a:srgbClr val="7D2553"/>
            </a:solidFill>
          </a:ln>
        </p:spPr>
        <p:txBody>
          <a:bodyPr anchor="ctr" anchorCtr="1"/>
          <a:lstStyle>
            <a:lvl1pPr marL="0" indent="12700">
              <a:defRPr sz="2000">
                <a:solidFill>
                  <a:srgbClr val="A9316F"/>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
        <p:nvSpPr>
          <p:cNvPr id="18" name="Content Placeholder 2"/>
          <p:cNvSpPr>
            <a:spLocks noGrp="1"/>
          </p:cNvSpPr>
          <p:nvPr>
            <p:ph sz="half" idx="18" hasCustomPrompt="1"/>
          </p:nvPr>
        </p:nvSpPr>
        <p:spPr>
          <a:xfrm>
            <a:off x="3429000" y="4735773"/>
            <a:ext cx="2438400" cy="533400"/>
          </a:xfrm>
          <a:solidFill>
            <a:schemeClr val="tx2"/>
          </a:solidFill>
          <a:ln>
            <a:solidFill>
              <a:srgbClr val="5F4894"/>
            </a:solidFill>
          </a:ln>
        </p:spPr>
        <p:txBody>
          <a:bodyPr anchor="ctr" anchorCtr="1"/>
          <a:lstStyle>
            <a:lvl1pPr marL="0" indent="12700">
              <a:defRPr sz="2000">
                <a:solidFill>
                  <a:srgbClr val="5F4894"/>
                </a:solidFill>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smtClean="0"/>
              <a:t>Floating labels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w OCLC logo">
    <p:spTree>
      <p:nvGrpSpPr>
        <p:cNvPr id="1" name=""/>
        <p:cNvGrpSpPr/>
        <p:nvPr/>
      </p:nvGrpSpPr>
      <p:grpSpPr>
        <a:xfrm>
          <a:off x="0" y="0"/>
          <a:ext cx="0" cy="0"/>
          <a:chOff x="0" y="0"/>
          <a:chExt cx="0" cy="0"/>
        </a:xfrm>
      </p:grpSpPr>
      <p:pic>
        <p:nvPicPr>
          <p:cNvPr id="2" name="Picture 1" descr="OCLC_V_MD.jpg"/>
          <p:cNvPicPr>
            <a:picLocks noChangeAspect="1"/>
          </p:cNvPicPr>
          <p:nvPr userDrawn="1"/>
        </p:nvPicPr>
        <p:blipFill>
          <a:blip r:embed="rId2" cstate="print"/>
          <a:stretch>
            <a:fillRect/>
          </a:stretch>
        </p:blipFill>
        <p:spPr>
          <a:xfrm>
            <a:off x="7239000" y="381000"/>
            <a:ext cx="1625700" cy="139238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w WorldCat logo">
    <p:spTree>
      <p:nvGrpSpPr>
        <p:cNvPr id="1" name=""/>
        <p:cNvGrpSpPr/>
        <p:nvPr/>
      </p:nvGrpSpPr>
      <p:grpSpPr>
        <a:xfrm>
          <a:off x="0" y="0"/>
          <a:ext cx="0" cy="0"/>
          <a:chOff x="0" y="0"/>
          <a:chExt cx="0" cy="0"/>
        </a:xfrm>
      </p:grpSpPr>
      <p:pic>
        <p:nvPicPr>
          <p:cNvPr id="3" name="Picture 2" descr="WCatLogo_H_MD.jpg"/>
          <p:cNvPicPr>
            <a:picLocks noChangeAspect="1"/>
          </p:cNvPicPr>
          <p:nvPr userDrawn="1"/>
        </p:nvPicPr>
        <p:blipFill>
          <a:blip r:embed="rId2" cstate="print"/>
          <a:stretch>
            <a:fillRect/>
          </a:stretch>
        </p:blipFill>
        <p:spPr>
          <a:xfrm>
            <a:off x="5410200" y="457200"/>
            <a:ext cx="3200400" cy="92604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p:nvSpPr>
        <p:spPr bwMode="auto">
          <a:xfrm>
            <a:off x="0" y="6400800"/>
            <a:ext cx="9144000" cy="457200"/>
          </a:xfrm>
          <a:prstGeom prst="rect">
            <a:avLst/>
          </a:prstGeom>
          <a:gradFill flip="none" rotWithShape="1">
            <a:gsLst>
              <a:gs pos="0">
                <a:srgbClr val="2178B5"/>
              </a:gs>
              <a:gs pos="100000">
                <a:srgbClr val="000000"/>
              </a:gs>
            </a:gsLst>
            <a:lin ang="5400000" scaled="1"/>
            <a:tileRect/>
          </a:gradFill>
          <a:ln w="9525">
            <a:noFill/>
            <a:miter lim="800000"/>
            <a:headEnd/>
            <a:tailEnd/>
          </a:ln>
          <a:effectLst/>
        </p:spPr>
        <p:txBody>
          <a:bodyPr wrap="none" anchor="ctr"/>
          <a:lstStyle/>
          <a:p>
            <a:endParaRPr lang="en-US" dirty="0">
              <a:solidFill>
                <a:srgbClr val="0070C0"/>
              </a:solidFill>
            </a:endParaRPr>
          </a:p>
        </p:txBody>
      </p:sp>
      <p:sp>
        <p:nvSpPr>
          <p:cNvPr id="1026" name="Rectangle 2"/>
          <p:cNvSpPr>
            <a:spLocks noGrp="1" noChangeArrowheads="1"/>
          </p:cNvSpPr>
          <p:nvPr>
            <p:ph type="title"/>
          </p:nvPr>
        </p:nvSpPr>
        <p:spPr bwMode="auto">
          <a:xfrm>
            <a:off x="434977" y="147641"/>
            <a:ext cx="8023223" cy="99536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434977" y="1447801"/>
            <a:ext cx="7702551" cy="469106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2" name="TextBox 11"/>
          <p:cNvSpPr txBox="1"/>
          <p:nvPr userDrawn="1"/>
        </p:nvSpPr>
        <p:spPr>
          <a:xfrm>
            <a:off x="76200" y="6429813"/>
            <a:ext cx="5181600" cy="350865"/>
          </a:xfrm>
          <a:prstGeom prst="rect">
            <a:avLst/>
          </a:prstGeom>
          <a:noFill/>
        </p:spPr>
        <p:txBody>
          <a:bodyPr wrap="square" rtlCol="0">
            <a:spAutoFit/>
          </a:bodyPr>
          <a:lstStyle/>
          <a:p>
            <a:pPr algn="l"/>
            <a:r>
              <a:rPr lang="en-US" sz="1400" dirty="0" smtClean="0">
                <a:solidFill>
                  <a:schemeClr val="bg1"/>
                </a:solidFill>
              </a:rPr>
              <a:t>Visitors</a:t>
            </a:r>
            <a:r>
              <a:rPr lang="en-US" sz="1400" baseline="0" dirty="0" smtClean="0">
                <a:solidFill>
                  <a:schemeClr val="bg1"/>
                </a:solidFill>
              </a:rPr>
              <a:t> and Residents</a:t>
            </a:r>
            <a:endParaRPr lang="en-US" sz="1400" dirty="0">
              <a:solidFill>
                <a:schemeClr val="bg1"/>
              </a:solidFill>
            </a:endParaRPr>
          </a:p>
        </p:txBody>
      </p:sp>
      <p:sp>
        <p:nvSpPr>
          <p:cNvPr id="7" name="TextBox 6"/>
          <p:cNvSpPr txBox="1"/>
          <p:nvPr userDrawn="1"/>
        </p:nvSpPr>
        <p:spPr>
          <a:xfrm>
            <a:off x="8466160" y="6429813"/>
            <a:ext cx="609600" cy="327462"/>
          </a:xfrm>
          <a:prstGeom prst="rect">
            <a:avLst/>
          </a:prstGeom>
          <a:noFill/>
        </p:spPr>
        <p:txBody>
          <a:bodyPr wrap="square" rtlCol="0">
            <a:spAutoFit/>
          </a:bodyPr>
          <a:lstStyle/>
          <a:p>
            <a:pPr algn="r"/>
            <a:fld id="{9A5253E6-0D86-47EB-BF61-A414C79F0A85}" type="slidenum">
              <a:rPr lang="en-US" sz="1400" smtClean="0">
                <a:solidFill>
                  <a:schemeClr val="bg1"/>
                </a:solidFill>
              </a:rPr>
              <a:pPr algn="r"/>
              <a:t>‹#›</a:t>
            </a:fld>
            <a:endParaRPr lang="en-US" sz="1400" dirty="0">
              <a:solidFill>
                <a:schemeClr val="bg1"/>
              </a:solidFill>
            </a:endParaRPr>
          </a:p>
        </p:txBody>
      </p:sp>
      <p:grpSp>
        <p:nvGrpSpPr>
          <p:cNvPr id="8" name="Group 11"/>
          <p:cNvGrpSpPr>
            <a:grpSpLocks noChangeAspect="1"/>
          </p:cNvGrpSpPr>
          <p:nvPr userDrawn="1"/>
        </p:nvGrpSpPr>
        <p:grpSpPr bwMode="auto">
          <a:xfrm>
            <a:off x="4952990" y="6452232"/>
            <a:ext cx="3195965" cy="400052"/>
            <a:chOff x="4001413" y="6139290"/>
            <a:chExt cx="4564707" cy="570591"/>
          </a:xfrm>
        </p:grpSpPr>
        <p:sp>
          <p:nvSpPr>
            <p:cNvPr id="9" name="Rectangle 8"/>
            <p:cNvSpPr/>
            <p:nvPr userDrawn="1"/>
          </p:nvSpPr>
          <p:spPr bwMode="auto">
            <a:xfrm>
              <a:off x="4001413" y="6139293"/>
              <a:ext cx="4564707" cy="570588"/>
            </a:xfrm>
            <a:prstGeom prst="rect">
              <a:avLst/>
            </a:prstGeom>
            <a:solidFill>
              <a:schemeClr val="tx2"/>
            </a:solidFill>
            <a:ln w="9525" cap="flat" cmpd="sng" algn="ctr">
              <a:noFill/>
              <a:prstDash val="solid"/>
              <a:round/>
              <a:headEnd type="none" w="med" len="med"/>
              <a:tailEnd type="none" w="med" len="med"/>
            </a:ln>
            <a:effectLst/>
          </p:spPr>
          <p:txBody>
            <a:bodyPr lIns="0" tIns="0" rIns="0" bIns="0"/>
            <a:lstStyle/>
            <a:p>
              <a:pPr marL="238125" indent="-225425">
                <a:lnSpc>
                  <a:spcPct val="120000"/>
                </a:lnSpc>
                <a:spcBef>
                  <a:spcPct val="50000"/>
                </a:spcBef>
                <a:buClr>
                  <a:srgbClr val="FF7600"/>
                </a:buClr>
                <a:defRPr/>
              </a:pPr>
              <a:endParaRPr lang="en-US"/>
            </a:p>
          </p:txBody>
        </p:sp>
        <p:pic>
          <p:nvPicPr>
            <p:cNvPr id="10" name="Picture 1"/>
            <p:cNvPicPr>
              <a:picLocks noChangeAspect="1" noChangeArrowheads="1"/>
            </p:cNvPicPr>
            <p:nvPr/>
          </p:nvPicPr>
          <p:blipFill>
            <a:blip r:embed="rId12" cstate="print"/>
            <a:srcRect/>
            <a:stretch>
              <a:fillRect/>
            </a:stretch>
          </p:blipFill>
          <p:spPr bwMode="auto">
            <a:xfrm>
              <a:off x="4111399" y="6187377"/>
              <a:ext cx="603251" cy="347843"/>
            </a:xfrm>
            <a:prstGeom prst="rect">
              <a:avLst/>
            </a:prstGeom>
            <a:solidFill>
              <a:schemeClr val="bg1"/>
            </a:solidFill>
            <a:ln w="9525">
              <a:noFill/>
              <a:miter lim="800000"/>
              <a:headEnd/>
              <a:tailEnd/>
            </a:ln>
          </p:spPr>
        </p:pic>
        <p:pic>
          <p:nvPicPr>
            <p:cNvPr id="11" name="Picture 15" descr="Rutgers"/>
            <p:cNvPicPr>
              <a:picLocks noChangeAspect="1" noChangeArrowheads="1"/>
            </p:cNvPicPr>
            <p:nvPr/>
          </p:nvPicPr>
          <p:blipFill>
            <a:blip r:embed="rId13" cstate="print"/>
            <a:srcRect/>
            <a:stretch>
              <a:fillRect/>
            </a:stretch>
          </p:blipFill>
          <p:spPr bwMode="auto">
            <a:xfrm>
              <a:off x="4857297" y="6139293"/>
              <a:ext cx="904876" cy="393655"/>
            </a:xfrm>
            <a:prstGeom prst="rect">
              <a:avLst/>
            </a:prstGeom>
            <a:solidFill>
              <a:schemeClr val="bg1"/>
            </a:solidFill>
            <a:ln w="9525">
              <a:noFill/>
              <a:miter lim="800000"/>
              <a:headEnd/>
              <a:tailEnd/>
            </a:ln>
          </p:spPr>
        </p:pic>
        <p:pic>
          <p:nvPicPr>
            <p:cNvPr id="13" name="Picture 17" descr="ox_rect"/>
            <p:cNvPicPr>
              <a:picLocks noChangeAspect="1" noChangeArrowheads="1"/>
            </p:cNvPicPr>
            <p:nvPr userDrawn="1"/>
          </p:nvPicPr>
          <p:blipFill>
            <a:blip r:embed="rId14" cstate="print"/>
            <a:srcRect/>
            <a:stretch>
              <a:fillRect/>
            </a:stretch>
          </p:blipFill>
          <p:spPr bwMode="auto">
            <a:xfrm>
              <a:off x="5998473" y="6139290"/>
              <a:ext cx="1366839" cy="419100"/>
            </a:xfrm>
            <a:prstGeom prst="rect">
              <a:avLst/>
            </a:prstGeom>
            <a:noFill/>
            <a:ln w="9525">
              <a:noFill/>
              <a:miter lim="800000"/>
              <a:headEnd/>
              <a:tailEnd/>
            </a:ln>
          </p:spPr>
        </p:pic>
        <p:pic>
          <p:nvPicPr>
            <p:cNvPr id="14" name="Picture 2" descr="C:\Users\hoode\AppData\Local\Temp\Logomark\Logomark\UNCC_Logo_4c.jpg"/>
            <p:cNvPicPr>
              <a:picLocks noChangeAspect="1" noChangeArrowheads="1"/>
            </p:cNvPicPr>
            <p:nvPr userDrawn="1"/>
          </p:nvPicPr>
          <p:blipFill>
            <a:blip r:embed="rId15" cstate="print"/>
            <a:srcRect/>
            <a:stretch>
              <a:fillRect/>
            </a:stretch>
          </p:blipFill>
          <p:spPr bwMode="auto">
            <a:xfrm>
              <a:off x="7567587" y="6139293"/>
              <a:ext cx="998529" cy="444013"/>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49" r:id="rId1"/>
    <p:sldLayoutId id="2147483652" r:id="rId2"/>
    <p:sldLayoutId id="2147483660" r:id="rId3"/>
    <p:sldLayoutId id="2147483661" r:id="rId4"/>
    <p:sldLayoutId id="2147483654" r:id="rId5"/>
    <p:sldLayoutId id="2147483658" r:id="rId6"/>
    <p:sldLayoutId id="2147483657" r:id="rId7"/>
    <p:sldLayoutId id="2147483672" r:id="rId8"/>
    <p:sldLayoutId id="2147483673" r:id="rId9"/>
    <p:sldLayoutId id="2147483671" r:id="rId10"/>
  </p:sldLayoutIdLst>
  <p:hf hdr="0" ftr="0" dt="0"/>
  <p:txStyles>
    <p:titleStyle>
      <a:lvl1pPr algn="l" rtl="0" eaLnBrk="1" fontAlgn="base" hangingPunct="1">
        <a:spcBef>
          <a:spcPct val="0"/>
        </a:spcBef>
        <a:spcAft>
          <a:spcPct val="0"/>
        </a:spcAft>
        <a:defRPr sz="3200" b="1">
          <a:solidFill>
            <a:srgbClr val="2178B5"/>
          </a:solidFill>
          <a:effectLst/>
          <a:latin typeface="+mj-lt"/>
          <a:ea typeface="+mj-ea"/>
          <a:cs typeface="+mj-cs"/>
        </a:defRPr>
      </a:lvl1pPr>
      <a:lvl2pPr algn="l" rtl="0" eaLnBrk="1" fontAlgn="base" hangingPunct="1">
        <a:spcBef>
          <a:spcPct val="0"/>
        </a:spcBef>
        <a:spcAft>
          <a:spcPct val="0"/>
        </a:spcAft>
        <a:defRPr sz="2500" b="1">
          <a:solidFill>
            <a:schemeClr val="tx2"/>
          </a:solidFill>
          <a:latin typeface="Trebuchet MS" pitchFamily="34" charset="0"/>
        </a:defRPr>
      </a:lvl2pPr>
      <a:lvl3pPr algn="l" rtl="0" eaLnBrk="1" fontAlgn="base" hangingPunct="1">
        <a:spcBef>
          <a:spcPct val="0"/>
        </a:spcBef>
        <a:spcAft>
          <a:spcPct val="0"/>
        </a:spcAft>
        <a:defRPr sz="2500" b="1">
          <a:solidFill>
            <a:schemeClr val="tx2"/>
          </a:solidFill>
          <a:latin typeface="Trebuchet MS" pitchFamily="34" charset="0"/>
        </a:defRPr>
      </a:lvl3pPr>
      <a:lvl4pPr algn="l" rtl="0" eaLnBrk="1" fontAlgn="base" hangingPunct="1">
        <a:spcBef>
          <a:spcPct val="0"/>
        </a:spcBef>
        <a:spcAft>
          <a:spcPct val="0"/>
        </a:spcAft>
        <a:defRPr sz="2500" b="1">
          <a:solidFill>
            <a:schemeClr val="tx2"/>
          </a:solidFill>
          <a:latin typeface="Trebuchet MS" pitchFamily="34" charset="0"/>
        </a:defRPr>
      </a:lvl4pPr>
      <a:lvl5pPr algn="l" rtl="0" eaLnBrk="1" fontAlgn="base" hangingPunct="1">
        <a:spcBef>
          <a:spcPct val="0"/>
        </a:spcBef>
        <a:spcAft>
          <a:spcPct val="0"/>
        </a:spcAft>
        <a:defRPr sz="2500" b="1">
          <a:solidFill>
            <a:schemeClr val="tx2"/>
          </a:solidFill>
          <a:latin typeface="Trebuchet MS" pitchFamily="34" charset="0"/>
        </a:defRPr>
      </a:lvl5pPr>
      <a:lvl6pPr marL="457200" algn="l" rtl="0" eaLnBrk="1" fontAlgn="base" hangingPunct="1">
        <a:spcBef>
          <a:spcPct val="0"/>
        </a:spcBef>
        <a:spcAft>
          <a:spcPct val="0"/>
        </a:spcAft>
        <a:defRPr sz="2500" b="1">
          <a:solidFill>
            <a:schemeClr val="tx2"/>
          </a:solidFill>
          <a:latin typeface="Trebuchet MS" pitchFamily="34" charset="0"/>
        </a:defRPr>
      </a:lvl6pPr>
      <a:lvl7pPr marL="914400" algn="l" rtl="0" eaLnBrk="1" fontAlgn="base" hangingPunct="1">
        <a:spcBef>
          <a:spcPct val="0"/>
        </a:spcBef>
        <a:spcAft>
          <a:spcPct val="0"/>
        </a:spcAft>
        <a:defRPr sz="2500" b="1">
          <a:solidFill>
            <a:schemeClr val="tx2"/>
          </a:solidFill>
          <a:latin typeface="Trebuchet MS" pitchFamily="34" charset="0"/>
        </a:defRPr>
      </a:lvl7pPr>
      <a:lvl8pPr marL="1371600" algn="l" rtl="0" eaLnBrk="1" fontAlgn="base" hangingPunct="1">
        <a:spcBef>
          <a:spcPct val="0"/>
        </a:spcBef>
        <a:spcAft>
          <a:spcPct val="0"/>
        </a:spcAft>
        <a:defRPr sz="2500" b="1">
          <a:solidFill>
            <a:schemeClr val="tx2"/>
          </a:solidFill>
          <a:latin typeface="Trebuchet MS" pitchFamily="34" charset="0"/>
        </a:defRPr>
      </a:lvl8pPr>
      <a:lvl9pPr marL="1828800" algn="l" rtl="0" eaLnBrk="1" fontAlgn="base" hangingPunct="1">
        <a:spcBef>
          <a:spcPct val="0"/>
        </a:spcBef>
        <a:spcAft>
          <a:spcPct val="0"/>
        </a:spcAft>
        <a:defRPr sz="2500" b="1">
          <a:solidFill>
            <a:schemeClr val="tx2"/>
          </a:solidFill>
          <a:latin typeface="Trebuchet MS" pitchFamily="34" charset="0"/>
        </a:defRPr>
      </a:lvl9pPr>
    </p:titleStyle>
    <p:bodyStyle>
      <a:lvl1pPr marL="238125" indent="-225425" algn="l" rtl="0" eaLnBrk="1" fontAlgn="base" hangingPunct="1">
        <a:lnSpc>
          <a:spcPct val="100000"/>
        </a:lnSpc>
        <a:spcBef>
          <a:spcPts val="0"/>
        </a:spcBef>
        <a:spcAft>
          <a:spcPts val="1600"/>
        </a:spcAft>
        <a:buClr>
          <a:srgbClr val="FF7600"/>
        </a:buClr>
        <a:defRPr sz="2400" b="0">
          <a:solidFill>
            <a:schemeClr val="tx1"/>
          </a:solidFill>
          <a:latin typeface="+mn-lt"/>
          <a:ea typeface="+mn-ea"/>
          <a:cs typeface="+mn-cs"/>
        </a:defRPr>
      </a:lvl1pPr>
      <a:lvl2pPr marL="692150" indent="-222250" algn="l" rtl="0" eaLnBrk="1" fontAlgn="base" hangingPunct="1">
        <a:lnSpc>
          <a:spcPct val="100000"/>
        </a:lnSpc>
        <a:spcBef>
          <a:spcPts val="0"/>
        </a:spcBef>
        <a:spcAft>
          <a:spcPts val="800"/>
        </a:spcAft>
        <a:buClr>
          <a:srgbClr val="2178B5"/>
        </a:buClr>
        <a:buChar char="•"/>
        <a:defRPr sz="1900" b="0">
          <a:solidFill>
            <a:schemeClr val="tx1"/>
          </a:solidFill>
          <a:latin typeface="+mn-lt"/>
        </a:defRPr>
      </a:lvl2pPr>
      <a:lvl3pPr marL="1150938" indent="-223838" algn="l" rtl="0" eaLnBrk="1" fontAlgn="base" hangingPunct="1">
        <a:lnSpc>
          <a:spcPct val="100000"/>
        </a:lnSpc>
        <a:spcBef>
          <a:spcPts val="0"/>
        </a:spcBef>
        <a:spcAft>
          <a:spcPts val="800"/>
        </a:spcAft>
        <a:buClr>
          <a:srgbClr val="2178B5"/>
        </a:buClr>
        <a:buChar char="•"/>
        <a:defRPr sz="1700" b="0">
          <a:solidFill>
            <a:schemeClr val="tx1"/>
          </a:solidFill>
          <a:latin typeface="+mn-lt"/>
        </a:defRPr>
      </a:lvl3pPr>
      <a:lvl4pPr marL="1608138" indent="-223838" algn="l" rtl="0" eaLnBrk="1" fontAlgn="base" hangingPunct="1">
        <a:lnSpc>
          <a:spcPct val="100000"/>
        </a:lnSpc>
        <a:spcBef>
          <a:spcPts val="0"/>
        </a:spcBef>
        <a:spcAft>
          <a:spcPts val="800"/>
        </a:spcAft>
        <a:buClr>
          <a:srgbClr val="2178B5"/>
        </a:buClr>
        <a:buChar char="•"/>
        <a:defRPr sz="1500" b="0">
          <a:solidFill>
            <a:schemeClr val="tx1"/>
          </a:solidFill>
          <a:latin typeface="+mn-lt"/>
        </a:defRPr>
      </a:lvl4pPr>
      <a:lvl5pPr marL="2063750" indent="-222250" algn="l" rtl="0" eaLnBrk="1" fontAlgn="base" hangingPunct="1">
        <a:lnSpc>
          <a:spcPct val="100000"/>
        </a:lnSpc>
        <a:spcBef>
          <a:spcPts val="0"/>
        </a:spcBef>
        <a:spcAft>
          <a:spcPts val="800"/>
        </a:spcAft>
        <a:buClr>
          <a:srgbClr val="2178B5"/>
        </a:buClr>
        <a:buChar char="•"/>
        <a:defRPr sz="1300" b="0">
          <a:solidFill>
            <a:schemeClr val="tx1"/>
          </a:solidFill>
          <a:latin typeface="+mn-lt"/>
        </a:defRPr>
      </a:lvl5pPr>
      <a:lvl6pPr marL="2520950" indent="-222250" algn="l" rtl="0" eaLnBrk="1" fontAlgn="base" hangingPunct="1">
        <a:lnSpc>
          <a:spcPct val="120000"/>
        </a:lnSpc>
        <a:spcBef>
          <a:spcPct val="50000"/>
        </a:spcBef>
        <a:spcAft>
          <a:spcPct val="0"/>
        </a:spcAft>
        <a:buClr>
          <a:srgbClr val="FF7600"/>
        </a:buClr>
        <a:buChar char="•"/>
        <a:defRPr sz="1300" b="1">
          <a:solidFill>
            <a:schemeClr val="tx1"/>
          </a:solidFill>
          <a:latin typeface="+mn-lt"/>
        </a:defRPr>
      </a:lvl6pPr>
      <a:lvl7pPr marL="2978150" indent="-222250" algn="l" rtl="0" eaLnBrk="1" fontAlgn="base" hangingPunct="1">
        <a:lnSpc>
          <a:spcPct val="120000"/>
        </a:lnSpc>
        <a:spcBef>
          <a:spcPct val="50000"/>
        </a:spcBef>
        <a:spcAft>
          <a:spcPct val="0"/>
        </a:spcAft>
        <a:buClr>
          <a:srgbClr val="FF7600"/>
        </a:buClr>
        <a:buChar char="•"/>
        <a:defRPr sz="1300" b="1">
          <a:solidFill>
            <a:schemeClr val="tx1"/>
          </a:solidFill>
          <a:latin typeface="+mn-lt"/>
        </a:defRPr>
      </a:lvl7pPr>
      <a:lvl8pPr marL="3435350" indent="-222250" algn="l" rtl="0" eaLnBrk="1" fontAlgn="base" hangingPunct="1">
        <a:lnSpc>
          <a:spcPct val="120000"/>
        </a:lnSpc>
        <a:spcBef>
          <a:spcPct val="50000"/>
        </a:spcBef>
        <a:spcAft>
          <a:spcPct val="0"/>
        </a:spcAft>
        <a:buClr>
          <a:srgbClr val="FF7600"/>
        </a:buClr>
        <a:buChar char="•"/>
        <a:defRPr sz="1300" b="1">
          <a:solidFill>
            <a:schemeClr val="tx1"/>
          </a:solidFill>
          <a:latin typeface="+mn-lt"/>
        </a:defRPr>
      </a:lvl8pPr>
      <a:lvl9pPr marL="3892550" indent="-222250" algn="l" rtl="0" eaLnBrk="1" fontAlgn="base" hangingPunct="1">
        <a:lnSpc>
          <a:spcPct val="120000"/>
        </a:lnSpc>
        <a:spcBef>
          <a:spcPct val="50000"/>
        </a:spcBef>
        <a:spcAft>
          <a:spcPct val="0"/>
        </a:spcAft>
        <a:buClr>
          <a:srgbClr val="FF7600"/>
        </a:buClr>
        <a:buChar char="•"/>
        <a:defRPr sz="13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video" Target="file:///C:\Users\connawal\Documents\QQML%20Limerick%202012\USU12%20Diligent%20and%20Ladybugs.wmv" TargetMode="Externa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47.jpeg"/><Relationship Id="rId4" Type="http://schemas.openxmlformats.org/officeDocument/2006/relationships/image" Target="../media/image46.jpe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academy.gcal.ac.uk/llida/LLiDAReportJune2009.pdf"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hyperlink" Target="http://www.jisc.ac.uk/media/documents/publications/reports/2010/digitalinformationseekerreport.pdf" TargetMode="External"/><Relationship Id="rId5" Type="http://schemas.openxmlformats.org/officeDocument/2006/relationships/hyperlink" Target="http://www.jisc.ac.uk/media/documents/programmemes/reppres/gg_final_keynote_11012008.pdf" TargetMode="External"/><Relationship Id="rId4" Type="http://schemas.openxmlformats.org/officeDocument/2006/relationships/hyperlink" Target="http://www.cjlt.ca/index.php/cjlt/article/view/550/298"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www.oclc.org/reports/synchronicity/full.pdf"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hyperlink" Target="http://www.oclc.org/research/activities/synchronicity/default.htm" TargetMode="External"/><Relationship Id="rId4" Type="http://schemas.openxmlformats.org/officeDocument/2006/relationships/hyperlink" Target="http://orweblog.oclc.org/archives/002104.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www.oclc.org/research/activities/vandr/"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 Id="rId4" Type="http://schemas.openxmlformats.org/officeDocument/2006/relationships/hyperlink" Target="http://www.oclc.org/research/activities/past/orprojects/imls/default.htm"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hyperlink" Target="http://www.flickr.com/photos/kkoshy/2927378663/" TargetMode="External"/><Relationship Id="rId3" Type="http://schemas.openxmlformats.org/officeDocument/2006/relationships/hyperlink" Target="http://www.vedupro.com/our_services.php" TargetMode="External"/><Relationship Id="rId7" Type="http://schemas.openxmlformats.org/officeDocument/2006/relationships/hyperlink" Target="http://www.flickr.com/photos/doug88888/4570566630/"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www.flickr.com/photos/orangeacid/252090910" TargetMode="External"/><Relationship Id="rId11" Type="http://schemas.openxmlformats.org/officeDocument/2006/relationships/hyperlink" Target="http://www.flickr.com/photos/nicocavallotto/363251198/" TargetMode="External"/><Relationship Id="rId5" Type="http://schemas.openxmlformats.org/officeDocument/2006/relationships/hyperlink" Target="http://www.flickr.com/photos/myxi/4327438430/" TargetMode="External"/><Relationship Id="rId10" Type="http://schemas.openxmlformats.org/officeDocument/2006/relationships/hyperlink" Target="http://www.flickr.com/photos/smemon/5167671844/" TargetMode="External"/><Relationship Id="rId4" Type="http://schemas.openxmlformats.org/officeDocument/2006/relationships/hyperlink" Target="http://www.flickr.com/photos/insomnia90/3875374318/" TargetMode="External"/><Relationship Id="rId9" Type="http://schemas.openxmlformats.org/officeDocument/2006/relationships/hyperlink" Target="http://www.flickr.com/photos/themadguru/3546619930/" TargetMode="External"/></Relationships>
</file>

<file path=ppt/slides/_rels/slide48.xml.rels><?xml version="1.0" encoding="UTF-8" standalone="yes"?>
<Relationships xmlns="http://schemas.openxmlformats.org/package/2006/relationships"><Relationship Id="rId8" Type="http://schemas.openxmlformats.org/officeDocument/2006/relationships/hyperlink" Target="http://www.flickr.com/photos/pinksherbet/2001899627/" TargetMode="External"/><Relationship Id="rId3" Type="http://schemas.openxmlformats.org/officeDocument/2006/relationships/hyperlink" Target="http://www.wikipedia.org/" TargetMode="External"/><Relationship Id="rId7" Type="http://schemas.openxmlformats.org/officeDocument/2006/relationships/hyperlink" Target="http://www.flickr.com/photos/flod/26083507/"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filmfwd.com/tag/vimeo/" TargetMode="External"/><Relationship Id="rId11" Type="http://schemas.openxmlformats.org/officeDocument/2006/relationships/hyperlink" Target="http://www.flickr.com/photos/cubmundo/6184306158/" TargetMode="External"/><Relationship Id="rId5" Type="http://schemas.openxmlformats.org/officeDocument/2006/relationships/hyperlink" Target="http://sites.fcps.org/trt/google_docs" TargetMode="External"/><Relationship Id="rId10" Type="http://schemas.openxmlformats.org/officeDocument/2006/relationships/hyperlink" Target="http://www.flickr.com/photos/ana_cotta/2532911186/" TargetMode="External"/><Relationship Id="rId4" Type="http://schemas.openxmlformats.org/officeDocument/2006/relationships/hyperlink" Target="http://www.flickr.com/photos/59262640@N00/61264743/" TargetMode="External"/><Relationship Id="rId9" Type="http://schemas.openxmlformats.org/officeDocument/2006/relationships/hyperlink" Target="http://www.flickr.com/photos/ravages/236981527/"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6" name="Rectangle 8"/>
          <p:cNvSpPr>
            <a:spLocks noGrp="1" noChangeArrowheads="1"/>
          </p:cNvSpPr>
          <p:nvPr>
            <p:ph type="ctrTitle"/>
          </p:nvPr>
        </p:nvSpPr>
        <p:spPr>
          <a:xfrm>
            <a:off x="3200400" y="915988"/>
            <a:ext cx="5570537" cy="1751012"/>
          </a:xfrm>
        </p:spPr>
        <p:txBody>
          <a:bodyPr/>
          <a:lstStyle/>
          <a:p>
            <a:r>
              <a:rPr lang="en-US" sz="2800" dirty="0" smtClean="0"/>
              <a:t>Visitors and Residents: What Motivates Engagement with the Digital Information Environment?</a:t>
            </a:r>
            <a:endParaRPr lang="en-US" sz="2800" dirty="0"/>
          </a:p>
        </p:txBody>
      </p:sp>
      <p:sp>
        <p:nvSpPr>
          <p:cNvPr id="4" name="Rectangle 3"/>
          <p:cNvSpPr>
            <a:spLocks noGrp="1" noChangeArrowheads="1"/>
          </p:cNvSpPr>
          <p:nvPr>
            <p:ph type="subTitle" idx="1"/>
          </p:nvPr>
        </p:nvSpPr>
        <p:spPr>
          <a:xfrm>
            <a:off x="5029200" y="2971800"/>
            <a:ext cx="3886200" cy="1828800"/>
          </a:xfrm>
        </p:spPr>
        <p:txBody>
          <a:bodyPr tIns="45720" bIns="45720"/>
          <a:lstStyle>
            <a:lvl1pPr marL="0" indent="12700">
              <a:spcBef>
                <a:spcPct val="0"/>
              </a:spcBef>
              <a:defRPr/>
            </a:lvl1pPr>
          </a:lstStyle>
          <a:p>
            <a:pPr>
              <a:spcAft>
                <a:spcPts val="0"/>
              </a:spcAft>
            </a:pPr>
            <a:r>
              <a:rPr lang="en-GB" sz="2000" dirty="0" smtClean="0"/>
              <a:t>Lynn Silipigni Connaway, Ph.D.</a:t>
            </a:r>
            <a:endParaRPr lang="en-US" sz="2000" dirty="0" smtClean="0"/>
          </a:p>
          <a:p>
            <a:pPr>
              <a:spcAft>
                <a:spcPts val="0"/>
              </a:spcAft>
            </a:pPr>
            <a:r>
              <a:rPr lang="en-US" sz="1400" dirty="0" smtClean="0"/>
              <a:t>Senior Research Scientist, OCLC</a:t>
            </a:r>
          </a:p>
          <a:p>
            <a:pPr lvl="0">
              <a:spcAft>
                <a:spcPts val="0"/>
              </a:spcAft>
            </a:pPr>
            <a:endParaRPr lang="en-US" sz="1400" dirty="0" smtClean="0"/>
          </a:p>
          <a:p>
            <a:pPr lvl="0">
              <a:spcAft>
                <a:spcPts val="0"/>
              </a:spcAft>
            </a:pPr>
            <a:r>
              <a:rPr lang="en-US" sz="2000" dirty="0" smtClean="0"/>
              <a:t>David White</a:t>
            </a:r>
          </a:p>
          <a:p>
            <a:pPr lvl="0">
              <a:spcAft>
                <a:spcPts val="0"/>
              </a:spcAft>
            </a:pPr>
            <a:r>
              <a:rPr lang="en-US" sz="1400" dirty="0" smtClean="0"/>
              <a:t>Co-manager, Technology Assisted Lifelong Learning, University of Oxford</a:t>
            </a:r>
          </a:p>
          <a:p>
            <a:pPr lvl="0">
              <a:spcAft>
                <a:spcPts val="0"/>
              </a:spcAft>
            </a:pPr>
            <a:endParaRPr lang="en-US" sz="1400" dirty="0" smtClean="0"/>
          </a:p>
          <a:p>
            <a:pPr lvl="0">
              <a:spcAft>
                <a:spcPts val="0"/>
              </a:spcAft>
              <a:defRPr/>
            </a:pPr>
            <a:r>
              <a:rPr lang="en-GB" sz="2000" dirty="0" smtClean="0"/>
              <a:t>Donna </a:t>
            </a:r>
            <a:r>
              <a:rPr lang="en-GB" sz="2000" dirty="0" err="1" smtClean="0"/>
              <a:t>Lanclos</a:t>
            </a:r>
            <a:r>
              <a:rPr lang="en-GB" sz="2000" dirty="0" smtClean="0"/>
              <a:t>, Ph.D.</a:t>
            </a:r>
            <a:endParaRPr lang="en-US" sz="2000" dirty="0" smtClean="0"/>
          </a:p>
          <a:p>
            <a:pPr lvl="0">
              <a:spcAft>
                <a:spcPts val="0"/>
              </a:spcAft>
              <a:defRPr/>
            </a:pPr>
            <a:r>
              <a:rPr lang="en-US" sz="1400" dirty="0" smtClean="0"/>
              <a:t>Associate Professor for Anthropological Research, University of North Carolina, Charlotte</a:t>
            </a:r>
          </a:p>
          <a:p>
            <a:pPr lvl="0">
              <a:spcAft>
                <a:spcPts val="0"/>
              </a:spcAft>
              <a:defRPr/>
            </a:pPr>
            <a:endParaRPr lang="en-US" sz="1400" dirty="0" smtClean="0"/>
          </a:p>
          <a:p>
            <a:pPr lvl="0">
              <a:spcAft>
                <a:spcPts val="0"/>
              </a:spcAft>
              <a:defRPr/>
            </a:pPr>
            <a:r>
              <a:rPr lang="en-US" sz="2000" dirty="0" smtClean="0"/>
              <a:t>Alison Le </a:t>
            </a:r>
            <a:r>
              <a:rPr lang="en-US" sz="2000" dirty="0" err="1" smtClean="0"/>
              <a:t>Cornu</a:t>
            </a:r>
            <a:r>
              <a:rPr lang="en-US" sz="2000" dirty="0" smtClean="0"/>
              <a:t>, Ph.D.</a:t>
            </a:r>
          </a:p>
          <a:p>
            <a:pPr lvl="0">
              <a:spcAft>
                <a:spcPts val="0"/>
              </a:spcAft>
              <a:defRPr/>
            </a:pPr>
            <a:r>
              <a:rPr lang="en-US" sz="1400" dirty="0" smtClean="0"/>
              <a:t>Independent Consultant, University of Oxford</a:t>
            </a:r>
          </a:p>
          <a:p>
            <a:pPr lvl="0">
              <a:spcAft>
                <a:spcPts val="0"/>
              </a:spcAft>
            </a:pPr>
            <a:endParaRPr lang="en-US" sz="1400" dirty="0" smtClean="0"/>
          </a:p>
          <a:p>
            <a:pPr>
              <a:spcAft>
                <a:spcPts val="0"/>
              </a:spcAft>
            </a:pPr>
            <a:endParaRPr lang="en-US" sz="1400" dirty="0" smtClean="0"/>
          </a:p>
        </p:txBody>
      </p:sp>
      <p:sp>
        <p:nvSpPr>
          <p:cNvPr id="6" name="TextBox 5"/>
          <p:cNvSpPr txBox="1"/>
          <p:nvPr/>
        </p:nvSpPr>
        <p:spPr>
          <a:xfrm>
            <a:off x="685800" y="3733800"/>
            <a:ext cx="3352800" cy="1814501"/>
          </a:xfrm>
          <a:prstGeom prst="snip2DiagRect">
            <a:avLst/>
          </a:prstGeom>
          <a:noFill/>
          <a:ln w="57150">
            <a:noFill/>
          </a:ln>
        </p:spPr>
        <p:txBody>
          <a:bodyPr wrap="square" rtlCol="0">
            <a:spAutoFit/>
          </a:bodyPr>
          <a:lstStyle/>
          <a:p>
            <a:pPr algn="ctr"/>
            <a:r>
              <a:rPr lang="en-US" sz="1600" dirty="0" smtClean="0">
                <a:solidFill>
                  <a:srgbClr val="0070C0"/>
                </a:solidFill>
              </a:rPr>
              <a:t>4</a:t>
            </a:r>
            <a:r>
              <a:rPr lang="en-US" sz="1600" baseline="30000" dirty="0" smtClean="0">
                <a:solidFill>
                  <a:srgbClr val="0070C0"/>
                </a:solidFill>
              </a:rPr>
              <a:t>th</a:t>
            </a:r>
            <a:r>
              <a:rPr lang="en-US" sz="1600" dirty="0" smtClean="0">
                <a:solidFill>
                  <a:srgbClr val="0070C0"/>
                </a:solidFill>
              </a:rPr>
              <a:t> International Conference on QQML</a:t>
            </a:r>
          </a:p>
          <a:p>
            <a:pPr algn="ctr"/>
            <a:r>
              <a:rPr lang="en-US" sz="1600" dirty="0" smtClean="0">
                <a:solidFill>
                  <a:srgbClr val="0070C0"/>
                </a:solidFill>
              </a:rPr>
              <a:t>Limerick, Ireland</a:t>
            </a:r>
          </a:p>
          <a:p>
            <a:pPr algn="ctr"/>
            <a:r>
              <a:rPr lang="en-US" sz="1600" dirty="0" smtClean="0">
                <a:solidFill>
                  <a:srgbClr val="0070C0"/>
                </a:solidFill>
              </a:rPr>
              <a:t>May 24, 2012</a:t>
            </a:r>
            <a:endParaRPr lang="en-US" sz="1600" dirty="0">
              <a:solidFill>
                <a:srgbClr val="0070C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Visitors</a:t>
            </a:r>
            <a:br>
              <a:rPr lang="en-US" dirty="0" smtClean="0"/>
            </a:br>
            <a:endParaRPr lang="en-US" dirty="0"/>
          </a:p>
        </p:txBody>
      </p:sp>
      <p:sp>
        <p:nvSpPr>
          <p:cNvPr id="3" name="Content Placeholder 2"/>
          <p:cNvSpPr>
            <a:spLocks noGrp="1"/>
          </p:cNvSpPr>
          <p:nvPr>
            <p:ph idx="10"/>
          </p:nvPr>
        </p:nvSpPr>
        <p:spPr>
          <a:xfrm>
            <a:off x="434977" y="1143000"/>
            <a:ext cx="4289423" cy="4648200"/>
          </a:xfrm>
        </p:spPr>
        <p:txBody>
          <a:bodyPr/>
          <a:lstStyle/>
          <a:p>
            <a:endParaRPr lang="en-US" b="1" dirty="0" smtClean="0"/>
          </a:p>
          <a:p>
            <a:pPr>
              <a:buFont typeface="Arial" pitchFamily="34" charset="0"/>
              <a:buChar char="•"/>
            </a:pPr>
            <a:r>
              <a:rPr lang="en-US" dirty="0" smtClean="0"/>
              <a:t> Functional use of technology</a:t>
            </a:r>
          </a:p>
          <a:p>
            <a:pPr>
              <a:buFont typeface="Arial" pitchFamily="34" charset="0"/>
              <a:buChar char="•"/>
            </a:pPr>
            <a:r>
              <a:rPr lang="en-US" dirty="0" smtClean="0"/>
              <a:t> Formal need</a:t>
            </a:r>
          </a:p>
          <a:p>
            <a:pPr>
              <a:buFont typeface="Arial" pitchFamily="34" charset="0"/>
              <a:buChar char="•"/>
            </a:pPr>
            <a:r>
              <a:rPr lang="en-US" dirty="0" smtClean="0"/>
              <a:t> Passive online presence</a:t>
            </a:r>
          </a:p>
          <a:p>
            <a:pPr>
              <a:buFont typeface="Arial" pitchFamily="34" charset="0"/>
              <a:buChar char="•"/>
            </a:pPr>
            <a:r>
              <a:rPr lang="en-US" dirty="0" smtClean="0"/>
              <a:t> Favor </a:t>
            </a:r>
            <a:r>
              <a:rPr lang="en-US" dirty="0" err="1" smtClean="0"/>
              <a:t>FtF</a:t>
            </a:r>
            <a:r>
              <a:rPr lang="en-US" dirty="0" smtClean="0"/>
              <a:t> interactions</a:t>
            </a:r>
          </a:p>
          <a:p>
            <a:pPr>
              <a:buFont typeface="Arial" pitchFamily="34" charset="0"/>
              <a:buChar char="•"/>
            </a:pPr>
            <a:r>
              <a:rPr lang="en-US" dirty="0" smtClean="0"/>
              <a:t> &lt;6 hours online/week</a:t>
            </a:r>
            <a:endParaRPr lang="en-US" dirty="0"/>
          </a:p>
        </p:txBody>
      </p:sp>
      <p:pic>
        <p:nvPicPr>
          <p:cNvPr id="4099" name="Picture 3" descr="C:\Users\hoode\AppData\Local\Temp\MP900386401-1.JPG"/>
          <p:cNvPicPr>
            <a:picLocks noChangeAspect="1" noChangeArrowheads="1"/>
          </p:cNvPicPr>
          <p:nvPr/>
        </p:nvPicPr>
        <p:blipFill>
          <a:blip r:embed="rId3" cstate="print"/>
          <a:srcRect r="14750"/>
          <a:stretch>
            <a:fillRect/>
          </a:stretch>
        </p:blipFill>
        <p:spPr bwMode="auto">
          <a:xfrm>
            <a:off x="4419600" y="2717800"/>
            <a:ext cx="4724400" cy="3149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r>
              <a:rPr lang="en-US" dirty="0" smtClean="0"/>
              <a:t>Project Phases</a:t>
            </a:r>
          </a:p>
        </p:txBody>
      </p:sp>
      <p:sp>
        <p:nvSpPr>
          <p:cNvPr id="53250" name="Content Placeholder 2"/>
          <p:cNvSpPr>
            <a:spLocks noGrp="1"/>
          </p:cNvSpPr>
          <p:nvPr>
            <p:ph idx="1"/>
          </p:nvPr>
        </p:nvSpPr>
        <p:spPr>
          <a:xfrm>
            <a:off x="457200" y="838200"/>
            <a:ext cx="6400800" cy="5638800"/>
          </a:xfrm>
        </p:spPr>
        <p:txBody>
          <a:bodyPr/>
          <a:lstStyle/>
          <a:p>
            <a:pPr lvl="0"/>
            <a:r>
              <a:rPr lang="en-US" dirty="0" smtClean="0"/>
              <a:t>Phase 1: </a:t>
            </a:r>
          </a:p>
          <a:p>
            <a:pPr lvl="1"/>
            <a:r>
              <a:rPr lang="en-US" sz="2400" dirty="0" smtClean="0"/>
              <a:t>Interviewed </a:t>
            </a:r>
            <a:r>
              <a:rPr lang="en-GB" sz="2400" b="1" dirty="0" smtClean="0"/>
              <a:t>Emerging</a:t>
            </a:r>
            <a:r>
              <a:rPr lang="en-GB" sz="2400" dirty="0" smtClean="0"/>
              <a:t> educational stage individuals</a:t>
            </a:r>
          </a:p>
          <a:p>
            <a:pPr lvl="2"/>
            <a:r>
              <a:rPr lang="en-GB" sz="1800" dirty="0" smtClean="0"/>
              <a:t>Last year of secondary/high school &amp; first year of university</a:t>
            </a:r>
          </a:p>
          <a:p>
            <a:pPr lvl="2"/>
            <a:r>
              <a:rPr lang="en-GB" sz="1800" dirty="0" smtClean="0"/>
              <a:t> Majority of students aged 18 &amp; 19 with a few outliers </a:t>
            </a:r>
            <a:endParaRPr lang="en-US" sz="1800" dirty="0" smtClean="0"/>
          </a:p>
          <a:p>
            <a:pPr lvl="0"/>
            <a:r>
              <a:rPr lang="en-US" dirty="0" smtClean="0"/>
              <a:t>Phase 2: </a:t>
            </a:r>
          </a:p>
          <a:p>
            <a:pPr lvl="2"/>
            <a:r>
              <a:rPr lang="en-US" sz="2400" dirty="0" smtClean="0"/>
              <a:t>Interviewed individuals in</a:t>
            </a:r>
          </a:p>
          <a:p>
            <a:pPr lvl="3"/>
            <a:r>
              <a:rPr lang="en-GB" sz="1800" b="1" dirty="0" smtClean="0"/>
              <a:t>Establishing </a:t>
            </a:r>
            <a:r>
              <a:rPr lang="en-US" sz="1800" dirty="0" smtClean="0"/>
              <a:t>(second/third year undergraduate)</a:t>
            </a:r>
            <a:r>
              <a:rPr lang="en-GB" sz="1800" dirty="0" smtClean="0"/>
              <a:t>, </a:t>
            </a:r>
          </a:p>
          <a:p>
            <a:pPr lvl="3"/>
            <a:r>
              <a:rPr lang="en-GB" sz="1800" b="1" dirty="0" smtClean="0"/>
              <a:t>Embedding</a:t>
            </a:r>
            <a:r>
              <a:rPr lang="en-GB" sz="1800" dirty="0" smtClean="0"/>
              <a:t> </a:t>
            </a:r>
            <a:r>
              <a:rPr lang="en-US" sz="1800" dirty="0" smtClean="0"/>
              <a:t>(postgraduates, PhD students),</a:t>
            </a:r>
            <a:r>
              <a:rPr lang="en-GB" sz="1800" dirty="0" smtClean="0"/>
              <a:t> &amp; </a:t>
            </a:r>
          </a:p>
          <a:p>
            <a:pPr lvl="3"/>
            <a:r>
              <a:rPr lang="en-GB" sz="1800" b="1" dirty="0" smtClean="0"/>
              <a:t>Experienced </a:t>
            </a:r>
            <a:r>
              <a:rPr lang="en-GB" sz="1800" dirty="0" smtClean="0"/>
              <a:t>(</a:t>
            </a:r>
            <a:r>
              <a:rPr lang="en-US" sz="1800" dirty="0" smtClean="0"/>
              <a:t>Scholars)</a:t>
            </a:r>
            <a:r>
              <a:rPr lang="en-GB" sz="1800" dirty="0" smtClean="0"/>
              <a:t> stages </a:t>
            </a:r>
          </a:p>
          <a:p>
            <a:pPr lvl="3"/>
            <a:r>
              <a:rPr lang="en-GB" sz="1800" dirty="0" smtClean="0"/>
              <a:t>Some Phase 1 participants agreed to submit  monthly diaries </a:t>
            </a:r>
            <a:endParaRPr lang="en-US" sz="1800" dirty="0" smtClean="0"/>
          </a:p>
        </p:txBody>
      </p:sp>
      <p:pic>
        <p:nvPicPr>
          <p:cNvPr id="1026" name="Picture 2" descr="C:\Users\hoode\AppData\Local\Temp\MP900442359.JPG"/>
          <p:cNvPicPr>
            <a:picLocks noChangeAspect="1" noChangeArrowheads="1"/>
          </p:cNvPicPr>
          <p:nvPr/>
        </p:nvPicPr>
        <p:blipFill>
          <a:blip r:embed="rId3" cstate="print"/>
          <a:srcRect/>
          <a:stretch>
            <a:fillRect/>
          </a:stretch>
        </p:blipFill>
        <p:spPr bwMode="auto">
          <a:xfrm>
            <a:off x="6934200" y="914400"/>
            <a:ext cx="2209800" cy="4953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Phases, cont.</a:t>
            </a:r>
            <a:endParaRPr lang="en-US" dirty="0"/>
          </a:p>
        </p:txBody>
      </p:sp>
      <p:sp>
        <p:nvSpPr>
          <p:cNvPr id="3" name="Content Placeholder 2"/>
          <p:cNvSpPr>
            <a:spLocks noGrp="1"/>
          </p:cNvSpPr>
          <p:nvPr>
            <p:ph idx="1"/>
          </p:nvPr>
        </p:nvSpPr>
        <p:spPr>
          <a:xfrm>
            <a:off x="434977" y="1143000"/>
            <a:ext cx="8328023" cy="4691064"/>
          </a:xfrm>
        </p:spPr>
        <p:txBody>
          <a:bodyPr/>
          <a:lstStyle/>
          <a:p>
            <a:pPr lvl="0"/>
            <a:r>
              <a:rPr lang="en-US" dirty="0" smtClean="0"/>
              <a:t>Phase 3</a:t>
            </a:r>
          </a:p>
          <a:p>
            <a:pPr lvl="1"/>
            <a:r>
              <a:rPr lang="en-US" sz="2000" dirty="0" smtClean="0"/>
              <a:t>In-depth survey </a:t>
            </a:r>
          </a:p>
          <a:p>
            <a:pPr lvl="2"/>
            <a:r>
              <a:rPr lang="en-US" sz="1800" dirty="0" smtClean="0"/>
              <a:t>50 participants from each educational stage in both US &amp; UK</a:t>
            </a:r>
          </a:p>
          <a:p>
            <a:pPr lvl="1"/>
            <a:r>
              <a:rPr lang="en-US" sz="1600" dirty="0" smtClean="0"/>
              <a:t> </a:t>
            </a:r>
            <a:r>
              <a:rPr lang="en-US" sz="2000" dirty="0" smtClean="0"/>
              <a:t>Code, analyze, &amp; compare data</a:t>
            </a:r>
          </a:p>
          <a:p>
            <a:pPr lvl="1">
              <a:buNone/>
            </a:pPr>
            <a:endParaRPr lang="en-US" sz="1600" dirty="0" smtClean="0"/>
          </a:p>
          <a:p>
            <a:pPr lvl="0"/>
            <a:r>
              <a:rPr lang="en-GB" dirty="0" smtClean="0"/>
              <a:t>Phase 4</a:t>
            </a:r>
          </a:p>
          <a:p>
            <a:pPr lvl="1"/>
            <a:r>
              <a:rPr lang="en-GB" sz="1600" dirty="0" smtClean="0"/>
              <a:t> </a:t>
            </a:r>
            <a:r>
              <a:rPr lang="en-GB" sz="2000" dirty="0" smtClean="0"/>
              <a:t>Interview a second group of 6 students in the </a:t>
            </a:r>
            <a:r>
              <a:rPr lang="en-GB" sz="2000" b="1" dirty="0" smtClean="0"/>
              <a:t>Emerging</a:t>
            </a:r>
            <a:r>
              <a:rPr lang="en-GB" sz="2000" dirty="0" smtClean="0"/>
              <a:t> stage </a:t>
            </a:r>
            <a:endParaRPr lang="en-GB" sz="1600" dirty="0" smtClean="0"/>
          </a:p>
          <a:p>
            <a:endParaRPr lang="en-US" dirty="0"/>
          </a:p>
        </p:txBody>
      </p:sp>
      <p:sp>
        <p:nvSpPr>
          <p:cNvPr id="4" name="TextBox 3"/>
          <p:cNvSpPr txBox="1"/>
          <p:nvPr/>
        </p:nvSpPr>
        <p:spPr>
          <a:xfrm>
            <a:off x="8305800" y="5181600"/>
            <a:ext cx="304800" cy="495392"/>
          </a:xfrm>
          <a:prstGeom prst="rect">
            <a:avLst/>
          </a:prstGeom>
          <a:noFill/>
        </p:spPr>
        <p:txBody>
          <a:bodyPr wrap="square" rtlCol="0">
            <a:spAutoFit/>
          </a:bodyPr>
          <a:lstStyle/>
          <a:p>
            <a:r>
              <a:rPr lang="en-US" dirty="0" smtClean="0">
                <a:solidFill>
                  <a:schemeClr val="bg1"/>
                </a:solidFill>
              </a:rPr>
              <a:t>4</a:t>
            </a:r>
            <a:endParaRPr lang="en-US" dirty="0">
              <a:solidFill>
                <a:schemeClr val="bg1"/>
              </a:solidFill>
            </a:endParaRPr>
          </a:p>
        </p:txBody>
      </p:sp>
      <p:pic>
        <p:nvPicPr>
          <p:cNvPr id="2050" name="Picture 2" descr="C:\Users\hoode\AppData\Local\Temp\MP900427683.JPG"/>
          <p:cNvPicPr>
            <a:picLocks noChangeAspect="1" noChangeArrowheads="1"/>
          </p:cNvPicPr>
          <p:nvPr/>
        </p:nvPicPr>
        <p:blipFill>
          <a:blip r:embed="rId3" cstate="print"/>
          <a:srcRect/>
          <a:stretch>
            <a:fillRect/>
          </a:stretch>
        </p:blipFill>
        <p:spPr bwMode="auto">
          <a:xfrm>
            <a:off x="5638800" y="3810000"/>
            <a:ext cx="3342355" cy="25146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dirty="0" smtClean="0"/>
              <a:t>Phase 1</a:t>
            </a:r>
          </a:p>
        </p:txBody>
      </p:sp>
      <p:sp>
        <p:nvSpPr>
          <p:cNvPr id="59394" name="Content Placeholder 2"/>
          <p:cNvSpPr>
            <a:spLocks noGrp="1"/>
          </p:cNvSpPr>
          <p:nvPr>
            <p:ph idx="1"/>
          </p:nvPr>
        </p:nvSpPr>
        <p:spPr>
          <a:xfrm>
            <a:off x="434977" y="990600"/>
            <a:ext cx="4289423" cy="4572000"/>
          </a:xfrm>
        </p:spPr>
        <p:txBody>
          <a:bodyPr/>
          <a:lstStyle/>
          <a:p>
            <a:pPr eaLnBrk="1" hangingPunct="1">
              <a:buFontTx/>
              <a:buChar char="•"/>
            </a:pPr>
            <a:r>
              <a:rPr lang="en-US" dirty="0" smtClean="0"/>
              <a:t>Emerging educational stage</a:t>
            </a:r>
          </a:p>
          <a:p>
            <a:pPr eaLnBrk="1" hangingPunct="1">
              <a:buFontTx/>
              <a:buChar char="•"/>
            </a:pPr>
            <a:r>
              <a:rPr lang="en-US" dirty="0" smtClean="0"/>
              <a:t>30 participants</a:t>
            </a:r>
          </a:p>
          <a:p>
            <a:pPr lvl="1" eaLnBrk="1" hangingPunct="1"/>
            <a:r>
              <a:rPr lang="en-US" dirty="0" smtClean="0"/>
              <a:t>15 US</a:t>
            </a:r>
          </a:p>
          <a:p>
            <a:pPr lvl="1" eaLnBrk="1" hangingPunct="1"/>
            <a:r>
              <a:rPr lang="en-US" dirty="0" smtClean="0"/>
              <a:t>15 UK</a:t>
            </a:r>
          </a:p>
          <a:p>
            <a:pPr eaLnBrk="1" hangingPunct="1">
              <a:buFontTx/>
              <a:buChar char="•"/>
            </a:pPr>
            <a:r>
              <a:rPr lang="en-US" dirty="0" smtClean="0"/>
              <a:t>Quantitative </a:t>
            </a:r>
            <a:r>
              <a:rPr lang="en-US" dirty="0" smtClean="0"/>
              <a:t>data:</a:t>
            </a:r>
          </a:p>
          <a:p>
            <a:pPr lvl="1"/>
            <a:r>
              <a:rPr lang="en-US" sz="2000" dirty="0" smtClean="0"/>
              <a:t>Demographics</a:t>
            </a:r>
            <a:r>
              <a:rPr lang="en-US" sz="2000" dirty="0" smtClean="0"/>
              <a:t>, number of occurrences of technologies, sources, &amp; </a:t>
            </a:r>
            <a:r>
              <a:rPr lang="en-US" sz="2000" dirty="0" err="1" smtClean="0"/>
              <a:t>behaviours</a:t>
            </a:r>
            <a:endParaRPr lang="en-US" sz="2000" dirty="0" smtClean="0"/>
          </a:p>
          <a:p>
            <a:pPr eaLnBrk="1" hangingPunct="1">
              <a:buFontTx/>
              <a:buChar char="•"/>
            </a:pPr>
            <a:r>
              <a:rPr lang="en-US" dirty="0" smtClean="0"/>
              <a:t>Qualitative data: </a:t>
            </a:r>
            <a:endParaRPr lang="en-US" dirty="0" smtClean="0"/>
          </a:p>
          <a:p>
            <a:pPr lvl="1"/>
            <a:r>
              <a:rPr lang="en-US" sz="2000" dirty="0" smtClean="0"/>
              <a:t>Themes </a:t>
            </a:r>
            <a:r>
              <a:rPr lang="en-US" sz="2000" dirty="0" smtClean="0"/>
              <a:t>&amp; </a:t>
            </a:r>
            <a:r>
              <a:rPr lang="en-US" sz="2000" dirty="0" smtClean="0"/>
              <a:t>direct quotes </a:t>
            </a:r>
            <a:endParaRPr lang="en-US" sz="2000" dirty="0" smtClean="0"/>
          </a:p>
        </p:txBody>
      </p:sp>
      <p:pic>
        <p:nvPicPr>
          <p:cNvPr id="3075" name="Picture 3" descr="C:\Users\hoode\AppData\Local\Temp\medium_252090910.jpg"/>
          <p:cNvPicPr>
            <a:picLocks noChangeAspect="1" noChangeArrowheads="1"/>
          </p:cNvPicPr>
          <p:nvPr/>
        </p:nvPicPr>
        <p:blipFill>
          <a:blip r:embed="rId3" cstate="print"/>
          <a:srcRect/>
          <a:stretch>
            <a:fillRect/>
          </a:stretch>
        </p:blipFill>
        <p:spPr bwMode="auto">
          <a:xfrm>
            <a:off x="4648200" y="1237422"/>
            <a:ext cx="4343400" cy="424897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oode\AppData\Local\Temp\medium_4570566630.jpg"/>
          <p:cNvPicPr>
            <a:picLocks noChangeAspect="1" noChangeArrowheads="1"/>
          </p:cNvPicPr>
          <p:nvPr/>
        </p:nvPicPr>
        <p:blipFill>
          <a:blip r:embed="rId3" cstate="print"/>
          <a:srcRect/>
          <a:stretch>
            <a:fillRect/>
          </a:stretch>
        </p:blipFill>
        <p:spPr bwMode="auto">
          <a:xfrm>
            <a:off x="5257800" y="609600"/>
            <a:ext cx="3886200" cy="5638800"/>
          </a:xfrm>
          <a:prstGeom prst="rect">
            <a:avLst/>
          </a:prstGeom>
          <a:ln>
            <a:noFill/>
          </a:ln>
          <a:effectLst>
            <a:softEdge rad="112500"/>
          </a:effectLst>
        </p:spPr>
      </p:pic>
      <p:sp>
        <p:nvSpPr>
          <p:cNvPr id="61441" name="Title 1"/>
          <p:cNvSpPr>
            <a:spLocks noGrp="1"/>
          </p:cNvSpPr>
          <p:nvPr>
            <p:ph type="title"/>
          </p:nvPr>
        </p:nvSpPr>
        <p:spPr/>
        <p:txBody>
          <a:bodyPr/>
          <a:lstStyle/>
          <a:p>
            <a:pPr eaLnBrk="1" hangingPunct="1"/>
            <a:r>
              <a:rPr lang="en-US" dirty="0" smtClean="0">
                <a:solidFill>
                  <a:schemeClr val="tx1"/>
                </a:solidFill>
              </a:rPr>
              <a:t>Phase I Participant Demographics</a:t>
            </a:r>
          </a:p>
        </p:txBody>
      </p:sp>
      <p:sp>
        <p:nvSpPr>
          <p:cNvPr id="61442" name="Content Placeholder 2"/>
          <p:cNvSpPr>
            <a:spLocks noGrp="1"/>
          </p:cNvSpPr>
          <p:nvPr>
            <p:ph idx="1"/>
          </p:nvPr>
        </p:nvSpPr>
        <p:spPr>
          <a:xfrm>
            <a:off x="457200" y="1295400"/>
            <a:ext cx="4267200" cy="4343400"/>
          </a:xfrm>
        </p:spPr>
        <p:txBody>
          <a:bodyPr/>
          <a:lstStyle/>
          <a:p>
            <a:pPr>
              <a:buFontTx/>
              <a:buChar char="•"/>
            </a:pPr>
            <a:r>
              <a:rPr lang="en-US" dirty="0" smtClean="0"/>
              <a:t>30 participants</a:t>
            </a:r>
          </a:p>
          <a:p>
            <a:pPr lvl="1"/>
            <a:r>
              <a:rPr lang="en-US" sz="2000" dirty="0" smtClean="0"/>
              <a:t>15 secondary students</a:t>
            </a:r>
          </a:p>
          <a:p>
            <a:pPr lvl="1"/>
            <a:r>
              <a:rPr lang="en-US" sz="2000" dirty="0" smtClean="0"/>
              <a:t>15 university students</a:t>
            </a:r>
          </a:p>
          <a:p>
            <a:pPr lvl="1"/>
            <a:r>
              <a:rPr lang="en-US" sz="2000" dirty="0" smtClean="0"/>
              <a:t>19 females</a:t>
            </a:r>
          </a:p>
          <a:p>
            <a:pPr lvl="1"/>
            <a:r>
              <a:rPr lang="en-US" sz="2000" dirty="0" smtClean="0"/>
              <a:t>11 males</a:t>
            </a:r>
          </a:p>
          <a:p>
            <a:pPr lvl="1"/>
            <a:r>
              <a:rPr lang="en-US" sz="2000" dirty="0" smtClean="0"/>
              <a:t>21 Caucasian</a:t>
            </a:r>
          </a:p>
          <a:p>
            <a:pPr lvl="1"/>
            <a:r>
              <a:rPr lang="en-US" sz="2000" dirty="0" smtClean="0"/>
              <a:t>  3 African-American</a:t>
            </a:r>
          </a:p>
          <a:p>
            <a:pPr lvl="1"/>
            <a:r>
              <a:rPr lang="en-US" sz="2000" dirty="0" smtClean="0"/>
              <a:t>  1 Caucasian-Thai</a:t>
            </a:r>
          </a:p>
          <a:p>
            <a:pPr lvl="1"/>
            <a:r>
              <a:rPr lang="en-US" sz="2000" dirty="0" smtClean="0"/>
              <a:t>  1 Hispanic</a:t>
            </a:r>
          </a:p>
          <a:p>
            <a:pPr lvl="1"/>
            <a:r>
              <a:rPr lang="en-US" sz="2000" dirty="0" smtClean="0"/>
              <a:t>  4 unidentified</a:t>
            </a:r>
          </a:p>
          <a:p>
            <a:pPr eaLnBrk="1" hangingPunct="1">
              <a:buFontTx/>
              <a:buChar char="•"/>
            </a:pPr>
            <a:endParaRPr lang="en-US"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89" name="Title 5"/>
          <p:cNvSpPr>
            <a:spLocks noGrp="1"/>
          </p:cNvSpPr>
          <p:nvPr>
            <p:ph type="title"/>
          </p:nvPr>
        </p:nvSpPr>
        <p:spPr/>
        <p:txBody>
          <a:bodyPr/>
          <a:lstStyle/>
          <a:p>
            <a:pPr eaLnBrk="1" hangingPunct="1"/>
            <a:r>
              <a:rPr lang="en-US" smtClean="0"/>
              <a:t>US vs. UK Participant</a:t>
            </a:r>
          </a:p>
        </p:txBody>
      </p:sp>
      <p:sp>
        <p:nvSpPr>
          <p:cNvPr id="63490" name="Content Placeholder 7"/>
          <p:cNvSpPr>
            <a:spLocks noGrp="1"/>
          </p:cNvSpPr>
          <p:nvPr>
            <p:ph sz="half" idx="2"/>
          </p:nvPr>
        </p:nvSpPr>
        <p:spPr>
          <a:xfrm>
            <a:off x="4384675" y="1676400"/>
            <a:ext cx="3775075" cy="4202113"/>
          </a:xfrm>
        </p:spPr>
        <p:txBody>
          <a:bodyPr/>
          <a:lstStyle/>
          <a:p>
            <a:pPr eaLnBrk="1" hangingPunct="1"/>
            <a:endParaRPr lang="en-US" smtClean="0"/>
          </a:p>
          <a:p>
            <a:pPr eaLnBrk="1" hangingPunct="1"/>
            <a:endParaRPr lang="en-US" smtClean="0"/>
          </a:p>
        </p:txBody>
      </p:sp>
      <p:graphicFrame>
        <p:nvGraphicFramePr>
          <p:cNvPr id="11" name="Chart 10"/>
          <p:cNvGraphicFramePr>
            <a:graphicFrameLocks/>
          </p:cNvGraphicFramePr>
          <p:nvPr/>
        </p:nvGraphicFramePr>
        <p:xfrm>
          <a:off x="435237" y="861354"/>
          <a:ext cx="8130879" cy="470735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smtClean="0"/>
              <a:t>US vs. UK Participant Ages</a:t>
            </a:r>
          </a:p>
        </p:txBody>
      </p:sp>
      <p:sp>
        <p:nvSpPr>
          <p:cNvPr id="65538" name="Content Placeholder 3"/>
          <p:cNvSpPr>
            <a:spLocks noGrp="1"/>
          </p:cNvSpPr>
          <p:nvPr>
            <p:ph sz="half" idx="2"/>
          </p:nvPr>
        </p:nvSpPr>
        <p:spPr>
          <a:xfrm>
            <a:off x="4384675" y="1289050"/>
            <a:ext cx="3775075" cy="4202113"/>
          </a:xfrm>
        </p:spPr>
        <p:txBody>
          <a:bodyPr/>
          <a:lstStyle/>
          <a:p>
            <a:pPr eaLnBrk="1" hangingPunct="1"/>
            <a:endParaRPr lang="en-US" smtClean="0"/>
          </a:p>
          <a:p>
            <a:pPr eaLnBrk="1" hangingPunct="1"/>
            <a:endParaRPr lang="en-US" smtClean="0"/>
          </a:p>
        </p:txBody>
      </p:sp>
      <p:graphicFrame>
        <p:nvGraphicFramePr>
          <p:cNvPr id="5" name="Chart 4"/>
          <p:cNvGraphicFramePr>
            <a:graphicFrameLocks/>
          </p:cNvGraphicFramePr>
          <p:nvPr/>
        </p:nvGraphicFramePr>
        <p:xfrm>
          <a:off x="435237" y="1004000"/>
          <a:ext cx="8273526" cy="470735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smtClean="0"/>
              <a:t>US vs. UK Participant Ethnicity</a:t>
            </a:r>
          </a:p>
        </p:txBody>
      </p:sp>
      <p:sp>
        <p:nvSpPr>
          <p:cNvPr id="67586" name="Content Placeholder 2"/>
          <p:cNvSpPr>
            <a:spLocks noGrp="1"/>
          </p:cNvSpPr>
          <p:nvPr>
            <p:ph sz="half" idx="1"/>
          </p:nvPr>
        </p:nvSpPr>
        <p:spPr/>
        <p:txBody>
          <a:bodyPr/>
          <a:lstStyle/>
          <a:p>
            <a:pPr eaLnBrk="1" hangingPunct="1"/>
            <a:endParaRPr lang="en-US" smtClean="0"/>
          </a:p>
          <a:p>
            <a:pPr eaLnBrk="1" hangingPunct="1"/>
            <a:endParaRPr lang="en-US" smtClean="0"/>
          </a:p>
        </p:txBody>
      </p:sp>
      <p:sp>
        <p:nvSpPr>
          <p:cNvPr id="67587" name="Content Placeholder 3"/>
          <p:cNvSpPr>
            <a:spLocks noGrp="1"/>
          </p:cNvSpPr>
          <p:nvPr>
            <p:ph sz="half" idx="2"/>
          </p:nvPr>
        </p:nvSpPr>
        <p:spPr>
          <a:xfrm>
            <a:off x="4384675" y="1676400"/>
            <a:ext cx="3775075" cy="4202113"/>
          </a:xfrm>
        </p:spPr>
        <p:txBody>
          <a:bodyPr/>
          <a:lstStyle/>
          <a:p>
            <a:pPr eaLnBrk="1" hangingPunct="1"/>
            <a:endParaRPr lang="en-US" smtClean="0"/>
          </a:p>
          <a:p>
            <a:pPr eaLnBrk="1" hangingPunct="1"/>
            <a:endParaRPr lang="en-US" smtClean="0"/>
          </a:p>
          <a:p>
            <a:pPr eaLnBrk="1" hangingPunct="1"/>
            <a:endParaRPr lang="en-US" smtClean="0"/>
          </a:p>
        </p:txBody>
      </p:sp>
      <p:graphicFrame>
        <p:nvGraphicFramePr>
          <p:cNvPr id="6" name="Chart 5"/>
          <p:cNvGraphicFramePr>
            <a:graphicFrameLocks/>
          </p:cNvGraphicFramePr>
          <p:nvPr/>
        </p:nvGraphicFramePr>
        <p:xfrm>
          <a:off x="435237" y="861353"/>
          <a:ext cx="8273526" cy="470735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oode\AppData\Local\Temp\medium_2927378663.jpg"/>
          <p:cNvPicPr>
            <a:picLocks noChangeAspect="1" noChangeArrowheads="1"/>
          </p:cNvPicPr>
          <p:nvPr/>
        </p:nvPicPr>
        <p:blipFill>
          <a:blip r:embed="rId3" cstate="print">
            <a:lum bright="30000" contrast="40000"/>
          </a:blip>
          <a:srcRect/>
          <a:stretch>
            <a:fillRect/>
          </a:stretch>
        </p:blipFill>
        <p:spPr bwMode="auto">
          <a:xfrm>
            <a:off x="6355080" y="0"/>
            <a:ext cx="2788920" cy="6400800"/>
          </a:xfrm>
          <a:prstGeom prst="rect">
            <a:avLst/>
          </a:prstGeom>
          <a:ln>
            <a:noFill/>
          </a:ln>
          <a:effectLst>
            <a:softEdge rad="112500"/>
          </a:effectLst>
        </p:spPr>
      </p:pic>
      <p:sp>
        <p:nvSpPr>
          <p:cNvPr id="69633" name="Title 1"/>
          <p:cNvSpPr>
            <a:spLocks noGrp="1"/>
          </p:cNvSpPr>
          <p:nvPr>
            <p:ph type="title"/>
          </p:nvPr>
        </p:nvSpPr>
        <p:spPr/>
        <p:txBody>
          <a:bodyPr/>
          <a:lstStyle/>
          <a:p>
            <a:pPr eaLnBrk="1" hangingPunct="1"/>
            <a:r>
              <a:rPr lang="en-US" dirty="0" smtClean="0"/>
              <a:t>US vs. UK Participant University Majors</a:t>
            </a:r>
          </a:p>
        </p:txBody>
      </p:sp>
      <p:sp>
        <p:nvSpPr>
          <p:cNvPr id="69634" name="Content Placeholder 2"/>
          <p:cNvSpPr>
            <a:spLocks noGrp="1"/>
          </p:cNvSpPr>
          <p:nvPr>
            <p:ph sz="half" idx="1"/>
          </p:nvPr>
        </p:nvSpPr>
        <p:spPr>
          <a:xfrm>
            <a:off x="457201" y="1208087"/>
            <a:ext cx="3200400" cy="4202113"/>
          </a:xfrm>
        </p:spPr>
        <p:txBody>
          <a:bodyPr/>
          <a:lstStyle/>
          <a:p>
            <a:pPr eaLnBrk="1" hangingPunct="1"/>
            <a:r>
              <a:rPr lang="en-US" dirty="0" smtClean="0"/>
              <a:t>US (9 of 16)</a:t>
            </a:r>
          </a:p>
          <a:p>
            <a:pPr eaLnBrk="1" hangingPunct="1">
              <a:buClr>
                <a:srgbClr val="2178B5"/>
              </a:buClr>
              <a:buFontTx/>
              <a:buChar char="•"/>
            </a:pPr>
            <a:r>
              <a:rPr lang="en-US" dirty="0" smtClean="0"/>
              <a:t> 5 Engineering</a:t>
            </a:r>
          </a:p>
          <a:p>
            <a:pPr eaLnBrk="1" hangingPunct="1">
              <a:buClr>
                <a:srgbClr val="2178B5"/>
              </a:buClr>
              <a:buFontTx/>
              <a:buChar char="•"/>
            </a:pPr>
            <a:r>
              <a:rPr lang="en-US" dirty="0" smtClean="0"/>
              <a:t> 1 Political Science</a:t>
            </a:r>
          </a:p>
          <a:p>
            <a:pPr eaLnBrk="1" hangingPunct="1">
              <a:buClr>
                <a:srgbClr val="2178B5"/>
              </a:buClr>
              <a:buFontTx/>
              <a:buChar char="•"/>
            </a:pPr>
            <a:r>
              <a:rPr lang="en-US" dirty="0" smtClean="0"/>
              <a:t> 1 Pre-Business</a:t>
            </a:r>
          </a:p>
          <a:p>
            <a:pPr eaLnBrk="1" hangingPunct="1">
              <a:buClr>
                <a:srgbClr val="2178B5"/>
              </a:buClr>
              <a:buFontTx/>
              <a:buChar char="•"/>
            </a:pPr>
            <a:r>
              <a:rPr lang="en-US" dirty="0" smtClean="0"/>
              <a:t> 2 Undeclared</a:t>
            </a:r>
          </a:p>
          <a:p>
            <a:pPr eaLnBrk="1" hangingPunct="1"/>
            <a:endParaRPr lang="en-US" dirty="0" smtClean="0"/>
          </a:p>
        </p:txBody>
      </p:sp>
      <p:sp>
        <p:nvSpPr>
          <p:cNvPr id="69635" name="Content Placeholder 3"/>
          <p:cNvSpPr>
            <a:spLocks noGrp="1"/>
          </p:cNvSpPr>
          <p:nvPr>
            <p:ph sz="half" idx="2"/>
          </p:nvPr>
        </p:nvSpPr>
        <p:spPr>
          <a:xfrm>
            <a:off x="3733800" y="1143000"/>
            <a:ext cx="3235325" cy="4202113"/>
          </a:xfrm>
        </p:spPr>
        <p:txBody>
          <a:bodyPr/>
          <a:lstStyle/>
          <a:p>
            <a:pPr eaLnBrk="1" hangingPunct="1"/>
            <a:r>
              <a:rPr lang="en-US" dirty="0" smtClean="0"/>
              <a:t>UK (7 of 16)</a:t>
            </a:r>
          </a:p>
          <a:p>
            <a:pPr eaLnBrk="1" hangingPunct="1">
              <a:buClr>
                <a:srgbClr val="2178B5"/>
              </a:buClr>
              <a:buFontTx/>
              <a:buChar char="•"/>
            </a:pPr>
            <a:r>
              <a:rPr lang="en-US" dirty="0" smtClean="0"/>
              <a:t> 3 Teaching</a:t>
            </a:r>
          </a:p>
          <a:p>
            <a:pPr eaLnBrk="1" hangingPunct="1">
              <a:buClr>
                <a:srgbClr val="2178B5"/>
              </a:buClr>
              <a:buFontTx/>
              <a:buChar char="•"/>
            </a:pPr>
            <a:r>
              <a:rPr lang="en-US" dirty="0" smtClean="0"/>
              <a:t> 1 Chemical Biology</a:t>
            </a:r>
          </a:p>
          <a:p>
            <a:pPr eaLnBrk="1" hangingPunct="1">
              <a:buClr>
                <a:srgbClr val="2178B5"/>
              </a:buClr>
              <a:buFontTx/>
              <a:buChar char="•"/>
            </a:pPr>
            <a:r>
              <a:rPr lang="en-US" dirty="0" smtClean="0"/>
              <a:t> 1 Chemistry</a:t>
            </a:r>
          </a:p>
          <a:p>
            <a:pPr eaLnBrk="1" hangingPunct="1">
              <a:buClr>
                <a:srgbClr val="2178B5"/>
              </a:buClr>
              <a:buFontTx/>
              <a:buChar char="•"/>
            </a:pPr>
            <a:r>
              <a:rPr lang="en-US" dirty="0" smtClean="0"/>
              <a:t> 1 History</a:t>
            </a:r>
          </a:p>
          <a:p>
            <a:pPr eaLnBrk="1" hangingPunct="1">
              <a:buClr>
                <a:srgbClr val="2178B5"/>
              </a:buClr>
              <a:buFontTx/>
              <a:buChar char="•"/>
            </a:pPr>
            <a:r>
              <a:rPr lang="en-US" dirty="0" smtClean="0"/>
              <a:t> 1 Languages</a:t>
            </a:r>
          </a:p>
          <a:p>
            <a:pPr eaLnBrk="1" hangingPunct="1"/>
            <a:endParaRPr lang="en-US" dirty="0" smtClean="0"/>
          </a:p>
          <a:p>
            <a:pPr eaLnBrk="1" hangingPunct="1"/>
            <a:endParaRPr lang="en-US" dirty="0" smtClean="0"/>
          </a:p>
          <a:p>
            <a:pPr eaLnBrk="1" hangingPunct="1"/>
            <a:endParaRPr lang="en-US"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smtClean="0"/>
              <a:t>Participant Interview Questions</a:t>
            </a:r>
          </a:p>
        </p:txBody>
      </p:sp>
      <p:sp>
        <p:nvSpPr>
          <p:cNvPr id="71682" name="Content Placeholder 2"/>
          <p:cNvSpPr>
            <a:spLocks noGrp="1"/>
          </p:cNvSpPr>
          <p:nvPr>
            <p:ph idx="1"/>
          </p:nvPr>
        </p:nvSpPr>
        <p:spPr>
          <a:xfrm>
            <a:off x="434977" y="1447801"/>
            <a:ext cx="5356223" cy="4691064"/>
          </a:xfrm>
        </p:spPr>
        <p:txBody>
          <a:bodyPr/>
          <a:lstStyle/>
          <a:p>
            <a:pPr eaLnBrk="1" hangingPunct="1">
              <a:buFontTx/>
              <a:buNone/>
            </a:pPr>
            <a:r>
              <a:rPr lang="en-US" dirty="0" smtClean="0"/>
              <a:t>1. Describe the things you enjoy doing with technology and the web each week. </a:t>
            </a:r>
          </a:p>
          <a:p>
            <a:pPr eaLnBrk="1" hangingPunct="1">
              <a:buFontTx/>
              <a:buNone/>
            </a:pPr>
            <a:r>
              <a:rPr lang="en-US" dirty="0" smtClean="0"/>
              <a:t>2. Think of the ways you have used technology and the web for your studies. Describe a typical week.</a:t>
            </a:r>
          </a:p>
          <a:p>
            <a:pPr eaLnBrk="1" hangingPunct="1">
              <a:buFontTx/>
              <a:buNone/>
            </a:pPr>
            <a:r>
              <a:rPr lang="en-US" dirty="0" smtClean="0"/>
              <a:t>3. Think about the next stage of your education. Tell me what you think this will be like.</a:t>
            </a:r>
          </a:p>
        </p:txBody>
      </p:sp>
      <p:pic>
        <p:nvPicPr>
          <p:cNvPr id="2050" name="Picture 2" descr="C:\Users\hoode\AppData\Local\Temp\MP900444188.JPG"/>
          <p:cNvPicPr>
            <a:picLocks noChangeAspect="1" noChangeArrowheads="1"/>
          </p:cNvPicPr>
          <p:nvPr/>
        </p:nvPicPr>
        <p:blipFill>
          <a:blip r:embed="rId3" cstate="print"/>
          <a:srcRect/>
          <a:stretch>
            <a:fillRect/>
          </a:stretch>
        </p:blipFill>
        <p:spPr bwMode="auto">
          <a:xfrm>
            <a:off x="5775064" y="1219200"/>
            <a:ext cx="3140336" cy="47244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Cloud.png"/>
          <p:cNvPicPr>
            <a:picLocks noGrp="1" noChangeAspect="1"/>
          </p:cNvPicPr>
          <p:nvPr>
            <p:ph sz="half" idx="1"/>
          </p:nvPr>
        </p:nvPicPr>
        <p:blipFill>
          <a:blip r:embed="rId3" cstate="print"/>
          <a:srcRect/>
          <a:stretch>
            <a:fillRect/>
          </a:stretch>
        </p:blipFill>
        <p:spPr>
          <a:xfrm>
            <a:off x="4624728" y="2667000"/>
            <a:ext cx="4519272" cy="2554206"/>
          </a:xfrm>
        </p:spPr>
      </p:pic>
      <p:sp>
        <p:nvSpPr>
          <p:cNvPr id="14" name="Isosceles Triangle 13"/>
          <p:cNvSpPr/>
          <p:nvPr/>
        </p:nvSpPr>
        <p:spPr bwMode="auto">
          <a:xfrm>
            <a:off x="6400800" y="4800600"/>
            <a:ext cx="914400" cy="457200"/>
          </a:xfrm>
          <a:prstGeom prst="triangle">
            <a:avLst/>
          </a:prstGeom>
          <a:solidFill>
            <a:schemeClr val="bg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120000"/>
              </a:lnSpc>
              <a:spcBef>
                <a:spcPct val="50000"/>
              </a:spcBef>
              <a:spcAft>
                <a:spcPct val="0"/>
              </a:spcAft>
              <a:buClrTx/>
              <a:buSzTx/>
              <a:buFontTx/>
              <a:buNone/>
              <a:tabLst/>
            </a:pPr>
            <a:endParaRPr kumimoji="0" lang="en-US" sz="2400" b="1" i="0" u="none" strike="noStrike" cap="none" normalizeH="0" baseline="0" smtClean="0">
              <a:ln>
                <a:noFill/>
              </a:ln>
              <a:solidFill>
                <a:srgbClr val="000000"/>
              </a:solidFill>
              <a:effectLst/>
              <a:latin typeface="Trebuchet MS" pitchFamily="34" charset="0"/>
            </a:endParaRPr>
          </a:p>
        </p:txBody>
      </p:sp>
      <p:sp>
        <p:nvSpPr>
          <p:cNvPr id="12" name="Content Placeholder 11"/>
          <p:cNvSpPr>
            <a:spLocks noGrp="1"/>
          </p:cNvSpPr>
          <p:nvPr>
            <p:ph sz="half" idx="2"/>
          </p:nvPr>
        </p:nvSpPr>
        <p:spPr>
          <a:xfrm>
            <a:off x="685800" y="1219200"/>
            <a:ext cx="4267200" cy="4202113"/>
          </a:xfrm>
        </p:spPr>
        <p:txBody>
          <a:bodyPr/>
          <a:lstStyle/>
          <a:p>
            <a:pPr>
              <a:buClr>
                <a:srgbClr val="2178B5"/>
              </a:buClr>
              <a:buFont typeface="Arial" pitchFamily="34" charset="0"/>
              <a:buChar char="•"/>
            </a:pPr>
            <a:r>
              <a:rPr lang="en-US" dirty="0" smtClean="0"/>
              <a:t> Many information options</a:t>
            </a:r>
          </a:p>
          <a:p>
            <a:pPr>
              <a:buClr>
                <a:srgbClr val="2178B5"/>
              </a:buClr>
              <a:buFont typeface="Arial" pitchFamily="34" charset="0"/>
              <a:buChar char="•"/>
            </a:pPr>
            <a:r>
              <a:rPr lang="en-US" dirty="0" smtClean="0"/>
              <a:t> Library resources not the first choice</a:t>
            </a:r>
          </a:p>
          <a:p>
            <a:pPr>
              <a:buClr>
                <a:srgbClr val="2178B5"/>
              </a:buClr>
              <a:buFont typeface="Arial" pitchFamily="34" charset="0"/>
              <a:buChar char="•"/>
            </a:pPr>
            <a:r>
              <a:rPr lang="en-US" dirty="0" smtClean="0"/>
              <a:t> Convenience rules</a:t>
            </a:r>
          </a:p>
          <a:p>
            <a:pPr>
              <a:buClr>
                <a:srgbClr val="2178B5"/>
              </a:buClr>
              <a:buFont typeface="Arial" pitchFamily="34" charset="0"/>
              <a:buChar char="•"/>
            </a:pPr>
            <a:r>
              <a:rPr lang="en-US" dirty="0" smtClean="0"/>
              <a:t> Must understand users’ engagement with digital environment to develop </a:t>
            </a:r>
            <a:r>
              <a:rPr lang="en-US" b="1" dirty="0" smtClean="0">
                <a:solidFill>
                  <a:schemeClr val="accent2"/>
                </a:solidFill>
              </a:rPr>
              <a:t>effective</a:t>
            </a:r>
            <a:r>
              <a:rPr lang="en-US" dirty="0" smtClean="0"/>
              <a:t> library systems &amp; services</a:t>
            </a:r>
          </a:p>
          <a:p>
            <a:pPr lvl="1">
              <a:buFont typeface="Arial" pitchFamily="34" charset="0"/>
              <a:buChar char="•"/>
            </a:pPr>
            <a:endParaRPr lang="en-US" dirty="0"/>
          </a:p>
        </p:txBody>
      </p:sp>
      <p:sp>
        <p:nvSpPr>
          <p:cNvPr id="2" name="Title 1"/>
          <p:cNvSpPr>
            <a:spLocks noGrp="1"/>
          </p:cNvSpPr>
          <p:nvPr>
            <p:ph type="title"/>
          </p:nvPr>
        </p:nvSpPr>
        <p:spPr/>
        <p:txBody>
          <a:bodyPr/>
          <a:lstStyle/>
          <a:p>
            <a:r>
              <a:rPr lang="en-US" dirty="0" smtClean="0"/>
              <a:t>Introduction</a:t>
            </a:r>
            <a:endParaRPr lang="en-US" dirty="0"/>
          </a:p>
        </p:txBody>
      </p:sp>
      <p:pic>
        <p:nvPicPr>
          <p:cNvPr id="13" name="Picture 12" descr="Google.png"/>
          <p:cNvPicPr>
            <a:picLocks noChangeAspect="1"/>
          </p:cNvPicPr>
          <p:nvPr/>
        </p:nvPicPr>
        <p:blipFill>
          <a:blip r:embed="rId4" cstate="print"/>
          <a:srcRect r="-566"/>
          <a:stretch>
            <a:fillRect/>
          </a:stretch>
        </p:blipFill>
        <p:spPr>
          <a:xfrm>
            <a:off x="6553200" y="4953000"/>
            <a:ext cx="706120" cy="311523"/>
          </a:xfrm>
          <a:prstGeom prst="rect">
            <a:avLst/>
          </a:prstGeom>
          <a:ln>
            <a:noFill/>
          </a:ln>
          <a:effectLst>
            <a:softEdge rad="3175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en-US" smtClean="0"/>
              <a:t>Participant Interview Questions, cont. </a:t>
            </a:r>
          </a:p>
        </p:txBody>
      </p:sp>
      <p:sp>
        <p:nvSpPr>
          <p:cNvPr id="73730" name="Content Placeholder 2"/>
          <p:cNvSpPr>
            <a:spLocks noGrp="1"/>
          </p:cNvSpPr>
          <p:nvPr>
            <p:ph idx="1"/>
          </p:nvPr>
        </p:nvSpPr>
        <p:spPr>
          <a:xfrm>
            <a:off x="434975" y="862013"/>
            <a:ext cx="7702550" cy="4691062"/>
          </a:xfrm>
        </p:spPr>
        <p:txBody>
          <a:bodyPr/>
          <a:lstStyle/>
          <a:p>
            <a:pPr eaLnBrk="1" hangingPunct="1">
              <a:buFontTx/>
              <a:buNone/>
            </a:pPr>
            <a:r>
              <a:rPr lang="en-US" smtClean="0"/>
              <a:t>4. Think of a time when you had a situation where you needed answers or solutions and you did a quick search and made do with it.  You knew there were other sources but you decided not to use them.  Please include sources such as friends, family, teachers, coaches, etc. </a:t>
            </a:r>
          </a:p>
          <a:p>
            <a:pPr eaLnBrk="1" hangingPunct="1">
              <a:buFontTx/>
              <a:buNone/>
            </a:pPr>
            <a:r>
              <a:rPr lang="en-US" smtClean="0"/>
              <a:t>5. Have there been times when you were told to use a library or virtual learning environment (or learning platform), and used other source(s) instead?</a:t>
            </a:r>
          </a:p>
          <a:p>
            <a:pPr eaLnBrk="1" hangingPunct="1">
              <a:buFontTx/>
              <a:buNone/>
            </a:pPr>
            <a:r>
              <a:rPr lang="en-US" smtClean="0"/>
              <a:t>6. If you had a magic wand, what would your ideal way of getting information be? How would you go about using the systems and services? When? Where? How?</a:t>
            </a:r>
          </a:p>
          <a:p>
            <a:pPr eaLnBrk="1" hangingPunct="1">
              <a:buFontTx/>
              <a:buNone/>
            </a:pPr>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Content Placeholder 2"/>
          <p:cNvSpPr>
            <a:spLocks noGrp="1"/>
          </p:cNvSpPr>
          <p:nvPr>
            <p:ph idx="1"/>
          </p:nvPr>
        </p:nvSpPr>
        <p:spPr>
          <a:xfrm>
            <a:off x="457200" y="990600"/>
            <a:ext cx="3886200" cy="4953000"/>
          </a:xfrm>
        </p:spPr>
        <p:txBody>
          <a:bodyPr/>
          <a:lstStyle/>
          <a:p>
            <a:pPr marL="609600" indent="-609600">
              <a:lnSpc>
                <a:spcPct val="120000"/>
              </a:lnSpc>
              <a:buClrTx/>
              <a:buFontTx/>
              <a:buAutoNum type="romanUcPeriod"/>
            </a:pPr>
            <a:r>
              <a:rPr lang="en-GB" dirty="0" smtClean="0"/>
              <a:t>Place</a:t>
            </a:r>
          </a:p>
          <a:p>
            <a:pPr marL="609600" indent="-609600">
              <a:lnSpc>
                <a:spcPct val="120000"/>
              </a:lnSpc>
              <a:buClrTx/>
              <a:buFontTx/>
              <a:buAutoNum type="romanUcPeriod"/>
            </a:pPr>
            <a:r>
              <a:rPr lang="en-GB" dirty="0" smtClean="0"/>
              <a:t>Sources</a:t>
            </a:r>
          </a:p>
          <a:p>
            <a:pPr marL="609600" indent="-609600">
              <a:lnSpc>
                <a:spcPct val="120000"/>
              </a:lnSpc>
              <a:buClrTx/>
              <a:buFontTx/>
              <a:buAutoNum type="romanUcPeriod"/>
            </a:pPr>
            <a:r>
              <a:rPr lang="en-GB" dirty="0" smtClean="0"/>
              <a:t>Tools</a:t>
            </a:r>
          </a:p>
          <a:p>
            <a:pPr marL="609600" indent="-609600">
              <a:lnSpc>
                <a:spcPct val="120000"/>
              </a:lnSpc>
              <a:buClrTx/>
              <a:buFontTx/>
              <a:buAutoNum type="romanUcPeriod"/>
            </a:pPr>
            <a:r>
              <a:rPr lang="en-GB" dirty="0" smtClean="0"/>
              <a:t>Agency</a:t>
            </a:r>
          </a:p>
          <a:p>
            <a:pPr marL="609600" indent="-609600">
              <a:lnSpc>
                <a:spcPct val="120000"/>
              </a:lnSpc>
              <a:buClrTx/>
              <a:buFontTx/>
              <a:buAutoNum type="romanUcPeriod"/>
            </a:pPr>
            <a:r>
              <a:rPr lang="en-GB" dirty="0" smtClean="0"/>
              <a:t>Situation/context</a:t>
            </a:r>
          </a:p>
          <a:p>
            <a:pPr marL="609600" indent="-609600">
              <a:lnSpc>
                <a:spcPct val="120000"/>
              </a:lnSpc>
              <a:buClrTx/>
              <a:buFontTx/>
              <a:buAutoNum type="romanUcPeriod"/>
            </a:pPr>
            <a:r>
              <a:rPr lang="en-GB" dirty="0" smtClean="0"/>
              <a:t>Quotes</a:t>
            </a:r>
          </a:p>
          <a:p>
            <a:pPr marL="609600" indent="-609600">
              <a:lnSpc>
                <a:spcPct val="120000"/>
              </a:lnSpc>
              <a:buClrTx/>
              <a:buFontTx/>
              <a:buAutoNum type="romanUcPeriod"/>
            </a:pPr>
            <a:r>
              <a:rPr lang="en-GB" dirty="0" smtClean="0"/>
              <a:t>Contact</a:t>
            </a:r>
          </a:p>
          <a:p>
            <a:pPr marL="609600" indent="-609600">
              <a:lnSpc>
                <a:spcPct val="120000"/>
              </a:lnSpc>
              <a:buClrTx/>
              <a:buFontTx/>
              <a:buAutoNum type="romanUcPeriod"/>
            </a:pPr>
            <a:r>
              <a:rPr lang="en-GB" dirty="0" smtClean="0"/>
              <a:t>Technology Ownership</a:t>
            </a:r>
          </a:p>
          <a:p>
            <a:pPr marL="609600" indent="-609600">
              <a:lnSpc>
                <a:spcPct val="120000"/>
              </a:lnSpc>
              <a:buClrTx/>
              <a:buFontTx/>
              <a:buAutoNum type="romanUcPeriod"/>
            </a:pPr>
            <a:r>
              <a:rPr lang="en-GB" dirty="0" smtClean="0"/>
              <a:t>Network used</a:t>
            </a:r>
          </a:p>
          <a:p>
            <a:pPr eaLnBrk="1" hangingPunct="1">
              <a:buFontTx/>
              <a:buChar char="•"/>
            </a:pPr>
            <a:endParaRPr lang="en-US" sz="1800" dirty="0" smtClean="0"/>
          </a:p>
        </p:txBody>
      </p:sp>
      <p:pic>
        <p:nvPicPr>
          <p:cNvPr id="8194" name="Picture 2" descr="C:\Users\hoode\AppData\Local\Temp\MP900439453.JPG"/>
          <p:cNvPicPr>
            <a:picLocks noChangeAspect="1" noChangeArrowheads="1"/>
          </p:cNvPicPr>
          <p:nvPr/>
        </p:nvPicPr>
        <p:blipFill>
          <a:blip r:embed="rId3" cstate="print"/>
          <a:srcRect/>
          <a:stretch>
            <a:fillRect/>
          </a:stretch>
        </p:blipFill>
        <p:spPr bwMode="auto">
          <a:xfrm>
            <a:off x="4267200" y="1676400"/>
            <a:ext cx="4572001" cy="3052355"/>
          </a:xfrm>
          <a:prstGeom prst="rect">
            <a:avLst/>
          </a:prstGeom>
          <a:ln>
            <a:noFill/>
          </a:ln>
          <a:effectLst>
            <a:softEdge rad="112500"/>
          </a:effectLst>
        </p:spPr>
      </p:pic>
      <p:sp>
        <p:nvSpPr>
          <p:cNvPr id="5" name="TextBox 4"/>
          <p:cNvSpPr txBox="1">
            <a:spLocks noChangeArrowheads="1"/>
          </p:cNvSpPr>
          <p:nvPr/>
        </p:nvSpPr>
        <p:spPr bwMode="auto">
          <a:xfrm>
            <a:off x="533400" y="228600"/>
            <a:ext cx="1836737" cy="563562"/>
          </a:xfrm>
          <a:prstGeom prst="rect">
            <a:avLst/>
          </a:prstGeom>
          <a:noFill/>
          <a:ln w="9525">
            <a:noFill/>
            <a:miter lim="800000"/>
            <a:headEnd/>
            <a:tailEnd/>
          </a:ln>
        </p:spPr>
        <p:txBody>
          <a:bodyPr wrap="none">
            <a:spAutoFit/>
          </a:bodyPr>
          <a:lstStyle/>
          <a:p>
            <a:pPr>
              <a:lnSpc>
                <a:spcPct val="120000"/>
              </a:lnSpc>
              <a:spcBef>
                <a:spcPct val="50000"/>
              </a:spcBef>
              <a:buClr>
                <a:srgbClr val="FF7600"/>
              </a:buClr>
            </a:pPr>
            <a:r>
              <a:rPr lang="en-US" sz="2800" dirty="0">
                <a:solidFill>
                  <a:srgbClr val="2178B5"/>
                </a:solidFill>
              </a:rPr>
              <a:t>Codebook</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Content Placeholder 2"/>
          <p:cNvSpPr>
            <a:spLocks noGrp="1"/>
          </p:cNvSpPr>
          <p:nvPr>
            <p:ph idx="1"/>
          </p:nvPr>
        </p:nvSpPr>
        <p:spPr>
          <a:xfrm>
            <a:off x="4038600" y="119062"/>
            <a:ext cx="4952999" cy="6281738"/>
          </a:xfrm>
        </p:spPr>
        <p:txBody>
          <a:bodyPr/>
          <a:lstStyle/>
          <a:p>
            <a:pPr eaLnBrk="1" hangingPunct="1">
              <a:buFontTx/>
              <a:buNone/>
            </a:pPr>
            <a:r>
              <a:rPr lang="en-US" sz="1800" dirty="0" smtClean="0"/>
              <a:t>I. Place</a:t>
            </a:r>
          </a:p>
          <a:p>
            <a:pPr eaLnBrk="1" hangingPunct="1">
              <a:buFontTx/>
              <a:buNone/>
            </a:pPr>
            <a:r>
              <a:rPr lang="en-US" sz="1800" dirty="0" smtClean="0"/>
              <a:t>	A. Internet</a:t>
            </a:r>
          </a:p>
          <a:p>
            <a:pPr eaLnBrk="1" hangingPunct="1">
              <a:buFontTx/>
              <a:buNone/>
            </a:pPr>
            <a:r>
              <a:rPr lang="en-US" sz="1800" dirty="0" smtClean="0"/>
              <a:t>    	1. Search engine</a:t>
            </a:r>
          </a:p>
          <a:p>
            <a:pPr eaLnBrk="1" hangingPunct="1">
              <a:buFontTx/>
              <a:buNone/>
            </a:pPr>
            <a:r>
              <a:rPr lang="en-US" sz="1800" dirty="0" smtClean="0"/>
              <a:t>			a.  Google</a:t>
            </a:r>
          </a:p>
          <a:p>
            <a:pPr eaLnBrk="1" hangingPunct="1">
              <a:buFontTx/>
              <a:buNone/>
            </a:pPr>
            <a:r>
              <a:rPr lang="en-US" sz="1800" dirty="0" smtClean="0"/>
              <a:t>			b. Yahoo</a:t>
            </a:r>
          </a:p>
          <a:p>
            <a:pPr eaLnBrk="1" hangingPunct="1">
              <a:buFontTx/>
              <a:buNone/>
            </a:pPr>
            <a:r>
              <a:rPr lang="en-US" sz="1800" dirty="0" smtClean="0"/>
              <a:t>		2. Social Media</a:t>
            </a:r>
          </a:p>
          <a:p>
            <a:pPr eaLnBrk="1" hangingPunct="1">
              <a:buFontTx/>
              <a:buNone/>
            </a:pPr>
            <a:r>
              <a:rPr lang="en-US" sz="1800" dirty="0" smtClean="0"/>
              <a:t>			a. </a:t>
            </a:r>
            <a:r>
              <a:rPr lang="en-US" sz="1800" dirty="0" err="1" smtClean="0"/>
              <a:t>FaceBook</a:t>
            </a:r>
            <a:endParaRPr lang="en-US" sz="1800" dirty="0" smtClean="0"/>
          </a:p>
          <a:p>
            <a:pPr eaLnBrk="1" hangingPunct="1">
              <a:buFontTx/>
              <a:buNone/>
            </a:pPr>
            <a:r>
              <a:rPr lang="en-US" sz="1800" dirty="0" smtClean="0"/>
              <a:t>			b. Twitter</a:t>
            </a:r>
          </a:p>
          <a:p>
            <a:pPr eaLnBrk="1" hangingPunct="1">
              <a:buFontTx/>
              <a:buNone/>
            </a:pPr>
            <a:r>
              <a:rPr lang="en-US" sz="1800" dirty="0" smtClean="0"/>
              <a:t>			c. You Tube</a:t>
            </a:r>
          </a:p>
          <a:p>
            <a:pPr eaLnBrk="1" hangingPunct="1">
              <a:buFontTx/>
              <a:buNone/>
            </a:pPr>
            <a:r>
              <a:rPr lang="en-US" sz="1800" dirty="0" smtClean="0"/>
              <a:t>			d. </a:t>
            </a:r>
            <a:r>
              <a:rPr lang="en-US" sz="1800" dirty="0" err="1" smtClean="0"/>
              <a:t>Flickr</a:t>
            </a:r>
            <a:r>
              <a:rPr lang="en-US" sz="1800" dirty="0" smtClean="0"/>
              <a:t>/image sharing</a:t>
            </a:r>
          </a:p>
          <a:p>
            <a:pPr eaLnBrk="1" hangingPunct="1">
              <a:buFontTx/>
              <a:buNone/>
            </a:pPr>
            <a:r>
              <a:rPr lang="en-US" sz="1800" dirty="0" smtClean="0"/>
              <a:t>			e. Blogging</a:t>
            </a:r>
          </a:p>
          <a:p>
            <a:pPr eaLnBrk="1" hangingPunct="1">
              <a:buFontTx/>
              <a:buNone/>
            </a:pPr>
            <a:r>
              <a:rPr lang="en-US" sz="1800" dirty="0" smtClean="0"/>
              <a:t>	B. Library</a:t>
            </a:r>
          </a:p>
          <a:p>
            <a:pPr eaLnBrk="1" hangingPunct="1">
              <a:buFontTx/>
              <a:buNone/>
            </a:pPr>
            <a:r>
              <a:rPr lang="en-US" sz="1800" dirty="0" smtClean="0"/>
              <a:t>		1. Academic</a:t>
            </a:r>
          </a:p>
          <a:p>
            <a:pPr eaLnBrk="1" hangingPunct="1">
              <a:buFontTx/>
              <a:buNone/>
            </a:pPr>
            <a:r>
              <a:rPr lang="en-US" sz="1800" dirty="0" smtClean="0"/>
              <a:t>		2. Public</a:t>
            </a:r>
          </a:p>
          <a:p>
            <a:pPr eaLnBrk="1" hangingPunct="1">
              <a:buFontTx/>
              <a:buNone/>
            </a:pPr>
            <a:r>
              <a:rPr lang="en-US" sz="1800" dirty="0" smtClean="0"/>
              <a:t>		3. School (K-12)</a:t>
            </a:r>
          </a:p>
          <a:p>
            <a:pPr eaLnBrk="1" hangingPunct="1">
              <a:buFontTx/>
              <a:buNone/>
            </a:pPr>
            <a:r>
              <a:rPr lang="en-US" sz="1800" dirty="0" smtClean="0"/>
              <a:t>	C. Home</a:t>
            </a:r>
          </a:p>
          <a:p>
            <a:pPr eaLnBrk="1" hangingPunct="1">
              <a:buFontTx/>
              <a:buNone/>
            </a:pPr>
            <a:r>
              <a:rPr lang="en-US" sz="1800" dirty="0" smtClean="0"/>
              <a:t>	D. School, classroom, computer lab</a:t>
            </a:r>
          </a:p>
          <a:p>
            <a:pPr eaLnBrk="1" hangingPunct="1">
              <a:buFontTx/>
              <a:buNone/>
            </a:pPr>
            <a:r>
              <a:rPr lang="en-US" sz="1800" dirty="0" smtClean="0"/>
              <a:t>	E. Other</a:t>
            </a:r>
          </a:p>
          <a:p>
            <a:pPr eaLnBrk="1" hangingPunct="1">
              <a:buFontTx/>
              <a:buChar char="•"/>
            </a:pPr>
            <a:endParaRPr lang="en-US" sz="1800" dirty="0" smtClean="0"/>
          </a:p>
        </p:txBody>
      </p:sp>
      <p:sp>
        <p:nvSpPr>
          <p:cNvPr id="75778" name="TextBox 4"/>
          <p:cNvSpPr txBox="1">
            <a:spLocks noChangeArrowheads="1"/>
          </p:cNvSpPr>
          <p:nvPr/>
        </p:nvSpPr>
        <p:spPr bwMode="auto">
          <a:xfrm>
            <a:off x="457200" y="228600"/>
            <a:ext cx="1836737" cy="563562"/>
          </a:xfrm>
          <a:prstGeom prst="rect">
            <a:avLst/>
          </a:prstGeom>
          <a:noFill/>
          <a:ln w="9525">
            <a:noFill/>
            <a:miter lim="800000"/>
            <a:headEnd/>
            <a:tailEnd/>
          </a:ln>
        </p:spPr>
        <p:txBody>
          <a:bodyPr wrap="none">
            <a:spAutoFit/>
          </a:bodyPr>
          <a:lstStyle/>
          <a:p>
            <a:pPr>
              <a:lnSpc>
                <a:spcPct val="120000"/>
              </a:lnSpc>
              <a:spcBef>
                <a:spcPct val="50000"/>
              </a:spcBef>
              <a:buClr>
                <a:srgbClr val="FF7600"/>
              </a:buClr>
            </a:pPr>
            <a:r>
              <a:rPr lang="en-US" sz="2800" dirty="0">
                <a:solidFill>
                  <a:srgbClr val="2178B5"/>
                </a:solidFill>
              </a:rPr>
              <a:t>Codebook</a:t>
            </a:r>
          </a:p>
        </p:txBody>
      </p:sp>
      <p:sp>
        <p:nvSpPr>
          <p:cNvPr id="75779" name="TextBox 5"/>
          <p:cNvSpPr txBox="1">
            <a:spLocks noChangeArrowheads="1"/>
          </p:cNvSpPr>
          <p:nvPr/>
        </p:nvSpPr>
        <p:spPr bwMode="auto">
          <a:xfrm>
            <a:off x="577850" y="3286125"/>
            <a:ext cx="184150" cy="481013"/>
          </a:xfrm>
          <a:prstGeom prst="rect">
            <a:avLst/>
          </a:prstGeom>
          <a:noFill/>
          <a:ln w="9525">
            <a:noFill/>
            <a:miter lim="800000"/>
            <a:headEnd/>
            <a:tailEnd/>
          </a:ln>
        </p:spPr>
        <p:txBody>
          <a:bodyPr wrap="none">
            <a:spAutoFit/>
          </a:bodyPr>
          <a:lstStyle/>
          <a:p>
            <a:pPr>
              <a:lnSpc>
                <a:spcPct val="120000"/>
              </a:lnSpc>
              <a:spcBef>
                <a:spcPct val="50000"/>
              </a:spcBef>
              <a:buClr>
                <a:srgbClr val="FF7600"/>
              </a:buClr>
            </a:pPr>
            <a:endParaRPr lang="en-GB"/>
          </a:p>
        </p:txBody>
      </p:sp>
      <p:pic>
        <p:nvPicPr>
          <p:cNvPr id="7170" name="Picture 2" descr="C:\Users\hoode\AppData\Local\Temp\medium_3546619930.jpg"/>
          <p:cNvPicPr>
            <a:picLocks noChangeAspect="1" noChangeArrowheads="1"/>
          </p:cNvPicPr>
          <p:nvPr/>
        </p:nvPicPr>
        <p:blipFill>
          <a:blip r:embed="rId3" cstate="print"/>
          <a:srcRect/>
          <a:stretch>
            <a:fillRect/>
          </a:stretch>
        </p:blipFill>
        <p:spPr bwMode="auto">
          <a:xfrm>
            <a:off x="914400" y="1143000"/>
            <a:ext cx="3961944" cy="263865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Nvivo</a:t>
            </a:r>
            <a:r>
              <a:rPr lang="en-US" dirty="0" smtClean="0"/>
              <a:t> 9</a:t>
            </a:r>
            <a:endParaRPr lang="en-US" dirty="0"/>
          </a:p>
        </p:txBody>
      </p:sp>
      <p:sp>
        <p:nvSpPr>
          <p:cNvPr id="3" name="Content Placeholder 2"/>
          <p:cNvSpPr>
            <a:spLocks noGrp="1"/>
          </p:cNvSpPr>
          <p:nvPr>
            <p:ph idx="1"/>
          </p:nvPr>
        </p:nvSpPr>
        <p:spPr>
          <a:xfrm>
            <a:off x="434977" y="1219200"/>
            <a:ext cx="7702551" cy="4919665"/>
          </a:xfrm>
        </p:spPr>
        <p:txBody>
          <a:bodyPr/>
          <a:lstStyle/>
          <a:p>
            <a:r>
              <a:rPr lang="en-US" dirty="0" smtClean="0"/>
              <a:t>Qualitative research software</a:t>
            </a:r>
          </a:p>
          <a:p>
            <a:r>
              <a:rPr lang="en-US" dirty="0" smtClean="0"/>
              <a:t>Upload documents, PDFs, </a:t>
            </a:r>
            <a:r>
              <a:rPr lang="en-US" dirty="0" smtClean="0"/>
              <a:t>&amp; </a:t>
            </a:r>
            <a:r>
              <a:rPr lang="en-US" dirty="0" smtClean="0"/>
              <a:t>videos</a:t>
            </a:r>
          </a:p>
          <a:p>
            <a:r>
              <a:rPr lang="en-US" dirty="0" smtClean="0"/>
              <a:t>Create nodes </a:t>
            </a:r>
            <a:r>
              <a:rPr lang="en-US" dirty="0" smtClean="0"/>
              <a:t>&amp;</a:t>
            </a:r>
            <a:r>
              <a:rPr lang="en-US" dirty="0" smtClean="0"/>
              <a:t> </a:t>
            </a:r>
            <a:r>
              <a:rPr lang="en-US" dirty="0" smtClean="0"/>
              <a:t>code transcripts</a:t>
            </a:r>
          </a:p>
          <a:p>
            <a:r>
              <a:rPr lang="en-US" dirty="0" smtClean="0"/>
              <a:t>Merge files</a:t>
            </a:r>
          </a:p>
          <a:p>
            <a:r>
              <a:rPr lang="en-US" dirty="0" smtClean="0"/>
              <a:t>Queries</a:t>
            </a:r>
          </a:p>
          <a:p>
            <a:r>
              <a:rPr lang="en-US" dirty="0" smtClean="0"/>
              <a:t>Reports</a:t>
            </a:r>
          </a:p>
          <a:p>
            <a:r>
              <a:rPr lang="en-US" dirty="0" smtClean="0"/>
              <a:t>Models</a:t>
            </a:r>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4724400" y="2780814"/>
            <a:ext cx="4267200" cy="34675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a:xfrm>
            <a:off x="434975" y="147638"/>
            <a:ext cx="8023225" cy="995362"/>
          </a:xfrm>
        </p:spPr>
        <p:txBody>
          <a:bodyPr/>
          <a:lstStyle/>
          <a:p>
            <a:pPr eaLnBrk="1" hangingPunct="1"/>
            <a:r>
              <a:rPr lang="en-US" dirty="0" smtClean="0"/>
              <a:t>Diaries</a:t>
            </a:r>
          </a:p>
        </p:txBody>
      </p:sp>
      <p:sp>
        <p:nvSpPr>
          <p:cNvPr id="86018" name="Content Placeholder 3"/>
          <p:cNvSpPr>
            <a:spLocks noGrp="1"/>
          </p:cNvSpPr>
          <p:nvPr>
            <p:ph idx="10"/>
          </p:nvPr>
        </p:nvSpPr>
        <p:spPr>
          <a:xfrm>
            <a:off x="381000" y="1066800"/>
            <a:ext cx="7870825" cy="2895600"/>
          </a:xfrm>
        </p:spPr>
        <p:txBody>
          <a:bodyPr/>
          <a:lstStyle/>
          <a:p>
            <a:pPr eaLnBrk="1" hangingPunct="1">
              <a:buFontTx/>
              <a:buChar char="•"/>
            </a:pPr>
            <a:r>
              <a:rPr lang="en-US" dirty="0" smtClean="0"/>
              <a:t>14 diarists</a:t>
            </a:r>
          </a:p>
          <a:p>
            <a:pPr lvl="1"/>
            <a:r>
              <a:rPr lang="en-US" sz="2000" dirty="0" smtClean="0"/>
              <a:t>8 US &amp; 6 UK emerging stage students </a:t>
            </a:r>
            <a:r>
              <a:rPr lang="en-US" sz="2000" dirty="0" smtClean="0"/>
              <a:t>agreed </a:t>
            </a:r>
            <a:r>
              <a:rPr lang="en-US" sz="2000" dirty="0" smtClean="0"/>
              <a:t>to be diarists</a:t>
            </a:r>
          </a:p>
          <a:p>
            <a:pPr lvl="1"/>
            <a:r>
              <a:rPr lang="en-US" sz="2000" dirty="0" smtClean="0"/>
              <a:t>3 US &amp; 3 UK completed diaries</a:t>
            </a:r>
          </a:p>
          <a:p>
            <a:pPr eaLnBrk="1" hangingPunct="1">
              <a:buFontTx/>
              <a:buChar char="•"/>
            </a:pPr>
            <a:r>
              <a:rPr lang="en-US" dirty="0" smtClean="0"/>
              <a:t>Share information-seeking situations each month</a:t>
            </a:r>
          </a:p>
          <a:p>
            <a:pPr eaLnBrk="1" hangingPunct="1">
              <a:buFontTx/>
              <a:buChar char="•"/>
            </a:pPr>
            <a:r>
              <a:rPr lang="en-US" dirty="0" smtClean="0"/>
              <a:t>Communicate in any format</a:t>
            </a:r>
          </a:p>
        </p:txBody>
      </p:sp>
      <p:pic>
        <p:nvPicPr>
          <p:cNvPr id="9218" name="Picture 2" descr="C:\Users\hoode\AppData\Local\Temp\large_5167671844.jpg"/>
          <p:cNvPicPr>
            <a:picLocks noChangeAspect="1" noChangeArrowheads="1"/>
          </p:cNvPicPr>
          <p:nvPr/>
        </p:nvPicPr>
        <p:blipFill>
          <a:blip r:embed="rId3" cstate="print"/>
          <a:srcRect/>
          <a:stretch>
            <a:fillRect/>
          </a:stretch>
        </p:blipFill>
        <p:spPr bwMode="auto">
          <a:xfrm>
            <a:off x="0" y="5359400"/>
            <a:ext cx="3124200" cy="1041400"/>
          </a:xfrm>
          <a:prstGeom prst="rect">
            <a:avLst/>
          </a:prstGeom>
          <a:noFill/>
        </p:spPr>
      </p:pic>
      <p:sp>
        <p:nvSpPr>
          <p:cNvPr id="10" name="Content Placeholder 6"/>
          <p:cNvSpPr txBox="1">
            <a:spLocks/>
          </p:cNvSpPr>
          <p:nvPr/>
        </p:nvSpPr>
        <p:spPr bwMode="auto">
          <a:xfrm>
            <a:off x="5334000" y="4191000"/>
            <a:ext cx="2438400" cy="685800"/>
          </a:xfrm>
          <a:prstGeom prst="rect">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2700000" scaled="1"/>
            <a:tileRect/>
          </a:gradFill>
          <a:ln w="9525">
            <a:noFill/>
            <a:miter lim="800000"/>
            <a:headEnd/>
            <a:tailEnd/>
          </a:ln>
          <a:effectLst/>
        </p:spPr>
        <p:txBody>
          <a:bodyPr vert="horz" wrap="square" lIns="0" tIns="0" rIns="0" bIns="0" numCol="1" anchor="t" anchorCtr="0" compatLnSpc="1">
            <a:prstTxWarp prst="textNoShape">
              <a:avLst/>
            </a:prstTxWarp>
          </a:bodyPr>
          <a:lstStyle/>
          <a:p>
            <a:pPr marL="0" marR="0" lvl="0" indent="12700" algn="ctr" defTabSz="914400" rtl="0" eaLnBrk="1" fontAlgn="base" latinLnBrk="0" hangingPunct="1">
              <a:lnSpc>
                <a:spcPct val="100000"/>
              </a:lnSpc>
              <a:spcBef>
                <a:spcPts val="0"/>
              </a:spcBef>
              <a:spcAft>
                <a:spcPts val="600"/>
              </a:spcAft>
              <a:buClr>
                <a:srgbClr val="2178B5"/>
              </a:buClr>
              <a:buSzTx/>
              <a:buFont typeface="Arial" pitchFamily="34" charset="0"/>
              <a:buNone/>
              <a:tabLst/>
              <a:defRPr/>
            </a:pPr>
            <a:r>
              <a:rPr lang="en-US" sz="4000" kern="0" dirty="0" smtClean="0">
                <a:solidFill>
                  <a:schemeClr val="bg1"/>
                </a:solidFill>
                <a:latin typeface="+mn-lt"/>
              </a:rPr>
              <a:t>phone</a:t>
            </a:r>
            <a:endParaRPr kumimoji="0" lang="en-US" sz="4000" i="0" u="none" strike="noStrike" kern="0" cap="none" spc="0" normalizeH="0" baseline="0" noProof="0" dirty="0">
              <a:ln>
                <a:noFill/>
              </a:ln>
              <a:solidFill>
                <a:schemeClr val="bg1"/>
              </a:solidFill>
              <a:effectLst/>
              <a:uLnTx/>
              <a:uFillTx/>
              <a:latin typeface="+mn-lt"/>
              <a:ea typeface="+mn-ea"/>
              <a:cs typeface="+mn-cs"/>
            </a:endParaRPr>
          </a:p>
        </p:txBody>
      </p:sp>
      <p:sp>
        <p:nvSpPr>
          <p:cNvPr id="11" name="Content Placeholder 7"/>
          <p:cNvSpPr txBox="1">
            <a:spLocks/>
          </p:cNvSpPr>
          <p:nvPr/>
        </p:nvSpPr>
        <p:spPr>
          <a:xfrm>
            <a:off x="4876800" y="4876800"/>
            <a:ext cx="4267200" cy="914400"/>
          </a:xfrm>
          <a:prstGeom prst="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p:spPr>
        <p:txBody>
          <a:bodyPr/>
          <a:lstStyle/>
          <a:p>
            <a:pPr marL="238125" marR="0" lvl="0" indent="-225425" algn="ctr" defTabSz="914400" rtl="0" eaLnBrk="1" fontAlgn="base" latinLnBrk="0" hangingPunct="1">
              <a:lnSpc>
                <a:spcPct val="100000"/>
              </a:lnSpc>
              <a:spcBef>
                <a:spcPts val="0"/>
              </a:spcBef>
              <a:spcAft>
                <a:spcPts val="1600"/>
              </a:spcAft>
              <a:buClr>
                <a:srgbClr val="FF7600"/>
              </a:buClr>
              <a:buSzTx/>
              <a:buFontTx/>
              <a:buNone/>
              <a:tabLst/>
              <a:defRPr/>
            </a:pPr>
            <a:r>
              <a:rPr lang="en-US" sz="4400" kern="0" dirty="0" smtClean="0">
                <a:solidFill>
                  <a:schemeClr val="bg1"/>
                </a:solidFill>
                <a:latin typeface="+mn-lt"/>
              </a:rPr>
              <a:t>v</a:t>
            </a:r>
            <a:r>
              <a:rPr kumimoji="0" lang="en-US" sz="4400" i="0" u="none" strike="noStrike" kern="0" cap="none" spc="0" normalizeH="0" baseline="0" noProof="0" dirty="0" err="1" smtClean="0">
                <a:ln>
                  <a:noFill/>
                </a:ln>
                <a:solidFill>
                  <a:schemeClr val="bg1"/>
                </a:solidFill>
                <a:effectLst/>
                <a:uLnTx/>
                <a:uFillTx/>
                <a:latin typeface="+mn-lt"/>
                <a:ea typeface="+mn-ea"/>
                <a:cs typeface="+mn-cs"/>
              </a:rPr>
              <a:t>ideo</a:t>
            </a:r>
            <a:r>
              <a:rPr lang="en-US" sz="4400" kern="0" dirty="0" smtClean="0">
                <a:solidFill>
                  <a:schemeClr val="bg1"/>
                </a:solidFill>
                <a:latin typeface="+mn-lt"/>
              </a:rPr>
              <a:t> </a:t>
            </a:r>
            <a:r>
              <a:rPr kumimoji="0" lang="en-US" sz="4400" i="0" u="none" strike="noStrike" kern="0" cap="none" spc="0" normalizeH="0" noProof="0" dirty="0" smtClean="0">
                <a:ln>
                  <a:noFill/>
                </a:ln>
                <a:solidFill>
                  <a:schemeClr val="bg1"/>
                </a:solidFill>
                <a:effectLst/>
                <a:uLnTx/>
                <a:uFillTx/>
                <a:latin typeface="+mn-lt"/>
                <a:ea typeface="+mn-ea"/>
                <a:cs typeface="+mn-cs"/>
              </a:rPr>
              <a:t>chat</a:t>
            </a:r>
            <a:endParaRPr kumimoji="0" lang="en-US" sz="4400" i="0" u="none" strike="noStrike" kern="0" cap="none" spc="0" normalizeH="0" baseline="0" noProof="0" dirty="0">
              <a:ln>
                <a:noFill/>
              </a:ln>
              <a:solidFill>
                <a:schemeClr val="bg1"/>
              </a:solidFill>
              <a:effectLst/>
              <a:uLnTx/>
              <a:uFillTx/>
              <a:latin typeface="+mn-lt"/>
              <a:ea typeface="+mn-ea"/>
              <a:cs typeface="+mn-cs"/>
            </a:endParaRPr>
          </a:p>
        </p:txBody>
      </p:sp>
      <p:sp>
        <p:nvSpPr>
          <p:cNvPr id="12" name="Content Placeholder 7"/>
          <p:cNvSpPr txBox="1">
            <a:spLocks/>
          </p:cNvSpPr>
          <p:nvPr/>
        </p:nvSpPr>
        <p:spPr>
          <a:xfrm>
            <a:off x="2819400" y="4038600"/>
            <a:ext cx="2514600" cy="838200"/>
          </a:xfrm>
          <a:prstGeom prst="rect">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8100000" scaled="1"/>
            <a:tileRect/>
          </a:gradFill>
        </p:spPr>
        <p:txBody>
          <a:bodyPr/>
          <a:lstStyle/>
          <a:p>
            <a:pPr marL="238125" marR="0" lvl="0" indent="-225425" algn="ctr" defTabSz="914400" rtl="0" eaLnBrk="1" fontAlgn="base" latinLnBrk="0" hangingPunct="1">
              <a:lnSpc>
                <a:spcPct val="100000"/>
              </a:lnSpc>
              <a:spcBef>
                <a:spcPts val="0"/>
              </a:spcBef>
              <a:spcAft>
                <a:spcPts val="1600"/>
              </a:spcAft>
              <a:buClr>
                <a:srgbClr val="FF7600"/>
              </a:buClr>
              <a:buSzTx/>
              <a:buFontTx/>
              <a:buNone/>
              <a:tabLst/>
              <a:defRPr/>
            </a:pPr>
            <a:r>
              <a:rPr lang="en-US" sz="4400" kern="0" dirty="0" smtClean="0">
                <a:solidFill>
                  <a:schemeClr val="bg1"/>
                </a:solidFill>
                <a:latin typeface="+mn-lt"/>
              </a:rPr>
              <a:t>diary</a:t>
            </a:r>
            <a:endParaRPr kumimoji="0" lang="en-US" sz="4400" i="0" u="none" strike="noStrike" kern="0" cap="none" spc="0" normalizeH="0" baseline="0" noProof="0" dirty="0">
              <a:ln>
                <a:noFill/>
              </a:ln>
              <a:solidFill>
                <a:schemeClr val="bg1"/>
              </a:solidFill>
              <a:effectLst/>
              <a:uLnTx/>
              <a:uFillTx/>
              <a:latin typeface="+mn-lt"/>
              <a:ea typeface="+mn-ea"/>
              <a:cs typeface="+mn-cs"/>
            </a:endParaRPr>
          </a:p>
        </p:txBody>
      </p:sp>
      <p:sp>
        <p:nvSpPr>
          <p:cNvPr id="13" name="Content Placeholder 7"/>
          <p:cNvSpPr txBox="1">
            <a:spLocks/>
          </p:cNvSpPr>
          <p:nvPr/>
        </p:nvSpPr>
        <p:spPr>
          <a:xfrm>
            <a:off x="3124200" y="5791200"/>
            <a:ext cx="3810000" cy="609600"/>
          </a:xfrm>
          <a:prstGeom prst="rect">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path path="circle">
              <a:fillToRect l="100000" t="100000"/>
            </a:path>
            <a:tileRect r="-100000" b="-100000"/>
          </a:gradFill>
        </p:spPr>
        <p:txBody>
          <a:bodyPr/>
          <a:lstStyle/>
          <a:p>
            <a:pPr marL="238125" marR="0" lvl="0" indent="-225425" algn="l" defTabSz="914400" rtl="0" eaLnBrk="1" fontAlgn="base" latinLnBrk="0" hangingPunct="1">
              <a:lnSpc>
                <a:spcPct val="100000"/>
              </a:lnSpc>
              <a:spcBef>
                <a:spcPts val="0"/>
              </a:spcBef>
              <a:spcAft>
                <a:spcPts val="1600"/>
              </a:spcAft>
              <a:buClr>
                <a:srgbClr val="FF7600"/>
              </a:buClr>
              <a:buSzTx/>
              <a:buFontTx/>
              <a:buNone/>
              <a:tabLst/>
              <a:defRPr/>
            </a:pPr>
            <a:r>
              <a:rPr lang="en-US" sz="3200" kern="0" dirty="0" smtClean="0">
                <a:solidFill>
                  <a:schemeClr val="bg1"/>
                </a:solidFill>
                <a:latin typeface="+mn-lt"/>
              </a:rPr>
              <a:t>instant messenger</a:t>
            </a:r>
            <a:endParaRPr kumimoji="0" lang="en-US" sz="3200" i="0" u="none" strike="noStrike" kern="0" cap="none" spc="0" normalizeH="0" baseline="0" noProof="0" dirty="0">
              <a:ln>
                <a:noFill/>
              </a:ln>
              <a:solidFill>
                <a:schemeClr val="bg1"/>
              </a:solidFill>
              <a:effectLst/>
              <a:uLnTx/>
              <a:uFillTx/>
              <a:latin typeface="+mn-lt"/>
              <a:ea typeface="+mn-ea"/>
              <a:cs typeface="+mn-cs"/>
            </a:endParaRPr>
          </a:p>
        </p:txBody>
      </p:sp>
      <p:sp>
        <p:nvSpPr>
          <p:cNvPr id="9" name="Content Placeholder 6"/>
          <p:cNvSpPr txBox="1">
            <a:spLocks/>
          </p:cNvSpPr>
          <p:nvPr/>
        </p:nvSpPr>
        <p:spPr bwMode="auto">
          <a:xfrm>
            <a:off x="6934200" y="5791200"/>
            <a:ext cx="2209800" cy="609600"/>
          </a:xfrm>
          <a:prstGeom prst="rect">
            <a:avLst/>
          </a:prstGeom>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a:ln w="9525">
            <a:noFill/>
            <a:miter lim="800000"/>
            <a:headEnd/>
            <a:tailEnd/>
          </a:ln>
          <a:effectLst/>
        </p:spPr>
        <p:txBody>
          <a:bodyPr vert="horz" wrap="square" lIns="0" tIns="0" rIns="0" bIns="0" numCol="1" anchor="t" anchorCtr="0" compatLnSpc="1">
            <a:prstTxWarp prst="textNoShape">
              <a:avLst/>
            </a:prstTxWarp>
          </a:bodyPr>
          <a:lstStyle/>
          <a:p>
            <a:pPr marL="0" marR="0" lvl="0" indent="12700" algn="ctr" defTabSz="914400" rtl="0" eaLnBrk="1" fontAlgn="base" latinLnBrk="0" hangingPunct="1">
              <a:lnSpc>
                <a:spcPct val="100000"/>
              </a:lnSpc>
              <a:spcBef>
                <a:spcPts val="0"/>
              </a:spcBef>
              <a:spcAft>
                <a:spcPts val="600"/>
              </a:spcAft>
              <a:buClr>
                <a:srgbClr val="2178B5"/>
              </a:buClr>
              <a:buSzTx/>
              <a:buFont typeface="Arial" pitchFamily="34" charset="0"/>
              <a:buNone/>
              <a:tabLst/>
              <a:defRPr/>
            </a:pPr>
            <a:endParaRPr kumimoji="0" lang="en-US" sz="4000" i="0" u="none" strike="noStrike" kern="0" cap="none" spc="0" normalizeH="0" baseline="0" noProof="0" dirty="0">
              <a:ln>
                <a:noFill/>
              </a:ln>
              <a:solidFill>
                <a:schemeClr val="bg1"/>
              </a:solidFill>
              <a:effectLst/>
              <a:uLnTx/>
              <a:uFillTx/>
              <a:latin typeface="+mn-lt"/>
              <a:ea typeface="+mn-ea"/>
              <a:cs typeface="+mn-cs"/>
            </a:endParaRPr>
          </a:p>
        </p:txBody>
      </p:sp>
      <p:sp>
        <p:nvSpPr>
          <p:cNvPr id="14" name="Content Placeholder 6"/>
          <p:cNvSpPr txBox="1">
            <a:spLocks/>
          </p:cNvSpPr>
          <p:nvPr/>
        </p:nvSpPr>
        <p:spPr bwMode="auto">
          <a:xfrm>
            <a:off x="3124200" y="4876800"/>
            <a:ext cx="1752600" cy="9144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8900000" scaled="1"/>
            <a:tileRect/>
          </a:gradFill>
          <a:ln w="9525">
            <a:noFill/>
            <a:miter lim="800000"/>
            <a:headEnd/>
            <a:tailEnd/>
          </a:ln>
          <a:effectLst/>
        </p:spPr>
        <p:txBody>
          <a:bodyPr vert="horz" wrap="square" lIns="0" tIns="0" rIns="0" bIns="0" numCol="1" anchor="t" anchorCtr="0" compatLnSpc="1">
            <a:prstTxWarp prst="textNoShape">
              <a:avLst/>
            </a:prstTxWarp>
          </a:bodyPr>
          <a:lstStyle/>
          <a:p>
            <a:pPr marL="0" marR="0" lvl="0" indent="12700" algn="ctr" defTabSz="914400" rtl="0" eaLnBrk="1" fontAlgn="base" latinLnBrk="0" hangingPunct="1">
              <a:lnSpc>
                <a:spcPct val="100000"/>
              </a:lnSpc>
              <a:spcBef>
                <a:spcPts val="0"/>
              </a:spcBef>
              <a:spcAft>
                <a:spcPts val="600"/>
              </a:spcAft>
              <a:buClr>
                <a:srgbClr val="2178B5"/>
              </a:buClr>
              <a:buSzTx/>
              <a:buFont typeface="Arial" pitchFamily="34" charset="0"/>
              <a:buNone/>
              <a:tabLst/>
              <a:defRPr/>
            </a:pPr>
            <a:endParaRPr kumimoji="0" lang="en-US" sz="4000" i="0" u="none" strike="noStrike" kern="0" cap="none" spc="0" normalizeH="0" baseline="0" noProof="0" dirty="0">
              <a:ln>
                <a:noFill/>
              </a:ln>
              <a:solidFill>
                <a:schemeClr val="bg1"/>
              </a:solidFill>
              <a:effectLst/>
              <a:uLnTx/>
              <a:uFillTx/>
              <a:latin typeface="+mn-lt"/>
              <a:ea typeface="+mn-ea"/>
              <a:cs typeface="+mn-cs"/>
            </a:endParaRPr>
          </a:p>
        </p:txBody>
      </p:sp>
      <p:sp>
        <p:nvSpPr>
          <p:cNvPr id="15" name="Content Placeholder 6"/>
          <p:cNvSpPr txBox="1">
            <a:spLocks/>
          </p:cNvSpPr>
          <p:nvPr/>
        </p:nvSpPr>
        <p:spPr bwMode="auto">
          <a:xfrm>
            <a:off x="0" y="4876800"/>
            <a:ext cx="3124200" cy="533400"/>
          </a:xfrm>
          <a:prstGeom prst="rect">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0" scaled="1"/>
            <a:tileRect/>
          </a:gradFill>
          <a:ln w="9525">
            <a:noFill/>
            <a:miter lim="800000"/>
            <a:headEnd/>
            <a:tailEnd/>
          </a:ln>
          <a:effectLst/>
        </p:spPr>
        <p:txBody>
          <a:bodyPr vert="horz" wrap="square" lIns="0" tIns="0" rIns="0" bIns="0" numCol="1" anchor="t" anchorCtr="0" compatLnSpc="1">
            <a:prstTxWarp prst="textNoShape">
              <a:avLst/>
            </a:prstTxWarp>
          </a:bodyPr>
          <a:lstStyle/>
          <a:p>
            <a:pPr lvl="0" indent="12700" algn="ctr">
              <a:lnSpc>
                <a:spcPct val="100000"/>
              </a:lnSpc>
              <a:spcBef>
                <a:spcPts val="0"/>
              </a:spcBef>
              <a:spcAft>
                <a:spcPts val="600"/>
              </a:spcAft>
              <a:buClr>
                <a:srgbClr val="2178B5"/>
              </a:buClr>
              <a:defRPr/>
            </a:pPr>
            <a:r>
              <a:rPr lang="en-US" sz="4000" kern="0" dirty="0" smtClean="0">
                <a:solidFill>
                  <a:schemeClr val="bg1"/>
                </a:solidFill>
              </a:rPr>
              <a:t>videos</a:t>
            </a:r>
            <a:endParaRPr kumimoji="0" lang="en-US" sz="4000" i="0" u="none" strike="noStrike" kern="0" cap="none" spc="0" normalizeH="0" baseline="0" noProof="0" dirty="0">
              <a:ln>
                <a:noFill/>
              </a:ln>
              <a:solidFill>
                <a:schemeClr val="bg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hoode\AppData\Local\Temp\MP900433099.JPG"/>
          <p:cNvPicPr>
            <a:picLocks noChangeAspect="1" noChangeArrowheads="1"/>
          </p:cNvPicPr>
          <p:nvPr/>
        </p:nvPicPr>
        <p:blipFill>
          <a:blip r:embed="rId3" cstate="print"/>
          <a:srcRect/>
          <a:stretch>
            <a:fillRect/>
          </a:stretch>
        </p:blipFill>
        <p:spPr bwMode="auto">
          <a:xfrm>
            <a:off x="0" y="903514"/>
            <a:ext cx="7696200" cy="5497286"/>
          </a:xfrm>
          <a:prstGeom prst="rect">
            <a:avLst/>
          </a:prstGeom>
          <a:noFill/>
        </p:spPr>
      </p:pic>
      <p:sp>
        <p:nvSpPr>
          <p:cNvPr id="88065" name="Title 3"/>
          <p:cNvSpPr>
            <a:spLocks noGrp="1"/>
          </p:cNvSpPr>
          <p:nvPr>
            <p:ph type="title"/>
          </p:nvPr>
        </p:nvSpPr>
        <p:spPr>
          <a:xfrm>
            <a:off x="434975" y="147638"/>
            <a:ext cx="8023225" cy="995362"/>
          </a:xfrm>
        </p:spPr>
        <p:txBody>
          <a:bodyPr/>
          <a:lstStyle/>
          <a:p>
            <a:pPr eaLnBrk="1" hangingPunct="1"/>
            <a:r>
              <a:rPr lang="en-US" smtClean="0"/>
              <a:t>Diaries</a:t>
            </a:r>
          </a:p>
        </p:txBody>
      </p:sp>
      <p:sp>
        <p:nvSpPr>
          <p:cNvPr id="88066" name="Content Placeholder 5"/>
          <p:cNvSpPr>
            <a:spLocks noGrp="1"/>
          </p:cNvSpPr>
          <p:nvPr>
            <p:ph idx="10"/>
          </p:nvPr>
        </p:nvSpPr>
        <p:spPr>
          <a:xfrm>
            <a:off x="3733800" y="1828800"/>
            <a:ext cx="5278438" cy="1828800"/>
          </a:xfrm>
        </p:spPr>
        <p:txBody>
          <a:bodyPr/>
          <a:lstStyle/>
          <a:p>
            <a:pPr eaLnBrk="1" hangingPunct="1">
              <a:buFontTx/>
              <a:buNone/>
            </a:pPr>
            <a:r>
              <a:rPr lang="en-US" sz="2500" dirty="0" smtClean="0"/>
              <a:t>All except one selected </a:t>
            </a:r>
            <a:r>
              <a:rPr lang="en-US" sz="2500" b="1" dirty="0" smtClean="0"/>
              <a:t>EMAIL</a:t>
            </a:r>
          </a:p>
          <a:p>
            <a:pPr lvl="4" eaLnBrk="1" hangingPunct="1">
              <a:buFontTx/>
              <a:buNone/>
            </a:pPr>
            <a:r>
              <a:rPr lang="en-US" sz="2800" b="1" dirty="0" smtClean="0">
                <a:solidFill>
                  <a:srgbClr val="FF7600"/>
                </a:solidFill>
              </a:rPr>
              <a:t>Why?</a:t>
            </a:r>
          </a:p>
          <a:p>
            <a:pPr eaLnBrk="1" hangingPunct="1">
              <a:buFontTx/>
              <a:buNone/>
            </a:pPr>
            <a:r>
              <a:rPr lang="en-US" sz="2800" dirty="0" smtClean="0"/>
              <a:t>“It’s for formal communication”</a:t>
            </a:r>
          </a:p>
          <a:p>
            <a:pPr eaLnBrk="1" hangingPunct="1">
              <a:buFontTx/>
              <a:buNone/>
            </a:pPr>
            <a:endParaRPr lang="en-US"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USU12 Video Diary</a:t>
            </a:r>
            <a:endParaRPr lang="en-US" dirty="0"/>
          </a:p>
        </p:txBody>
      </p:sp>
      <p:pic>
        <p:nvPicPr>
          <p:cNvPr id="7" name="USU12 Diligent and Ladybugs.wmv">
            <a:hlinkClick r:id="" action="ppaction://media"/>
          </p:cNvPr>
          <p:cNvPicPr>
            <a:picLocks noGrp="1" noRot="1" noChangeAspect="1"/>
          </p:cNvPicPr>
          <p:nvPr>
            <p:ph idx="10"/>
            <a:videoFile r:link="rId1"/>
          </p:nvPr>
        </p:nvPicPr>
        <p:blipFill>
          <a:blip r:embed="rId4" cstate="print"/>
          <a:stretch>
            <a:fillRect/>
          </a:stretch>
        </p:blipFill>
        <p:spPr>
          <a:xfrm>
            <a:off x="1389063" y="1333500"/>
            <a:ext cx="6096000" cy="4572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Preliminary Findings</a:t>
            </a:r>
            <a:endParaRPr lang="en-US" dirty="0"/>
          </a:p>
        </p:txBody>
      </p:sp>
      <p:sp>
        <p:nvSpPr>
          <p:cNvPr id="3" name="Content Placeholder 2"/>
          <p:cNvSpPr>
            <a:spLocks noGrp="1"/>
          </p:cNvSpPr>
          <p:nvPr>
            <p:ph idx="10"/>
          </p:nvPr>
        </p:nvSpPr>
        <p:spPr>
          <a:xfrm>
            <a:off x="434977" y="1371600"/>
            <a:ext cx="4137023" cy="4495800"/>
          </a:xfrm>
        </p:spPr>
        <p:txBody>
          <a:bodyPr/>
          <a:lstStyle/>
          <a:p>
            <a:pPr>
              <a:buFont typeface="Arial" pitchFamily="34" charset="0"/>
              <a:buChar char="•"/>
            </a:pPr>
            <a:r>
              <a:rPr lang="en-US" dirty="0" smtClean="0"/>
              <a:t> Wikipedia</a:t>
            </a:r>
          </a:p>
          <a:p>
            <a:pPr lvl="1">
              <a:buFont typeface="Arial" pitchFamily="34" charset="0"/>
              <a:buChar char="•"/>
            </a:pPr>
            <a:r>
              <a:rPr lang="en-US" sz="2000" dirty="0" smtClean="0"/>
              <a:t>Widely used</a:t>
            </a:r>
          </a:p>
          <a:p>
            <a:pPr lvl="1">
              <a:buFont typeface="Arial" pitchFamily="34" charset="0"/>
              <a:buChar char="•"/>
            </a:pPr>
            <a:r>
              <a:rPr lang="en-US" sz="2000" dirty="0" smtClean="0"/>
              <a:t>Guilt</a:t>
            </a:r>
          </a:p>
          <a:p>
            <a:pPr>
              <a:buFont typeface="Arial" pitchFamily="34" charset="0"/>
              <a:buChar char="•"/>
            </a:pPr>
            <a:endParaRPr lang="en-US" dirty="0" smtClean="0"/>
          </a:p>
          <a:p>
            <a:pPr>
              <a:buFont typeface="Arial" pitchFamily="34" charset="0"/>
              <a:buChar char="•"/>
            </a:pPr>
            <a:r>
              <a:rPr lang="en-US" dirty="0" smtClean="0"/>
              <a:t> Some changes occur transitioning between stages</a:t>
            </a:r>
          </a:p>
          <a:p>
            <a:pPr>
              <a:buFont typeface="Arial" pitchFamily="34" charset="0"/>
              <a:buChar char="•"/>
            </a:pPr>
            <a:endParaRPr lang="en-US" dirty="0" smtClean="0"/>
          </a:p>
          <a:p>
            <a:pPr>
              <a:buFont typeface="Arial" pitchFamily="34" charset="0"/>
              <a:buChar char="•"/>
            </a:pPr>
            <a:r>
              <a:rPr lang="en-US" dirty="0" smtClean="0"/>
              <a:t> Information evaluation</a:t>
            </a:r>
          </a:p>
          <a:p>
            <a:pPr lvl="1">
              <a:buFont typeface="Arial" pitchFamily="34" charset="0"/>
              <a:buChar char="•"/>
            </a:pPr>
            <a:r>
              <a:rPr lang="en-US" sz="2000" dirty="0" smtClean="0"/>
              <a:t>Popular = correct</a:t>
            </a:r>
          </a:p>
          <a:p>
            <a:endParaRPr lang="en-US" dirty="0"/>
          </a:p>
        </p:txBody>
      </p:sp>
      <p:pic>
        <p:nvPicPr>
          <p:cNvPr id="5124" name="Picture 4" descr="C:\Users\hoode\AppData\Local\Temp\medium_61264743.jpg"/>
          <p:cNvPicPr>
            <a:picLocks noChangeAspect="1" noChangeArrowheads="1"/>
          </p:cNvPicPr>
          <p:nvPr/>
        </p:nvPicPr>
        <p:blipFill>
          <a:blip r:embed="rId3" cstate="print"/>
          <a:srcRect/>
          <a:stretch>
            <a:fillRect/>
          </a:stretch>
        </p:blipFill>
        <p:spPr bwMode="auto">
          <a:xfrm>
            <a:off x="4876800" y="1066800"/>
            <a:ext cx="4052214" cy="4292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hoode\AppData\Local\Temp\medium_26083507.jpg"/>
          <p:cNvPicPr>
            <a:picLocks noChangeAspect="1" noChangeArrowheads="1"/>
          </p:cNvPicPr>
          <p:nvPr/>
        </p:nvPicPr>
        <p:blipFill>
          <a:blip r:embed="rId3" cstate="print"/>
          <a:srcRect l="787" r="4724"/>
          <a:stretch>
            <a:fillRect/>
          </a:stretch>
        </p:blipFill>
        <p:spPr bwMode="auto">
          <a:xfrm>
            <a:off x="0" y="-5639"/>
            <a:ext cx="9144000" cy="6406439"/>
          </a:xfrm>
          <a:prstGeom prst="rect">
            <a:avLst/>
          </a:prstGeom>
          <a:noFill/>
        </p:spPr>
      </p:pic>
      <p:sp>
        <p:nvSpPr>
          <p:cNvPr id="3" name="Content Placeholder 2"/>
          <p:cNvSpPr>
            <a:spLocks noGrp="1"/>
          </p:cNvSpPr>
          <p:nvPr>
            <p:ph idx="1"/>
          </p:nvPr>
        </p:nvSpPr>
        <p:spPr>
          <a:xfrm>
            <a:off x="1371600" y="533400"/>
            <a:ext cx="7315200" cy="1447800"/>
          </a:xfrm>
        </p:spPr>
        <p:txBody>
          <a:bodyPr/>
          <a:lstStyle/>
          <a:p>
            <a:pPr>
              <a:buNone/>
            </a:pPr>
            <a:r>
              <a:rPr lang="en-GB" sz="2800" b="1" dirty="0" smtClean="0">
                <a:solidFill>
                  <a:schemeClr val="bg1"/>
                </a:solidFill>
                <a:latin typeface="Trebuchet MS" pitchFamily="34" charset="0"/>
              </a:rPr>
              <a:t>“I just type it into Google and see what comes up.”  (UKS2)</a:t>
            </a:r>
          </a:p>
          <a:p>
            <a:endParaRPr lang="en-US"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hoode\AppData\Local\Temp\large_2001899627.jpg"/>
          <p:cNvPicPr>
            <a:picLocks noChangeAspect="1" noChangeArrowheads="1"/>
          </p:cNvPicPr>
          <p:nvPr/>
        </p:nvPicPr>
        <p:blipFill>
          <a:blip r:embed="rId3" cstate="print">
            <a:lum bright="-20000"/>
          </a:blip>
          <a:srcRect/>
          <a:stretch>
            <a:fillRect/>
          </a:stretch>
        </p:blipFill>
        <p:spPr bwMode="auto">
          <a:xfrm>
            <a:off x="1" y="-1"/>
            <a:ext cx="9144000" cy="6400801"/>
          </a:xfrm>
          <a:prstGeom prst="rect">
            <a:avLst/>
          </a:prstGeom>
          <a:noFill/>
        </p:spPr>
      </p:pic>
      <p:sp>
        <p:nvSpPr>
          <p:cNvPr id="3" name="Content Placeholder 2"/>
          <p:cNvSpPr>
            <a:spLocks noGrp="1"/>
          </p:cNvSpPr>
          <p:nvPr>
            <p:ph idx="1"/>
          </p:nvPr>
        </p:nvSpPr>
        <p:spPr>
          <a:xfrm>
            <a:off x="304800" y="533400"/>
            <a:ext cx="5181599" cy="2895600"/>
          </a:xfrm>
        </p:spPr>
        <p:txBody>
          <a:bodyPr/>
          <a:lstStyle/>
          <a:p>
            <a:pPr>
              <a:buNone/>
            </a:pPr>
            <a:r>
              <a:rPr lang="en-GB" sz="2800" b="1" dirty="0" smtClean="0">
                <a:solidFill>
                  <a:schemeClr val="bg1"/>
                </a:solidFill>
              </a:rPr>
              <a:t>“I always stick with the first thing that comes up on Google because I think that’s the most popular site which means that’s the most correct.” (USS1)</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ode\AppData\Local\Temp\MP900438781.JPG"/>
          <p:cNvPicPr>
            <a:picLocks noChangeAspect="1" noChangeArrowheads="1"/>
          </p:cNvPicPr>
          <p:nvPr/>
        </p:nvPicPr>
        <p:blipFill>
          <a:blip r:embed="rId3" cstate="print"/>
          <a:srcRect/>
          <a:stretch>
            <a:fillRect/>
          </a:stretch>
        </p:blipFill>
        <p:spPr bwMode="auto">
          <a:xfrm>
            <a:off x="3081020" y="2209800"/>
            <a:ext cx="6062980" cy="4191000"/>
          </a:xfrm>
          <a:prstGeom prst="rect">
            <a:avLst/>
          </a:prstGeom>
          <a:noFill/>
        </p:spPr>
      </p:pic>
      <p:sp>
        <p:nvSpPr>
          <p:cNvPr id="5" name="Title 4"/>
          <p:cNvSpPr>
            <a:spLocks noGrp="1"/>
          </p:cNvSpPr>
          <p:nvPr>
            <p:ph type="title"/>
          </p:nvPr>
        </p:nvSpPr>
        <p:spPr/>
        <p:txBody>
          <a:bodyPr/>
          <a:lstStyle/>
          <a:p>
            <a:r>
              <a:rPr lang="en-US" dirty="0" smtClean="0"/>
              <a:t>Triangulation of Data</a:t>
            </a:r>
            <a:endParaRPr lang="en-US" dirty="0"/>
          </a:p>
        </p:txBody>
      </p:sp>
      <p:sp>
        <p:nvSpPr>
          <p:cNvPr id="6" name="Content Placeholder 5"/>
          <p:cNvSpPr>
            <a:spLocks noGrp="1"/>
          </p:cNvSpPr>
          <p:nvPr>
            <p:ph idx="1"/>
          </p:nvPr>
        </p:nvSpPr>
        <p:spPr/>
        <p:txBody>
          <a:bodyPr/>
          <a:lstStyle/>
          <a:p>
            <a:r>
              <a:rPr lang="en-US" dirty="0" smtClean="0"/>
              <a:t>Several methods: </a:t>
            </a:r>
          </a:p>
          <a:p>
            <a:pPr lvl="1"/>
            <a:r>
              <a:rPr lang="en-US" sz="2400" dirty="0" smtClean="0"/>
              <a:t>Semi-structured interviews (qualitative)</a:t>
            </a:r>
          </a:p>
          <a:p>
            <a:pPr lvl="1"/>
            <a:r>
              <a:rPr lang="en-US" sz="2400" dirty="0" smtClean="0"/>
              <a:t>Diaries (qualitative)</a:t>
            </a:r>
          </a:p>
          <a:p>
            <a:pPr lvl="1"/>
            <a:r>
              <a:rPr lang="en-US" sz="2400" dirty="0" smtClean="0"/>
              <a:t>Online survey (quantitative)</a:t>
            </a:r>
          </a:p>
          <a:p>
            <a:endParaRPr lang="en-US" dirty="0" smtClean="0"/>
          </a:p>
          <a:p>
            <a:r>
              <a:rPr lang="en-US" dirty="0" smtClean="0"/>
              <a:t>Enables triangulation of data</a:t>
            </a:r>
          </a:p>
          <a:p>
            <a:endParaRPr lang="en-US" dirty="0" smtClean="0"/>
          </a:p>
          <a:p>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hoode\AppData\Local\Temp\large_236981527.jpg"/>
          <p:cNvPicPr>
            <a:picLocks noChangeAspect="1" noChangeArrowheads="1"/>
          </p:cNvPicPr>
          <p:nvPr/>
        </p:nvPicPr>
        <p:blipFill>
          <a:blip r:embed="rId3" cstate="print"/>
          <a:srcRect/>
          <a:stretch>
            <a:fillRect/>
          </a:stretch>
        </p:blipFill>
        <p:spPr bwMode="auto">
          <a:xfrm>
            <a:off x="-22578" y="0"/>
            <a:ext cx="9166578" cy="6400800"/>
          </a:xfrm>
          <a:prstGeom prst="rect">
            <a:avLst/>
          </a:prstGeom>
          <a:noFill/>
        </p:spPr>
      </p:pic>
      <p:sp>
        <p:nvSpPr>
          <p:cNvPr id="3" name="Content Placeholder 2"/>
          <p:cNvSpPr>
            <a:spLocks noGrp="1"/>
          </p:cNvSpPr>
          <p:nvPr>
            <p:ph idx="1"/>
          </p:nvPr>
        </p:nvSpPr>
        <p:spPr>
          <a:xfrm>
            <a:off x="5105400" y="4343400"/>
            <a:ext cx="3832223" cy="1981200"/>
          </a:xfrm>
        </p:spPr>
        <p:txBody>
          <a:bodyPr/>
          <a:lstStyle/>
          <a:p>
            <a:pPr>
              <a:buNone/>
            </a:pPr>
            <a:r>
              <a:rPr lang="en-GB" sz="2800" b="1" dirty="0" smtClean="0"/>
              <a:t>“I knew that the internet wouldn’t give me a wrong answer.” (UKS4)</a:t>
            </a: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hoode\AppData\Local\Temp\large_2532911186.jpg"/>
          <p:cNvPicPr>
            <a:picLocks noChangeAspect="1" noChangeArrowheads="1"/>
          </p:cNvPicPr>
          <p:nvPr/>
        </p:nvPicPr>
        <p:blipFill>
          <a:blip r:embed="rId3" cstate="print"/>
          <a:srcRect/>
          <a:stretch>
            <a:fillRect/>
          </a:stretch>
        </p:blipFill>
        <p:spPr bwMode="auto">
          <a:xfrm>
            <a:off x="0" y="0"/>
            <a:ext cx="9144000" cy="6400354"/>
          </a:xfrm>
          <a:prstGeom prst="rect">
            <a:avLst/>
          </a:prstGeom>
          <a:noFill/>
        </p:spPr>
      </p:pic>
      <p:sp>
        <p:nvSpPr>
          <p:cNvPr id="3" name="Content Placeholder 2"/>
          <p:cNvSpPr>
            <a:spLocks noGrp="1"/>
          </p:cNvSpPr>
          <p:nvPr>
            <p:ph idx="1"/>
          </p:nvPr>
        </p:nvSpPr>
        <p:spPr>
          <a:xfrm>
            <a:off x="838200" y="381000"/>
            <a:ext cx="5029200" cy="2514600"/>
          </a:xfrm>
        </p:spPr>
        <p:txBody>
          <a:bodyPr/>
          <a:lstStyle/>
          <a:p>
            <a:pPr>
              <a:buNone/>
            </a:pPr>
            <a:r>
              <a:rPr lang="en-GB" sz="2800" b="1" dirty="0" smtClean="0">
                <a:solidFill>
                  <a:schemeClr val="bg1"/>
                </a:solidFill>
              </a:rPr>
              <a:t>“I simply just type it into Google and just see what comes up.”  (UKS4)</a:t>
            </a:r>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oode\AppData\Local\Temp\large_6184306158.jpg"/>
          <p:cNvPicPr>
            <a:picLocks noChangeAspect="1" noChangeArrowheads="1"/>
          </p:cNvPicPr>
          <p:nvPr/>
        </p:nvPicPr>
        <p:blipFill>
          <a:blip r:embed="rId3" cstate="print">
            <a:lum bright="-10000"/>
          </a:blip>
          <a:srcRect/>
          <a:stretch>
            <a:fillRect/>
          </a:stretch>
        </p:blipFill>
        <p:spPr bwMode="auto">
          <a:xfrm>
            <a:off x="0" y="0"/>
            <a:ext cx="9144000" cy="6403925"/>
          </a:xfrm>
          <a:prstGeom prst="rect">
            <a:avLst/>
          </a:prstGeom>
          <a:noFill/>
        </p:spPr>
      </p:pic>
      <p:sp>
        <p:nvSpPr>
          <p:cNvPr id="3" name="Content Placeholder 2"/>
          <p:cNvSpPr>
            <a:spLocks noGrp="1"/>
          </p:cNvSpPr>
          <p:nvPr>
            <p:ph idx="1"/>
          </p:nvPr>
        </p:nvSpPr>
        <p:spPr>
          <a:xfrm>
            <a:off x="685800" y="381000"/>
            <a:ext cx="3352799" cy="990600"/>
          </a:xfrm>
        </p:spPr>
        <p:txBody>
          <a:bodyPr/>
          <a:lstStyle/>
          <a:p>
            <a:pPr>
              <a:buNone/>
            </a:pPr>
            <a:r>
              <a:rPr lang="en-GB" sz="2800" b="1" dirty="0" smtClean="0">
                <a:solidFill>
                  <a:schemeClr val="bg1"/>
                </a:solidFill>
              </a:rPr>
              <a:t>“Google doesn’t judge me” (UKF3)</a:t>
            </a:r>
          </a:p>
          <a:p>
            <a:endParaRPr lang="en-US" sz="32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4" descr="UKU3new"/>
          <p:cNvPicPr>
            <a:picLocks noChangeAspect="1" noChangeArrowheads="1"/>
          </p:cNvPicPr>
          <p:nvPr/>
        </p:nvPicPr>
        <p:blipFill>
          <a:blip r:embed="rId3" cstate="print"/>
          <a:srcRect/>
          <a:stretch>
            <a:fillRect/>
          </a:stretch>
        </p:blipFill>
        <p:spPr bwMode="auto">
          <a:xfrm>
            <a:off x="-457200" y="0"/>
            <a:ext cx="10210800" cy="68844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1" name="Picture 10" descr="USS4"/>
          <p:cNvPicPr>
            <a:picLocks noChangeAspect="1" noChangeArrowheads="1"/>
          </p:cNvPicPr>
          <p:nvPr/>
        </p:nvPicPr>
        <p:blipFill>
          <a:blip r:embed="rId3" cstate="print"/>
          <a:srcRect/>
          <a:stretch>
            <a:fillRect/>
          </a:stretch>
        </p:blipFill>
        <p:spPr bwMode="auto">
          <a:xfrm>
            <a:off x="-304800" y="-1"/>
            <a:ext cx="9829800" cy="68835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4" descr="USU3"/>
          <p:cNvPicPr>
            <a:picLocks noChangeAspect="1" noChangeArrowheads="1"/>
          </p:cNvPicPr>
          <p:nvPr/>
        </p:nvPicPr>
        <p:blipFill>
          <a:blip r:embed="rId3" cstate="print"/>
          <a:srcRect/>
          <a:stretch>
            <a:fillRect/>
          </a:stretch>
        </p:blipFill>
        <p:spPr bwMode="auto">
          <a:xfrm>
            <a:off x="-609600" y="0"/>
            <a:ext cx="10439400" cy="68847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2</a:t>
            </a:r>
            <a:endParaRPr lang="en-US" dirty="0"/>
          </a:p>
        </p:txBody>
      </p:sp>
      <p:sp>
        <p:nvSpPr>
          <p:cNvPr id="3" name="Content Placeholder 2"/>
          <p:cNvSpPr>
            <a:spLocks noGrp="1"/>
          </p:cNvSpPr>
          <p:nvPr>
            <p:ph idx="10"/>
          </p:nvPr>
        </p:nvSpPr>
        <p:spPr>
          <a:xfrm>
            <a:off x="434977" y="1219200"/>
            <a:ext cx="6346823" cy="2438400"/>
          </a:xfrm>
        </p:spPr>
        <p:txBody>
          <a:bodyPr/>
          <a:lstStyle/>
          <a:p>
            <a:r>
              <a:rPr lang="en-US" dirty="0" smtClean="0"/>
              <a:t>Continued interviews</a:t>
            </a:r>
          </a:p>
          <a:p>
            <a:pPr lvl="1">
              <a:buFont typeface="Arial" pitchFamily="34" charset="0"/>
              <a:buChar char="•"/>
            </a:pPr>
            <a:r>
              <a:rPr lang="en-US" dirty="0" smtClean="0"/>
              <a:t> </a:t>
            </a:r>
            <a:r>
              <a:rPr lang="en-US" sz="2000" dirty="0" smtClean="0"/>
              <a:t>Establishing (2</a:t>
            </a:r>
            <a:r>
              <a:rPr lang="en-US" sz="2000" baseline="30000" dirty="0" smtClean="0"/>
              <a:t>nd</a:t>
            </a:r>
            <a:r>
              <a:rPr lang="en-US" sz="2000" dirty="0" smtClean="0"/>
              <a:t>-3</a:t>
            </a:r>
            <a:r>
              <a:rPr lang="en-US" sz="2000" baseline="30000" dirty="0" smtClean="0"/>
              <a:t>rd</a:t>
            </a:r>
            <a:r>
              <a:rPr lang="en-US" sz="2000" dirty="0" smtClean="0"/>
              <a:t> year undergraduates)</a:t>
            </a:r>
          </a:p>
          <a:p>
            <a:pPr lvl="1">
              <a:buFont typeface="Arial" pitchFamily="34" charset="0"/>
              <a:buChar char="•"/>
            </a:pPr>
            <a:r>
              <a:rPr lang="en-US" sz="2000" dirty="0" smtClean="0"/>
              <a:t> Embedding (postgraduates, PhD students)</a:t>
            </a:r>
          </a:p>
          <a:p>
            <a:pPr lvl="1">
              <a:buFont typeface="Arial" pitchFamily="34" charset="0"/>
              <a:buChar char="•"/>
            </a:pPr>
            <a:r>
              <a:rPr lang="en-US" sz="2000" dirty="0" smtClean="0"/>
              <a:t> Experienced (scholars)</a:t>
            </a:r>
          </a:p>
          <a:p>
            <a:pPr>
              <a:buFont typeface="Arial" pitchFamily="34" charset="0"/>
              <a:buChar char="•"/>
            </a:pPr>
            <a:r>
              <a:rPr lang="en-US" dirty="0" smtClean="0"/>
              <a:t> Began data analysis</a:t>
            </a:r>
          </a:p>
          <a:p>
            <a:pPr>
              <a:buFont typeface="Arial" pitchFamily="34" charset="0"/>
              <a:buChar char="•"/>
            </a:pPr>
            <a:endParaRPr lang="en-US" dirty="0" smtClean="0"/>
          </a:p>
          <a:p>
            <a:pPr>
              <a:buFont typeface="Arial" pitchFamily="34" charset="0"/>
              <a:buChar char="•"/>
            </a:pPr>
            <a:endParaRPr lang="en-US" dirty="0" smtClean="0"/>
          </a:p>
          <a:p>
            <a:endParaRPr lang="en-US" dirty="0"/>
          </a:p>
        </p:txBody>
      </p:sp>
      <p:pic>
        <p:nvPicPr>
          <p:cNvPr id="6147" name="Picture 3" descr="C:\Users\hoode\AppData\Local\Temp\MP900442658.JPG"/>
          <p:cNvPicPr>
            <a:picLocks noChangeAspect="1" noChangeArrowheads="1"/>
          </p:cNvPicPr>
          <p:nvPr/>
        </p:nvPicPr>
        <p:blipFill>
          <a:blip r:embed="rId3" cstate="print"/>
          <a:srcRect/>
          <a:stretch>
            <a:fillRect/>
          </a:stretch>
        </p:blipFill>
        <p:spPr bwMode="auto">
          <a:xfrm>
            <a:off x="4572000" y="3200400"/>
            <a:ext cx="2680387" cy="3200400"/>
          </a:xfrm>
          <a:prstGeom prst="rect">
            <a:avLst/>
          </a:prstGeom>
          <a:noFill/>
        </p:spPr>
      </p:pic>
      <p:pic>
        <p:nvPicPr>
          <p:cNvPr id="6148" name="Picture 4" descr="C:\Users\hoode\AppData\Local\Temp\MP900443070.JPG"/>
          <p:cNvPicPr>
            <a:picLocks noChangeAspect="1" noChangeArrowheads="1"/>
          </p:cNvPicPr>
          <p:nvPr/>
        </p:nvPicPr>
        <p:blipFill>
          <a:blip r:embed="rId4" cstate="print"/>
          <a:srcRect/>
          <a:stretch>
            <a:fillRect/>
          </a:stretch>
        </p:blipFill>
        <p:spPr bwMode="auto">
          <a:xfrm>
            <a:off x="6858000" y="3276600"/>
            <a:ext cx="2082800" cy="3124200"/>
          </a:xfrm>
          <a:prstGeom prst="rect">
            <a:avLst/>
          </a:prstGeom>
          <a:noFill/>
          <a:ln>
            <a:noFill/>
          </a:ln>
        </p:spPr>
      </p:pic>
      <p:pic>
        <p:nvPicPr>
          <p:cNvPr id="6146" name="Picture 2" descr="C:\Users\hoode\AppData\Local\Temp\MP900442491.JPG"/>
          <p:cNvPicPr>
            <a:picLocks noChangeAspect="1" noChangeArrowheads="1"/>
          </p:cNvPicPr>
          <p:nvPr/>
        </p:nvPicPr>
        <p:blipFill>
          <a:blip r:embed="rId5" cstate="print"/>
          <a:srcRect/>
          <a:stretch>
            <a:fillRect/>
          </a:stretch>
        </p:blipFill>
        <p:spPr bwMode="auto">
          <a:xfrm>
            <a:off x="2819400" y="3352800"/>
            <a:ext cx="1761067" cy="3048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Phase 2 </a:t>
            </a:r>
            <a:endParaRPr lang="en-US" dirty="0"/>
          </a:p>
        </p:txBody>
      </p:sp>
      <p:sp>
        <p:nvSpPr>
          <p:cNvPr id="3" name="Content Placeholder 2"/>
          <p:cNvSpPr>
            <a:spLocks noGrp="1"/>
          </p:cNvSpPr>
          <p:nvPr>
            <p:ph idx="10"/>
          </p:nvPr>
        </p:nvSpPr>
        <p:spPr>
          <a:xfrm>
            <a:off x="381000" y="1066800"/>
            <a:ext cx="8001000" cy="4495800"/>
          </a:xfrm>
        </p:spPr>
        <p:txBody>
          <a:bodyPr anchor="ctr"/>
          <a:lstStyle/>
          <a:p>
            <a:pPr>
              <a:buFont typeface="Arial" pitchFamily="34" charset="0"/>
              <a:buChar char="•"/>
            </a:pPr>
            <a:r>
              <a:rPr lang="en-US" dirty="0" smtClean="0"/>
              <a:t> 30 participants</a:t>
            </a:r>
          </a:p>
          <a:p>
            <a:pPr lvl="1">
              <a:buNone/>
            </a:pPr>
            <a:r>
              <a:rPr lang="en-US" dirty="0" smtClean="0"/>
              <a:t>-</a:t>
            </a:r>
            <a:r>
              <a:rPr lang="en-US" sz="2000" dirty="0" smtClean="0"/>
              <a:t>15 in the US</a:t>
            </a:r>
          </a:p>
          <a:p>
            <a:pPr lvl="1">
              <a:buNone/>
            </a:pPr>
            <a:r>
              <a:rPr lang="en-US" sz="2000" dirty="0" smtClean="0"/>
              <a:t>-15 in the UK</a:t>
            </a:r>
          </a:p>
          <a:p>
            <a:pPr lvl="1">
              <a:buNone/>
            </a:pPr>
            <a:r>
              <a:rPr lang="en-US" sz="2000" dirty="0" smtClean="0"/>
              <a:t>-10 Establishing (5 US, 5 UK)</a:t>
            </a:r>
          </a:p>
          <a:p>
            <a:pPr lvl="1">
              <a:buNone/>
            </a:pPr>
            <a:r>
              <a:rPr lang="en-US" sz="2000" dirty="0" smtClean="0"/>
              <a:t>-10 Embedding (5 US, 5 UK)</a:t>
            </a:r>
          </a:p>
          <a:p>
            <a:pPr lvl="1">
              <a:buNone/>
            </a:pPr>
            <a:r>
              <a:rPr lang="en-US" sz="2000" dirty="0" smtClean="0"/>
              <a:t>-10 Experienced (5 US, 5 UK)</a:t>
            </a:r>
          </a:p>
          <a:p>
            <a:pPr>
              <a:buFont typeface="Arial" pitchFamily="34" charset="0"/>
              <a:buChar char="•"/>
            </a:pPr>
            <a:r>
              <a:rPr lang="en-US" dirty="0" smtClean="0"/>
              <a:t> Diary submissions via Google Docs</a:t>
            </a:r>
          </a:p>
          <a:p>
            <a:pPr>
              <a:buFont typeface="Arial" pitchFamily="34" charset="0"/>
              <a:buChar char="•"/>
            </a:pPr>
            <a:r>
              <a:rPr lang="en-US" dirty="0" smtClean="0"/>
              <a:t> Video-diary submissions via </a:t>
            </a:r>
            <a:r>
              <a:rPr lang="en-US" dirty="0" err="1" smtClean="0"/>
              <a:t>Vimeo</a:t>
            </a:r>
            <a:endParaRPr lang="en-US" dirty="0" smtClean="0"/>
          </a:p>
          <a:p>
            <a:pPr lvl="2">
              <a:buFont typeface="Arial" pitchFamily="34" charset="0"/>
              <a:buChar char="•"/>
            </a:pPr>
            <a:endParaRPr lang="en-US" dirty="0" smtClean="0"/>
          </a:p>
          <a:p>
            <a:pPr lvl="1">
              <a:buFont typeface="Arial" pitchFamily="34" charset="0"/>
              <a:buChar char="•"/>
            </a:pPr>
            <a:endParaRPr lang="en-US" dirty="0" smtClean="0"/>
          </a:p>
        </p:txBody>
      </p:sp>
      <p:pic>
        <p:nvPicPr>
          <p:cNvPr id="4" name="Picture 3" descr="vimeo_wallpaper_by_ewizac.png"/>
          <p:cNvPicPr>
            <a:picLocks noChangeAspect="1"/>
          </p:cNvPicPr>
          <p:nvPr/>
        </p:nvPicPr>
        <p:blipFill>
          <a:blip r:embed="rId3" cstate="print"/>
          <a:stretch>
            <a:fillRect/>
          </a:stretch>
        </p:blipFill>
        <p:spPr>
          <a:xfrm rot="598440">
            <a:off x="7162800" y="4038600"/>
            <a:ext cx="1584964" cy="990603"/>
          </a:xfrm>
          <a:prstGeom prst="rect">
            <a:avLst/>
          </a:prstGeom>
        </p:spPr>
      </p:pic>
      <p:pic>
        <p:nvPicPr>
          <p:cNvPr id="5" name="Picture 4" descr="Google-Docs-logo.jpg"/>
          <p:cNvPicPr>
            <a:picLocks noChangeAspect="1"/>
          </p:cNvPicPr>
          <p:nvPr/>
        </p:nvPicPr>
        <p:blipFill>
          <a:blip r:embed="rId4" cstate="print"/>
          <a:stretch>
            <a:fillRect/>
          </a:stretch>
        </p:blipFill>
        <p:spPr>
          <a:xfrm>
            <a:off x="6400800" y="2362200"/>
            <a:ext cx="1534668" cy="1447800"/>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6" descr="sources"/>
          <p:cNvPicPr>
            <a:picLocks noChangeAspect="1" noChangeArrowheads="1"/>
          </p:cNvPicPr>
          <p:nvPr/>
        </p:nvPicPr>
        <p:blipFill>
          <a:blip r:embed="rId3" cstate="print"/>
          <a:srcRect/>
          <a:stretch>
            <a:fillRect/>
          </a:stretch>
        </p:blipFill>
        <p:spPr bwMode="auto">
          <a:xfrm>
            <a:off x="207963" y="1371600"/>
            <a:ext cx="8756650" cy="4594225"/>
          </a:xfrm>
          <a:prstGeom prst="rect">
            <a:avLst/>
          </a:prstGeom>
          <a:noFill/>
          <a:ln w="9525">
            <a:noFill/>
            <a:miter lim="800000"/>
            <a:headEnd/>
            <a:tailEnd/>
          </a:ln>
        </p:spPr>
      </p:pic>
      <p:sp>
        <p:nvSpPr>
          <p:cNvPr id="27652" name="Text Box 6"/>
          <p:cNvSpPr txBox="1">
            <a:spLocks noChangeArrowheads="1"/>
          </p:cNvSpPr>
          <p:nvPr/>
        </p:nvSpPr>
        <p:spPr bwMode="auto">
          <a:xfrm>
            <a:off x="457200" y="228600"/>
            <a:ext cx="6554788" cy="683264"/>
          </a:xfrm>
          <a:prstGeom prst="rect">
            <a:avLst/>
          </a:prstGeom>
          <a:noFill/>
          <a:ln w="9525">
            <a:noFill/>
            <a:miter lim="800000"/>
            <a:headEnd/>
            <a:tailEnd/>
          </a:ln>
        </p:spPr>
        <p:txBody>
          <a:bodyPr>
            <a:spAutoFit/>
          </a:bodyPr>
          <a:lstStyle/>
          <a:p>
            <a:r>
              <a:rPr lang="en-GB" sz="3200" dirty="0">
                <a:solidFill>
                  <a:srgbClr val="2178B5"/>
                </a:solidFill>
                <a:latin typeface="Levenim MT" pitchFamily="2" charset="-79"/>
              </a:rPr>
              <a:t>Sources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6"/>
          <p:cNvSpPr txBox="1">
            <a:spLocks noChangeArrowheads="1"/>
          </p:cNvSpPr>
          <p:nvPr/>
        </p:nvSpPr>
        <p:spPr bwMode="auto">
          <a:xfrm>
            <a:off x="381000" y="152400"/>
            <a:ext cx="6554788" cy="683264"/>
          </a:xfrm>
          <a:prstGeom prst="rect">
            <a:avLst/>
          </a:prstGeom>
          <a:noFill/>
          <a:ln w="9525">
            <a:noFill/>
            <a:miter lim="800000"/>
            <a:headEnd/>
            <a:tailEnd/>
          </a:ln>
        </p:spPr>
        <p:txBody>
          <a:bodyPr>
            <a:spAutoFit/>
          </a:bodyPr>
          <a:lstStyle/>
          <a:p>
            <a:r>
              <a:rPr lang="en-GB" sz="3200" dirty="0">
                <a:solidFill>
                  <a:srgbClr val="2178B5"/>
                </a:solidFill>
                <a:latin typeface="Levenim MT" pitchFamily="2" charset="-79"/>
              </a:rPr>
              <a:t>Contact</a:t>
            </a:r>
          </a:p>
        </p:txBody>
      </p:sp>
      <p:pic>
        <p:nvPicPr>
          <p:cNvPr id="29700" name="Picture 5" descr="contact"/>
          <p:cNvPicPr>
            <a:picLocks noChangeAspect="1" noChangeArrowheads="1"/>
          </p:cNvPicPr>
          <p:nvPr/>
        </p:nvPicPr>
        <p:blipFill>
          <a:blip r:embed="rId3" cstate="print"/>
          <a:srcRect/>
          <a:stretch>
            <a:fillRect/>
          </a:stretch>
        </p:blipFill>
        <p:spPr bwMode="auto">
          <a:xfrm>
            <a:off x="107950" y="1447800"/>
            <a:ext cx="8902700" cy="4656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Ethnography</a:t>
            </a:r>
            <a:endParaRPr lang="en-US" dirty="0"/>
          </a:p>
        </p:txBody>
      </p:sp>
      <p:sp>
        <p:nvSpPr>
          <p:cNvPr id="5" name="Content Placeholder 4"/>
          <p:cNvSpPr>
            <a:spLocks noGrp="1"/>
          </p:cNvSpPr>
          <p:nvPr>
            <p:ph idx="1"/>
          </p:nvPr>
        </p:nvSpPr>
        <p:spPr>
          <a:xfrm>
            <a:off x="381000" y="1143000"/>
            <a:ext cx="5105400" cy="4800600"/>
          </a:xfrm>
        </p:spPr>
        <p:txBody>
          <a:bodyPr/>
          <a:lstStyle/>
          <a:p>
            <a:r>
              <a:rPr lang="en-US" dirty="0" smtClean="0"/>
              <a:t>Rapport</a:t>
            </a:r>
          </a:p>
          <a:p>
            <a:r>
              <a:rPr lang="en-US" dirty="0" smtClean="0"/>
              <a:t>Observations</a:t>
            </a:r>
          </a:p>
          <a:p>
            <a:r>
              <a:rPr lang="en-US" dirty="0" smtClean="0"/>
              <a:t>Conversations</a:t>
            </a:r>
          </a:p>
          <a:p>
            <a:r>
              <a:rPr lang="en-US" dirty="0" smtClean="0"/>
              <a:t>Diaries</a:t>
            </a:r>
          </a:p>
          <a:p>
            <a:endParaRPr lang="en-US" dirty="0" smtClean="0"/>
          </a:p>
          <a:p>
            <a:pPr>
              <a:buNone/>
            </a:pPr>
            <a:endParaRPr lang="en-US" kern="1200" dirty="0" smtClean="0">
              <a:latin typeface="Trebuchet MS" pitchFamily="34" charset="0"/>
            </a:endParaRPr>
          </a:p>
          <a:p>
            <a:pPr>
              <a:buNone/>
            </a:pPr>
            <a:r>
              <a:rPr lang="en-US" kern="1200" dirty="0" smtClean="0">
                <a:latin typeface="Trebuchet MS" pitchFamily="34" charset="0"/>
              </a:rPr>
              <a:t>Ethnography enables us to establish rapport with target communities &amp; become immersed in other people’s existence</a:t>
            </a:r>
          </a:p>
          <a:p>
            <a:pPr>
              <a:buNone/>
            </a:pPr>
            <a:r>
              <a:rPr lang="en-US" kern="1200" dirty="0" smtClean="0">
                <a:latin typeface="Trebuchet MS" pitchFamily="34" charset="0"/>
              </a:rPr>
              <a:t>  </a:t>
            </a:r>
            <a:endParaRPr lang="en-US" dirty="0" smtClean="0"/>
          </a:p>
        </p:txBody>
      </p:sp>
      <p:pic>
        <p:nvPicPr>
          <p:cNvPr id="1026" name="Picture 2" descr="C:\Users\hoode\AppData\Local\Temp\medium_3875374318.jpg"/>
          <p:cNvPicPr>
            <a:picLocks noChangeAspect="1" noChangeArrowheads="1"/>
          </p:cNvPicPr>
          <p:nvPr/>
        </p:nvPicPr>
        <p:blipFill>
          <a:blip r:embed="rId3" cstate="print"/>
          <a:srcRect/>
          <a:stretch>
            <a:fillRect/>
          </a:stretch>
        </p:blipFill>
        <p:spPr bwMode="auto">
          <a:xfrm>
            <a:off x="5715000" y="1134430"/>
            <a:ext cx="3310585" cy="404717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4" descr="agency"/>
          <p:cNvPicPr>
            <a:picLocks noChangeAspect="1" noChangeArrowheads="1"/>
          </p:cNvPicPr>
          <p:nvPr/>
        </p:nvPicPr>
        <p:blipFill>
          <a:blip r:embed="rId3" cstate="print"/>
          <a:srcRect/>
          <a:stretch>
            <a:fillRect/>
          </a:stretch>
        </p:blipFill>
        <p:spPr bwMode="auto">
          <a:xfrm>
            <a:off x="323850" y="1676400"/>
            <a:ext cx="8532813" cy="4387850"/>
          </a:xfrm>
          <a:prstGeom prst="rect">
            <a:avLst/>
          </a:prstGeom>
          <a:noFill/>
          <a:ln w="9525">
            <a:noFill/>
            <a:miter lim="800000"/>
            <a:headEnd/>
            <a:tailEnd/>
          </a:ln>
        </p:spPr>
      </p:pic>
      <p:sp>
        <p:nvSpPr>
          <p:cNvPr id="32772" name="Text Box 6"/>
          <p:cNvSpPr txBox="1">
            <a:spLocks noChangeArrowheads="1"/>
          </p:cNvSpPr>
          <p:nvPr/>
        </p:nvSpPr>
        <p:spPr bwMode="auto">
          <a:xfrm>
            <a:off x="533400" y="228600"/>
            <a:ext cx="6554788" cy="683264"/>
          </a:xfrm>
          <a:prstGeom prst="rect">
            <a:avLst/>
          </a:prstGeom>
          <a:noFill/>
          <a:ln w="9525">
            <a:noFill/>
            <a:miter lim="800000"/>
            <a:headEnd/>
            <a:tailEnd/>
          </a:ln>
        </p:spPr>
        <p:txBody>
          <a:bodyPr>
            <a:spAutoFit/>
          </a:bodyPr>
          <a:lstStyle/>
          <a:p>
            <a:r>
              <a:rPr lang="en-GB" sz="3200" dirty="0">
                <a:solidFill>
                  <a:srgbClr val="2178B5"/>
                </a:solidFill>
                <a:latin typeface="Levenim MT" pitchFamily="2" charset="-79"/>
              </a:rPr>
              <a:t>Agency</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ext Box 6"/>
          <p:cNvSpPr txBox="1">
            <a:spLocks noChangeArrowheads="1"/>
          </p:cNvSpPr>
          <p:nvPr/>
        </p:nvSpPr>
        <p:spPr bwMode="auto">
          <a:xfrm>
            <a:off x="533400" y="228600"/>
            <a:ext cx="6554788" cy="683264"/>
          </a:xfrm>
          <a:prstGeom prst="rect">
            <a:avLst/>
          </a:prstGeom>
          <a:noFill/>
          <a:ln w="9525">
            <a:noFill/>
            <a:miter lim="800000"/>
            <a:headEnd/>
            <a:tailEnd/>
          </a:ln>
        </p:spPr>
        <p:txBody>
          <a:bodyPr>
            <a:spAutoFit/>
          </a:bodyPr>
          <a:lstStyle/>
          <a:p>
            <a:r>
              <a:rPr lang="en-GB" sz="3200" dirty="0">
                <a:solidFill>
                  <a:srgbClr val="2178B5"/>
                </a:solidFill>
                <a:latin typeface="Levenim MT" pitchFamily="2" charset="-79"/>
              </a:rPr>
              <a:t>People </a:t>
            </a:r>
          </a:p>
        </p:txBody>
      </p:sp>
      <p:pic>
        <p:nvPicPr>
          <p:cNvPr id="34824" name="Picture 8" descr="people"/>
          <p:cNvPicPr>
            <a:picLocks noChangeAspect="1" noChangeArrowheads="1"/>
          </p:cNvPicPr>
          <p:nvPr/>
        </p:nvPicPr>
        <p:blipFill>
          <a:blip r:embed="rId3" cstate="print"/>
          <a:srcRect/>
          <a:stretch>
            <a:fillRect/>
          </a:stretch>
        </p:blipFill>
        <p:spPr bwMode="auto">
          <a:xfrm>
            <a:off x="385763" y="1600200"/>
            <a:ext cx="8434387" cy="4410075"/>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533400" y="1524000"/>
            <a:ext cx="8001000" cy="3429000"/>
          </a:xfrm>
        </p:spPr>
        <p:txBody>
          <a:bodyPr/>
          <a:lstStyle/>
          <a:p>
            <a:r>
              <a:rPr lang="en-US" dirty="0" smtClean="0"/>
              <a:t>Understanding users’ motivation</a:t>
            </a:r>
          </a:p>
          <a:p>
            <a:pPr lvl="1"/>
            <a:r>
              <a:rPr lang="en-US" sz="2000" dirty="0" smtClean="0"/>
              <a:t>Inform librarians of users’ expectations of services &amp; systems</a:t>
            </a:r>
          </a:p>
          <a:p>
            <a:pPr lvl="1"/>
            <a:r>
              <a:rPr lang="en-GB" sz="2000" dirty="0" smtClean="0"/>
              <a:t>Enable educators &amp; service providers to make informed decisions</a:t>
            </a:r>
          </a:p>
          <a:p>
            <a:pPr lvl="1"/>
            <a:r>
              <a:rPr lang="en-GB" sz="2000" dirty="0" smtClean="0"/>
              <a:t>Position the role of the library within the workflows &amp;  information-seeking patterns of students &amp; faculty </a:t>
            </a:r>
          </a:p>
          <a:p>
            <a:pPr lvl="1"/>
            <a:r>
              <a:rPr lang="en-US" sz="2000" dirty="0" smtClean="0"/>
              <a:t>Influence </a:t>
            </a:r>
            <a:r>
              <a:rPr lang="en-GB" sz="2000" dirty="0" smtClean="0"/>
              <a:t>design &amp; delivery of digital platforms &amp; services</a:t>
            </a:r>
          </a:p>
          <a:p>
            <a:pPr lvl="1"/>
            <a:r>
              <a:rPr lang="en-GB" sz="2000" dirty="0" smtClean="0"/>
              <a:t>Investigate &amp; describe user-owned digital </a:t>
            </a:r>
            <a:r>
              <a:rPr lang="en-GB" sz="2000" dirty="0" err="1" smtClean="0"/>
              <a:t>literacies</a:t>
            </a:r>
            <a:endParaRPr lang="en-GB" sz="2000" b="1" dirty="0" smtClean="0"/>
          </a:p>
          <a:p>
            <a:endParaRPr lang="en-US" sz="2800" dirty="0"/>
          </a:p>
        </p:txBody>
      </p:sp>
      <p:pic>
        <p:nvPicPr>
          <p:cNvPr id="4" name="Picture 3" descr="lightbulb mouse.jpg"/>
          <p:cNvPicPr>
            <a:picLocks noChangeAspect="1"/>
          </p:cNvPicPr>
          <p:nvPr/>
        </p:nvPicPr>
        <p:blipFill>
          <a:blip r:embed="rId3" cstate="print"/>
          <a:stretch>
            <a:fillRect/>
          </a:stretch>
        </p:blipFill>
        <p:spPr>
          <a:xfrm>
            <a:off x="7391400" y="4495800"/>
            <a:ext cx="1562100" cy="1562100"/>
          </a:xfrm>
          <a:prstGeom prst="rect">
            <a:avLst/>
          </a:prstGeo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6"/>
          <p:cNvSpPr>
            <a:spLocks noGrp="1"/>
          </p:cNvSpPr>
          <p:nvPr>
            <p:ph type="title"/>
          </p:nvPr>
        </p:nvSpPr>
        <p:spPr>
          <a:xfrm>
            <a:off x="434975" y="147638"/>
            <a:ext cx="8023225" cy="995362"/>
          </a:xfrm>
        </p:spPr>
        <p:txBody>
          <a:bodyPr/>
          <a:lstStyle/>
          <a:p>
            <a:pPr eaLnBrk="1" hangingPunct="1"/>
            <a:r>
              <a:rPr lang="en-US" dirty="0" smtClean="0"/>
              <a:t>Selected Readings</a:t>
            </a:r>
          </a:p>
        </p:txBody>
      </p:sp>
      <p:sp>
        <p:nvSpPr>
          <p:cNvPr id="5" name="Content Placeholder 2"/>
          <p:cNvSpPr txBox="1">
            <a:spLocks/>
          </p:cNvSpPr>
          <p:nvPr/>
        </p:nvSpPr>
        <p:spPr>
          <a:xfrm>
            <a:off x="304800" y="762000"/>
            <a:ext cx="8458200" cy="5257800"/>
          </a:xfrm>
          <a:prstGeom prst="rect">
            <a:avLst/>
          </a:prstGeom>
        </p:spPr>
        <p:txBody>
          <a:bodyPr/>
          <a:lstStyle/>
          <a:p>
            <a:pPr marL="238125" indent="-225425" eaLnBrk="0" hangingPunct="0">
              <a:lnSpc>
                <a:spcPts val="2200"/>
              </a:lnSpc>
              <a:spcBef>
                <a:spcPct val="50000"/>
              </a:spcBef>
              <a:buClr>
                <a:srgbClr val="FF7600"/>
              </a:buClr>
              <a:defRPr/>
            </a:pPr>
            <a:r>
              <a:rPr lang="en-US" sz="1400" kern="0" dirty="0" err="1">
                <a:latin typeface="+mn-lt"/>
              </a:rPr>
              <a:t>Beetham</a:t>
            </a:r>
            <a:r>
              <a:rPr lang="en-US" sz="1400" kern="0" dirty="0">
                <a:latin typeface="+mn-lt"/>
              </a:rPr>
              <a:t>, Helen, Lou McGill, and Allison Littlejohn.  </a:t>
            </a:r>
            <a:r>
              <a:rPr lang="en-US" sz="1400" kern="0" dirty="0" smtClean="0">
                <a:latin typeface="+mn-lt"/>
              </a:rPr>
              <a:t>2009. </a:t>
            </a:r>
            <a:r>
              <a:rPr lang="en-US" sz="1400" i="1" kern="0" dirty="0" smtClean="0">
                <a:latin typeface="+mn-lt"/>
              </a:rPr>
              <a:t>Thriving </a:t>
            </a:r>
            <a:r>
              <a:rPr lang="en-US" sz="1400" i="1" kern="0" dirty="0">
                <a:latin typeface="+mn-lt"/>
              </a:rPr>
              <a:t>in the 21</a:t>
            </a:r>
            <a:r>
              <a:rPr lang="en-US" sz="1400" i="1" kern="0" baseline="30000" dirty="0">
                <a:latin typeface="+mn-lt"/>
              </a:rPr>
              <a:t>st</a:t>
            </a:r>
            <a:r>
              <a:rPr lang="en-US" sz="1400" i="1" kern="0" dirty="0">
                <a:latin typeface="+mn-lt"/>
              </a:rPr>
              <a:t> </a:t>
            </a:r>
            <a:r>
              <a:rPr lang="en-US" sz="1400" i="1" kern="0" dirty="0" smtClean="0">
                <a:latin typeface="+mn-lt"/>
              </a:rPr>
              <a:t>century</a:t>
            </a:r>
            <a:r>
              <a:rPr lang="en-US" sz="1400" i="1" kern="0" dirty="0">
                <a:latin typeface="+mn-lt"/>
              </a:rPr>
              <a:t>: Learning </a:t>
            </a:r>
            <a:r>
              <a:rPr lang="en-US" sz="1400" i="1" kern="0" dirty="0" smtClean="0">
                <a:latin typeface="+mn-lt"/>
              </a:rPr>
              <a:t>literacies </a:t>
            </a:r>
            <a:r>
              <a:rPr lang="en-US" sz="1400" i="1" kern="0" dirty="0">
                <a:latin typeface="+mn-lt"/>
              </a:rPr>
              <a:t>for the </a:t>
            </a:r>
            <a:r>
              <a:rPr lang="en-US" sz="1400" i="1" kern="0" dirty="0" smtClean="0">
                <a:latin typeface="+mn-lt"/>
              </a:rPr>
              <a:t>digital age </a:t>
            </a:r>
            <a:r>
              <a:rPr lang="en-US" sz="1400" i="1" kern="0" dirty="0">
                <a:latin typeface="+mn-lt"/>
              </a:rPr>
              <a:t>(</a:t>
            </a:r>
            <a:r>
              <a:rPr lang="en-US" sz="1400" i="1" kern="0" dirty="0" err="1">
                <a:latin typeface="+mn-lt"/>
              </a:rPr>
              <a:t>LLiDA</a:t>
            </a:r>
            <a:r>
              <a:rPr lang="en-US" sz="1400" i="1" kern="0" dirty="0">
                <a:latin typeface="+mn-lt"/>
              </a:rPr>
              <a:t> Project).  </a:t>
            </a:r>
            <a:r>
              <a:rPr lang="en-US" sz="1400" kern="0" dirty="0">
                <a:latin typeface="+mn-lt"/>
              </a:rPr>
              <a:t>Glasgow: The Caledonian Academy, Glasgow Caledonian </a:t>
            </a:r>
            <a:r>
              <a:rPr lang="en-US" sz="1400" kern="0" dirty="0" smtClean="0">
                <a:latin typeface="+mn-lt"/>
              </a:rPr>
              <a:t>University. </a:t>
            </a:r>
            <a:r>
              <a:rPr lang="en-US" sz="1400" kern="0" dirty="0">
                <a:latin typeface="+mn-lt"/>
                <a:hlinkClick r:id="rId3"/>
              </a:rPr>
              <a:t>http://www.academy.gcal.ac.uk/llida/LLiDAReportJune2009.pdf</a:t>
            </a:r>
            <a:r>
              <a:rPr lang="en-US" sz="1400" kern="0" dirty="0">
                <a:latin typeface="+mn-lt"/>
              </a:rPr>
              <a:t>.</a:t>
            </a:r>
          </a:p>
          <a:p>
            <a:pPr marL="238125" indent="-225425" eaLnBrk="0" hangingPunct="0">
              <a:lnSpc>
                <a:spcPts val="2200"/>
              </a:lnSpc>
              <a:spcBef>
                <a:spcPct val="50000"/>
              </a:spcBef>
              <a:buClr>
                <a:srgbClr val="FF7600"/>
              </a:buClr>
              <a:defRPr/>
            </a:pPr>
            <a:r>
              <a:rPr lang="en-US" sz="1400" kern="0" dirty="0" err="1">
                <a:latin typeface="+mn-lt"/>
              </a:rPr>
              <a:t>Bullen</a:t>
            </a:r>
            <a:r>
              <a:rPr lang="en-US" sz="1400" kern="0" dirty="0">
                <a:latin typeface="+mn-lt"/>
              </a:rPr>
              <a:t>, Mark, </a:t>
            </a:r>
            <a:r>
              <a:rPr lang="en-US" sz="1400" kern="0" dirty="0" err="1">
                <a:latin typeface="+mn-lt"/>
              </a:rPr>
              <a:t>Tannis</a:t>
            </a:r>
            <a:r>
              <a:rPr lang="en-US" sz="1400" kern="0" dirty="0">
                <a:latin typeface="+mn-lt"/>
              </a:rPr>
              <a:t> Morgan, and </a:t>
            </a:r>
            <a:r>
              <a:rPr lang="en-US" sz="1400" kern="0" dirty="0" err="1">
                <a:latin typeface="+mn-lt"/>
              </a:rPr>
              <a:t>Adnan</a:t>
            </a:r>
            <a:r>
              <a:rPr lang="en-US" sz="1400" kern="0" dirty="0">
                <a:latin typeface="+mn-lt"/>
              </a:rPr>
              <a:t> </a:t>
            </a:r>
            <a:r>
              <a:rPr lang="en-US" sz="1400" kern="0" dirty="0" err="1">
                <a:latin typeface="+mn-lt"/>
              </a:rPr>
              <a:t>Qayyum</a:t>
            </a:r>
            <a:r>
              <a:rPr lang="en-US" sz="1400" kern="0" dirty="0">
                <a:latin typeface="+mn-lt"/>
              </a:rPr>
              <a:t>. </a:t>
            </a:r>
            <a:r>
              <a:rPr lang="en-US" sz="1400" kern="0" dirty="0" smtClean="0">
                <a:latin typeface="+mn-lt"/>
              </a:rPr>
              <a:t>2011. Digital learners </a:t>
            </a:r>
            <a:r>
              <a:rPr lang="en-US" sz="1400" kern="0" dirty="0">
                <a:latin typeface="+mn-lt"/>
              </a:rPr>
              <a:t>in </a:t>
            </a:r>
            <a:r>
              <a:rPr lang="en-US" sz="1400" kern="0" dirty="0" smtClean="0">
                <a:latin typeface="+mn-lt"/>
              </a:rPr>
              <a:t>higher education</a:t>
            </a:r>
            <a:r>
              <a:rPr lang="en-US" sz="1400" kern="0" dirty="0">
                <a:latin typeface="+mn-lt"/>
              </a:rPr>
              <a:t>: Generation is </a:t>
            </a:r>
            <a:r>
              <a:rPr lang="en-US" sz="1400" kern="0" dirty="0" smtClean="0">
                <a:latin typeface="+mn-lt"/>
              </a:rPr>
              <a:t>not </a:t>
            </a:r>
            <a:r>
              <a:rPr lang="en-US" sz="1400" kern="0" dirty="0">
                <a:latin typeface="+mn-lt"/>
              </a:rPr>
              <a:t>the </a:t>
            </a:r>
            <a:r>
              <a:rPr lang="en-US" sz="1400" kern="0" dirty="0" smtClean="0">
                <a:latin typeface="+mn-lt"/>
              </a:rPr>
              <a:t>issue. </a:t>
            </a:r>
            <a:r>
              <a:rPr lang="en-US" sz="1400" i="1" kern="0" dirty="0">
                <a:latin typeface="+mn-lt"/>
              </a:rPr>
              <a:t>Canadian Journal of Learning and Technology </a:t>
            </a:r>
            <a:r>
              <a:rPr lang="en-US" sz="1400" kern="0" dirty="0">
                <a:latin typeface="+mn-lt"/>
              </a:rPr>
              <a:t>37, no. 1 (</a:t>
            </a:r>
            <a:r>
              <a:rPr lang="en-US" sz="1400" kern="0" dirty="0" smtClean="0">
                <a:latin typeface="+mn-lt"/>
              </a:rPr>
              <a:t>Spring), </a:t>
            </a:r>
            <a:r>
              <a:rPr lang="en-US" sz="1400" kern="0" dirty="0">
                <a:latin typeface="+mn-lt"/>
                <a:hlinkClick r:id="rId4"/>
              </a:rPr>
              <a:t>http://www.cjlt.ca/index.php/cjlt/article/view/550/298</a:t>
            </a:r>
            <a:r>
              <a:rPr lang="en-US" sz="1400" kern="0" dirty="0">
                <a:latin typeface="+mn-lt"/>
              </a:rPr>
              <a:t>. </a:t>
            </a:r>
          </a:p>
          <a:p>
            <a:pPr marL="238125" indent="-225425" eaLnBrk="0" hangingPunct="0">
              <a:lnSpc>
                <a:spcPts val="2200"/>
              </a:lnSpc>
              <a:spcBef>
                <a:spcPct val="50000"/>
              </a:spcBef>
              <a:buClr>
                <a:srgbClr val="FF7600"/>
              </a:buClr>
              <a:defRPr/>
            </a:pPr>
            <a:r>
              <a:rPr lang="en-US" sz="1400" dirty="0"/>
              <a:t>Centre for Information </a:t>
            </a:r>
            <a:r>
              <a:rPr lang="en-US" sz="1400" dirty="0" err="1"/>
              <a:t>Behaviour</a:t>
            </a:r>
            <a:r>
              <a:rPr lang="en-US" sz="1400" dirty="0"/>
              <a:t> and the Evaluation of Research. </a:t>
            </a:r>
            <a:r>
              <a:rPr lang="en-US" sz="1400" dirty="0" smtClean="0"/>
              <a:t>2008. </a:t>
            </a:r>
            <a:r>
              <a:rPr lang="en-US" sz="1400" i="1" dirty="0"/>
              <a:t>Information </a:t>
            </a:r>
            <a:r>
              <a:rPr lang="en-US" sz="1400" i="1" dirty="0" err="1" smtClean="0"/>
              <a:t>behaviour</a:t>
            </a:r>
            <a:r>
              <a:rPr lang="en-US" sz="1400" i="1" dirty="0" smtClean="0"/>
              <a:t> </a:t>
            </a:r>
            <a:r>
              <a:rPr lang="en-US" sz="1400" i="1" dirty="0"/>
              <a:t>of the </a:t>
            </a:r>
            <a:r>
              <a:rPr lang="en-US" sz="1400" i="1" dirty="0" smtClean="0"/>
              <a:t>researcher </a:t>
            </a:r>
            <a:r>
              <a:rPr lang="en-US" sz="1400" i="1" dirty="0"/>
              <a:t>of the </a:t>
            </a:r>
            <a:r>
              <a:rPr lang="en-US" sz="1400" i="1" dirty="0" smtClean="0"/>
              <a:t>future</a:t>
            </a:r>
            <a:r>
              <a:rPr lang="en-US" sz="1400" i="1" dirty="0"/>
              <a:t>: A CIBER </a:t>
            </a:r>
            <a:r>
              <a:rPr lang="en-US" sz="1400" i="1" dirty="0" smtClean="0"/>
              <a:t>briefing paper</a:t>
            </a:r>
            <a:r>
              <a:rPr lang="en-US" sz="1400" i="1" dirty="0"/>
              <a:t>. </a:t>
            </a:r>
            <a:r>
              <a:rPr lang="en-US" sz="1400" dirty="0"/>
              <a:t>London: </a:t>
            </a:r>
            <a:r>
              <a:rPr lang="en-US" sz="1400" dirty="0" smtClean="0"/>
              <a:t>CIBER. </a:t>
            </a:r>
            <a:r>
              <a:rPr lang="en-US" sz="1400" dirty="0">
                <a:hlinkClick r:id="rId5"/>
              </a:rPr>
              <a:t>http://www.jisc.ac.uk/media/documents/programmemes/reppres/gg_final_keynote_11012008.pdf</a:t>
            </a:r>
            <a:r>
              <a:rPr lang="en-US" sz="1400" dirty="0"/>
              <a:t>.</a:t>
            </a:r>
          </a:p>
          <a:p>
            <a:pPr marL="238125" indent="-225425" eaLnBrk="0" hangingPunct="0">
              <a:lnSpc>
                <a:spcPts val="2200"/>
              </a:lnSpc>
              <a:spcBef>
                <a:spcPct val="50000"/>
              </a:spcBef>
              <a:buClr>
                <a:srgbClr val="FF7600"/>
              </a:buClr>
              <a:defRPr/>
            </a:pPr>
            <a:r>
              <a:rPr lang="en-US" sz="1400" kern="0" dirty="0">
                <a:latin typeface="+mn-lt"/>
              </a:rPr>
              <a:t>Connaway, Lynn Silipigni, and Timothy J. Dickey. </a:t>
            </a:r>
            <a:r>
              <a:rPr lang="en-US" sz="1400" kern="0" dirty="0" smtClean="0">
                <a:latin typeface="+mn-lt"/>
              </a:rPr>
              <a:t>2010. </a:t>
            </a:r>
            <a:r>
              <a:rPr lang="en-US" sz="1400" i="1" kern="0" dirty="0" smtClean="0">
                <a:latin typeface="+mn-lt"/>
              </a:rPr>
              <a:t>The digital information seeker</a:t>
            </a:r>
            <a:r>
              <a:rPr lang="en-US" sz="1400" i="1" kern="0" dirty="0">
                <a:latin typeface="+mn-lt"/>
              </a:rPr>
              <a:t>: Report of the </a:t>
            </a:r>
            <a:r>
              <a:rPr lang="en-US" sz="1400" i="1" kern="0" dirty="0" smtClean="0">
                <a:latin typeface="+mn-lt"/>
              </a:rPr>
              <a:t>findings </a:t>
            </a:r>
            <a:r>
              <a:rPr lang="en-US" sz="1400" i="1" kern="0" dirty="0">
                <a:latin typeface="+mn-lt"/>
              </a:rPr>
              <a:t>from </a:t>
            </a:r>
            <a:r>
              <a:rPr lang="en-US" sz="1400" i="1" kern="0" dirty="0" smtClean="0">
                <a:latin typeface="+mn-lt"/>
              </a:rPr>
              <a:t>selected </a:t>
            </a:r>
            <a:r>
              <a:rPr lang="en-US" sz="1400" i="1" kern="0" dirty="0">
                <a:latin typeface="+mn-lt"/>
              </a:rPr>
              <a:t>OCLC, RIN, and JISC </a:t>
            </a:r>
            <a:r>
              <a:rPr lang="en-US" sz="1400" i="1" kern="0" dirty="0" smtClean="0">
                <a:latin typeface="+mn-lt"/>
              </a:rPr>
              <a:t>user </a:t>
            </a:r>
            <a:r>
              <a:rPr lang="en-US" sz="1400" i="1" kern="0" dirty="0" err="1" smtClean="0">
                <a:latin typeface="+mn-lt"/>
              </a:rPr>
              <a:t>behaviour</a:t>
            </a:r>
            <a:r>
              <a:rPr lang="en-US" sz="1400" i="1" kern="0" dirty="0" smtClean="0">
                <a:latin typeface="+mn-lt"/>
              </a:rPr>
              <a:t> projects</a:t>
            </a:r>
            <a:r>
              <a:rPr lang="en-US" sz="1400" i="1" kern="0" dirty="0">
                <a:latin typeface="+mn-lt"/>
              </a:rPr>
              <a:t>.</a:t>
            </a:r>
            <a:r>
              <a:rPr lang="en-US" sz="1400" kern="0" dirty="0">
                <a:latin typeface="+mn-lt"/>
              </a:rPr>
              <a:t> </a:t>
            </a:r>
            <a:r>
              <a:rPr lang="en-US" sz="1400" kern="0" dirty="0" smtClean="0">
                <a:latin typeface="+mn-lt"/>
                <a:hlinkClick r:id="rId6"/>
              </a:rPr>
              <a:t>http</a:t>
            </a:r>
            <a:r>
              <a:rPr lang="en-US" sz="1400" kern="0" dirty="0">
                <a:latin typeface="+mn-lt"/>
                <a:hlinkClick r:id="rId6"/>
              </a:rPr>
              <a:t>://www.jisc.ac.uk/media/documents/publications/reports/2010/digitalinformationseekerreport.pdf</a:t>
            </a:r>
            <a:r>
              <a:rPr lang="en-US" sz="1400" kern="0" dirty="0" smtClean="0">
                <a:latin typeface="+mn-lt"/>
              </a:rPr>
              <a:t>.</a:t>
            </a:r>
          </a:p>
          <a:p>
            <a:pPr marL="238125" indent="-225425" eaLnBrk="0" hangingPunct="0">
              <a:lnSpc>
                <a:spcPts val="2200"/>
              </a:lnSpc>
              <a:buClr>
                <a:srgbClr val="FF7600"/>
              </a:buClr>
              <a:defRPr/>
            </a:pPr>
            <a:r>
              <a:rPr lang="en-US" sz="1400" kern="0" dirty="0" err="1" smtClean="0"/>
              <a:t>Connaway</a:t>
            </a:r>
            <a:r>
              <a:rPr lang="en-US" sz="1400" kern="0" dirty="0" smtClean="0"/>
              <a:t>, Lynn </a:t>
            </a:r>
            <a:r>
              <a:rPr lang="en-US" sz="1400" kern="0" dirty="0" err="1" smtClean="0"/>
              <a:t>Silipigni</a:t>
            </a:r>
            <a:r>
              <a:rPr lang="en-US" sz="1400" kern="0" dirty="0" smtClean="0"/>
              <a:t>, Timothy J. Dickey, and Marie L. Radford. 2011. “If it is too inconvenient I’m not going after it:” Convenience as a critical factor in information-seeking behaviors. </a:t>
            </a:r>
            <a:r>
              <a:rPr lang="en-US" sz="1400" i="1" kern="0" dirty="0" smtClean="0"/>
              <a:t>Library &amp; Information Science Research</a:t>
            </a:r>
            <a:r>
              <a:rPr lang="en-US" sz="1400" kern="0" dirty="0" smtClean="0"/>
              <a:t> 33, no. 3: 179-90. </a:t>
            </a:r>
          </a:p>
          <a:p>
            <a:pPr marL="238125" indent="-225425" eaLnBrk="0" hangingPunct="0">
              <a:lnSpc>
                <a:spcPts val="2200"/>
              </a:lnSpc>
              <a:spcBef>
                <a:spcPct val="50000"/>
              </a:spcBef>
              <a:buClr>
                <a:srgbClr val="FF7600"/>
              </a:buClr>
              <a:defRPr/>
            </a:pPr>
            <a:endParaRPr lang="en-US" sz="1400" kern="0" dirty="0">
              <a:latin typeface="+mn-lt"/>
            </a:endParaRPr>
          </a:p>
          <a:p>
            <a:pPr marL="238125" indent="-225425" eaLnBrk="0" hangingPunct="0">
              <a:lnSpc>
                <a:spcPct val="120000"/>
              </a:lnSpc>
              <a:spcBef>
                <a:spcPct val="50000"/>
              </a:spcBef>
              <a:buClr>
                <a:srgbClr val="FF7600"/>
              </a:buClr>
              <a:defRPr/>
            </a:pPr>
            <a:endParaRPr lang="en-US" sz="1800" kern="0" dirty="0">
              <a:latin typeface="+mn-lt"/>
            </a:endParaRPr>
          </a:p>
          <a:p>
            <a:pPr marL="238125" indent="-225425" eaLnBrk="0" hangingPunct="0">
              <a:lnSpc>
                <a:spcPct val="120000"/>
              </a:lnSpc>
              <a:spcBef>
                <a:spcPct val="50000"/>
              </a:spcBef>
              <a:buClr>
                <a:srgbClr val="FF7600"/>
              </a:buClr>
              <a:defRPr/>
            </a:pPr>
            <a:endParaRPr lang="en-GB" kern="0" dirty="0">
              <a:latin typeface="+mn-l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6"/>
          <p:cNvSpPr>
            <a:spLocks noGrp="1"/>
          </p:cNvSpPr>
          <p:nvPr>
            <p:ph type="title"/>
          </p:nvPr>
        </p:nvSpPr>
        <p:spPr>
          <a:xfrm>
            <a:off x="434975" y="147638"/>
            <a:ext cx="8023225" cy="995362"/>
          </a:xfrm>
        </p:spPr>
        <p:txBody>
          <a:bodyPr/>
          <a:lstStyle/>
          <a:p>
            <a:pPr eaLnBrk="1" hangingPunct="1"/>
            <a:r>
              <a:rPr lang="en-US" dirty="0" smtClean="0"/>
              <a:t>Selected Readings</a:t>
            </a:r>
          </a:p>
        </p:txBody>
      </p:sp>
      <p:sp>
        <p:nvSpPr>
          <p:cNvPr id="5" name="Content Placeholder 2"/>
          <p:cNvSpPr txBox="1">
            <a:spLocks/>
          </p:cNvSpPr>
          <p:nvPr/>
        </p:nvSpPr>
        <p:spPr>
          <a:xfrm>
            <a:off x="292100" y="914400"/>
            <a:ext cx="8559800" cy="5029200"/>
          </a:xfrm>
          <a:prstGeom prst="rect">
            <a:avLst/>
          </a:prstGeom>
        </p:spPr>
        <p:txBody>
          <a:bodyPr/>
          <a:lstStyle/>
          <a:p>
            <a:pPr marL="238125" indent="-225425" eaLnBrk="0" hangingPunct="0">
              <a:lnSpc>
                <a:spcPts val="2200"/>
              </a:lnSpc>
              <a:buClr>
                <a:srgbClr val="FF7600"/>
              </a:buClr>
              <a:defRPr/>
            </a:pPr>
            <a:r>
              <a:rPr lang="en-GB" sz="1400" dirty="0" smtClean="0">
                <a:solidFill>
                  <a:schemeClr val="tx1"/>
                </a:solidFill>
              </a:rPr>
              <a:t>Connaway, Lynn Silipigni, Donna Lanclos, David White, Alison Le Cornu, and Erin M. Hood. Forthcoming. </a:t>
            </a:r>
            <a:r>
              <a:rPr lang="en-US" sz="1400" dirty="0" smtClean="0">
                <a:solidFill>
                  <a:schemeClr val="tx1"/>
                </a:solidFill>
              </a:rPr>
              <a:t>User-centered decision making: A new model for developing academic library services and systems. </a:t>
            </a:r>
            <a:r>
              <a:rPr lang="en-US" sz="1400" i="1" dirty="0" smtClean="0">
                <a:solidFill>
                  <a:schemeClr val="tx1"/>
                </a:solidFill>
              </a:rPr>
              <a:t>IFLA 2012 Conference Proceedings, August 11-17, 2012, Helsinki, Finland. </a:t>
            </a:r>
            <a:r>
              <a:rPr lang="en-GB" sz="1400" dirty="0" smtClean="0">
                <a:solidFill>
                  <a:schemeClr val="tx1"/>
                </a:solidFill>
              </a:rPr>
              <a:t> </a:t>
            </a:r>
            <a:endParaRPr lang="en-US" sz="1400" dirty="0" smtClean="0">
              <a:solidFill>
                <a:schemeClr val="tx1"/>
              </a:solidFill>
            </a:endParaRPr>
          </a:p>
          <a:p>
            <a:pPr marL="238125" indent="-225425" eaLnBrk="0" hangingPunct="0">
              <a:lnSpc>
                <a:spcPts val="2200"/>
              </a:lnSpc>
              <a:buClr>
                <a:srgbClr val="FF7600"/>
              </a:buClr>
              <a:defRPr/>
            </a:pPr>
            <a:r>
              <a:rPr lang="en-US" sz="1400" dirty="0" smtClean="0"/>
              <a:t>Connaway, Lynn Silipigni, and Ronald R. Powell. 2010.</a:t>
            </a:r>
            <a:r>
              <a:rPr lang="en-US" sz="1400" i="1" dirty="0" smtClean="0"/>
              <a:t>Basic Research Methods for Librarians</a:t>
            </a:r>
            <a:r>
              <a:rPr lang="en-US" sz="1400" dirty="0" smtClean="0"/>
              <a:t>. Santa Barbara, CA: Libraries Unlimited.</a:t>
            </a:r>
            <a:endParaRPr lang="en-US" sz="1400" b="0" dirty="0" smtClean="0"/>
          </a:p>
          <a:p>
            <a:pPr marL="238125" indent="-225425" eaLnBrk="0" hangingPunct="0">
              <a:lnSpc>
                <a:spcPts val="2200"/>
              </a:lnSpc>
              <a:spcBef>
                <a:spcPct val="50000"/>
              </a:spcBef>
              <a:buClr>
                <a:srgbClr val="FF7600"/>
              </a:buClr>
              <a:defRPr/>
            </a:pPr>
            <a:r>
              <a:rPr lang="en-US" sz="1400" kern="0" dirty="0" smtClean="0"/>
              <a:t>Connaway</a:t>
            </a:r>
            <a:r>
              <a:rPr lang="en-US" sz="1400" kern="0" dirty="0"/>
              <a:t>, Lynn Silipigni, and Marie L. Radford. </a:t>
            </a:r>
            <a:r>
              <a:rPr lang="en-US" sz="1400" i="1" kern="0" dirty="0"/>
              <a:t>Seeking Synchronicity: Revelations and Recommendations for Virtual Reference.</a:t>
            </a:r>
            <a:r>
              <a:rPr lang="en-US" sz="1400" kern="0" dirty="0"/>
              <a:t> Dublin, OH: OCLC Research, 2011. </a:t>
            </a:r>
            <a:r>
              <a:rPr lang="en-US" sz="1400" u="sng" dirty="0">
                <a:hlinkClick r:id="rId3"/>
              </a:rPr>
              <a:t>http://www.oclc.org/reports/synchronicity/full.pdf</a:t>
            </a:r>
            <a:r>
              <a:rPr lang="en-US" sz="1400" dirty="0" smtClean="0"/>
              <a:t>.</a:t>
            </a:r>
          </a:p>
          <a:p>
            <a:pPr marL="238125" indent="-225425" eaLnBrk="0" hangingPunct="0">
              <a:lnSpc>
                <a:spcPts val="2200"/>
              </a:lnSpc>
              <a:buClr>
                <a:srgbClr val="FF7600"/>
              </a:buClr>
              <a:defRPr/>
            </a:pPr>
            <a:r>
              <a:rPr lang="en-US" sz="1400" dirty="0" smtClean="0"/>
              <a:t>Dempsey, </a:t>
            </a:r>
            <a:r>
              <a:rPr lang="en-US" sz="1400" dirty="0" err="1" smtClean="0"/>
              <a:t>Lorcan</a:t>
            </a:r>
            <a:r>
              <a:rPr lang="en-US" sz="1400" dirty="0" smtClean="0"/>
              <a:t>. 2010. 3 switches. </a:t>
            </a:r>
            <a:r>
              <a:rPr lang="en-US" sz="1400" i="1" dirty="0" err="1" smtClean="0"/>
              <a:t>Lorcan</a:t>
            </a:r>
            <a:r>
              <a:rPr lang="en-US" sz="1400" i="1" dirty="0" smtClean="0"/>
              <a:t> Dempsey’s Weblog</a:t>
            </a:r>
            <a:r>
              <a:rPr lang="en-US" sz="1400" dirty="0" smtClean="0"/>
              <a:t> (blog), June 13, 2010. </a:t>
            </a:r>
            <a:r>
              <a:rPr lang="en-US" sz="1400" u="sng" dirty="0" smtClean="0">
                <a:hlinkClick r:id="rId4"/>
              </a:rPr>
              <a:t>http://orweblog.oclc.org/archives/002104.html</a:t>
            </a:r>
            <a:r>
              <a:rPr lang="en-US" sz="1400" dirty="0" smtClean="0"/>
              <a:t>.</a:t>
            </a:r>
          </a:p>
          <a:p>
            <a:pPr marL="238125" indent="-225425" eaLnBrk="0" hangingPunct="0">
              <a:lnSpc>
                <a:spcPts val="2200"/>
              </a:lnSpc>
              <a:buClr>
                <a:srgbClr val="FF7600"/>
              </a:buClr>
              <a:defRPr/>
            </a:pPr>
            <a:r>
              <a:rPr lang="en-US" sz="1400" dirty="0" err="1" smtClean="0">
                <a:latin typeface="Arial" pitchFamily="34" charset="0"/>
                <a:cs typeface="Arial" pitchFamily="34" charset="0"/>
              </a:rPr>
              <a:t>Geertz</a:t>
            </a:r>
            <a:r>
              <a:rPr lang="en-US" sz="1400" dirty="0" smtClean="0">
                <a:latin typeface="Arial" pitchFamily="34" charset="0"/>
                <a:cs typeface="Arial" pitchFamily="34" charset="0"/>
              </a:rPr>
              <a:t>, Clifford. 1973. </a:t>
            </a:r>
            <a:r>
              <a:rPr lang="en-US" sz="1400" i="1" dirty="0" smtClean="0">
                <a:latin typeface="Arial" pitchFamily="34" charset="0"/>
                <a:cs typeface="Arial" pitchFamily="34" charset="0"/>
              </a:rPr>
              <a:t>The interpretation of cultures: Selected essays</a:t>
            </a:r>
            <a:r>
              <a:rPr lang="en-US" sz="1400" dirty="0" smtClean="0">
                <a:latin typeface="Arial" pitchFamily="34" charset="0"/>
                <a:cs typeface="Arial" pitchFamily="34" charset="0"/>
              </a:rPr>
              <a:t>. New York: Basic Books, 6. </a:t>
            </a:r>
          </a:p>
          <a:p>
            <a:pPr marL="238125" indent="-225425" eaLnBrk="0" hangingPunct="0">
              <a:lnSpc>
                <a:spcPts val="2200"/>
              </a:lnSpc>
              <a:buClr>
                <a:srgbClr val="FF7600"/>
              </a:buClr>
              <a:defRPr/>
            </a:pPr>
            <a:r>
              <a:rPr lang="en-US" sz="1400" dirty="0" smtClean="0">
                <a:latin typeface="Arial" pitchFamily="34" charset="0"/>
                <a:cs typeface="Arial" pitchFamily="34" charset="0"/>
              </a:rPr>
              <a:t>Glaser, Barney G., and Anselm L. Strauss. 1967. </a:t>
            </a:r>
            <a:r>
              <a:rPr lang="en-US" sz="1400" i="1" dirty="0" smtClean="0">
                <a:latin typeface="Arial" pitchFamily="34" charset="0"/>
                <a:cs typeface="Arial" pitchFamily="34" charset="0"/>
              </a:rPr>
              <a:t>The discovery of grounded theory; strategies for qualitative research</a:t>
            </a:r>
            <a:r>
              <a:rPr lang="en-US" sz="1400" dirty="0" smtClean="0">
                <a:latin typeface="Arial" pitchFamily="34" charset="0"/>
                <a:cs typeface="Arial" pitchFamily="34" charset="0"/>
              </a:rPr>
              <a:t>.  Chicago: Aldine, 273. </a:t>
            </a:r>
          </a:p>
          <a:p>
            <a:pPr marL="238125" indent="-225425" eaLnBrk="0" hangingPunct="0">
              <a:lnSpc>
                <a:spcPts val="2200"/>
              </a:lnSpc>
              <a:spcBef>
                <a:spcPct val="50000"/>
              </a:spcBef>
              <a:buClr>
                <a:srgbClr val="FF7600"/>
              </a:buClr>
              <a:defRPr/>
            </a:pPr>
            <a:r>
              <a:rPr lang="en-US" sz="1400" dirty="0" smtClean="0"/>
              <a:t>Institute </a:t>
            </a:r>
            <a:r>
              <a:rPr lang="en-US" sz="1400" dirty="0"/>
              <a:t>for Museums and Library Services Research Grant. </a:t>
            </a:r>
            <a:r>
              <a:rPr lang="en-US" sz="1400" i="1" dirty="0"/>
              <a:t>Seeking Synchronicity: Evaluating Virtual Reference Services from User, Non-User, and Librarian Perspectives.</a:t>
            </a:r>
            <a:r>
              <a:rPr lang="en-US" sz="1400" dirty="0"/>
              <a:t> Lynn Silipigni Connaway and Marie L. Radford, Rutgers University. Co-Principal Investigators. 2005-2007.   </a:t>
            </a:r>
            <a:r>
              <a:rPr lang="en-US" sz="1400" dirty="0">
                <a:hlinkClick r:id="rId5"/>
              </a:rPr>
              <a:t>http://www.oclc.org/research/activities/synchronicity/default.htm</a:t>
            </a:r>
            <a:r>
              <a:rPr lang="en-US" sz="1400" dirty="0"/>
              <a:t>.</a:t>
            </a:r>
          </a:p>
          <a:p>
            <a:pPr marL="238125" indent="-225425" eaLnBrk="0" hangingPunct="0">
              <a:lnSpc>
                <a:spcPts val="2200"/>
              </a:lnSpc>
              <a:spcBef>
                <a:spcPct val="50000"/>
              </a:spcBef>
              <a:buClr>
                <a:srgbClr val="FF7600"/>
              </a:buClr>
              <a:defRPr/>
            </a:pPr>
            <a:endParaRPr lang="en-US" sz="1400" kern="0" dirty="0"/>
          </a:p>
          <a:p>
            <a:pPr marL="238125" indent="-225425" eaLnBrk="0" hangingPunct="0">
              <a:lnSpc>
                <a:spcPts val="2200"/>
              </a:lnSpc>
              <a:spcBef>
                <a:spcPct val="50000"/>
              </a:spcBef>
              <a:buClr>
                <a:srgbClr val="FF7600"/>
              </a:buClr>
              <a:defRPr/>
            </a:pPr>
            <a:endParaRPr lang="en-US" sz="1400" dirty="0"/>
          </a:p>
          <a:p>
            <a:pPr marL="238125" indent="-225425" eaLnBrk="0" hangingPunct="0">
              <a:lnSpc>
                <a:spcPct val="120000"/>
              </a:lnSpc>
              <a:spcBef>
                <a:spcPct val="50000"/>
              </a:spcBef>
              <a:buClr>
                <a:srgbClr val="FF7600"/>
              </a:buClr>
              <a:defRPr/>
            </a:pPr>
            <a:endParaRPr lang="en-US" sz="1800" kern="0" dirty="0">
              <a:latin typeface="+mn-lt"/>
            </a:endParaRPr>
          </a:p>
          <a:p>
            <a:pPr marL="238125" indent="-225425" eaLnBrk="0" hangingPunct="0">
              <a:lnSpc>
                <a:spcPct val="120000"/>
              </a:lnSpc>
              <a:spcBef>
                <a:spcPct val="50000"/>
              </a:spcBef>
              <a:buClr>
                <a:srgbClr val="FF7600"/>
              </a:buClr>
              <a:defRPr/>
            </a:pPr>
            <a:endParaRPr lang="en-GB" kern="0" dirty="0">
              <a:latin typeface="+mn-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6"/>
          <p:cNvSpPr>
            <a:spLocks noGrp="1"/>
          </p:cNvSpPr>
          <p:nvPr>
            <p:ph type="title"/>
          </p:nvPr>
        </p:nvSpPr>
        <p:spPr>
          <a:xfrm>
            <a:off x="434975" y="147638"/>
            <a:ext cx="8023225" cy="995362"/>
          </a:xfrm>
        </p:spPr>
        <p:txBody>
          <a:bodyPr/>
          <a:lstStyle/>
          <a:p>
            <a:pPr eaLnBrk="1" hangingPunct="1"/>
            <a:r>
              <a:rPr lang="en-US" dirty="0" smtClean="0"/>
              <a:t>Selected Readings</a:t>
            </a:r>
          </a:p>
        </p:txBody>
      </p:sp>
      <p:sp>
        <p:nvSpPr>
          <p:cNvPr id="5" name="Content Placeholder 2"/>
          <p:cNvSpPr txBox="1">
            <a:spLocks/>
          </p:cNvSpPr>
          <p:nvPr/>
        </p:nvSpPr>
        <p:spPr>
          <a:xfrm>
            <a:off x="292100" y="990600"/>
            <a:ext cx="8559800" cy="5029200"/>
          </a:xfrm>
          <a:prstGeom prst="rect">
            <a:avLst/>
          </a:prstGeom>
        </p:spPr>
        <p:txBody>
          <a:bodyPr/>
          <a:lstStyle/>
          <a:p>
            <a:pPr marL="238125" indent="-225425" eaLnBrk="0" hangingPunct="0">
              <a:lnSpc>
                <a:spcPts val="2200"/>
              </a:lnSpc>
              <a:buClr>
                <a:srgbClr val="FF7600"/>
              </a:buClr>
              <a:defRPr/>
            </a:pPr>
            <a:r>
              <a:rPr lang="en-US" sz="1400" kern="0" dirty="0" smtClean="0"/>
              <a:t>Institute for Museums and Library Services Research Grant. </a:t>
            </a:r>
            <a:r>
              <a:rPr lang="en-US" sz="1400" i="1" kern="0" dirty="0" smtClean="0"/>
              <a:t>Sense-making the Information Confluence: The </a:t>
            </a:r>
            <a:r>
              <a:rPr lang="en-US" sz="1400" i="1" kern="0" dirty="0" err="1" smtClean="0"/>
              <a:t>Hows</a:t>
            </a:r>
            <a:r>
              <a:rPr lang="en-US" sz="1400" i="1" kern="0" dirty="0" smtClean="0"/>
              <a:t> and the Whys of College and University User </a:t>
            </a:r>
            <a:r>
              <a:rPr lang="en-US" sz="1400" i="1" kern="0" dirty="0" err="1" smtClean="0"/>
              <a:t>Satisficing</a:t>
            </a:r>
            <a:r>
              <a:rPr lang="en-US" sz="1400" i="1" kern="0" dirty="0" smtClean="0"/>
              <a:t> of Information Needs.</a:t>
            </a:r>
            <a:r>
              <a:rPr lang="en-US" sz="1400" kern="0" dirty="0" smtClean="0"/>
              <a:t> Brenda </a:t>
            </a:r>
            <a:r>
              <a:rPr lang="en-US" sz="1400" kern="0" dirty="0" err="1" smtClean="0"/>
              <a:t>Dervin</a:t>
            </a:r>
            <a:r>
              <a:rPr lang="en-US" sz="1400" kern="0" dirty="0" smtClean="0"/>
              <a:t>, Ohio State University, Principal Investigator; Lynn Silipigni Connaway and </a:t>
            </a:r>
            <a:r>
              <a:rPr lang="en-US" sz="1400" kern="0" dirty="0" smtClean="0">
                <a:latin typeface="+mj-lt"/>
              </a:rPr>
              <a:t>Chandra </a:t>
            </a:r>
            <a:r>
              <a:rPr lang="en-US" sz="1400" kern="0" dirty="0" err="1" smtClean="0">
                <a:latin typeface="+mj-lt"/>
              </a:rPr>
              <a:t>Prabha</a:t>
            </a:r>
            <a:r>
              <a:rPr lang="en-US" sz="1400" kern="0" dirty="0" smtClean="0">
                <a:latin typeface="+mj-lt"/>
              </a:rPr>
              <a:t>, Co-Investigators. 2003-2005. </a:t>
            </a:r>
          </a:p>
          <a:p>
            <a:pPr marL="238125" indent="-225425" eaLnBrk="0" hangingPunct="0">
              <a:lnSpc>
                <a:spcPts val="2200"/>
              </a:lnSpc>
              <a:buClr>
                <a:srgbClr val="FF7600"/>
              </a:buClr>
              <a:defRPr/>
            </a:pPr>
            <a:r>
              <a:rPr lang="en-US" sz="1400" dirty="0" err="1" smtClean="0">
                <a:latin typeface="+mj-lt"/>
                <a:cs typeface="Arial" pitchFamily="34" charset="0"/>
              </a:rPr>
              <a:t>Kvale</a:t>
            </a:r>
            <a:r>
              <a:rPr lang="en-US" sz="1400" dirty="0" smtClean="0">
                <a:latin typeface="+mj-lt"/>
                <a:cs typeface="Arial" pitchFamily="34" charset="0"/>
              </a:rPr>
              <a:t>, </a:t>
            </a:r>
            <a:r>
              <a:rPr lang="en-US" sz="1400" dirty="0" err="1" smtClean="0">
                <a:latin typeface="+mj-lt"/>
                <a:cs typeface="Arial" pitchFamily="34" charset="0"/>
              </a:rPr>
              <a:t>Steinar</a:t>
            </a:r>
            <a:r>
              <a:rPr lang="en-US" sz="1400" dirty="0" smtClean="0">
                <a:latin typeface="+mj-lt"/>
                <a:cs typeface="Arial" pitchFamily="34" charset="0"/>
              </a:rPr>
              <a:t>. 1996. </a:t>
            </a:r>
            <a:r>
              <a:rPr lang="en-US" sz="1400" i="1" dirty="0" err="1" smtClean="0">
                <a:latin typeface="+mj-lt"/>
                <a:cs typeface="Arial" pitchFamily="34" charset="0"/>
              </a:rPr>
              <a:t>InterViews</a:t>
            </a:r>
            <a:r>
              <a:rPr lang="en-US" sz="1400" i="1" dirty="0" smtClean="0">
                <a:latin typeface="+mj-lt"/>
                <a:cs typeface="Arial" pitchFamily="34" charset="0"/>
              </a:rPr>
              <a:t>: An introduction to qualitative research interviewing</a:t>
            </a:r>
            <a:r>
              <a:rPr lang="en-US" sz="1400" dirty="0" smtClean="0">
                <a:latin typeface="+mj-lt"/>
                <a:cs typeface="Arial" pitchFamily="34" charset="0"/>
              </a:rPr>
              <a:t>. Thousand Oaks, CA: Sage Publications, 133-135.</a:t>
            </a:r>
          </a:p>
          <a:p>
            <a:pPr marL="238125" indent="-225425" eaLnBrk="0" hangingPunct="0">
              <a:lnSpc>
                <a:spcPts val="2200"/>
              </a:lnSpc>
              <a:buClr>
                <a:srgbClr val="FF7600"/>
              </a:buClr>
              <a:defRPr/>
            </a:pPr>
            <a:r>
              <a:rPr lang="en-US" sz="1400" dirty="0" smtClean="0">
                <a:latin typeface="+mj-lt"/>
              </a:rPr>
              <a:t>White, David and, Connaway, Lynn Silipigni. 2011. </a:t>
            </a:r>
            <a:r>
              <a:rPr lang="en-US" sz="1400" i="1" dirty="0" smtClean="0">
                <a:latin typeface="+mj-lt"/>
              </a:rPr>
              <a:t>Visitors and Residents: What Motivates Engagement with the Digital Information Environment.</a:t>
            </a:r>
            <a:r>
              <a:rPr lang="en-US" sz="1400" dirty="0" smtClean="0">
                <a:latin typeface="+mj-lt"/>
              </a:rPr>
              <a:t> Funded by JISC, OCLC, and Oxford University. </a:t>
            </a:r>
            <a:r>
              <a:rPr lang="en-US" sz="1400" u="sng" dirty="0" smtClean="0">
                <a:latin typeface="+mj-lt"/>
                <a:hlinkClick r:id="rId3"/>
              </a:rPr>
              <a:t>http://www.oclc.org/research/activities/vandr/</a:t>
            </a:r>
            <a:r>
              <a:rPr lang="en-US" sz="1400" u="sng" dirty="0" smtClean="0">
                <a:latin typeface="+mj-lt"/>
              </a:rPr>
              <a:t>.</a:t>
            </a:r>
          </a:p>
          <a:p>
            <a:pPr marL="238125" indent="-225425" eaLnBrk="0" hangingPunct="0">
              <a:lnSpc>
                <a:spcPts val="2200"/>
              </a:lnSpc>
              <a:buClr>
                <a:srgbClr val="FF7600"/>
              </a:buClr>
              <a:defRPr/>
            </a:pPr>
            <a:r>
              <a:rPr lang="en-US" sz="1400" dirty="0" smtClean="0">
                <a:latin typeface="+mj-lt"/>
                <a:cs typeface="Arial" pitchFamily="34" charset="0"/>
              </a:rPr>
              <a:t>Whyte, William F. 1979. On making the most of participant observation. </a:t>
            </a:r>
            <a:r>
              <a:rPr lang="en-US" sz="1400" i="1" dirty="0" smtClean="0">
                <a:latin typeface="+mj-lt"/>
                <a:cs typeface="Arial" pitchFamily="34" charset="0"/>
              </a:rPr>
              <a:t>The American Sociologist</a:t>
            </a:r>
            <a:r>
              <a:rPr lang="en-US" sz="1400" dirty="0" smtClean="0">
                <a:latin typeface="+mj-lt"/>
                <a:cs typeface="Arial" pitchFamily="34" charset="0"/>
              </a:rPr>
              <a:t>  14: 56-66</a:t>
            </a:r>
            <a:r>
              <a:rPr lang="en-US" sz="1400" dirty="0" smtClean="0">
                <a:latin typeface="+mj-lt"/>
              </a:rPr>
              <a:t>.  </a:t>
            </a:r>
            <a:r>
              <a:rPr lang="en-US" sz="1400" kern="0" dirty="0" smtClean="0">
                <a:latin typeface="+mj-lt"/>
                <a:hlinkClick r:id="rId4"/>
              </a:rPr>
              <a:t>http://www.oclc.org/research/activities/past/orprojects/imls/default.htm</a:t>
            </a:r>
            <a:r>
              <a:rPr lang="en-US" sz="1400" kern="0" dirty="0" smtClean="0">
                <a:latin typeface="+mj-lt"/>
              </a:rPr>
              <a:t>.</a:t>
            </a:r>
          </a:p>
          <a:p>
            <a:pPr marL="238125" indent="-225425" eaLnBrk="0" hangingPunct="0">
              <a:lnSpc>
                <a:spcPts val="2200"/>
              </a:lnSpc>
              <a:buClr>
                <a:srgbClr val="FF7600"/>
              </a:buClr>
              <a:defRPr/>
            </a:pPr>
            <a:endParaRPr lang="en-US" sz="1400" u="sng" dirty="0" smtClean="0"/>
          </a:p>
          <a:p>
            <a:pPr marL="238125" indent="-225425" eaLnBrk="0" hangingPunct="0">
              <a:lnSpc>
                <a:spcPts val="2200"/>
              </a:lnSpc>
              <a:buClr>
                <a:srgbClr val="FF7600"/>
              </a:buClr>
              <a:defRPr/>
            </a:pPr>
            <a:endParaRPr lang="en-US" sz="1400" u="sng" dirty="0" smtClean="0"/>
          </a:p>
          <a:p>
            <a:pPr marL="238125" indent="-225425" eaLnBrk="0" hangingPunct="0">
              <a:lnSpc>
                <a:spcPts val="2200"/>
              </a:lnSpc>
              <a:spcBef>
                <a:spcPct val="50000"/>
              </a:spcBef>
              <a:buClr>
                <a:srgbClr val="FF7600"/>
              </a:buClr>
              <a:defRPr/>
            </a:pPr>
            <a:endParaRPr lang="en-US" sz="1400" kern="0" dirty="0"/>
          </a:p>
          <a:p>
            <a:pPr marL="238125" indent="-225425" eaLnBrk="0" hangingPunct="0">
              <a:lnSpc>
                <a:spcPts val="2200"/>
              </a:lnSpc>
              <a:spcBef>
                <a:spcPct val="50000"/>
              </a:spcBef>
              <a:buClr>
                <a:srgbClr val="FF7600"/>
              </a:buClr>
              <a:defRPr/>
            </a:pPr>
            <a:endParaRPr lang="en-US" sz="1400" dirty="0"/>
          </a:p>
          <a:p>
            <a:pPr marL="238125" indent="-225425" eaLnBrk="0" hangingPunct="0">
              <a:lnSpc>
                <a:spcPct val="120000"/>
              </a:lnSpc>
              <a:spcBef>
                <a:spcPct val="50000"/>
              </a:spcBef>
              <a:buClr>
                <a:srgbClr val="FF7600"/>
              </a:buClr>
              <a:defRPr/>
            </a:pPr>
            <a:endParaRPr lang="en-US" sz="1800" kern="0" dirty="0">
              <a:latin typeface="+mn-lt"/>
            </a:endParaRPr>
          </a:p>
          <a:p>
            <a:pPr marL="238125" indent="-225425" eaLnBrk="0" hangingPunct="0">
              <a:lnSpc>
                <a:spcPct val="120000"/>
              </a:lnSpc>
              <a:spcBef>
                <a:spcPct val="50000"/>
              </a:spcBef>
              <a:buClr>
                <a:srgbClr val="FF7600"/>
              </a:buClr>
              <a:defRPr/>
            </a:pPr>
            <a:endParaRPr lang="en-GB" kern="0" dirty="0">
              <a:latin typeface="+mn-l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2254984"/>
            <a:ext cx="7620000" cy="1015663"/>
          </a:xfrm>
          <a:prstGeom prst="rect">
            <a:avLst/>
          </a:prstGeom>
        </p:spPr>
        <p:txBody>
          <a:bodyPr wrap="square">
            <a:spAutoFit/>
          </a:bodyPr>
          <a:lstStyle/>
          <a:p>
            <a:pPr>
              <a:lnSpc>
                <a:spcPts val="2400"/>
              </a:lnSpc>
              <a:buClr>
                <a:srgbClr val="002147"/>
              </a:buClr>
              <a:buSzPct val="80000"/>
              <a:buFont typeface="Wingdings" pitchFamily="2" charset="2"/>
              <a:buNone/>
            </a:pPr>
            <a:r>
              <a:rPr lang="en-US" dirty="0" smtClean="0"/>
              <a:t>The researchers would like to thank Erin Hood for her assistance in keeping the team organized, analyzing the data, and disseminating the results.</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Picture Credits</a:t>
            </a:r>
            <a:endParaRPr lang="en-US" dirty="0"/>
          </a:p>
        </p:txBody>
      </p:sp>
      <p:sp>
        <p:nvSpPr>
          <p:cNvPr id="3" name="Content Placeholder 2"/>
          <p:cNvSpPr>
            <a:spLocks noGrp="1"/>
          </p:cNvSpPr>
          <p:nvPr>
            <p:ph idx="1"/>
          </p:nvPr>
        </p:nvSpPr>
        <p:spPr>
          <a:xfrm>
            <a:off x="457201" y="609600"/>
            <a:ext cx="8077199" cy="5072065"/>
          </a:xfrm>
        </p:spPr>
        <p:txBody>
          <a:bodyPr/>
          <a:lstStyle/>
          <a:p>
            <a:pPr>
              <a:spcAft>
                <a:spcPts val="0"/>
              </a:spcAft>
              <a:buNone/>
            </a:pPr>
            <a:r>
              <a:rPr lang="en-US" sz="1400" dirty="0" smtClean="0"/>
              <a:t>Introduction</a:t>
            </a:r>
          </a:p>
          <a:p>
            <a:pPr>
              <a:spcAft>
                <a:spcPts val="0"/>
              </a:spcAft>
              <a:buNone/>
            </a:pPr>
            <a:r>
              <a:rPr lang="en-US" sz="1400" dirty="0" smtClean="0">
                <a:hlinkClick r:id="rId3"/>
              </a:rPr>
              <a:t>http://www.vedupro.com/our_services.php</a:t>
            </a:r>
            <a:endParaRPr lang="en-US" sz="1400" dirty="0" smtClean="0"/>
          </a:p>
          <a:p>
            <a:pPr>
              <a:spcAft>
                <a:spcPts val="0"/>
              </a:spcAft>
              <a:buNone/>
            </a:pPr>
            <a:endParaRPr lang="en-US" sz="1400" dirty="0" smtClean="0"/>
          </a:p>
          <a:p>
            <a:pPr>
              <a:spcAft>
                <a:spcPts val="0"/>
              </a:spcAft>
              <a:buNone/>
            </a:pPr>
            <a:r>
              <a:rPr lang="en-US" sz="1400" dirty="0" smtClean="0"/>
              <a:t>Ethnography </a:t>
            </a:r>
          </a:p>
          <a:p>
            <a:pPr>
              <a:spcAft>
                <a:spcPts val="0"/>
              </a:spcAft>
              <a:buNone/>
            </a:pPr>
            <a:r>
              <a:rPr lang="en-US" sz="1400" dirty="0" smtClean="0">
                <a:hlinkClick r:id="rId4"/>
              </a:rPr>
              <a:t>http://www.flickr.com/photos/insomnia90/3875374318/</a:t>
            </a:r>
            <a:endParaRPr lang="en-US" sz="1400" dirty="0" smtClean="0"/>
          </a:p>
          <a:p>
            <a:pPr>
              <a:spcAft>
                <a:spcPts val="0"/>
              </a:spcAft>
              <a:buNone/>
            </a:pPr>
            <a:endParaRPr lang="en-US" sz="1400" dirty="0" smtClean="0"/>
          </a:p>
          <a:p>
            <a:pPr>
              <a:spcAft>
                <a:spcPts val="0"/>
              </a:spcAft>
              <a:buNone/>
            </a:pPr>
            <a:r>
              <a:rPr lang="en-US" sz="1400" dirty="0" smtClean="0"/>
              <a:t>Interviews</a:t>
            </a:r>
          </a:p>
          <a:p>
            <a:pPr>
              <a:spcAft>
                <a:spcPts val="0"/>
              </a:spcAft>
              <a:buNone/>
            </a:pPr>
            <a:r>
              <a:rPr lang="en-US" sz="1400" dirty="0" smtClean="0">
                <a:hlinkClick r:id="rId5"/>
              </a:rPr>
              <a:t>http://www.flickr.com/photos/myxi/4327438430/</a:t>
            </a:r>
            <a:endParaRPr lang="en-US" sz="1400" dirty="0" smtClean="0"/>
          </a:p>
          <a:p>
            <a:pPr>
              <a:spcAft>
                <a:spcPts val="0"/>
              </a:spcAft>
              <a:buNone/>
            </a:pPr>
            <a:endParaRPr lang="en-US" sz="1400" dirty="0" smtClean="0"/>
          </a:p>
          <a:p>
            <a:pPr>
              <a:spcAft>
                <a:spcPts val="0"/>
              </a:spcAft>
              <a:buNone/>
            </a:pPr>
            <a:r>
              <a:rPr lang="en-US" sz="1400" dirty="0" smtClean="0"/>
              <a:t>Phase 1 Pilot stage: Months 1-6</a:t>
            </a:r>
          </a:p>
          <a:p>
            <a:pPr>
              <a:spcAft>
                <a:spcPts val="0"/>
              </a:spcAft>
              <a:buNone/>
            </a:pPr>
            <a:r>
              <a:rPr lang="en-US" sz="1400" dirty="0" smtClean="0">
                <a:hlinkClick r:id="rId6"/>
              </a:rPr>
              <a:t>http://www.flickr.com/photos/orangeacid/252090910</a:t>
            </a:r>
            <a:endParaRPr lang="en-US" sz="1400" dirty="0" smtClean="0"/>
          </a:p>
          <a:p>
            <a:pPr>
              <a:spcAft>
                <a:spcPts val="0"/>
              </a:spcAft>
            </a:pPr>
            <a:endParaRPr lang="en-US" sz="1400" dirty="0" smtClean="0"/>
          </a:p>
          <a:p>
            <a:pPr>
              <a:spcAft>
                <a:spcPts val="0"/>
              </a:spcAft>
              <a:buNone/>
            </a:pPr>
            <a:r>
              <a:rPr lang="en-US" sz="1400" dirty="0" smtClean="0"/>
              <a:t>Phase I Participant Demographics</a:t>
            </a:r>
          </a:p>
          <a:p>
            <a:pPr>
              <a:buNone/>
            </a:pPr>
            <a:r>
              <a:rPr lang="en-US" sz="1400" dirty="0" smtClean="0">
                <a:hlinkClick r:id="rId7"/>
              </a:rPr>
              <a:t>http://www.flickr.com/photos/doug88888/4570566630/</a:t>
            </a:r>
            <a:endParaRPr lang="en-US" sz="1400" dirty="0" smtClean="0"/>
          </a:p>
          <a:p>
            <a:pPr>
              <a:buNone/>
            </a:pPr>
            <a:endParaRPr lang="en-US" sz="1400" dirty="0" smtClean="0"/>
          </a:p>
          <a:p>
            <a:pPr>
              <a:spcAft>
                <a:spcPts val="0"/>
              </a:spcAft>
              <a:buNone/>
            </a:pPr>
            <a:r>
              <a:rPr lang="en-US" sz="1400" dirty="0" smtClean="0"/>
              <a:t>US vs. UK Participant University Majors</a:t>
            </a:r>
          </a:p>
          <a:p>
            <a:pPr>
              <a:spcAft>
                <a:spcPts val="0"/>
              </a:spcAft>
              <a:buNone/>
            </a:pPr>
            <a:r>
              <a:rPr lang="en-US" sz="1400" dirty="0" smtClean="0">
                <a:hlinkClick r:id="rId8"/>
              </a:rPr>
              <a:t>http://www.flickr.com/photos/kkoshy/2927378663/</a:t>
            </a:r>
            <a:endParaRPr lang="en-US" sz="1400" dirty="0" smtClean="0"/>
          </a:p>
          <a:p>
            <a:pPr>
              <a:spcAft>
                <a:spcPts val="0"/>
              </a:spcAft>
              <a:buNone/>
            </a:pPr>
            <a:endParaRPr lang="en-US" sz="1400" dirty="0" smtClean="0"/>
          </a:p>
          <a:p>
            <a:pPr>
              <a:spcAft>
                <a:spcPts val="0"/>
              </a:spcAft>
              <a:buNone/>
            </a:pPr>
            <a:r>
              <a:rPr lang="en-US" sz="1400" dirty="0" smtClean="0"/>
              <a:t>Codebook</a:t>
            </a:r>
          </a:p>
          <a:p>
            <a:pPr>
              <a:spcAft>
                <a:spcPts val="0"/>
              </a:spcAft>
              <a:buNone/>
            </a:pPr>
            <a:r>
              <a:rPr lang="en-US" sz="1400" dirty="0" smtClean="0">
                <a:hlinkClick r:id="rId9"/>
              </a:rPr>
              <a:t>http://www.flickr.com/photos/themadguru/3546619930/</a:t>
            </a:r>
            <a:endParaRPr lang="en-US" sz="1400" dirty="0" smtClean="0"/>
          </a:p>
          <a:p>
            <a:pPr>
              <a:spcAft>
                <a:spcPts val="0"/>
              </a:spcAft>
              <a:buNone/>
            </a:pPr>
            <a:endParaRPr lang="en-US" sz="1400" dirty="0" smtClean="0"/>
          </a:p>
          <a:p>
            <a:pPr>
              <a:spcAft>
                <a:spcPts val="0"/>
              </a:spcAft>
              <a:buNone/>
            </a:pPr>
            <a:r>
              <a:rPr lang="en-US" sz="1400" dirty="0" smtClean="0"/>
              <a:t>Diaries</a:t>
            </a:r>
          </a:p>
          <a:p>
            <a:pPr>
              <a:spcAft>
                <a:spcPts val="0"/>
              </a:spcAft>
              <a:buNone/>
            </a:pPr>
            <a:r>
              <a:rPr lang="en-GB" sz="1400" dirty="0" smtClean="0">
                <a:hlinkClick r:id="rId10"/>
              </a:rPr>
              <a:t>http://www.flickr.com/photos/smemon/5167671844/</a:t>
            </a:r>
            <a:endParaRPr lang="en-GB" sz="1400" dirty="0" smtClean="0"/>
          </a:p>
          <a:p>
            <a:pPr>
              <a:spcAft>
                <a:spcPts val="0"/>
              </a:spcAft>
              <a:buNone/>
            </a:pPr>
            <a:endParaRPr lang="en-GB" sz="1400" dirty="0" smtClean="0"/>
          </a:p>
          <a:p>
            <a:pPr>
              <a:spcAft>
                <a:spcPts val="0"/>
              </a:spcAft>
              <a:buNone/>
            </a:pPr>
            <a:r>
              <a:rPr lang="en-GB" sz="1400" dirty="0" smtClean="0"/>
              <a:t>Phase 1 Data (Residents)</a:t>
            </a:r>
          </a:p>
          <a:p>
            <a:pPr>
              <a:spcAft>
                <a:spcPts val="0"/>
              </a:spcAft>
              <a:buNone/>
            </a:pPr>
            <a:r>
              <a:rPr lang="en-GB" sz="1400" dirty="0" smtClean="0">
                <a:hlinkClick r:id="rId11"/>
              </a:rPr>
              <a:t>http://www.flickr.com/photos/nicocavallotto/363251198/</a:t>
            </a:r>
            <a:endParaRPr lang="en-GB" sz="1400" dirty="0" smtClean="0"/>
          </a:p>
          <a:p>
            <a:pPr>
              <a:spcAft>
                <a:spcPts val="0"/>
              </a:spcAft>
              <a:buNone/>
            </a:pPr>
            <a:endParaRPr lang="en-GB" sz="1400" dirty="0" smtClean="0"/>
          </a:p>
          <a:p>
            <a:pPr>
              <a:spcAft>
                <a:spcPts val="0"/>
              </a:spcAft>
              <a:buNone/>
            </a:pPr>
            <a:endParaRPr lang="en-GB" sz="1400" dirty="0" smtClean="0"/>
          </a:p>
          <a:p>
            <a:pPr>
              <a:spcAft>
                <a:spcPts val="0"/>
              </a:spcAft>
              <a:buNone/>
            </a:pPr>
            <a:endParaRPr lang="en-GB" sz="1400" dirty="0" smtClean="0"/>
          </a:p>
          <a:p>
            <a:pPr>
              <a:spcAft>
                <a:spcPts val="0"/>
              </a:spcAft>
              <a:buNone/>
            </a:pPr>
            <a:endParaRPr lang="en-US" sz="1400" dirty="0" smtClean="0"/>
          </a:p>
          <a:p>
            <a:pPr>
              <a:spcAft>
                <a:spcPts val="0"/>
              </a:spcAft>
              <a:buNone/>
            </a:pPr>
            <a:endParaRPr lang="en-US" sz="1400" dirty="0" smtClean="0"/>
          </a:p>
          <a:p>
            <a:pPr>
              <a:buNone/>
            </a:pPr>
            <a:endParaRPr lang="en-US" sz="1400" dirty="0" smtClean="0"/>
          </a:p>
          <a:p>
            <a:pPr>
              <a:buNone/>
            </a:pPr>
            <a:endParaRPr lang="en-US" sz="1400"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Picture Credits, cont.</a:t>
            </a:r>
            <a:endParaRPr lang="en-US" dirty="0"/>
          </a:p>
        </p:txBody>
      </p:sp>
      <p:sp>
        <p:nvSpPr>
          <p:cNvPr id="3" name="Content Placeholder 2"/>
          <p:cNvSpPr>
            <a:spLocks noGrp="1"/>
          </p:cNvSpPr>
          <p:nvPr>
            <p:ph idx="1"/>
          </p:nvPr>
        </p:nvSpPr>
        <p:spPr>
          <a:xfrm>
            <a:off x="381000" y="990600"/>
            <a:ext cx="7832728" cy="5148265"/>
          </a:xfrm>
        </p:spPr>
        <p:txBody>
          <a:bodyPr/>
          <a:lstStyle/>
          <a:p>
            <a:pPr>
              <a:spcAft>
                <a:spcPts val="0"/>
              </a:spcAft>
              <a:buNone/>
            </a:pPr>
            <a:r>
              <a:rPr lang="en-US" sz="1400" dirty="0" smtClean="0"/>
              <a:t>Phase 1 Data, cont. (Guilty dog)</a:t>
            </a:r>
            <a:endParaRPr lang="en-US" sz="1400" dirty="0" smtClean="0">
              <a:hlinkClick r:id="rId3"/>
            </a:endParaRPr>
          </a:p>
          <a:p>
            <a:pPr>
              <a:spcAft>
                <a:spcPts val="0"/>
              </a:spcAft>
              <a:buNone/>
            </a:pPr>
            <a:r>
              <a:rPr lang="en-US" sz="1400" dirty="0" smtClean="0">
                <a:hlinkClick r:id="rId4"/>
              </a:rPr>
              <a:t>http://www.flickr.com/photos/59262640@N00/61264743/</a:t>
            </a:r>
            <a:endParaRPr lang="en-US" sz="1400" dirty="0" smtClean="0"/>
          </a:p>
          <a:p>
            <a:pPr>
              <a:spcAft>
                <a:spcPts val="0"/>
              </a:spcAft>
              <a:buNone/>
            </a:pPr>
            <a:endParaRPr lang="en-US" sz="1400" dirty="0" smtClean="0"/>
          </a:p>
          <a:p>
            <a:pPr>
              <a:spcAft>
                <a:spcPts val="0"/>
              </a:spcAft>
              <a:buNone/>
            </a:pPr>
            <a:r>
              <a:rPr lang="en-US" sz="1400" dirty="0" smtClean="0"/>
              <a:t>Phase 2 Data (Google docs)</a:t>
            </a:r>
          </a:p>
          <a:p>
            <a:pPr>
              <a:spcAft>
                <a:spcPts val="0"/>
              </a:spcAft>
              <a:buNone/>
            </a:pPr>
            <a:r>
              <a:rPr lang="en-US" sz="1400" dirty="0" smtClean="0">
                <a:hlinkClick r:id="rId5"/>
              </a:rPr>
              <a:t>http://sites.fcps.org/trt/google_docs</a:t>
            </a:r>
            <a:endParaRPr lang="en-US" sz="1400" dirty="0" smtClean="0"/>
          </a:p>
          <a:p>
            <a:pPr>
              <a:spcAft>
                <a:spcPts val="0"/>
              </a:spcAft>
              <a:buNone/>
            </a:pPr>
            <a:endParaRPr lang="en-US" sz="1400" dirty="0" smtClean="0"/>
          </a:p>
          <a:p>
            <a:pPr>
              <a:spcAft>
                <a:spcPts val="0"/>
              </a:spcAft>
              <a:buNone/>
            </a:pPr>
            <a:r>
              <a:rPr lang="en-US" sz="1400" dirty="0" smtClean="0"/>
              <a:t>Phase 2 Data (</a:t>
            </a:r>
            <a:r>
              <a:rPr lang="en-US" sz="1400" dirty="0" err="1" smtClean="0"/>
              <a:t>Vimeo</a:t>
            </a:r>
            <a:r>
              <a:rPr lang="en-US" sz="1400" dirty="0" smtClean="0"/>
              <a:t>)</a:t>
            </a:r>
          </a:p>
          <a:p>
            <a:pPr>
              <a:spcAft>
                <a:spcPts val="0"/>
              </a:spcAft>
              <a:buNone/>
            </a:pPr>
            <a:r>
              <a:rPr lang="en-US" sz="1400" dirty="0" smtClean="0">
                <a:hlinkClick r:id="rId6"/>
              </a:rPr>
              <a:t>http://filmfwd.com/tag/vimeo/</a:t>
            </a:r>
            <a:endParaRPr lang="en-US" sz="1400" dirty="0" smtClean="0"/>
          </a:p>
          <a:p>
            <a:pPr>
              <a:spcAft>
                <a:spcPts val="0"/>
              </a:spcAft>
              <a:buNone/>
            </a:pPr>
            <a:endParaRPr lang="en-US" sz="1400" dirty="0" smtClean="0"/>
          </a:p>
          <a:p>
            <a:pPr>
              <a:spcAft>
                <a:spcPts val="0"/>
              </a:spcAft>
              <a:buNone/>
            </a:pPr>
            <a:r>
              <a:rPr lang="en-US" sz="1400" dirty="0" smtClean="0"/>
              <a:t>“I just type it into Google and see what comes up.”  (UKS2)</a:t>
            </a:r>
          </a:p>
          <a:p>
            <a:pPr>
              <a:spcAft>
                <a:spcPts val="0"/>
              </a:spcAft>
              <a:buNone/>
            </a:pPr>
            <a:r>
              <a:rPr lang="en-US" sz="1400" dirty="0" smtClean="0">
                <a:hlinkClick r:id="rId7"/>
              </a:rPr>
              <a:t>http://www.flickr.com/photos/flod/26083507/</a:t>
            </a:r>
            <a:endParaRPr lang="en-US" sz="1400" dirty="0" smtClean="0"/>
          </a:p>
          <a:p>
            <a:pPr>
              <a:spcAft>
                <a:spcPts val="0"/>
              </a:spcAft>
              <a:buNone/>
            </a:pPr>
            <a:endParaRPr lang="en-US" sz="1400" dirty="0" smtClean="0"/>
          </a:p>
          <a:p>
            <a:pPr>
              <a:spcAft>
                <a:spcPts val="0"/>
              </a:spcAft>
              <a:buNone/>
            </a:pPr>
            <a:r>
              <a:rPr lang="en-US" sz="1400" dirty="0" smtClean="0"/>
              <a:t>“I always stick with the first...” (USS1)</a:t>
            </a:r>
          </a:p>
          <a:p>
            <a:pPr>
              <a:spcAft>
                <a:spcPts val="0"/>
              </a:spcAft>
              <a:buNone/>
            </a:pPr>
            <a:r>
              <a:rPr lang="en-US" sz="1400" dirty="0" smtClean="0">
                <a:hlinkClick r:id="rId8"/>
              </a:rPr>
              <a:t>http://www.flickr.com/photos/pinksherbet/2001899627/</a:t>
            </a:r>
            <a:endParaRPr lang="en-US" sz="1400" dirty="0" smtClean="0"/>
          </a:p>
          <a:p>
            <a:pPr>
              <a:spcAft>
                <a:spcPts val="0"/>
              </a:spcAft>
              <a:buNone/>
            </a:pPr>
            <a:endParaRPr lang="en-US" sz="1400" dirty="0" smtClean="0"/>
          </a:p>
          <a:p>
            <a:pPr>
              <a:spcAft>
                <a:spcPts val="0"/>
              </a:spcAft>
              <a:buNone/>
            </a:pPr>
            <a:r>
              <a:rPr lang="en-US" sz="1400" dirty="0" smtClean="0"/>
              <a:t>“I knew that the internet wouldn’t give me a wrong answer.” (UKS4)</a:t>
            </a:r>
          </a:p>
          <a:p>
            <a:pPr>
              <a:spcAft>
                <a:spcPts val="0"/>
              </a:spcAft>
              <a:buNone/>
            </a:pPr>
            <a:r>
              <a:rPr lang="en-US" sz="1400" dirty="0" smtClean="0">
                <a:hlinkClick r:id="rId9"/>
              </a:rPr>
              <a:t>http://www.flickr.com/photos/ravages/236981527/</a:t>
            </a:r>
            <a:endParaRPr lang="en-US" sz="1400" dirty="0" smtClean="0"/>
          </a:p>
          <a:p>
            <a:pPr>
              <a:spcAft>
                <a:spcPts val="0"/>
              </a:spcAft>
              <a:buNone/>
            </a:pPr>
            <a:endParaRPr lang="en-US" sz="1400" dirty="0" smtClean="0"/>
          </a:p>
          <a:p>
            <a:pPr>
              <a:spcAft>
                <a:spcPts val="0"/>
              </a:spcAft>
              <a:buNone/>
            </a:pPr>
            <a:r>
              <a:rPr lang="en-US" sz="1400" dirty="0" smtClean="0"/>
              <a:t>“I simply just type it into Google and just see what comes up.”  (UKS4)</a:t>
            </a:r>
          </a:p>
          <a:p>
            <a:pPr>
              <a:spcAft>
                <a:spcPts val="0"/>
              </a:spcAft>
              <a:buNone/>
            </a:pPr>
            <a:r>
              <a:rPr lang="en-US" sz="1400" dirty="0" smtClean="0">
                <a:hlinkClick r:id="rId10"/>
              </a:rPr>
              <a:t>http://www.flickr.com/photos/ana_cotta/2532911186/</a:t>
            </a:r>
            <a:endParaRPr lang="en-US" sz="1400" dirty="0" smtClean="0"/>
          </a:p>
          <a:p>
            <a:pPr>
              <a:spcAft>
                <a:spcPts val="0"/>
              </a:spcAft>
              <a:buNone/>
            </a:pPr>
            <a:endParaRPr lang="en-US" sz="1400" dirty="0" smtClean="0"/>
          </a:p>
          <a:p>
            <a:pPr>
              <a:spcAft>
                <a:spcPts val="0"/>
              </a:spcAft>
              <a:buNone/>
            </a:pPr>
            <a:r>
              <a:rPr lang="en-US" sz="1400" dirty="0" smtClean="0"/>
              <a:t>“Google doesn’t judge me” (UKF3)</a:t>
            </a:r>
          </a:p>
          <a:p>
            <a:pPr>
              <a:spcAft>
                <a:spcPts val="0"/>
              </a:spcAft>
              <a:buNone/>
            </a:pPr>
            <a:r>
              <a:rPr lang="en-US" sz="1400" dirty="0" smtClean="0">
                <a:hlinkClick r:id="rId11"/>
              </a:rPr>
              <a:t>http://www.flickr.com/photos/cubmundo/6184306158/</a:t>
            </a: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sz="1400" dirty="0" smtClean="0"/>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Diaries</a:t>
            </a:r>
            <a:endParaRPr lang="en-US" dirty="0"/>
          </a:p>
        </p:txBody>
      </p:sp>
      <p:sp>
        <p:nvSpPr>
          <p:cNvPr id="3" name="Content Placeholder 2"/>
          <p:cNvSpPr>
            <a:spLocks noGrp="1"/>
          </p:cNvSpPr>
          <p:nvPr>
            <p:ph idx="1"/>
          </p:nvPr>
        </p:nvSpPr>
        <p:spPr>
          <a:xfrm>
            <a:off x="4343400" y="1447800"/>
            <a:ext cx="3908423" cy="3047999"/>
          </a:xfrm>
        </p:spPr>
        <p:txBody>
          <a:bodyPr/>
          <a:lstStyle/>
          <a:p>
            <a:r>
              <a:rPr lang="en-US" dirty="0" smtClean="0"/>
              <a:t>Ethnographic data collection technique</a:t>
            </a:r>
          </a:p>
          <a:p>
            <a:r>
              <a:rPr lang="en-US" dirty="0" smtClean="0"/>
              <a:t>Get people to describe what has happened</a:t>
            </a:r>
          </a:p>
          <a:p>
            <a:r>
              <a:rPr lang="en-US" dirty="0" smtClean="0"/>
              <a:t>Center on defined events or moments</a:t>
            </a:r>
            <a:endParaRPr lang="en-US" dirty="0"/>
          </a:p>
        </p:txBody>
      </p:sp>
      <p:pic>
        <p:nvPicPr>
          <p:cNvPr id="3074" name="Picture 2" descr="C:\Users\hoode\AppData\Local\Temp\MP900439394.JPG"/>
          <p:cNvPicPr>
            <a:picLocks noChangeAspect="1" noChangeArrowheads="1"/>
          </p:cNvPicPr>
          <p:nvPr/>
        </p:nvPicPr>
        <p:blipFill>
          <a:blip r:embed="rId3" cstate="print"/>
          <a:srcRect/>
          <a:stretch>
            <a:fillRect/>
          </a:stretch>
        </p:blipFill>
        <p:spPr bwMode="auto">
          <a:xfrm>
            <a:off x="0" y="561242"/>
            <a:ext cx="4343400" cy="576335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oode\AppData\Local\Temp\large_4327438430.jpg"/>
          <p:cNvPicPr>
            <a:picLocks noChangeAspect="1" noChangeArrowheads="1"/>
          </p:cNvPicPr>
          <p:nvPr/>
        </p:nvPicPr>
        <p:blipFill>
          <a:blip r:embed="rId3" cstate="print"/>
          <a:srcRect/>
          <a:stretch>
            <a:fillRect/>
          </a:stretch>
        </p:blipFill>
        <p:spPr bwMode="auto">
          <a:xfrm>
            <a:off x="0" y="0"/>
            <a:ext cx="9144000" cy="6487418"/>
          </a:xfrm>
          <a:prstGeom prst="rect">
            <a:avLst/>
          </a:prstGeom>
          <a:noFill/>
        </p:spPr>
      </p:pic>
      <p:sp>
        <p:nvSpPr>
          <p:cNvPr id="2" name="Title 1"/>
          <p:cNvSpPr>
            <a:spLocks noGrp="1"/>
          </p:cNvSpPr>
          <p:nvPr>
            <p:ph type="title"/>
          </p:nvPr>
        </p:nvSpPr>
        <p:spPr/>
        <p:txBody>
          <a:bodyPr/>
          <a:lstStyle/>
          <a:p>
            <a:r>
              <a:rPr lang="en-US" dirty="0" smtClean="0"/>
              <a:t>Interviews</a:t>
            </a:r>
            <a:endParaRPr lang="en-US" dirty="0"/>
          </a:p>
        </p:txBody>
      </p:sp>
      <p:sp>
        <p:nvSpPr>
          <p:cNvPr id="3" name="Content Placeholder 2"/>
          <p:cNvSpPr>
            <a:spLocks noGrp="1"/>
          </p:cNvSpPr>
          <p:nvPr>
            <p:ph idx="1"/>
          </p:nvPr>
        </p:nvSpPr>
        <p:spPr>
          <a:xfrm>
            <a:off x="434977" y="2057401"/>
            <a:ext cx="4289423" cy="1904999"/>
          </a:xfrm>
        </p:spPr>
        <p:txBody>
          <a:bodyPr/>
          <a:lstStyle/>
          <a:p>
            <a:r>
              <a:rPr lang="en-US" dirty="0" smtClean="0">
                <a:solidFill>
                  <a:schemeClr val="bg1"/>
                </a:solidFill>
              </a:rPr>
              <a:t>Allows for probing, clarification, new questions, focused questions, exploring</a:t>
            </a:r>
          </a:p>
          <a:p>
            <a:r>
              <a:rPr lang="en-US" dirty="0" smtClean="0">
                <a:solidFill>
                  <a:schemeClr val="bg1"/>
                </a:solidFill>
              </a:rPr>
              <a:t>Enables data collection for extended period of time</a:t>
            </a:r>
            <a:endParaRPr lang="en-US"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hoode\AppData\Local\Temp\MP900430727.JPG"/>
          <p:cNvPicPr>
            <a:picLocks noChangeAspect="1" noChangeArrowheads="1"/>
          </p:cNvPicPr>
          <p:nvPr/>
        </p:nvPicPr>
        <p:blipFill>
          <a:blip r:embed="rId3" cstate="print"/>
          <a:srcRect/>
          <a:stretch>
            <a:fillRect/>
          </a:stretch>
        </p:blipFill>
        <p:spPr bwMode="auto">
          <a:xfrm>
            <a:off x="4953000" y="0"/>
            <a:ext cx="4191000" cy="6400800"/>
          </a:xfrm>
          <a:prstGeom prst="rect">
            <a:avLst/>
          </a:prstGeom>
          <a:noFill/>
        </p:spPr>
      </p:pic>
      <p:sp>
        <p:nvSpPr>
          <p:cNvPr id="2" name="Title 1"/>
          <p:cNvSpPr>
            <a:spLocks noGrp="1"/>
          </p:cNvSpPr>
          <p:nvPr>
            <p:ph type="title"/>
          </p:nvPr>
        </p:nvSpPr>
        <p:spPr/>
        <p:txBody>
          <a:bodyPr/>
          <a:lstStyle/>
          <a:p>
            <a:r>
              <a:rPr lang="en-US" dirty="0" smtClean="0"/>
              <a:t>Surveys/Questionnaires</a:t>
            </a:r>
            <a:endParaRPr lang="en-US" dirty="0"/>
          </a:p>
        </p:txBody>
      </p:sp>
      <p:sp>
        <p:nvSpPr>
          <p:cNvPr id="3" name="Content Placeholder 2"/>
          <p:cNvSpPr>
            <a:spLocks noGrp="1"/>
          </p:cNvSpPr>
          <p:nvPr>
            <p:ph idx="1"/>
          </p:nvPr>
        </p:nvSpPr>
        <p:spPr>
          <a:xfrm>
            <a:off x="434977" y="1143000"/>
            <a:ext cx="4289423" cy="4691064"/>
          </a:xfrm>
        </p:spPr>
        <p:txBody>
          <a:bodyPr/>
          <a:lstStyle/>
          <a:p>
            <a:r>
              <a:rPr lang="en-US" dirty="0" smtClean="0"/>
              <a:t>Encourages frank answers</a:t>
            </a:r>
          </a:p>
          <a:p>
            <a:r>
              <a:rPr lang="en-US" dirty="0" smtClean="0"/>
              <a:t>Eliminates variation in the question process</a:t>
            </a:r>
          </a:p>
          <a:p>
            <a:r>
              <a:rPr lang="en-US" dirty="0" smtClean="0"/>
              <a:t>Can collect large amount of data in short period of time</a:t>
            </a:r>
          </a:p>
          <a:p>
            <a:r>
              <a:rPr lang="en-US" dirty="0" smtClean="0"/>
              <a:t>Delivery</a:t>
            </a:r>
          </a:p>
          <a:p>
            <a:pPr lvl="1"/>
            <a:r>
              <a:rPr lang="en-US" dirty="0" smtClean="0"/>
              <a:t>In-person</a:t>
            </a:r>
          </a:p>
          <a:p>
            <a:pPr lvl="1"/>
            <a:r>
              <a:rPr lang="en-US" dirty="0" smtClean="0"/>
              <a:t>Telephone</a:t>
            </a:r>
          </a:p>
          <a:p>
            <a:pPr lvl="1"/>
            <a:r>
              <a:rPr lang="en-US" dirty="0" smtClean="0"/>
              <a:t>Mail</a:t>
            </a:r>
          </a:p>
          <a:p>
            <a:pPr lvl="1"/>
            <a:r>
              <a:rPr lang="en-US" dirty="0" smtClean="0">
                <a:solidFill>
                  <a:schemeClr val="accent2"/>
                </a:solidFill>
              </a:rPr>
              <a:t>Email</a:t>
            </a:r>
          </a:p>
          <a:p>
            <a:pPr lvl="1"/>
            <a:r>
              <a:rPr lang="en-US" dirty="0" smtClean="0">
                <a:solidFill>
                  <a:schemeClr val="accent2"/>
                </a:solidFill>
              </a:rPr>
              <a:t>Online</a:t>
            </a:r>
          </a:p>
          <a:p>
            <a:pPr lvl="1"/>
            <a:r>
              <a:rPr lang="en-US" dirty="0" smtClean="0"/>
              <a:t>Point of contact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454025" y="142875"/>
            <a:ext cx="7969250" cy="1431925"/>
          </a:xfrm>
        </p:spPr>
        <p:txBody>
          <a:bodyPr/>
          <a:lstStyle/>
          <a:p>
            <a:pPr eaLnBrk="1" hangingPunct="1"/>
            <a:r>
              <a:rPr lang="en-GB" sz="2800" dirty="0" smtClean="0"/>
              <a:t>Visitors and Residents: </a:t>
            </a:r>
            <a:br>
              <a:rPr lang="en-GB" sz="2800" dirty="0" smtClean="0"/>
            </a:br>
            <a:r>
              <a:rPr lang="en-GB" sz="2800" dirty="0" smtClean="0"/>
              <a:t>What motivates engagement with the digital information environment?</a:t>
            </a:r>
            <a:endParaRPr lang="en-US" sz="2800" dirty="0" smtClean="0"/>
          </a:p>
        </p:txBody>
      </p:sp>
      <p:sp>
        <p:nvSpPr>
          <p:cNvPr id="40962" name="Content Placeholder 2"/>
          <p:cNvSpPr>
            <a:spLocks noGrp="1"/>
          </p:cNvSpPr>
          <p:nvPr>
            <p:ph idx="1"/>
          </p:nvPr>
        </p:nvSpPr>
        <p:spPr>
          <a:xfrm>
            <a:off x="304800" y="2133600"/>
            <a:ext cx="5127625" cy="3454400"/>
          </a:xfrm>
        </p:spPr>
        <p:txBody>
          <a:bodyPr/>
          <a:lstStyle/>
          <a:p>
            <a:pPr eaLnBrk="1" hangingPunct="1">
              <a:lnSpc>
                <a:spcPct val="80000"/>
              </a:lnSpc>
              <a:spcBef>
                <a:spcPts val="600"/>
              </a:spcBef>
              <a:buFontTx/>
              <a:buChar char="•"/>
            </a:pPr>
            <a:r>
              <a:rPr lang="en-US" dirty="0" smtClean="0"/>
              <a:t>Funded by</a:t>
            </a:r>
          </a:p>
          <a:p>
            <a:pPr lvl="1">
              <a:lnSpc>
                <a:spcPct val="80000"/>
              </a:lnSpc>
              <a:spcBef>
                <a:spcPts val="600"/>
              </a:spcBef>
            </a:pPr>
            <a:r>
              <a:rPr lang="en-US" sz="2000" dirty="0" smtClean="0"/>
              <a:t>JISC</a:t>
            </a:r>
          </a:p>
          <a:p>
            <a:pPr lvl="1">
              <a:lnSpc>
                <a:spcPct val="80000"/>
              </a:lnSpc>
              <a:spcBef>
                <a:spcPts val="600"/>
              </a:spcBef>
            </a:pPr>
            <a:r>
              <a:rPr lang="en-US" sz="2000" dirty="0" smtClean="0"/>
              <a:t>OCLC</a:t>
            </a:r>
            <a:endParaRPr lang="en-US" dirty="0" smtClean="0"/>
          </a:p>
          <a:p>
            <a:pPr lvl="2">
              <a:lnSpc>
                <a:spcPct val="80000"/>
              </a:lnSpc>
              <a:spcBef>
                <a:spcPts val="600"/>
              </a:spcBef>
            </a:pPr>
            <a:r>
              <a:rPr lang="en-GB" sz="1800" dirty="0" smtClean="0"/>
              <a:t>Lynn Silipigni </a:t>
            </a:r>
            <a:r>
              <a:rPr lang="en-GB" sz="1800" dirty="0" err="1" smtClean="0"/>
              <a:t>Connaway</a:t>
            </a:r>
            <a:r>
              <a:rPr lang="en-GB" sz="1800" dirty="0" smtClean="0"/>
              <a:t>, Ph.D.</a:t>
            </a:r>
          </a:p>
          <a:p>
            <a:pPr lvl="1">
              <a:lnSpc>
                <a:spcPct val="80000"/>
              </a:lnSpc>
              <a:spcBef>
                <a:spcPts val="600"/>
              </a:spcBef>
            </a:pPr>
            <a:r>
              <a:rPr lang="en-US" sz="2000" dirty="0" smtClean="0"/>
              <a:t>Oxford University</a:t>
            </a:r>
          </a:p>
          <a:p>
            <a:pPr lvl="2">
              <a:lnSpc>
                <a:spcPct val="80000"/>
              </a:lnSpc>
              <a:spcBef>
                <a:spcPts val="600"/>
              </a:spcBef>
            </a:pPr>
            <a:r>
              <a:rPr lang="en-US" sz="1800" dirty="0" smtClean="0"/>
              <a:t>David White &amp; Alison Le Cornu, </a:t>
            </a:r>
            <a:r>
              <a:rPr lang="en-US" sz="1800" dirty="0" err="1" smtClean="0"/>
              <a:t>Ph.D</a:t>
            </a:r>
            <a:endParaRPr lang="en-US" sz="1800" dirty="0" smtClean="0"/>
          </a:p>
          <a:p>
            <a:pPr lvl="1">
              <a:lnSpc>
                <a:spcPct val="80000"/>
              </a:lnSpc>
              <a:spcBef>
                <a:spcPts val="600"/>
              </a:spcBef>
            </a:pPr>
            <a:r>
              <a:rPr lang="en-US" sz="2000" dirty="0" smtClean="0"/>
              <a:t>University</a:t>
            </a:r>
            <a:r>
              <a:rPr lang="en-US" dirty="0" smtClean="0"/>
              <a:t> of North Carolina, Charlotte</a:t>
            </a:r>
          </a:p>
          <a:p>
            <a:pPr lvl="2">
              <a:lnSpc>
                <a:spcPct val="80000"/>
              </a:lnSpc>
              <a:spcBef>
                <a:spcPts val="600"/>
              </a:spcBef>
            </a:pPr>
            <a:r>
              <a:rPr lang="en-US" dirty="0" smtClean="0"/>
              <a:t>Donna </a:t>
            </a:r>
            <a:r>
              <a:rPr lang="en-US" sz="1800" dirty="0" smtClean="0"/>
              <a:t>Lanclos</a:t>
            </a:r>
            <a:r>
              <a:rPr lang="en-US" dirty="0" smtClean="0"/>
              <a:t>, Ph.D.</a:t>
            </a:r>
          </a:p>
        </p:txBody>
      </p:sp>
      <p:pic>
        <p:nvPicPr>
          <p:cNvPr id="40963" name="Picture 2" descr="\\oclc\data\OCLCResearch\Dublin\Home\connawal\My Documents\Dropbox\Library Photos\Auckland Uni Library\DSC05709.JPG"/>
          <p:cNvPicPr>
            <a:picLocks noChangeAspect="1" noChangeArrowheads="1"/>
          </p:cNvPicPr>
          <p:nvPr/>
        </p:nvPicPr>
        <p:blipFill>
          <a:blip r:embed="rId3" cstate="print"/>
          <a:srcRect/>
          <a:stretch>
            <a:fillRect/>
          </a:stretch>
        </p:blipFill>
        <p:spPr bwMode="auto">
          <a:xfrm>
            <a:off x="5486400" y="3505200"/>
            <a:ext cx="3455917" cy="259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Residents</a:t>
            </a:r>
            <a:br>
              <a:rPr lang="en-US" dirty="0" smtClean="0"/>
            </a:br>
            <a:endParaRPr lang="en-US" dirty="0"/>
          </a:p>
        </p:txBody>
      </p:sp>
      <p:sp>
        <p:nvSpPr>
          <p:cNvPr id="3" name="Content Placeholder 2"/>
          <p:cNvSpPr>
            <a:spLocks noGrp="1"/>
          </p:cNvSpPr>
          <p:nvPr>
            <p:ph idx="10"/>
          </p:nvPr>
        </p:nvSpPr>
        <p:spPr>
          <a:xfrm>
            <a:off x="434977" y="1143000"/>
            <a:ext cx="4137023" cy="4495800"/>
          </a:xfrm>
        </p:spPr>
        <p:txBody>
          <a:bodyPr/>
          <a:lstStyle/>
          <a:p>
            <a:endParaRPr lang="en-US" b="1" dirty="0" smtClean="0"/>
          </a:p>
          <a:p>
            <a:pPr>
              <a:buFont typeface="Arial" pitchFamily="34" charset="0"/>
              <a:buChar char="•"/>
            </a:pPr>
            <a:r>
              <a:rPr lang="en-US" dirty="0" smtClean="0"/>
              <a:t> Significant online presence &amp; usage</a:t>
            </a:r>
          </a:p>
          <a:p>
            <a:pPr>
              <a:buFont typeface="Arial" pitchFamily="34" charset="0"/>
              <a:buChar char="•"/>
            </a:pPr>
            <a:r>
              <a:rPr lang="en-US" dirty="0" smtClean="0"/>
              <a:t> Collaborative activity online</a:t>
            </a:r>
          </a:p>
          <a:p>
            <a:pPr>
              <a:buFont typeface="Arial" pitchFamily="34" charset="0"/>
              <a:buChar char="•"/>
            </a:pPr>
            <a:r>
              <a:rPr lang="en-US" dirty="0" smtClean="0"/>
              <a:t> Contribute online</a:t>
            </a:r>
          </a:p>
          <a:p>
            <a:pPr>
              <a:buFont typeface="Arial" pitchFamily="34" charset="0"/>
              <a:buChar char="•"/>
            </a:pPr>
            <a:r>
              <a:rPr lang="en-US" dirty="0" smtClean="0"/>
              <a:t> Mobile device dependence</a:t>
            </a:r>
          </a:p>
          <a:p>
            <a:pPr>
              <a:buFont typeface="Arial" pitchFamily="34" charset="0"/>
              <a:buChar char="•"/>
            </a:pPr>
            <a:r>
              <a:rPr lang="en-US" dirty="0" smtClean="0"/>
              <a:t> &gt;10 hours online/week</a:t>
            </a:r>
            <a:endParaRPr lang="en-US" dirty="0"/>
          </a:p>
        </p:txBody>
      </p:sp>
      <p:pic>
        <p:nvPicPr>
          <p:cNvPr id="3075" name="Picture 3" descr="C:\Users\hoode\AppData\Local\Temp\medium_363251198.jpg"/>
          <p:cNvPicPr>
            <a:picLocks noChangeAspect="1" noChangeArrowheads="1"/>
          </p:cNvPicPr>
          <p:nvPr/>
        </p:nvPicPr>
        <p:blipFill>
          <a:blip r:embed="rId3" cstate="print"/>
          <a:srcRect/>
          <a:stretch>
            <a:fillRect/>
          </a:stretch>
        </p:blipFill>
        <p:spPr bwMode="auto">
          <a:xfrm>
            <a:off x="4991100" y="1600200"/>
            <a:ext cx="3695700" cy="3400425"/>
          </a:xfrm>
          <a:prstGeom prst="rect">
            <a:avLst/>
          </a:prstGeom>
          <a:noFill/>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CCL Blue &quot;light&quot; template">
  <a:themeElements>
    <a:clrScheme name="oclc_light_blue 15">
      <a:dk1>
        <a:srgbClr val="000000"/>
      </a:dk1>
      <a:lt1>
        <a:srgbClr val="FFFFFF"/>
      </a:lt1>
      <a:dk2>
        <a:srgbClr val="FFFFFF"/>
      </a:dk2>
      <a:lt2>
        <a:srgbClr val="000000"/>
      </a:lt2>
      <a:accent1>
        <a:srgbClr val="409A3C"/>
      </a:accent1>
      <a:accent2>
        <a:srgbClr val="FF7600"/>
      </a:accent2>
      <a:accent3>
        <a:srgbClr val="FFFFFF"/>
      </a:accent3>
      <a:accent4>
        <a:srgbClr val="000000"/>
      </a:accent4>
      <a:accent5>
        <a:srgbClr val="AFCAAF"/>
      </a:accent5>
      <a:accent6>
        <a:srgbClr val="E76A00"/>
      </a:accent6>
      <a:hlink>
        <a:srgbClr val="144A6F"/>
      </a:hlink>
      <a:folHlink>
        <a:srgbClr val="2178B5"/>
      </a:folHlink>
    </a:clrScheme>
    <a:fontScheme name="oclc_light_blue">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2178B5"/>
        </a:solidFill>
        <a:ln w="9525" cap="flat" cmpd="sng" algn="ctr">
          <a:noFill/>
          <a:prstDash val="solid"/>
          <a:round/>
          <a:headEnd type="none" w="med" len="med"/>
          <a:tailEnd type="none" w="med" len="med"/>
        </a:ln>
        <a:effectLst/>
      </a:spPr>
      <a:bodyPr vert="horz" wrap="non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120000"/>
          </a:lnSpc>
          <a:spcBef>
            <a:spcPct val="50000"/>
          </a:spcBef>
          <a:spcAft>
            <a:spcPct val="0"/>
          </a:spcAft>
          <a:buClrTx/>
          <a:buSzTx/>
          <a:buFontTx/>
          <a:buNone/>
          <a:tabLst/>
          <a:defRPr kumimoji="0" sz="2400" b="1" i="0" u="none" strike="noStrike" cap="none" normalizeH="0" baseline="0" smtClean="0">
            <a:ln>
              <a:noFill/>
            </a:ln>
            <a:solidFill>
              <a:srgbClr val="000000"/>
            </a:solidFill>
            <a:effectLst/>
            <a:latin typeface="Trebuchet MS"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20000"/>
          </a:lnSpc>
          <a:spcBef>
            <a:spcPct val="50000"/>
          </a:spcBef>
          <a:spcAft>
            <a:spcPct val="0"/>
          </a:spcAft>
          <a:buClrTx/>
          <a:buSzTx/>
          <a:buFontTx/>
          <a:buNone/>
          <a:tabLst/>
          <a:defRPr kumimoji="0" lang="en-US" sz="2400" b="1" i="0" u="none" strike="noStrike" cap="none" normalizeH="0" baseline="0" smtClean="0">
            <a:ln>
              <a:noFill/>
            </a:ln>
            <a:solidFill>
              <a:srgbClr val="000000"/>
            </a:solidFill>
            <a:effectLst/>
            <a:latin typeface="Trebuchet MS" pitchFamily="34" charset="0"/>
          </a:defRPr>
        </a:defPPr>
      </a:lstStyle>
    </a:lnDef>
  </a:objectDefaults>
  <a:extraClrSchemeLst>
    <a:extraClrScheme>
      <a:clrScheme name="oclc_light_blu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clc_light_blu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clc_light_blu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clc_light_blu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clc_light_blu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clc_light_blu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clc_light_blu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clc_light_blu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clc_light_blu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clc_light_blu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clc_light_blu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clc_light_blu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clc_light_blue 13">
        <a:dk1>
          <a:srgbClr val="000000"/>
        </a:dk1>
        <a:lt1>
          <a:srgbClr val="FFFFFF"/>
        </a:lt1>
        <a:dk2>
          <a:srgbClr val="FFFFFF"/>
        </a:dk2>
        <a:lt2>
          <a:srgbClr val="000000"/>
        </a:lt2>
        <a:accent1>
          <a:srgbClr val="409A3C"/>
        </a:accent1>
        <a:accent2>
          <a:srgbClr val="FF7600"/>
        </a:accent2>
        <a:accent3>
          <a:srgbClr val="FFFFFF"/>
        </a:accent3>
        <a:accent4>
          <a:srgbClr val="000000"/>
        </a:accent4>
        <a:accent5>
          <a:srgbClr val="AFCAAF"/>
        </a:accent5>
        <a:accent6>
          <a:srgbClr val="E76A00"/>
        </a:accent6>
        <a:hlink>
          <a:srgbClr val="2178B5"/>
        </a:hlink>
        <a:folHlink>
          <a:srgbClr val="A9316F"/>
        </a:folHlink>
      </a:clrScheme>
      <a:clrMap bg1="lt1" tx1="dk1" bg2="lt2" tx2="dk2" accent1="accent1" accent2="accent2" accent3="accent3" accent4="accent4" accent5="accent5" accent6="accent6" hlink="hlink" folHlink="folHlink"/>
    </a:extraClrScheme>
    <a:extraClrScheme>
      <a:clrScheme name="oclc_light_blue 14">
        <a:dk1>
          <a:srgbClr val="000000"/>
        </a:dk1>
        <a:lt1>
          <a:srgbClr val="FFFFFF"/>
        </a:lt1>
        <a:dk2>
          <a:srgbClr val="FFFFFF"/>
        </a:dk2>
        <a:lt2>
          <a:srgbClr val="000000"/>
        </a:lt2>
        <a:accent1>
          <a:srgbClr val="409A3C"/>
        </a:accent1>
        <a:accent2>
          <a:srgbClr val="FF7600"/>
        </a:accent2>
        <a:accent3>
          <a:srgbClr val="FFFFFF"/>
        </a:accent3>
        <a:accent4>
          <a:srgbClr val="000000"/>
        </a:accent4>
        <a:accent5>
          <a:srgbClr val="AFCAAF"/>
        </a:accent5>
        <a:accent6>
          <a:srgbClr val="E76A00"/>
        </a:accent6>
        <a:hlink>
          <a:srgbClr val="2178B5"/>
        </a:hlink>
        <a:folHlink>
          <a:srgbClr val="2178B5"/>
        </a:folHlink>
      </a:clrScheme>
      <a:clrMap bg1="lt1" tx1="dk1" bg2="lt2" tx2="dk2" accent1="accent1" accent2="accent2" accent3="accent3" accent4="accent4" accent5="accent5" accent6="accent6" hlink="hlink" folHlink="folHlink"/>
    </a:extraClrScheme>
    <a:extraClrScheme>
      <a:clrScheme name="oclc_light_blue 15">
        <a:dk1>
          <a:srgbClr val="000000"/>
        </a:dk1>
        <a:lt1>
          <a:srgbClr val="FFFFFF"/>
        </a:lt1>
        <a:dk2>
          <a:srgbClr val="FFFFFF"/>
        </a:dk2>
        <a:lt2>
          <a:srgbClr val="000000"/>
        </a:lt2>
        <a:accent1>
          <a:srgbClr val="409A3C"/>
        </a:accent1>
        <a:accent2>
          <a:srgbClr val="FF7600"/>
        </a:accent2>
        <a:accent3>
          <a:srgbClr val="FFFFFF"/>
        </a:accent3>
        <a:accent4>
          <a:srgbClr val="000000"/>
        </a:accent4>
        <a:accent5>
          <a:srgbClr val="AFCAAF"/>
        </a:accent5>
        <a:accent6>
          <a:srgbClr val="E76A00"/>
        </a:accent6>
        <a:hlink>
          <a:srgbClr val="144A6F"/>
        </a:hlink>
        <a:folHlink>
          <a:srgbClr val="2178B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D21B2CB3A491438F8C3CF70CF5C351" ma:contentTypeVersion="0" ma:contentTypeDescription="Create a new document." ma:contentTypeScope="" ma:versionID="d73062128fec434ff45cfe428458908c">
  <xsd:schema xmlns:xsd="http://www.w3.org/2001/XMLSchema" xmlns:p="http://schemas.microsoft.com/office/2006/metadata/properties" targetNamespace="http://schemas.microsoft.com/office/2006/metadata/properties" ma:root="true" ma:fieldsID="774135a8e01ad8e2a25cb24840439c9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C834BD36-37CB-48C5-8C53-15E606A279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E577B243-7733-4BAE-94E0-AF1A737FC32B}">
  <ds:schemaRefs>
    <ds:schemaRef ds:uri="http://schemas.microsoft.com/sharepoint/v3/contenttype/forms"/>
  </ds:schemaRefs>
</ds:datastoreItem>
</file>

<file path=customXml/itemProps3.xml><?xml version="1.0" encoding="utf-8"?>
<ds:datastoreItem xmlns:ds="http://schemas.openxmlformats.org/officeDocument/2006/customXml" ds:itemID="{E3632341-1B23-4F20-9825-B34EBA9434AD}">
  <ds:schemaRef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0</TotalTime>
  <Words>4803</Words>
  <Application>Microsoft Office PowerPoint</Application>
  <PresentationFormat>On-screen Show (4:3)</PresentationFormat>
  <Paragraphs>584</Paragraphs>
  <Slides>48</Slides>
  <Notes>48</Notes>
  <HiddenSlides>2</HiddenSlides>
  <MMClips>1</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OCCL Blue "light" template</vt:lpstr>
      <vt:lpstr>Visitors and Residents: What Motivates Engagement with the Digital Information Environment?</vt:lpstr>
      <vt:lpstr>Introduction</vt:lpstr>
      <vt:lpstr>Triangulation of Data</vt:lpstr>
      <vt:lpstr>Ethnography</vt:lpstr>
      <vt:lpstr>Diaries</vt:lpstr>
      <vt:lpstr>Interviews</vt:lpstr>
      <vt:lpstr>Surveys/Questionnaires</vt:lpstr>
      <vt:lpstr>Visitors and Residents:  What motivates engagement with the digital information environment?</vt:lpstr>
      <vt:lpstr>Residents </vt:lpstr>
      <vt:lpstr>Visitors </vt:lpstr>
      <vt:lpstr>Project Phases</vt:lpstr>
      <vt:lpstr>Project Phases, cont.</vt:lpstr>
      <vt:lpstr>Phase 1</vt:lpstr>
      <vt:lpstr>Phase I Participant Demographics</vt:lpstr>
      <vt:lpstr>US vs. UK Participant</vt:lpstr>
      <vt:lpstr>US vs. UK Participant Ages</vt:lpstr>
      <vt:lpstr>US vs. UK Participant Ethnicity</vt:lpstr>
      <vt:lpstr>US vs. UK Participant University Majors</vt:lpstr>
      <vt:lpstr>Participant Interview Questions</vt:lpstr>
      <vt:lpstr>Participant Interview Questions, cont. </vt:lpstr>
      <vt:lpstr>Slide 21</vt:lpstr>
      <vt:lpstr>Slide 22</vt:lpstr>
      <vt:lpstr>Nvivo 9</vt:lpstr>
      <vt:lpstr>Diaries</vt:lpstr>
      <vt:lpstr>Diaries</vt:lpstr>
      <vt:lpstr>USU12 Video Diary</vt:lpstr>
      <vt:lpstr>Preliminary Findings</vt:lpstr>
      <vt:lpstr>Slide 28</vt:lpstr>
      <vt:lpstr>Slide 29</vt:lpstr>
      <vt:lpstr>Slide 30</vt:lpstr>
      <vt:lpstr>Slide 31</vt:lpstr>
      <vt:lpstr>Slide 32</vt:lpstr>
      <vt:lpstr>Slide 33</vt:lpstr>
      <vt:lpstr>Slide 34</vt:lpstr>
      <vt:lpstr>Slide 35</vt:lpstr>
      <vt:lpstr>Phase 2</vt:lpstr>
      <vt:lpstr>Phase 2 </vt:lpstr>
      <vt:lpstr>Slide 38</vt:lpstr>
      <vt:lpstr>Slide 39</vt:lpstr>
      <vt:lpstr>Slide 40</vt:lpstr>
      <vt:lpstr>Slide 41</vt:lpstr>
      <vt:lpstr>Conclusion</vt:lpstr>
      <vt:lpstr>Selected Readings</vt:lpstr>
      <vt:lpstr>Selected Readings</vt:lpstr>
      <vt:lpstr>Selected Readings</vt:lpstr>
      <vt:lpstr>Slide 46</vt:lpstr>
      <vt:lpstr>Picture Credits</vt:lpstr>
      <vt:lpstr>Picture Credits, cont.</vt:lpstr>
    </vt:vector>
  </TitlesOfParts>
  <Company>OCLC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 Title Slide Title Line Two</dc:title>
  <dc:creator>robinsoma</dc:creator>
  <cp:keywords>Theme color: blue; Background color: light;</cp:keywords>
  <dc:description>Use this "light" template when projecting presentations in well lit rooms.</dc:description>
  <cp:lastModifiedBy>Windows User</cp:lastModifiedBy>
  <cp:revision>1632</cp:revision>
  <dcterms:created xsi:type="dcterms:W3CDTF">2010-02-12T18:16:22Z</dcterms:created>
  <dcterms:modified xsi:type="dcterms:W3CDTF">2012-05-23T22:37:48Z</dcterms:modified>
  <cp:category>OCLC PowerPoint Template</cp:category>
  <cp:contentType>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0x01010001D21B2CB3A491438F8C3CF70CF5C351</vt:lpwstr>
  </property>
</Properties>
</file>