
<file path=[Content_Types].xml><?xml version="1.0" encoding="utf-8"?>
<Types xmlns="http://schemas.openxmlformats.org/package/2006/content-types">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31.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ppt/notesSlides/notesSlide11.xml" ContentType="application/vnd.openxmlformats-officedocument.presentationml.notesSlide+xml"/>
  <Override PartName="/ppt/slides/slide30.xml" ContentType="application/vnd.openxmlformats-officedocument.presentationml.slide+xml"/>
  <Override PartName="/ppt/notesSlides/notesSlide9.xml" ContentType="application/vnd.openxmlformats-officedocument.presentationml.notesSlide+xml"/>
  <Override PartName="/ppt/notesSlides/notesSlide25.xml" ContentType="application/vnd.openxmlformats-officedocument.presentationml.notesSlide+xml"/>
  <Override PartName="/ppt/notesSlides/notesSlide27.xml" ContentType="application/vnd.openxmlformats-officedocument.presentationml.notesSlide+xml"/>
  <Override PartName="/docProps/app.xml" ContentType="application/vnd.openxmlformats-officedocument.extended-properties+xml"/>
  <Override PartName="/ppt/notesSlides/notesSlide32.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notesSlides/notesSlide34.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notesSlides/notesSlide3.xml" ContentType="application/vnd.openxmlformats-officedocument.presentationml.notesSlide+xml"/>
  <Override PartName="/ppt/notesSlides/notesSlide29.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Override PartName="/ppt/notesSlides/notesSlide15.xml" ContentType="application/vnd.openxmlformats-officedocument.presentationml.notesSlide+xml"/>
  <Override PartName="/ppt/slides/slide25.xml" ContentType="application/vnd.openxmlformats-officedocument.presentationml.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slides/slide34.xml" ContentType="application/vnd.openxmlformats-officedocument.presentationml.slide+xml"/>
  <Override PartName="/ppt/notesSlides/notesSlide26.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notesSlides/notesSlide33.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slides/slide32.xml" ContentType="application/vnd.openxmlformats-officedocument.presentationml.slide+xml"/>
  <Override PartName="/ppt/notesSlides/notesSlide30.xml" ContentType="application/vnd.openxmlformats-officedocument.presentationml.notes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36"/>
  </p:notesMasterIdLst>
  <p:sldIdLst>
    <p:sldId id="256" r:id="rId2"/>
    <p:sldId id="337" r:id="rId3"/>
    <p:sldId id="462" r:id="rId4"/>
    <p:sldId id="461" r:id="rId5"/>
    <p:sldId id="463" r:id="rId6"/>
    <p:sldId id="427" r:id="rId7"/>
    <p:sldId id="451" r:id="rId8"/>
    <p:sldId id="460" r:id="rId9"/>
    <p:sldId id="280" r:id="rId10"/>
    <p:sldId id="371" r:id="rId11"/>
    <p:sldId id="418" r:id="rId12"/>
    <p:sldId id="464" r:id="rId13"/>
    <p:sldId id="434" r:id="rId14"/>
    <p:sldId id="435" r:id="rId15"/>
    <p:sldId id="436" r:id="rId16"/>
    <p:sldId id="437" r:id="rId17"/>
    <p:sldId id="447" r:id="rId18"/>
    <p:sldId id="438" r:id="rId19"/>
    <p:sldId id="439" r:id="rId20"/>
    <p:sldId id="440" r:id="rId21"/>
    <p:sldId id="441" r:id="rId22"/>
    <p:sldId id="448" r:id="rId23"/>
    <p:sldId id="442" r:id="rId24"/>
    <p:sldId id="443" r:id="rId25"/>
    <p:sldId id="444" r:id="rId26"/>
    <p:sldId id="449" r:id="rId27"/>
    <p:sldId id="423" r:id="rId28"/>
    <p:sldId id="424" r:id="rId29"/>
    <p:sldId id="459" r:id="rId30"/>
    <p:sldId id="457" r:id="rId31"/>
    <p:sldId id="330" r:id="rId32"/>
    <p:sldId id="400" r:id="rId33"/>
    <p:sldId id="309" r:id="rId34"/>
    <p:sldId id="44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notesView">
  <p:normalViewPr horzBarState="maximized">
    <p:restoredLeft sz="9378" autoAdjust="0"/>
    <p:restoredTop sz="94660" autoAdjust="0"/>
  </p:normalViewPr>
  <p:slideViewPr>
    <p:cSldViewPr snapToGrid="0">
      <p:cViewPr varScale="1">
        <p:scale>
          <a:sx n="98" d="100"/>
          <a:sy n="98" d="100"/>
        </p:scale>
        <p:origin x="-904" y="-112"/>
      </p:cViewPr>
      <p:guideLst>
        <p:guide orient="horz" pos="2160"/>
        <p:guide orient="horz" pos="3988"/>
        <p:guide pos="2880"/>
        <p:guide pos="201"/>
        <p:guide pos="5568"/>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p:scale>
          <a:sx n="100" d="100"/>
          <a:sy n="100" d="100"/>
        </p:scale>
        <p:origin x="-2000" y="13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viewProps" Target="viewProps.xml"/><Relationship Id="rId40" Type="http://schemas.openxmlformats.org/officeDocument/2006/relationships/theme" Target="theme/theme1.xml"/><Relationship Id="rId7" Type="http://schemas.openxmlformats.org/officeDocument/2006/relationships/slide" Target="slides/slide6.xml"/><Relationship Id="rId36" Type="http://schemas.openxmlformats.org/officeDocument/2006/relationships/notesMaster" Target="notesMasters/notesMaster1.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printerSettings" Target="printerSettings/printerSettings1.bin"/><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presProps" Target="presProps.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397FEC-6094-4196-AC15-E6E4677ECAC9}" type="datetimeFigureOut">
              <a:rPr lang="en-US" smtClean="0"/>
              <a:pPr/>
              <a:t>7/11/11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80D5D2-F81B-4DB2-852B-818AF6D30A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Research situated in area of virtual reference (VR</a:t>
            </a:r>
            <a:r>
              <a:rPr lang="en-US" sz="1600" dirty="0" smtClean="0"/>
              <a:t>)</a:t>
            </a:r>
          </a:p>
          <a:p>
            <a:pPr lvl="1">
              <a:lnSpc>
                <a:spcPct val="150000"/>
              </a:lnSpc>
              <a:buFont typeface="Arial"/>
              <a:buChar char="•"/>
            </a:pPr>
            <a:r>
              <a:rPr lang="en-US" sz="1600" dirty="0" smtClean="0"/>
              <a:t>L</a:t>
            </a:r>
            <a:r>
              <a:rPr lang="en-US" sz="1600" dirty="0" smtClean="0"/>
              <a:t>ibrary </a:t>
            </a:r>
            <a:r>
              <a:rPr lang="en-US" sz="1600" dirty="0" smtClean="0"/>
              <a:t>service of and for new </a:t>
            </a:r>
            <a:r>
              <a:rPr lang="en-US" sz="1600" dirty="0" smtClean="0"/>
              <a:t>millennium</a:t>
            </a:r>
            <a:endParaRPr lang="en-US" sz="1600" dirty="0" smtClean="0"/>
          </a:p>
          <a:p>
            <a:pPr lvl="1">
              <a:lnSpc>
                <a:spcPct val="150000"/>
              </a:lnSpc>
              <a:buFont typeface="Arial"/>
              <a:buChar char="•"/>
            </a:pPr>
            <a:r>
              <a:rPr lang="en-US" sz="1600" dirty="0" smtClean="0"/>
              <a:t>P</a:t>
            </a:r>
            <a:r>
              <a:rPr lang="en-US" sz="1600" dirty="0" smtClean="0"/>
              <a:t>art revolution</a:t>
            </a:r>
            <a:r>
              <a:rPr lang="en-US" sz="1600" dirty="0" smtClean="0"/>
              <a:t>,</a:t>
            </a:r>
            <a:r>
              <a:rPr lang="en-US" sz="1600" dirty="0" smtClean="0"/>
              <a:t> </a:t>
            </a:r>
            <a:r>
              <a:rPr lang="en-US" sz="1600" dirty="0" smtClean="0"/>
              <a:t>part </a:t>
            </a:r>
            <a:r>
              <a:rPr lang="en-US" sz="1600" dirty="0" smtClean="0"/>
              <a:t>renaissance</a:t>
            </a:r>
            <a:endParaRPr lang="en-US" sz="1600" dirty="0" smtClean="0"/>
          </a:p>
          <a:p>
            <a:pPr lvl="1">
              <a:lnSpc>
                <a:spcPct val="150000"/>
              </a:lnSpc>
              <a:buFont typeface="Arial"/>
              <a:buChar char="•"/>
            </a:pPr>
            <a:r>
              <a:rPr lang="en-US" sz="1600" dirty="0" smtClean="0"/>
              <a:t>Expanding </a:t>
            </a:r>
            <a:r>
              <a:rPr lang="en-US" sz="1600" dirty="0" smtClean="0"/>
              <a:t>research frontier for Library and Information Science (LIS) academics and professionals (</a:t>
            </a:r>
            <a:r>
              <a:rPr lang="en-US" sz="1600" dirty="0" err="1" smtClean="0"/>
              <a:t>Lankes</a:t>
            </a:r>
            <a:r>
              <a:rPr lang="en-US" sz="1600" dirty="0" smtClean="0"/>
              <a:t>, 2005)</a:t>
            </a:r>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150000"/>
              </a:lnSpc>
              <a:buFont typeface="Arial"/>
              <a:buChar char="•"/>
            </a:pPr>
            <a:r>
              <a:rPr lang="en-US" sz="1600" dirty="0" smtClean="0"/>
              <a:t>6 participants e</a:t>
            </a:r>
            <a:r>
              <a:rPr lang="en-US" sz="1600" dirty="0" smtClean="0"/>
              <a:t>arned </a:t>
            </a:r>
            <a:r>
              <a:rPr lang="en-US" sz="1600" dirty="0" smtClean="0"/>
              <a:t>MLIS degrees</a:t>
            </a:r>
            <a:r>
              <a:rPr lang="en-US" sz="1600" dirty="0" smtClean="0"/>
              <a:t> between 1970 </a:t>
            </a:r>
            <a:r>
              <a:rPr lang="en-US" sz="1600" dirty="0" smtClean="0"/>
              <a:t>- 2009,</a:t>
            </a:r>
            <a:r>
              <a:rPr lang="en-US" sz="1600" dirty="0" smtClean="0"/>
              <a:t> so wide </a:t>
            </a:r>
            <a:r>
              <a:rPr lang="en-US" sz="1600" dirty="0" smtClean="0"/>
              <a:t>range of ages &amp; experience</a:t>
            </a:r>
          </a:p>
          <a:p>
            <a:pPr>
              <a:lnSpc>
                <a:spcPct val="150000"/>
              </a:lnSpc>
              <a:buFont typeface="Arial"/>
              <a:buChar char="•"/>
            </a:pPr>
            <a:r>
              <a:rPr lang="en-US" sz="1600" dirty="0" smtClean="0"/>
              <a:t>5 do VR work through statewide consortia using </a:t>
            </a:r>
            <a:r>
              <a:rPr lang="en-US" sz="1600" dirty="0" err="1" smtClean="0"/>
              <a:t>QuestionPoint</a:t>
            </a:r>
            <a:r>
              <a:rPr lang="en-US" sz="1600" dirty="0" smtClean="0"/>
              <a:t> software</a:t>
            </a:r>
          </a:p>
          <a:p>
            <a:pPr>
              <a:lnSpc>
                <a:spcPct val="150000"/>
              </a:lnSpc>
              <a:buFont typeface="Arial"/>
              <a:buChar char="•"/>
            </a:pPr>
            <a:r>
              <a:rPr lang="en-US" sz="1600" dirty="0" smtClean="0"/>
              <a:t>1 does VR work through home library using </a:t>
            </a:r>
            <a:r>
              <a:rPr lang="en-US" sz="1600" dirty="0" err="1" smtClean="0"/>
              <a:t>Meebo</a:t>
            </a:r>
            <a:r>
              <a:rPr lang="en-US" sz="1600" dirty="0" smtClean="0"/>
              <a:t> </a:t>
            </a:r>
            <a:r>
              <a:rPr lang="en-US" sz="1600" dirty="0" err="1" smtClean="0"/>
              <a:t>qwidget</a:t>
            </a:r>
            <a:endParaRPr lang="en-US" sz="1600" dirty="0" smtClean="0"/>
          </a:p>
          <a:p>
            <a:pPr>
              <a:lnSpc>
                <a:spcPct val="150000"/>
              </a:lnSpc>
              <a:buFont typeface="Arial"/>
              <a:buChar char="•"/>
            </a:pPr>
            <a:r>
              <a:rPr lang="en-US" sz="1600" dirty="0" smtClean="0"/>
              <a:t>I</a:t>
            </a:r>
            <a:r>
              <a:rPr lang="en-US" sz="1600" dirty="0" smtClean="0"/>
              <a:t>nterviews were recorded </a:t>
            </a:r>
            <a:r>
              <a:rPr lang="en-US" sz="1600" dirty="0" smtClean="0"/>
              <a:t>&amp; </a:t>
            </a:r>
            <a:r>
              <a:rPr lang="en-US" sz="1600" dirty="0" smtClean="0"/>
              <a:t>transcribed</a:t>
            </a:r>
            <a:r>
              <a:rPr lang="en-US" sz="1600" dirty="0" smtClean="0"/>
              <a:t>, </a:t>
            </a:r>
            <a:r>
              <a:rPr lang="en-US" sz="1600" dirty="0" smtClean="0"/>
              <a:t>producing </a:t>
            </a:r>
            <a:r>
              <a:rPr lang="en-US" sz="1600" dirty="0" smtClean="0"/>
              <a:t>over 400 pages of conversational data</a:t>
            </a:r>
            <a:endParaRPr lang="en-US" sz="1600" dirty="0" smtClean="0"/>
          </a:p>
          <a:p>
            <a:pPr>
              <a:lnSpc>
                <a:spcPct val="150000"/>
              </a:lnSpc>
              <a:buFont typeface="Arial"/>
              <a:buChar char="•"/>
            </a:pPr>
            <a:r>
              <a:rPr lang="en-US" sz="1600" dirty="0" smtClean="0"/>
              <a:t>Interview data c</a:t>
            </a:r>
            <a:r>
              <a:rPr lang="en-US" sz="1600" dirty="0" smtClean="0"/>
              <a:t>oded </a:t>
            </a:r>
            <a:r>
              <a:rPr lang="en-US" sz="1600" dirty="0" smtClean="0"/>
              <a:t>&amp; analyzed line by line using grounded theory approach</a:t>
            </a:r>
          </a:p>
          <a:p>
            <a:pPr>
              <a:lnSpc>
                <a:spcPct val="150000"/>
              </a:lnSpc>
              <a:buFont typeface="Arial"/>
              <a:buChar char="•"/>
            </a:pPr>
            <a:r>
              <a:rPr lang="en-US" sz="1600" dirty="0" smtClean="0"/>
              <a:t>Followed strategies recommended by grounded theory founders Barney Glaser and Anselm Strauss</a:t>
            </a:r>
          </a:p>
          <a:p>
            <a:r>
              <a:rPr lang="en-US" dirty="0" smtClean="0"/>
              <a:t> </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Line by line coding leads to strong, persistent categories </a:t>
            </a:r>
          </a:p>
          <a:p>
            <a:pPr>
              <a:lnSpc>
                <a:spcPct val="150000"/>
              </a:lnSpc>
              <a:buFont typeface="Arial"/>
              <a:buChar char="•"/>
            </a:pPr>
            <a:r>
              <a:rPr lang="en-US" sz="1600" dirty="0" smtClean="0"/>
              <a:t>Categories used to address three research questions</a:t>
            </a:r>
          </a:p>
          <a:p>
            <a:pPr>
              <a:lnSpc>
                <a:spcPct val="150000"/>
              </a:lnSpc>
              <a:buFont typeface="Arial"/>
              <a:buChar char="•"/>
            </a:pPr>
            <a:r>
              <a:rPr lang="en-US" sz="1600" dirty="0" smtClean="0"/>
              <a:t>Will illustrate categories with quotes</a:t>
            </a:r>
            <a:r>
              <a:rPr lang="en-US" sz="1600" dirty="0" smtClean="0"/>
              <a:t> taken directly from interviews</a:t>
            </a:r>
            <a:endParaRPr lang="en-US" sz="1600" dirty="0" smtClean="0"/>
          </a:p>
          <a:p>
            <a:pPr>
              <a:lnSpc>
                <a:spcPct val="150000"/>
              </a:lnSpc>
              <a:buFont typeface="Arial"/>
              <a:buChar char="•"/>
            </a:pPr>
            <a:r>
              <a:rPr lang="en-US" sz="1600" dirty="0" smtClean="0"/>
              <a:t>No </a:t>
            </a:r>
            <a:r>
              <a:rPr lang="en-US" sz="1600" dirty="0" smtClean="0"/>
              <a:t>names</a:t>
            </a:r>
            <a:r>
              <a:rPr lang="en-US" sz="1600" dirty="0" smtClean="0"/>
              <a:t> given as participation in study is </a:t>
            </a:r>
            <a:r>
              <a:rPr lang="en-US" sz="1600" dirty="0" smtClean="0"/>
              <a:t>confidential &amp; </a:t>
            </a:r>
            <a:r>
              <a:rPr lang="en-US" sz="1600" dirty="0" smtClean="0"/>
              <a:t>anonymous</a:t>
            </a:r>
            <a:r>
              <a:rPr lang="en-US" sz="1600" dirty="0" smtClean="0"/>
              <a:t> </a:t>
            </a:r>
          </a:p>
          <a:p>
            <a:pPr>
              <a:lnSpc>
                <a:spcPct val="150000"/>
              </a:lnSpc>
              <a:buFont typeface="Arial"/>
              <a:buChar char="•"/>
            </a:pPr>
            <a:r>
              <a:rPr lang="en-US" sz="1600" dirty="0" smtClean="0"/>
              <a:t>Librarians identified by number (i.e. L1, L2, …, L6) and identified as either </a:t>
            </a:r>
            <a:r>
              <a:rPr lang="en-US" sz="1600" dirty="0" smtClean="0"/>
              <a:t>academic </a:t>
            </a:r>
            <a:r>
              <a:rPr lang="en-US" sz="1600" dirty="0" smtClean="0"/>
              <a:t>or public</a:t>
            </a:r>
          </a:p>
          <a:p>
            <a:pPr>
              <a:lnSpc>
                <a:spcPct val="150000"/>
              </a:lnSpc>
              <a:buFont typeface="Arial"/>
              <a:buChar char="•"/>
            </a:pPr>
            <a:r>
              <a:rPr lang="en-US" sz="1600" dirty="0" smtClean="0"/>
              <a:t>Note next to each category indicates number of interviews in which category emerged</a:t>
            </a:r>
            <a:endParaRPr lang="en-US" sz="1600" dirty="0" smtClean="0"/>
          </a:p>
          <a:p>
            <a:pPr>
              <a:lnSpc>
                <a:spcPct val="150000"/>
              </a:lnSpc>
            </a:pPr>
            <a:endParaRPr lang="en-US" sz="1600" dirty="0" smtClean="0"/>
          </a:p>
          <a:p>
            <a:endParaRPr lang="en-US" sz="1600" dirty="0" smtClean="0"/>
          </a:p>
          <a:p>
            <a:pPr>
              <a:buFont typeface="Arial"/>
              <a:buChar char="•"/>
            </a:pP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6</a:t>
            </a:r>
            <a:r>
              <a:rPr lang="en-US" sz="1600" dirty="0" smtClean="0"/>
              <a:t>/6</a:t>
            </a:r>
            <a:r>
              <a:rPr lang="en-US" sz="1600" dirty="0" smtClean="0"/>
              <a:t> participants </a:t>
            </a:r>
            <a:r>
              <a:rPr lang="en-US" sz="1600" dirty="0" smtClean="0"/>
              <a:t>give</a:t>
            </a:r>
            <a:r>
              <a:rPr lang="en-US" sz="1600" dirty="0" smtClean="0"/>
              <a:t> broad definition of instruction as </a:t>
            </a:r>
            <a:r>
              <a:rPr lang="en-US" sz="1600" i="1" dirty="0" smtClean="0"/>
              <a:t>the act of showing</a:t>
            </a:r>
            <a:r>
              <a:rPr lang="en-US" sz="1600" i="1" dirty="0" smtClean="0"/>
              <a:t> user </a:t>
            </a:r>
            <a:r>
              <a:rPr lang="en-US" sz="1600" i="1" dirty="0" smtClean="0"/>
              <a:t>how to find the answer to his or her question, versus simply giving a user the </a:t>
            </a:r>
            <a:r>
              <a:rPr lang="en-US" sz="1600" i="1" dirty="0" smtClean="0"/>
              <a:t>answer</a:t>
            </a:r>
            <a:endParaRPr lang="en-US" sz="1600" i="1" dirty="0" smtClean="0"/>
          </a:p>
          <a:p>
            <a:pPr lvl="1">
              <a:lnSpc>
                <a:spcPct val="150000"/>
              </a:lnSpc>
              <a:buFont typeface="Arial"/>
              <a:buChar char="•"/>
            </a:pPr>
            <a:r>
              <a:rPr lang="en-US" sz="1600" dirty="0" smtClean="0"/>
              <a:t>L4 (public)</a:t>
            </a:r>
            <a:r>
              <a:rPr lang="en-US" sz="1600" dirty="0" smtClean="0"/>
              <a:t>:</a:t>
            </a:r>
            <a:r>
              <a:rPr lang="en-US" sz="1600" b="1" dirty="0" smtClean="0"/>
              <a:t> “…teaching </a:t>
            </a:r>
            <a:r>
              <a:rPr lang="en-US" sz="1600" b="1" dirty="0" smtClean="0"/>
              <a:t>(the user) how to fish, as opposed to handing over the </a:t>
            </a:r>
            <a:r>
              <a:rPr lang="en-US" sz="1600" b="1" dirty="0" smtClean="0"/>
              <a:t>fish”</a:t>
            </a:r>
            <a:r>
              <a:rPr lang="en-US" sz="1600" dirty="0" smtClean="0"/>
              <a:t>  </a:t>
            </a:r>
            <a:endParaRPr lang="en-US" sz="1600" dirty="0" smtClean="0"/>
          </a:p>
          <a:p>
            <a:pPr>
              <a:lnSpc>
                <a:spcPct val="150000"/>
              </a:lnSpc>
            </a:pPr>
            <a:endParaRPr lang="en-US" sz="1600" dirty="0" smtClean="0"/>
          </a:p>
          <a:p>
            <a:endParaRPr lang="en-US" sz="1600" dirty="0" smtClean="0"/>
          </a:p>
          <a:p>
            <a:pPr>
              <a:buFont typeface="Arial"/>
              <a:buChar char="•"/>
            </a:pP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399"/>
            <a:ext cx="5486400" cy="4533901"/>
          </a:xfrm>
        </p:spPr>
        <p:txBody>
          <a:bodyPr>
            <a:normAutofit lnSpcReduction="10000"/>
          </a:bodyPr>
          <a:lstStyle/>
          <a:p>
            <a:pPr>
              <a:lnSpc>
                <a:spcPct val="150000"/>
              </a:lnSpc>
              <a:buFont typeface="Arial"/>
              <a:buChar char="•"/>
            </a:pPr>
            <a:r>
              <a:rPr lang="en-US" sz="1300" dirty="0" smtClean="0"/>
              <a:t>6/6 participants indicate that instruction is interest- and time-dependent; </a:t>
            </a:r>
            <a:r>
              <a:rPr lang="en-US" sz="1300" dirty="0" smtClean="0"/>
              <a:t> </a:t>
            </a:r>
            <a:r>
              <a:rPr lang="en-US" sz="1300" dirty="0" smtClean="0"/>
              <a:t>interest &amp; time facilitates instruction while not having interest and/or time inhibits instruction</a:t>
            </a:r>
            <a:endParaRPr lang="en-US" sz="1300" dirty="0" smtClean="0"/>
          </a:p>
          <a:p>
            <a:pPr lvl="1">
              <a:lnSpc>
                <a:spcPct val="150000"/>
              </a:lnSpc>
              <a:buFont typeface="Arial"/>
              <a:buChar char="•"/>
            </a:pPr>
            <a:r>
              <a:rPr lang="en-US" sz="1300" dirty="0" smtClean="0"/>
              <a:t>L4 (public)</a:t>
            </a:r>
            <a:r>
              <a:rPr lang="en-US" sz="1300" dirty="0" smtClean="0"/>
              <a:t>: </a:t>
            </a:r>
            <a:r>
              <a:rPr lang="en-US" sz="1300" b="1" dirty="0" smtClean="0"/>
              <a:t>“So I will … usually say, ‘I’m about to use this database … Why don’t you open up a new browser winder and do this with me?’ I will do that, if the person on the other end sounds open to it, is able to spend the time and so forth.” </a:t>
            </a:r>
            <a:endParaRPr lang="en-US" sz="1300" dirty="0" smtClean="0"/>
          </a:p>
          <a:p>
            <a:pPr>
              <a:lnSpc>
                <a:spcPct val="150000"/>
              </a:lnSpc>
              <a:buFont typeface="Arial"/>
              <a:buChar char="•"/>
            </a:pPr>
            <a:r>
              <a:rPr lang="en-US" sz="1300" dirty="0" smtClean="0"/>
              <a:t>Librarians instructional instincts</a:t>
            </a:r>
            <a:r>
              <a:rPr lang="en-US" sz="1300" dirty="0" smtClean="0"/>
              <a:t> curtailed </a:t>
            </a:r>
            <a:r>
              <a:rPr lang="en-US" sz="1300" dirty="0" smtClean="0"/>
              <a:t>if</a:t>
            </a:r>
            <a:r>
              <a:rPr lang="en-US" sz="1300" dirty="0" smtClean="0"/>
              <a:t> user expresses </a:t>
            </a:r>
            <a:r>
              <a:rPr lang="en-US" sz="1300" dirty="0" smtClean="0"/>
              <a:t>no </a:t>
            </a:r>
            <a:r>
              <a:rPr lang="en-US" sz="1300" dirty="0" smtClean="0"/>
              <a:t>interest</a:t>
            </a:r>
          </a:p>
          <a:p>
            <a:pPr lvl="1">
              <a:lnSpc>
                <a:spcPct val="150000"/>
              </a:lnSpc>
              <a:buFont typeface="Arial"/>
              <a:buChar char="•"/>
            </a:pPr>
            <a:r>
              <a:rPr lang="en-US" sz="1300" dirty="0" smtClean="0"/>
              <a:t>L6 (public)</a:t>
            </a:r>
            <a:r>
              <a:rPr lang="en-US" sz="1300" dirty="0" smtClean="0"/>
              <a:t>:  </a:t>
            </a:r>
            <a:r>
              <a:rPr lang="en-US" sz="1300" b="1" dirty="0" smtClean="0"/>
              <a:t>“its counterproductive (to offer instruction) if a student doesn’t want (it)…Its up to them if they don’t want to learn.”</a:t>
            </a:r>
            <a:endParaRPr lang="en-US" sz="1300" dirty="0" smtClean="0"/>
          </a:p>
          <a:p>
            <a:pPr>
              <a:lnSpc>
                <a:spcPct val="150000"/>
              </a:lnSpc>
              <a:buFont typeface="Arial"/>
              <a:buChar char="•"/>
            </a:pPr>
            <a:r>
              <a:rPr lang="en-US" sz="1300" dirty="0" smtClean="0"/>
              <a:t>If time</a:t>
            </a:r>
            <a:r>
              <a:rPr lang="en-US" sz="1300" dirty="0" smtClean="0"/>
              <a:t> </a:t>
            </a:r>
            <a:r>
              <a:rPr lang="en-US" sz="1300" dirty="0" smtClean="0"/>
              <a:t>limited</a:t>
            </a:r>
            <a:r>
              <a:rPr lang="en-US" sz="1300" dirty="0" smtClean="0"/>
              <a:t>, </a:t>
            </a:r>
            <a:r>
              <a:rPr lang="en-US" sz="1300" dirty="0" smtClean="0"/>
              <a:t>librarian may</a:t>
            </a:r>
            <a:r>
              <a:rPr lang="en-US" sz="1300" dirty="0" smtClean="0"/>
              <a:t> forgo </a:t>
            </a:r>
            <a:r>
              <a:rPr lang="en-US" sz="1300" dirty="0" smtClean="0"/>
              <a:t>instruction and simply </a:t>
            </a:r>
            <a:r>
              <a:rPr lang="en-US" sz="1300" dirty="0" smtClean="0"/>
              <a:t>give answer</a:t>
            </a:r>
          </a:p>
          <a:p>
            <a:pPr lvl="1">
              <a:lnSpc>
                <a:spcPct val="150000"/>
              </a:lnSpc>
              <a:buFont typeface="Arial"/>
              <a:buChar char="•"/>
            </a:pPr>
            <a:r>
              <a:rPr lang="en-US" sz="1300" dirty="0" smtClean="0"/>
              <a:t> </a:t>
            </a:r>
            <a:r>
              <a:rPr lang="en-US" sz="1300" dirty="0" smtClean="0"/>
              <a:t>L6 (public)</a:t>
            </a:r>
            <a:r>
              <a:rPr lang="en-US" sz="1300" dirty="0" smtClean="0"/>
              <a:t>: </a:t>
            </a:r>
            <a:r>
              <a:rPr lang="en-US" sz="1300" b="1" dirty="0" smtClean="0"/>
              <a:t>“Time is a stress, more of a stress than face-to-face. On VR, on Sunday nights I’m on from 8-10 and you get a kid who has their project due tomorrow and they’re suppose to be getting ready for bed and they need an answer to this question … and I’m not going to frustrate them” </a:t>
            </a:r>
            <a:endParaRPr lang="en-US" sz="13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400" dirty="0" smtClean="0"/>
              <a:t>5/6 </a:t>
            </a:r>
            <a:r>
              <a:rPr lang="en-US" sz="1400" dirty="0" smtClean="0"/>
              <a:t>participants </a:t>
            </a:r>
            <a:r>
              <a:rPr lang="en-US" sz="1400" dirty="0" smtClean="0"/>
              <a:t>believe </a:t>
            </a:r>
            <a:r>
              <a:rPr lang="en-US" sz="1400" dirty="0" smtClean="0"/>
              <a:t>software (whether </a:t>
            </a:r>
            <a:r>
              <a:rPr lang="en-US" sz="1400" dirty="0" err="1" smtClean="0"/>
              <a:t>Question</a:t>
            </a:r>
            <a:r>
              <a:rPr lang="en-US" sz="1400" dirty="0" err="1" smtClean="0"/>
              <a:t>P</a:t>
            </a:r>
            <a:r>
              <a:rPr lang="en-US" sz="1400" dirty="0" err="1" smtClean="0"/>
              <a:t>oint</a:t>
            </a:r>
            <a:r>
              <a:rPr lang="en-US" sz="1400" dirty="0" smtClean="0"/>
              <a:t> or </a:t>
            </a:r>
            <a:r>
              <a:rPr lang="en-US" sz="1400" dirty="0" err="1" smtClean="0"/>
              <a:t>Meebo</a:t>
            </a:r>
            <a:r>
              <a:rPr lang="en-US" sz="1400" dirty="0" smtClean="0"/>
              <a:t>) restricts </a:t>
            </a:r>
            <a:r>
              <a:rPr lang="en-US" sz="1400" dirty="0" smtClean="0"/>
              <a:t>their ability to deliver instruction in </a:t>
            </a:r>
            <a:r>
              <a:rPr lang="en-US" sz="1400" dirty="0" smtClean="0"/>
              <a:t>VR</a:t>
            </a:r>
            <a:r>
              <a:rPr lang="en-US" sz="1400" dirty="0" smtClean="0"/>
              <a:t>:</a:t>
            </a:r>
            <a:endParaRPr lang="en-US" sz="1400" dirty="0" smtClean="0"/>
          </a:p>
          <a:p>
            <a:pPr lvl="1">
              <a:lnSpc>
                <a:spcPct val="150000"/>
              </a:lnSpc>
              <a:buFont typeface="Arial"/>
              <a:buChar char="•"/>
            </a:pPr>
            <a:r>
              <a:rPr lang="en-US" sz="1400" dirty="0" smtClean="0"/>
              <a:t> L1 (academic): </a:t>
            </a:r>
            <a:r>
              <a:rPr lang="en-US" sz="1400" b="1" dirty="0" smtClean="0"/>
              <a:t>“It’s (instruction) pretty limited in a virtual reference encounter from my experience … its just so difficult to explain like a page, if they they can’t actually see the page in front of you … that’s a limitation that we have with </a:t>
            </a:r>
            <a:r>
              <a:rPr lang="en-US" sz="1400" b="1" dirty="0" err="1" smtClean="0"/>
              <a:t>Meebo</a:t>
            </a:r>
            <a:r>
              <a:rPr lang="en-US" sz="1400" b="1" dirty="0" smtClean="0"/>
              <a:t>.”</a:t>
            </a:r>
            <a:r>
              <a:rPr lang="en-US" sz="1400" dirty="0" smtClean="0"/>
              <a:t> </a:t>
            </a:r>
          </a:p>
          <a:p>
            <a:pPr lvl="1">
              <a:lnSpc>
                <a:spcPct val="150000"/>
              </a:lnSpc>
              <a:buFont typeface="Arial"/>
              <a:buChar char="•"/>
            </a:pPr>
            <a:r>
              <a:rPr lang="en-US" sz="1400" dirty="0" smtClean="0"/>
              <a:t>L2 (academic)</a:t>
            </a:r>
            <a:r>
              <a:rPr lang="en-US" sz="1400" dirty="0" smtClean="0"/>
              <a:t>: </a:t>
            </a:r>
            <a:r>
              <a:rPr lang="en-US" sz="1400" b="1" dirty="0" smtClean="0"/>
              <a:t>“I never feel guilty  about maybe not using it (VR) as a time to instruct them on how to use a database, because it is really difficult to do instruction via chat, as far as the </a:t>
            </a:r>
            <a:r>
              <a:rPr lang="en-US" sz="1400" b="1" dirty="0" err="1" smtClean="0"/>
              <a:t>QuestionPoint</a:t>
            </a:r>
            <a:r>
              <a:rPr lang="en-US" sz="1400" b="1" dirty="0" smtClean="0"/>
              <a:t> software stands now. Maybe in the future it’ll get better but right now its wonky.” </a:t>
            </a:r>
            <a:endParaRPr lang="en-US" sz="14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4/6 participants report </a:t>
            </a:r>
            <a:r>
              <a:rPr lang="en-US" sz="1600" dirty="0" smtClean="0"/>
              <a:t>increased difficulty in assessing</a:t>
            </a:r>
            <a:r>
              <a:rPr lang="en-US" sz="1600" dirty="0" smtClean="0"/>
              <a:t> user’s </a:t>
            </a:r>
            <a:r>
              <a:rPr lang="en-US" sz="1600" dirty="0" smtClean="0"/>
              <a:t>interest in </a:t>
            </a:r>
            <a:r>
              <a:rPr lang="en-US" sz="1600" dirty="0" smtClean="0"/>
              <a:t>instruction, in the absence of non-textual cues</a:t>
            </a:r>
          </a:p>
          <a:p>
            <a:pPr>
              <a:lnSpc>
                <a:spcPct val="150000"/>
              </a:lnSpc>
              <a:buFont typeface="Arial"/>
              <a:buChar char="•"/>
            </a:pPr>
            <a:r>
              <a:rPr lang="en-US" sz="1600" dirty="0" smtClean="0"/>
              <a:t>Librarians </a:t>
            </a:r>
            <a:r>
              <a:rPr lang="en-US" sz="1600" dirty="0" smtClean="0"/>
              <a:t>may</a:t>
            </a:r>
            <a:r>
              <a:rPr lang="en-US" sz="1600" dirty="0" smtClean="0"/>
              <a:t> jump to presumption that </a:t>
            </a:r>
            <a:r>
              <a:rPr lang="en-US" sz="1600" dirty="0" smtClean="0"/>
              <a:t>instruction is not </a:t>
            </a:r>
            <a:r>
              <a:rPr lang="en-US" sz="1600" dirty="0" smtClean="0"/>
              <a:t>desired</a:t>
            </a:r>
          </a:p>
          <a:p>
            <a:pPr lvl="1">
              <a:lnSpc>
                <a:spcPct val="150000"/>
              </a:lnSpc>
              <a:buFont typeface="Arial"/>
              <a:buChar char="•"/>
            </a:pPr>
            <a:r>
              <a:rPr lang="en-US" sz="1600" dirty="0" smtClean="0"/>
              <a:t>L3 (public):  After </a:t>
            </a:r>
            <a:r>
              <a:rPr lang="en-US" sz="1600" dirty="0" smtClean="0"/>
              <a:t>asking reference interview-type questions, </a:t>
            </a:r>
            <a:r>
              <a:rPr lang="en-US" sz="1600" b="1" dirty="0" smtClean="0"/>
              <a:t>“…sometimes </a:t>
            </a:r>
            <a:r>
              <a:rPr lang="en-US" sz="1600" b="1" dirty="0" smtClean="0"/>
              <a:t>they </a:t>
            </a:r>
            <a:r>
              <a:rPr lang="en-US" sz="1600" b="1" dirty="0" smtClean="0"/>
              <a:t>answer me and sometimes they don’t … Because I’m not getting any feedback, I get the impression, you know, I’m assuming they just want the </a:t>
            </a:r>
            <a:r>
              <a:rPr lang="en-US" sz="1600" b="1" dirty="0" smtClean="0"/>
              <a:t>information”</a:t>
            </a:r>
            <a:r>
              <a:rPr lang="en-US" sz="1600" dirty="0" smtClean="0"/>
              <a:t> </a:t>
            </a:r>
            <a:endParaRPr lang="en-US" sz="1600" dirty="0" smtClean="0"/>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dirty="0" smtClean="0"/>
              <a:t>4/6 participants believe VR </a:t>
            </a:r>
            <a:r>
              <a:rPr lang="en-US" dirty="0" smtClean="0"/>
              <a:t>encounter can serve as</a:t>
            </a:r>
            <a:r>
              <a:rPr lang="en-US" dirty="0" smtClean="0"/>
              <a:t> gateway to </a:t>
            </a:r>
            <a:r>
              <a:rPr lang="en-US" dirty="0" smtClean="0"/>
              <a:t>future instructional sessions </a:t>
            </a:r>
            <a:r>
              <a:rPr lang="en-US" dirty="0" smtClean="0"/>
              <a:t>and/or </a:t>
            </a:r>
            <a:r>
              <a:rPr lang="en-US" dirty="0" smtClean="0"/>
              <a:t>to future library </a:t>
            </a:r>
            <a:r>
              <a:rPr lang="en-US" dirty="0" smtClean="0"/>
              <a:t>use</a:t>
            </a:r>
          </a:p>
          <a:p>
            <a:pPr lvl="1">
              <a:lnSpc>
                <a:spcPct val="150000"/>
              </a:lnSpc>
              <a:buFont typeface="Arial"/>
              <a:buChar char="•"/>
            </a:pPr>
            <a:r>
              <a:rPr lang="en-US" dirty="0" smtClean="0"/>
              <a:t>L1 (academic): Quick VR </a:t>
            </a:r>
            <a:r>
              <a:rPr lang="en-US" dirty="0" smtClean="0"/>
              <a:t>encounters </a:t>
            </a:r>
            <a:r>
              <a:rPr lang="en-US" dirty="0" smtClean="0"/>
              <a:t>are </a:t>
            </a:r>
            <a:r>
              <a:rPr lang="en-US" b="1" dirty="0" smtClean="0"/>
              <a:t>“like baby steps towards </a:t>
            </a:r>
            <a:r>
              <a:rPr lang="en-US" b="1" dirty="0" smtClean="0"/>
              <a:t>maybe a </a:t>
            </a:r>
            <a:r>
              <a:rPr lang="en-US" b="1" dirty="0" smtClean="0"/>
              <a:t>larger instructional session….It gets more difficult to really work with someone on a heavier research issue. In those cases, what we usually do is we say to the person, ‘This is a little more than we can handle here in chat. Why don’t you go to a reference librarian in person, or send me your email and I’ll get back to you.”</a:t>
            </a:r>
            <a:r>
              <a:rPr lang="en-US" b="1" dirty="0" smtClean="0"/>
              <a:t> </a:t>
            </a:r>
          </a:p>
          <a:p>
            <a:pPr lvl="1">
              <a:lnSpc>
                <a:spcPct val="150000"/>
              </a:lnSpc>
              <a:buFont typeface="Arial"/>
              <a:buChar char="•"/>
            </a:pPr>
            <a:r>
              <a:rPr lang="en-US" dirty="0" smtClean="0"/>
              <a:t>L2 (academic): </a:t>
            </a:r>
            <a:r>
              <a:rPr lang="en-US" b="1" dirty="0" smtClean="0"/>
              <a:t>“</a:t>
            </a:r>
            <a:r>
              <a:rPr lang="en-US" b="1" dirty="0" smtClean="0"/>
              <a:t>To me what’s really important is that they have a really good interaction, a really good experience, so that way they’ll continue to use the service, because the use of the service means they know the library is the place to go to find information that is relevant, and information that is meaningful and all that.”</a:t>
            </a:r>
            <a:endParaRPr lang="en-US" dirty="0" smtClean="0"/>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399"/>
            <a:ext cx="5486400" cy="4799014"/>
          </a:xfrm>
        </p:spPr>
        <p:txBody>
          <a:bodyPr>
            <a:normAutofit fontScale="62500" lnSpcReduction="20000"/>
          </a:bodyPr>
          <a:lstStyle/>
          <a:p>
            <a:pPr>
              <a:lnSpc>
                <a:spcPct val="160000"/>
              </a:lnSpc>
              <a:buFont typeface="Arial"/>
              <a:buChar char="•"/>
            </a:pPr>
            <a:r>
              <a:rPr lang="en-US" sz="1806" b="1" i="1" dirty="0" smtClean="0"/>
              <a:t>VERY INTERESTING RESULTS!!!</a:t>
            </a:r>
          </a:p>
          <a:p>
            <a:pPr>
              <a:lnSpc>
                <a:spcPct val="160000"/>
              </a:lnSpc>
              <a:buFont typeface="Arial"/>
              <a:buChar char="•"/>
            </a:pPr>
            <a:r>
              <a:rPr lang="en-US" sz="1760" dirty="0" smtClean="0"/>
              <a:t>5/6 participants </a:t>
            </a:r>
            <a:r>
              <a:rPr lang="en-US" sz="1760" dirty="0" smtClean="0"/>
              <a:t>indicate that delivering instruction is not particularly central to their work as VR </a:t>
            </a:r>
            <a:r>
              <a:rPr lang="en-US" sz="1760" dirty="0" smtClean="0"/>
              <a:t>librarians</a:t>
            </a:r>
          </a:p>
          <a:p>
            <a:pPr lvl="1">
              <a:lnSpc>
                <a:spcPct val="160000"/>
              </a:lnSpc>
              <a:buFont typeface="Arial"/>
              <a:buChar char="•"/>
            </a:pPr>
            <a:r>
              <a:rPr lang="en-US" sz="1760" dirty="0" smtClean="0"/>
              <a:t>L1 (academic): </a:t>
            </a:r>
            <a:r>
              <a:rPr lang="en-US" sz="1760" b="1" dirty="0" smtClean="0"/>
              <a:t>“</a:t>
            </a:r>
            <a:r>
              <a:rPr lang="en-US" sz="1760" b="1" dirty="0" smtClean="0"/>
              <a:t>… if I were to think about my chat sessions, I’m not even sure I would say to myself, ‘Oh, I instructed five students tonight.’ … the actual term instruction is not something that I equate with what I do in chat.”</a:t>
            </a:r>
            <a:r>
              <a:rPr lang="en-US" sz="1760" dirty="0" smtClean="0"/>
              <a:t> </a:t>
            </a:r>
          </a:p>
          <a:p>
            <a:pPr lvl="1">
              <a:lnSpc>
                <a:spcPct val="160000"/>
              </a:lnSpc>
              <a:buFont typeface="Arial"/>
              <a:buChar char="•"/>
            </a:pPr>
            <a:r>
              <a:rPr lang="en-US" sz="1760" dirty="0" smtClean="0"/>
              <a:t>L4 (public): </a:t>
            </a:r>
            <a:r>
              <a:rPr lang="en-US" sz="1760" b="1" dirty="0" smtClean="0"/>
              <a:t>“</a:t>
            </a:r>
            <a:r>
              <a:rPr lang="en-US" sz="1760" b="1" dirty="0" smtClean="0"/>
              <a:t>I will say first of all that I give very little instruction … unless a person specifically requests it, my sense is that the person wants the answer to a question.”</a:t>
            </a:r>
            <a:r>
              <a:rPr lang="en-US" sz="1760" dirty="0" smtClean="0"/>
              <a:t> </a:t>
            </a:r>
          </a:p>
          <a:p>
            <a:pPr lvl="1">
              <a:lnSpc>
                <a:spcPct val="160000"/>
              </a:lnSpc>
              <a:buFont typeface="Arial"/>
              <a:buChar char="•"/>
            </a:pPr>
            <a:r>
              <a:rPr lang="en-US" sz="1760" dirty="0" smtClean="0"/>
              <a:t>L6 (public)): </a:t>
            </a:r>
            <a:r>
              <a:rPr lang="en-US" sz="1760" b="1" dirty="0" smtClean="0"/>
              <a:t>“</a:t>
            </a:r>
            <a:r>
              <a:rPr lang="en-US" sz="1760" b="1" dirty="0" smtClean="0"/>
              <a:t>…basically I think when … people get on something like (our service)…they’re not looking to be educated. They’re looking for an answer…I think that shows up in virtual reference a lot more than in face-to-face.</a:t>
            </a:r>
            <a:r>
              <a:rPr lang="en-US" sz="1760" b="1" dirty="0" smtClean="0"/>
              <a:t>”</a:t>
            </a:r>
            <a:endParaRPr lang="en-US" sz="1760" dirty="0" smtClean="0"/>
          </a:p>
          <a:p>
            <a:pPr lvl="1">
              <a:lnSpc>
                <a:spcPct val="160000"/>
              </a:lnSpc>
              <a:buFont typeface="Arial"/>
              <a:buChar char="•"/>
            </a:pPr>
            <a:r>
              <a:rPr lang="en-US" sz="1760" dirty="0" smtClean="0"/>
              <a:t>L2 (academic): </a:t>
            </a:r>
            <a:r>
              <a:rPr lang="en-US" sz="1760" b="1" dirty="0" smtClean="0"/>
              <a:t>“</a:t>
            </a:r>
            <a:r>
              <a:rPr lang="en-US" sz="1760" b="1" dirty="0" smtClean="0"/>
              <a:t>…so I don’t even feel like instruction is all that important. …The social experience is really what’s important. It’s what separates going to a librarian versus going to a database or going to Google… You’re not going to get a social experience out of a database, which is again why I don’t feel guilty that maybe I’m not giving instruction on VR, because I’m giving something much better.</a:t>
            </a:r>
            <a:r>
              <a:rPr lang="en-US" sz="1760" b="1" dirty="0" smtClean="0"/>
              <a:t>”</a:t>
            </a:r>
            <a:endParaRPr lang="en-US" sz="1760" dirty="0" smtClean="0"/>
          </a:p>
          <a:p>
            <a:pPr>
              <a:lnSpc>
                <a:spcPct val="160000"/>
              </a:lnSpc>
              <a:buFont typeface="Arial"/>
              <a:buChar char="•"/>
            </a:pPr>
            <a:r>
              <a:rPr lang="en-US" sz="1760" dirty="0" smtClean="0"/>
              <a:t>Note: While some study subjects mention looking for opportunities to instruct – responses indicate this role is not a priority</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5/6 participants recall having received little </a:t>
            </a:r>
            <a:r>
              <a:rPr lang="en-US" sz="1600" dirty="0" smtClean="0"/>
              <a:t>or no VR </a:t>
            </a:r>
            <a:r>
              <a:rPr lang="en-US" sz="1600" dirty="0" smtClean="0"/>
              <a:t>training specific </a:t>
            </a:r>
            <a:r>
              <a:rPr lang="en-US" sz="1600" dirty="0" smtClean="0"/>
              <a:t>to virtual instruction </a:t>
            </a:r>
            <a:r>
              <a:rPr lang="en-US" sz="1600" dirty="0" smtClean="0"/>
              <a:t>practices and/or </a:t>
            </a:r>
            <a:r>
              <a:rPr lang="en-US" sz="1600" dirty="0" smtClean="0"/>
              <a:t>virtual </a:t>
            </a:r>
            <a:r>
              <a:rPr lang="en-US" sz="1600" dirty="0" smtClean="0"/>
              <a:t>pedagogy</a:t>
            </a:r>
          </a:p>
          <a:p>
            <a:pPr>
              <a:lnSpc>
                <a:spcPct val="150000"/>
              </a:lnSpc>
              <a:buFont typeface="Arial"/>
              <a:buChar char="•"/>
            </a:pPr>
            <a:r>
              <a:rPr lang="en-US" sz="1600" dirty="0" smtClean="0"/>
              <a:t> Recall </a:t>
            </a:r>
            <a:r>
              <a:rPr lang="en-US" sz="1600" dirty="0" smtClean="0"/>
              <a:t>introductory sessions</a:t>
            </a:r>
            <a:r>
              <a:rPr lang="en-US" sz="1600" dirty="0" smtClean="0"/>
              <a:t> as focused </a:t>
            </a:r>
            <a:r>
              <a:rPr lang="en-US" sz="1600" dirty="0" smtClean="0"/>
              <a:t>on technologies and policies: how to log in, how to pick up questions, how to count </a:t>
            </a:r>
            <a:r>
              <a:rPr lang="en-US" sz="1600" dirty="0" smtClean="0"/>
              <a:t>questions</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521200"/>
          </a:xfrm>
        </p:spPr>
        <p:txBody>
          <a:bodyPr>
            <a:normAutofit/>
          </a:bodyPr>
          <a:lstStyle/>
          <a:p>
            <a:pPr>
              <a:lnSpc>
                <a:spcPct val="150000"/>
              </a:lnSpc>
              <a:buFont typeface="Arial"/>
              <a:buChar char="•"/>
            </a:pPr>
            <a:r>
              <a:rPr lang="en-US" sz="1400" dirty="0" smtClean="0"/>
              <a:t>5/6 participants make effort to assess user’s interest </a:t>
            </a:r>
            <a:r>
              <a:rPr lang="en-US" sz="1400" dirty="0" smtClean="0"/>
              <a:t>in and </a:t>
            </a:r>
            <a:r>
              <a:rPr lang="en-US" sz="1400" dirty="0" smtClean="0"/>
              <a:t>availability </a:t>
            </a:r>
            <a:r>
              <a:rPr lang="en-US" sz="1400" dirty="0" smtClean="0"/>
              <a:t>for </a:t>
            </a:r>
            <a:r>
              <a:rPr lang="en-US" sz="1400" dirty="0" smtClean="0"/>
              <a:t>instruction</a:t>
            </a:r>
          </a:p>
          <a:p>
            <a:pPr lvl="1">
              <a:lnSpc>
                <a:spcPct val="150000"/>
              </a:lnSpc>
              <a:buFont typeface="Arial"/>
              <a:buChar char="•"/>
            </a:pPr>
            <a:r>
              <a:rPr lang="en-US" sz="1400" dirty="0" smtClean="0"/>
              <a:t>L3 (public): </a:t>
            </a:r>
            <a:r>
              <a:rPr lang="en-US" sz="1400" b="1" dirty="0" smtClean="0"/>
              <a:t>“…I do try to get a read from a customer and what they’re looking for. Some people just want the answer. Other people, well, they are interested in how the answer is found.”</a:t>
            </a:r>
            <a:r>
              <a:rPr lang="en-US" sz="1400" dirty="0" smtClean="0"/>
              <a:t> </a:t>
            </a:r>
          </a:p>
          <a:p>
            <a:pPr>
              <a:lnSpc>
                <a:spcPct val="150000"/>
              </a:lnSpc>
              <a:buFont typeface="Arial"/>
              <a:buChar char="•"/>
            </a:pPr>
            <a:r>
              <a:rPr lang="en-US" sz="1400" dirty="0" smtClean="0"/>
              <a:t>Being sensitive </a:t>
            </a:r>
            <a:r>
              <a:rPr lang="en-US" sz="1400" dirty="0" smtClean="0"/>
              <a:t>to situations </a:t>
            </a:r>
            <a:r>
              <a:rPr lang="en-US" sz="1400" dirty="0" smtClean="0"/>
              <a:t>where </a:t>
            </a:r>
            <a:r>
              <a:rPr lang="en-US" sz="1400" dirty="0" smtClean="0"/>
              <a:t>instruction unwelcome</a:t>
            </a:r>
            <a:r>
              <a:rPr lang="en-US" sz="1400" dirty="0" smtClean="0"/>
              <a:t>/</a:t>
            </a:r>
            <a:r>
              <a:rPr lang="en-US" sz="1400" dirty="0" smtClean="0"/>
              <a:t>inappropriate</a:t>
            </a:r>
          </a:p>
          <a:p>
            <a:pPr lvl="1">
              <a:lnSpc>
                <a:spcPct val="150000"/>
              </a:lnSpc>
              <a:buFont typeface="Arial"/>
              <a:buChar char="•"/>
            </a:pPr>
            <a:r>
              <a:rPr lang="en-US" sz="1400" dirty="0" smtClean="0"/>
              <a:t>L4 (public): </a:t>
            </a:r>
            <a:r>
              <a:rPr lang="en-US" sz="1400" b="1" dirty="0" smtClean="0"/>
              <a:t>“The person whose opening statement is ‘ Why does nobody care about single women, mothers in </a:t>
            </a:r>
            <a:r>
              <a:rPr lang="en-US" sz="1400" b="1" dirty="0" smtClean="0"/>
              <a:t>(name of </a:t>
            </a:r>
            <a:r>
              <a:rPr lang="en-US" sz="1400" b="1" dirty="0" smtClean="0"/>
              <a:t>state)?’ is not probably in the mood for an instruction, but rather has had some kind of terrible situation that needs at least referral to some proper agencies, and I don’t go about teaching her how to use the</a:t>
            </a:r>
            <a:r>
              <a:rPr lang="en-US" sz="1400" b="1" dirty="0" smtClean="0"/>
              <a:t> </a:t>
            </a:r>
            <a:r>
              <a:rPr lang="en-US" sz="1400" b="1" dirty="0" smtClean="0"/>
              <a:t>(</a:t>
            </a:r>
            <a:r>
              <a:rPr lang="en-US" sz="1400" b="1" dirty="0" smtClean="0"/>
              <a:t>name of state) </a:t>
            </a:r>
            <a:r>
              <a:rPr lang="en-US" sz="1400" b="1" dirty="0" smtClean="0"/>
              <a:t>website.”</a:t>
            </a:r>
            <a:endParaRPr lang="en-US" sz="14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Exploratory </a:t>
            </a:r>
            <a:r>
              <a:rPr lang="en-US" sz="1600" b="1" u="sng" dirty="0" smtClean="0"/>
              <a:t>pilot</a:t>
            </a:r>
            <a:r>
              <a:rPr lang="en-US" sz="1600" dirty="0" smtClean="0"/>
              <a:t> project </a:t>
            </a:r>
          </a:p>
          <a:p>
            <a:pPr>
              <a:lnSpc>
                <a:spcPct val="150000"/>
              </a:lnSpc>
              <a:buFont typeface="Arial"/>
              <a:buChar char="•"/>
            </a:pPr>
            <a:r>
              <a:rPr lang="en-US" sz="1600" b="1" u="sng" dirty="0" smtClean="0"/>
              <a:t>Qualitative</a:t>
            </a:r>
            <a:r>
              <a:rPr lang="en-US" sz="1600" dirty="0" smtClean="0"/>
              <a:t> investigation of instruction delivered by librarians to users during VR</a:t>
            </a:r>
          </a:p>
          <a:p>
            <a:pPr>
              <a:lnSpc>
                <a:spcPct val="150000"/>
              </a:lnSpc>
              <a:buFont typeface="Arial"/>
              <a:buChar char="•"/>
            </a:pPr>
            <a:r>
              <a:rPr lang="en-US" sz="1600" dirty="0" smtClean="0"/>
              <a:t>Aim of research </a:t>
            </a:r>
            <a:r>
              <a:rPr lang="en-US" sz="1600" i="1" dirty="0" smtClean="0"/>
              <a:t>not</a:t>
            </a:r>
            <a:r>
              <a:rPr lang="en-US" sz="1600" dirty="0" smtClean="0"/>
              <a:t> to tally presence of instruction in VR </a:t>
            </a:r>
            <a:r>
              <a:rPr lang="en-US" sz="1600" dirty="0" smtClean="0"/>
              <a:t>transcripts</a:t>
            </a:r>
            <a:r>
              <a:rPr lang="en-US" sz="1600" dirty="0" smtClean="0"/>
              <a:t> but r</a:t>
            </a:r>
            <a:r>
              <a:rPr lang="en-US" sz="1600" dirty="0" smtClean="0"/>
              <a:t>ather </a:t>
            </a:r>
            <a:r>
              <a:rPr lang="en-US" sz="1600" dirty="0" smtClean="0"/>
              <a:t>goal to: </a:t>
            </a:r>
          </a:p>
          <a:p>
            <a:pPr lvl="1">
              <a:lnSpc>
                <a:spcPct val="150000"/>
              </a:lnSpc>
              <a:buFont typeface="Arial"/>
              <a:buChar char="•"/>
            </a:pPr>
            <a:r>
              <a:rPr lang="en-US" sz="1600" dirty="0" smtClean="0"/>
              <a:t>Explore emotions &amp; feelings of librarians in VR</a:t>
            </a:r>
          </a:p>
          <a:p>
            <a:pPr lvl="1">
              <a:lnSpc>
                <a:spcPct val="150000"/>
              </a:lnSpc>
              <a:buFont typeface="Arial"/>
              <a:buChar char="•"/>
            </a:pPr>
            <a:r>
              <a:rPr lang="en-US" sz="1600" dirty="0" smtClean="0"/>
              <a:t>Explain how librarians consider &amp; describe VR instructional work </a:t>
            </a: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4/6 participants disclose </a:t>
            </a:r>
            <a:r>
              <a:rPr lang="en-US" sz="1600" dirty="0" smtClean="0"/>
              <a:t>that they have found ways to circumvent or work around certain software limitations, including sending materials to users outside the software via </a:t>
            </a:r>
            <a:r>
              <a:rPr lang="en-US" sz="1600" dirty="0" smtClean="0"/>
              <a:t>email</a:t>
            </a:r>
          </a:p>
          <a:p>
            <a:pPr>
              <a:lnSpc>
                <a:spcPct val="150000"/>
              </a:lnSpc>
              <a:buFont typeface="Arial"/>
              <a:buChar char="•"/>
            </a:pPr>
            <a:r>
              <a:rPr lang="en-US" sz="1600" dirty="0" smtClean="0"/>
              <a:t>Adaptive </a:t>
            </a:r>
            <a:r>
              <a:rPr lang="en-US" sz="1600" dirty="0" smtClean="0"/>
              <a:t>behaviors</a:t>
            </a:r>
            <a:r>
              <a:rPr lang="en-US" sz="1600" dirty="0" smtClean="0"/>
              <a:t> not </a:t>
            </a:r>
            <a:r>
              <a:rPr lang="en-US" sz="1600" dirty="0" smtClean="0"/>
              <a:t>always </a:t>
            </a:r>
            <a:r>
              <a:rPr lang="en-US" sz="1600" dirty="0" smtClean="0"/>
              <a:t>effective</a:t>
            </a:r>
          </a:p>
          <a:p>
            <a:pPr lvl="1">
              <a:lnSpc>
                <a:spcPct val="150000"/>
              </a:lnSpc>
              <a:buFont typeface="Arial"/>
              <a:buChar char="•"/>
            </a:pPr>
            <a:r>
              <a:rPr lang="en-US" sz="1600" dirty="0" smtClean="0"/>
              <a:t>Children </a:t>
            </a:r>
            <a:r>
              <a:rPr lang="en-US" sz="1600" dirty="0" smtClean="0"/>
              <a:t>sometimes resist sharing</a:t>
            </a:r>
            <a:r>
              <a:rPr lang="en-US" sz="1600" dirty="0" smtClean="0"/>
              <a:t> email </a:t>
            </a:r>
            <a:r>
              <a:rPr lang="en-US" sz="1600" dirty="0" smtClean="0"/>
              <a:t>address with</a:t>
            </a:r>
            <a:r>
              <a:rPr lang="en-US" sz="1600" dirty="0" smtClean="0"/>
              <a:t>  stranger</a:t>
            </a:r>
          </a:p>
          <a:p>
            <a:pPr lvl="1">
              <a:lnSpc>
                <a:spcPct val="150000"/>
              </a:lnSpc>
              <a:buFont typeface="Arial"/>
              <a:buChar char="•"/>
            </a:pPr>
            <a:r>
              <a:rPr lang="en-US" sz="1600" dirty="0" smtClean="0"/>
              <a:t>Email </a:t>
            </a:r>
            <a:r>
              <a:rPr lang="en-US" sz="1600" dirty="0" smtClean="0"/>
              <a:t>may not reach</a:t>
            </a:r>
            <a:r>
              <a:rPr lang="en-US" sz="1600" dirty="0" smtClean="0"/>
              <a:t> user </a:t>
            </a:r>
            <a:r>
              <a:rPr lang="en-US" sz="1600" dirty="0" smtClean="0"/>
              <a:t>during</a:t>
            </a:r>
            <a:r>
              <a:rPr lang="en-US" sz="1600" dirty="0" smtClean="0"/>
              <a:t> VR session - </a:t>
            </a:r>
            <a:r>
              <a:rPr lang="en-US" sz="1600" dirty="0" smtClean="0"/>
              <a:t>librarian may not </a:t>
            </a:r>
            <a:r>
              <a:rPr lang="en-US" sz="1600" dirty="0" smtClean="0"/>
              <a:t>have </a:t>
            </a:r>
            <a:r>
              <a:rPr lang="en-US" sz="1600" dirty="0" smtClean="0"/>
              <a:t>opportunity to confirm </a:t>
            </a:r>
            <a:r>
              <a:rPr lang="en-US" sz="1600" dirty="0" smtClean="0"/>
              <a:t>arrival</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3/6 participants mention reducing </a:t>
            </a:r>
            <a:r>
              <a:rPr lang="en-US" sz="1600" dirty="0" smtClean="0"/>
              <a:t>user stress as integral to</a:t>
            </a:r>
            <a:r>
              <a:rPr lang="en-US" sz="1600" dirty="0" smtClean="0"/>
              <a:t> VR instructional role </a:t>
            </a:r>
          </a:p>
          <a:p>
            <a:pPr lvl="1">
              <a:lnSpc>
                <a:spcPct val="150000"/>
              </a:lnSpc>
              <a:buFont typeface="Arial"/>
              <a:buChar char="•"/>
            </a:pPr>
            <a:r>
              <a:rPr lang="en-US" sz="1600" dirty="0" smtClean="0"/>
              <a:t>L4 (public): </a:t>
            </a:r>
            <a:r>
              <a:rPr lang="en-US" sz="1600" b="1" dirty="0" smtClean="0"/>
              <a:t>“I just helped the person out, across that running brook that they didn’t think they could traverse. And I extended my hand, pulled them over, and we walked the path toward the term paper or what ever together, a little bit further on the road.”</a:t>
            </a:r>
            <a:endParaRPr lang="en-US" sz="1600" dirty="0" smtClean="0"/>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P</a:t>
            </a:r>
            <a:r>
              <a:rPr lang="en-US" sz="1600" dirty="0" smtClean="0"/>
              <a:t>rofound </a:t>
            </a:r>
            <a:r>
              <a:rPr lang="en-US" sz="1600" dirty="0" smtClean="0"/>
              <a:t>sense of success and </a:t>
            </a:r>
            <a:r>
              <a:rPr lang="en-US" sz="1600" dirty="0" smtClean="0"/>
              <a:t>satisfaction </a:t>
            </a:r>
            <a:r>
              <a:rPr lang="en-US" sz="1600" dirty="0" smtClean="0"/>
              <a:t>acknowledged by</a:t>
            </a:r>
            <a:r>
              <a:rPr lang="en-US" sz="1600" dirty="0" smtClean="0"/>
              <a:t> 6/6 participants</a:t>
            </a:r>
          </a:p>
          <a:p>
            <a:pPr>
              <a:lnSpc>
                <a:spcPct val="150000"/>
              </a:lnSpc>
              <a:buFont typeface="Arial"/>
              <a:buChar char="•"/>
            </a:pPr>
            <a:r>
              <a:rPr lang="en-US" sz="1600" dirty="0" smtClean="0"/>
              <a:t>F</a:t>
            </a:r>
            <a:r>
              <a:rPr lang="en-US" sz="1600" dirty="0" smtClean="0"/>
              <a:t>eelings </a:t>
            </a:r>
            <a:r>
              <a:rPr lang="en-US" sz="1600" dirty="0" smtClean="0"/>
              <a:t>were often directly linked </a:t>
            </a:r>
            <a:r>
              <a:rPr lang="en-US" sz="1600" dirty="0" smtClean="0"/>
              <a:t>to </a:t>
            </a:r>
            <a:r>
              <a:rPr lang="en-US" sz="1600" dirty="0" smtClean="0"/>
              <a:t>perceived transformation </a:t>
            </a:r>
            <a:r>
              <a:rPr lang="en-US" sz="1600" dirty="0" smtClean="0"/>
              <a:t>in </a:t>
            </a:r>
            <a:r>
              <a:rPr lang="en-US" sz="1600" dirty="0" smtClean="0"/>
              <a:t>user as a result of </a:t>
            </a:r>
            <a:r>
              <a:rPr lang="en-US" sz="1600" dirty="0" smtClean="0"/>
              <a:t>instruction</a:t>
            </a:r>
          </a:p>
          <a:p>
            <a:pPr lvl="1">
              <a:lnSpc>
                <a:spcPct val="150000"/>
              </a:lnSpc>
              <a:buFont typeface="Arial"/>
              <a:buChar char="•"/>
            </a:pPr>
            <a:r>
              <a:rPr lang="en-US" sz="1600" dirty="0" smtClean="0"/>
              <a:t>L4 (public): </a:t>
            </a:r>
            <a:r>
              <a:rPr lang="en-US" sz="1600" b="1" dirty="0" smtClean="0"/>
              <a:t>“If </a:t>
            </a:r>
            <a:r>
              <a:rPr lang="en-US" sz="1600" b="1" dirty="0" smtClean="0"/>
              <a:t>when we leave the session I have the sense that that student will be that independent user or learner next time, will be able to use that resource on his or her own, or actually better still apply what we learned in that database to other information searches, wow, I feel very successful.”</a:t>
            </a:r>
            <a:r>
              <a:rPr lang="en-US" sz="1600" dirty="0" smtClean="0"/>
              <a:t> </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5/6 participants report professional </a:t>
            </a:r>
            <a:r>
              <a:rPr lang="en-US" sz="1600" dirty="0" smtClean="0"/>
              <a:t>pride in</a:t>
            </a:r>
            <a:r>
              <a:rPr lang="en-US" sz="1600" dirty="0" smtClean="0"/>
              <a:t> VR services</a:t>
            </a:r>
          </a:p>
          <a:p>
            <a:pPr lvl="1">
              <a:lnSpc>
                <a:spcPct val="150000"/>
              </a:lnSpc>
              <a:buFont typeface="Arial"/>
              <a:buChar char="•"/>
            </a:pPr>
            <a:r>
              <a:rPr lang="en-US" sz="1600" dirty="0" smtClean="0"/>
              <a:t> L3 (public): </a:t>
            </a:r>
            <a:r>
              <a:rPr lang="en-US" sz="1600" b="1" dirty="0" smtClean="0"/>
              <a:t>“…it makes me, like I’m thrilled that other people want to use (the service) and once they use it, they love </a:t>
            </a:r>
            <a:r>
              <a:rPr lang="en-US" sz="1600" b="1" dirty="0" smtClean="0"/>
              <a:t>it”</a:t>
            </a:r>
            <a:r>
              <a:rPr lang="en-US" sz="1600" dirty="0" smtClean="0"/>
              <a:t> </a:t>
            </a:r>
          </a:p>
          <a:p>
            <a:pPr lvl="1">
              <a:lnSpc>
                <a:spcPct val="150000"/>
              </a:lnSpc>
              <a:buFont typeface="Arial"/>
              <a:buChar char="•"/>
            </a:pPr>
            <a:r>
              <a:rPr lang="en-US" sz="1600" dirty="0" smtClean="0"/>
              <a:t>L4 (public): </a:t>
            </a:r>
            <a:r>
              <a:rPr lang="en-US" sz="1600" b="1" dirty="0" smtClean="0"/>
              <a:t>“</a:t>
            </a:r>
            <a:r>
              <a:rPr lang="en-US" sz="1600" b="1" dirty="0" smtClean="0"/>
              <a:t>You know everybody likes to be sort of on the cutting edge to delivering something with a service that is not only good but has that wow </a:t>
            </a:r>
            <a:r>
              <a:rPr lang="en-US" sz="1600" b="1" dirty="0" smtClean="0"/>
              <a:t>factor”</a:t>
            </a:r>
          </a:p>
          <a:p>
            <a:pPr lvl="1">
              <a:lnSpc>
                <a:spcPct val="150000"/>
              </a:lnSpc>
              <a:buFont typeface="Arial"/>
              <a:buChar char="•"/>
            </a:pPr>
            <a:r>
              <a:rPr lang="en-US" sz="1600" dirty="0" smtClean="0"/>
              <a:t>L5 (academic): “</a:t>
            </a:r>
            <a:r>
              <a:rPr lang="en-US" sz="1600" b="1" dirty="0" smtClean="0"/>
              <a:t>the democratic venue</a:t>
            </a:r>
            <a:r>
              <a:rPr lang="en-US" sz="1600" dirty="0" smtClean="0"/>
              <a:t>” of virtual reference whereby users can be exposed to resources and services they might otherwise not have access </a:t>
            </a:r>
            <a:r>
              <a:rPr lang="en-US" sz="1600" dirty="0" smtClean="0"/>
              <a:t>to </a:t>
            </a: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559300"/>
          </a:xfrm>
        </p:spPr>
        <p:txBody>
          <a:bodyPr>
            <a:normAutofit/>
          </a:bodyPr>
          <a:lstStyle/>
          <a:p>
            <a:pPr>
              <a:lnSpc>
                <a:spcPct val="150000"/>
              </a:lnSpc>
              <a:buFont typeface="Arial"/>
              <a:buChar char="•"/>
            </a:pPr>
            <a:r>
              <a:rPr lang="en-US" sz="1600" dirty="0" smtClean="0"/>
              <a:t>4/6 participants enjoy affirmation </a:t>
            </a:r>
            <a:r>
              <a:rPr lang="en-US" sz="1600" dirty="0" smtClean="0"/>
              <a:t>and appreciation, which users</a:t>
            </a:r>
            <a:r>
              <a:rPr lang="en-US" sz="1600" dirty="0" smtClean="0"/>
              <a:t> express </a:t>
            </a:r>
            <a:r>
              <a:rPr lang="en-US" sz="1600" dirty="0" smtClean="0"/>
              <a:t>during</a:t>
            </a:r>
            <a:r>
              <a:rPr lang="en-US" sz="1600" dirty="0" smtClean="0"/>
              <a:t> VR </a:t>
            </a:r>
            <a:r>
              <a:rPr lang="en-US" sz="1600" dirty="0" smtClean="0"/>
              <a:t>encounter and</a:t>
            </a:r>
            <a:r>
              <a:rPr lang="en-US" sz="1600" dirty="0" smtClean="0"/>
              <a:t> after thru customer surveys</a:t>
            </a:r>
          </a:p>
          <a:p>
            <a:pPr>
              <a:lnSpc>
                <a:spcPct val="150000"/>
              </a:lnSpc>
              <a:buFont typeface="Arial"/>
              <a:buChar char="•"/>
            </a:pPr>
            <a:r>
              <a:rPr lang="en-US" sz="1600" dirty="0" smtClean="0"/>
              <a:t>L1 (academic) observes that </a:t>
            </a:r>
            <a:r>
              <a:rPr lang="en-US" sz="1600" dirty="0" smtClean="0"/>
              <a:t>praise and compliments appear more frequently in VR than in face-to-face reference</a:t>
            </a:r>
            <a:r>
              <a:rPr lang="en-US" sz="1600" dirty="0" smtClean="0"/>
              <a:t>:</a:t>
            </a:r>
          </a:p>
          <a:p>
            <a:pPr lvl="1">
              <a:lnSpc>
                <a:spcPct val="150000"/>
              </a:lnSpc>
              <a:buFont typeface="Arial"/>
              <a:buChar char="•"/>
            </a:pPr>
            <a:r>
              <a:rPr lang="en-US" sz="1600" dirty="0" smtClean="0"/>
              <a:t> </a:t>
            </a:r>
            <a:r>
              <a:rPr lang="en-US" sz="1600" b="1" dirty="0" smtClean="0"/>
              <a:t>“I tend to get more positive (feedback) from the chat than from in person, so that adds to the positive element. When you get a good user (in VR), it’s a much more positive vibe throughout the whole thing. Like you can really feel that they’re willing to try and sort of work with you, or they’ll say, ‘Thank you, like three times during the exchange and also at the end.”</a:t>
            </a: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4/6 participants mention </a:t>
            </a:r>
            <a:r>
              <a:rPr lang="en-US" sz="1600" dirty="0" smtClean="0"/>
              <a:t>creating or co-</a:t>
            </a:r>
            <a:r>
              <a:rPr lang="en-US" sz="1600" dirty="0" smtClean="0"/>
              <a:t>creating emotionally positive </a:t>
            </a:r>
            <a:r>
              <a:rPr lang="en-US" sz="1600" dirty="0" smtClean="0"/>
              <a:t>connection </a:t>
            </a:r>
            <a:r>
              <a:rPr lang="en-US" sz="1600" dirty="0" smtClean="0"/>
              <a:t>with </a:t>
            </a:r>
            <a:r>
              <a:rPr lang="en-US" sz="1600" dirty="0" smtClean="0"/>
              <a:t>user during VR instructional work, which was deemed to be emotionally positive.</a:t>
            </a:r>
            <a:r>
              <a:rPr lang="en-US" sz="1600" dirty="0" smtClean="0"/>
              <a:t> </a:t>
            </a:r>
          </a:p>
          <a:p>
            <a:pPr lvl="1">
              <a:lnSpc>
                <a:spcPct val="150000"/>
              </a:lnSpc>
              <a:buFont typeface="Arial"/>
              <a:buChar char="•"/>
            </a:pPr>
            <a:r>
              <a:rPr lang="en-US" sz="1600" dirty="0" smtClean="0"/>
              <a:t>L4 (public): </a:t>
            </a:r>
            <a:r>
              <a:rPr lang="en-US" sz="1600" b="1" dirty="0" smtClean="0"/>
              <a:t>“Oh, love. Love and like there’s such a beautiful connection…it’s a very human connection … because I delight in finding information, and now I’m helping someone else do this, I just feel so happy to make this, like hey-we’re-in-this-together kind of feeling…It’s quite a lovely thing”</a:t>
            </a:r>
            <a:r>
              <a:rPr lang="en-US" sz="1600" dirty="0" smtClean="0"/>
              <a:t> </a:t>
            </a:r>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500" dirty="0" smtClean="0"/>
              <a:t>6/6 participants report that working </a:t>
            </a:r>
            <a:r>
              <a:rPr lang="en-US" sz="1500" dirty="0" smtClean="0"/>
              <a:t>on multiple questions with multiple users at the same </a:t>
            </a:r>
            <a:r>
              <a:rPr lang="en-US" sz="1500" dirty="0" smtClean="0"/>
              <a:t>time </a:t>
            </a:r>
            <a:r>
              <a:rPr lang="en-US" sz="1500" dirty="0" smtClean="0"/>
              <a:t>creates stress for the </a:t>
            </a:r>
            <a:r>
              <a:rPr lang="en-US" sz="1500" dirty="0" smtClean="0"/>
              <a:t>librarian</a:t>
            </a:r>
          </a:p>
          <a:p>
            <a:pPr>
              <a:lnSpc>
                <a:spcPct val="150000"/>
              </a:lnSpc>
              <a:buFont typeface="Arial"/>
              <a:buChar char="•"/>
            </a:pPr>
            <a:r>
              <a:rPr lang="en-US" sz="1500" dirty="0" smtClean="0"/>
              <a:t>S</a:t>
            </a:r>
            <a:r>
              <a:rPr lang="en-US" sz="1500" dirty="0" smtClean="0"/>
              <a:t>tress generates </a:t>
            </a:r>
            <a:r>
              <a:rPr lang="en-US" sz="1500" dirty="0" smtClean="0"/>
              <a:t>concern about potentially substandard service, information and </a:t>
            </a:r>
            <a:r>
              <a:rPr lang="en-US" sz="1500" dirty="0" smtClean="0"/>
              <a:t>instruction</a:t>
            </a:r>
          </a:p>
          <a:p>
            <a:pPr>
              <a:lnSpc>
                <a:spcPct val="150000"/>
              </a:lnSpc>
              <a:buFont typeface="Arial"/>
              <a:buChar char="•"/>
            </a:pPr>
            <a:r>
              <a:rPr lang="en-US" sz="1500" dirty="0" smtClean="0"/>
              <a:t>Stress also </a:t>
            </a:r>
            <a:r>
              <a:rPr lang="en-US" sz="1500" dirty="0" smtClean="0"/>
              <a:t>results </a:t>
            </a:r>
            <a:r>
              <a:rPr lang="en-US" sz="1500" dirty="0" smtClean="0"/>
              <a:t>in </a:t>
            </a:r>
            <a:r>
              <a:rPr lang="en-US" sz="1500" dirty="0" smtClean="0"/>
              <a:t>less fulfilling experience </a:t>
            </a:r>
            <a:r>
              <a:rPr lang="en-US" sz="1500" dirty="0" smtClean="0"/>
              <a:t>for librarian</a:t>
            </a:r>
          </a:p>
          <a:p>
            <a:pPr lvl="1">
              <a:lnSpc>
                <a:spcPct val="150000"/>
              </a:lnSpc>
              <a:buFont typeface="Arial"/>
              <a:buChar char="•"/>
            </a:pPr>
            <a:r>
              <a:rPr lang="en-US" sz="1500" dirty="0" smtClean="0"/>
              <a:t>L6 (public): </a:t>
            </a:r>
            <a:r>
              <a:rPr lang="en-US" sz="1500" b="1" dirty="0" smtClean="0"/>
              <a:t>“there’ a point at which I get … stressed out. I would say maybe two, three questions … my preference in an ideal world would be to work on one question at a time, which is what we do on a face-to-face basis. You work on one question. You ask the other person to wait. Again, we just, with virtual reference you don’t always have that </a:t>
            </a:r>
            <a:r>
              <a:rPr lang="en-US" sz="1500" b="1" dirty="0" smtClean="0"/>
              <a:t>luxury“</a:t>
            </a:r>
            <a:endParaRPr lang="en-US" sz="1500" dirty="0" smtClean="0"/>
          </a:p>
          <a:p>
            <a:pPr>
              <a:buFont typeface="Arial"/>
              <a:buChar char="•"/>
            </a:pPr>
            <a:endParaRPr lang="en-US" sz="1400"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400" dirty="0" smtClean="0"/>
              <a:t>5/6 participants acknowledge feeling frustrated </a:t>
            </a:r>
            <a:r>
              <a:rPr lang="en-US" sz="1400" dirty="0" smtClean="0"/>
              <a:t>with users and certain user behaviors, including dishonestly, apathy and </a:t>
            </a:r>
            <a:r>
              <a:rPr lang="en-US" sz="1400" dirty="0" smtClean="0"/>
              <a:t>impatience</a:t>
            </a:r>
          </a:p>
          <a:p>
            <a:pPr lvl="1">
              <a:lnSpc>
                <a:spcPct val="150000"/>
              </a:lnSpc>
              <a:buFont typeface="Arial"/>
              <a:buChar char="•"/>
            </a:pPr>
            <a:r>
              <a:rPr lang="en-US" sz="1400" dirty="0" smtClean="0"/>
              <a:t>L4 (public): </a:t>
            </a:r>
            <a:r>
              <a:rPr lang="en-US" sz="1400" dirty="0" smtClean="0"/>
              <a:t>A</a:t>
            </a:r>
            <a:r>
              <a:rPr lang="en-US" sz="1400" dirty="0" smtClean="0"/>
              <a:t>sked to </a:t>
            </a:r>
            <a:r>
              <a:rPr lang="en-US" sz="1400" dirty="0" smtClean="0"/>
              <a:t>help</a:t>
            </a:r>
            <a:r>
              <a:rPr lang="en-US" sz="1400" dirty="0" smtClean="0"/>
              <a:t> users </a:t>
            </a:r>
            <a:r>
              <a:rPr lang="en-US" sz="1400" dirty="0" smtClean="0"/>
              <a:t>cheat during</a:t>
            </a:r>
            <a:r>
              <a:rPr lang="en-US" sz="1400" dirty="0" smtClean="0"/>
              <a:t> exams on multiple occasions</a:t>
            </a:r>
          </a:p>
          <a:p>
            <a:pPr lvl="1">
              <a:lnSpc>
                <a:spcPct val="150000"/>
              </a:lnSpc>
              <a:buFont typeface="Arial"/>
              <a:buChar char="•"/>
            </a:pPr>
            <a:r>
              <a:rPr lang="en-US" sz="1400" dirty="0" smtClean="0"/>
              <a:t> L6 (public): Sometimes user doesn’t want </a:t>
            </a:r>
            <a:r>
              <a:rPr lang="en-US" sz="1400" b="1" dirty="0" smtClean="0"/>
              <a:t>“</a:t>
            </a:r>
            <a:r>
              <a:rPr lang="en-US" sz="1400" b="1" dirty="0" smtClean="0"/>
              <a:t>any kind of instruction … they just want again, to be totally spoon fed. And even … if you tell them “It’s the third sentence down in the second paragraph … (they say) “I don’t see it. I don’t see it,” and that’s frustrating. Or sometimes what is frustrating is when I’m willing to continue to look but they say, ‘Oh never mind,’ because I didn’t get it within however quickly they thought they should get it.”</a:t>
            </a:r>
            <a:endParaRPr lang="en-US" sz="1400" dirty="0" smtClean="0"/>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a:buChar char="•"/>
            </a:pPr>
            <a:r>
              <a:rPr lang="en-US" sz="1600" dirty="0" smtClean="0"/>
              <a:t>As mentioned above in slide 14</a:t>
            </a:r>
            <a:endParaRPr lang="en-US" sz="1600"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4/6 participants mention that feelings can get </a:t>
            </a:r>
            <a:r>
              <a:rPr lang="en-US" sz="1600" dirty="0" smtClean="0"/>
              <a:t>hurt during VR </a:t>
            </a:r>
            <a:r>
              <a:rPr lang="en-US" sz="1600" dirty="0" smtClean="0"/>
              <a:t>instruction</a:t>
            </a:r>
          </a:p>
          <a:p>
            <a:pPr lvl="1">
              <a:lnSpc>
                <a:spcPct val="150000"/>
              </a:lnSpc>
              <a:buFont typeface="Arial"/>
              <a:buChar char="•"/>
            </a:pPr>
            <a:r>
              <a:rPr lang="en-US" sz="1600" dirty="0" smtClean="0"/>
              <a:t>L6 (public)</a:t>
            </a:r>
            <a:r>
              <a:rPr lang="en-US" sz="1600" b="1" dirty="0" smtClean="0"/>
              <a:t>: “</a:t>
            </a:r>
            <a:r>
              <a:rPr lang="en-US" sz="1600" b="1" dirty="0" smtClean="0"/>
              <a:t>Maybe its just the way I was brought up, but a thank you would be nice, and they just disconnect. And I don’t </a:t>
            </a:r>
            <a:r>
              <a:rPr lang="en-US" sz="1600" b="1" dirty="0" smtClean="0"/>
              <a:t>know </a:t>
            </a:r>
            <a:r>
              <a:rPr lang="en-US" sz="1600" b="1" dirty="0" smtClean="0"/>
              <a:t>if that’s part of the social aspect of IM, you know, when they’re </a:t>
            </a:r>
            <a:r>
              <a:rPr lang="en-US" sz="1600" b="1" dirty="0" err="1" smtClean="0"/>
              <a:t>IMing</a:t>
            </a:r>
            <a:r>
              <a:rPr lang="en-US" sz="1600" b="1" dirty="0" smtClean="0"/>
              <a:t> with their friend and they click to end it … that’s a little demoralizing.”</a:t>
            </a:r>
            <a:endParaRPr lang="en-US" sz="1600" dirty="0" smtClean="0"/>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Before discussing study particulars, want to preview two main takeaways of study</a:t>
            </a:r>
          </a:p>
          <a:p>
            <a:pPr>
              <a:lnSpc>
                <a:spcPct val="150000"/>
              </a:lnSpc>
              <a:buFont typeface="Arial"/>
              <a:buChar char="•"/>
            </a:pPr>
            <a:r>
              <a:rPr lang="en-US" sz="1600" dirty="0" smtClean="0"/>
              <a:t>Takeaway #1</a:t>
            </a:r>
          </a:p>
          <a:p>
            <a:pPr lvl="1">
              <a:lnSpc>
                <a:spcPct val="150000"/>
              </a:lnSpc>
              <a:buFont typeface="Arial"/>
              <a:buChar char="•"/>
            </a:pPr>
            <a:r>
              <a:rPr lang="en-US" sz="1600" dirty="0" smtClean="0"/>
              <a:t>The picture </a:t>
            </a:r>
            <a:r>
              <a:rPr lang="en-US" sz="1600" dirty="0" smtClean="0"/>
              <a:t>of instruction in </a:t>
            </a:r>
            <a:r>
              <a:rPr lang="en-US" sz="1600" dirty="0" smtClean="0"/>
              <a:t>VR which emerges from this study’s </a:t>
            </a:r>
            <a:r>
              <a:rPr lang="en-US" sz="1600" dirty="0" smtClean="0"/>
              <a:t>data </a:t>
            </a:r>
            <a:r>
              <a:rPr lang="en-US" sz="1600" dirty="0" smtClean="0"/>
              <a:t>(i.e. from conversations </a:t>
            </a:r>
            <a:r>
              <a:rPr lang="en-US" sz="1600" dirty="0" smtClean="0"/>
              <a:t>with VR librarians) </a:t>
            </a:r>
            <a:r>
              <a:rPr lang="en-US" sz="1600" b="1" i="1" dirty="0" smtClean="0"/>
              <a:t>differs</a:t>
            </a:r>
            <a:r>
              <a:rPr lang="en-US" sz="1600" dirty="0" smtClean="0"/>
              <a:t> from</a:t>
            </a:r>
            <a:r>
              <a:rPr lang="en-US" sz="1600" dirty="0" smtClean="0"/>
              <a:t> the picture of instruction in VR which emerges </a:t>
            </a:r>
            <a:r>
              <a:rPr lang="en-US" sz="1600" dirty="0" smtClean="0"/>
              <a:t>from many </a:t>
            </a:r>
            <a:r>
              <a:rPr lang="en-US" sz="1600" dirty="0" smtClean="0"/>
              <a:t>studies/analyses </a:t>
            </a:r>
            <a:r>
              <a:rPr lang="en-US" sz="1600" dirty="0" smtClean="0"/>
              <a:t>of live chat &amp; IM </a:t>
            </a:r>
            <a:r>
              <a:rPr lang="en-US" sz="1600" dirty="0" smtClean="0"/>
              <a:t>transcript</a:t>
            </a:r>
            <a:r>
              <a:rPr lang="en-US" sz="1600" dirty="0" smtClean="0"/>
              <a:t>s</a:t>
            </a:r>
            <a:endParaRPr lang="en-US" sz="1600" dirty="0" smtClean="0"/>
          </a:p>
          <a:p>
            <a:pPr lvl="1">
              <a:lnSpc>
                <a:spcPct val="150000"/>
              </a:lnSpc>
              <a:buFont typeface="Arial"/>
              <a:buChar char="•"/>
            </a:pPr>
            <a:r>
              <a:rPr lang="en-US" sz="1600" dirty="0" smtClean="0"/>
              <a:t>Not implying ‘orange right, </a:t>
            </a:r>
            <a:r>
              <a:rPr lang="en-US" sz="1600" dirty="0" smtClean="0"/>
              <a:t>apple </a:t>
            </a:r>
            <a:r>
              <a:rPr lang="en-US" sz="1600" dirty="0" smtClean="0"/>
              <a:t>wrong’</a:t>
            </a:r>
          </a:p>
          <a:p>
            <a:pPr lvl="1">
              <a:lnSpc>
                <a:spcPct val="150000"/>
              </a:lnSpc>
              <a:buFont typeface="Arial"/>
              <a:buChar char="•"/>
            </a:pPr>
            <a:r>
              <a:rPr lang="en-US" sz="1600" dirty="0" smtClean="0"/>
              <a:t>Simply making point that what we can infer re VR instruction differs if research approached from </a:t>
            </a:r>
            <a:r>
              <a:rPr lang="en-US" sz="1600" dirty="0" smtClean="0"/>
              <a:t>librarian </a:t>
            </a:r>
            <a:r>
              <a:rPr lang="en-US" sz="1600" dirty="0" smtClean="0"/>
              <a:t>perspective </a:t>
            </a:r>
            <a:r>
              <a:rPr lang="en-US" sz="1600" dirty="0" smtClean="0"/>
              <a:t>versus</a:t>
            </a:r>
            <a:r>
              <a:rPr lang="en-US" sz="1600" dirty="0" smtClean="0"/>
              <a:t> from </a:t>
            </a:r>
            <a:r>
              <a:rPr lang="en-US" sz="1600" dirty="0" smtClean="0"/>
              <a:t>transcript </a:t>
            </a:r>
            <a:r>
              <a:rPr lang="en-US" sz="1600" dirty="0" smtClean="0"/>
              <a:t>perspective</a:t>
            </a:r>
            <a:endParaRPr lang="en-US" sz="1600"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Recapping two takeaways of study/presentation:</a:t>
            </a:r>
          </a:p>
          <a:p>
            <a:pPr marL="228600" lvl="0" indent="-228600">
              <a:lnSpc>
                <a:spcPct val="150000"/>
              </a:lnSpc>
              <a:buFont typeface="Wingdings" charset="2"/>
              <a:buAutoNum type="arabicPlain"/>
            </a:pPr>
            <a:r>
              <a:rPr lang="en-US" sz="1600" dirty="0" smtClean="0"/>
              <a:t>Certain themes emerge from pilot study interviews: Instruction </a:t>
            </a:r>
            <a:r>
              <a:rPr lang="en-US" sz="1600" dirty="0" smtClean="0"/>
              <a:t>not central </a:t>
            </a:r>
            <a:r>
              <a:rPr lang="en-US" sz="1600" dirty="0" smtClean="0"/>
              <a:t>to </a:t>
            </a:r>
            <a:r>
              <a:rPr lang="en-US" sz="1600" dirty="0" smtClean="0"/>
              <a:t>VR experience,</a:t>
            </a:r>
            <a:r>
              <a:rPr lang="en-US" sz="1600" dirty="0" smtClean="0"/>
              <a:t> VR </a:t>
            </a:r>
            <a:r>
              <a:rPr lang="en-US" sz="1600" dirty="0" smtClean="0"/>
              <a:t>user may not be looking for instruction</a:t>
            </a:r>
            <a:r>
              <a:rPr lang="en-US" sz="1600" dirty="0" smtClean="0"/>
              <a:t>, </a:t>
            </a:r>
            <a:r>
              <a:rPr lang="en-US" sz="1600" dirty="0" smtClean="0"/>
              <a:t>software makes instruction difficult.</a:t>
            </a:r>
            <a:r>
              <a:rPr lang="en-US" sz="1600" dirty="0" smtClean="0"/>
              <a:t> These themes are somewhat </a:t>
            </a:r>
            <a:r>
              <a:rPr lang="en-US" sz="1600" dirty="0" smtClean="0"/>
              <a:t>at odds with </a:t>
            </a:r>
            <a:r>
              <a:rPr lang="en-US" sz="1600" dirty="0" smtClean="0"/>
              <a:t>many </a:t>
            </a:r>
            <a:r>
              <a:rPr lang="en-US" sz="1600" dirty="0" smtClean="0"/>
              <a:t>live chat and IM transcript analysis studies published to date, which </a:t>
            </a:r>
            <a:r>
              <a:rPr lang="en-US" sz="1600" dirty="0" smtClean="0"/>
              <a:t>indicate high </a:t>
            </a:r>
            <a:r>
              <a:rPr lang="en-US" sz="1600" dirty="0" smtClean="0"/>
              <a:t>presence of instruction in </a:t>
            </a:r>
            <a:r>
              <a:rPr lang="en-US" sz="1600" dirty="0" smtClean="0"/>
              <a:t>VR</a:t>
            </a:r>
          </a:p>
          <a:p>
            <a:pPr marL="228600" lvl="0" indent="-228600">
              <a:lnSpc>
                <a:spcPct val="150000"/>
              </a:lnSpc>
              <a:buFont typeface="Wingdings" charset="2"/>
              <a:buAutoNum type="arabicPlain"/>
            </a:pPr>
            <a:r>
              <a:rPr lang="en-US" sz="1600" dirty="0" smtClean="0"/>
              <a:t>These </a:t>
            </a:r>
            <a:r>
              <a:rPr lang="en-US" sz="1600" dirty="0" smtClean="0"/>
              <a:t>study subjects </a:t>
            </a:r>
            <a:r>
              <a:rPr lang="en-US" sz="1600" dirty="0" smtClean="0"/>
              <a:t>reveal </a:t>
            </a:r>
            <a:r>
              <a:rPr lang="en-US" sz="1600" dirty="0" smtClean="0"/>
              <a:t>that as active, engaged VR </a:t>
            </a:r>
            <a:r>
              <a:rPr lang="en-US" sz="1600" dirty="0" smtClean="0"/>
              <a:t>librarians - </a:t>
            </a:r>
            <a:r>
              <a:rPr lang="en-US" sz="1600" dirty="0" smtClean="0"/>
              <a:t>they feel both positive and negative emotions while delivering instruction to users in </a:t>
            </a:r>
            <a:r>
              <a:rPr lang="en-US" sz="1600" dirty="0" smtClean="0"/>
              <a:t>VR</a:t>
            </a:r>
          </a:p>
          <a:p>
            <a:r>
              <a:rPr lang="en-US" dirty="0" smtClean="0"/>
              <a:t> </a:t>
            </a:r>
          </a:p>
          <a:p>
            <a:pPr>
              <a:buFont typeface="Arial"/>
              <a:buChar char="•"/>
            </a:pPr>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a:buChar char="•"/>
            </a:pPr>
            <a:r>
              <a:rPr lang="en-US" dirty="0" smtClean="0"/>
              <a:t>Possible sources for </a:t>
            </a:r>
            <a:r>
              <a:rPr lang="en-US" dirty="0" err="1" smtClean="0"/>
              <a:t>dis</a:t>
            </a:r>
            <a:r>
              <a:rPr lang="en-US" dirty="0" smtClean="0"/>
              <a:t>-</a:t>
            </a:r>
            <a:r>
              <a:rPr lang="en-US" dirty="0" smtClean="0"/>
              <a:t>connect: Are </a:t>
            </a:r>
            <a:r>
              <a:rPr lang="en-US" dirty="0" smtClean="0"/>
              <a:t>librarians giving instruction to users by accident? Are they unaware of what practices could be deemed as instructional? If VR instruction is identified by the profession to be a goal, could instructional levels be boosted higher instruction with additional training?</a:t>
            </a:r>
          </a:p>
          <a:p>
            <a:r>
              <a:rPr lang="en-US" dirty="0" smtClean="0"/>
              <a:t> </a:t>
            </a:r>
            <a:endParaRPr lang="en-US" dirty="0" smtClean="0"/>
          </a:p>
          <a:p>
            <a:pPr>
              <a:buFont typeface="Arial"/>
              <a:buChar char="•"/>
            </a:pPr>
            <a:r>
              <a:rPr lang="en-US" dirty="0" smtClean="0"/>
              <a:t>Training: More initial </a:t>
            </a:r>
            <a:r>
              <a:rPr lang="en-US" dirty="0" smtClean="0"/>
              <a:t>VR training on instruction and </a:t>
            </a:r>
            <a:r>
              <a:rPr lang="en-US" dirty="0" smtClean="0"/>
              <a:t>pedagogy, use </a:t>
            </a:r>
            <a:r>
              <a:rPr lang="en-US" dirty="0" smtClean="0"/>
              <a:t>ideas</a:t>
            </a:r>
            <a:r>
              <a:rPr lang="en-US" dirty="0" smtClean="0"/>
              <a:t> developed </a:t>
            </a:r>
            <a:r>
              <a:rPr lang="en-US" dirty="0" smtClean="0"/>
              <a:t>for digital classrooms and computer mediated </a:t>
            </a:r>
            <a:r>
              <a:rPr lang="en-US" dirty="0" smtClean="0"/>
              <a:t>communication</a:t>
            </a:r>
          </a:p>
          <a:p>
            <a:r>
              <a:rPr lang="en-US" dirty="0" smtClean="0"/>
              <a:t> </a:t>
            </a:r>
            <a:endParaRPr lang="en-US" dirty="0" smtClean="0"/>
          </a:p>
          <a:p>
            <a:pPr>
              <a:buFont typeface="Arial"/>
              <a:buChar char="•"/>
            </a:pPr>
            <a:r>
              <a:rPr lang="en-US" dirty="0" smtClean="0"/>
              <a:t>Software: Allow more </a:t>
            </a:r>
            <a:r>
              <a:rPr lang="en-US" dirty="0" smtClean="0"/>
              <a:t>than one librarian</a:t>
            </a:r>
            <a:r>
              <a:rPr lang="en-US" dirty="0" smtClean="0"/>
              <a:t> work </a:t>
            </a:r>
            <a:r>
              <a:rPr lang="en-US" dirty="0" smtClean="0"/>
              <a:t>in </a:t>
            </a:r>
            <a:r>
              <a:rPr lang="en-US" dirty="0" err="1" smtClean="0"/>
              <a:t>Meebo</a:t>
            </a:r>
            <a:r>
              <a:rPr lang="en-US" dirty="0" smtClean="0"/>
              <a:t> at a time, </a:t>
            </a:r>
            <a:r>
              <a:rPr lang="en-US" dirty="0" smtClean="0"/>
              <a:t>improve </a:t>
            </a:r>
            <a:r>
              <a:rPr lang="en-US" dirty="0" smtClean="0"/>
              <a:t>co-browse function of Question Point,</a:t>
            </a:r>
            <a:r>
              <a:rPr lang="en-US" dirty="0" smtClean="0"/>
              <a:t> include </a:t>
            </a:r>
            <a:r>
              <a:rPr lang="en-US" dirty="0" smtClean="0"/>
              <a:t>first name and picture </a:t>
            </a:r>
            <a:r>
              <a:rPr lang="en-US" dirty="0" smtClean="0"/>
              <a:t>of </a:t>
            </a:r>
            <a:r>
              <a:rPr lang="en-US" dirty="0" smtClean="0"/>
              <a:t>librarian on</a:t>
            </a:r>
            <a:r>
              <a:rPr lang="en-US" dirty="0" smtClean="0"/>
              <a:t> VR </a:t>
            </a:r>
            <a:r>
              <a:rPr lang="en-US" dirty="0" smtClean="0"/>
              <a:t>page – to </a:t>
            </a:r>
            <a:r>
              <a:rPr lang="en-US" dirty="0" smtClean="0"/>
              <a:t>communicate </a:t>
            </a:r>
            <a:r>
              <a:rPr lang="en-US" dirty="0" smtClean="0"/>
              <a:t>that librarian is human not robot and perhaps reduce certain rude and abrupt user </a:t>
            </a:r>
            <a:r>
              <a:rPr lang="en-US" dirty="0" smtClean="0"/>
              <a:t>behaviors</a:t>
            </a:r>
          </a:p>
          <a:p>
            <a:r>
              <a:rPr lang="en-US" b="1" dirty="0" smtClean="0"/>
              <a:t> </a:t>
            </a:r>
            <a:endParaRPr lang="en-US" dirty="0" smtClean="0"/>
          </a:p>
          <a:p>
            <a:pPr>
              <a:buFont typeface="Arial"/>
              <a:buChar char="•"/>
            </a:pPr>
            <a:r>
              <a:rPr lang="en-US" dirty="0" smtClean="0"/>
              <a:t>Recruit more librarians to VR: Study participants indicate many </a:t>
            </a:r>
            <a:r>
              <a:rPr lang="en-US" dirty="0" smtClean="0"/>
              <a:t>colleagues</a:t>
            </a:r>
            <a:r>
              <a:rPr lang="en-US" dirty="0" smtClean="0"/>
              <a:t> opt-out of VR because fear VR </a:t>
            </a:r>
            <a:r>
              <a:rPr lang="en-US" dirty="0" smtClean="0"/>
              <a:t>wont be emotionally rewarding as face to </a:t>
            </a:r>
            <a:r>
              <a:rPr lang="en-US" dirty="0" smtClean="0"/>
              <a:t>face; get word out that </a:t>
            </a:r>
            <a:r>
              <a:rPr lang="en-US" dirty="0" smtClean="0"/>
              <a:t>VR is not a technology service – it’s a reference </a:t>
            </a:r>
            <a:r>
              <a:rPr lang="en-US" dirty="0" smtClean="0"/>
              <a:t>service and </a:t>
            </a:r>
            <a:r>
              <a:rPr lang="en-US" dirty="0" smtClean="0"/>
              <a:t>same</a:t>
            </a:r>
            <a:r>
              <a:rPr lang="en-US" dirty="0" smtClean="0"/>
              <a:t> “beautiful connection” (L4/public) of </a:t>
            </a:r>
            <a:r>
              <a:rPr lang="en-US" dirty="0" err="1" smtClean="0"/>
              <a:t>f-t-f</a:t>
            </a:r>
            <a:r>
              <a:rPr lang="en-US" dirty="0" smtClean="0"/>
              <a:t> can be achieved in VR</a:t>
            </a:r>
          </a:p>
          <a:p>
            <a:r>
              <a:rPr lang="en-US" dirty="0" smtClean="0"/>
              <a:t> </a:t>
            </a:r>
            <a:endParaRPr lang="en-US" dirty="0" smtClean="0"/>
          </a:p>
          <a:p>
            <a:pPr>
              <a:buFont typeface="Arial"/>
              <a:buChar char="•"/>
            </a:pPr>
            <a:r>
              <a:rPr lang="en-US" dirty="0" smtClean="0"/>
              <a:t>Further research: Expand </a:t>
            </a:r>
            <a:r>
              <a:rPr lang="en-US" dirty="0" smtClean="0"/>
              <a:t>study population to include a larger number of </a:t>
            </a:r>
            <a:r>
              <a:rPr lang="en-US" dirty="0" smtClean="0"/>
              <a:t>librarians; conduct study to examine how </a:t>
            </a:r>
            <a:r>
              <a:rPr lang="en-US" dirty="0" smtClean="0"/>
              <a:t>practicing VR librarians themselves code transcripts for </a:t>
            </a:r>
            <a:r>
              <a:rPr lang="en-US" dirty="0" smtClean="0"/>
              <a:t>instruction</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80D5D2-F81B-4DB2-852B-818AF6D30AC0}"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80D5D2-F81B-4DB2-852B-818AF6D30AC0}"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80D5D2-F81B-4DB2-852B-818AF6D30AC0}" type="slidenum">
              <a:rPr lang="en-US" smtClean="0"/>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Takeaway #2</a:t>
            </a:r>
          </a:p>
          <a:p>
            <a:pPr lvl="1">
              <a:lnSpc>
                <a:spcPct val="150000"/>
              </a:lnSpc>
              <a:buFont typeface="Arial"/>
              <a:buChar char="•"/>
            </a:pPr>
            <a:r>
              <a:rPr lang="en-US" sz="1600" dirty="0" smtClean="0"/>
              <a:t>Study </a:t>
            </a:r>
            <a:r>
              <a:rPr lang="en-US" sz="1600" dirty="0" smtClean="0"/>
              <a:t>participants</a:t>
            </a:r>
            <a:r>
              <a:rPr lang="en-US" sz="1600" dirty="0" smtClean="0"/>
              <a:t> are all VR advocates and professionals</a:t>
            </a:r>
          </a:p>
          <a:p>
            <a:pPr lvl="1">
              <a:lnSpc>
                <a:spcPct val="150000"/>
              </a:lnSpc>
              <a:buFont typeface="Arial"/>
              <a:buChar char="•"/>
            </a:pPr>
            <a:r>
              <a:rPr lang="en-US" sz="1600" dirty="0" smtClean="0"/>
              <a:t>That said, all </a:t>
            </a:r>
            <a:r>
              <a:rPr lang="en-US" sz="1600" dirty="0" smtClean="0"/>
              <a:t>report</a:t>
            </a:r>
            <a:r>
              <a:rPr lang="en-US" sz="1600" dirty="0" smtClean="0"/>
              <a:t> feeling </a:t>
            </a:r>
            <a:r>
              <a:rPr lang="en-US" sz="1600" dirty="0" smtClean="0"/>
              <a:t>both positive </a:t>
            </a:r>
            <a:r>
              <a:rPr lang="en-US" sz="1600" i="1" dirty="0" smtClean="0"/>
              <a:t>and</a:t>
            </a:r>
            <a:r>
              <a:rPr lang="en-US" sz="1600" dirty="0" smtClean="0"/>
              <a:t> negative emotions when mediating learning in VR</a:t>
            </a:r>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342900" lvl="0" indent="-342900">
              <a:lnSpc>
                <a:spcPct val="150000"/>
              </a:lnSpc>
              <a:buFont typeface="Arial"/>
              <a:buChar char="•"/>
            </a:pPr>
            <a:r>
              <a:rPr lang="en-US" sz="1600" dirty="0" smtClean="0"/>
              <a:t>Topic is significant </a:t>
            </a:r>
            <a:r>
              <a:rPr lang="en-US" sz="1600" dirty="0" smtClean="0"/>
              <a:t>due to potential impact on:</a:t>
            </a:r>
          </a:p>
          <a:p>
            <a:pPr marL="800100" lvl="1" indent="-342900">
              <a:lnSpc>
                <a:spcPct val="150000"/>
              </a:lnSpc>
              <a:buFont typeface="Arial"/>
              <a:buChar char="•"/>
            </a:pPr>
            <a:r>
              <a:rPr lang="en-US" sz="1600" dirty="0" smtClean="0"/>
              <a:t>Customer </a:t>
            </a:r>
            <a:r>
              <a:rPr lang="en-US" sz="1600" dirty="0" smtClean="0"/>
              <a:t>satisfaction: Users “more satisfied with reference service when instruction was present in some form” (</a:t>
            </a:r>
            <a:r>
              <a:rPr lang="en-US" sz="1600" dirty="0" err="1" smtClean="0"/>
              <a:t>Eckel</a:t>
            </a:r>
            <a:r>
              <a:rPr lang="en-US" sz="1600" dirty="0" smtClean="0"/>
              <a:t>, 2008, </a:t>
            </a:r>
            <a:r>
              <a:rPr lang="en-US" sz="1600" dirty="0" err="1" smtClean="0"/>
              <a:t>p</a:t>
            </a:r>
            <a:r>
              <a:rPr lang="en-US" sz="1600" dirty="0" smtClean="0"/>
              <a:t>. 17)</a:t>
            </a:r>
          </a:p>
          <a:p>
            <a:pPr marL="800100" lvl="1" indent="-342900">
              <a:lnSpc>
                <a:spcPct val="150000"/>
              </a:lnSpc>
              <a:buFont typeface="Arial"/>
              <a:buChar char="•"/>
            </a:pPr>
            <a:r>
              <a:rPr lang="en-US" sz="1600" dirty="0" smtClean="0"/>
              <a:t>Competitive advantage: Pressure on for libraries to “clearly define a unique educational role that extends beyond showing users basic search features and functionality of Google and other databases” (Avery &amp; Ward, 2010, </a:t>
            </a:r>
            <a:r>
              <a:rPr lang="en-US" sz="1600" dirty="0" err="1" smtClean="0"/>
              <a:t>p</a:t>
            </a:r>
            <a:r>
              <a:rPr lang="en-US" sz="1600" dirty="0" smtClean="0"/>
              <a:t>. 36)</a:t>
            </a:r>
          </a:p>
          <a:p>
            <a:pPr>
              <a:lnSpc>
                <a:spcPct val="150000"/>
              </a:lnSpc>
            </a:pPr>
            <a:endParaRPr lang="en-US" sz="1600"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Numerous efforts</a:t>
            </a:r>
            <a:r>
              <a:rPr lang="en-US" sz="1600" dirty="0" smtClean="0"/>
              <a:t> made to </a:t>
            </a:r>
            <a:r>
              <a:rPr lang="en-US" sz="1600" dirty="0" smtClean="0"/>
              <a:t>measure presence of instruction in live chat &amp; IM transcripts</a:t>
            </a:r>
            <a:endParaRPr lang="en-US" sz="1600" dirty="0" smtClean="0"/>
          </a:p>
          <a:p>
            <a:pPr>
              <a:lnSpc>
                <a:spcPct val="150000"/>
              </a:lnSpc>
              <a:buFont typeface="Arial"/>
              <a:buChar char="•"/>
            </a:pPr>
            <a:r>
              <a:rPr lang="en-US" sz="1600" dirty="0" smtClean="0"/>
              <a:t>Studies have coded</a:t>
            </a:r>
            <a:r>
              <a:rPr lang="en-US" sz="1600" dirty="0" smtClean="0"/>
              <a:t> </a:t>
            </a:r>
            <a:r>
              <a:rPr lang="en-US" sz="1600" dirty="0" smtClean="0"/>
              <a:t>for evidence of ACRL standards, specified strategies, taxonomies of educational objectives</a:t>
            </a:r>
          </a:p>
          <a:p>
            <a:pPr>
              <a:lnSpc>
                <a:spcPct val="150000"/>
              </a:lnSpc>
              <a:buFont typeface="Arial"/>
              <a:buChar char="•"/>
            </a:pPr>
            <a:r>
              <a:rPr lang="en-US" sz="1600" dirty="0" smtClean="0"/>
              <a:t>Range of results:</a:t>
            </a:r>
            <a:r>
              <a:rPr lang="en-US" sz="1600" dirty="0" smtClean="0"/>
              <a:t> Transcript coding indicates that librarians provide </a:t>
            </a:r>
            <a:r>
              <a:rPr lang="en-US" sz="1600" dirty="0" smtClean="0"/>
              <a:t>some form of instruction in anywhere from 60% - 90% of VR</a:t>
            </a:r>
            <a:r>
              <a:rPr lang="en-US" sz="1600" dirty="0" smtClean="0"/>
              <a:t> </a:t>
            </a:r>
            <a:r>
              <a:rPr lang="en-US" sz="1600" dirty="0" smtClean="0"/>
              <a:t>sessions</a:t>
            </a: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smtClean="0"/>
              <a:t>Excerpt </a:t>
            </a:r>
            <a:r>
              <a:rPr lang="en-US" sz="1600" dirty="0" smtClean="0"/>
              <a:t>from Lines 13 - 19 from</a:t>
            </a:r>
            <a:r>
              <a:rPr lang="en-US" sz="1600" dirty="0" smtClean="0"/>
              <a:t> live chat </a:t>
            </a:r>
            <a:r>
              <a:rPr lang="en-US" sz="1600" dirty="0" err="1" smtClean="0"/>
              <a:t>QuestionPoint</a:t>
            </a:r>
            <a:r>
              <a:rPr lang="en-US" sz="1600" dirty="0" smtClean="0"/>
              <a:t> transcript </a:t>
            </a:r>
            <a:r>
              <a:rPr lang="en-US" sz="1600" dirty="0" smtClean="0"/>
              <a:t>QP2 – 224</a:t>
            </a:r>
            <a:endParaRPr lang="en-US" sz="1600" dirty="0" smtClean="0"/>
          </a:p>
          <a:p>
            <a:pPr>
              <a:lnSpc>
                <a:spcPct val="150000"/>
              </a:lnSpc>
              <a:buFont typeface="Arial"/>
              <a:buChar char="•"/>
            </a:pPr>
            <a:r>
              <a:rPr lang="en-US" sz="1600" dirty="0" smtClean="0"/>
              <a:t>October 2010 interaction </a:t>
            </a:r>
            <a:r>
              <a:rPr lang="en-US" sz="1600" dirty="0" smtClean="0"/>
              <a:t>between NY college student &amp; CA community college librarian</a:t>
            </a:r>
          </a:p>
          <a:p>
            <a:pPr>
              <a:lnSpc>
                <a:spcPct val="150000"/>
              </a:lnSpc>
              <a:buFont typeface="Arial"/>
              <a:buChar char="•"/>
            </a:pPr>
            <a:r>
              <a:rPr lang="en-US" sz="1600" dirty="0" smtClean="0"/>
              <a:t>Rich source of instructional evidence:</a:t>
            </a:r>
            <a:endParaRPr lang="en-US" sz="1600" dirty="0" smtClean="0"/>
          </a:p>
          <a:p>
            <a:pPr lvl="1">
              <a:lnSpc>
                <a:spcPct val="150000"/>
              </a:lnSpc>
              <a:buFont typeface="Arial"/>
              <a:buChar char="•"/>
            </a:pPr>
            <a:r>
              <a:rPr lang="en-US" sz="1600" dirty="0" smtClean="0"/>
              <a:t>Librarian</a:t>
            </a:r>
            <a:r>
              <a:rPr lang="en-US" sz="1600" dirty="0" smtClean="0"/>
              <a:t>:</a:t>
            </a:r>
            <a:r>
              <a:rPr lang="en-US" sz="1600" dirty="0" smtClean="0"/>
              <a:t> </a:t>
            </a:r>
            <a:r>
              <a:rPr lang="en-US" sz="1600" dirty="0" smtClean="0"/>
              <a:t>S</a:t>
            </a:r>
            <a:r>
              <a:rPr lang="en-US" sz="1600" dirty="0" smtClean="0"/>
              <a:t>caffolding</a:t>
            </a:r>
            <a:r>
              <a:rPr lang="en-US" sz="1600" dirty="0" smtClean="0"/>
              <a:t>, encouraging student  </a:t>
            </a:r>
          </a:p>
          <a:p>
            <a:pPr lvl="1">
              <a:lnSpc>
                <a:spcPct val="150000"/>
              </a:lnSpc>
              <a:buFont typeface="Arial"/>
              <a:buChar char="•"/>
            </a:pPr>
            <a:r>
              <a:rPr lang="en-US" sz="1600" dirty="0" smtClean="0"/>
              <a:t>Student</a:t>
            </a:r>
            <a:r>
              <a:rPr lang="en-US" sz="1600" dirty="0" smtClean="0"/>
              <a:t>:</a:t>
            </a:r>
            <a:r>
              <a:rPr lang="en-US" sz="1600" dirty="0" smtClean="0"/>
              <a:t> </a:t>
            </a:r>
            <a:r>
              <a:rPr lang="en-US" sz="1600" dirty="0" smtClean="0"/>
              <a:t>E</a:t>
            </a:r>
            <a:r>
              <a:rPr lang="en-US" sz="1600" dirty="0" smtClean="0"/>
              <a:t>xpressing </a:t>
            </a:r>
            <a:r>
              <a:rPr lang="en-US" sz="1600" dirty="0" smtClean="0"/>
              <a:t>interest, expending effort, ‘getting it’</a:t>
            </a:r>
          </a:p>
          <a:p>
            <a:pPr>
              <a:lnSpc>
                <a:spcPct val="150000"/>
              </a:lnSpc>
              <a:buFont typeface="Arial"/>
              <a:buChar char="•"/>
            </a:pPr>
            <a:endParaRPr lang="en-US" sz="16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50000"/>
              </a:lnSpc>
              <a:buFont typeface="Arial"/>
              <a:buChar char="•"/>
            </a:pPr>
            <a:r>
              <a:rPr lang="en-US" sz="1600" dirty="0" err="1" smtClean="0"/>
              <a:t>Julien</a:t>
            </a:r>
            <a:r>
              <a:rPr lang="en-US" sz="1600" dirty="0" smtClean="0"/>
              <a:t> &amp; </a:t>
            </a:r>
            <a:r>
              <a:rPr lang="en-US" sz="1600" dirty="0" err="1" smtClean="0"/>
              <a:t>Genuis</a:t>
            </a:r>
            <a:r>
              <a:rPr lang="en-US" sz="1600" dirty="0" smtClean="0"/>
              <a:t> (2009) research links</a:t>
            </a:r>
            <a:r>
              <a:rPr lang="en-US" sz="1600" dirty="0" smtClean="0"/>
              <a:t> </a:t>
            </a:r>
            <a:r>
              <a:rPr lang="en-US" sz="1600" dirty="0" smtClean="0"/>
              <a:t>emotional experiences of librarians during face-to-face instructional work to instructional outcomes</a:t>
            </a:r>
            <a:endParaRPr lang="en-US" sz="1600" dirty="0" smtClean="0"/>
          </a:p>
          <a:p>
            <a:pPr>
              <a:lnSpc>
                <a:spcPct val="150000"/>
              </a:lnSpc>
              <a:buFont typeface="Arial"/>
              <a:buChar char="•"/>
            </a:pPr>
            <a:r>
              <a:rPr lang="en-US" sz="1600" dirty="0" smtClean="0"/>
              <a:t>Study’s c</a:t>
            </a:r>
            <a:r>
              <a:rPr lang="en-US" sz="1600" dirty="0" smtClean="0"/>
              <a:t>onclusion</a:t>
            </a:r>
            <a:r>
              <a:rPr lang="en-US" sz="1600" dirty="0" smtClean="0"/>
              <a:t>: Negative experiences create stress for </a:t>
            </a:r>
            <a:r>
              <a:rPr lang="en-US" sz="1600" dirty="0" smtClean="0"/>
              <a:t>librarians which compromises </a:t>
            </a:r>
            <a:r>
              <a:rPr lang="en-US" sz="1600" dirty="0" smtClean="0"/>
              <a:t>positive instructional </a:t>
            </a:r>
            <a:r>
              <a:rPr lang="en-US" sz="1600" dirty="0" smtClean="0"/>
              <a:t>outcomes of</a:t>
            </a:r>
            <a:r>
              <a:rPr lang="en-US" sz="1600" dirty="0" smtClean="0"/>
              <a:t> users</a:t>
            </a:r>
            <a:endParaRPr lang="en-US" sz="1600" dirty="0" smtClean="0"/>
          </a:p>
          <a:p>
            <a:pPr>
              <a:lnSpc>
                <a:spcPct val="150000"/>
              </a:lnSpc>
              <a:buFont typeface="Arial"/>
              <a:buChar char="•"/>
            </a:pPr>
            <a:r>
              <a:rPr lang="en-US" sz="1600" dirty="0" smtClean="0"/>
              <a:t>These results </a:t>
            </a:r>
            <a:r>
              <a:rPr lang="en-US" sz="1600" dirty="0" smtClean="0"/>
              <a:t>re </a:t>
            </a:r>
            <a:r>
              <a:rPr lang="en-US" sz="1600" dirty="0" smtClean="0"/>
              <a:t>emotional experiences of librarians during </a:t>
            </a:r>
            <a:r>
              <a:rPr lang="en-US" sz="1600" b="1" u="sng" dirty="0" smtClean="0"/>
              <a:t>face-to-face </a:t>
            </a:r>
            <a:r>
              <a:rPr lang="en-US" sz="1600" dirty="0" smtClean="0"/>
              <a:t>instructional work prompted me to consider emotional experiences of librarians during </a:t>
            </a:r>
            <a:r>
              <a:rPr lang="en-US" sz="1600" b="1" u="sng" dirty="0" smtClean="0"/>
              <a:t>VR</a:t>
            </a:r>
            <a:r>
              <a:rPr lang="en-US" sz="1600" dirty="0" smtClean="0"/>
              <a:t> instructional wor</a:t>
            </a:r>
            <a:r>
              <a:rPr lang="en-US" sz="1600" dirty="0" smtClean="0"/>
              <a:t>k</a:t>
            </a:r>
            <a:endParaRPr lang="en-US" sz="1600" dirty="0" smtClean="0"/>
          </a:p>
          <a:p>
            <a:endParaRPr lang="en-US" dirty="0"/>
          </a:p>
        </p:txBody>
      </p:sp>
      <p:sp>
        <p:nvSpPr>
          <p:cNvPr id="4" name="Slide Number Placeholder 3"/>
          <p:cNvSpPr>
            <a:spLocks noGrp="1"/>
          </p:cNvSpPr>
          <p:nvPr>
            <p:ph type="sldNum" sz="quarter" idx="10"/>
          </p:nvPr>
        </p:nvSpPr>
        <p:spPr/>
        <p:txBody>
          <a:bodyPr/>
          <a:lstStyle/>
          <a:p>
            <a:fld id="{6D80D5D2-F81B-4DB2-852B-818AF6D30AC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80D5D2-F81B-4DB2-852B-818AF6D30AC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3" name="Rectangle 12"/>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14" name="Rectangle 13"/>
          <p:cNvSpPr/>
          <p:nvPr userDrawn="1"/>
        </p:nvSpPr>
        <p:spPr>
          <a:xfrm>
            <a:off x="0" y="-1"/>
            <a:ext cx="9144000" cy="6329363"/>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5" name="Rectangle 14"/>
          <p:cNvSpPr/>
          <p:nvPr userDrawn="1"/>
        </p:nvSpPr>
        <p:spPr>
          <a:xfrm rot="10800000">
            <a:off x="0" y="4657725"/>
            <a:ext cx="9144000" cy="2200274"/>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6" name="Picture 3"/>
          <p:cNvPicPr>
            <a:picLocks noChangeAspect="1" noChangeArrowheads="1"/>
          </p:cNvPicPr>
          <p:nvPr userDrawn="1"/>
        </p:nvPicPr>
        <p:blipFill>
          <a:blip r:embed="rId2" cstate="print"/>
          <a:srcRect/>
          <a:stretch>
            <a:fillRect/>
          </a:stretch>
        </p:blipFill>
        <p:spPr bwMode="auto">
          <a:xfrm>
            <a:off x="594167" y="5480940"/>
            <a:ext cx="1450672" cy="391223"/>
          </a:xfrm>
          <a:prstGeom prst="rect">
            <a:avLst/>
          </a:prstGeom>
          <a:noFill/>
          <a:ln w="9525">
            <a:noFill/>
            <a:miter lim="800000"/>
            <a:headEnd/>
            <a:tailEnd/>
          </a:ln>
          <a:effectLst/>
        </p:spPr>
      </p:pic>
      <p:sp>
        <p:nvSpPr>
          <p:cNvPr id="2" name="Title 1"/>
          <p:cNvSpPr>
            <a:spLocks noGrp="1"/>
          </p:cNvSpPr>
          <p:nvPr>
            <p:ph type="ctrTitle" hasCustomPrompt="1"/>
          </p:nvPr>
        </p:nvSpPr>
        <p:spPr>
          <a:xfrm>
            <a:off x="2486024" y="885826"/>
            <a:ext cx="5972175" cy="2100262"/>
          </a:xfrm>
        </p:spPr>
        <p:txBody>
          <a:bodyPr>
            <a:normAutofit/>
          </a:bodyPr>
          <a:lstStyle>
            <a:lvl1pPr algn="l">
              <a:defRPr sz="4000"/>
            </a:lvl1pPr>
          </a:lstStyle>
          <a:p>
            <a:r>
              <a:rPr lang="en-US" dirty="0" smtClean="0"/>
              <a:t>Presentation Title</a:t>
            </a:r>
            <a:endParaRPr lang="en-US" dirty="0"/>
          </a:p>
        </p:txBody>
      </p:sp>
      <p:sp>
        <p:nvSpPr>
          <p:cNvPr id="3" name="Subtitle 2"/>
          <p:cNvSpPr>
            <a:spLocks noGrp="1"/>
          </p:cNvSpPr>
          <p:nvPr>
            <p:ph type="subTitle" idx="1" hasCustomPrompt="1"/>
          </p:nvPr>
        </p:nvSpPr>
        <p:spPr>
          <a:xfrm>
            <a:off x="2486024" y="3214688"/>
            <a:ext cx="5986464" cy="1171575"/>
          </a:xfrm>
        </p:spPr>
        <p:txBody>
          <a:bodyPr>
            <a:normAutofit/>
          </a:bodyPr>
          <a:lstStyle>
            <a:lvl1pPr marL="0" indent="0" algn="l">
              <a:buNone/>
              <a:defRPr sz="2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or Author Name</a:t>
            </a:r>
            <a:endParaRPr lang="en-US" dirty="0"/>
          </a:p>
        </p:txBody>
      </p:sp>
      <p:sp>
        <p:nvSpPr>
          <p:cNvPr id="18" name="Rectangle 17"/>
          <p:cNvSpPr/>
          <p:nvPr userDrawn="1"/>
        </p:nvSpPr>
        <p:spPr>
          <a:xfrm>
            <a:off x="0" y="4600575"/>
            <a:ext cx="9144000" cy="114300"/>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8" name="Rectangle 7"/>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9" name="Rectangle 8"/>
          <p:cNvSpPr/>
          <p:nvPr userDrawn="1"/>
        </p:nvSpPr>
        <p:spPr>
          <a:xfrm>
            <a:off x="0" y="0"/>
            <a:ext cx="9144000" cy="12192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0" name="Rectangle 9"/>
          <p:cNvSpPr/>
          <p:nvPr userDrawn="1"/>
        </p:nvSpPr>
        <p:spPr>
          <a:xfrm rot="10800000">
            <a:off x="0" y="1143000"/>
            <a:ext cx="9144000" cy="152325"/>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1" name="Picture 3"/>
          <p:cNvPicPr>
            <a:picLocks noChangeAspect="1" noChangeArrowheads="1"/>
          </p:cNvPicPr>
          <p:nvPr userDrawn="1"/>
        </p:nvPicPr>
        <p:blipFill>
          <a:blip r:embed="rId2" cstate="print"/>
          <a:srcRect/>
          <a:stretch>
            <a:fillRect/>
          </a:stretch>
        </p:blipFill>
        <p:spPr bwMode="auto">
          <a:xfrm>
            <a:off x="7924800" y="480315"/>
            <a:ext cx="920889" cy="248349"/>
          </a:xfrm>
          <a:prstGeom prst="rect">
            <a:avLst/>
          </a:prstGeom>
          <a:noFill/>
          <a:ln w="9525">
            <a:noFill/>
            <a:miter lim="800000"/>
            <a:headEnd/>
            <a:tailEnd/>
          </a:ln>
          <a:effectLst/>
        </p:spPr>
      </p:pic>
      <p:sp>
        <p:nvSpPr>
          <p:cNvPr id="2" name="Title 1"/>
          <p:cNvSpPr>
            <a:spLocks noGrp="1"/>
          </p:cNvSpPr>
          <p:nvPr>
            <p:ph type="title" hasCustomPrompt="1"/>
          </p:nvPr>
        </p:nvSpPr>
        <p:spPr/>
        <p:txBody>
          <a:bodyPr/>
          <a:lstStyle>
            <a:lvl1pPr>
              <a:defRPr baseline="0"/>
            </a:lvl1pPr>
          </a:lstStyle>
          <a:p>
            <a:r>
              <a:rPr lang="en-US" dirty="0" smtClean="0"/>
              <a:t>Title Goes Here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6996112" y="6427790"/>
            <a:ext cx="2133600" cy="365125"/>
          </a:xfrm>
        </p:spPr>
        <p:txBody>
          <a:bodyPr/>
          <a:lstStyle/>
          <a:p>
            <a:fld id="{1E9217E5-DF81-4D5F-ABDE-8B34840D4F4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Section Header">
    <p:spTree>
      <p:nvGrpSpPr>
        <p:cNvPr id="1" name=""/>
        <p:cNvGrpSpPr/>
        <p:nvPr/>
      </p:nvGrpSpPr>
      <p:grpSpPr>
        <a:xfrm>
          <a:off x="0" y="0"/>
          <a:ext cx="0" cy="0"/>
          <a:chOff x="0" y="0"/>
          <a:chExt cx="0" cy="0"/>
        </a:xfrm>
      </p:grpSpPr>
      <p:sp>
        <p:nvSpPr>
          <p:cNvPr id="16" name="Rectangle 15"/>
          <p:cNvSpPr/>
          <p:nvPr userDrawn="1"/>
        </p:nvSpPr>
        <p:spPr>
          <a:xfrm>
            <a:off x="0" y="-1"/>
            <a:ext cx="9144000" cy="6329363"/>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7" name="Rectangle 16"/>
          <p:cNvSpPr/>
          <p:nvPr userDrawn="1"/>
        </p:nvSpPr>
        <p:spPr>
          <a:xfrm rot="10800000">
            <a:off x="0" y="4657725"/>
            <a:ext cx="9144000" cy="2200274"/>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8" name="Picture 3"/>
          <p:cNvPicPr>
            <a:picLocks noChangeAspect="1" noChangeArrowheads="1"/>
          </p:cNvPicPr>
          <p:nvPr userDrawn="1"/>
        </p:nvPicPr>
        <p:blipFill>
          <a:blip r:embed="rId2" cstate="print"/>
          <a:srcRect/>
          <a:stretch>
            <a:fillRect/>
          </a:stretch>
        </p:blipFill>
        <p:spPr bwMode="auto">
          <a:xfrm>
            <a:off x="594167" y="5480940"/>
            <a:ext cx="1450672" cy="391223"/>
          </a:xfrm>
          <a:prstGeom prst="rect">
            <a:avLst/>
          </a:prstGeom>
          <a:noFill/>
          <a:ln w="9525">
            <a:noFill/>
            <a:miter lim="800000"/>
            <a:headEnd/>
            <a:tailEnd/>
          </a:ln>
          <a:effectLst/>
        </p:spPr>
      </p:pic>
      <p:sp>
        <p:nvSpPr>
          <p:cNvPr id="19" name="Rectangle 18"/>
          <p:cNvSpPr/>
          <p:nvPr userDrawn="1"/>
        </p:nvSpPr>
        <p:spPr>
          <a:xfrm>
            <a:off x="0" y="4600575"/>
            <a:ext cx="9144000" cy="1143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 name="Title 1"/>
          <p:cNvSpPr>
            <a:spLocks noGrp="1"/>
          </p:cNvSpPr>
          <p:nvPr>
            <p:ph type="title" hasCustomPrompt="1"/>
          </p:nvPr>
        </p:nvSpPr>
        <p:spPr>
          <a:xfrm>
            <a:off x="2486024" y="728663"/>
            <a:ext cx="6029326" cy="2257425"/>
          </a:xfrm>
        </p:spPr>
        <p:txBody>
          <a:bodyPr anchor="b" anchorCtr="0"/>
          <a:lstStyle>
            <a:lvl1pPr algn="l">
              <a:defRPr sz="4000" b="1" cap="none" baseline="0">
                <a:solidFill>
                  <a:schemeClr val="accent1"/>
                </a:solidFill>
              </a:defRPr>
            </a:lvl1pPr>
          </a:lstStyle>
          <a:p>
            <a:r>
              <a:rPr lang="en-US" dirty="0" smtClean="0"/>
              <a:t>Section Divider or Alt Title Slide</a:t>
            </a:r>
            <a:endParaRPr lang="en-US" dirty="0"/>
          </a:p>
        </p:txBody>
      </p:sp>
      <p:sp>
        <p:nvSpPr>
          <p:cNvPr id="3" name="Text Placeholder 2"/>
          <p:cNvSpPr>
            <a:spLocks noGrp="1"/>
          </p:cNvSpPr>
          <p:nvPr>
            <p:ph type="body" idx="1" hasCustomPrompt="1"/>
          </p:nvPr>
        </p:nvSpPr>
        <p:spPr>
          <a:xfrm>
            <a:off x="2486024" y="3214688"/>
            <a:ext cx="6015039" cy="1171575"/>
          </a:xfrm>
        </p:spPr>
        <p:txBody>
          <a:bodyPr anchor="t" anchorCtr="0">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8" name="Rectangle 7"/>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9" name="Rectangle 8"/>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10" name="Rectangle 9"/>
          <p:cNvSpPr/>
          <p:nvPr userDrawn="1"/>
        </p:nvSpPr>
        <p:spPr>
          <a:xfrm>
            <a:off x="0" y="0"/>
            <a:ext cx="9144000" cy="12192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1" name="Rectangle 10"/>
          <p:cNvSpPr/>
          <p:nvPr userDrawn="1"/>
        </p:nvSpPr>
        <p:spPr>
          <a:xfrm rot="10800000">
            <a:off x="0" y="1143000"/>
            <a:ext cx="9144000" cy="152325"/>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2" name="Picture 3"/>
          <p:cNvPicPr>
            <a:picLocks noChangeAspect="1" noChangeArrowheads="1"/>
          </p:cNvPicPr>
          <p:nvPr userDrawn="1"/>
        </p:nvPicPr>
        <p:blipFill>
          <a:blip r:embed="rId2" cstate="print"/>
          <a:srcRect/>
          <a:stretch>
            <a:fillRect/>
          </a:stretch>
        </p:blipFill>
        <p:spPr bwMode="auto">
          <a:xfrm>
            <a:off x="7924800" y="480315"/>
            <a:ext cx="920889" cy="248349"/>
          </a:xfrm>
          <a:prstGeom prst="rect">
            <a:avLst/>
          </a:prstGeom>
          <a:noFill/>
          <a:ln w="9525">
            <a:noFill/>
            <a:miter lim="800000"/>
            <a:headEnd/>
            <a:tailEnd/>
          </a:ln>
          <a:effectLst/>
        </p:spPr>
      </p:pic>
      <p:sp>
        <p:nvSpPr>
          <p:cNvPr id="2" name="Title 1"/>
          <p:cNvSpPr>
            <a:spLocks noGrp="1"/>
          </p:cNvSpPr>
          <p:nvPr>
            <p:ph type="title" hasCustomPrompt="1"/>
          </p:nvPr>
        </p:nvSpPr>
        <p:spPr/>
        <p:txBody>
          <a:bodyPr/>
          <a:lstStyle>
            <a:lvl1pPr>
              <a:defRPr/>
            </a:lvl1pPr>
          </a:lstStyle>
          <a:p>
            <a:r>
              <a:rPr lang="en-US" dirty="0" smtClean="0"/>
              <a:t>Title Goes Here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996112" y="6427790"/>
            <a:ext cx="2133600" cy="365125"/>
          </a:xfrm>
        </p:spPr>
        <p:txBody>
          <a:bodyPr/>
          <a:lstStyle/>
          <a:p>
            <a:fld id="{1E9217E5-DF81-4D5F-ABDE-8B34840D4F4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10" name="Rectangle 9"/>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1" name="Rectangle 10"/>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12" name="Rectangle 11"/>
          <p:cNvSpPr/>
          <p:nvPr userDrawn="1"/>
        </p:nvSpPr>
        <p:spPr>
          <a:xfrm>
            <a:off x="0" y="0"/>
            <a:ext cx="9144000" cy="12192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3" name="Rectangle 12"/>
          <p:cNvSpPr/>
          <p:nvPr userDrawn="1"/>
        </p:nvSpPr>
        <p:spPr>
          <a:xfrm rot="10800000">
            <a:off x="0" y="1143000"/>
            <a:ext cx="9144000" cy="152325"/>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4" name="Picture 3"/>
          <p:cNvPicPr>
            <a:picLocks noChangeAspect="1" noChangeArrowheads="1"/>
          </p:cNvPicPr>
          <p:nvPr userDrawn="1"/>
        </p:nvPicPr>
        <p:blipFill>
          <a:blip r:embed="rId2" cstate="print"/>
          <a:srcRect/>
          <a:stretch>
            <a:fillRect/>
          </a:stretch>
        </p:blipFill>
        <p:spPr bwMode="auto">
          <a:xfrm>
            <a:off x="7924800" y="480315"/>
            <a:ext cx="920889" cy="248349"/>
          </a:xfrm>
          <a:prstGeom prst="rect">
            <a:avLst/>
          </a:prstGeom>
          <a:noFill/>
          <a:ln w="9525">
            <a:noFill/>
            <a:miter lim="800000"/>
            <a:headEnd/>
            <a:tailEnd/>
          </a:ln>
          <a:effectLst/>
        </p:spPr>
      </p:pic>
      <p:sp>
        <p:nvSpPr>
          <p:cNvPr id="2" name="Title 1"/>
          <p:cNvSpPr>
            <a:spLocks noGrp="1"/>
          </p:cNvSpPr>
          <p:nvPr>
            <p:ph type="title" hasCustomPrompt="1"/>
          </p:nvPr>
        </p:nvSpPr>
        <p:spPr/>
        <p:txBody>
          <a:bodyPr/>
          <a:lstStyle>
            <a:lvl1pPr>
              <a:defRPr/>
            </a:lvl1pPr>
          </a:lstStyle>
          <a:p>
            <a:r>
              <a:rPr lang="en-US" dirty="0" smtClean="0"/>
              <a:t>Title Goes Here</a:t>
            </a:r>
            <a:endParaRPr lang="en-US" dirty="0"/>
          </a:p>
        </p:txBody>
      </p:sp>
      <p:sp>
        <p:nvSpPr>
          <p:cNvPr id="3" name="Text Placeholder 2"/>
          <p:cNvSpPr>
            <a:spLocks noGrp="1"/>
          </p:cNvSpPr>
          <p:nvPr>
            <p:ph type="body" idx="1" hasCustomPrompt="1"/>
          </p:nvPr>
        </p:nvSpPr>
        <p:spPr>
          <a:xfrm>
            <a:off x="457200" y="1535113"/>
            <a:ext cx="4040188" cy="7223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Subheader</a:t>
            </a:r>
            <a:endParaRPr lang="en-US" dirty="0" smtClean="0"/>
          </a:p>
        </p:txBody>
      </p:sp>
      <p:sp>
        <p:nvSpPr>
          <p:cNvPr id="4" name="Content Placeholder 3"/>
          <p:cNvSpPr>
            <a:spLocks noGrp="1"/>
          </p:cNvSpPr>
          <p:nvPr>
            <p:ph sz="half" idx="2"/>
          </p:nvPr>
        </p:nvSpPr>
        <p:spPr>
          <a:xfrm>
            <a:off x="457200" y="2300287"/>
            <a:ext cx="4040188" cy="3825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645025" y="1535113"/>
            <a:ext cx="4041775" cy="7223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Subheader</a:t>
            </a:r>
            <a:endParaRPr lang="en-US" dirty="0" smtClean="0"/>
          </a:p>
        </p:txBody>
      </p:sp>
      <p:sp>
        <p:nvSpPr>
          <p:cNvPr id="6" name="Content Placeholder 5"/>
          <p:cNvSpPr>
            <a:spLocks noGrp="1"/>
          </p:cNvSpPr>
          <p:nvPr>
            <p:ph sz="quarter" idx="4"/>
          </p:nvPr>
        </p:nvSpPr>
        <p:spPr>
          <a:xfrm>
            <a:off x="4645025" y="2300287"/>
            <a:ext cx="4041775" cy="3825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a:xfrm>
            <a:off x="6996112" y="6427790"/>
            <a:ext cx="2133600" cy="365125"/>
          </a:xfrm>
        </p:spPr>
        <p:txBody>
          <a:bodyPr/>
          <a:lstStyle/>
          <a:p>
            <a:fld id="{1E9217E5-DF81-4D5F-ABDE-8B34840D4F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6" name="Rectangle 5"/>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7" name="Rectangle 6"/>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8" name="Rectangle 7"/>
          <p:cNvSpPr/>
          <p:nvPr userDrawn="1"/>
        </p:nvSpPr>
        <p:spPr>
          <a:xfrm>
            <a:off x="0" y="0"/>
            <a:ext cx="9144000" cy="12192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9" name="Rectangle 8"/>
          <p:cNvSpPr/>
          <p:nvPr userDrawn="1"/>
        </p:nvSpPr>
        <p:spPr>
          <a:xfrm rot="10800000">
            <a:off x="0" y="1143000"/>
            <a:ext cx="9144000" cy="152325"/>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0" name="Picture 3"/>
          <p:cNvPicPr>
            <a:picLocks noChangeAspect="1" noChangeArrowheads="1"/>
          </p:cNvPicPr>
          <p:nvPr userDrawn="1"/>
        </p:nvPicPr>
        <p:blipFill>
          <a:blip r:embed="rId2" cstate="print"/>
          <a:srcRect/>
          <a:stretch>
            <a:fillRect/>
          </a:stretch>
        </p:blipFill>
        <p:spPr bwMode="auto">
          <a:xfrm>
            <a:off x="7924800" y="480315"/>
            <a:ext cx="920889" cy="248349"/>
          </a:xfrm>
          <a:prstGeom prst="rect">
            <a:avLst/>
          </a:prstGeom>
          <a:noFill/>
          <a:ln w="9525">
            <a:noFill/>
            <a:miter lim="800000"/>
            <a:headEnd/>
            <a:tailEnd/>
          </a:ln>
          <a:effectLst/>
        </p:spPr>
      </p:pic>
      <p:sp>
        <p:nvSpPr>
          <p:cNvPr id="2" name="Title 1"/>
          <p:cNvSpPr>
            <a:spLocks noGrp="1"/>
          </p:cNvSpPr>
          <p:nvPr>
            <p:ph type="title" hasCustomPrompt="1"/>
          </p:nvPr>
        </p:nvSpPr>
        <p:spPr/>
        <p:txBody>
          <a:bodyPr/>
          <a:lstStyle>
            <a:lvl1pPr>
              <a:defRPr/>
            </a:lvl1pPr>
          </a:lstStyle>
          <a:p>
            <a:r>
              <a:rPr lang="en-US" dirty="0" smtClean="0"/>
              <a:t>Title Goes Here</a:t>
            </a:r>
            <a:endParaRPr lang="en-US" dirty="0"/>
          </a:p>
        </p:txBody>
      </p:sp>
      <p:sp>
        <p:nvSpPr>
          <p:cNvPr id="5" name="Slide Number Placeholder 4"/>
          <p:cNvSpPr>
            <a:spLocks noGrp="1"/>
          </p:cNvSpPr>
          <p:nvPr>
            <p:ph type="sldNum" sz="quarter" idx="12"/>
          </p:nvPr>
        </p:nvSpPr>
        <p:spPr>
          <a:xfrm>
            <a:off x="6996112" y="6427790"/>
            <a:ext cx="2133600" cy="365125"/>
          </a:xfrm>
        </p:spPr>
        <p:txBody>
          <a:bodyPr/>
          <a:lstStyle/>
          <a:p>
            <a:fld id="{1E9217E5-DF81-4D5F-ABDE-8B34840D4F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5" name="Rectangle 4"/>
          <p:cNvSpPr/>
          <p:nvPr userDrawn="1"/>
        </p:nvSpPr>
        <p:spPr>
          <a:xfrm>
            <a:off x="0" y="939334"/>
            <a:ext cx="9144000" cy="5918666"/>
          </a:xfrm>
          <a:prstGeom prst="rect">
            <a:avLst/>
          </a:prstGeom>
          <a:gradFill flip="none" rotWithShape="1">
            <a:gsLst>
              <a:gs pos="0">
                <a:srgbClr val="C3C3C5">
                  <a:tint val="66000"/>
                  <a:satMod val="160000"/>
                </a:srgbClr>
              </a:gs>
              <a:gs pos="50000">
                <a:srgbClr val="C3C3C5">
                  <a:tint val="44500"/>
                  <a:satMod val="160000"/>
                </a:srgbClr>
              </a:gs>
              <a:gs pos="100000">
                <a:srgbClr val="C3C3C5">
                  <a:tint val="23500"/>
                  <a:satMod val="160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6" name="Rectangle 5"/>
          <p:cNvSpPr/>
          <p:nvPr userDrawn="1"/>
        </p:nvSpPr>
        <p:spPr>
          <a:xfrm>
            <a:off x="325041" y="1443038"/>
            <a:ext cx="8493919" cy="4886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marL="0" algn="ctr" defTabSz="4388367" rtl="0" eaLnBrk="1" latinLnBrk="0" hangingPunct="1"/>
            <a:endParaRPr lang="en-US" sz="8600" kern="1200">
              <a:solidFill>
                <a:schemeClr val="lt1"/>
              </a:solidFill>
              <a:latin typeface="+mn-lt"/>
              <a:ea typeface="+mn-ea"/>
              <a:cs typeface="+mn-cs"/>
            </a:endParaRPr>
          </a:p>
        </p:txBody>
      </p:sp>
      <p:sp>
        <p:nvSpPr>
          <p:cNvPr id="7" name="Rectangle 6"/>
          <p:cNvSpPr/>
          <p:nvPr userDrawn="1"/>
        </p:nvSpPr>
        <p:spPr>
          <a:xfrm>
            <a:off x="0" y="0"/>
            <a:ext cx="9144000" cy="1219200"/>
          </a:xfrm>
          <a:prstGeom prst="rect">
            <a:avLst/>
          </a:prstGeom>
          <a:gradFill flip="none" rotWithShape="1">
            <a:gsLst>
              <a:gs pos="0">
                <a:srgbClr val="D21034">
                  <a:shade val="30000"/>
                  <a:satMod val="115000"/>
                </a:srgbClr>
              </a:gs>
              <a:gs pos="50000">
                <a:srgbClr val="D21034">
                  <a:shade val="67500"/>
                  <a:satMod val="115000"/>
                </a:srgbClr>
              </a:gs>
              <a:gs pos="100000">
                <a:srgbClr val="D21034">
                  <a:shade val="100000"/>
                  <a:satMod val="115000"/>
                </a:srgbClr>
              </a:gs>
            </a:gsLst>
            <a:lin ang="16200000" scaled="1"/>
            <a:tileRect/>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8" name="Rectangle 7"/>
          <p:cNvSpPr/>
          <p:nvPr userDrawn="1"/>
        </p:nvSpPr>
        <p:spPr>
          <a:xfrm rot="10800000">
            <a:off x="0" y="1143000"/>
            <a:ext cx="9144000" cy="152325"/>
          </a:xfrm>
          <a:prstGeom prst="rect">
            <a:avLst/>
          </a:prstGeom>
          <a:gradFill>
            <a:gsLst>
              <a:gs pos="0">
                <a:sysClr val="windowText" lastClr="000000"/>
              </a:gs>
              <a:gs pos="85000">
                <a:sysClr val="windowText" lastClr="000000">
                  <a:lumMod val="75000"/>
                  <a:lumOff val="25000"/>
                </a:sysClr>
              </a:gs>
            </a:gsLst>
            <a:lin ang="5400000" scaled="0"/>
          </a:gradFill>
          <a:ln w="25400" cap="flat" cmpd="sng" algn="ctr">
            <a:noFill/>
            <a:prstDash val="solid"/>
          </a:ln>
          <a:effectLst/>
        </p:spPr>
        <p:txBody>
          <a:bodyPr lIns="19045" tIns="9522" rIns="19045" bIns="9522"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9" name="Picture 3"/>
          <p:cNvPicPr>
            <a:picLocks noChangeAspect="1" noChangeArrowheads="1"/>
          </p:cNvPicPr>
          <p:nvPr userDrawn="1"/>
        </p:nvPicPr>
        <p:blipFill>
          <a:blip r:embed="rId2" cstate="print"/>
          <a:srcRect/>
          <a:stretch>
            <a:fillRect/>
          </a:stretch>
        </p:blipFill>
        <p:spPr bwMode="auto">
          <a:xfrm>
            <a:off x="7924800" y="480315"/>
            <a:ext cx="920889" cy="248349"/>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1E9217E5-DF81-4D5F-ABDE-8B34840D4F4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4" Type="http://schemas.openxmlformats.org/officeDocument/2006/relationships/slideLayout" Target="../slideLayouts/slideLayout4.xml"/><Relationship Id="rId5" Type="http://schemas.openxmlformats.org/officeDocument/2006/relationships/slideLayout" Target="../slideLayouts/slideLayout5.xml"/><Relationship Id="rId7" Type="http://schemas.openxmlformats.org/officeDocument/2006/relationships/slideLayout" Target="../slideLayouts/slideLayout7.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768" y="174626"/>
            <a:ext cx="7215188" cy="911224"/>
          </a:xfrm>
          <a:prstGeom prst="rect">
            <a:avLst/>
          </a:prstGeom>
        </p:spPr>
        <p:txBody>
          <a:bodyPr vert="horz" lIns="91440" tIns="45720" rIns="91440" bIns="45720" rtlCol="0" anchor="b" anchorCtr="0">
            <a:normAutofit/>
          </a:bodyPr>
          <a:lstStyle/>
          <a:p>
            <a:r>
              <a:rPr lang="en-US" dirty="0" smtClean="0"/>
              <a:t>Title Goes Here</a:t>
            </a:r>
            <a:br>
              <a:rPr lang="en-US" dirty="0" smtClean="0"/>
            </a:br>
            <a:r>
              <a:rPr lang="en-US" dirty="0" smtClean="0"/>
              <a:t>Two Lines if Need Be</a:t>
            </a:r>
            <a:endParaRPr lang="en-US" dirty="0"/>
          </a:p>
        </p:txBody>
      </p:sp>
      <p:sp>
        <p:nvSpPr>
          <p:cNvPr id="3" name="Text Placeholder 2"/>
          <p:cNvSpPr>
            <a:spLocks noGrp="1"/>
          </p:cNvSpPr>
          <p:nvPr>
            <p:ph type="body" idx="1"/>
          </p:nvPr>
        </p:nvSpPr>
        <p:spPr>
          <a:xfrm>
            <a:off x="435768" y="1600200"/>
            <a:ext cx="8272464"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996112" y="6427790"/>
            <a:ext cx="2133600" cy="365125"/>
          </a:xfrm>
          <a:prstGeom prst="rect">
            <a:avLst/>
          </a:prstGeom>
        </p:spPr>
        <p:txBody>
          <a:bodyPr vert="horz" lIns="91440" tIns="45720" rIns="91440" bIns="45720" rtlCol="0" anchor="ctr"/>
          <a:lstStyle>
            <a:lvl1pPr algn="r">
              <a:defRPr sz="1200">
                <a:solidFill>
                  <a:schemeClr val="bg2">
                    <a:lumMod val="50000"/>
                  </a:schemeClr>
                </a:solidFill>
                <a:latin typeface="Arial" pitchFamily="34" charset="0"/>
                <a:cs typeface="Arial" pitchFamily="34" charset="0"/>
              </a:defRPr>
            </a:lvl1pPr>
          </a:lstStyle>
          <a:p>
            <a:fld id="{1E9217E5-DF81-4D5F-ABDE-8B34840D4F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spcBef>
          <a:spcPct val="0"/>
        </a:spcBef>
        <a:buNone/>
        <a:defRPr sz="3200" b="1" kern="1200">
          <a:solidFill>
            <a:schemeClr val="bg1"/>
          </a:solidFill>
          <a:latin typeface="Arial" pitchFamily="34" charset="0"/>
          <a:ea typeface="+mj-ea"/>
          <a:cs typeface="Arial" pitchFamily="34" charset="0"/>
        </a:defRPr>
      </a:lvl1pPr>
    </p:titleStyle>
    <p:bodyStyle>
      <a:lvl1pPr marL="228600" indent="-228600" algn="l" defTabSz="914400" rtl="0" eaLnBrk="1" latinLnBrk="0" hangingPunct="1">
        <a:spcBef>
          <a:spcPts val="600"/>
        </a:spcBef>
        <a:buClr>
          <a:schemeClr val="accent1"/>
        </a:buClr>
        <a:buFont typeface="Arial" pitchFamily="34" charset="0"/>
        <a:buChar char="•"/>
        <a:defRPr sz="2600" kern="1200">
          <a:solidFill>
            <a:schemeClr val="tx1"/>
          </a:solidFill>
          <a:latin typeface="Arial" pitchFamily="34" charset="0"/>
          <a:ea typeface="+mn-ea"/>
          <a:cs typeface="Arial" pitchFamily="34" charset="0"/>
        </a:defRPr>
      </a:lvl1pPr>
      <a:lvl2pPr marL="742950" indent="-285750" algn="l" defTabSz="914400" rtl="0" eaLnBrk="1" latinLnBrk="0" hangingPunct="1">
        <a:spcBef>
          <a:spcPts val="600"/>
        </a:spcBef>
        <a:buClr>
          <a:schemeClr val="accent1"/>
        </a:buClr>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ts val="600"/>
        </a:spcBef>
        <a:buClr>
          <a:schemeClr val="accent1"/>
        </a:buClr>
        <a:buFont typeface="Wingdings" pitchFamily="2" charset="2"/>
        <a:buChar char="§"/>
        <a:defRPr sz="2200" kern="1200">
          <a:solidFill>
            <a:schemeClr val="tx1"/>
          </a:solidFill>
          <a:latin typeface="Arial" pitchFamily="34" charset="0"/>
          <a:ea typeface="+mn-ea"/>
          <a:cs typeface="Arial" pitchFamily="34" charset="0"/>
        </a:defRPr>
      </a:lvl3pPr>
      <a:lvl4pPr marL="1600200" indent="-228600" algn="l" defTabSz="914400" rtl="0" eaLnBrk="1" latinLnBrk="0" hangingPunct="1">
        <a:spcBef>
          <a:spcPts val="600"/>
        </a:spcBef>
        <a:buClr>
          <a:schemeClr val="accent1"/>
        </a:buClr>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ts val="600"/>
        </a:spcBef>
        <a:buClr>
          <a:schemeClr val="accent1"/>
        </a:buClr>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2.jpe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3" Type="http://schemas.openxmlformats.org/officeDocument/2006/relationships/hyperlink" Target="mailto:swengler@eden.rutgers.edu"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3" Type="http://schemas.openxmlformats.org/officeDocument/2006/relationships/hyperlink" Target="http://opensiuc.lib.siu.edu/morris_articles/16"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3"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0437" y="885826"/>
            <a:ext cx="6816289" cy="2100262"/>
          </a:xfrm>
        </p:spPr>
        <p:txBody>
          <a:bodyPr>
            <a:normAutofit fontScale="90000"/>
          </a:bodyPr>
          <a:lstStyle/>
          <a:p>
            <a:r>
              <a:rPr lang="en-US" dirty="0" smtClean="0"/>
              <a:t>Mixed Emotions:</a:t>
            </a:r>
            <a:br>
              <a:rPr lang="en-US" dirty="0" smtClean="0"/>
            </a:br>
            <a:r>
              <a:rPr lang="en-US" sz="3111" dirty="0" smtClean="0"/>
              <a:t>The Affective Experience of Librarians During Virtual Reference </a:t>
            </a:r>
            <a:br>
              <a:rPr lang="en-US" sz="3111" dirty="0" smtClean="0"/>
            </a:br>
            <a:r>
              <a:rPr lang="en-US" sz="3111" dirty="0" smtClean="0"/>
              <a:t>Instructional Work</a:t>
            </a:r>
            <a:endParaRPr lang="en-US" sz="3111" dirty="0"/>
          </a:p>
        </p:txBody>
      </p:sp>
      <p:sp>
        <p:nvSpPr>
          <p:cNvPr id="3" name="Subtitle 2"/>
          <p:cNvSpPr>
            <a:spLocks noGrp="1"/>
          </p:cNvSpPr>
          <p:nvPr>
            <p:ph type="subTitle" idx="1"/>
          </p:nvPr>
        </p:nvSpPr>
        <p:spPr>
          <a:xfrm>
            <a:off x="2125231" y="3214688"/>
            <a:ext cx="6628105" cy="1171575"/>
          </a:xfrm>
        </p:spPr>
        <p:txBody>
          <a:bodyPr>
            <a:normAutofit/>
          </a:bodyPr>
          <a:lstStyle/>
          <a:p>
            <a:r>
              <a:rPr lang="en-US" sz="2353" dirty="0" smtClean="0"/>
              <a:t>Susan Wengler</a:t>
            </a:r>
          </a:p>
          <a:p>
            <a:r>
              <a:rPr lang="en-US" sz="1647" dirty="0" smtClean="0"/>
              <a:t>Ph.D. Student </a:t>
            </a:r>
          </a:p>
          <a:p>
            <a:r>
              <a:rPr lang="en-US" sz="1647" dirty="0" smtClean="0"/>
              <a:t>Rutgers, The State University of New Jersey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t>
            </a:r>
            <a:endParaRPr lang="en-US"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b="1" dirty="0" smtClean="0"/>
              <a:t>Participants</a:t>
            </a:r>
          </a:p>
          <a:p>
            <a:pPr lvl="1">
              <a:lnSpc>
                <a:spcPct val="150000"/>
              </a:lnSpc>
            </a:pPr>
            <a:r>
              <a:rPr lang="en-US" dirty="0" smtClean="0"/>
              <a:t>3 academic librarians, 3 public librarians</a:t>
            </a:r>
          </a:p>
          <a:p>
            <a:pPr lvl="1">
              <a:lnSpc>
                <a:spcPct val="150000"/>
              </a:lnSpc>
            </a:pPr>
            <a:r>
              <a:rPr lang="en-US" dirty="0" smtClean="0"/>
              <a:t>Active in VR</a:t>
            </a:r>
          </a:p>
          <a:p>
            <a:pPr>
              <a:lnSpc>
                <a:spcPct val="150000"/>
              </a:lnSpc>
            </a:pPr>
            <a:r>
              <a:rPr lang="en-US" b="1" dirty="0" smtClean="0"/>
              <a:t>Data collection</a:t>
            </a:r>
          </a:p>
          <a:p>
            <a:pPr lvl="1">
              <a:lnSpc>
                <a:spcPct val="150000"/>
              </a:lnSpc>
            </a:pPr>
            <a:r>
              <a:rPr lang="en-US" dirty="0" smtClean="0"/>
              <a:t>30-60 minute interviews conducted face-to-face or via Skype</a:t>
            </a:r>
          </a:p>
          <a:p>
            <a:pPr>
              <a:lnSpc>
                <a:spcPct val="150000"/>
              </a:lnSpc>
            </a:pPr>
            <a:r>
              <a:rPr lang="en-US" b="1" dirty="0" smtClean="0"/>
              <a:t>Data analysis</a:t>
            </a:r>
          </a:p>
          <a:p>
            <a:pPr lvl="1">
              <a:lnSpc>
                <a:spcPct val="150000"/>
              </a:lnSpc>
            </a:pPr>
            <a:r>
              <a:rPr lang="en-US" dirty="0" smtClean="0"/>
              <a:t>Interview transcripts coded using </a:t>
            </a:r>
            <a:r>
              <a:rPr lang="en-US" i="1" u="sng" dirty="0" smtClean="0"/>
              <a:t>grounded theory</a:t>
            </a:r>
            <a:endParaRPr lang="en-US" i="1" u="sng"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gn="ctr">
              <a:lnSpc>
                <a:spcPct val="150000"/>
              </a:lnSpc>
              <a:buFont typeface="Wingdings" charset="2"/>
              <a:buChar char="ü"/>
            </a:pPr>
            <a:r>
              <a:rPr lang="en-US" dirty="0" smtClean="0">
                <a:solidFill>
                  <a:schemeClr val="accent1"/>
                </a:solidFill>
              </a:rPr>
              <a:t>Showing vs. giving</a:t>
            </a:r>
            <a:r>
              <a:rPr lang="en-US" b="1" dirty="0" smtClean="0">
                <a:solidFill>
                  <a:schemeClr val="accent1"/>
                </a:solidFill>
              </a:rPr>
              <a:t> </a:t>
            </a:r>
            <a:r>
              <a:rPr lang="en-US" sz="2000" dirty="0" smtClean="0">
                <a:solidFill>
                  <a:schemeClr val="accent1"/>
                </a:solidFill>
              </a:rPr>
              <a:t>(6/6)</a:t>
            </a:r>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gn="ctr">
              <a:lnSpc>
                <a:spcPct val="150000"/>
              </a:lnSpc>
              <a:buFont typeface="Wingdings" charset="2"/>
              <a:buChar char="ü"/>
            </a:pPr>
            <a:r>
              <a:rPr lang="en-US" dirty="0" smtClean="0"/>
              <a:t>Showing vs. giving </a:t>
            </a:r>
            <a:r>
              <a:rPr lang="en-US" sz="2000" dirty="0" smtClean="0"/>
              <a:t>(6/6)</a:t>
            </a:r>
          </a:p>
          <a:p>
            <a:pPr lvl="0" algn="ctr">
              <a:lnSpc>
                <a:spcPct val="150000"/>
              </a:lnSpc>
              <a:buFont typeface="Wingdings" charset="2"/>
              <a:buChar char="ü"/>
            </a:pPr>
            <a:r>
              <a:rPr lang="en-US" dirty="0" smtClean="0">
                <a:solidFill>
                  <a:schemeClr val="accent1"/>
                </a:solidFill>
              </a:rPr>
              <a:t>Function of interest and time </a:t>
            </a:r>
            <a:r>
              <a:rPr lang="en-US" sz="2000" dirty="0" smtClean="0">
                <a:solidFill>
                  <a:schemeClr val="accent1"/>
                </a:solidFill>
              </a:rPr>
              <a:t>(6/6)</a:t>
            </a:r>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gn="ctr">
              <a:lnSpc>
                <a:spcPct val="150000"/>
              </a:lnSpc>
              <a:buFont typeface="Wingdings" charset="2"/>
              <a:buChar char="ü"/>
            </a:pPr>
            <a:r>
              <a:rPr lang="en-US" dirty="0" smtClean="0"/>
              <a:t>Showing vs. giving </a:t>
            </a:r>
            <a:r>
              <a:rPr lang="en-US" sz="2000" dirty="0" smtClean="0"/>
              <a:t>(6/6)</a:t>
            </a:r>
          </a:p>
          <a:p>
            <a:pPr lvl="0" algn="ctr">
              <a:lnSpc>
                <a:spcPct val="150000"/>
              </a:lnSpc>
              <a:buFont typeface="Wingdings" charset="2"/>
              <a:buChar char="ü"/>
            </a:pPr>
            <a:r>
              <a:rPr lang="en-US" dirty="0" smtClean="0"/>
              <a:t>Function of interest and time </a:t>
            </a:r>
            <a:r>
              <a:rPr lang="en-US" sz="2000" dirty="0" smtClean="0"/>
              <a:t>(6/6)</a:t>
            </a:r>
          </a:p>
          <a:p>
            <a:pPr lvl="0" algn="ctr">
              <a:lnSpc>
                <a:spcPct val="150000"/>
              </a:lnSpc>
              <a:buFont typeface="Wingdings" charset="2"/>
              <a:buChar char="ü"/>
            </a:pPr>
            <a:r>
              <a:rPr lang="en-US" dirty="0" smtClean="0">
                <a:solidFill>
                  <a:schemeClr val="accent1"/>
                </a:solidFill>
              </a:rPr>
              <a:t>Constrained by software </a:t>
            </a:r>
            <a:r>
              <a:rPr lang="en-US" sz="2000" dirty="0" smtClean="0">
                <a:solidFill>
                  <a:schemeClr val="accent1"/>
                </a:solidFill>
              </a:rPr>
              <a:t>(5/6)</a:t>
            </a:r>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gn="ctr">
              <a:lnSpc>
                <a:spcPct val="150000"/>
              </a:lnSpc>
              <a:buFont typeface="Wingdings" charset="2"/>
              <a:buChar char="ü"/>
            </a:pPr>
            <a:r>
              <a:rPr lang="en-US" dirty="0" smtClean="0"/>
              <a:t>Showing vs. giving </a:t>
            </a:r>
            <a:r>
              <a:rPr lang="en-US" sz="2000" dirty="0" smtClean="0"/>
              <a:t>(6/6)</a:t>
            </a:r>
          </a:p>
          <a:p>
            <a:pPr lvl="0" algn="ctr">
              <a:lnSpc>
                <a:spcPct val="150000"/>
              </a:lnSpc>
              <a:buFont typeface="Wingdings" charset="2"/>
              <a:buChar char="ü"/>
            </a:pPr>
            <a:r>
              <a:rPr lang="en-US" dirty="0" smtClean="0"/>
              <a:t>Function of interest and time </a:t>
            </a:r>
            <a:r>
              <a:rPr lang="en-US" sz="2000" dirty="0" smtClean="0"/>
              <a:t>(6/6)</a:t>
            </a:r>
          </a:p>
          <a:p>
            <a:pPr lvl="0" algn="ctr">
              <a:lnSpc>
                <a:spcPct val="150000"/>
              </a:lnSpc>
              <a:buFont typeface="Wingdings" charset="2"/>
              <a:buChar char="ü"/>
            </a:pPr>
            <a:r>
              <a:rPr lang="en-US" dirty="0" smtClean="0"/>
              <a:t>Constrained by software</a:t>
            </a:r>
            <a:r>
              <a:rPr lang="en-US" sz="2000" dirty="0" smtClean="0"/>
              <a:t>(5/6)</a:t>
            </a:r>
          </a:p>
          <a:p>
            <a:pPr lvl="0" algn="ctr">
              <a:lnSpc>
                <a:spcPct val="150000"/>
              </a:lnSpc>
              <a:buFont typeface="Wingdings" charset="2"/>
              <a:buChar char="ü"/>
            </a:pPr>
            <a:r>
              <a:rPr lang="en-US" dirty="0" smtClean="0">
                <a:solidFill>
                  <a:schemeClr val="accent1"/>
                </a:solidFill>
              </a:rPr>
              <a:t>Absence of visual cues </a:t>
            </a:r>
            <a:r>
              <a:rPr lang="en-US" sz="2000" dirty="0" smtClean="0">
                <a:solidFill>
                  <a:schemeClr val="accent1"/>
                </a:solidFill>
              </a:rPr>
              <a:t>(4/6)</a:t>
            </a:r>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RQ1 results</a:t>
            </a:r>
            <a:endParaRPr lang="en-US" dirty="0"/>
          </a:p>
        </p:txBody>
      </p:sp>
      <p:sp>
        <p:nvSpPr>
          <p:cNvPr id="3" name="Content Placeholder 2"/>
          <p:cNvSpPr>
            <a:spLocks noGrp="1"/>
          </p:cNvSpPr>
          <p:nvPr>
            <p:ph idx="1"/>
          </p:nvPr>
        </p:nvSpPr>
        <p:spPr>
          <a:xfrm>
            <a:off x="435768" y="1552150"/>
            <a:ext cx="8272464" cy="4771334"/>
          </a:xfrm>
        </p:spPr>
        <p:txBody>
          <a:bodyPr>
            <a:normAutofit/>
          </a:bodyPr>
          <a:lstStyle/>
          <a:p>
            <a:pPr lvl="0" algn="ctr">
              <a:buNone/>
            </a:pPr>
            <a:r>
              <a:rPr lang="en-US" sz="2800" b="1" dirty="0" smtClean="0"/>
              <a:t>How do librarians describe </a:t>
            </a:r>
          </a:p>
          <a:p>
            <a:pPr lvl="0" algn="ctr">
              <a:buNone/>
            </a:pPr>
            <a:r>
              <a:rPr lang="en-US" sz="2800" b="1" dirty="0" smtClean="0"/>
              <a:t>instruction in the VR environment?</a:t>
            </a:r>
          </a:p>
          <a:p>
            <a:pPr lvl="0" algn="ctr">
              <a:buNone/>
            </a:pPr>
            <a:endParaRPr lang="en-US" sz="800" b="1" dirty="0" smtClean="0"/>
          </a:p>
          <a:p>
            <a:pPr lvl="0" algn="ctr">
              <a:lnSpc>
                <a:spcPct val="150000"/>
              </a:lnSpc>
              <a:buFont typeface="Wingdings" charset="2"/>
              <a:buChar char="ü"/>
            </a:pPr>
            <a:r>
              <a:rPr lang="en-US" dirty="0" smtClean="0"/>
              <a:t>Showing vs. giving </a:t>
            </a:r>
            <a:r>
              <a:rPr lang="en-US" sz="2000" dirty="0" smtClean="0"/>
              <a:t>(6/6)</a:t>
            </a:r>
          </a:p>
          <a:p>
            <a:pPr lvl="0" algn="ctr">
              <a:lnSpc>
                <a:spcPct val="150000"/>
              </a:lnSpc>
              <a:buFont typeface="Wingdings" charset="2"/>
              <a:buChar char="ü"/>
            </a:pPr>
            <a:r>
              <a:rPr lang="en-US" dirty="0" smtClean="0"/>
              <a:t>Function of interest and time </a:t>
            </a:r>
            <a:r>
              <a:rPr lang="en-US" sz="2000" dirty="0" smtClean="0"/>
              <a:t>(6/6)</a:t>
            </a:r>
          </a:p>
          <a:p>
            <a:pPr lvl="0" algn="ctr">
              <a:lnSpc>
                <a:spcPct val="150000"/>
              </a:lnSpc>
              <a:buFont typeface="Wingdings" charset="2"/>
              <a:buChar char="ü"/>
            </a:pPr>
            <a:r>
              <a:rPr lang="en-US" dirty="0" smtClean="0"/>
              <a:t>Constrained by software </a:t>
            </a:r>
            <a:r>
              <a:rPr lang="en-US" sz="2000" dirty="0" smtClean="0"/>
              <a:t>(5/6)</a:t>
            </a:r>
          </a:p>
          <a:p>
            <a:pPr lvl="0" algn="ctr">
              <a:lnSpc>
                <a:spcPct val="150000"/>
              </a:lnSpc>
              <a:buFont typeface="Wingdings" charset="2"/>
              <a:buChar char="ü"/>
            </a:pPr>
            <a:r>
              <a:rPr lang="en-US" dirty="0" smtClean="0"/>
              <a:t>Absence of visual cues </a:t>
            </a:r>
            <a:r>
              <a:rPr lang="en-US" sz="2000" dirty="0" smtClean="0"/>
              <a:t>(4/6)</a:t>
            </a:r>
          </a:p>
          <a:p>
            <a:pPr lvl="0" algn="ctr">
              <a:lnSpc>
                <a:spcPct val="150000"/>
              </a:lnSpc>
              <a:buFont typeface="Wingdings" charset="2"/>
              <a:buChar char="ü"/>
            </a:pPr>
            <a:r>
              <a:rPr lang="en-US" dirty="0" smtClean="0">
                <a:solidFill>
                  <a:schemeClr val="accent1"/>
                </a:solidFill>
              </a:rPr>
              <a:t>Gateway to other library services </a:t>
            </a:r>
            <a:r>
              <a:rPr lang="en-US" sz="2000" dirty="0" smtClean="0">
                <a:solidFill>
                  <a:schemeClr val="accent1"/>
                </a:solidFill>
              </a:rPr>
              <a:t>(4/6)</a:t>
            </a:r>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RQ2 results</a:t>
            </a:r>
            <a:endParaRPr lang="en-US" dirty="0"/>
          </a:p>
        </p:txBody>
      </p:sp>
      <p:sp>
        <p:nvSpPr>
          <p:cNvPr id="3" name="Content Placeholder 2"/>
          <p:cNvSpPr>
            <a:spLocks noGrp="1"/>
          </p:cNvSpPr>
          <p:nvPr>
            <p:ph idx="1"/>
          </p:nvPr>
        </p:nvSpPr>
        <p:spPr>
          <a:xfrm>
            <a:off x="435768" y="1552150"/>
            <a:ext cx="8272464" cy="4693586"/>
          </a:xfrm>
        </p:spPr>
        <p:txBody>
          <a:bodyPr>
            <a:normAutofit/>
          </a:bodyPr>
          <a:lstStyle/>
          <a:p>
            <a:pPr lvl="0" algn="ctr">
              <a:lnSpc>
                <a:spcPct val="110000"/>
              </a:lnSpc>
              <a:buNone/>
            </a:pPr>
            <a:r>
              <a:rPr lang="en-US" sz="2800" b="1" dirty="0" smtClean="0"/>
              <a:t>How do librarians describe their roles as instructors in the VR environment?</a:t>
            </a:r>
          </a:p>
          <a:p>
            <a:pPr lvl="0" algn="ctr">
              <a:buNone/>
            </a:pPr>
            <a:endParaRPr lang="en-US" sz="865" b="1" dirty="0" smtClean="0"/>
          </a:p>
          <a:p>
            <a:pPr lvl="0" algn="ctr">
              <a:lnSpc>
                <a:spcPct val="160000"/>
              </a:lnSpc>
              <a:buFont typeface="Wingdings" charset="2"/>
              <a:buChar char="ü"/>
            </a:pPr>
            <a:r>
              <a:rPr lang="en-US" dirty="0" smtClean="0">
                <a:solidFill>
                  <a:schemeClr val="accent1"/>
                </a:solidFill>
              </a:rPr>
              <a:t>Not a priority</a:t>
            </a:r>
            <a:r>
              <a:rPr lang="en-US" sz="2811" dirty="0" smtClean="0">
                <a:solidFill>
                  <a:schemeClr val="accent1"/>
                </a:solidFill>
              </a:rPr>
              <a:t> </a:t>
            </a:r>
            <a:r>
              <a:rPr lang="en-US" sz="2000" dirty="0" smtClean="0">
                <a:solidFill>
                  <a:schemeClr val="accent1"/>
                </a:solidFill>
              </a:rPr>
              <a:t>(5/6)</a:t>
            </a:r>
          </a:p>
          <a:p>
            <a:pPr lvl="0" algn="ctr">
              <a:buNone/>
            </a:pPr>
            <a:endParaRPr lang="en-US" sz="2800" b="1" dirty="0" smtClean="0"/>
          </a:p>
          <a:p>
            <a:pPr lvl="0">
              <a:lnSpc>
                <a:spcPct val="150000"/>
              </a:lnSpc>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RQ2 results</a:t>
            </a:r>
            <a:endParaRPr lang="en-US" dirty="0"/>
          </a:p>
        </p:txBody>
      </p:sp>
      <p:sp>
        <p:nvSpPr>
          <p:cNvPr id="3" name="Content Placeholder 2"/>
          <p:cNvSpPr>
            <a:spLocks noGrp="1"/>
          </p:cNvSpPr>
          <p:nvPr>
            <p:ph idx="1"/>
          </p:nvPr>
        </p:nvSpPr>
        <p:spPr>
          <a:xfrm>
            <a:off x="435768" y="1552150"/>
            <a:ext cx="8272464" cy="4693586"/>
          </a:xfrm>
        </p:spPr>
        <p:txBody>
          <a:bodyPr>
            <a:normAutofit/>
          </a:bodyPr>
          <a:lstStyle/>
          <a:p>
            <a:pPr lvl="0" algn="ctr">
              <a:lnSpc>
                <a:spcPct val="110000"/>
              </a:lnSpc>
              <a:buNone/>
            </a:pPr>
            <a:r>
              <a:rPr lang="en-US" sz="2800" b="1" dirty="0" smtClean="0"/>
              <a:t>How do librarians describe their roles as instructors in the VR environment?</a:t>
            </a:r>
          </a:p>
          <a:p>
            <a:pPr lvl="0" algn="ctr">
              <a:buNone/>
            </a:pPr>
            <a:endParaRPr lang="en-US" sz="865" b="1" dirty="0" smtClean="0"/>
          </a:p>
          <a:p>
            <a:pPr lvl="0" algn="ctr">
              <a:lnSpc>
                <a:spcPct val="160000"/>
              </a:lnSpc>
              <a:buFont typeface="Wingdings" charset="2"/>
              <a:buChar char="ü"/>
            </a:pPr>
            <a:r>
              <a:rPr lang="en-US" dirty="0" smtClean="0"/>
              <a:t>Not a priority</a:t>
            </a:r>
            <a:r>
              <a:rPr lang="en-US" sz="2811" dirty="0" smtClean="0"/>
              <a:t> </a:t>
            </a:r>
            <a:r>
              <a:rPr lang="en-US" sz="2000" dirty="0" smtClean="0"/>
              <a:t>(5/6)</a:t>
            </a:r>
          </a:p>
          <a:p>
            <a:pPr lvl="0" algn="ctr">
              <a:lnSpc>
                <a:spcPct val="160000"/>
              </a:lnSpc>
              <a:buFont typeface="Wingdings" charset="2"/>
              <a:buChar char="ü"/>
            </a:pPr>
            <a:r>
              <a:rPr lang="en-US" dirty="0" smtClean="0">
                <a:solidFill>
                  <a:schemeClr val="accent1"/>
                </a:solidFill>
              </a:rPr>
              <a:t>Little/no VR training on instruction </a:t>
            </a:r>
            <a:r>
              <a:rPr lang="en-US" sz="2000" dirty="0" smtClean="0">
                <a:solidFill>
                  <a:schemeClr val="accent1"/>
                </a:solidFill>
              </a:rPr>
              <a:t>(5/6)</a:t>
            </a:r>
          </a:p>
          <a:p>
            <a:pPr lvl="0" algn="ctr">
              <a:buNone/>
            </a:pPr>
            <a:endParaRPr lang="en-US" sz="2800" b="1" dirty="0" smtClean="0"/>
          </a:p>
          <a:p>
            <a:pPr lvl="0">
              <a:lnSpc>
                <a:spcPct val="150000"/>
              </a:lnSpc>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RQ2 results</a:t>
            </a:r>
            <a:endParaRPr lang="en-US" dirty="0"/>
          </a:p>
        </p:txBody>
      </p:sp>
      <p:sp>
        <p:nvSpPr>
          <p:cNvPr id="3" name="Content Placeholder 2"/>
          <p:cNvSpPr>
            <a:spLocks noGrp="1"/>
          </p:cNvSpPr>
          <p:nvPr>
            <p:ph idx="1"/>
          </p:nvPr>
        </p:nvSpPr>
        <p:spPr>
          <a:xfrm>
            <a:off x="435768" y="1552150"/>
            <a:ext cx="8272464" cy="4693586"/>
          </a:xfrm>
        </p:spPr>
        <p:txBody>
          <a:bodyPr>
            <a:normAutofit/>
          </a:bodyPr>
          <a:lstStyle/>
          <a:p>
            <a:pPr lvl="0" algn="ctr">
              <a:lnSpc>
                <a:spcPct val="110000"/>
              </a:lnSpc>
              <a:buNone/>
            </a:pPr>
            <a:r>
              <a:rPr lang="en-US" sz="2800" b="1" dirty="0" smtClean="0"/>
              <a:t>How do librarians describe their roles as instructors in the VR environment?</a:t>
            </a:r>
          </a:p>
          <a:p>
            <a:pPr lvl="0" algn="ctr">
              <a:buNone/>
            </a:pPr>
            <a:endParaRPr lang="en-US" sz="865" b="1" dirty="0" smtClean="0"/>
          </a:p>
          <a:p>
            <a:pPr lvl="0" algn="ctr">
              <a:lnSpc>
                <a:spcPct val="160000"/>
              </a:lnSpc>
              <a:buFont typeface="Wingdings" charset="2"/>
              <a:buChar char="ü"/>
            </a:pPr>
            <a:r>
              <a:rPr lang="en-US" dirty="0" smtClean="0"/>
              <a:t>Not a priority</a:t>
            </a:r>
            <a:r>
              <a:rPr lang="en-US" sz="2811" dirty="0" smtClean="0"/>
              <a:t> </a:t>
            </a:r>
            <a:r>
              <a:rPr lang="en-US" sz="2000" dirty="0" smtClean="0"/>
              <a:t>(5/6)</a:t>
            </a:r>
          </a:p>
          <a:p>
            <a:pPr lvl="0" algn="ctr">
              <a:lnSpc>
                <a:spcPct val="160000"/>
              </a:lnSpc>
              <a:buFont typeface="Wingdings" charset="2"/>
              <a:buChar char="ü"/>
            </a:pPr>
            <a:r>
              <a:rPr lang="en-US" dirty="0" smtClean="0"/>
              <a:t>Little/no VR training on instruction </a:t>
            </a:r>
            <a:r>
              <a:rPr lang="en-US" sz="2000" dirty="0" smtClean="0"/>
              <a:t>(5/6)</a:t>
            </a:r>
          </a:p>
          <a:p>
            <a:pPr lvl="0" algn="ctr">
              <a:lnSpc>
                <a:spcPct val="160000"/>
              </a:lnSpc>
              <a:buFont typeface="Wingdings" charset="2"/>
              <a:buChar char="ü"/>
            </a:pPr>
            <a:r>
              <a:rPr lang="en-US" dirty="0" smtClean="0">
                <a:solidFill>
                  <a:schemeClr val="accent1"/>
                </a:solidFill>
              </a:rPr>
              <a:t>Assess user interest </a:t>
            </a:r>
            <a:r>
              <a:rPr lang="en-US" sz="2000" dirty="0" smtClean="0">
                <a:solidFill>
                  <a:schemeClr val="accent1"/>
                </a:solidFill>
              </a:rPr>
              <a:t>(5/6)</a:t>
            </a:r>
          </a:p>
          <a:p>
            <a:pPr lvl="0" algn="ctr">
              <a:buNone/>
            </a:pPr>
            <a:endParaRPr lang="en-US" sz="2800" b="1" dirty="0" smtClean="0"/>
          </a:p>
          <a:p>
            <a:pPr lvl="0">
              <a:lnSpc>
                <a:spcPct val="150000"/>
              </a:lnSpc>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a:t>
            </a:fld>
            <a:endParaRPr lang="en-US"/>
          </a:p>
        </p:txBody>
      </p:sp>
      <p:sp>
        <p:nvSpPr>
          <p:cNvPr id="6" name="Content Placeholder 5"/>
          <p:cNvSpPr>
            <a:spLocks noGrp="1"/>
          </p:cNvSpPr>
          <p:nvPr>
            <p:ph idx="1"/>
          </p:nvPr>
        </p:nvSpPr>
        <p:spPr>
          <a:xfrm>
            <a:off x="435768" y="1580871"/>
            <a:ext cx="8272464" cy="4613034"/>
          </a:xfrm>
        </p:spPr>
        <p:txBody>
          <a:bodyPr>
            <a:normAutofit/>
          </a:bodyPr>
          <a:lstStyle/>
          <a:p>
            <a:pPr>
              <a:lnSpc>
                <a:spcPct val="150000"/>
              </a:lnSpc>
              <a:buFont typeface="Arial"/>
              <a:buChar char="•"/>
            </a:pPr>
            <a:r>
              <a:rPr lang="en-US" dirty="0" smtClean="0"/>
              <a:t>Qualitative pilot study</a:t>
            </a:r>
          </a:p>
          <a:p>
            <a:pPr>
              <a:lnSpc>
                <a:spcPct val="150000"/>
              </a:lnSpc>
              <a:buNone/>
            </a:pPr>
            <a:endParaRPr lang="en-US" sz="1600" dirty="0" smtClean="0"/>
          </a:p>
          <a:p>
            <a:pPr>
              <a:lnSpc>
                <a:spcPct val="150000"/>
              </a:lnSpc>
              <a:buFont typeface="Arial"/>
              <a:buChar char="•"/>
            </a:pPr>
            <a:r>
              <a:rPr lang="en-US" dirty="0" smtClean="0"/>
              <a:t>Explore instruction as it is delivered to users by librarians in virtual reference (VR) </a:t>
            </a:r>
          </a:p>
          <a:p>
            <a:pPr>
              <a:lnSpc>
                <a:spcPct val="150000"/>
              </a:lnSpc>
              <a:buNone/>
            </a:pPr>
            <a:endParaRPr lang="en-US" sz="1600" dirty="0" smtClean="0"/>
          </a:p>
          <a:p>
            <a:pPr>
              <a:lnSpc>
                <a:spcPct val="150000"/>
              </a:lnSpc>
              <a:buFont typeface="Arial"/>
              <a:buChar char="•"/>
            </a:pPr>
            <a:r>
              <a:rPr lang="en-US" dirty="0" smtClean="0"/>
              <a:t>Situate exploration from the affective experience and perspective of academic and public librarians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RQ2 results</a:t>
            </a:r>
            <a:endParaRPr lang="en-US" dirty="0"/>
          </a:p>
        </p:txBody>
      </p:sp>
      <p:sp>
        <p:nvSpPr>
          <p:cNvPr id="3" name="Content Placeholder 2"/>
          <p:cNvSpPr>
            <a:spLocks noGrp="1"/>
          </p:cNvSpPr>
          <p:nvPr>
            <p:ph idx="1"/>
          </p:nvPr>
        </p:nvSpPr>
        <p:spPr>
          <a:xfrm>
            <a:off x="435768" y="1552150"/>
            <a:ext cx="8272464" cy="4693586"/>
          </a:xfrm>
        </p:spPr>
        <p:txBody>
          <a:bodyPr>
            <a:normAutofit/>
          </a:bodyPr>
          <a:lstStyle/>
          <a:p>
            <a:pPr lvl="0" algn="ctr">
              <a:buNone/>
            </a:pPr>
            <a:r>
              <a:rPr lang="en-US" sz="2800" b="1" dirty="0" smtClean="0"/>
              <a:t>How do librarians describe their roles as instructors in the VR environment?</a:t>
            </a:r>
          </a:p>
          <a:p>
            <a:pPr lvl="0" algn="ctr">
              <a:buNone/>
            </a:pPr>
            <a:endParaRPr lang="en-US" sz="865" b="1" dirty="0" smtClean="0"/>
          </a:p>
          <a:p>
            <a:pPr lvl="0" algn="ctr">
              <a:lnSpc>
                <a:spcPct val="160000"/>
              </a:lnSpc>
              <a:buFont typeface="Wingdings" charset="2"/>
              <a:buChar char="ü"/>
            </a:pPr>
            <a:r>
              <a:rPr lang="en-US" dirty="0" smtClean="0"/>
              <a:t>Not a priority</a:t>
            </a:r>
            <a:r>
              <a:rPr lang="en-US" sz="2811" dirty="0" smtClean="0"/>
              <a:t> </a:t>
            </a:r>
            <a:r>
              <a:rPr lang="en-US" sz="2000" dirty="0" smtClean="0"/>
              <a:t>(5/6)</a:t>
            </a:r>
          </a:p>
          <a:p>
            <a:pPr lvl="0" algn="ctr">
              <a:lnSpc>
                <a:spcPct val="160000"/>
              </a:lnSpc>
              <a:buFont typeface="Wingdings" charset="2"/>
              <a:buChar char="ü"/>
            </a:pPr>
            <a:r>
              <a:rPr lang="en-US" dirty="0" smtClean="0"/>
              <a:t>Little/no VR training on instruction </a:t>
            </a:r>
            <a:r>
              <a:rPr lang="en-US" sz="2000" dirty="0" smtClean="0"/>
              <a:t>(5/6)</a:t>
            </a:r>
          </a:p>
          <a:p>
            <a:pPr lvl="0" algn="ctr">
              <a:lnSpc>
                <a:spcPct val="160000"/>
              </a:lnSpc>
              <a:buFont typeface="Wingdings" charset="2"/>
              <a:buChar char="ü"/>
            </a:pPr>
            <a:r>
              <a:rPr lang="en-US" dirty="0" smtClean="0"/>
              <a:t>Assess user interest </a:t>
            </a:r>
            <a:r>
              <a:rPr lang="en-US" sz="2000" dirty="0" smtClean="0"/>
              <a:t>(5/6)</a:t>
            </a:r>
          </a:p>
          <a:p>
            <a:pPr lvl="0" algn="ctr">
              <a:lnSpc>
                <a:spcPct val="160000"/>
              </a:lnSpc>
              <a:buFont typeface="Wingdings" charset="2"/>
              <a:buChar char="ü"/>
            </a:pPr>
            <a:r>
              <a:rPr lang="en-US" dirty="0" smtClean="0">
                <a:solidFill>
                  <a:schemeClr val="accent1"/>
                </a:solidFill>
              </a:rPr>
              <a:t>Circumvent software </a:t>
            </a:r>
            <a:r>
              <a:rPr lang="en-US" sz="2000" dirty="0" smtClean="0">
                <a:solidFill>
                  <a:schemeClr val="accent1"/>
                </a:solidFill>
              </a:rPr>
              <a:t>(4/6)</a:t>
            </a:r>
          </a:p>
          <a:p>
            <a:pPr lvl="0" algn="ctr">
              <a:buNone/>
            </a:pPr>
            <a:endParaRPr lang="en-US" sz="2800" b="1" dirty="0" smtClean="0"/>
          </a:p>
          <a:p>
            <a:pPr lvl="0">
              <a:lnSpc>
                <a:spcPct val="150000"/>
              </a:lnSpc>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RQ2 results</a:t>
            </a:r>
            <a:endParaRPr lang="en-US" dirty="0"/>
          </a:p>
        </p:txBody>
      </p:sp>
      <p:sp>
        <p:nvSpPr>
          <p:cNvPr id="3" name="Content Placeholder 2"/>
          <p:cNvSpPr>
            <a:spLocks noGrp="1"/>
          </p:cNvSpPr>
          <p:nvPr>
            <p:ph idx="1"/>
          </p:nvPr>
        </p:nvSpPr>
        <p:spPr>
          <a:xfrm>
            <a:off x="435768" y="1552150"/>
            <a:ext cx="8272464" cy="4693586"/>
          </a:xfrm>
        </p:spPr>
        <p:txBody>
          <a:bodyPr>
            <a:normAutofit lnSpcReduction="10000"/>
          </a:bodyPr>
          <a:lstStyle/>
          <a:p>
            <a:pPr lvl="0" algn="ctr">
              <a:lnSpc>
                <a:spcPct val="110000"/>
              </a:lnSpc>
              <a:buNone/>
            </a:pPr>
            <a:r>
              <a:rPr lang="en-US" sz="2800" b="1" dirty="0" smtClean="0"/>
              <a:t>How do librarians describe their roles as instructors in the VR environment?</a:t>
            </a:r>
          </a:p>
          <a:p>
            <a:pPr lvl="0" algn="ctr">
              <a:buNone/>
            </a:pPr>
            <a:endParaRPr lang="en-US" sz="865" b="1" dirty="0" smtClean="0"/>
          </a:p>
          <a:p>
            <a:pPr lvl="0" algn="ctr">
              <a:lnSpc>
                <a:spcPct val="160000"/>
              </a:lnSpc>
              <a:buFont typeface="Wingdings" charset="2"/>
              <a:buChar char="ü"/>
            </a:pPr>
            <a:r>
              <a:rPr lang="en-US" dirty="0" smtClean="0"/>
              <a:t>Not a priority</a:t>
            </a:r>
            <a:r>
              <a:rPr lang="en-US" sz="2811" dirty="0" smtClean="0"/>
              <a:t> </a:t>
            </a:r>
            <a:r>
              <a:rPr lang="en-US" sz="2000" dirty="0" smtClean="0"/>
              <a:t>(5/6)</a:t>
            </a:r>
          </a:p>
          <a:p>
            <a:pPr lvl="0" algn="ctr">
              <a:lnSpc>
                <a:spcPct val="160000"/>
              </a:lnSpc>
              <a:buFont typeface="Wingdings" charset="2"/>
              <a:buChar char="ü"/>
            </a:pPr>
            <a:r>
              <a:rPr lang="en-US" dirty="0" smtClean="0"/>
              <a:t>Little/no VR training on instruction  </a:t>
            </a:r>
            <a:r>
              <a:rPr lang="en-US" sz="2000" dirty="0" smtClean="0"/>
              <a:t>(5/6)</a:t>
            </a:r>
          </a:p>
          <a:p>
            <a:pPr lvl="0" algn="ctr">
              <a:lnSpc>
                <a:spcPct val="160000"/>
              </a:lnSpc>
              <a:buFont typeface="Wingdings" charset="2"/>
              <a:buChar char="ü"/>
            </a:pPr>
            <a:r>
              <a:rPr lang="en-US" dirty="0" smtClean="0"/>
              <a:t>Assess user interest </a:t>
            </a:r>
            <a:r>
              <a:rPr lang="en-US" sz="2000" dirty="0" smtClean="0"/>
              <a:t>(5/6)</a:t>
            </a:r>
          </a:p>
          <a:p>
            <a:pPr lvl="0" algn="ctr">
              <a:lnSpc>
                <a:spcPct val="160000"/>
              </a:lnSpc>
              <a:buFont typeface="Wingdings" charset="2"/>
              <a:buChar char="ü"/>
            </a:pPr>
            <a:r>
              <a:rPr lang="en-US" dirty="0" smtClean="0"/>
              <a:t>Circumvent software </a:t>
            </a:r>
            <a:r>
              <a:rPr lang="en-US" sz="2000" dirty="0" smtClean="0"/>
              <a:t>(4/6)</a:t>
            </a:r>
          </a:p>
          <a:p>
            <a:pPr lvl="0" algn="ctr">
              <a:lnSpc>
                <a:spcPct val="160000"/>
              </a:lnSpc>
              <a:buFont typeface="Wingdings" charset="2"/>
              <a:buChar char="ü"/>
            </a:pPr>
            <a:r>
              <a:rPr lang="en-US" dirty="0" smtClean="0">
                <a:solidFill>
                  <a:schemeClr val="accent1"/>
                </a:solidFill>
              </a:rPr>
              <a:t>Reduce user stress </a:t>
            </a:r>
            <a:r>
              <a:rPr lang="en-US" sz="2000" dirty="0" smtClean="0">
                <a:solidFill>
                  <a:schemeClr val="accent1"/>
                </a:solidFill>
              </a:rPr>
              <a:t>(3/6)</a:t>
            </a:r>
          </a:p>
          <a:p>
            <a:pPr lvl="0" algn="ctr">
              <a:buNone/>
            </a:pPr>
            <a:endParaRPr lang="en-US" sz="2800" b="1" dirty="0" smtClean="0"/>
          </a:p>
          <a:p>
            <a:pPr lvl="0">
              <a:lnSpc>
                <a:spcPct val="150000"/>
              </a:lnSpc>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RQ3a results</a:t>
            </a:r>
            <a:endParaRPr lang="en-US" dirty="0"/>
          </a:p>
        </p:txBody>
      </p:sp>
      <p:sp>
        <p:nvSpPr>
          <p:cNvPr id="3" name="Content Placeholder 2"/>
          <p:cNvSpPr>
            <a:spLocks noGrp="1"/>
          </p:cNvSpPr>
          <p:nvPr>
            <p:ph idx="1"/>
          </p:nvPr>
        </p:nvSpPr>
        <p:spPr>
          <a:xfrm>
            <a:off x="435768" y="1552150"/>
            <a:ext cx="8272464" cy="4574013"/>
          </a:xfrm>
        </p:spPr>
        <p:txBody>
          <a:bodyPr>
            <a:normAutofit/>
          </a:bodyPr>
          <a:lstStyle/>
          <a:p>
            <a:pPr algn="ctr">
              <a:lnSpc>
                <a:spcPct val="110000"/>
              </a:lnSpc>
              <a:buNone/>
            </a:pPr>
            <a:r>
              <a:rPr lang="en-US" sz="2800" b="1" dirty="0" smtClean="0"/>
              <a:t>What </a:t>
            </a:r>
            <a:r>
              <a:rPr lang="en-US" sz="2800" b="1" i="1" dirty="0" smtClean="0"/>
              <a:t>positive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solidFill>
                  <a:schemeClr val="accent1"/>
                </a:solidFill>
              </a:rPr>
              <a:t>Success and satisfaction</a:t>
            </a:r>
            <a:r>
              <a:rPr lang="en-US" sz="2811" dirty="0" smtClean="0">
                <a:solidFill>
                  <a:schemeClr val="accent1"/>
                </a:solidFill>
              </a:rPr>
              <a:t> </a:t>
            </a:r>
            <a:r>
              <a:rPr lang="en-US" sz="2000" dirty="0" smtClean="0">
                <a:solidFill>
                  <a:schemeClr val="accent1"/>
                </a:solidFill>
              </a:rPr>
              <a:t>(6/6)</a:t>
            </a:r>
          </a:p>
          <a:p>
            <a:pPr algn="ctr">
              <a:buNone/>
            </a:pPr>
            <a:endParaRPr lang="en-US" sz="24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RQ3a results</a:t>
            </a:r>
            <a:endParaRPr lang="en-US" dirty="0"/>
          </a:p>
        </p:txBody>
      </p:sp>
      <p:sp>
        <p:nvSpPr>
          <p:cNvPr id="3" name="Content Placeholder 2"/>
          <p:cNvSpPr>
            <a:spLocks noGrp="1"/>
          </p:cNvSpPr>
          <p:nvPr>
            <p:ph idx="1"/>
          </p:nvPr>
        </p:nvSpPr>
        <p:spPr>
          <a:xfrm>
            <a:off x="435768" y="1552150"/>
            <a:ext cx="8272464" cy="4574013"/>
          </a:xfrm>
        </p:spPr>
        <p:txBody>
          <a:bodyPr>
            <a:normAutofit/>
          </a:bodyPr>
          <a:lstStyle/>
          <a:p>
            <a:pPr algn="ctr">
              <a:lnSpc>
                <a:spcPct val="110000"/>
              </a:lnSpc>
              <a:buNone/>
            </a:pPr>
            <a:r>
              <a:rPr lang="en-US" sz="2800" b="1" dirty="0" smtClean="0"/>
              <a:t>What </a:t>
            </a:r>
            <a:r>
              <a:rPr lang="en-US" sz="2800" b="1" i="1" dirty="0" smtClean="0"/>
              <a:t>positive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t>Success and satisfaction</a:t>
            </a:r>
            <a:r>
              <a:rPr lang="en-US" sz="2162" dirty="0" smtClean="0"/>
              <a:t> </a:t>
            </a:r>
            <a:r>
              <a:rPr lang="en-US" sz="2000" dirty="0" smtClean="0"/>
              <a:t>(6/6)</a:t>
            </a:r>
          </a:p>
          <a:p>
            <a:pPr lvl="0" algn="ctr">
              <a:lnSpc>
                <a:spcPct val="150000"/>
              </a:lnSpc>
              <a:buFont typeface="Wingdings" charset="2"/>
              <a:buChar char="ü"/>
            </a:pPr>
            <a:r>
              <a:rPr lang="en-US" dirty="0" smtClean="0">
                <a:solidFill>
                  <a:schemeClr val="accent1"/>
                </a:solidFill>
              </a:rPr>
              <a:t>Pride</a:t>
            </a:r>
            <a:r>
              <a:rPr lang="en-US" sz="2800" dirty="0" smtClean="0">
                <a:solidFill>
                  <a:schemeClr val="accent1"/>
                </a:solidFill>
              </a:rPr>
              <a:t> </a:t>
            </a:r>
            <a:r>
              <a:rPr lang="en-US" sz="2000" dirty="0" smtClean="0">
                <a:solidFill>
                  <a:schemeClr val="accent1"/>
                </a:solidFill>
              </a:rPr>
              <a:t>(5/6)</a:t>
            </a:r>
          </a:p>
          <a:p>
            <a:pPr algn="ctr">
              <a:buNone/>
            </a:pPr>
            <a:endParaRPr lang="en-US" sz="24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RQ3a results</a:t>
            </a:r>
            <a:endParaRPr lang="en-US" dirty="0"/>
          </a:p>
        </p:txBody>
      </p:sp>
      <p:sp>
        <p:nvSpPr>
          <p:cNvPr id="3" name="Content Placeholder 2"/>
          <p:cNvSpPr>
            <a:spLocks noGrp="1"/>
          </p:cNvSpPr>
          <p:nvPr>
            <p:ph idx="1"/>
          </p:nvPr>
        </p:nvSpPr>
        <p:spPr>
          <a:xfrm>
            <a:off x="435768" y="1552150"/>
            <a:ext cx="8272464" cy="4574013"/>
          </a:xfrm>
        </p:spPr>
        <p:txBody>
          <a:bodyPr>
            <a:normAutofit/>
          </a:bodyPr>
          <a:lstStyle/>
          <a:p>
            <a:pPr algn="ctr">
              <a:buNone/>
            </a:pPr>
            <a:r>
              <a:rPr lang="en-US" sz="2800" b="1" dirty="0" smtClean="0"/>
              <a:t>What </a:t>
            </a:r>
            <a:r>
              <a:rPr lang="en-US" sz="2800" b="1" i="1" dirty="0" smtClean="0"/>
              <a:t>positive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t>Success and satisfaction</a:t>
            </a:r>
            <a:r>
              <a:rPr lang="en-US" sz="2162" dirty="0" smtClean="0"/>
              <a:t> </a:t>
            </a:r>
            <a:r>
              <a:rPr lang="en-US" sz="2000" dirty="0" smtClean="0"/>
              <a:t>(6/6)</a:t>
            </a:r>
          </a:p>
          <a:p>
            <a:pPr lvl="0" algn="ctr">
              <a:lnSpc>
                <a:spcPct val="150000"/>
              </a:lnSpc>
              <a:buFont typeface="Wingdings" charset="2"/>
              <a:buChar char="ü"/>
            </a:pPr>
            <a:r>
              <a:rPr lang="en-US" dirty="0" smtClean="0"/>
              <a:t>Pride</a:t>
            </a:r>
            <a:r>
              <a:rPr lang="en-US" sz="2800" dirty="0" smtClean="0"/>
              <a:t> </a:t>
            </a:r>
            <a:r>
              <a:rPr lang="en-US" sz="2000" dirty="0" smtClean="0"/>
              <a:t>(5/6)</a:t>
            </a:r>
          </a:p>
          <a:p>
            <a:pPr lvl="0" algn="ctr">
              <a:lnSpc>
                <a:spcPct val="150000"/>
              </a:lnSpc>
              <a:buFont typeface="Wingdings" charset="2"/>
              <a:buChar char="ü"/>
            </a:pPr>
            <a:r>
              <a:rPr lang="en-US" dirty="0" smtClean="0">
                <a:solidFill>
                  <a:schemeClr val="accent1"/>
                </a:solidFill>
              </a:rPr>
              <a:t>Affirmation</a:t>
            </a:r>
            <a:r>
              <a:rPr lang="en-US" sz="2800" dirty="0" smtClean="0">
                <a:solidFill>
                  <a:schemeClr val="accent1"/>
                </a:solidFill>
              </a:rPr>
              <a:t> </a:t>
            </a:r>
            <a:r>
              <a:rPr lang="en-US" sz="2000" dirty="0" smtClean="0">
                <a:solidFill>
                  <a:schemeClr val="accent1"/>
                </a:solidFill>
              </a:rPr>
              <a:t>(4/6)</a:t>
            </a:r>
          </a:p>
          <a:p>
            <a:pPr lvl="0" algn="ctr">
              <a:lnSpc>
                <a:spcPct val="150000"/>
              </a:lnSpc>
              <a:buFont typeface="Wingdings" charset="2"/>
              <a:buChar char="ü"/>
            </a:pPr>
            <a:endParaRPr lang="en-US" sz="24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RQ3a results</a:t>
            </a:r>
            <a:endParaRPr lang="en-US" dirty="0"/>
          </a:p>
        </p:txBody>
      </p:sp>
      <p:sp>
        <p:nvSpPr>
          <p:cNvPr id="3" name="Content Placeholder 2"/>
          <p:cNvSpPr>
            <a:spLocks noGrp="1"/>
          </p:cNvSpPr>
          <p:nvPr>
            <p:ph idx="1"/>
          </p:nvPr>
        </p:nvSpPr>
        <p:spPr>
          <a:xfrm>
            <a:off x="435768" y="1552150"/>
            <a:ext cx="8272464" cy="4574013"/>
          </a:xfrm>
        </p:spPr>
        <p:txBody>
          <a:bodyPr>
            <a:normAutofit/>
          </a:bodyPr>
          <a:lstStyle/>
          <a:p>
            <a:pPr algn="ctr">
              <a:lnSpc>
                <a:spcPct val="110000"/>
              </a:lnSpc>
              <a:buNone/>
            </a:pPr>
            <a:r>
              <a:rPr lang="en-US" sz="2800" b="1" dirty="0" smtClean="0"/>
              <a:t>What </a:t>
            </a:r>
            <a:r>
              <a:rPr lang="en-US" sz="2800" b="1" i="1" dirty="0" smtClean="0"/>
              <a:t>positive</a:t>
            </a:r>
            <a:r>
              <a:rPr lang="en-US" sz="2800" b="1" dirty="0" smtClean="0"/>
              <a:t> emotions do librarians associate with their VR instructional responsibilities?</a:t>
            </a:r>
          </a:p>
          <a:p>
            <a:pPr algn="ctr">
              <a:buNone/>
            </a:pPr>
            <a:endParaRPr lang="en-US" sz="865" b="1" dirty="0" smtClean="0"/>
          </a:p>
          <a:p>
            <a:pPr lvl="0" algn="ctr">
              <a:lnSpc>
                <a:spcPct val="150000"/>
              </a:lnSpc>
              <a:buFont typeface="Wingdings" charset="2"/>
              <a:buChar char="ü"/>
            </a:pPr>
            <a:r>
              <a:rPr lang="en-US" dirty="0" smtClean="0"/>
              <a:t>Success and satisfaction </a:t>
            </a:r>
            <a:r>
              <a:rPr lang="en-US" sz="2000" dirty="0" smtClean="0"/>
              <a:t>(6/6)</a:t>
            </a:r>
          </a:p>
          <a:p>
            <a:pPr lvl="0" algn="ctr">
              <a:lnSpc>
                <a:spcPct val="150000"/>
              </a:lnSpc>
              <a:buFont typeface="Wingdings" charset="2"/>
              <a:buChar char="ü"/>
            </a:pPr>
            <a:r>
              <a:rPr lang="en-US" dirty="0" smtClean="0"/>
              <a:t>Pride</a:t>
            </a:r>
            <a:r>
              <a:rPr lang="en-US" sz="2800" dirty="0" smtClean="0"/>
              <a:t> </a:t>
            </a:r>
            <a:r>
              <a:rPr lang="en-US" sz="2000" dirty="0" smtClean="0"/>
              <a:t>(5/6)</a:t>
            </a:r>
          </a:p>
          <a:p>
            <a:pPr lvl="0" algn="ctr">
              <a:lnSpc>
                <a:spcPct val="150000"/>
              </a:lnSpc>
              <a:buFont typeface="Wingdings" charset="2"/>
              <a:buChar char="ü"/>
            </a:pPr>
            <a:r>
              <a:rPr lang="en-US" dirty="0" smtClean="0"/>
              <a:t>Affirmation</a:t>
            </a:r>
            <a:r>
              <a:rPr lang="en-US" sz="2800" dirty="0" smtClean="0"/>
              <a:t> </a:t>
            </a:r>
            <a:r>
              <a:rPr lang="en-US" sz="2000" dirty="0" smtClean="0"/>
              <a:t>(4/6)</a:t>
            </a:r>
          </a:p>
          <a:p>
            <a:pPr lvl="0" algn="ctr">
              <a:lnSpc>
                <a:spcPct val="150000"/>
              </a:lnSpc>
              <a:buFont typeface="Wingdings" charset="2"/>
              <a:buChar char="ü"/>
            </a:pPr>
            <a:r>
              <a:rPr lang="en-US" dirty="0" smtClean="0">
                <a:solidFill>
                  <a:schemeClr val="accent1"/>
                </a:solidFill>
              </a:rPr>
              <a:t>Connection</a:t>
            </a:r>
            <a:r>
              <a:rPr lang="en-US" sz="2800" dirty="0" smtClean="0">
                <a:solidFill>
                  <a:schemeClr val="accent1"/>
                </a:solidFill>
              </a:rPr>
              <a:t> </a:t>
            </a:r>
            <a:r>
              <a:rPr lang="en-US" sz="2000" dirty="0" smtClean="0">
                <a:solidFill>
                  <a:schemeClr val="accent1"/>
                </a:solidFill>
              </a:rPr>
              <a:t>(4/6)</a:t>
            </a:r>
          </a:p>
          <a:p>
            <a:pPr algn="ctr">
              <a:buNone/>
            </a:pPr>
            <a:endParaRPr lang="en-US" sz="24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RQ3b results</a:t>
            </a:r>
            <a:endParaRPr lang="en-US" dirty="0"/>
          </a:p>
        </p:txBody>
      </p:sp>
      <p:sp>
        <p:nvSpPr>
          <p:cNvPr id="3" name="Content Placeholder 2"/>
          <p:cNvSpPr>
            <a:spLocks noGrp="1"/>
          </p:cNvSpPr>
          <p:nvPr>
            <p:ph idx="1"/>
          </p:nvPr>
        </p:nvSpPr>
        <p:spPr>
          <a:xfrm>
            <a:off x="435768" y="1552150"/>
            <a:ext cx="8403432" cy="4574013"/>
          </a:xfrm>
        </p:spPr>
        <p:txBody>
          <a:bodyPr>
            <a:normAutofit/>
          </a:bodyPr>
          <a:lstStyle/>
          <a:p>
            <a:pPr algn="ctr">
              <a:buNone/>
            </a:pPr>
            <a:r>
              <a:rPr lang="en-US" sz="2800" b="1" dirty="0" smtClean="0"/>
              <a:t>What </a:t>
            </a:r>
            <a:r>
              <a:rPr lang="en-US" sz="2800" b="1" i="1" dirty="0" smtClean="0"/>
              <a:t>negative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solidFill>
                  <a:schemeClr val="accent1"/>
                </a:solidFill>
              </a:rPr>
              <a:t>Stress: Working with multiple users at same time</a:t>
            </a:r>
            <a:r>
              <a:rPr lang="en-US" sz="2800" dirty="0" smtClean="0">
                <a:solidFill>
                  <a:schemeClr val="accent1"/>
                </a:solidFill>
              </a:rPr>
              <a:t> </a:t>
            </a:r>
            <a:r>
              <a:rPr lang="en-US" sz="2000" dirty="0" smtClean="0">
                <a:solidFill>
                  <a:schemeClr val="accent1"/>
                </a:solidFill>
              </a:rPr>
              <a:t>(6/6) </a:t>
            </a:r>
          </a:p>
          <a:p>
            <a:pPr algn="ctr">
              <a:buNone/>
            </a:pPr>
            <a:endParaRPr lang="en-US" sz="2800" b="1" dirty="0" smtClean="0"/>
          </a:p>
          <a:p>
            <a:pPr algn="ctr">
              <a:buNone/>
            </a:pPr>
            <a:endParaRPr lang="en-US" sz="2800" b="1" dirty="0" smtClean="0"/>
          </a:p>
          <a:p>
            <a:pPr algn="ctr">
              <a:buNone/>
            </a:pPr>
            <a:endParaRPr lang="en-US" sz="28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RQ3b results</a:t>
            </a:r>
            <a:endParaRPr lang="en-US" dirty="0"/>
          </a:p>
        </p:txBody>
      </p:sp>
      <p:sp>
        <p:nvSpPr>
          <p:cNvPr id="3" name="Content Placeholder 2"/>
          <p:cNvSpPr>
            <a:spLocks noGrp="1"/>
          </p:cNvSpPr>
          <p:nvPr>
            <p:ph idx="1"/>
          </p:nvPr>
        </p:nvSpPr>
        <p:spPr>
          <a:xfrm>
            <a:off x="435768" y="1552150"/>
            <a:ext cx="8416132" cy="4574013"/>
          </a:xfrm>
        </p:spPr>
        <p:txBody>
          <a:bodyPr>
            <a:normAutofit/>
          </a:bodyPr>
          <a:lstStyle/>
          <a:p>
            <a:pPr algn="ctr">
              <a:buNone/>
            </a:pPr>
            <a:r>
              <a:rPr lang="en-US" sz="2800" b="1" dirty="0" smtClean="0"/>
              <a:t>What </a:t>
            </a:r>
            <a:r>
              <a:rPr lang="en-US" sz="2800" b="1" i="1" dirty="0" smtClean="0"/>
              <a:t>negative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t>Stress: Working with multiple users at same time</a:t>
            </a:r>
            <a:r>
              <a:rPr lang="en-US" sz="2800" dirty="0" smtClean="0"/>
              <a:t> </a:t>
            </a:r>
            <a:r>
              <a:rPr lang="en-US" sz="2000" dirty="0" smtClean="0"/>
              <a:t>(6/6) </a:t>
            </a:r>
          </a:p>
          <a:p>
            <a:pPr lvl="0" algn="ctr">
              <a:lnSpc>
                <a:spcPct val="150000"/>
              </a:lnSpc>
              <a:buFont typeface="Wingdings" charset="2"/>
              <a:buChar char="ü"/>
            </a:pPr>
            <a:r>
              <a:rPr lang="en-US" dirty="0" smtClean="0">
                <a:solidFill>
                  <a:schemeClr val="accent1"/>
                </a:solidFill>
              </a:rPr>
              <a:t>Frustration: User information behaviors</a:t>
            </a:r>
            <a:r>
              <a:rPr lang="en-US" sz="2800" dirty="0" smtClean="0">
                <a:solidFill>
                  <a:schemeClr val="accent1"/>
                </a:solidFill>
              </a:rPr>
              <a:t> </a:t>
            </a:r>
            <a:r>
              <a:rPr lang="en-US" sz="2000" dirty="0" smtClean="0">
                <a:solidFill>
                  <a:schemeClr val="accent1"/>
                </a:solidFill>
              </a:rPr>
              <a:t>(5/6)</a:t>
            </a:r>
          </a:p>
          <a:p>
            <a:pPr algn="ctr">
              <a:buNone/>
            </a:pPr>
            <a:endParaRPr lang="en-US" sz="2800" b="1" dirty="0" smtClean="0"/>
          </a:p>
          <a:p>
            <a:pPr algn="ctr">
              <a:buNone/>
            </a:pPr>
            <a:endParaRPr lang="en-US" sz="2800" b="1" dirty="0" smtClean="0"/>
          </a:p>
          <a:p>
            <a:pPr algn="ctr">
              <a:buNone/>
            </a:pPr>
            <a:endParaRPr lang="en-US" sz="28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RQ3b results</a:t>
            </a:r>
            <a:endParaRPr lang="en-US" dirty="0"/>
          </a:p>
        </p:txBody>
      </p:sp>
      <p:sp>
        <p:nvSpPr>
          <p:cNvPr id="3" name="Content Placeholder 2"/>
          <p:cNvSpPr>
            <a:spLocks noGrp="1"/>
          </p:cNvSpPr>
          <p:nvPr>
            <p:ph idx="1"/>
          </p:nvPr>
        </p:nvSpPr>
        <p:spPr>
          <a:xfrm>
            <a:off x="435768" y="1552150"/>
            <a:ext cx="8378032" cy="4574013"/>
          </a:xfrm>
        </p:spPr>
        <p:txBody>
          <a:bodyPr>
            <a:normAutofit/>
          </a:bodyPr>
          <a:lstStyle/>
          <a:p>
            <a:pPr algn="ctr">
              <a:buNone/>
            </a:pPr>
            <a:r>
              <a:rPr lang="en-US" sz="2800" b="1" dirty="0" smtClean="0"/>
              <a:t>What </a:t>
            </a:r>
            <a:r>
              <a:rPr lang="en-US" sz="2800" b="1" i="1" dirty="0" smtClean="0"/>
              <a:t>negative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t>Stress: Working with multiple users at same time</a:t>
            </a:r>
            <a:r>
              <a:rPr lang="en-US" sz="2800" dirty="0" smtClean="0"/>
              <a:t> </a:t>
            </a:r>
            <a:r>
              <a:rPr lang="en-US" sz="2000" dirty="0" smtClean="0"/>
              <a:t>(6/6) </a:t>
            </a:r>
          </a:p>
          <a:p>
            <a:pPr lvl="0" algn="ctr">
              <a:lnSpc>
                <a:spcPct val="150000"/>
              </a:lnSpc>
              <a:buFont typeface="Wingdings" charset="2"/>
              <a:buChar char="ü"/>
            </a:pPr>
            <a:r>
              <a:rPr lang="en-US" dirty="0" smtClean="0"/>
              <a:t>Frustration: User information behaviors</a:t>
            </a:r>
            <a:r>
              <a:rPr lang="en-US" sz="2800" dirty="0" smtClean="0"/>
              <a:t> </a:t>
            </a:r>
            <a:r>
              <a:rPr lang="en-US" sz="2000" dirty="0" smtClean="0"/>
              <a:t>(5/6)</a:t>
            </a:r>
          </a:p>
          <a:p>
            <a:pPr lvl="0" algn="ctr">
              <a:lnSpc>
                <a:spcPct val="150000"/>
              </a:lnSpc>
              <a:buFont typeface="Wingdings" charset="2"/>
              <a:buChar char="ü"/>
            </a:pPr>
            <a:r>
              <a:rPr lang="en-US" dirty="0" smtClean="0">
                <a:solidFill>
                  <a:schemeClr val="accent1"/>
                </a:solidFill>
              </a:rPr>
              <a:t>Dissatisfaction: With software</a:t>
            </a:r>
            <a:r>
              <a:rPr lang="en-US" sz="2800" dirty="0" smtClean="0">
                <a:solidFill>
                  <a:schemeClr val="accent1"/>
                </a:solidFill>
              </a:rPr>
              <a:t> </a:t>
            </a:r>
            <a:r>
              <a:rPr lang="en-US" sz="2000" dirty="0" smtClean="0">
                <a:solidFill>
                  <a:schemeClr val="accent1"/>
                </a:solidFill>
              </a:rPr>
              <a:t>(4/6)</a:t>
            </a:r>
          </a:p>
          <a:p>
            <a:pPr algn="ctr">
              <a:buNone/>
            </a:pPr>
            <a:endParaRPr lang="en-US" sz="2800" b="1" dirty="0" smtClean="0"/>
          </a:p>
          <a:p>
            <a:pPr algn="ctr">
              <a:buNone/>
            </a:pPr>
            <a:endParaRPr lang="en-US" sz="2800" b="1" dirty="0" smtClean="0"/>
          </a:p>
          <a:p>
            <a:pPr algn="ctr">
              <a:buNone/>
            </a:pPr>
            <a:endParaRPr lang="en-US" sz="28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RQ3b results</a:t>
            </a:r>
            <a:endParaRPr lang="en-US" dirty="0"/>
          </a:p>
        </p:txBody>
      </p:sp>
      <p:sp>
        <p:nvSpPr>
          <p:cNvPr id="3" name="Content Placeholder 2"/>
          <p:cNvSpPr>
            <a:spLocks noGrp="1"/>
          </p:cNvSpPr>
          <p:nvPr>
            <p:ph idx="1"/>
          </p:nvPr>
        </p:nvSpPr>
        <p:spPr>
          <a:xfrm>
            <a:off x="435768" y="1552150"/>
            <a:ext cx="8378032" cy="4574013"/>
          </a:xfrm>
        </p:spPr>
        <p:txBody>
          <a:bodyPr>
            <a:normAutofit/>
          </a:bodyPr>
          <a:lstStyle/>
          <a:p>
            <a:pPr algn="ctr">
              <a:buNone/>
            </a:pPr>
            <a:r>
              <a:rPr lang="en-US" sz="2800" b="1" dirty="0" smtClean="0"/>
              <a:t>What </a:t>
            </a:r>
            <a:r>
              <a:rPr lang="en-US" sz="2800" b="1" i="1" dirty="0" smtClean="0"/>
              <a:t>negative</a:t>
            </a:r>
            <a:r>
              <a:rPr lang="en-US" sz="2800" b="1" dirty="0" smtClean="0"/>
              <a:t> emotions do librarians associate with their VR instructional responsibilities?</a:t>
            </a:r>
          </a:p>
          <a:p>
            <a:pPr algn="ctr">
              <a:buNone/>
            </a:pPr>
            <a:endParaRPr lang="en-US" sz="800" b="1" dirty="0" smtClean="0"/>
          </a:p>
          <a:p>
            <a:pPr lvl="0" algn="ctr">
              <a:lnSpc>
                <a:spcPct val="150000"/>
              </a:lnSpc>
              <a:buFont typeface="Wingdings" charset="2"/>
              <a:buChar char="ü"/>
            </a:pPr>
            <a:r>
              <a:rPr lang="en-US" dirty="0" smtClean="0"/>
              <a:t>Stress: Working with multiple users at same time</a:t>
            </a:r>
            <a:r>
              <a:rPr lang="en-US" sz="2800" dirty="0" smtClean="0"/>
              <a:t> </a:t>
            </a:r>
            <a:r>
              <a:rPr lang="en-US" sz="2000" dirty="0" smtClean="0"/>
              <a:t>(6/6) </a:t>
            </a:r>
          </a:p>
          <a:p>
            <a:pPr lvl="0" algn="ctr">
              <a:lnSpc>
                <a:spcPct val="150000"/>
              </a:lnSpc>
              <a:buFont typeface="Wingdings" charset="2"/>
              <a:buChar char="ü"/>
            </a:pPr>
            <a:r>
              <a:rPr lang="en-US" dirty="0" smtClean="0"/>
              <a:t>Frustration: User information behaviors</a:t>
            </a:r>
            <a:r>
              <a:rPr lang="en-US" sz="2800" dirty="0" smtClean="0"/>
              <a:t> </a:t>
            </a:r>
            <a:r>
              <a:rPr lang="en-US" sz="2000" dirty="0" smtClean="0"/>
              <a:t>(5/6)</a:t>
            </a:r>
          </a:p>
          <a:p>
            <a:pPr lvl="0" algn="ctr">
              <a:lnSpc>
                <a:spcPct val="150000"/>
              </a:lnSpc>
              <a:buFont typeface="Wingdings" charset="2"/>
              <a:buChar char="ü"/>
            </a:pPr>
            <a:r>
              <a:rPr lang="en-US" dirty="0" smtClean="0"/>
              <a:t>Dissatisfaction: With software</a:t>
            </a:r>
            <a:r>
              <a:rPr lang="en-US" sz="2800" dirty="0" smtClean="0"/>
              <a:t> </a:t>
            </a:r>
            <a:r>
              <a:rPr lang="en-US" sz="2000" dirty="0" smtClean="0">
                <a:solidFill>
                  <a:schemeClr val="accent1"/>
                </a:solidFill>
              </a:rPr>
              <a:t>(4/6)</a:t>
            </a:r>
          </a:p>
          <a:p>
            <a:pPr algn="ctr">
              <a:lnSpc>
                <a:spcPct val="150000"/>
              </a:lnSpc>
              <a:buFont typeface="Wingdings" charset="2"/>
              <a:buChar char="ü"/>
            </a:pPr>
            <a:r>
              <a:rPr lang="en-US" dirty="0" smtClean="0">
                <a:solidFill>
                  <a:schemeClr val="accent1"/>
                </a:solidFill>
              </a:rPr>
              <a:t>Hurt: User rudeness </a:t>
            </a:r>
            <a:r>
              <a:rPr lang="en-US" sz="2000" dirty="0" smtClean="0">
                <a:solidFill>
                  <a:schemeClr val="accent1"/>
                </a:solidFill>
              </a:rPr>
              <a:t>(4/6)</a:t>
            </a:r>
          </a:p>
          <a:p>
            <a:pPr lvl="0" algn="ctr">
              <a:lnSpc>
                <a:spcPct val="150000"/>
              </a:lnSpc>
              <a:buFont typeface="Wingdings" charset="2"/>
              <a:buChar char="ü"/>
            </a:pPr>
            <a:endParaRPr lang="en-US" sz="2000" dirty="0" smtClean="0">
              <a:solidFill>
                <a:schemeClr val="accent1"/>
              </a:solidFill>
            </a:endParaRPr>
          </a:p>
          <a:p>
            <a:pPr algn="ctr">
              <a:buNone/>
            </a:pPr>
            <a:endParaRPr lang="en-US" sz="2800" b="1" dirty="0" smtClean="0"/>
          </a:p>
          <a:p>
            <a:pPr algn="ctr">
              <a:buNone/>
            </a:pPr>
            <a:endParaRPr lang="en-US" sz="2800" b="1" dirty="0" smtClean="0"/>
          </a:p>
          <a:p>
            <a:pPr algn="ctr">
              <a:buNone/>
            </a:pPr>
            <a:endParaRPr lang="en-US" sz="2800" b="1" dirty="0" smtClean="0"/>
          </a:p>
          <a:p>
            <a:pPr lvl="0">
              <a:lnSpc>
                <a:spcPct val="150000"/>
              </a:lnSpc>
              <a:buNone/>
            </a:pP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 #1</a:t>
            </a:r>
            <a:endParaRPr lang="en-US"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3</a:t>
            </a:fld>
            <a:endParaRPr lang="en-US"/>
          </a:p>
        </p:txBody>
      </p:sp>
      <p:pic>
        <p:nvPicPr>
          <p:cNvPr id="6" name="Content Placeholder 5" descr="apple organge.jpg"/>
          <p:cNvPicPr>
            <a:picLocks noGrp="1" noChangeAspect="1"/>
          </p:cNvPicPr>
          <p:nvPr>
            <p:ph idx="1"/>
          </p:nvPr>
        </p:nvPicPr>
        <p:blipFill>
          <a:blip r:embed="rId3"/>
          <a:srcRect l="-14036" r="-14036"/>
          <a:stretch>
            <a:fillRect/>
          </a:stretch>
        </p:blip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 recap</a:t>
            </a:r>
            <a:endParaRPr lang="en-US"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30</a:t>
            </a:fld>
            <a:endParaRPr lang="en-US"/>
          </a:p>
        </p:txBody>
      </p:sp>
      <p:pic>
        <p:nvPicPr>
          <p:cNvPr id="6" name="Picture 5" descr="apple organge.jpg"/>
          <p:cNvPicPr>
            <a:picLocks noChangeAspect="1"/>
          </p:cNvPicPr>
          <p:nvPr/>
        </p:nvPicPr>
        <p:blipFill>
          <a:blip r:embed="rId3"/>
          <a:stretch>
            <a:fillRect/>
          </a:stretch>
        </p:blipFill>
        <p:spPr>
          <a:xfrm>
            <a:off x="674104" y="1590842"/>
            <a:ext cx="3721058" cy="2606843"/>
          </a:xfrm>
          <a:prstGeom prst="rect">
            <a:avLst/>
          </a:prstGeom>
        </p:spPr>
      </p:pic>
      <p:pic>
        <p:nvPicPr>
          <p:cNvPr id="9" name="Content Placeholder 8" descr="happy sad.jpg"/>
          <p:cNvPicPr>
            <a:picLocks noGrp="1" noChangeAspect="1"/>
          </p:cNvPicPr>
          <p:nvPr>
            <p:ph idx="1"/>
          </p:nvPr>
        </p:nvPicPr>
        <p:blipFill>
          <a:blip r:embed="rId4"/>
          <a:srcRect l="-21565" r="-21565"/>
          <a:stretch>
            <a:fillRect/>
          </a:stretch>
        </p:blipFill>
        <p:spPr>
          <a:xfrm>
            <a:off x="4234786" y="3622843"/>
            <a:ext cx="4373782" cy="2392948"/>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a:xfrm>
            <a:off x="435768" y="1511300"/>
            <a:ext cx="8272464" cy="4786268"/>
          </a:xfrm>
        </p:spPr>
        <p:txBody>
          <a:bodyPr>
            <a:normAutofit fontScale="77500" lnSpcReduction="20000"/>
          </a:bodyPr>
          <a:lstStyle/>
          <a:p>
            <a:pPr>
              <a:lnSpc>
                <a:spcPct val="150000"/>
              </a:lnSpc>
            </a:pPr>
            <a:r>
              <a:rPr lang="en-US" dirty="0" smtClean="0"/>
              <a:t>Investigate disparity between </a:t>
            </a:r>
            <a:r>
              <a:rPr lang="en-US" i="1" dirty="0" smtClean="0"/>
              <a:t>high rates of instruction found in transcripts</a:t>
            </a:r>
            <a:r>
              <a:rPr lang="en-US" dirty="0" smtClean="0"/>
              <a:t> AND </a:t>
            </a:r>
            <a:r>
              <a:rPr lang="en-US" i="1" dirty="0" smtClean="0"/>
              <a:t>“instruction is not something that I equate with what I do in chat” attitude</a:t>
            </a:r>
          </a:p>
          <a:p>
            <a:pPr>
              <a:lnSpc>
                <a:spcPct val="150000"/>
              </a:lnSpc>
            </a:pPr>
            <a:endParaRPr lang="en-US" sz="941" dirty="0" smtClean="0"/>
          </a:p>
          <a:p>
            <a:pPr>
              <a:lnSpc>
                <a:spcPct val="150000"/>
              </a:lnSpc>
            </a:pPr>
            <a:r>
              <a:rPr lang="en-US" dirty="0" smtClean="0"/>
              <a:t>Increase focus of VR training on virtual instruction and virtual pedagogy</a:t>
            </a:r>
          </a:p>
          <a:p>
            <a:pPr>
              <a:lnSpc>
                <a:spcPct val="150000"/>
              </a:lnSpc>
            </a:pPr>
            <a:endParaRPr lang="en-US" sz="941" dirty="0" smtClean="0"/>
          </a:p>
          <a:p>
            <a:pPr>
              <a:lnSpc>
                <a:spcPct val="150000"/>
              </a:lnSpc>
            </a:pPr>
            <a:r>
              <a:rPr lang="en-US" dirty="0" smtClean="0"/>
              <a:t>Continue to communicate software concerns to vendors</a:t>
            </a:r>
          </a:p>
          <a:p>
            <a:pPr>
              <a:lnSpc>
                <a:spcPct val="150000"/>
              </a:lnSpc>
            </a:pPr>
            <a:endParaRPr lang="en-US" sz="941" dirty="0" smtClean="0"/>
          </a:p>
          <a:p>
            <a:pPr>
              <a:lnSpc>
                <a:spcPct val="150000"/>
              </a:lnSpc>
            </a:pPr>
            <a:r>
              <a:rPr lang="en-US" dirty="0" smtClean="0"/>
              <a:t>Highlight opportunity for “beautiful connection” to non-VR librarians</a:t>
            </a:r>
          </a:p>
          <a:p>
            <a:pPr>
              <a:lnSpc>
                <a:spcPct val="150000"/>
              </a:lnSpc>
            </a:pPr>
            <a:endParaRPr lang="en-US" sz="1032" dirty="0" smtClean="0"/>
          </a:p>
          <a:p>
            <a:pPr>
              <a:lnSpc>
                <a:spcPct val="150000"/>
              </a:lnSpc>
            </a:pPr>
            <a:r>
              <a:rPr lang="en-US" b="1" dirty="0" smtClean="0"/>
              <a:t>Conduct further research!</a:t>
            </a:r>
            <a:endParaRPr lang="en-US" b="1"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679" y="1551994"/>
            <a:ext cx="8486357" cy="4706701"/>
          </a:xfrm>
        </p:spPr>
        <p:txBody>
          <a:bodyPr>
            <a:noAutofit/>
          </a:bodyPr>
          <a:lstStyle/>
          <a:p>
            <a:pPr algn="ctr">
              <a:lnSpc>
                <a:spcPct val="120000"/>
              </a:lnSpc>
              <a:buNone/>
            </a:pPr>
            <a:r>
              <a:rPr lang="en-US" sz="2800" b="1" i="1" dirty="0" smtClean="0"/>
              <a:t>Thank you!</a:t>
            </a:r>
          </a:p>
          <a:p>
            <a:pPr algn="ctr">
              <a:lnSpc>
                <a:spcPct val="120000"/>
              </a:lnSpc>
              <a:buNone/>
            </a:pPr>
            <a:endParaRPr lang="en-US" sz="800" b="1" dirty="0" smtClean="0"/>
          </a:p>
          <a:p>
            <a:pPr algn="ctr">
              <a:lnSpc>
                <a:spcPct val="120000"/>
              </a:lnSpc>
              <a:buNone/>
            </a:pPr>
            <a:r>
              <a:rPr lang="en-US" sz="1800" dirty="0" smtClean="0"/>
              <a:t>Special thanks to Marie L. Radford, </a:t>
            </a:r>
            <a:r>
              <a:rPr lang="en-US" sz="1800" dirty="0" err="1" smtClean="0"/>
              <a:t>Ph.D</a:t>
            </a:r>
            <a:r>
              <a:rPr lang="en-US" sz="1800" dirty="0" smtClean="0"/>
              <a:t> of Rutgers and Lynn </a:t>
            </a:r>
            <a:r>
              <a:rPr lang="en-US" sz="1800" dirty="0" err="1" smtClean="0"/>
              <a:t>Silipigni</a:t>
            </a:r>
            <a:r>
              <a:rPr lang="en-US" sz="1800" dirty="0" smtClean="0"/>
              <a:t> </a:t>
            </a:r>
            <a:r>
              <a:rPr lang="en-US" sz="1800" dirty="0" err="1" smtClean="0"/>
              <a:t>Connaway</a:t>
            </a:r>
            <a:r>
              <a:rPr lang="en-US" sz="1800" dirty="0" smtClean="0"/>
              <a:t> Ph.D. of OCLC, Co-Principal Investigators of</a:t>
            </a:r>
            <a:r>
              <a:rPr lang="en-US" sz="1800" i="1" dirty="0" smtClean="0"/>
              <a:t> Seeking Synchronicity: Evaluating Virtual Reference Services from User, Non-User, &amp; Librarian Perspectives</a:t>
            </a:r>
          </a:p>
          <a:p>
            <a:pPr algn="ctr">
              <a:lnSpc>
                <a:spcPct val="120000"/>
              </a:lnSpc>
              <a:buNone/>
            </a:pPr>
            <a:endParaRPr lang="en-US" sz="800" i="1" dirty="0" smtClean="0"/>
          </a:p>
          <a:p>
            <a:pPr algn="ctr">
              <a:lnSpc>
                <a:spcPct val="120000"/>
              </a:lnSpc>
              <a:buNone/>
            </a:pPr>
            <a:r>
              <a:rPr lang="en-US" sz="1700" dirty="0" smtClean="0"/>
              <a:t>Funded by IMLS, Rutgers University and OCLC, Online Computer Library Center, Inc.</a:t>
            </a:r>
          </a:p>
          <a:p>
            <a:pPr algn="ctr">
              <a:lnSpc>
                <a:spcPct val="120000"/>
              </a:lnSpc>
              <a:buNone/>
            </a:pPr>
            <a:endParaRPr lang="en-US" sz="800" dirty="0" smtClean="0"/>
          </a:p>
          <a:p>
            <a:pPr algn="ctr">
              <a:lnSpc>
                <a:spcPct val="120000"/>
              </a:lnSpc>
              <a:buNone/>
            </a:pPr>
            <a:r>
              <a:rPr lang="en-US" sz="1800" dirty="0" smtClean="0"/>
              <a:t>These slides will be available at the </a:t>
            </a:r>
            <a:r>
              <a:rPr lang="en-US" sz="1800" i="1" dirty="0" smtClean="0"/>
              <a:t>Seeking Synchronicity </a:t>
            </a:r>
            <a:r>
              <a:rPr lang="en-US" sz="1800" dirty="0" smtClean="0"/>
              <a:t>project website: </a:t>
            </a:r>
          </a:p>
          <a:p>
            <a:pPr algn="ctr">
              <a:lnSpc>
                <a:spcPct val="120000"/>
              </a:lnSpc>
              <a:buNone/>
            </a:pPr>
            <a:r>
              <a:rPr lang="en-US" sz="1800" dirty="0" err="1" smtClean="0"/>
              <a:t>http://www.oclc.org/research/activities/synchronicity/default.htm</a:t>
            </a:r>
            <a:endParaRPr lang="en-US" sz="1800" dirty="0" smtClean="0"/>
          </a:p>
          <a:p>
            <a:pPr algn="ctr">
              <a:lnSpc>
                <a:spcPct val="120000"/>
              </a:lnSpc>
              <a:buNone/>
            </a:pPr>
            <a:endParaRPr lang="en-US" sz="800" dirty="0" smtClean="0"/>
          </a:p>
          <a:p>
            <a:pPr algn="ctr">
              <a:lnSpc>
                <a:spcPct val="120000"/>
              </a:lnSpc>
              <a:buNone/>
            </a:pPr>
            <a:r>
              <a:rPr lang="en-US" sz="1800" dirty="0" smtClean="0"/>
              <a:t>Contact information: </a:t>
            </a:r>
            <a:r>
              <a:rPr lang="en-US" sz="1800" dirty="0" smtClean="0">
                <a:hlinkClick r:id="rId3"/>
              </a:rPr>
              <a:t>swengler@eden.rutgers.edu</a:t>
            </a:r>
            <a:r>
              <a:rPr lang="en-US" sz="1800" dirty="0" smtClean="0"/>
              <a:t> </a:t>
            </a:r>
            <a:endParaRPr lang="en-US" sz="1800"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a:xfrm>
            <a:off x="298833" y="1412418"/>
            <a:ext cx="8504309" cy="4713746"/>
          </a:xfrm>
        </p:spPr>
        <p:txBody>
          <a:bodyPr>
            <a:noAutofit/>
          </a:bodyPr>
          <a:lstStyle/>
          <a:p>
            <a:pPr>
              <a:buNone/>
            </a:pPr>
            <a:r>
              <a:rPr lang="en-US" sz="1400" dirty="0" smtClean="0"/>
              <a:t>Avery, S., &amp; Ward, D. (2010). Reference is my classroom: Setting instructional goals for academic library reference services. </a:t>
            </a:r>
            <a:r>
              <a:rPr lang="en-US" sz="1400" i="1" dirty="0" smtClean="0"/>
              <a:t>Internet Reference Services Quarterly, 15</a:t>
            </a:r>
            <a:r>
              <a:rPr lang="en-US" sz="1400" dirty="0" smtClean="0"/>
              <a:t>, 35-51</a:t>
            </a:r>
            <a:r>
              <a:rPr lang="en-US" sz="1400" i="1" dirty="0" smtClean="0"/>
              <a:t>. </a:t>
            </a:r>
          </a:p>
          <a:p>
            <a:pPr>
              <a:buNone/>
            </a:pPr>
            <a:endParaRPr lang="en-US" sz="600" dirty="0" smtClean="0"/>
          </a:p>
          <a:p>
            <a:pPr>
              <a:buNone/>
            </a:pPr>
            <a:r>
              <a:rPr lang="en-US" sz="1400" dirty="0" err="1" smtClean="0"/>
              <a:t>Charmaz</a:t>
            </a:r>
            <a:r>
              <a:rPr lang="en-US" sz="1400" dirty="0" smtClean="0"/>
              <a:t>, K. (2006). </a:t>
            </a:r>
            <a:r>
              <a:rPr lang="en-US" sz="1400" i="1" dirty="0" smtClean="0"/>
              <a:t>Constructing grounded theory: a practical guide through qualitative analysis. Thousand Oaks, CA: Sage Publications Ltd. </a:t>
            </a:r>
          </a:p>
          <a:p>
            <a:pPr>
              <a:buNone/>
            </a:pPr>
            <a:endParaRPr lang="en-US" sz="600" dirty="0" smtClean="0"/>
          </a:p>
          <a:p>
            <a:pPr>
              <a:buNone/>
            </a:pPr>
            <a:r>
              <a:rPr lang="en-US" sz="1400" dirty="0" smtClean="0"/>
              <a:t>Desai, C., &amp; Graves, S. (2006). Instruction via instant messaging reference: What’s happening? </a:t>
            </a:r>
            <a:r>
              <a:rPr lang="en-US" sz="1400" i="1" dirty="0" smtClean="0"/>
              <a:t>The Electronic Library</a:t>
            </a:r>
            <a:r>
              <a:rPr lang="en-US" sz="1400" dirty="0" smtClean="0"/>
              <a:t>, </a:t>
            </a:r>
            <a:r>
              <a:rPr lang="en-US" sz="1400" i="1" dirty="0" smtClean="0"/>
              <a:t>24</a:t>
            </a:r>
            <a:r>
              <a:rPr lang="en-US" sz="1400" dirty="0" smtClean="0"/>
              <a:t>(2), 174-189.  Retrieved from </a:t>
            </a:r>
            <a:r>
              <a:rPr lang="en-US" sz="1400" u="sng" dirty="0" smtClean="0">
                <a:hlinkClick r:id="rId3"/>
              </a:rPr>
              <a:t>http://opensiuc.lib.siu.edu/morris_articles/16</a:t>
            </a:r>
            <a:r>
              <a:rPr lang="en-US" sz="1400" dirty="0" smtClean="0"/>
              <a:t> </a:t>
            </a:r>
          </a:p>
          <a:p>
            <a:pPr>
              <a:buNone/>
            </a:pPr>
            <a:endParaRPr lang="en-US" sz="600" dirty="0" smtClean="0"/>
          </a:p>
          <a:p>
            <a:pPr>
              <a:buNone/>
            </a:pPr>
            <a:r>
              <a:rPr lang="en-US" sz="1400" dirty="0" smtClean="0"/>
              <a:t>Desai, C., &amp; Graves, S. (2008). Cyberspace or face-to-face: The teachable moment and 		changing reference mediums</a:t>
            </a:r>
            <a:r>
              <a:rPr lang="en-US" sz="1400" i="1" dirty="0" smtClean="0"/>
              <a:t>. Reference &amp; User Services Quarterly</a:t>
            </a:r>
            <a:r>
              <a:rPr lang="en-US" sz="1400" dirty="0" smtClean="0"/>
              <a:t>, 47, 242-255.</a:t>
            </a:r>
          </a:p>
          <a:p>
            <a:pPr>
              <a:buNone/>
            </a:pPr>
            <a:endParaRPr lang="en-US" sz="600" dirty="0" smtClean="0"/>
          </a:p>
          <a:p>
            <a:pPr>
              <a:buNone/>
            </a:pPr>
            <a:r>
              <a:rPr lang="en-US" sz="1400" dirty="0" smtClean="0"/>
              <a:t>Dewey, J. (1903). Democracy in education. The Elementary School Teacher, 4(4), 193-204.</a:t>
            </a:r>
          </a:p>
          <a:p>
            <a:pPr>
              <a:buNone/>
            </a:pPr>
            <a:endParaRPr lang="en-US" sz="600" dirty="0" smtClean="0"/>
          </a:p>
          <a:p>
            <a:pPr>
              <a:buNone/>
            </a:pPr>
            <a:r>
              <a:rPr lang="en-US" sz="1400" dirty="0" err="1" smtClean="0"/>
              <a:t>Eckel</a:t>
            </a:r>
            <a:r>
              <a:rPr lang="en-US" sz="1400" dirty="0" smtClean="0"/>
              <a:t>, E. (2008). Fostering self-regulation learning at the reference desk. </a:t>
            </a:r>
            <a:r>
              <a:rPr lang="en-US" sz="1400" i="1" dirty="0" smtClean="0"/>
              <a:t>Reference &amp; User Services Quarterly, 47(1), 16-20.</a:t>
            </a:r>
          </a:p>
          <a:p>
            <a:pPr>
              <a:buNone/>
            </a:pPr>
            <a:endParaRPr lang="en-US" sz="600" dirty="0" smtClean="0"/>
          </a:p>
          <a:p>
            <a:pPr>
              <a:buNone/>
            </a:pPr>
            <a:r>
              <a:rPr lang="en-US" sz="1400" dirty="0" smtClean="0"/>
              <a:t>Ellis, L. (2004). Approaches to teaching through digital reference. </a:t>
            </a:r>
            <a:r>
              <a:rPr lang="en-US" sz="1400" i="1" dirty="0" smtClean="0"/>
              <a:t>Reference Services Review</a:t>
            </a:r>
            <a:r>
              <a:rPr lang="en-US" sz="1400" dirty="0" smtClean="0"/>
              <a:t>, </a:t>
            </a:r>
            <a:r>
              <a:rPr lang="en-US" sz="1400" i="1" dirty="0" smtClean="0"/>
              <a:t>32</a:t>
            </a:r>
            <a:r>
              <a:rPr lang="en-US" sz="1400" dirty="0" smtClean="0"/>
              <a:t>(2), 103-119.</a:t>
            </a:r>
          </a:p>
          <a:p>
            <a:pPr>
              <a:buNone/>
            </a:pPr>
            <a:endParaRPr lang="en-US" sz="600" dirty="0" smtClean="0"/>
          </a:p>
          <a:p>
            <a:pPr>
              <a:buNone/>
            </a:pPr>
            <a:r>
              <a:rPr lang="en-US" sz="1400" dirty="0" smtClean="0"/>
              <a:t>Johnston, P. (2003). Digital reference as an instructional tool: Just in time and just enough. </a:t>
            </a:r>
            <a:r>
              <a:rPr lang="en-US" sz="1400" i="1" dirty="0" smtClean="0"/>
              <a:t>Searcher</a:t>
            </a:r>
            <a:r>
              <a:rPr lang="en-US" sz="1400" dirty="0" smtClean="0"/>
              <a:t>, </a:t>
            </a:r>
            <a:r>
              <a:rPr lang="en-US" sz="1400" i="1" dirty="0" smtClean="0"/>
              <a:t>11</a:t>
            </a:r>
            <a:r>
              <a:rPr lang="en-US" sz="1400" dirty="0" smtClean="0"/>
              <a:t>(3), 31-33.</a:t>
            </a:r>
          </a:p>
          <a:p>
            <a:pPr>
              <a:buNone/>
            </a:pPr>
            <a:endParaRPr lang="en-US" sz="1400" i="1" dirty="0" smtClean="0"/>
          </a:p>
          <a:p>
            <a:pPr>
              <a:buNone/>
            </a:pPr>
            <a:endParaRPr lang="en-US" sz="1400" i="1"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 (continued)</a:t>
            </a:r>
            <a:endParaRPr lang="en-US" dirty="0"/>
          </a:p>
        </p:txBody>
      </p:sp>
      <p:sp>
        <p:nvSpPr>
          <p:cNvPr id="3" name="Content Placeholder 2"/>
          <p:cNvSpPr>
            <a:spLocks noGrp="1"/>
          </p:cNvSpPr>
          <p:nvPr>
            <p:ph idx="1"/>
          </p:nvPr>
        </p:nvSpPr>
        <p:spPr>
          <a:xfrm>
            <a:off x="298833" y="1534782"/>
            <a:ext cx="8504309" cy="4591382"/>
          </a:xfrm>
        </p:spPr>
        <p:txBody>
          <a:bodyPr>
            <a:noAutofit/>
          </a:bodyPr>
          <a:lstStyle/>
          <a:p>
            <a:pPr>
              <a:buNone/>
            </a:pPr>
            <a:r>
              <a:rPr lang="en-US" sz="1400" dirty="0" err="1" smtClean="0"/>
              <a:t>Julien</a:t>
            </a:r>
            <a:r>
              <a:rPr lang="en-US" sz="1400" dirty="0" smtClean="0"/>
              <a:t>, H., &amp; </a:t>
            </a:r>
            <a:r>
              <a:rPr lang="en-US" sz="1400" dirty="0" err="1" smtClean="0"/>
              <a:t>Genuis</a:t>
            </a:r>
            <a:r>
              <a:rPr lang="en-US" sz="1400" dirty="0" smtClean="0"/>
              <a:t>, S. (2009). Emotional </a:t>
            </a:r>
            <a:r>
              <a:rPr lang="en-US" sz="1400" dirty="0" err="1" smtClean="0"/>
              <a:t>labour</a:t>
            </a:r>
            <a:r>
              <a:rPr lang="en-US" sz="1400" dirty="0" smtClean="0"/>
              <a:t> in librarians’ instructional work. </a:t>
            </a:r>
            <a:r>
              <a:rPr lang="en-US" sz="1400" i="1" dirty="0" smtClean="0"/>
              <a:t>Journal of Documentation, 65(6), </a:t>
            </a:r>
            <a:r>
              <a:rPr lang="en-US" sz="1400" dirty="0" smtClean="0"/>
              <a:t>926-937</a:t>
            </a:r>
            <a:r>
              <a:rPr lang="en-US" sz="1400" i="1" dirty="0" smtClean="0"/>
              <a:t>. </a:t>
            </a:r>
            <a:endParaRPr lang="en-US" sz="1400" dirty="0" smtClean="0"/>
          </a:p>
          <a:p>
            <a:pPr>
              <a:buNone/>
            </a:pPr>
            <a:endParaRPr lang="en-US" sz="800" dirty="0" smtClean="0"/>
          </a:p>
          <a:p>
            <a:pPr>
              <a:buNone/>
            </a:pPr>
            <a:r>
              <a:rPr lang="en-US" sz="1400" dirty="0" err="1" smtClean="0"/>
              <a:t>Lindlof</a:t>
            </a:r>
            <a:r>
              <a:rPr lang="en-US" sz="1400" dirty="0" smtClean="0"/>
              <a:t>, T., &amp; Taylor, B. (2011). </a:t>
            </a:r>
            <a:r>
              <a:rPr lang="en-US" sz="1400" i="1" dirty="0" smtClean="0"/>
              <a:t>Qualitative communication research methods</a:t>
            </a:r>
            <a:r>
              <a:rPr lang="en-US" sz="1400" dirty="0" smtClean="0"/>
              <a:t> (3</a:t>
            </a:r>
            <a:r>
              <a:rPr lang="en-US" sz="1400" baseline="30000" dirty="0" smtClean="0"/>
              <a:t>rd</a:t>
            </a:r>
            <a:r>
              <a:rPr lang="en-US" sz="1400" dirty="0" smtClean="0"/>
              <a:t> ed.). Thousand Oaks, CA: Sage Publications Ltd.</a:t>
            </a:r>
          </a:p>
          <a:p>
            <a:pPr>
              <a:buNone/>
            </a:pPr>
            <a:endParaRPr lang="en-US" sz="800" dirty="0" smtClean="0"/>
          </a:p>
          <a:p>
            <a:pPr>
              <a:buNone/>
            </a:pPr>
            <a:r>
              <a:rPr lang="en-US" sz="1400" dirty="0" err="1" smtClean="0"/>
              <a:t>Moyo</a:t>
            </a:r>
            <a:r>
              <a:rPr lang="en-US" sz="1400" dirty="0" smtClean="0"/>
              <a:t>, L. (2006). Virtual reference services and instruction. </a:t>
            </a:r>
            <a:r>
              <a:rPr lang="en-US" sz="1400" i="1" dirty="0" smtClean="0"/>
              <a:t>The Reference Librarian</a:t>
            </a:r>
            <a:r>
              <a:rPr lang="en-US" sz="1400" dirty="0" smtClean="0"/>
              <a:t>, </a:t>
            </a:r>
            <a:r>
              <a:rPr lang="en-US" sz="1400" i="1" dirty="0" smtClean="0"/>
              <a:t>46</a:t>
            </a:r>
            <a:r>
              <a:rPr lang="en-US" sz="1400" dirty="0" smtClean="0"/>
              <a:t>, 213-230.</a:t>
            </a:r>
          </a:p>
          <a:p>
            <a:pPr>
              <a:buNone/>
            </a:pPr>
            <a:endParaRPr lang="en-US" sz="800" dirty="0" smtClean="0"/>
          </a:p>
          <a:p>
            <a:pPr>
              <a:buNone/>
            </a:pPr>
            <a:r>
              <a:rPr lang="en-US" sz="1400" dirty="0" err="1" smtClean="0"/>
              <a:t>Oakleaf</a:t>
            </a:r>
            <a:r>
              <a:rPr lang="en-US" sz="1400" dirty="0" smtClean="0"/>
              <a:t>, M., &amp; </a:t>
            </a:r>
            <a:r>
              <a:rPr lang="en-US" sz="1400" dirty="0" err="1" smtClean="0"/>
              <a:t>VanScoy</a:t>
            </a:r>
            <a:r>
              <a:rPr lang="en-US" sz="1400" dirty="0" smtClean="0"/>
              <a:t>, A. (2010). Instructional strategies for digital reference: Methods to facilitate student learning. </a:t>
            </a:r>
            <a:r>
              <a:rPr lang="en-US" sz="1400" i="1" dirty="0" smtClean="0"/>
              <a:t>Reference &amp; User Services Quarterly</a:t>
            </a:r>
            <a:r>
              <a:rPr lang="en-US" sz="1400" dirty="0" smtClean="0"/>
              <a:t>, </a:t>
            </a:r>
            <a:r>
              <a:rPr lang="en-US" sz="1400" i="1" dirty="0" smtClean="0"/>
              <a:t>49</a:t>
            </a:r>
            <a:r>
              <a:rPr lang="en-US" sz="1400" dirty="0" smtClean="0"/>
              <a:t>(4), </a:t>
            </a:r>
          </a:p>
          <a:p>
            <a:pPr>
              <a:buNone/>
            </a:pPr>
            <a:r>
              <a:rPr lang="en-US" sz="1400" dirty="0" smtClean="0"/>
              <a:t>	380-390.</a:t>
            </a:r>
          </a:p>
          <a:p>
            <a:pPr>
              <a:buNone/>
            </a:pPr>
            <a:endParaRPr lang="en-US" sz="800" dirty="0" smtClean="0"/>
          </a:p>
          <a:p>
            <a:pPr>
              <a:buNone/>
            </a:pPr>
            <a:r>
              <a:rPr lang="en-US" sz="1400" dirty="0" err="1" smtClean="0"/>
              <a:t>Passonneau</a:t>
            </a:r>
            <a:r>
              <a:rPr lang="en-US" sz="1400" dirty="0" smtClean="0"/>
              <a:t>, S., &amp; Coffey, D. (2011). The role of synchronous virtual reference in teaching and learning: A grounded theory analysis of Instant Messaging transcripts. </a:t>
            </a:r>
            <a:r>
              <a:rPr lang="en-US" sz="1400" i="1" dirty="0" smtClean="0"/>
              <a:t>College &amp; Research Libraries</a:t>
            </a:r>
            <a:r>
              <a:rPr lang="en-US" sz="1400" dirty="0" smtClean="0"/>
              <a:t>, 72(3), 276-294.</a:t>
            </a:r>
          </a:p>
          <a:p>
            <a:pPr>
              <a:buNone/>
            </a:pPr>
            <a:endParaRPr lang="en-US" sz="800" dirty="0" smtClean="0"/>
          </a:p>
          <a:p>
            <a:pPr>
              <a:buNone/>
            </a:pPr>
            <a:r>
              <a:rPr lang="en-US" sz="1400" dirty="0" smtClean="0"/>
              <a:t>Ward, D. (2011). Expanding the reference vocabulary: A methodology for applying Bloom’s taxonomy to increase instruction in the reference interview. </a:t>
            </a:r>
            <a:r>
              <a:rPr lang="en-US" sz="1400" i="1" smtClean="0"/>
              <a:t>Reference Services </a:t>
            </a:r>
            <a:r>
              <a:rPr lang="en-US" sz="1400" i="1" dirty="0" smtClean="0"/>
              <a:t>Review</a:t>
            </a:r>
            <a:r>
              <a:rPr lang="en-US" sz="1400" dirty="0" smtClean="0"/>
              <a:t>, </a:t>
            </a:r>
            <a:r>
              <a:rPr lang="en-US" sz="1400" i="1" dirty="0" smtClean="0"/>
              <a:t>39</a:t>
            </a:r>
            <a:r>
              <a:rPr lang="en-US" sz="1400" dirty="0" smtClean="0"/>
              <a:t>(1), 167-180.</a:t>
            </a:r>
          </a:p>
          <a:p>
            <a:endParaRPr lang="en-US" sz="1400" dirty="0" smtClean="0"/>
          </a:p>
          <a:p>
            <a:pPr>
              <a:lnSpc>
                <a:spcPct val="120000"/>
              </a:lnSpc>
              <a:buNone/>
            </a:pPr>
            <a:endParaRPr lang="en-US" sz="1400"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34</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Takeaway #2</a:t>
            </a:r>
            <a:endParaRPr lang="en-US"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4</a:t>
            </a:fld>
            <a:endParaRPr lang="en-US"/>
          </a:p>
        </p:txBody>
      </p:sp>
      <p:pic>
        <p:nvPicPr>
          <p:cNvPr id="7" name="Content Placeholder 6" descr="happy sad.jpg"/>
          <p:cNvPicPr>
            <a:picLocks noGrp="1" noChangeAspect="1"/>
          </p:cNvPicPr>
          <p:nvPr>
            <p:ph idx="1"/>
          </p:nvPr>
        </p:nvPicPr>
        <p:blipFill>
          <a:blip r:embed="rId3"/>
          <a:srcRect l="-21565" r="-21565"/>
          <a:stretch>
            <a:fillRect/>
          </a:stretch>
        </p:blip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Significance</a:t>
            </a:r>
            <a:endParaRPr lang="en-US" dirty="0"/>
          </a:p>
        </p:txBody>
      </p:sp>
      <p:sp>
        <p:nvSpPr>
          <p:cNvPr id="3" name="Content Placeholder 2"/>
          <p:cNvSpPr>
            <a:spLocks noGrp="1"/>
          </p:cNvSpPr>
          <p:nvPr>
            <p:ph idx="1"/>
          </p:nvPr>
        </p:nvSpPr>
        <p:spPr>
          <a:xfrm>
            <a:off x="435768" y="1723409"/>
            <a:ext cx="8272464" cy="4444580"/>
          </a:xfrm>
        </p:spPr>
        <p:txBody>
          <a:bodyPr>
            <a:normAutofit lnSpcReduction="10000"/>
          </a:bodyPr>
          <a:lstStyle/>
          <a:p>
            <a:pPr>
              <a:lnSpc>
                <a:spcPct val="160000"/>
              </a:lnSpc>
            </a:pPr>
            <a:r>
              <a:rPr lang="en-US" dirty="0" smtClean="0"/>
              <a:t>Users who receive instruction during the reference encounter report higher levels of satisfaction</a:t>
            </a:r>
          </a:p>
          <a:p>
            <a:pPr lvl="1">
              <a:lnSpc>
                <a:spcPct val="150000"/>
              </a:lnSpc>
            </a:pPr>
            <a:r>
              <a:rPr lang="en-US" sz="1600" dirty="0" err="1" smtClean="0"/>
              <a:t>Eckel</a:t>
            </a:r>
            <a:r>
              <a:rPr lang="en-US" sz="1600" dirty="0" smtClean="0"/>
              <a:t>, 200</a:t>
            </a:r>
          </a:p>
          <a:p>
            <a:pPr lvl="1">
              <a:lnSpc>
                <a:spcPct val="150000"/>
              </a:lnSpc>
            </a:pPr>
            <a:endParaRPr lang="en-US" sz="800" b="1" dirty="0" smtClean="0"/>
          </a:p>
          <a:p>
            <a:pPr>
              <a:lnSpc>
                <a:spcPct val="160000"/>
              </a:lnSpc>
            </a:pPr>
            <a:r>
              <a:rPr lang="en-US" dirty="0" smtClean="0"/>
              <a:t>An increasingly crowded information market demands that librarians establish a differentiating and educational role </a:t>
            </a:r>
          </a:p>
          <a:p>
            <a:pPr lvl="1">
              <a:lnSpc>
                <a:spcPct val="150000"/>
              </a:lnSpc>
            </a:pPr>
            <a:r>
              <a:rPr lang="en-US" sz="1600" dirty="0" smtClean="0"/>
              <a:t>Avery &amp; Ward, 2010</a:t>
            </a:r>
            <a:endParaRPr lang="en-US" sz="1600" b="1"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normAutofit/>
          </a:bodyPr>
          <a:lstStyle/>
          <a:p>
            <a:pPr>
              <a:lnSpc>
                <a:spcPct val="150000"/>
              </a:lnSpc>
            </a:pPr>
            <a:r>
              <a:rPr lang="en-US" dirty="0" smtClean="0"/>
              <a:t>60-90% of VR transcripts show evidence of instruction</a:t>
            </a:r>
          </a:p>
          <a:p>
            <a:pPr lvl="1">
              <a:lnSpc>
                <a:spcPct val="150000"/>
              </a:lnSpc>
            </a:pPr>
            <a:r>
              <a:rPr lang="en-US" sz="1600" dirty="0" smtClean="0"/>
              <a:t>Avery &amp; Ward, 2010; Desai &amp; Graves, 2006, 2008; Ellis, 2004; Johnston, 2003; </a:t>
            </a:r>
            <a:r>
              <a:rPr lang="en-US" sz="1600" dirty="0" err="1" smtClean="0"/>
              <a:t>Moyo</a:t>
            </a:r>
            <a:r>
              <a:rPr lang="en-US" sz="1600" dirty="0" smtClean="0"/>
              <a:t>, 2006; </a:t>
            </a:r>
            <a:r>
              <a:rPr lang="en-US" sz="1600" dirty="0" err="1" smtClean="0"/>
              <a:t>Oakleaf</a:t>
            </a:r>
            <a:r>
              <a:rPr lang="en-US" sz="1600" dirty="0" smtClean="0"/>
              <a:t> &amp; </a:t>
            </a:r>
            <a:r>
              <a:rPr lang="en-US" sz="1600" dirty="0" err="1" smtClean="0"/>
              <a:t>VanScoy</a:t>
            </a:r>
            <a:r>
              <a:rPr lang="en-US" sz="1600" dirty="0" smtClean="0"/>
              <a:t>, 2010; Ward, 2011</a:t>
            </a:r>
          </a:p>
          <a:p>
            <a:pPr lvl="1">
              <a:lnSpc>
                <a:spcPct val="150000"/>
              </a:lnSpc>
            </a:pPr>
            <a:endParaRPr lang="en-US" sz="1200"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 am having trouble finding articles of the evolution of marine mammals?”</a:t>
            </a:r>
            <a:endParaRPr lang="en-US" dirty="0"/>
          </a:p>
        </p:txBody>
      </p:sp>
      <p:sp>
        <p:nvSpPr>
          <p:cNvPr id="3" name="Content Placeholder 2"/>
          <p:cNvSpPr>
            <a:spLocks noGrp="1"/>
          </p:cNvSpPr>
          <p:nvPr>
            <p:ph idx="1"/>
          </p:nvPr>
        </p:nvSpPr>
        <p:spPr>
          <a:xfrm>
            <a:off x="435768" y="1524000"/>
            <a:ext cx="8272464" cy="4801141"/>
          </a:xfrm>
        </p:spPr>
        <p:txBody>
          <a:bodyPr>
            <a:normAutofit fontScale="62500" lnSpcReduction="20000"/>
          </a:bodyPr>
          <a:lstStyle/>
          <a:p>
            <a:endParaRPr lang="en-US" sz="1143" dirty="0" smtClean="0"/>
          </a:p>
          <a:p>
            <a:pPr>
              <a:buNone/>
            </a:pPr>
            <a:r>
              <a:rPr lang="en-US" sz="3273" b="1" dirty="0" smtClean="0"/>
              <a:t>L:</a:t>
            </a:r>
            <a:r>
              <a:rPr lang="en-US" sz="3273" dirty="0" smtClean="0"/>
              <a:t>     Have you tried searching in Academic Search Premier? It is not </a:t>
            </a:r>
          </a:p>
          <a:p>
            <a:pPr>
              <a:buNone/>
            </a:pPr>
            <a:r>
              <a:rPr lang="en-US" sz="3273" dirty="0" smtClean="0"/>
              <a:t>         ‘science specific’ but it is user friendly. I can work through the </a:t>
            </a:r>
          </a:p>
          <a:p>
            <a:pPr>
              <a:buNone/>
            </a:pPr>
            <a:r>
              <a:rPr lang="en-US" sz="3273" dirty="0" smtClean="0"/>
              <a:t>         Academic Search Complete at the same time and we can see</a:t>
            </a:r>
          </a:p>
          <a:p>
            <a:pPr>
              <a:buNone/>
            </a:pPr>
            <a:r>
              <a:rPr lang="en-US" sz="3273" dirty="0" smtClean="0"/>
              <a:t>         what we can find. Okay?</a:t>
            </a:r>
          </a:p>
          <a:p>
            <a:pPr>
              <a:buNone/>
            </a:pPr>
            <a:endParaRPr lang="en-US" sz="1143" dirty="0" smtClean="0"/>
          </a:p>
          <a:p>
            <a:pPr>
              <a:buNone/>
            </a:pPr>
            <a:r>
              <a:rPr lang="en-US" sz="3273" b="1" dirty="0" smtClean="0">
                <a:solidFill>
                  <a:schemeClr val="accent1"/>
                </a:solidFill>
              </a:rPr>
              <a:t>U:     </a:t>
            </a:r>
            <a:r>
              <a:rPr lang="en-US" sz="3273" dirty="0" smtClean="0">
                <a:solidFill>
                  <a:schemeClr val="accent1"/>
                </a:solidFill>
              </a:rPr>
              <a:t>is that a journal?</a:t>
            </a:r>
          </a:p>
          <a:p>
            <a:pPr>
              <a:buNone/>
            </a:pPr>
            <a:endParaRPr lang="en-US" sz="1143" dirty="0" smtClean="0"/>
          </a:p>
          <a:p>
            <a:pPr>
              <a:buNone/>
            </a:pPr>
            <a:r>
              <a:rPr lang="en-US" sz="3273" b="1" dirty="0" smtClean="0"/>
              <a:t>L:     </a:t>
            </a:r>
            <a:r>
              <a:rPr lang="en-US" sz="3273" dirty="0" smtClean="0"/>
              <a:t>It is a database through which you can find journal articles.</a:t>
            </a:r>
          </a:p>
          <a:p>
            <a:pPr>
              <a:buNone/>
            </a:pPr>
            <a:endParaRPr lang="en-US" sz="1143" dirty="0" smtClean="0"/>
          </a:p>
          <a:p>
            <a:pPr>
              <a:buNone/>
            </a:pPr>
            <a:r>
              <a:rPr lang="en-US" sz="3273" b="1" dirty="0" smtClean="0">
                <a:solidFill>
                  <a:schemeClr val="accent1"/>
                </a:solidFill>
              </a:rPr>
              <a:t>U:     </a:t>
            </a:r>
            <a:r>
              <a:rPr lang="en-US" sz="3273" dirty="0" smtClean="0">
                <a:solidFill>
                  <a:schemeClr val="accent1"/>
                </a:solidFill>
              </a:rPr>
              <a:t>would I have access through my home university or should I just</a:t>
            </a:r>
          </a:p>
          <a:p>
            <a:pPr>
              <a:buNone/>
            </a:pPr>
            <a:r>
              <a:rPr lang="en-US" sz="3273" dirty="0" smtClean="0">
                <a:solidFill>
                  <a:schemeClr val="accent1"/>
                </a:solidFill>
              </a:rPr>
              <a:t>         </a:t>
            </a:r>
            <a:r>
              <a:rPr lang="en-US" sz="3273" dirty="0" err="1" smtClean="0">
                <a:solidFill>
                  <a:schemeClr val="accent1"/>
                </a:solidFill>
              </a:rPr>
              <a:t>google</a:t>
            </a:r>
            <a:r>
              <a:rPr lang="en-US" sz="3273" dirty="0" smtClean="0">
                <a:solidFill>
                  <a:schemeClr val="accent1"/>
                </a:solidFill>
              </a:rPr>
              <a:t> it?</a:t>
            </a:r>
          </a:p>
          <a:p>
            <a:pPr lvl="3">
              <a:buNone/>
            </a:pPr>
            <a:endParaRPr lang="en-US" sz="1143" dirty="0" smtClean="0">
              <a:solidFill>
                <a:schemeClr val="accent1"/>
              </a:solidFill>
            </a:endParaRPr>
          </a:p>
          <a:p>
            <a:pPr>
              <a:buNone/>
            </a:pPr>
            <a:r>
              <a:rPr lang="en-US" sz="3273" b="1" dirty="0" smtClean="0">
                <a:solidFill>
                  <a:schemeClr val="accent1"/>
                </a:solidFill>
              </a:rPr>
              <a:t>U:     </a:t>
            </a:r>
            <a:r>
              <a:rPr lang="en-US" sz="3273" dirty="0" smtClean="0">
                <a:solidFill>
                  <a:schemeClr val="accent1"/>
                </a:solidFill>
              </a:rPr>
              <a:t>oh I found it!</a:t>
            </a:r>
          </a:p>
          <a:p>
            <a:pPr>
              <a:buNone/>
            </a:pPr>
            <a:endParaRPr lang="en-US" sz="1032" dirty="0" smtClean="0"/>
          </a:p>
          <a:p>
            <a:pPr>
              <a:buNone/>
            </a:pPr>
            <a:r>
              <a:rPr lang="en-US" sz="3273" b="1" dirty="0" smtClean="0"/>
              <a:t>L:     </a:t>
            </a:r>
            <a:r>
              <a:rPr lang="en-US" sz="3273" dirty="0" smtClean="0"/>
              <a:t>Good! Did you find it through your library’s home page?</a:t>
            </a:r>
          </a:p>
          <a:p>
            <a:pPr>
              <a:buNone/>
            </a:pPr>
            <a:endParaRPr lang="en-US" sz="1032" dirty="0" smtClean="0"/>
          </a:p>
          <a:p>
            <a:pPr>
              <a:buNone/>
            </a:pPr>
            <a:r>
              <a:rPr lang="en-US" sz="3273" b="1" dirty="0" smtClean="0">
                <a:solidFill>
                  <a:schemeClr val="accent1"/>
                </a:solidFill>
              </a:rPr>
              <a:t>U:     </a:t>
            </a:r>
            <a:r>
              <a:rPr lang="en-US" sz="3273" dirty="0" smtClean="0">
                <a:solidFill>
                  <a:schemeClr val="accent1"/>
                </a:solidFill>
              </a:rPr>
              <a:t>yes, its listed as one of their databases</a:t>
            </a:r>
            <a:endParaRPr lang="en-US" sz="3273" dirty="0" smtClean="0"/>
          </a:p>
          <a:p>
            <a:pPr algn="r">
              <a:buNone/>
            </a:pPr>
            <a:endParaRPr lang="en-US" sz="1280"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 </a:t>
            </a:r>
            <a:r>
              <a:rPr lang="en-US" sz="2000" dirty="0" smtClean="0"/>
              <a:t>(continued) </a:t>
            </a:r>
            <a:endParaRPr lang="en-US" sz="2000" dirty="0"/>
          </a:p>
        </p:txBody>
      </p:sp>
      <p:sp>
        <p:nvSpPr>
          <p:cNvPr id="3" name="Content Placeholder 2"/>
          <p:cNvSpPr>
            <a:spLocks noGrp="1"/>
          </p:cNvSpPr>
          <p:nvPr>
            <p:ph idx="1"/>
          </p:nvPr>
        </p:nvSpPr>
        <p:spPr/>
        <p:txBody>
          <a:bodyPr>
            <a:normAutofit/>
          </a:bodyPr>
          <a:lstStyle/>
          <a:p>
            <a:pPr lvl="1">
              <a:lnSpc>
                <a:spcPct val="150000"/>
              </a:lnSpc>
              <a:buNone/>
            </a:pPr>
            <a:endParaRPr lang="en-US" sz="1200" dirty="0" smtClean="0"/>
          </a:p>
          <a:p>
            <a:pPr>
              <a:lnSpc>
                <a:spcPct val="150000"/>
              </a:lnSpc>
            </a:pPr>
            <a:r>
              <a:rPr lang="en-US" dirty="0" smtClean="0"/>
              <a:t>Affective experience of librarians in face-to-face instructional work</a:t>
            </a:r>
          </a:p>
          <a:p>
            <a:pPr lvl="1">
              <a:lnSpc>
                <a:spcPct val="150000"/>
              </a:lnSpc>
            </a:pPr>
            <a:r>
              <a:rPr lang="en-US" sz="1600" dirty="0" err="1" smtClean="0"/>
              <a:t>Julien</a:t>
            </a:r>
            <a:r>
              <a:rPr lang="en-US" sz="1600" dirty="0" smtClean="0"/>
              <a:t> &amp; </a:t>
            </a:r>
            <a:r>
              <a:rPr lang="en-US" sz="1600" dirty="0" err="1" smtClean="0"/>
              <a:t>Genuis</a:t>
            </a:r>
            <a:r>
              <a:rPr lang="en-US" sz="1600" dirty="0" smtClean="0"/>
              <a:t>, 2009</a:t>
            </a:r>
          </a:p>
          <a:p>
            <a:pPr lvl="1"/>
            <a:endParaRPr lang="en-US" dirty="0" smtClean="0"/>
          </a:p>
        </p:txBody>
      </p:sp>
      <p:sp>
        <p:nvSpPr>
          <p:cNvPr id="4" name="Slide Number Placeholder 3"/>
          <p:cNvSpPr>
            <a:spLocks noGrp="1"/>
          </p:cNvSpPr>
          <p:nvPr>
            <p:ph type="sldNum" sz="quarter" idx="12"/>
          </p:nvPr>
        </p:nvSpPr>
        <p:spPr/>
        <p:txBody>
          <a:bodyPr/>
          <a:lstStyle/>
          <a:p>
            <a:fld id="{1E9217E5-DF81-4D5F-ABDE-8B34840D4F4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a:xfrm>
            <a:off x="435768" y="1580871"/>
            <a:ext cx="8272464" cy="4638950"/>
          </a:xfrm>
        </p:spPr>
        <p:txBody>
          <a:bodyPr>
            <a:normAutofit/>
          </a:bodyPr>
          <a:lstStyle/>
          <a:p>
            <a:pPr lvl="0">
              <a:lnSpc>
                <a:spcPct val="150000"/>
              </a:lnSpc>
            </a:pPr>
            <a:r>
              <a:rPr lang="en-US" b="1" dirty="0" smtClean="0"/>
              <a:t>RQ1: </a:t>
            </a:r>
            <a:r>
              <a:rPr lang="en-US" dirty="0" smtClean="0"/>
              <a:t>How do librarians define instruction in the VR environment?</a:t>
            </a:r>
          </a:p>
          <a:p>
            <a:pPr lvl="0">
              <a:lnSpc>
                <a:spcPct val="150000"/>
              </a:lnSpc>
            </a:pPr>
            <a:endParaRPr lang="en-US" sz="1200" dirty="0" smtClean="0"/>
          </a:p>
          <a:p>
            <a:pPr>
              <a:lnSpc>
                <a:spcPct val="150000"/>
              </a:lnSpc>
            </a:pPr>
            <a:r>
              <a:rPr lang="en-US" b="1" dirty="0" smtClean="0"/>
              <a:t>RQ2: </a:t>
            </a:r>
            <a:r>
              <a:rPr lang="en-US" dirty="0" smtClean="0"/>
              <a:t>How do librarians describe their role as instructors in the VR environment?</a:t>
            </a:r>
          </a:p>
          <a:p>
            <a:pPr>
              <a:lnSpc>
                <a:spcPct val="150000"/>
              </a:lnSpc>
              <a:buNone/>
            </a:pPr>
            <a:endParaRPr lang="en-US" sz="1200" dirty="0" smtClean="0"/>
          </a:p>
          <a:p>
            <a:pPr lvl="0">
              <a:lnSpc>
                <a:spcPct val="150000"/>
              </a:lnSpc>
            </a:pPr>
            <a:r>
              <a:rPr lang="en-US" b="1" dirty="0" smtClean="0"/>
              <a:t>RQ3: </a:t>
            </a:r>
            <a:r>
              <a:rPr lang="en-US" dirty="0" smtClean="0"/>
              <a:t>What emotions do librarians associate with their VR instructional responsibilities?</a:t>
            </a:r>
          </a:p>
          <a:p>
            <a:pPr>
              <a:lnSpc>
                <a:spcPct val="150000"/>
              </a:lnSpc>
            </a:pPr>
            <a:endParaRPr lang="en-US" b="1" dirty="0" smtClean="0"/>
          </a:p>
          <a:p>
            <a:pPr lvl="0">
              <a:lnSpc>
                <a:spcPct val="150000"/>
              </a:lnSpc>
            </a:pPr>
            <a:endParaRPr lang="en-US" dirty="0" smtClean="0"/>
          </a:p>
          <a:p>
            <a:pPr lvl="1">
              <a:lnSpc>
                <a:spcPct val="150000"/>
              </a:lnSpc>
            </a:pPr>
            <a:endParaRPr lang="en-US" dirty="0" smtClean="0"/>
          </a:p>
          <a:p>
            <a:endParaRPr lang="en-US" dirty="0"/>
          </a:p>
        </p:txBody>
      </p:sp>
      <p:sp>
        <p:nvSpPr>
          <p:cNvPr id="4" name="Slide Number Placeholder 3"/>
          <p:cNvSpPr>
            <a:spLocks noGrp="1"/>
          </p:cNvSpPr>
          <p:nvPr>
            <p:ph type="sldNum" sz="quarter" idx="12"/>
          </p:nvPr>
        </p:nvSpPr>
        <p:spPr/>
        <p:txBody>
          <a:bodyPr/>
          <a:lstStyle/>
          <a:p>
            <a:fld id="{1E9217E5-DF81-4D5F-ABDE-8B34840D4F4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Rutgers">
      <a:dk1>
        <a:sysClr val="windowText" lastClr="000000"/>
      </a:dk1>
      <a:lt1>
        <a:sysClr val="window" lastClr="FFFFFF"/>
      </a:lt1>
      <a:dk2>
        <a:srgbClr val="12679B"/>
      </a:dk2>
      <a:lt2>
        <a:srgbClr val="C3C3C5"/>
      </a:lt2>
      <a:accent1>
        <a:srgbClr val="D21034"/>
      </a:accent1>
      <a:accent2>
        <a:srgbClr val="848589"/>
      </a:accent2>
      <a:accent3>
        <a:srgbClr val="71BE56"/>
      </a:accent3>
      <a:accent4>
        <a:srgbClr val="F6801E"/>
      </a:accent4>
      <a:accent5>
        <a:srgbClr val="4BACC6"/>
      </a:accent5>
      <a:accent6>
        <a:srgbClr val="FFFF66"/>
      </a:accent6>
      <a:hlink>
        <a:srgbClr val="0F243E"/>
      </a:hlink>
      <a:folHlink>
        <a:srgbClr val="3F004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5895</TotalTime>
  <Words>4832</Words>
  <Application>Microsoft Macintosh PowerPoint</Application>
  <PresentationFormat>On-screen Show (4:3)</PresentationFormat>
  <Paragraphs>418</Paragraphs>
  <Slides>34</Slides>
  <Notes>34</Notes>
  <HiddenSlides>0</HiddenSlides>
  <MMClips>0</MMClips>
  <ScaleCrop>false</ScaleCrop>
  <HeadingPairs>
    <vt:vector size="4" baseType="variant">
      <vt:variant>
        <vt:lpstr>Design Template</vt:lpstr>
      </vt:variant>
      <vt:variant>
        <vt:i4>1</vt:i4>
      </vt:variant>
      <vt:variant>
        <vt:lpstr>Slide Titles</vt:lpstr>
      </vt:variant>
      <vt:variant>
        <vt:i4>34</vt:i4>
      </vt:variant>
    </vt:vector>
  </HeadingPairs>
  <TitlesOfParts>
    <vt:vector size="35" baseType="lpstr">
      <vt:lpstr>Office Theme</vt:lpstr>
      <vt:lpstr>Mixed Emotions: The Affective Experience of Librarians During Virtual Reference  Instructional Work</vt:lpstr>
      <vt:lpstr>Purpose</vt:lpstr>
      <vt:lpstr>Takeaway #1</vt:lpstr>
      <vt:lpstr>Takeaway #2</vt:lpstr>
      <vt:lpstr>Significance</vt:lpstr>
      <vt:lpstr>Literature review</vt:lpstr>
      <vt:lpstr>“I am having trouble finding articles of the evolution of marine mammals?”</vt:lpstr>
      <vt:lpstr>Literature review (continued) </vt:lpstr>
      <vt:lpstr>Research questions</vt:lpstr>
      <vt:lpstr>Methodology </vt:lpstr>
      <vt:lpstr>RQ1 results</vt:lpstr>
      <vt:lpstr>RQ1 results</vt:lpstr>
      <vt:lpstr>RQ1 results</vt:lpstr>
      <vt:lpstr>RQ1 results</vt:lpstr>
      <vt:lpstr>RQ1 results</vt:lpstr>
      <vt:lpstr>RQ1 results</vt:lpstr>
      <vt:lpstr>RQ2 results</vt:lpstr>
      <vt:lpstr>RQ2 results</vt:lpstr>
      <vt:lpstr>RQ2 results</vt:lpstr>
      <vt:lpstr>RQ2 results</vt:lpstr>
      <vt:lpstr>RQ2 results</vt:lpstr>
      <vt:lpstr>RQ3a results</vt:lpstr>
      <vt:lpstr>RQ3a results</vt:lpstr>
      <vt:lpstr>RQ3a results</vt:lpstr>
      <vt:lpstr>RQ3a results</vt:lpstr>
      <vt:lpstr>RQ3b results</vt:lpstr>
      <vt:lpstr>RQ3b results</vt:lpstr>
      <vt:lpstr>RQ3b results</vt:lpstr>
      <vt:lpstr>RQ3b results</vt:lpstr>
      <vt:lpstr>Takeaway recap</vt:lpstr>
      <vt:lpstr>Recommendations</vt:lpstr>
      <vt:lpstr>Slide 32</vt:lpstr>
      <vt:lpstr>Bibliography</vt:lpstr>
      <vt:lpstr>Bibliography (continued)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Parker Ress</dc:creator>
  <cp:lastModifiedBy>Susan Wengler</cp:lastModifiedBy>
  <cp:revision>180</cp:revision>
  <dcterms:created xsi:type="dcterms:W3CDTF">2011-07-12T00:44:34Z</dcterms:created>
  <dcterms:modified xsi:type="dcterms:W3CDTF">2011-07-12T18:25:50Z</dcterms:modified>
</cp:coreProperties>
</file>