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Default Extension="pdf" ContentType="application/pdf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43"/>
  </p:notesMasterIdLst>
  <p:handoutMasterIdLst>
    <p:handoutMasterId r:id="rId44"/>
  </p:handoutMasterIdLst>
  <p:sldIdLst>
    <p:sldId id="594" r:id="rId5"/>
    <p:sldId id="595" r:id="rId6"/>
    <p:sldId id="596" r:id="rId7"/>
    <p:sldId id="597" r:id="rId8"/>
    <p:sldId id="598" r:id="rId9"/>
    <p:sldId id="599" r:id="rId10"/>
    <p:sldId id="600" r:id="rId11"/>
    <p:sldId id="601" r:id="rId12"/>
    <p:sldId id="602" r:id="rId13"/>
    <p:sldId id="603" r:id="rId14"/>
    <p:sldId id="604" r:id="rId15"/>
    <p:sldId id="605" r:id="rId16"/>
    <p:sldId id="606" r:id="rId17"/>
    <p:sldId id="607" r:id="rId18"/>
    <p:sldId id="530" r:id="rId19"/>
    <p:sldId id="570" r:id="rId20"/>
    <p:sldId id="577" r:id="rId21"/>
    <p:sldId id="571" r:id="rId22"/>
    <p:sldId id="575" r:id="rId23"/>
    <p:sldId id="582" r:id="rId24"/>
    <p:sldId id="581" r:id="rId25"/>
    <p:sldId id="578" r:id="rId26"/>
    <p:sldId id="579" r:id="rId27"/>
    <p:sldId id="562" r:id="rId28"/>
    <p:sldId id="589" r:id="rId29"/>
    <p:sldId id="584" r:id="rId30"/>
    <p:sldId id="591" r:id="rId31"/>
    <p:sldId id="496" r:id="rId32"/>
    <p:sldId id="566" r:id="rId33"/>
    <p:sldId id="567" r:id="rId34"/>
    <p:sldId id="585" r:id="rId35"/>
    <p:sldId id="495" r:id="rId36"/>
    <p:sldId id="580" r:id="rId37"/>
    <p:sldId id="586" r:id="rId38"/>
    <p:sldId id="592" r:id="rId39"/>
    <p:sldId id="561" r:id="rId40"/>
    <p:sldId id="501" r:id="rId41"/>
    <p:sldId id="559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key Hawk" initials="ML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D3B503"/>
    <a:srgbClr val="F3D103"/>
    <a:srgbClr val="FF7600"/>
    <a:srgbClr val="A9316F"/>
    <a:srgbClr val="419A3C"/>
    <a:srgbClr val="0B7CCB"/>
    <a:srgbClr val="E18100"/>
    <a:srgbClr val="CCFF66"/>
    <a:srgbClr val="2F416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3" autoAdjust="0"/>
    <p:restoredTop sz="75926" autoAdjust="0"/>
  </p:normalViewPr>
  <p:slideViewPr>
    <p:cSldViewPr snapToObjects="1" showGuides="1">
      <p:cViewPr varScale="1">
        <p:scale>
          <a:sx n="64" d="100"/>
          <a:sy n="64" d="100"/>
        </p:scale>
        <p:origin x="-1260" y="-108"/>
      </p:cViewPr>
      <p:guideLst>
        <p:guide orient="horz" pos="672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ata\Shared%20Print\CLIR%20project\NITLE\NITLE%20symbol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ata\Shared%20Print\Mega%20Regions%20Print%20Consolidation%20Project\NITLE\NITLElibcountrangeDec2012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ata\Shared%20Print\CLIR%20project\NITLE\NITLE%20symbol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Shared%20Print\CLIR%20project\NITLE\NITLE%20symbol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Shared%20Print\Mega%20Regions%20Print%20Consolidation%20Project\NITLE\nitleWebinar_symbols_typ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Growth in NITLE Library Holdings in WorldCat</a:t>
            </a:r>
          </a:p>
          <a:p>
            <a:pPr>
              <a:defRPr/>
            </a:pPr>
            <a:r>
              <a:rPr lang="en-US" sz="1600"/>
              <a:t>Jan 2011 - Jan 2012</a:t>
            </a:r>
          </a:p>
        </c:rich>
      </c:tx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'symbols deduped HDC AAU etc'!$G$2:$G$123</c:f>
              <c:numCache>
                <c:formatCode>General</c:formatCode>
                <c:ptCount val="122"/>
                <c:pt idx="0">
                  <c:v>203592</c:v>
                </c:pt>
                <c:pt idx="1">
                  <c:v>210857</c:v>
                </c:pt>
                <c:pt idx="2">
                  <c:v>220893</c:v>
                </c:pt>
                <c:pt idx="3">
                  <c:v>314173</c:v>
                </c:pt>
                <c:pt idx="4">
                  <c:v>241256</c:v>
                </c:pt>
                <c:pt idx="5">
                  <c:v>255077</c:v>
                </c:pt>
                <c:pt idx="6">
                  <c:v>580551</c:v>
                </c:pt>
                <c:pt idx="7">
                  <c:v>1150773</c:v>
                </c:pt>
                <c:pt idx="8">
                  <c:v>555412</c:v>
                </c:pt>
                <c:pt idx="9">
                  <c:v>769412</c:v>
                </c:pt>
                <c:pt idx="10">
                  <c:v>145234</c:v>
                </c:pt>
                <c:pt idx="11">
                  <c:v>105729</c:v>
                </c:pt>
                <c:pt idx="12">
                  <c:v>40063</c:v>
                </c:pt>
                <c:pt idx="13">
                  <c:v>182804</c:v>
                </c:pt>
                <c:pt idx="14">
                  <c:v>204829</c:v>
                </c:pt>
                <c:pt idx="15">
                  <c:v>34458</c:v>
                </c:pt>
                <c:pt idx="16">
                  <c:v>658620</c:v>
                </c:pt>
                <c:pt idx="17">
                  <c:v>488222</c:v>
                </c:pt>
                <c:pt idx="18">
                  <c:v>590088</c:v>
                </c:pt>
                <c:pt idx="19">
                  <c:v>512710</c:v>
                </c:pt>
                <c:pt idx="20">
                  <c:v>356898</c:v>
                </c:pt>
                <c:pt idx="21">
                  <c:v>37669</c:v>
                </c:pt>
                <c:pt idx="22">
                  <c:v>633778</c:v>
                </c:pt>
                <c:pt idx="23">
                  <c:v>61948</c:v>
                </c:pt>
                <c:pt idx="24">
                  <c:v>85380</c:v>
                </c:pt>
                <c:pt idx="25">
                  <c:v>526542</c:v>
                </c:pt>
                <c:pt idx="26">
                  <c:v>374779</c:v>
                </c:pt>
                <c:pt idx="27">
                  <c:v>450859</c:v>
                </c:pt>
                <c:pt idx="28">
                  <c:v>114746</c:v>
                </c:pt>
                <c:pt idx="29">
                  <c:v>580983</c:v>
                </c:pt>
                <c:pt idx="30">
                  <c:v>404973</c:v>
                </c:pt>
                <c:pt idx="31">
                  <c:v>136018</c:v>
                </c:pt>
                <c:pt idx="32">
                  <c:v>150202</c:v>
                </c:pt>
                <c:pt idx="33">
                  <c:v>283</c:v>
                </c:pt>
                <c:pt idx="34">
                  <c:v>143269</c:v>
                </c:pt>
                <c:pt idx="35">
                  <c:v>435048</c:v>
                </c:pt>
                <c:pt idx="36">
                  <c:v>361250</c:v>
                </c:pt>
                <c:pt idx="37">
                  <c:v>362565</c:v>
                </c:pt>
                <c:pt idx="38">
                  <c:v>488792</c:v>
                </c:pt>
                <c:pt idx="39">
                  <c:v>827019</c:v>
                </c:pt>
                <c:pt idx="40">
                  <c:v>377118</c:v>
                </c:pt>
                <c:pt idx="41">
                  <c:v>174289</c:v>
                </c:pt>
                <c:pt idx="42">
                  <c:v>311474</c:v>
                </c:pt>
                <c:pt idx="43">
                  <c:v>242833</c:v>
                </c:pt>
                <c:pt idx="44">
                  <c:v>175067</c:v>
                </c:pt>
                <c:pt idx="45">
                  <c:v>280587</c:v>
                </c:pt>
                <c:pt idx="46">
                  <c:v>285822</c:v>
                </c:pt>
                <c:pt idx="47">
                  <c:v>79815</c:v>
                </c:pt>
                <c:pt idx="48">
                  <c:v>218121</c:v>
                </c:pt>
                <c:pt idx="49">
                  <c:v>386913</c:v>
                </c:pt>
                <c:pt idx="50">
                  <c:v>281142</c:v>
                </c:pt>
                <c:pt idx="51">
                  <c:v>33982</c:v>
                </c:pt>
                <c:pt idx="52">
                  <c:v>8501</c:v>
                </c:pt>
                <c:pt idx="53">
                  <c:v>382050</c:v>
                </c:pt>
                <c:pt idx="54">
                  <c:v>206143</c:v>
                </c:pt>
                <c:pt idx="55">
                  <c:v>704126</c:v>
                </c:pt>
                <c:pt idx="56">
                  <c:v>288676</c:v>
                </c:pt>
                <c:pt idx="57">
                  <c:v>145117</c:v>
                </c:pt>
                <c:pt idx="58">
                  <c:v>560676</c:v>
                </c:pt>
                <c:pt idx="59">
                  <c:v>173057</c:v>
                </c:pt>
                <c:pt idx="60">
                  <c:v>182546</c:v>
                </c:pt>
                <c:pt idx="61">
                  <c:v>198104</c:v>
                </c:pt>
                <c:pt idx="62">
                  <c:v>43272</c:v>
                </c:pt>
                <c:pt idx="63">
                  <c:v>881637</c:v>
                </c:pt>
                <c:pt idx="64">
                  <c:v>628162</c:v>
                </c:pt>
                <c:pt idx="65">
                  <c:v>385098</c:v>
                </c:pt>
                <c:pt idx="66">
                  <c:v>38827</c:v>
                </c:pt>
                <c:pt idx="67">
                  <c:v>480722</c:v>
                </c:pt>
                <c:pt idx="68">
                  <c:v>273519</c:v>
                </c:pt>
                <c:pt idx="69">
                  <c:v>218879</c:v>
                </c:pt>
                <c:pt idx="70">
                  <c:v>361944</c:v>
                </c:pt>
                <c:pt idx="71">
                  <c:v>317256</c:v>
                </c:pt>
                <c:pt idx="72">
                  <c:v>128783</c:v>
                </c:pt>
                <c:pt idx="73">
                  <c:v>377296</c:v>
                </c:pt>
                <c:pt idx="74">
                  <c:v>44032</c:v>
                </c:pt>
                <c:pt idx="75">
                  <c:v>490923</c:v>
                </c:pt>
                <c:pt idx="76">
                  <c:v>559764</c:v>
                </c:pt>
                <c:pt idx="77">
                  <c:v>87816</c:v>
                </c:pt>
                <c:pt idx="78">
                  <c:v>231231</c:v>
                </c:pt>
                <c:pt idx="79">
                  <c:v>365386</c:v>
                </c:pt>
                <c:pt idx="80">
                  <c:v>962710</c:v>
                </c:pt>
                <c:pt idx="81">
                  <c:v>29112</c:v>
                </c:pt>
                <c:pt idx="82">
                  <c:v>44326</c:v>
                </c:pt>
                <c:pt idx="83">
                  <c:v>332479</c:v>
                </c:pt>
                <c:pt idx="84">
                  <c:v>398016</c:v>
                </c:pt>
                <c:pt idx="85">
                  <c:v>329769</c:v>
                </c:pt>
                <c:pt idx="86">
                  <c:v>171830</c:v>
                </c:pt>
                <c:pt idx="87">
                  <c:v>533606</c:v>
                </c:pt>
                <c:pt idx="88">
                  <c:v>252416</c:v>
                </c:pt>
                <c:pt idx="89">
                  <c:v>87154</c:v>
                </c:pt>
                <c:pt idx="90">
                  <c:v>670650</c:v>
                </c:pt>
                <c:pt idx="91">
                  <c:v>778183</c:v>
                </c:pt>
                <c:pt idx="92">
                  <c:v>453763</c:v>
                </c:pt>
                <c:pt idx="93">
                  <c:v>127231</c:v>
                </c:pt>
                <c:pt idx="94">
                  <c:v>5194961</c:v>
                </c:pt>
                <c:pt idx="95">
                  <c:v>178937</c:v>
                </c:pt>
                <c:pt idx="96">
                  <c:v>390767</c:v>
                </c:pt>
                <c:pt idx="97">
                  <c:v>477445</c:v>
                </c:pt>
                <c:pt idx="98">
                  <c:v>541557</c:v>
                </c:pt>
                <c:pt idx="99">
                  <c:v>145330</c:v>
                </c:pt>
                <c:pt idx="100">
                  <c:v>194741</c:v>
                </c:pt>
                <c:pt idx="101">
                  <c:v>648952</c:v>
                </c:pt>
                <c:pt idx="102">
                  <c:v>1353303</c:v>
                </c:pt>
                <c:pt idx="103">
                  <c:v>144990</c:v>
                </c:pt>
                <c:pt idx="104">
                  <c:v>549420</c:v>
                </c:pt>
                <c:pt idx="105">
                  <c:v>212918</c:v>
                </c:pt>
                <c:pt idx="106">
                  <c:v>663403</c:v>
                </c:pt>
                <c:pt idx="107">
                  <c:v>1044186</c:v>
                </c:pt>
                <c:pt idx="108">
                  <c:v>350317</c:v>
                </c:pt>
                <c:pt idx="109">
                  <c:v>75098</c:v>
                </c:pt>
                <c:pt idx="110">
                  <c:v>376448</c:v>
                </c:pt>
                <c:pt idx="111">
                  <c:v>714847</c:v>
                </c:pt>
                <c:pt idx="112">
                  <c:v>304625</c:v>
                </c:pt>
                <c:pt idx="113">
                  <c:v>163594</c:v>
                </c:pt>
                <c:pt idx="114">
                  <c:v>4823836</c:v>
                </c:pt>
                <c:pt idx="115">
                  <c:v>106272</c:v>
                </c:pt>
                <c:pt idx="116">
                  <c:v>145993</c:v>
                </c:pt>
                <c:pt idx="117">
                  <c:v>203251</c:v>
                </c:pt>
                <c:pt idx="118">
                  <c:v>1633095</c:v>
                </c:pt>
                <c:pt idx="119">
                  <c:v>47938</c:v>
                </c:pt>
                <c:pt idx="120">
                  <c:v>245809</c:v>
                </c:pt>
                <c:pt idx="121">
                  <c:v>72419</c:v>
                </c:pt>
              </c:numCache>
            </c:numRef>
          </c:xVal>
          <c:yVal>
            <c:numRef>
              <c:f>'symbols deduped HDC AAU etc'!$I$2:$I$123</c:f>
              <c:numCache>
                <c:formatCode>0%</c:formatCode>
                <c:ptCount val="122"/>
                <c:pt idx="0">
                  <c:v>2.0295492946677672E-2</c:v>
                </c:pt>
                <c:pt idx="1">
                  <c:v>5.1551525441412898E-3</c:v>
                </c:pt>
                <c:pt idx="2">
                  <c:v>3.3545653325365698E-3</c:v>
                </c:pt>
                <c:pt idx="3">
                  <c:v>1.2579056761720457E-2</c:v>
                </c:pt>
                <c:pt idx="4">
                  <c:v>1.4768544616506965E-2</c:v>
                </c:pt>
                <c:pt idx="5">
                  <c:v>1.207086487609624E-2</c:v>
                </c:pt>
                <c:pt idx="6">
                  <c:v>0.10259219258945391</c:v>
                </c:pt>
                <c:pt idx="7">
                  <c:v>0.35761527251682135</c:v>
                </c:pt>
                <c:pt idx="8">
                  <c:v>7.6807847147703024E-3</c:v>
                </c:pt>
                <c:pt idx="9">
                  <c:v>0.13126647361881538</c:v>
                </c:pt>
                <c:pt idx="10">
                  <c:v>-2.4698073453874477E-2</c:v>
                </c:pt>
                <c:pt idx="11">
                  <c:v>5.438432218218282E-3</c:v>
                </c:pt>
                <c:pt idx="12">
                  <c:v>1.7247834660409887E-2</c:v>
                </c:pt>
                <c:pt idx="13">
                  <c:v>6.0228441390779187E-3</c:v>
                </c:pt>
                <c:pt idx="14">
                  <c:v>7.884625712179438E-3</c:v>
                </c:pt>
                <c:pt idx="15">
                  <c:v>3.0442857972023993E-2</c:v>
                </c:pt>
                <c:pt idx="16">
                  <c:v>2.253955239743707E-2</c:v>
                </c:pt>
                <c:pt idx="17">
                  <c:v>0.10624470015689599</c:v>
                </c:pt>
                <c:pt idx="18">
                  <c:v>2.5857160287957093E-2</c:v>
                </c:pt>
                <c:pt idx="19">
                  <c:v>1.4862202804704417E-2</c:v>
                </c:pt>
                <c:pt idx="20">
                  <c:v>1.2827194324428842E-2</c:v>
                </c:pt>
                <c:pt idx="21">
                  <c:v>4.0616952932119353E-3</c:v>
                </c:pt>
                <c:pt idx="22">
                  <c:v>1.2360795104910567E-2</c:v>
                </c:pt>
                <c:pt idx="23">
                  <c:v>3.6740492025569879E-2</c:v>
                </c:pt>
                <c:pt idx="24">
                  <c:v>1.4488170531740461E-2</c:v>
                </c:pt>
                <c:pt idx="25">
                  <c:v>0.97569234742907562</c:v>
                </c:pt>
                <c:pt idx="26">
                  <c:v>9.6216703710720192E-3</c:v>
                </c:pt>
                <c:pt idx="27">
                  <c:v>2.0571841750968742E-2</c:v>
                </c:pt>
                <c:pt idx="28">
                  <c:v>2.5743816777926965E-2</c:v>
                </c:pt>
                <c:pt idx="29">
                  <c:v>4.1056278755144324E-2</c:v>
                </c:pt>
                <c:pt idx="30">
                  <c:v>-1.6517150526084465E-2</c:v>
                </c:pt>
                <c:pt idx="31">
                  <c:v>1.2880648149509623E-2</c:v>
                </c:pt>
                <c:pt idx="32">
                  <c:v>1.1597715077029599E-2</c:v>
                </c:pt>
                <c:pt idx="33">
                  <c:v>0</c:v>
                </c:pt>
                <c:pt idx="34">
                  <c:v>-2.7919508058268079E-5</c:v>
                </c:pt>
                <c:pt idx="35">
                  <c:v>2.1406833268972643E-2</c:v>
                </c:pt>
                <c:pt idx="36">
                  <c:v>2.9760553633217984E-2</c:v>
                </c:pt>
                <c:pt idx="37">
                  <c:v>4.5437369850923399E-2</c:v>
                </c:pt>
                <c:pt idx="38">
                  <c:v>-4.0757622874351536E-2</c:v>
                </c:pt>
                <c:pt idx="39">
                  <c:v>5.3314373672188914E-2</c:v>
                </c:pt>
                <c:pt idx="40">
                  <c:v>1.7761019097470857E-2</c:v>
                </c:pt>
                <c:pt idx="41">
                  <c:v>6.1908668934929972E-3</c:v>
                </c:pt>
                <c:pt idx="42">
                  <c:v>9.6348330839813277E-3</c:v>
                </c:pt>
                <c:pt idx="43">
                  <c:v>4.9770830158998275E-2</c:v>
                </c:pt>
                <c:pt idx="44">
                  <c:v>2.6475577921595803E-2</c:v>
                </c:pt>
                <c:pt idx="45">
                  <c:v>1.3268611874391895E-2</c:v>
                </c:pt>
                <c:pt idx="46">
                  <c:v>2.3119284029920747E-2</c:v>
                </c:pt>
                <c:pt idx="47">
                  <c:v>7.818079308400689E-3</c:v>
                </c:pt>
                <c:pt idx="48">
                  <c:v>1.41206027846929E-2</c:v>
                </c:pt>
                <c:pt idx="49">
                  <c:v>1.5977752104478271E-2</c:v>
                </c:pt>
                <c:pt idx="50">
                  <c:v>0.27668580290387107</c:v>
                </c:pt>
                <c:pt idx="51">
                  <c:v>5.797186745924319E-3</c:v>
                </c:pt>
                <c:pt idx="52">
                  <c:v>0</c:v>
                </c:pt>
                <c:pt idx="53">
                  <c:v>2.7543515246695495E-2</c:v>
                </c:pt>
                <c:pt idx="54">
                  <c:v>1.0478163216796109E-2</c:v>
                </c:pt>
                <c:pt idx="55">
                  <c:v>1.5900563251463544E-2</c:v>
                </c:pt>
                <c:pt idx="56">
                  <c:v>-2.9718438664800676E-2</c:v>
                </c:pt>
                <c:pt idx="57">
                  <c:v>7.5800905476270915E-3</c:v>
                </c:pt>
                <c:pt idx="58">
                  <c:v>1.1011707296192472E-2</c:v>
                </c:pt>
                <c:pt idx="59">
                  <c:v>0.13596098395326411</c:v>
                </c:pt>
                <c:pt idx="60">
                  <c:v>2.3572140720695085E-2</c:v>
                </c:pt>
                <c:pt idx="61">
                  <c:v>9.5000605742438446E-3</c:v>
                </c:pt>
                <c:pt idx="62">
                  <c:v>-4.2521723054169003E-3</c:v>
                </c:pt>
                <c:pt idx="63">
                  <c:v>4.9742694555695958E-2</c:v>
                </c:pt>
                <c:pt idx="64">
                  <c:v>5.7041018081322968E-2</c:v>
                </c:pt>
                <c:pt idx="65">
                  <c:v>2.6689310253493994E-2</c:v>
                </c:pt>
                <c:pt idx="66">
                  <c:v>-4.4633888788729495E-2</c:v>
                </c:pt>
                <c:pt idx="67">
                  <c:v>0.25978424120385624</c:v>
                </c:pt>
                <c:pt idx="68">
                  <c:v>2.4550396864568832E-2</c:v>
                </c:pt>
                <c:pt idx="69">
                  <c:v>4.4887814728685783E-2</c:v>
                </c:pt>
                <c:pt idx="70">
                  <c:v>6.4916119620714891E-2</c:v>
                </c:pt>
                <c:pt idx="71">
                  <c:v>2.521622916509065E-4</c:v>
                </c:pt>
                <c:pt idx="72">
                  <c:v>-3.8793940193969763E-2</c:v>
                </c:pt>
                <c:pt idx="73">
                  <c:v>-1.3252194563419728E-5</c:v>
                </c:pt>
                <c:pt idx="74">
                  <c:v>8.40297965116281E-4</c:v>
                </c:pt>
                <c:pt idx="75">
                  <c:v>4.0796621873491541E-2</c:v>
                </c:pt>
                <c:pt idx="76">
                  <c:v>1.4307815436505403E-2</c:v>
                </c:pt>
                <c:pt idx="77">
                  <c:v>5.3316024414685373E-2</c:v>
                </c:pt>
                <c:pt idx="78">
                  <c:v>9.4753731117367505E-3</c:v>
                </c:pt>
                <c:pt idx="79">
                  <c:v>3.456618480182601E-3</c:v>
                </c:pt>
                <c:pt idx="80">
                  <c:v>4.8783122643371382E-2</c:v>
                </c:pt>
                <c:pt idx="81">
                  <c:v>7.5570211596592569E-4</c:v>
                </c:pt>
                <c:pt idx="82">
                  <c:v>5.7573433199476727E-2</c:v>
                </c:pt>
                <c:pt idx="83">
                  <c:v>2.3914292331244976E-2</c:v>
                </c:pt>
                <c:pt idx="84">
                  <c:v>-4.173199067374183E-2</c:v>
                </c:pt>
                <c:pt idx="85">
                  <c:v>-1.9892712777732301E-3</c:v>
                </c:pt>
                <c:pt idx="86">
                  <c:v>2.2522260373625116E-2</c:v>
                </c:pt>
                <c:pt idx="87">
                  <c:v>2.1345337196358408E-2</c:v>
                </c:pt>
                <c:pt idx="88">
                  <c:v>2.338995943204867E-2</c:v>
                </c:pt>
                <c:pt idx="89">
                  <c:v>1.3917892466209241E-2</c:v>
                </c:pt>
                <c:pt idx="90">
                  <c:v>0.15892194140013446</c:v>
                </c:pt>
                <c:pt idx="91">
                  <c:v>-5.1401791095410845E-6</c:v>
                </c:pt>
                <c:pt idx="92">
                  <c:v>9.9170712464436445E-3</c:v>
                </c:pt>
                <c:pt idx="93">
                  <c:v>3.6508398110523449E-2</c:v>
                </c:pt>
                <c:pt idx="94">
                  <c:v>2.7489330526254283E-2</c:v>
                </c:pt>
                <c:pt idx="95">
                  <c:v>0.17963864376847721</c:v>
                </c:pt>
                <c:pt idx="96">
                  <c:v>2.779149723492521E-3</c:v>
                </c:pt>
                <c:pt idx="97">
                  <c:v>3.0858004586915816E-2</c:v>
                </c:pt>
                <c:pt idx="98">
                  <c:v>2.2643969148215287E-2</c:v>
                </c:pt>
                <c:pt idx="99">
                  <c:v>1.9342186747402502E-2</c:v>
                </c:pt>
                <c:pt idx="100">
                  <c:v>-1.5918579035744944E-4</c:v>
                </c:pt>
                <c:pt idx="101">
                  <c:v>2.6401028119182966E-2</c:v>
                </c:pt>
                <c:pt idx="102">
                  <c:v>2.1583488693958409E-2</c:v>
                </c:pt>
                <c:pt idx="103">
                  <c:v>-2.0346230774536192E-2</c:v>
                </c:pt>
                <c:pt idx="104">
                  <c:v>1.4045720942084387E-2</c:v>
                </c:pt>
                <c:pt idx="105">
                  <c:v>3.5760245728402522E-2</c:v>
                </c:pt>
                <c:pt idx="106">
                  <c:v>0.11736154343589059</c:v>
                </c:pt>
                <c:pt idx="107">
                  <c:v>2.0992428552001272E-3</c:v>
                </c:pt>
                <c:pt idx="108">
                  <c:v>6.6588261488880071E-2</c:v>
                </c:pt>
                <c:pt idx="109">
                  <c:v>6.3224053902900229E-2</c:v>
                </c:pt>
                <c:pt idx="110">
                  <c:v>1.9158024481468909E-2</c:v>
                </c:pt>
                <c:pt idx="111">
                  <c:v>-2.5356474882037669E-2</c:v>
                </c:pt>
                <c:pt idx="112">
                  <c:v>8.0328272466147054E-3</c:v>
                </c:pt>
                <c:pt idx="113">
                  <c:v>8.9135298360575738E-2</c:v>
                </c:pt>
                <c:pt idx="114">
                  <c:v>2.8139223638614614E-2</c:v>
                </c:pt>
                <c:pt idx="115">
                  <c:v>1.3352529358626941E-2</c:v>
                </c:pt>
                <c:pt idx="116">
                  <c:v>1.0411458083606761E-2</c:v>
                </c:pt>
                <c:pt idx="117">
                  <c:v>1.249194345907277E-2</c:v>
                </c:pt>
                <c:pt idx="118">
                  <c:v>3.0572012038491369E-2</c:v>
                </c:pt>
                <c:pt idx="119">
                  <c:v>-7.5722808627810981E-3</c:v>
                </c:pt>
                <c:pt idx="120">
                  <c:v>1.9047309089577705E-2</c:v>
                </c:pt>
                <c:pt idx="121">
                  <c:v>6.3104986260511817E-3</c:v>
                </c:pt>
              </c:numCache>
            </c:numRef>
          </c:yVal>
        </c:ser>
        <c:axId val="105180160"/>
        <c:axId val="105440384"/>
      </c:scatterChart>
      <c:valAx>
        <c:axId val="1051801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b="1" i="0" baseline="0"/>
                  <a:t>Member Library Holdings in WorldCat, Jan 2011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32366849884965709"/>
              <c:y val="0.8732375407106453"/>
            </c:manualLayout>
          </c:layout>
        </c:title>
        <c:numFmt formatCode="#,##0" sourceLinked="0"/>
        <c:tickLblPos val="nextTo"/>
        <c:crossAx val="105440384"/>
        <c:crosses val="autoZero"/>
        <c:crossBetween val="midCat"/>
      </c:valAx>
      <c:valAx>
        <c:axId val="105440384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b="1" i="0" baseline="0"/>
                  <a:t>Percent Change, Jan 2011 - Jan 2012</a:t>
                </a:r>
                <a:endParaRPr lang="en-US" sz="1200"/>
              </a:p>
            </c:rich>
          </c:tx>
        </c:title>
        <c:numFmt formatCode="0%" sourceLinked="1"/>
        <c:tickLblPos val="nextTo"/>
        <c:crossAx val="105180160"/>
        <c:crosses val="autoZero"/>
        <c:crossBetween val="midCat"/>
      </c:valAx>
    </c:plotArea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/>
            </a:pPr>
            <a:r>
              <a:rPr lang="en-US" sz="1750" dirty="0"/>
              <a:t>Average System-wide Holdings </a:t>
            </a:r>
            <a:r>
              <a:rPr lang="en-US" sz="1750" dirty="0" smtClean="0"/>
              <a:t>for</a:t>
            </a:r>
            <a:r>
              <a:rPr lang="en-US" sz="1750" baseline="0" dirty="0" smtClean="0"/>
              <a:t> </a:t>
            </a:r>
            <a:r>
              <a:rPr lang="en-US" sz="1750" dirty="0"/>
              <a:t>Titles in NITLE Member </a:t>
            </a:r>
            <a:r>
              <a:rPr lang="en-US" sz="1750" dirty="0" smtClean="0"/>
              <a:t>Libraries</a:t>
            </a:r>
          </a:p>
          <a:p>
            <a:pPr>
              <a:defRPr sz="1600"/>
            </a:pPr>
            <a:r>
              <a:rPr lang="en-US" sz="1600" dirty="0" smtClean="0"/>
              <a:t>Jan 2013</a:t>
            </a:r>
            <a:endParaRPr lang="en-US" sz="1600" dirty="0"/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2"/>
              </a:solidFill>
            </c:spPr>
          </c:dPt>
          <c:dPt>
            <c:idx val="1"/>
            <c:spPr>
              <a:solidFill>
                <a:schemeClr val="accent2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4"/>
              </a:solidFill>
            </c:spPr>
          </c:dPt>
          <c:dPt>
            <c:idx val="7"/>
            <c:spPr>
              <a:solidFill>
                <a:srgbClr val="9BBB59"/>
              </a:solidFill>
            </c:spPr>
          </c:dPt>
          <c:dPt>
            <c:idx val="8"/>
            <c:spPr>
              <a:solidFill>
                <a:srgbClr val="9BBB59"/>
              </a:solidFill>
            </c:spPr>
          </c:dPt>
          <c:dPt>
            <c:idx val="9"/>
            <c:spPr>
              <a:solidFill>
                <a:srgbClr val="9BBB59"/>
              </a:solidFill>
            </c:spPr>
          </c:dPt>
          <c:dPt>
            <c:idx val="10"/>
            <c:spPr>
              <a:solidFill>
                <a:srgbClr val="9BBB59"/>
              </a:solidFill>
            </c:spPr>
          </c:dPt>
          <c:dPt>
            <c:idx val="11"/>
            <c:spPr>
              <a:solidFill>
                <a:srgbClr val="9BBB59"/>
              </a:solidFill>
            </c:spPr>
          </c:dPt>
          <c:dPt>
            <c:idx val="12"/>
            <c:spPr>
              <a:solidFill>
                <a:srgbClr val="9BBB59"/>
              </a:solidFill>
            </c:spPr>
          </c:dPt>
          <c:dPt>
            <c:idx val="13"/>
            <c:spPr>
              <a:solidFill>
                <a:srgbClr val="9BBB59"/>
              </a:solidFill>
            </c:spPr>
          </c:dPt>
          <c:dPt>
            <c:idx val="14"/>
            <c:spPr>
              <a:solidFill>
                <a:srgbClr val="9BBB59"/>
              </a:solidFill>
            </c:spPr>
          </c:dPt>
          <c:dPt>
            <c:idx val="15"/>
            <c:spPr>
              <a:solidFill>
                <a:srgbClr val="9BBB59"/>
              </a:solidFill>
            </c:spPr>
          </c:dPt>
          <c:dPt>
            <c:idx val="16"/>
            <c:spPr>
              <a:solidFill>
                <a:srgbClr val="9BBB59"/>
              </a:solidFill>
            </c:spPr>
          </c:dPt>
          <c:dPt>
            <c:idx val="17"/>
            <c:spPr>
              <a:solidFill>
                <a:srgbClr val="9BBB59"/>
              </a:solidFill>
            </c:spPr>
          </c:dPt>
          <c:dPt>
            <c:idx val="18"/>
            <c:spPr>
              <a:solidFill>
                <a:srgbClr val="9BBB59"/>
              </a:solidFill>
            </c:spPr>
          </c:dPt>
          <c:dPt>
            <c:idx val="19"/>
            <c:spPr>
              <a:solidFill>
                <a:srgbClr val="9BBB59"/>
              </a:solidFill>
            </c:spPr>
          </c:dPt>
          <c:dPt>
            <c:idx val="20"/>
            <c:spPr>
              <a:solidFill>
                <a:srgbClr val="9BBB59"/>
              </a:solidFill>
            </c:spPr>
          </c:dPt>
          <c:cat>
            <c:strRef>
              <c:f>'%'!$B$1:$V$1</c:f>
              <c:strCache>
                <c:ptCount val="21"/>
                <c:pt idx="0">
                  <c:v>1</c:v>
                </c:pt>
                <c:pt idx="1">
                  <c:v>2-4</c:v>
                </c:pt>
                <c:pt idx="2">
                  <c:v>5-9</c:v>
                </c:pt>
                <c:pt idx="3">
                  <c:v>10-24</c:v>
                </c:pt>
                <c:pt idx="4">
                  <c:v>25-49</c:v>
                </c:pt>
                <c:pt idx="5">
                  <c:v>50-74</c:v>
                </c:pt>
                <c:pt idx="6">
                  <c:v>75-99</c:v>
                </c:pt>
                <c:pt idx="7">
                  <c:v>100-149</c:v>
                </c:pt>
                <c:pt idx="8">
                  <c:v>150-199</c:v>
                </c:pt>
                <c:pt idx="9">
                  <c:v>200-299</c:v>
                </c:pt>
                <c:pt idx="10">
                  <c:v>300-399</c:v>
                </c:pt>
                <c:pt idx="11">
                  <c:v>400-499</c:v>
                </c:pt>
                <c:pt idx="12">
                  <c:v>500-599</c:v>
                </c:pt>
                <c:pt idx="13">
                  <c:v>600-699</c:v>
                </c:pt>
                <c:pt idx="14">
                  <c:v>700-799</c:v>
                </c:pt>
                <c:pt idx="15">
                  <c:v>800-899</c:v>
                </c:pt>
                <c:pt idx="16">
                  <c:v>900-999</c:v>
                </c:pt>
                <c:pt idx="17">
                  <c:v>1000-1499</c:v>
                </c:pt>
                <c:pt idx="18">
                  <c:v>1500-1999</c:v>
                </c:pt>
                <c:pt idx="19">
                  <c:v>2000-2499</c:v>
                </c:pt>
                <c:pt idx="20">
                  <c:v>2500 or more</c:v>
                </c:pt>
              </c:strCache>
            </c:strRef>
          </c:cat>
          <c:val>
            <c:numRef>
              <c:f>'%'!$B$127:$V$127</c:f>
              <c:numCache>
                <c:formatCode>0%</c:formatCode>
                <c:ptCount val="21"/>
                <c:pt idx="0">
                  <c:v>8.1799975777870279E-3</c:v>
                </c:pt>
                <c:pt idx="1">
                  <c:v>8.8793721936768696E-3</c:v>
                </c:pt>
                <c:pt idx="2">
                  <c:v>2.0665286501225337E-2</c:v>
                </c:pt>
                <c:pt idx="3">
                  <c:v>4.4469553340995935E-2</c:v>
                </c:pt>
                <c:pt idx="4">
                  <c:v>5.7535435524854663E-2</c:v>
                </c:pt>
                <c:pt idx="5">
                  <c:v>4.4644426499564786E-2</c:v>
                </c:pt>
                <c:pt idx="6">
                  <c:v>4.1531713134776382E-2</c:v>
                </c:pt>
                <c:pt idx="7">
                  <c:v>7.1482090961689893E-2</c:v>
                </c:pt>
                <c:pt idx="8">
                  <c:v>6.7763112132169623E-2</c:v>
                </c:pt>
                <c:pt idx="9">
                  <c:v>0.12915188818992476</c:v>
                </c:pt>
                <c:pt idx="10">
                  <c:v>0.10744069080926939</c:v>
                </c:pt>
                <c:pt idx="11">
                  <c:v>8.4757950521520936E-2</c:v>
                </c:pt>
                <c:pt idx="12">
                  <c:v>6.9325398560634618E-2</c:v>
                </c:pt>
                <c:pt idx="13">
                  <c:v>5.6580112178618316E-2</c:v>
                </c:pt>
                <c:pt idx="14">
                  <c:v>4.4805502376913525E-2</c:v>
                </c:pt>
                <c:pt idx="15">
                  <c:v>3.4613864170393652E-2</c:v>
                </c:pt>
                <c:pt idx="16">
                  <c:v>2.8103210219307419E-2</c:v>
                </c:pt>
                <c:pt idx="17">
                  <c:v>5.5800816733347122E-2</c:v>
                </c:pt>
                <c:pt idx="18">
                  <c:v>1.4298193902892531E-2</c:v>
                </c:pt>
                <c:pt idx="19">
                  <c:v>5.4640913886050664E-3</c:v>
                </c:pt>
                <c:pt idx="20">
                  <c:v>4.5072930818324322E-3</c:v>
                </c:pt>
              </c:numCache>
            </c:numRef>
          </c:val>
        </c:ser>
        <c:shape val="box"/>
        <c:axId val="105642624"/>
        <c:axId val="110891776"/>
        <c:axId val="0"/>
      </c:bar3DChart>
      <c:catAx>
        <c:axId val="1056426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Holding Libraries (WorldCat)</a:t>
                </a:r>
              </a:p>
            </c:rich>
          </c:tx>
          <c:layout>
            <c:manualLayout>
              <c:xMode val="edge"/>
              <c:yMode val="edge"/>
              <c:x val="0.39255107174103238"/>
              <c:y val="0.9087213358198647"/>
            </c:manualLayout>
          </c:layout>
        </c:title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10891776"/>
        <c:crosses val="autoZero"/>
        <c:auto val="1"/>
        <c:lblAlgn val="ctr"/>
        <c:lblOffset val="100"/>
      </c:catAx>
      <c:valAx>
        <c:axId val="110891776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05642624"/>
        <c:crosses val="autoZero"/>
        <c:crossBetween val="between"/>
      </c:valAx>
    </c:plotArea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Duplication between NITLE Libraries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and </a:t>
            </a:r>
            <a:r>
              <a:rPr lang="en-US" dirty="0"/>
              <a:t>HathiTrust Digital Library</a:t>
            </a:r>
          </a:p>
          <a:p>
            <a:pPr>
              <a:defRPr/>
            </a:pPr>
            <a:r>
              <a:rPr lang="en-US" sz="1600" dirty="0"/>
              <a:t>Jan 2012</a:t>
            </a:r>
          </a:p>
        </c:rich>
      </c:tx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'symbols deduped HDC AAU etc'!$H$2:$H$123</c:f>
              <c:numCache>
                <c:formatCode>General</c:formatCode>
                <c:ptCount val="122"/>
                <c:pt idx="0">
                  <c:v>207724</c:v>
                </c:pt>
                <c:pt idx="1">
                  <c:v>211944</c:v>
                </c:pt>
                <c:pt idx="2">
                  <c:v>221634</c:v>
                </c:pt>
                <c:pt idx="3">
                  <c:v>318125</c:v>
                </c:pt>
                <c:pt idx="4">
                  <c:v>244819</c:v>
                </c:pt>
                <c:pt idx="5">
                  <c:v>258156</c:v>
                </c:pt>
                <c:pt idx="6">
                  <c:v>640111</c:v>
                </c:pt>
                <c:pt idx="7">
                  <c:v>1562307</c:v>
                </c:pt>
                <c:pt idx="8">
                  <c:v>559678</c:v>
                </c:pt>
                <c:pt idx="9">
                  <c:v>870410</c:v>
                </c:pt>
                <c:pt idx="10">
                  <c:v>141647</c:v>
                </c:pt>
                <c:pt idx="11">
                  <c:v>106304</c:v>
                </c:pt>
                <c:pt idx="12">
                  <c:v>40754</c:v>
                </c:pt>
                <c:pt idx="13">
                  <c:v>183905</c:v>
                </c:pt>
                <c:pt idx="14">
                  <c:v>206444</c:v>
                </c:pt>
                <c:pt idx="15">
                  <c:v>35507</c:v>
                </c:pt>
                <c:pt idx="16">
                  <c:v>673465</c:v>
                </c:pt>
                <c:pt idx="17">
                  <c:v>540093</c:v>
                </c:pt>
                <c:pt idx="18">
                  <c:v>605346</c:v>
                </c:pt>
                <c:pt idx="19">
                  <c:v>520330</c:v>
                </c:pt>
                <c:pt idx="20">
                  <c:v>361476</c:v>
                </c:pt>
                <c:pt idx="21">
                  <c:v>37822</c:v>
                </c:pt>
                <c:pt idx="22">
                  <c:v>641612</c:v>
                </c:pt>
                <c:pt idx="23">
                  <c:v>64224</c:v>
                </c:pt>
                <c:pt idx="24">
                  <c:v>86617</c:v>
                </c:pt>
                <c:pt idx="25">
                  <c:v>1040285</c:v>
                </c:pt>
                <c:pt idx="26">
                  <c:v>378385</c:v>
                </c:pt>
                <c:pt idx="27">
                  <c:v>460134</c:v>
                </c:pt>
                <c:pt idx="28">
                  <c:v>117700</c:v>
                </c:pt>
                <c:pt idx="29">
                  <c:v>604836</c:v>
                </c:pt>
                <c:pt idx="30">
                  <c:v>398284</c:v>
                </c:pt>
                <c:pt idx="31">
                  <c:v>137770</c:v>
                </c:pt>
                <c:pt idx="32">
                  <c:v>151944</c:v>
                </c:pt>
                <c:pt idx="33">
                  <c:v>283</c:v>
                </c:pt>
                <c:pt idx="34">
                  <c:v>143265</c:v>
                </c:pt>
                <c:pt idx="35">
                  <c:v>444361</c:v>
                </c:pt>
                <c:pt idx="36">
                  <c:v>372001</c:v>
                </c:pt>
                <c:pt idx="37">
                  <c:v>379039</c:v>
                </c:pt>
                <c:pt idx="38">
                  <c:v>468870</c:v>
                </c:pt>
                <c:pt idx="39">
                  <c:v>871111</c:v>
                </c:pt>
                <c:pt idx="40">
                  <c:v>383816</c:v>
                </c:pt>
                <c:pt idx="41">
                  <c:v>175368</c:v>
                </c:pt>
                <c:pt idx="42">
                  <c:v>314475</c:v>
                </c:pt>
                <c:pt idx="43">
                  <c:v>254919</c:v>
                </c:pt>
                <c:pt idx="44">
                  <c:v>179702</c:v>
                </c:pt>
                <c:pt idx="45">
                  <c:v>284310</c:v>
                </c:pt>
                <c:pt idx="46">
                  <c:v>292430</c:v>
                </c:pt>
                <c:pt idx="47">
                  <c:v>80439</c:v>
                </c:pt>
                <c:pt idx="48">
                  <c:v>221201</c:v>
                </c:pt>
                <c:pt idx="49">
                  <c:v>393095</c:v>
                </c:pt>
                <c:pt idx="50">
                  <c:v>358930</c:v>
                </c:pt>
                <c:pt idx="51">
                  <c:v>34179</c:v>
                </c:pt>
                <c:pt idx="52">
                  <c:v>8501</c:v>
                </c:pt>
                <c:pt idx="53">
                  <c:v>392573</c:v>
                </c:pt>
                <c:pt idx="54">
                  <c:v>208303</c:v>
                </c:pt>
                <c:pt idx="55">
                  <c:v>715322</c:v>
                </c:pt>
                <c:pt idx="56">
                  <c:v>280097</c:v>
                </c:pt>
                <c:pt idx="57">
                  <c:v>146217</c:v>
                </c:pt>
                <c:pt idx="58">
                  <c:v>566850</c:v>
                </c:pt>
                <c:pt idx="59">
                  <c:v>196586</c:v>
                </c:pt>
                <c:pt idx="60">
                  <c:v>186849</c:v>
                </c:pt>
                <c:pt idx="61">
                  <c:v>199986</c:v>
                </c:pt>
                <c:pt idx="62">
                  <c:v>43088</c:v>
                </c:pt>
                <c:pt idx="63">
                  <c:v>925492</c:v>
                </c:pt>
                <c:pt idx="64">
                  <c:v>663993</c:v>
                </c:pt>
                <c:pt idx="65">
                  <c:v>395376</c:v>
                </c:pt>
                <c:pt idx="66">
                  <c:v>37094</c:v>
                </c:pt>
                <c:pt idx="67">
                  <c:v>605606</c:v>
                </c:pt>
                <c:pt idx="68">
                  <c:v>280234</c:v>
                </c:pt>
                <c:pt idx="69">
                  <c:v>228704</c:v>
                </c:pt>
                <c:pt idx="70">
                  <c:v>385440</c:v>
                </c:pt>
                <c:pt idx="71">
                  <c:v>317336</c:v>
                </c:pt>
                <c:pt idx="72">
                  <c:v>123787</c:v>
                </c:pt>
                <c:pt idx="73">
                  <c:v>377291</c:v>
                </c:pt>
                <c:pt idx="74">
                  <c:v>44069</c:v>
                </c:pt>
                <c:pt idx="75">
                  <c:v>510951</c:v>
                </c:pt>
                <c:pt idx="76">
                  <c:v>567773</c:v>
                </c:pt>
                <c:pt idx="77">
                  <c:v>92498</c:v>
                </c:pt>
                <c:pt idx="78">
                  <c:v>233422</c:v>
                </c:pt>
                <c:pt idx="79">
                  <c:v>366649</c:v>
                </c:pt>
                <c:pt idx="80">
                  <c:v>1009674</c:v>
                </c:pt>
                <c:pt idx="81">
                  <c:v>29134</c:v>
                </c:pt>
                <c:pt idx="82">
                  <c:v>46878</c:v>
                </c:pt>
                <c:pt idx="83">
                  <c:v>340430</c:v>
                </c:pt>
                <c:pt idx="84">
                  <c:v>381406</c:v>
                </c:pt>
                <c:pt idx="85">
                  <c:v>329113</c:v>
                </c:pt>
                <c:pt idx="86">
                  <c:v>175700</c:v>
                </c:pt>
                <c:pt idx="87">
                  <c:v>544996</c:v>
                </c:pt>
                <c:pt idx="88">
                  <c:v>258320</c:v>
                </c:pt>
                <c:pt idx="89">
                  <c:v>88367</c:v>
                </c:pt>
                <c:pt idx="90">
                  <c:v>777231</c:v>
                </c:pt>
                <c:pt idx="91">
                  <c:v>778179</c:v>
                </c:pt>
                <c:pt idx="92">
                  <c:v>458263</c:v>
                </c:pt>
                <c:pt idx="93">
                  <c:v>131876</c:v>
                </c:pt>
                <c:pt idx="94">
                  <c:v>5337767</c:v>
                </c:pt>
                <c:pt idx="95">
                  <c:v>211081</c:v>
                </c:pt>
                <c:pt idx="96">
                  <c:v>391853</c:v>
                </c:pt>
                <c:pt idx="97">
                  <c:v>492178</c:v>
                </c:pt>
                <c:pt idx="98">
                  <c:v>553820</c:v>
                </c:pt>
                <c:pt idx="99">
                  <c:v>148141</c:v>
                </c:pt>
                <c:pt idx="100">
                  <c:v>194710</c:v>
                </c:pt>
                <c:pt idx="101">
                  <c:v>666085</c:v>
                </c:pt>
                <c:pt idx="102">
                  <c:v>1382512</c:v>
                </c:pt>
                <c:pt idx="103">
                  <c:v>142040</c:v>
                </c:pt>
                <c:pt idx="104">
                  <c:v>557137</c:v>
                </c:pt>
                <c:pt idx="105">
                  <c:v>220532</c:v>
                </c:pt>
                <c:pt idx="106">
                  <c:v>741261</c:v>
                </c:pt>
                <c:pt idx="107">
                  <c:v>1046378</c:v>
                </c:pt>
                <c:pt idx="108">
                  <c:v>373644</c:v>
                </c:pt>
                <c:pt idx="109">
                  <c:v>79846</c:v>
                </c:pt>
                <c:pt idx="110">
                  <c:v>383660</c:v>
                </c:pt>
                <c:pt idx="111">
                  <c:v>696721</c:v>
                </c:pt>
                <c:pt idx="112">
                  <c:v>307072</c:v>
                </c:pt>
                <c:pt idx="113">
                  <c:v>178176</c:v>
                </c:pt>
                <c:pt idx="114" formatCode="0">
                  <c:v>4959575</c:v>
                </c:pt>
                <c:pt idx="115" formatCode="0">
                  <c:v>107691</c:v>
                </c:pt>
                <c:pt idx="116" formatCode="0">
                  <c:v>147513</c:v>
                </c:pt>
                <c:pt idx="117" formatCode="0">
                  <c:v>205790</c:v>
                </c:pt>
                <c:pt idx="118" formatCode="0">
                  <c:v>1683022</c:v>
                </c:pt>
                <c:pt idx="119" formatCode="0">
                  <c:v>47575</c:v>
                </c:pt>
                <c:pt idx="120" formatCode="0">
                  <c:v>250491</c:v>
                </c:pt>
                <c:pt idx="121" formatCode="0">
                  <c:v>72876</c:v>
                </c:pt>
              </c:numCache>
            </c:numRef>
          </c:xVal>
          <c:yVal>
            <c:numRef>
              <c:f>'symbols deduped HDC AAU etc'!$M$2:$M$123</c:f>
              <c:numCache>
                <c:formatCode>0%</c:formatCode>
                <c:ptCount val="122"/>
                <c:pt idx="0">
                  <c:v>0.46253201363347518</c:v>
                </c:pt>
                <c:pt idx="1">
                  <c:v>0.46911448307100023</c:v>
                </c:pt>
                <c:pt idx="2">
                  <c:v>0.41029805896207261</c:v>
                </c:pt>
                <c:pt idx="3">
                  <c:v>0.49313634577603144</c:v>
                </c:pt>
                <c:pt idx="4">
                  <c:v>0.40900420310515156</c:v>
                </c:pt>
                <c:pt idx="5">
                  <c:v>0.4105889462185659</c:v>
                </c:pt>
                <c:pt idx="6">
                  <c:v>0.39955882651602631</c:v>
                </c:pt>
                <c:pt idx="7">
                  <c:v>0.27783463813450238</c:v>
                </c:pt>
                <c:pt idx="8">
                  <c:v>0.47762106068132026</c:v>
                </c:pt>
                <c:pt idx="9">
                  <c:v>0.34349329626268088</c:v>
                </c:pt>
                <c:pt idx="10">
                  <c:v>0.33608195020014592</c:v>
                </c:pt>
                <c:pt idx="11">
                  <c:v>0.37472719747140282</c:v>
                </c:pt>
                <c:pt idx="12">
                  <c:v>0.44984541394709732</c:v>
                </c:pt>
                <c:pt idx="13">
                  <c:v>0.43300617166471889</c:v>
                </c:pt>
                <c:pt idx="14">
                  <c:v>0.37392222588208013</c:v>
                </c:pt>
                <c:pt idx="15">
                  <c:v>0.24062860844340553</c:v>
                </c:pt>
                <c:pt idx="16">
                  <c:v>0.47943991150245413</c:v>
                </c:pt>
                <c:pt idx="17">
                  <c:v>0.37005293532780548</c:v>
                </c:pt>
                <c:pt idx="18">
                  <c:v>0.3580712518130128</c:v>
                </c:pt>
                <c:pt idx="19">
                  <c:v>0.38368535352564764</c:v>
                </c:pt>
                <c:pt idx="20">
                  <c:v>0.4149846739479256</c:v>
                </c:pt>
                <c:pt idx="21">
                  <c:v>7.1096187404156394E-2</c:v>
                </c:pt>
                <c:pt idx="22">
                  <c:v>0.41113164965742527</c:v>
                </c:pt>
                <c:pt idx="23">
                  <c:v>0.30174078226208312</c:v>
                </c:pt>
                <c:pt idx="24">
                  <c:v>0.47745823568121731</c:v>
                </c:pt>
                <c:pt idx="25">
                  <c:v>0.21738946538688933</c:v>
                </c:pt>
                <c:pt idx="26">
                  <c:v>0.41459624456572003</c:v>
                </c:pt>
                <c:pt idx="27">
                  <c:v>0.44376638109768063</c:v>
                </c:pt>
                <c:pt idx="28">
                  <c:v>0.32557349192863277</c:v>
                </c:pt>
                <c:pt idx="29">
                  <c:v>0.33051604071186286</c:v>
                </c:pt>
                <c:pt idx="30">
                  <c:v>0.3075619407257133</c:v>
                </c:pt>
                <c:pt idx="31">
                  <c:v>0.49307541554765255</c:v>
                </c:pt>
                <c:pt idx="32">
                  <c:v>0.46615200336966323</c:v>
                </c:pt>
                <c:pt idx="33">
                  <c:v>0.5371024734982337</c:v>
                </c:pt>
                <c:pt idx="34">
                  <c:v>0.49936830349352634</c:v>
                </c:pt>
                <c:pt idx="35">
                  <c:v>0.45080463857089181</c:v>
                </c:pt>
                <c:pt idx="36">
                  <c:v>0.39986989282286978</c:v>
                </c:pt>
                <c:pt idx="37">
                  <c:v>0.42824089341730032</c:v>
                </c:pt>
                <c:pt idx="38">
                  <c:v>0.46624437477339126</c:v>
                </c:pt>
                <c:pt idx="39">
                  <c:v>0.41824635436815744</c:v>
                </c:pt>
                <c:pt idx="40">
                  <c:v>0.40704139483502511</c:v>
                </c:pt>
                <c:pt idx="41">
                  <c:v>0.51853245746088261</c:v>
                </c:pt>
                <c:pt idx="42">
                  <c:v>0.44123062246601424</c:v>
                </c:pt>
                <c:pt idx="43">
                  <c:v>0.45294387629011568</c:v>
                </c:pt>
                <c:pt idx="44">
                  <c:v>0.32913935292873753</c:v>
                </c:pt>
                <c:pt idx="45">
                  <c:v>0.48915972002391755</c:v>
                </c:pt>
                <c:pt idx="46">
                  <c:v>0.42603016106418667</c:v>
                </c:pt>
                <c:pt idx="47">
                  <c:v>0.55911933266201763</c:v>
                </c:pt>
                <c:pt idx="48">
                  <c:v>0.53412959254253001</c:v>
                </c:pt>
                <c:pt idx="49">
                  <c:v>0.50505857362724027</c:v>
                </c:pt>
                <c:pt idx="50">
                  <c:v>0.30862006519377105</c:v>
                </c:pt>
                <c:pt idx="51">
                  <c:v>3.5109277626612902E-4</c:v>
                </c:pt>
                <c:pt idx="52">
                  <c:v>0.39524761792730306</c:v>
                </c:pt>
                <c:pt idx="53">
                  <c:v>0.42049249438957897</c:v>
                </c:pt>
                <c:pt idx="54">
                  <c:v>0.48467376850069382</c:v>
                </c:pt>
                <c:pt idx="55">
                  <c:v>0.3912070368309658</c:v>
                </c:pt>
                <c:pt idx="56">
                  <c:v>0.44401403799398081</c:v>
                </c:pt>
                <c:pt idx="57">
                  <c:v>0.4897857294295469</c:v>
                </c:pt>
                <c:pt idx="58">
                  <c:v>0.49367733968422012</c:v>
                </c:pt>
                <c:pt idx="59">
                  <c:v>0.42917603491601641</c:v>
                </c:pt>
                <c:pt idx="60">
                  <c:v>0.39271818420221738</c:v>
                </c:pt>
                <c:pt idx="61">
                  <c:v>0.47471322992609483</c:v>
                </c:pt>
                <c:pt idx="62">
                  <c:v>0.5029938730040856</c:v>
                </c:pt>
                <c:pt idx="63">
                  <c:v>0.43025871644487512</c:v>
                </c:pt>
                <c:pt idx="64">
                  <c:v>0.32375793118300977</c:v>
                </c:pt>
                <c:pt idx="65">
                  <c:v>0.43605580510703768</c:v>
                </c:pt>
                <c:pt idx="66">
                  <c:v>0.26451717258855878</c:v>
                </c:pt>
                <c:pt idx="67">
                  <c:v>0.308743638603316</c:v>
                </c:pt>
                <c:pt idx="68">
                  <c:v>0.42164762305787346</c:v>
                </c:pt>
                <c:pt idx="69">
                  <c:v>0.34943857562613684</c:v>
                </c:pt>
                <c:pt idx="70">
                  <c:v>0.30768472395184826</c:v>
                </c:pt>
                <c:pt idx="71">
                  <c:v>0.37828988832026689</c:v>
                </c:pt>
                <c:pt idx="72">
                  <c:v>0.22705938426490671</c:v>
                </c:pt>
                <c:pt idx="73">
                  <c:v>0.47812166205925988</c:v>
                </c:pt>
                <c:pt idx="74">
                  <c:v>0.11123465474596662</c:v>
                </c:pt>
                <c:pt idx="75">
                  <c:v>0.40663977563406312</c:v>
                </c:pt>
                <c:pt idx="76">
                  <c:v>0.34275317776646652</c:v>
                </c:pt>
                <c:pt idx="77">
                  <c:v>0.24304309282362888</c:v>
                </c:pt>
                <c:pt idx="78">
                  <c:v>0.41164928755644281</c:v>
                </c:pt>
                <c:pt idx="79">
                  <c:v>0.40441403085785105</c:v>
                </c:pt>
                <c:pt idx="80">
                  <c:v>0.39756297577237892</c:v>
                </c:pt>
                <c:pt idx="81">
                  <c:v>3.775657307613102E-4</c:v>
                </c:pt>
                <c:pt idx="82">
                  <c:v>4.9575493835061324E-2</c:v>
                </c:pt>
                <c:pt idx="83">
                  <c:v>0.34667626237405708</c:v>
                </c:pt>
                <c:pt idx="84">
                  <c:v>0.38645432950713937</c:v>
                </c:pt>
                <c:pt idx="85">
                  <c:v>0.43457718169747239</c:v>
                </c:pt>
                <c:pt idx="86">
                  <c:v>0.43949345475241891</c:v>
                </c:pt>
                <c:pt idx="87">
                  <c:v>0.43352428274702975</c:v>
                </c:pt>
                <c:pt idx="88">
                  <c:v>0.42100108392691238</c:v>
                </c:pt>
                <c:pt idx="89">
                  <c:v>0.26251881358425716</c:v>
                </c:pt>
                <c:pt idx="90">
                  <c:v>0.35663785927221131</c:v>
                </c:pt>
                <c:pt idx="91">
                  <c:v>0.44864998926982147</c:v>
                </c:pt>
                <c:pt idx="92">
                  <c:v>0.35015264160536635</c:v>
                </c:pt>
                <c:pt idx="93">
                  <c:v>0.32469895962874257</c:v>
                </c:pt>
                <c:pt idx="94">
                  <c:v>0.33438589582497813</c:v>
                </c:pt>
                <c:pt idx="95">
                  <c:v>0.39916903937351106</c:v>
                </c:pt>
                <c:pt idx="96">
                  <c:v>0.36273551561427381</c:v>
                </c:pt>
                <c:pt idx="97">
                  <c:v>0.38534229486080318</c:v>
                </c:pt>
                <c:pt idx="98">
                  <c:v>0.38415369614676248</c:v>
                </c:pt>
                <c:pt idx="99">
                  <c:v>0.29409143991197578</c:v>
                </c:pt>
                <c:pt idx="100">
                  <c:v>0.44323352678342104</c:v>
                </c:pt>
                <c:pt idx="101">
                  <c:v>0.45789951732886991</c:v>
                </c:pt>
                <c:pt idx="102">
                  <c:v>0.34959985880773525</c:v>
                </c:pt>
                <c:pt idx="103">
                  <c:v>0.43784849338214676</c:v>
                </c:pt>
                <c:pt idx="104">
                  <c:v>0.46567720327316281</c:v>
                </c:pt>
                <c:pt idx="105">
                  <c:v>0.41091542270509496</c:v>
                </c:pt>
                <c:pt idx="106">
                  <c:v>0.4127763365400311</c:v>
                </c:pt>
                <c:pt idx="107">
                  <c:v>0.41732433212472025</c:v>
                </c:pt>
                <c:pt idx="108">
                  <c:v>0.33069178148183831</c:v>
                </c:pt>
                <c:pt idx="109">
                  <c:v>0.38723292337750226</c:v>
                </c:pt>
                <c:pt idx="110">
                  <c:v>0.39835531460147039</c:v>
                </c:pt>
                <c:pt idx="111">
                  <c:v>0.42660261424587503</c:v>
                </c:pt>
                <c:pt idx="112">
                  <c:v>0.40770568466027512</c:v>
                </c:pt>
                <c:pt idx="113">
                  <c:v>0.19946008441091972</c:v>
                </c:pt>
                <c:pt idx="114">
                  <c:v>0.33661331868154032</c:v>
                </c:pt>
                <c:pt idx="115">
                  <c:v>0.48581589919306239</c:v>
                </c:pt>
                <c:pt idx="116">
                  <c:v>0.29932277155233844</c:v>
                </c:pt>
                <c:pt idx="117">
                  <c:v>0.42164828222945788</c:v>
                </c:pt>
                <c:pt idx="118">
                  <c:v>0.37434448272215154</c:v>
                </c:pt>
                <c:pt idx="119">
                  <c:v>0.15024697845507112</c:v>
                </c:pt>
                <c:pt idx="120">
                  <c:v>0.40797473761532382</c:v>
                </c:pt>
                <c:pt idx="121">
                  <c:v>0.42610736044788439</c:v>
                </c:pt>
              </c:numCache>
            </c:numRef>
          </c:yVal>
        </c:ser>
        <c:axId val="110905216"/>
        <c:axId val="110983808"/>
      </c:scatterChart>
      <c:valAx>
        <c:axId val="1109052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WorldCat Holdings, Jan 2012 </a:t>
                </a:r>
              </a:p>
            </c:rich>
          </c:tx>
        </c:title>
        <c:numFmt formatCode="#,##0" sourceLinked="0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0983808"/>
        <c:crosses val="autoZero"/>
        <c:crossBetween val="midCat"/>
      </c:valAx>
      <c:valAx>
        <c:axId val="11098380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0905216"/>
        <c:crosses val="autoZero"/>
        <c:crossBetween val="midCat"/>
      </c:valAx>
    </c:plotArea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cat>
            <c:strRef>
              <c:f>'BosWash distribution'!$E$2:$E$6</c:f>
              <c:strCache>
                <c:ptCount val="5"/>
                <c:pt idx="0">
                  <c:v>&lt;5 in region</c:v>
                </c:pt>
                <c:pt idx="1">
                  <c:v>5 to 9 in region</c:v>
                </c:pt>
                <c:pt idx="2">
                  <c:v>10 to 24 in region</c:v>
                </c:pt>
                <c:pt idx="3">
                  <c:v>25 to 99 in region</c:v>
                </c:pt>
                <c:pt idx="4">
                  <c:v>&gt; 99 in region</c:v>
                </c:pt>
              </c:strCache>
            </c:strRef>
          </c:cat>
          <c:val>
            <c:numRef>
              <c:f>'BosWash distribution'!$F$2:$F$6</c:f>
              <c:numCache>
                <c:formatCode>0.00</c:formatCode>
                <c:ptCount val="5"/>
                <c:pt idx="0">
                  <c:v>0.75100367069296903</c:v>
                </c:pt>
                <c:pt idx="1">
                  <c:v>0.11030546332802466</c:v>
                </c:pt>
                <c:pt idx="2">
                  <c:v>7.3405202175409925E-2</c:v>
                </c:pt>
                <c:pt idx="3">
                  <c:v>5.4436922593675489E-2</c:v>
                </c:pt>
                <c:pt idx="4">
                  <c:v>1.0848741209920921E-2</c:v>
                </c:pt>
              </c:numCache>
            </c:numRef>
          </c:val>
        </c:ser>
        <c:axId val="111403008"/>
        <c:axId val="111404928"/>
      </c:barChart>
      <c:catAx>
        <c:axId val="11140300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Holding Libraries in </a:t>
                </a:r>
                <a:r>
                  <a:rPr lang="en-US" sz="1600" dirty="0" err="1" smtClean="0"/>
                  <a:t>Bos</a:t>
                </a:r>
                <a:r>
                  <a:rPr lang="en-US" sz="1600" dirty="0" smtClean="0"/>
                  <a:t>-Wash</a:t>
                </a:r>
                <a:endParaRPr lang="en-US" sz="1600" dirty="0"/>
              </a:p>
            </c:rich>
          </c:tx>
        </c:title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1404928"/>
        <c:crosses val="autoZero"/>
        <c:auto val="1"/>
        <c:lblAlgn val="ctr"/>
        <c:lblOffset val="100"/>
      </c:catAx>
      <c:valAx>
        <c:axId val="111404928"/>
        <c:scaling>
          <c:orientation val="minMax"/>
        </c:scaling>
        <c:axPos val="b"/>
        <c:majorGridlines/>
        <c:numFmt formatCode="0%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1403008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19977133317347823"/>
                  <c:y val="-7.6633055002205408E-2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bg1"/>
                        </a:solidFill>
                      </a:defRPr>
                    </a:pPr>
                    <a:r>
                      <a:rPr lang="en-US" sz="2000" b="1" smtClean="0">
                        <a:solidFill>
                          <a:schemeClr val="bg1"/>
                        </a:solidFill>
                      </a:rPr>
                      <a:t>137,106,376</a:t>
                    </a:r>
                    <a:r>
                      <a:rPr lang="en-US" sz="2000" b="1">
                        <a:solidFill>
                          <a:schemeClr val="bg1"/>
                        </a:solidFill>
                      </a:rPr>
                      <a:t>
72%</a:t>
                    </a:r>
                  </a:p>
                </c:rich>
              </c:tx>
              <c:spPr/>
              <c:showVal val="1"/>
              <c:showPercent val="1"/>
              <c:separator>
</c:separator>
            </c:dLbl>
            <c:dLbl>
              <c:idx val="1"/>
              <c:layout>
                <c:manualLayout>
                  <c:x val="2.1038923006181286E-2"/>
                  <c:y val="1.1699807173837241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33,410,835</a:t>
                    </a:r>
                    <a:r>
                      <a:rPr lang="en-US" b="1"/>
                      <a:t>
17%</a:t>
                    </a:r>
                  </a:p>
                </c:rich>
              </c:tx>
              <c:showVal val="1"/>
              <c:showPercent val="1"/>
              <c:separator>
</c:separator>
            </c:dLbl>
            <c:dLbl>
              <c:idx val="2"/>
              <c:layout>
                <c:manualLayout>
                  <c:x val="4.6400899876319505E-2"/>
                  <c:y val="1.9719307585779042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21,056,964</a:t>
                    </a:r>
                    <a:r>
                      <a:rPr lang="en-US" b="1"/>
                      <a:t>
11%</a:t>
                    </a:r>
                  </a:p>
                </c:rich>
              </c:tx>
              <c:showVal val="1"/>
              <c:showPercent val="1"/>
              <c:separator>
</c:separator>
            </c:dLbl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BOSWASH!$H$29:$H$31</c:f>
              <c:strCache>
                <c:ptCount val="3"/>
                <c:pt idx="0">
                  <c:v>Academic </c:v>
                </c:pt>
                <c:pt idx="1">
                  <c:v>Public</c:v>
                </c:pt>
                <c:pt idx="2">
                  <c:v>Other</c:v>
                </c:pt>
              </c:strCache>
            </c:strRef>
          </c:cat>
          <c:val>
            <c:numRef>
              <c:f>BOSWASH!$J$29:$J$31</c:f>
              <c:numCache>
                <c:formatCode>General</c:formatCode>
                <c:ptCount val="3"/>
                <c:pt idx="0" formatCode="_(* #,##0.00_);_(* \(#,##0.00\);_(* &quot;-&quot;??_);_(@_)">
                  <c:v>137106376</c:v>
                </c:pt>
                <c:pt idx="1">
                  <c:v>33410835</c:v>
                </c:pt>
                <c:pt idx="2">
                  <c:v>21056964</c:v>
                </c:pt>
              </c:numCache>
            </c:numRef>
          </c:val>
        </c:ser>
        <c:firstSliceAng val="144"/>
      </c:pieChart>
    </c:plotArea>
    <c:legend>
      <c:legendPos val="t"/>
      <c:txPr>
        <a:bodyPr/>
        <a:lstStyle/>
        <a:p>
          <a:pPr rtl="0">
            <a:defRPr sz="1800" b="1"/>
          </a:pPr>
          <a:endParaRPr lang="en-US"/>
        </a:p>
      </c:txPr>
    </c:legend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0.41953</cdr:x>
      <cdr:y>0.27676</cdr:y>
    </cdr:from>
    <cdr:to>
      <cdr:x>0.86903</cdr:x>
      <cdr:y>0.39144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36818" y="1741439"/>
          <a:ext cx="3896591" cy="7215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800" dirty="0"/>
            <a:t>Median</a:t>
          </a:r>
          <a:r>
            <a:rPr lang="en-US" sz="1800" baseline="0" dirty="0"/>
            <a:t> holdings in Jan 2011:  </a:t>
          </a:r>
          <a:r>
            <a:rPr lang="en-US" sz="1800" b="1" baseline="0" dirty="0"/>
            <a:t>287K titles</a:t>
          </a:r>
        </a:p>
        <a:p xmlns:a="http://schemas.openxmlformats.org/drawingml/2006/main">
          <a:r>
            <a:rPr lang="en-US" sz="1800" baseline="0" dirty="0"/>
            <a:t>Median growth as of Jan 2012:  </a:t>
          </a:r>
          <a:r>
            <a:rPr lang="en-US" sz="1800" b="1" baseline="0" dirty="0"/>
            <a:t>+2%</a:t>
          </a:r>
          <a:endParaRPr lang="en-US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0.61667</cdr:x>
      <cdr:y>0.23684</cdr:y>
    </cdr:from>
    <cdr:to>
      <cdr:x>0.9511</cdr:x>
      <cdr:y>0.43132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38800" y="1371600"/>
          <a:ext cx="3058050" cy="112628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rgbClr val="4F81BD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600" dirty="0"/>
            <a:t>         </a:t>
          </a:r>
          <a:r>
            <a:rPr lang="en-US" sz="1600" baseline="0" dirty="0"/>
            <a:t>   </a:t>
          </a:r>
          <a:r>
            <a:rPr lang="en-US" sz="1600" baseline="0" dirty="0" smtClean="0"/>
            <a:t> </a:t>
          </a:r>
          <a:r>
            <a:rPr lang="en-US" sz="1600" dirty="0" smtClean="0"/>
            <a:t> </a:t>
          </a:r>
          <a:r>
            <a:rPr lang="en-US" sz="1600" baseline="0" dirty="0" smtClean="0"/>
            <a:t>4</a:t>
          </a:r>
          <a:r>
            <a:rPr lang="en-US" sz="1600" dirty="0" smtClean="0"/>
            <a:t>% </a:t>
          </a:r>
          <a:r>
            <a:rPr lang="en-US" sz="1600" dirty="0"/>
            <a:t>held by &lt;10 libraries</a:t>
          </a:r>
          <a:endParaRPr lang="en-US" sz="1600" baseline="0" dirty="0"/>
        </a:p>
        <a:p xmlns:a="http://schemas.openxmlformats.org/drawingml/2006/main">
          <a:r>
            <a:rPr lang="en-US" sz="1600" baseline="0" dirty="0"/>
            <a:t>         </a:t>
          </a:r>
          <a:r>
            <a:rPr lang="en-US" sz="1600" baseline="0" dirty="0" smtClean="0"/>
            <a:t>     4% </a:t>
          </a:r>
          <a:r>
            <a:rPr lang="en-US" sz="1600" dirty="0">
              <a:latin typeface="Calibri"/>
            </a:rPr>
            <a:t>held by 10-24</a:t>
          </a:r>
          <a:r>
            <a:rPr lang="en-US" sz="1600" baseline="0" dirty="0">
              <a:latin typeface="Calibri"/>
            </a:rPr>
            <a:t> libraries</a:t>
          </a:r>
          <a:endParaRPr lang="en-US" sz="1600" baseline="0" dirty="0"/>
        </a:p>
        <a:p xmlns:a="http://schemas.openxmlformats.org/drawingml/2006/main">
          <a:r>
            <a:rPr lang="en-US" sz="1600" baseline="0" dirty="0"/>
            <a:t>           </a:t>
          </a:r>
          <a:r>
            <a:rPr lang="en-US" sz="1600" baseline="0" dirty="0" smtClean="0"/>
            <a:t>14% held </a:t>
          </a:r>
          <a:r>
            <a:rPr lang="en-US" sz="1600" baseline="0" dirty="0"/>
            <a:t>by 25-99 libraries</a:t>
          </a:r>
        </a:p>
        <a:p xmlns:a="http://schemas.openxmlformats.org/drawingml/2006/main">
          <a:r>
            <a:rPr lang="en-US" sz="1600" baseline="0" dirty="0"/>
            <a:t>           </a:t>
          </a:r>
          <a:r>
            <a:rPr lang="en-US" sz="1600" b="1" dirty="0" smtClean="0"/>
            <a:t>7</a:t>
          </a:r>
          <a:r>
            <a:rPr lang="en-US" sz="1600" b="1" baseline="0" dirty="0" smtClean="0"/>
            <a:t>7% held </a:t>
          </a:r>
          <a:r>
            <a:rPr lang="en-US" sz="1600" b="1" baseline="0" dirty="0"/>
            <a:t>by &gt;99 libraries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0.63324</cdr:x>
      <cdr:y>0.33576</cdr:y>
    </cdr:from>
    <cdr:to>
      <cdr:x>0.66709</cdr:x>
      <cdr:y>0.36944</cdr:y>
    </cdr:to>
    <cdr:sp macro="" textlink="">
      <cdr:nvSpPr>
        <cdr:cNvPr id="3" name="Rounded Rectangle 2"/>
        <cdr:cNvSpPr/>
      </cdr:nvSpPr>
      <cdr:spPr>
        <a:xfrm xmlns:a="http://schemas.openxmlformats.org/drawingml/2006/main">
          <a:off x="5790365" y="1944475"/>
          <a:ext cx="309469" cy="195032"/>
        </a:xfrm>
        <a:prstGeom xmlns:a="http://schemas.openxmlformats.org/drawingml/2006/main" prst="roundRect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0.63324</cdr:x>
      <cdr:y>0.37962</cdr:y>
    </cdr:from>
    <cdr:to>
      <cdr:x>0.66709</cdr:x>
      <cdr:y>0.4133</cdr:y>
    </cdr:to>
    <cdr:sp macro="" textlink="">
      <cdr:nvSpPr>
        <cdr:cNvPr id="4" name="Rounded Rectangle 3"/>
        <cdr:cNvSpPr/>
      </cdr:nvSpPr>
      <cdr:spPr>
        <a:xfrm xmlns:a="http://schemas.openxmlformats.org/drawingml/2006/main">
          <a:off x="5790365" y="2198470"/>
          <a:ext cx="309469" cy="195033"/>
        </a:xfrm>
        <a:prstGeom xmlns:a="http://schemas.openxmlformats.org/drawingml/2006/main" prst="roundRect">
          <a:avLst/>
        </a:prstGeom>
        <a:solidFill xmlns:a="http://schemas.openxmlformats.org/drawingml/2006/main">
          <a:srgbClr val="9BBB59"/>
        </a:solidFill>
        <a:ln xmlns:a="http://schemas.openxmlformats.org/drawingml/2006/main" w="25400" cap="flat" cmpd="sng" algn="ctr">
          <a:solidFill>
            <a:srgbClr val="9BBB59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0.63324</cdr:x>
      <cdr:y>0.24805</cdr:y>
    </cdr:from>
    <cdr:to>
      <cdr:x>0.66709</cdr:x>
      <cdr:y>0.28171</cdr:y>
    </cdr:to>
    <cdr:sp macro="" textlink="">
      <cdr:nvSpPr>
        <cdr:cNvPr id="5" name="Rounded Rectangle 4"/>
        <cdr:cNvSpPr/>
      </cdr:nvSpPr>
      <cdr:spPr>
        <a:xfrm xmlns:a="http://schemas.openxmlformats.org/drawingml/2006/main">
          <a:off x="5790365" y="1436484"/>
          <a:ext cx="309469" cy="194969"/>
        </a:xfrm>
        <a:prstGeom xmlns:a="http://schemas.openxmlformats.org/drawingml/2006/main" prst="roundRect">
          <a:avLst/>
        </a:prstGeom>
        <a:solidFill xmlns:a="http://schemas.openxmlformats.org/drawingml/2006/main">
          <a:srgbClr val="C0504D"/>
        </a:solidFill>
        <a:ln xmlns:a="http://schemas.openxmlformats.org/drawingml/2006/main" w="25400" cap="flat" cmpd="sng" algn="ctr">
          <a:solidFill>
            <a:srgbClr val="C0504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0.63324</cdr:x>
      <cdr:y>0.2919</cdr:y>
    </cdr:from>
    <cdr:to>
      <cdr:x>0.66709</cdr:x>
      <cdr:y>0.32557</cdr:y>
    </cdr:to>
    <cdr:sp macro="" textlink="">
      <cdr:nvSpPr>
        <cdr:cNvPr id="6" name="Rounded Rectangle 5"/>
        <cdr:cNvSpPr/>
      </cdr:nvSpPr>
      <cdr:spPr>
        <a:xfrm xmlns:a="http://schemas.openxmlformats.org/drawingml/2006/main">
          <a:off x="5790365" y="1690480"/>
          <a:ext cx="309469" cy="194969"/>
        </a:xfrm>
        <a:prstGeom xmlns:a="http://schemas.openxmlformats.org/drawingml/2006/main" prst="roundRect">
          <a:avLst/>
        </a:prstGeom>
        <a:solidFill xmlns:a="http://schemas.openxmlformats.org/drawingml/2006/main">
          <a:srgbClr val="8064A2"/>
        </a:solidFill>
        <a:ln xmlns:a="http://schemas.openxmlformats.org/drawingml/2006/main" w="25400" cap="flat" cmpd="sng" algn="ctr">
          <a:solidFill>
            <a:srgbClr val="8064A2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0.40486</cdr:x>
      <cdr:y>0.2213</cdr:y>
    </cdr:from>
    <cdr:to>
      <cdr:x>0.95011</cdr:x>
      <cdr:y>0.37883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07994" y="1391674"/>
          <a:ext cx="4724400" cy="9906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91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Median duplication = </a:t>
          </a:r>
          <a:r>
            <a:rPr lang="en-US" sz="1800" b="1" dirty="0"/>
            <a:t>41%</a:t>
          </a:r>
          <a:r>
            <a:rPr lang="en-US" sz="1800" dirty="0"/>
            <a:t> of cataloged titles </a:t>
          </a:r>
        </a:p>
        <a:p xmlns:a="http://schemas.openxmlformats.org/drawingml/2006/main">
          <a:r>
            <a:rPr lang="en-US" sz="1800" dirty="0"/>
            <a:t>    Median</a:t>
          </a:r>
          <a:r>
            <a:rPr lang="en-US" sz="1800" baseline="0" dirty="0"/>
            <a:t> </a:t>
          </a:r>
          <a:r>
            <a:rPr lang="en-US" sz="1800" dirty="0"/>
            <a:t>public domain</a:t>
          </a:r>
          <a:r>
            <a:rPr lang="en-US" sz="1800" baseline="0" dirty="0"/>
            <a:t> = 5%</a:t>
          </a:r>
        </a:p>
        <a:p xmlns:a="http://schemas.openxmlformats.org/drawingml/2006/main">
          <a:r>
            <a:rPr lang="en-US" sz="1800" baseline="0" dirty="0"/>
            <a:t>    Median in copyright = 34%</a:t>
          </a:r>
          <a:endParaRPr lang="en-US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90B96-037A-504A-977E-B6542BD6CBD5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E670E-6968-D546-96D3-BA97EA7DE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C79E4-531B-094F-B0E0-0AB1940632EE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21901-2D7D-404F-83CF-0310337D82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85800" y="1523999"/>
            <a:ext cx="7772400" cy="2732725"/>
          </a:xfrm>
        </p:spPr>
        <p:txBody>
          <a:bodyPr wrap="square" tIns="0" bIns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85800" y="990216"/>
            <a:ext cx="7772400" cy="533784"/>
          </a:xfr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245651"/>
            <a:ext cx="8153400" cy="491741"/>
          </a:xfrm>
        </p:spPr>
        <p:txBody>
          <a:bodyPr>
            <a:normAutofit/>
          </a:bodyPr>
          <a:lstStyle>
            <a:lvl1pPr marL="0" indent="0" algn="r">
              <a:spcBef>
                <a:spcPts val="120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Venue or location, date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Twitter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hashtag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lvl="0"/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256725"/>
            <a:ext cx="3693697" cy="45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Presenter name</a:t>
            </a:r>
            <a:endParaRPr lang="en-US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4713925"/>
            <a:ext cx="3693697" cy="130587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Title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Organization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Presenter’s Twitter</a:t>
            </a:r>
            <a:r>
              <a:rPr lang="en-US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ID or other info</a:t>
            </a:r>
          </a:p>
        </p:txBody>
      </p:sp>
      <p:pic>
        <p:nvPicPr>
          <p:cNvPr id="19" name="Picture 18" descr="oclclogo-rings-transparent.png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b="8763"/>
          <a:stretch>
            <a:fillRect/>
          </a:stretch>
        </p:blipFill>
        <p:spPr>
          <a:xfrm>
            <a:off x="5325434" y="2853375"/>
            <a:ext cx="3513766" cy="33950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lIns="457200" tIns="457200" rIns="457200" bIns="4572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66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16200000" scaled="0"/>
                  <a:tileRect/>
                </a:gradFill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Big Tex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vert="horz" lIns="457200" tIns="457200" rIns="457200" bIns="45720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lang="en-US" sz="6600" b="0" i="0" kern="120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marL="0" lvl="0" indent="0" algn="ctr" defTabSz="4572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228600"/>
            <a:ext cx="8839200" cy="5791200"/>
          </a:xfrm>
        </p:spPr>
        <p:txBody>
          <a:bodyPr lIns="457200" tIns="457200" rIns="457200" bIns="4572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8000">
                <a:solidFill>
                  <a:srgbClr val="FFFFFF"/>
                </a:solidFill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Char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g Head and Conten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ig Head and Open Layou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228600"/>
            <a:ext cx="8839200" cy="5791200"/>
          </a:xfrm>
        </p:spPr>
        <p:txBody>
          <a:bodyPr lIns="457200" tIns="457200" rIns="457200" bIns="4572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80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16200000" scaled="0"/>
                  <a:tileRect/>
                </a:gradFill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05200" y="990600"/>
            <a:ext cx="5181600" cy="51530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 marL="914400" indent="-228600"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990600"/>
            <a:ext cx="2667000" cy="51530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tex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1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5" name="Rounded Rectangle 14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vert="horz" lIns="457200" tIns="457200" rIns="457200" bIns="45720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lang="en-US" sz="8000" b="0" i="0" kern="120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marL="0" lvl="0" indent="0" algn="ctr" defTabSz="4572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15" name="Rounded Rectangle 14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52400"/>
            <a:ext cx="8229599" cy="304800"/>
          </a:xfrm>
        </p:spPr>
        <p:txBody>
          <a:bodyPr tIns="0" bIns="0" anchor="t">
            <a:noAutofit/>
          </a:bodyPr>
          <a:lstStyle>
            <a:lvl1pPr>
              <a:buNone/>
              <a:defRPr sz="18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kicker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1" name="Rounded Rectangle 10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ll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g tex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1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2" name="Rounded Rectangle 11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vert="horz" lIns="457200" tIns="457200" rIns="457200" bIns="45720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lang="en-US" sz="8000" b="0" i="0" kern="120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marL="0" lvl="0" indent="0" algn="ctr" defTabSz="4572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15" name="Rounded Rectangle 14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52400"/>
            <a:ext cx="8229599" cy="304800"/>
          </a:xfrm>
        </p:spPr>
        <p:txBody>
          <a:bodyPr tIns="0" bIns="0" anchor="t">
            <a:noAutofit/>
          </a:bodyPr>
          <a:lstStyle>
            <a:lvl1pPr>
              <a:buNone/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kicker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1" name="Rounded Rectangle 10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mall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15" name="Rounded Rectangle 14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52400"/>
            <a:ext cx="8229599" cy="304800"/>
          </a:xfrm>
        </p:spPr>
        <p:txBody>
          <a:bodyPr tIns="0" bIns="0" anchor="t">
            <a:noAutofit/>
          </a:bodyPr>
          <a:lstStyle>
            <a:lvl1pPr>
              <a:buNone/>
              <a:defRPr sz="18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kicker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Head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13" name="Rounded Rectangle 12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52400"/>
            <a:ext cx="8229599" cy="304800"/>
          </a:xfrm>
        </p:spPr>
        <p:txBody>
          <a:bodyPr tIns="0" bIns="0" anchor="t">
            <a:noAutofit/>
          </a:bodyPr>
          <a:lstStyle>
            <a:lvl1pPr>
              <a:buNone/>
              <a:defRPr sz="1800">
                <a:solidFill>
                  <a:srgbClr val="CDE5F6"/>
                </a:solidFill>
              </a:defRPr>
            </a:lvl1pPr>
          </a:lstStyle>
          <a:p>
            <a:pPr lvl="0"/>
            <a:r>
              <a:rPr lang="en-US" dirty="0" smtClean="0"/>
              <a:t>Edit kicker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Head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6" name="Rounded Rectangle 5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375" y="2000250"/>
            <a:ext cx="3714751" cy="41433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2000250"/>
            <a:ext cx="3714750" cy="41433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Head, Person Photo and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400" y="21336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133600"/>
            <a:ext cx="5181600" cy="838200"/>
          </a:xfrm>
        </p:spPr>
        <p:txBody>
          <a:bodyPr>
            <a:normAutofit/>
          </a:bodyPr>
          <a:lstStyle>
            <a:lvl1pPr>
              <a:buNone/>
              <a:defRPr sz="4000"/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429000" y="2971800"/>
            <a:ext cx="5181600" cy="838200"/>
          </a:xfrm>
        </p:spPr>
        <p:txBody>
          <a:bodyPr>
            <a:normAutofit/>
          </a:bodyPr>
          <a:lstStyle>
            <a:lvl1pPr>
              <a:buNone/>
              <a:defRPr sz="2400"/>
            </a:lvl1pPr>
          </a:lstStyle>
          <a:p>
            <a:pPr lvl="0"/>
            <a:r>
              <a:rPr lang="en-US" dirty="0" smtClean="0"/>
              <a:t>Position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05200" y="990600"/>
            <a:ext cx="5181600" cy="51530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-228600"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990600"/>
            <a:ext cx="2667000" cy="51530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Three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5" name="Rounded Rectangle 14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914400" y="4876800"/>
            <a:ext cx="7315200" cy="12192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14400" y="12192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467100" y="12192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233363" indent="-233363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Tx/>
              <a:buFont typeface="Arial"/>
              <a:buNone/>
              <a:defRPr lang="en-US"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19800" y="12192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233363" indent="-233363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Tx/>
              <a:buFont typeface="Arial"/>
              <a:buNone/>
              <a:defRPr lang="en-US"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4076660"/>
            <a:ext cx="2209800" cy="266740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 algn="ctr">
              <a:spcBef>
                <a:spcPts val="200"/>
              </a:spcBef>
              <a:buNone/>
              <a:defRPr lang="en-US" sz="16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ctr" defTabSz="457200" rtl="0" eaLnBrk="1" latinLnBrk="0" hangingPunct="1">
              <a:lnSpc>
                <a:spcPct val="110000"/>
              </a:lnSpc>
              <a:spcBef>
                <a:spcPts val="300"/>
              </a:spcBef>
              <a:buClrTx/>
              <a:buFont typeface="Arial"/>
              <a:buNone/>
            </a:pPr>
            <a:r>
              <a:rPr lang="en-US" dirty="0" smtClean="0"/>
              <a:t>Name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475028" y="4076660"/>
            <a:ext cx="2209800" cy="266740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 algn="ctr">
              <a:spcBef>
                <a:spcPts val="400"/>
              </a:spcBef>
              <a:buNone/>
              <a:defRPr lang="en-US" sz="16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ctr" defTabSz="457200" rtl="0" eaLnBrk="1" latinLnBrk="0" hangingPunct="1">
              <a:lnSpc>
                <a:spcPct val="110000"/>
              </a:lnSpc>
              <a:spcBef>
                <a:spcPts val="300"/>
              </a:spcBef>
              <a:buClrTx/>
              <a:buFont typeface="Arial"/>
              <a:buNone/>
            </a:pPr>
            <a:r>
              <a:rPr lang="en-US" dirty="0" smtClean="0"/>
              <a:t>Name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026522" y="4076660"/>
            <a:ext cx="2209800" cy="266740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 algn="ctr">
              <a:spcBef>
                <a:spcPts val="400"/>
              </a:spcBef>
              <a:buNone/>
              <a:defRPr lang="en-US" sz="16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ctr" defTabSz="457200" rtl="0" eaLnBrk="1" latinLnBrk="0" hangingPunct="1">
              <a:lnSpc>
                <a:spcPct val="110000"/>
              </a:lnSpc>
              <a:spcBef>
                <a:spcPts val="300"/>
              </a:spcBef>
              <a:buClrTx/>
              <a:buFont typeface="Arial"/>
              <a:buNone/>
            </a:pPr>
            <a:r>
              <a:rPr lang="en-US" dirty="0" smtClean="0"/>
              <a:t>Name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d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LC_H_CMYK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0"/>
              <a:stretch>
                <a:fillRect/>
              </a:stretch>
            </p:blipFill>
          </mc:Choice>
          <mc:Fallback>
            <p:blipFill>
              <a:blip r:embed="rId41"/>
              <a:stretch>
                <a:fillRect/>
              </a:stretch>
            </p:blipFill>
          </mc:Fallback>
        </mc:AlternateContent>
        <p:spPr>
          <a:xfrm>
            <a:off x="239866" y="6400800"/>
            <a:ext cx="903134" cy="2943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66715" y="6431783"/>
            <a:ext cx="25709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The world’s libraries.</a:t>
            </a:r>
            <a:r>
              <a:rPr lang="en-US" sz="1200" b="0" i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Connected.</a:t>
            </a:r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0" r:id="rId2"/>
    <p:sldLayoutId id="2147483687" r:id="rId3"/>
    <p:sldLayoutId id="2147483701" r:id="rId4"/>
    <p:sldLayoutId id="2147483713" r:id="rId5"/>
    <p:sldLayoutId id="2147483731" r:id="rId6"/>
    <p:sldLayoutId id="2147483715" r:id="rId7"/>
    <p:sldLayoutId id="2147483730" r:id="rId8"/>
    <p:sldLayoutId id="2147483707" r:id="rId9"/>
    <p:sldLayoutId id="2147483683" r:id="rId10"/>
    <p:sldLayoutId id="2147483682" r:id="rId11"/>
    <p:sldLayoutId id="2147483709" r:id="rId12"/>
    <p:sldLayoutId id="2147483711" r:id="rId13"/>
    <p:sldLayoutId id="2147483712" r:id="rId14"/>
    <p:sldLayoutId id="2147483703" r:id="rId15"/>
    <p:sldLayoutId id="2147483663" r:id="rId16"/>
    <p:sldLayoutId id="2147483668" r:id="rId17"/>
    <p:sldLayoutId id="2147483710" r:id="rId18"/>
    <p:sldLayoutId id="2147483716" r:id="rId19"/>
    <p:sldLayoutId id="2147483704" r:id="rId20"/>
    <p:sldLayoutId id="2147483705" r:id="rId21"/>
    <p:sldLayoutId id="2147483706" r:id="rId22"/>
    <p:sldLayoutId id="2147483702" r:id="rId23"/>
    <p:sldLayoutId id="2147483724" r:id="rId24"/>
    <p:sldLayoutId id="2147483717" r:id="rId25"/>
    <p:sldLayoutId id="2147483725" r:id="rId26"/>
    <p:sldLayoutId id="2147483721" r:id="rId27"/>
    <p:sldLayoutId id="2147483719" r:id="rId28"/>
    <p:sldLayoutId id="2147483691" r:id="rId29"/>
    <p:sldLayoutId id="2147483723" r:id="rId30"/>
    <p:sldLayoutId id="2147483718" r:id="rId31"/>
    <p:sldLayoutId id="2147483726" r:id="rId32"/>
    <p:sldLayoutId id="2147483722" r:id="rId33"/>
    <p:sldLayoutId id="2147483720" r:id="rId34"/>
    <p:sldLayoutId id="2147483727" r:id="rId35"/>
    <p:sldLayoutId id="2147483728" r:id="rId36"/>
    <p:sldLayoutId id="2147483729" r:id="rId3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Georgia"/>
        </a:defRPr>
      </a:lvl1pPr>
    </p:titleStyle>
    <p:bodyStyle>
      <a:lvl1pPr marL="2333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905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oclc.org/research/publications/library/2012/2012-05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Print Management at ‘Mega’-scale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NITLE Collections in a Mega-regional framework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NITLE  Shared Academics » Future of Libraries -  20 February 2013 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5800" y="3733800"/>
            <a:ext cx="3693697" cy="144779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Brian Lavoie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Constance Malpas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/>
              <a:t>OCLC Research</a:t>
            </a:r>
            <a:endParaRPr lang="en-US" sz="1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Regional coverage of the North American print book resource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219200"/>
          <a:ext cx="6096000" cy="4450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BOS-WASH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57 %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CHI-PITTS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41 %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TOR-BUFF-CHESTER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32 %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NOR-CAL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27 %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CHAR-LANTA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22 %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SO-CAL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21 %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CASCADIA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DAL-AUSTIN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14 %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HOU-ORLEANS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SO-FLO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DENVER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PHOENIX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34200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1481138"/>
            <a:ext cx="8534401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Share of regional print book holdings, by institution type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934200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Rareness is common</a:t>
            </a:r>
            <a:endParaRPr lang="en-US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9" y="838200"/>
            <a:ext cx="8672511" cy="53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34200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Overlap with BOS-WASH, by region</a:t>
            </a:r>
            <a:endParaRPr lang="en-US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83248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34200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HathiTrust coverage of regional print book collections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25" y="901898"/>
            <a:ext cx="7826375" cy="534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934200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 System-wide Perspective on NITLE Libraries 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NITLE Collections in a Mega-regional framework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37644" y="152400"/>
          <a:ext cx="8668712" cy="6292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chart"/>
          <p:cNvPicPr>
            <a:picLocks noChangeAspect="1"/>
          </p:cNvPicPr>
          <p:nvPr/>
        </p:nvPicPr>
        <p:blipFill>
          <a:blip r:embed="rId4"/>
          <a:srcRect r="9953"/>
          <a:stretch>
            <a:fillRect/>
          </a:stretch>
        </p:blipFill>
        <p:spPr>
          <a:xfrm>
            <a:off x="7848600" y="157213"/>
            <a:ext cx="1055153" cy="1061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1752600" y="3357264"/>
            <a:ext cx="2133600" cy="197673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24000" y="2710934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2"/>
                </a:solidFill>
              </a:rPr>
              <a:t>34% of NITLE libraries with zero or negative growth in holdings between Jan 2011 and Jan 2012</a:t>
            </a:r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304800"/>
          <a:ext cx="91440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chart"/>
          <p:cNvPicPr>
            <a:picLocks noChangeAspect="1"/>
          </p:cNvPicPr>
          <p:nvPr/>
        </p:nvPicPr>
        <p:blipFill>
          <a:blip r:embed="rId4"/>
          <a:srcRect r="9953"/>
          <a:stretch>
            <a:fillRect/>
          </a:stretch>
        </p:blipFill>
        <p:spPr>
          <a:xfrm>
            <a:off x="8077200" y="685800"/>
            <a:ext cx="817664" cy="822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6934200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5942111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Based on average WorldCat holdings distribution for 122 NITLE libraries</a:t>
            </a:r>
            <a:endParaRPr lang="en-US" sz="1400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225806" y="132326"/>
          <a:ext cx="8664677" cy="6288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chart"/>
          <p:cNvPicPr>
            <a:picLocks noChangeAspect="1"/>
          </p:cNvPicPr>
          <p:nvPr/>
        </p:nvPicPr>
        <p:blipFill>
          <a:blip r:embed="rId4"/>
          <a:srcRect r="9953"/>
          <a:stretch>
            <a:fillRect/>
          </a:stretch>
        </p:blipFill>
        <p:spPr>
          <a:xfrm>
            <a:off x="7848600" y="233413"/>
            <a:ext cx="817664" cy="822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/>
          <p:nvPr/>
        </p:nvPicPr>
        <p:blipFill>
          <a:blip r:embed="rId5" cstate="print"/>
          <a:srcRect r="65517" b="4255"/>
          <a:stretch>
            <a:fillRect/>
          </a:stretch>
        </p:blipFill>
        <p:spPr bwMode="auto">
          <a:xfrm>
            <a:off x="6840084" y="233414"/>
            <a:ext cx="856116" cy="822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819400" y="4230469"/>
            <a:ext cx="4837606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NITLE members in HathiTrust partnership = </a:t>
            </a:r>
            <a:r>
              <a:rPr lang="en-US" b="1" dirty="0" smtClean="0">
                <a:solidFill>
                  <a:srgbClr val="FF0000"/>
                </a:solidFill>
              </a:rPr>
              <a:t>4</a:t>
            </a:r>
          </a:p>
          <a:p>
            <a:r>
              <a:rPr lang="en-US" dirty="0" smtClean="0"/>
              <a:t>                                   contributing content = </a:t>
            </a:r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Liberal arts college libraries in perspective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173540"/>
            <a:ext cx="63802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Individual NITLE library collections </a:t>
            </a:r>
          </a:p>
          <a:p>
            <a:r>
              <a:rPr lang="en-US" sz="2400" dirty="0" smtClean="0"/>
              <a:t>		are comparatively</a:t>
            </a:r>
            <a:r>
              <a:rPr lang="en-US" sz="2400" i="1" dirty="0" smtClean="0"/>
              <a:t> </a:t>
            </a:r>
            <a:r>
              <a:rPr lang="en-US" sz="2000" i="1" dirty="0" smtClean="0"/>
              <a:t>small </a:t>
            </a:r>
            <a:endParaRPr lang="en-US" sz="2400" i="1" dirty="0" smtClean="0"/>
          </a:p>
          <a:p>
            <a:r>
              <a:rPr lang="en-US" sz="2400" dirty="0" smtClean="0"/>
              <a:t>			and growing relatively </a:t>
            </a:r>
            <a:r>
              <a:rPr lang="en-US" sz="2400" i="1" dirty="0" smtClean="0"/>
              <a:t>s l o w l y</a:t>
            </a:r>
          </a:p>
          <a:p>
            <a:r>
              <a:rPr lang="en-US" sz="2400" i="1" dirty="0" smtClean="0"/>
              <a:t>					</a:t>
            </a:r>
            <a:r>
              <a:rPr lang="en-US" sz="2400" dirty="0" smtClean="0"/>
              <a:t>some appear to be </a:t>
            </a:r>
            <a:r>
              <a:rPr lang="en-US" sz="2400" i="1" dirty="0" smtClean="0"/>
              <a:t>shrin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</a:t>
            </a:r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en-US" sz="2400" i="1" dirty="0" smtClean="0">
                <a:solidFill>
                  <a:schemeClr val="bg1">
                    <a:lumMod val="75000"/>
                  </a:schemeClr>
                </a:solidFill>
              </a:rPr>
              <a:t>g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52400" y="4800600"/>
            <a:ext cx="5476861" cy="1066800"/>
          </a:xfrm>
          <a:prstGeom prst="wedgeRoundRectCallout">
            <a:avLst>
              <a:gd name="adj1" fmla="val -3322"/>
              <a:gd name="adj2" fmla="val -10354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What is the role of cooperative infrastructure in the future of liberal arts college libraries?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2971800"/>
            <a:ext cx="63113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Much of the content held in NITLE libraries </a:t>
            </a:r>
            <a:endParaRPr lang="en-US" sz="2400" b="1" i="1" dirty="0" smtClean="0"/>
          </a:p>
          <a:p>
            <a:r>
              <a:rPr lang="en-US" sz="2400" dirty="0" smtClean="0"/>
              <a:t>    is </a:t>
            </a:r>
            <a:r>
              <a:rPr lang="en-US" sz="2400" b="1" i="1" dirty="0" smtClean="0"/>
              <a:t>widely duplicated </a:t>
            </a:r>
            <a:r>
              <a:rPr lang="en-US" sz="2400" dirty="0" smtClean="0"/>
              <a:t>in other libraries</a:t>
            </a:r>
          </a:p>
          <a:p>
            <a:r>
              <a:rPr lang="en-US" sz="2400" dirty="0" smtClean="0"/>
              <a:t>                and shared digital repositories</a:t>
            </a:r>
          </a:p>
        </p:txBody>
      </p:sp>
      <p:pic>
        <p:nvPicPr>
          <p:cNvPr id="9" name="chart"/>
          <p:cNvPicPr>
            <a:picLocks noChangeAspect="1"/>
          </p:cNvPicPr>
          <p:nvPr/>
        </p:nvPicPr>
        <p:blipFill>
          <a:blip r:embed="rId3"/>
          <a:srcRect r="9953"/>
          <a:stretch>
            <a:fillRect/>
          </a:stretch>
        </p:blipFill>
        <p:spPr>
          <a:xfrm>
            <a:off x="7631647" y="764406"/>
            <a:ext cx="1055153" cy="1061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ounded Rectangular Callout 9"/>
          <p:cNvSpPr/>
          <p:nvPr/>
        </p:nvSpPr>
        <p:spPr>
          <a:xfrm>
            <a:off x="6262431" y="3657600"/>
            <a:ext cx="2738431" cy="1676400"/>
          </a:xfrm>
          <a:prstGeom prst="wedgeRoundRectCallout">
            <a:avLst>
              <a:gd name="adj1" fmla="val -50191"/>
              <a:gd name="adj2" fmla="val -10772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How can NITLE members leverage collective library investment?</a:t>
            </a:r>
            <a:endParaRPr lang="en-US" sz="20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future of print management</a:t>
            </a:r>
          </a:p>
          <a:p>
            <a:r>
              <a:rPr lang="en-US" dirty="0" smtClean="0"/>
              <a:t>Mega-regions and cooperative print management</a:t>
            </a:r>
          </a:p>
          <a:p>
            <a:r>
              <a:rPr lang="en-US" dirty="0" smtClean="0"/>
              <a:t>System-wide perspective on NITLE libraries</a:t>
            </a:r>
          </a:p>
          <a:p>
            <a:r>
              <a:rPr lang="en-US" dirty="0" smtClean="0"/>
              <a:t>Implications &amp; takeaways</a:t>
            </a:r>
          </a:p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Sourcing and Scaling:  Stewardship of Print Books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NITLE Collections in a Mega-regional framework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NITLE Libraries as a collective resource:  print books</a:t>
            </a:r>
            <a:endParaRPr lang="en-US" sz="2400" dirty="0"/>
          </a:p>
        </p:txBody>
      </p:sp>
      <p:pic>
        <p:nvPicPr>
          <p:cNvPr id="3" name="chart"/>
          <p:cNvPicPr>
            <a:picLocks noChangeAspect="1"/>
          </p:cNvPicPr>
          <p:nvPr/>
        </p:nvPicPr>
        <p:blipFill>
          <a:blip r:embed="rId3"/>
          <a:srcRect r="9953"/>
          <a:stretch>
            <a:fillRect/>
          </a:stretch>
        </p:blipFill>
        <p:spPr>
          <a:xfrm>
            <a:off x="7631647" y="838200"/>
            <a:ext cx="1055153" cy="1061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57584" y="2067580"/>
            <a:ext cx="8421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9,233,838 print book titles in NITLE collective collection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2461" y="2595265"/>
            <a:ext cx="6897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Represents </a:t>
            </a:r>
            <a:r>
              <a:rPr lang="en-US" sz="2400" b="1" dirty="0" smtClean="0">
                <a:latin typeface="Calibri" pitchFamily="34" charset="0"/>
              </a:rPr>
              <a:t>20%</a:t>
            </a:r>
            <a:r>
              <a:rPr lang="en-US" sz="2400" b="1" dirty="0" smtClean="0">
                <a:solidFill>
                  <a:schemeClr val="accent4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of print book titles in North America  </a:t>
            </a:r>
          </a:p>
          <a:p>
            <a:endParaRPr lang="en-US" sz="24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584" y="3164652"/>
            <a:ext cx="7380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38,577,725 print book holdings in NITLE libraries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3687872"/>
            <a:ext cx="6044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Average NITLE holdings per print book title:  </a:t>
            </a:r>
            <a:r>
              <a:rPr lang="en-US" sz="2400" b="1" dirty="0" smtClean="0">
                <a:latin typeface="Calibri" pitchFamily="34" charset="0"/>
              </a:rPr>
              <a:t>&lt;5</a:t>
            </a:r>
          </a:p>
          <a:p>
            <a:endParaRPr lang="en-US" sz="2400" dirty="0">
              <a:latin typeface="Calibri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326495" y="2864520"/>
            <a:ext cx="569387" cy="158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1219200" y="4800600"/>
            <a:ext cx="6897914" cy="1066800"/>
          </a:xfrm>
          <a:prstGeom prst="wedgeRoundRectCallout">
            <a:avLst>
              <a:gd name="adj1" fmla="val 1773"/>
              <a:gd name="adj2" fmla="val -9835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Scope and scale insufficient to secure long-term preservation of collective resource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57584" y="1143000"/>
            <a:ext cx="5660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122 NITLE libraries (holding symbols)</a:t>
            </a:r>
            <a:endParaRPr lang="en-US" sz="2800" b="1" dirty="0">
              <a:latin typeface="Calibri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764100" y="1884100"/>
            <a:ext cx="569387" cy="158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2147"/>
            <a:ext cx="6835045" cy="4114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97279" y="5848290"/>
            <a:ext cx="3670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N = 9.23M titles (manifestations)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0" y="2278320"/>
            <a:ext cx="2057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Calibri" pitchFamily="34" charset="0"/>
              </a:rPr>
              <a:t>&gt;</a:t>
            </a:r>
            <a:r>
              <a:rPr lang="en-US" sz="2800" b="1" dirty="0" smtClean="0">
                <a:solidFill>
                  <a:schemeClr val="accent1"/>
                </a:solidFill>
                <a:latin typeface="Calibri" pitchFamily="34" charset="0"/>
              </a:rPr>
              <a:t>80% </a:t>
            </a:r>
            <a:r>
              <a:rPr lang="en-US" sz="2000" dirty="0" smtClean="0">
                <a:latin typeface="Calibri" pitchFamily="34" charset="0"/>
              </a:rPr>
              <a:t>of print books in NITLE collective collection  are </a:t>
            </a:r>
            <a:r>
              <a:rPr lang="en-US" sz="2000" b="1" dirty="0" smtClean="0">
                <a:solidFill>
                  <a:schemeClr val="accent1"/>
                </a:solidFill>
                <a:latin typeface="Calibri" pitchFamily="34" charset="0"/>
              </a:rPr>
              <a:t>held by fewer than 5 libraries in the group</a:t>
            </a:r>
            <a:endParaRPr lang="en-US" sz="20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10800000" flipV="1">
            <a:off x="4860500" y="2590799"/>
            <a:ext cx="1997500" cy="483491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Scale matters: assessing print preservation risks 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99948" y="910482"/>
            <a:ext cx="3486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accent1"/>
                </a:solidFill>
              </a:rPr>
              <a:t>“rareness is common”</a:t>
            </a:r>
            <a:endParaRPr lang="en-US" sz="2400" b="1" i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5847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t="27584"/>
          <a:stretch>
            <a:fillRect/>
          </a:stretch>
        </p:blipFill>
        <p:spPr bwMode="auto">
          <a:xfrm>
            <a:off x="152398" y="3429000"/>
            <a:ext cx="5889815" cy="2567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b="11541"/>
          <a:stretch>
            <a:fillRect/>
          </a:stretch>
        </p:blipFill>
        <p:spPr bwMode="auto">
          <a:xfrm>
            <a:off x="152401" y="838200"/>
            <a:ext cx="58674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97279" y="5848290"/>
            <a:ext cx="3670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N = 9.23M titles (manifestations)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Scale matters: assessing print preservation risks </a:t>
            </a:r>
            <a:endParaRPr lang="en-US" sz="28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 l="12382" t="15046" r="19514" b="75551"/>
          <a:stretch>
            <a:fillRect/>
          </a:stretch>
        </p:blipFill>
        <p:spPr bwMode="auto">
          <a:xfrm>
            <a:off x="304800" y="3630492"/>
            <a:ext cx="5562600" cy="40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858000" y="906720"/>
            <a:ext cx="1905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&gt;</a:t>
            </a:r>
            <a:r>
              <a:rPr lang="en-US" sz="2800" b="1" dirty="0" smtClean="0">
                <a:latin typeface="Calibri" pitchFamily="34" charset="0"/>
              </a:rPr>
              <a:t>80% </a:t>
            </a:r>
            <a:r>
              <a:rPr lang="en-US" sz="2000" dirty="0" smtClean="0">
                <a:latin typeface="Calibri" pitchFamily="34" charset="0"/>
              </a:rPr>
              <a:t>of print books in NITLE collective collection  are </a:t>
            </a:r>
            <a:r>
              <a:rPr lang="en-US" sz="2000" b="1" dirty="0" smtClean="0">
                <a:latin typeface="Calibri" pitchFamily="34" charset="0"/>
              </a:rPr>
              <a:t>held by fewer than 5 libraries in group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0" y="3364169"/>
            <a:ext cx="1905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Calibri" pitchFamily="34" charset="0"/>
              </a:rPr>
              <a:t>~15% </a:t>
            </a:r>
            <a:r>
              <a:rPr lang="en-US" sz="2000" dirty="0" smtClean="0">
                <a:latin typeface="Calibri" pitchFamily="34" charset="0"/>
              </a:rPr>
              <a:t>of print books in NITLE collective collection  are </a:t>
            </a:r>
            <a:r>
              <a:rPr lang="en-US" sz="2000" b="1" dirty="0" smtClean="0">
                <a:solidFill>
                  <a:schemeClr val="accent1"/>
                </a:solidFill>
                <a:latin typeface="Calibri" pitchFamily="34" charset="0"/>
              </a:rPr>
              <a:t>held by fewer than 5 libraries in WorldCat</a:t>
            </a:r>
            <a:endParaRPr lang="en-US" sz="20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1219201" y="5181598"/>
            <a:ext cx="5334006" cy="1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45847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838200"/>
            <a:ext cx="8610600" cy="5352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282789" y="6400800"/>
            <a:ext cx="3785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Source:  Sean Johnson Andrews, NITLE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 Mega-regional Perspective on NITLE Libraries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538526"/>
            <a:ext cx="7112845" cy="442674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accent1"/>
                </a:solidFill>
              </a:rPr>
              <a:t>&gt;120 NITLE members distributed across 9 mega-regions </a:t>
            </a:r>
            <a:endParaRPr lang="en-US" sz="2000" b="1" i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3505188"/>
            <a:ext cx="4495799" cy="1123712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31% of NITLE libraries</a:t>
            </a:r>
          </a:p>
          <a:p>
            <a:r>
              <a:rPr lang="en-US" sz="2000" b="1" i="1" dirty="0" smtClean="0">
                <a:solidFill>
                  <a:srgbClr val="FF0000"/>
                </a:solidFill>
              </a:rPr>
              <a:t>93% of NITLE print book titles</a:t>
            </a:r>
          </a:p>
          <a:p>
            <a:r>
              <a:rPr lang="en-US" sz="2000" b="1" i="1" dirty="0" smtClean="0"/>
              <a:t>45% of NITLE print book holdings</a:t>
            </a:r>
            <a:endParaRPr lang="en-US" sz="2000" b="1" i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324599" y="2852207"/>
            <a:ext cx="1066801" cy="6963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838200"/>
            <a:ext cx="7924800" cy="525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934200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1200" y="2667000"/>
            <a:ext cx="4993858" cy="1123712"/>
          </a:xfrm>
          <a:prstGeom prst="roundRect">
            <a:avLst/>
          </a:prstGeom>
          <a:solidFill>
            <a:schemeClr val="bg1">
              <a:alpha val="8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Largest collection by scope (titles)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Largest collection by size (holdings)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Fragmented cooperative infrastructure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82333" y="209550"/>
            <a:ext cx="3397733" cy="1562100"/>
            <a:chOff x="304800" y="876300"/>
            <a:chExt cx="3397733" cy="1562100"/>
          </a:xfrm>
        </p:grpSpPr>
        <p:grpSp>
          <p:nvGrpSpPr>
            <p:cNvPr id="15" name="Group 18"/>
            <p:cNvGrpSpPr/>
            <p:nvPr/>
          </p:nvGrpSpPr>
          <p:grpSpPr>
            <a:xfrm>
              <a:off x="304800" y="876297"/>
              <a:ext cx="3397733" cy="1562099"/>
              <a:chOff x="304800" y="876297"/>
              <a:chExt cx="3397733" cy="1562099"/>
            </a:xfrm>
          </p:grpSpPr>
          <p:grpSp>
            <p:nvGrpSpPr>
              <p:cNvPr id="18" name="Group 33"/>
              <p:cNvGrpSpPr/>
              <p:nvPr/>
            </p:nvGrpSpPr>
            <p:grpSpPr>
              <a:xfrm>
                <a:off x="304800" y="876297"/>
                <a:ext cx="1614942" cy="1562099"/>
                <a:chOff x="229418" y="5193268"/>
                <a:chExt cx="1446982" cy="1664732"/>
              </a:xfrm>
            </p:grpSpPr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04800" y="5343525"/>
                  <a:ext cx="1371600" cy="1514475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21" name="TextBox 20"/>
                <p:cNvSpPr txBox="1"/>
                <p:nvPr/>
              </p:nvSpPr>
              <p:spPr>
                <a:xfrm>
                  <a:off x="229418" y="5424481"/>
                  <a:ext cx="663816" cy="554911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      </a:t>
                  </a:r>
                  <a:endParaRPr lang="en-US" dirty="0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81000" y="5193268"/>
                  <a:ext cx="569387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      </a:t>
                  </a:r>
                  <a:endParaRPr lang="en-US" dirty="0"/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1772709" y="952500"/>
                <a:ext cx="192982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Bos</a:t>
                </a:r>
                <a:r>
                  <a:rPr lang="en-US" sz="28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-Wash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195293" y="1676400"/>
              <a:ext cx="6335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     </a:t>
              </a:r>
              <a:endParaRPr lang="en-US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Print Books in </a:t>
            </a:r>
            <a:r>
              <a:rPr lang="en-US" sz="2800" dirty="0" err="1" smtClean="0"/>
              <a:t>Bos</a:t>
            </a:r>
            <a:r>
              <a:rPr lang="en-US" sz="2800" dirty="0" smtClean="0"/>
              <a:t>-Wash Libraries</a:t>
            </a:r>
            <a:endParaRPr lang="en-US" sz="2800" dirty="0"/>
          </a:p>
        </p:txBody>
      </p:sp>
      <p:sp>
        <p:nvSpPr>
          <p:cNvPr id="11" name="Rounded Rectangle 10"/>
          <p:cNvSpPr/>
          <p:nvPr/>
        </p:nvSpPr>
        <p:spPr>
          <a:xfrm>
            <a:off x="2363400" y="1676400"/>
            <a:ext cx="6492240" cy="3505200"/>
          </a:xfrm>
          <a:prstGeom prst="roundRect">
            <a:avLst>
              <a:gd name="adj" fmla="val 4488"/>
            </a:avLst>
          </a:prstGeom>
          <a:gradFill flip="none" rotWithShape="1">
            <a:gsLst>
              <a:gs pos="0">
                <a:schemeClr val="accent1">
                  <a:alpha val="1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2880" tIns="182880" rIns="182880" bIns="182880" rtlCol="0" anchor="ctr"/>
          <a:lstStyle/>
          <a:p>
            <a:pPr>
              <a:lnSpc>
                <a:spcPct val="150000"/>
              </a:lnSpc>
            </a:pPr>
            <a:r>
              <a:rPr lang="en-US" sz="2500" b="1" dirty="0" smtClean="0">
                <a:solidFill>
                  <a:schemeClr val="accent1">
                    <a:lumMod val="50000"/>
                  </a:schemeClr>
                </a:solidFill>
              </a:rPr>
              <a:t>Regional print book collection</a:t>
            </a:r>
            <a:endParaRPr lang="en-US" sz="25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300" dirty="0" smtClean="0"/>
              <a:t> </a:t>
            </a:r>
            <a:r>
              <a:rPr lang="en-US" sz="2400" dirty="0" smtClean="0"/>
              <a:t>26,105,425 </a:t>
            </a:r>
            <a:r>
              <a:rPr lang="en-US" sz="2300" dirty="0" smtClean="0"/>
              <a:t>discrete titles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 smtClean="0"/>
              <a:t> </a:t>
            </a:r>
            <a:r>
              <a:rPr lang="en-US" sz="2400" dirty="0" smtClean="0"/>
              <a:t>21,160,220 </a:t>
            </a:r>
            <a:r>
              <a:rPr lang="en-US" sz="2300" dirty="0" smtClean="0"/>
              <a:t>discrete works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 smtClean="0"/>
              <a:t> 1.23 manifestations per work on average</a:t>
            </a:r>
          </a:p>
          <a:p>
            <a:pPr>
              <a:buFont typeface="Arial" pitchFamily="34" charset="0"/>
              <a:buChar char="•"/>
            </a:pPr>
            <a:endParaRPr lang="en-US" sz="2300" dirty="0" smtClean="0"/>
          </a:p>
          <a:p>
            <a:pPr>
              <a:buFont typeface="Arial" pitchFamily="34" charset="0"/>
              <a:buChar char="•"/>
            </a:pPr>
            <a:r>
              <a:rPr lang="en-US" sz="2300" dirty="0" smtClean="0"/>
              <a:t> </a:t>
            </a:r>
            <a:r>
              <a:rPr lang="en-US" sz="2400" dirty="0" smtClean="0"/>
              <a:t>191,574,175 </a:t>
            </a:r>
            <a:r>
              <a:rPr lang="en-US" sz="2300" dirty="0" smtClean="0"/>
              <a:t>holdings in </a:t>
            </a:r>
            <a:r>
              <a:rPr lang="en-US" sz="2300" dirty="0" err="1" smtClean="0"/>
              <a:t>Bos</a:t>
            </a:r>
            <a:r>
              <a:rPr lang="en-US" sz="2300" dirty="0" smtClean="0"/>
              <a:t>-Wash libraries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 smtClean="0"/>
              <a:t> </a:t>
            </a:r>
            <a:r>
              <a:rPr lang="en-US" sz="2400" dirty="0" smtClean="0"/>
              <a:t>7.34 </a:t>
            </a:r>
            <a:r>
              <a:rPr lang="en-US" sz="2300" dirty="0" smtClean="0"/>
              <a:t>holdings per title on average</a:t>
            </a:r>
          </a:p>
          <a:p>
            <a:pPr>
              <a:buFont typeface="Arial" pitchFamily="34" charset="0"/>
              <a:buChar char="•"/>
            </a:pPr>
            <a:endParaRPr lang="en-US" sz="2300" dirty="0" smtClean="0"/>
          </a:p>
          <a:p>
            <a:pPr>
              <a:buFont typeface="Arial" pitchFamily="34" charset="0"/>
              <a:buChar char="•"/>
            </a:pPr>
            <a:r>
              <a:rPr lang="en-US" sz="2300" dirty="0" smtClean="0"/>
              <a:t> Median age: 34 (i.e. published 1977)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" y="5486400"/>
            <a:ext cx="906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dirty="0" smtClean="0">
                <a:solidFill>
                  <a:schemeClr val="accent1">
                    <a:lumMod val="50000"/>
                  </a:schemeClr>
                </a:solidFill>
              </a:rPr>
              <a:t>=  57% of titles </a:t>
            </a:r>
            <a:r>
              <a:rPr lang="en-US" sz="2100" i="1" dirty="0" smtClean="0"/>
              <a:t>(22% of holdings) in North American print book collection</a:t>
            </a:r>
          </a:p>
          <a:p>
            <a:pPr algn="ctr"/>
            <a:r>
              <a:rPr lang="en-US" sz="2100" i="1" dirty="0" smtClean="0"/>
              <a:t>including more than </a:t>
            </a:r>
            <a:r>
              <a:rPr lang="en-US" sz="2100" b="1" i="1" dirty="0" smtClean="0"/>
              <a:t>8M </a:t>
            </a:r>
            <a:r>
              <a:rPr lang="en-US" sz="2100" i="1" dirty="0" smtClean="0"/>
              <a:t>titles </a:t>
            </a:r>
            <a:r>
              <a:rPr lang="en-US" sz="2100" b="1" i="1" dirty="0" smtClean="0">
                <a:solidFill>
                  <a:schemeClr val="accent1">
                    <a:lumMod val="50000"/>
                  </a:schemeClr>
                </a:solidFill>
              </a:rPr>
              <a:t>unique to </a:t>
            </a:r>
            <a:r>
              <a:rPr lang="en-US" sz="2100" b="1" i="1" dirty="0" err="1" smtClean="0">
                <a:solidFill>
                  <a:schemeClr val="accent1">
                    <a:lumMod val="50000"/>
                  </a:schemeClr>
                </a:solidFill>
              </a:rPr>
              <a:t>Bos</a:t>
            </a:r>
            <a:r>
              <a:rPr lang="en-US" sz="2100" b="1" i="1" dirty="0" smtClean="0">
                <a:solidFill>
                  <a:schemeClr val="accent1">
                    <a:lumMod val="50000"/>
                  </a:schemeClr>
                </a:solidFill>
              </a:rPr>
              <a:t>-Wash </a:t>
            </a:r>
            <a:endParaRPr lang="en-US" sz="21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5847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04800" y="876300"/>
            <a:ext cx="3397733" cy="1562100"/>
            <a:chOff x="304800" y="876300"/>
            <a:chExt cx="3397733" cy="1562100"/>
          </a:xfrm>
        </p:grpSpPr>
        <p:grpSp>
          <p:nvGrpSpPr>
            <p:cNvPr id="19" name="Group 18"/>
            <p:cNvGrpSpPr/>
            <p:nvPr/>
          </p:nvGrpSpPr>
          <p:grpSpPr>
            <a:xfrm>
              <a:off x="304800" y="876300"/>
              <a:ext cx="3397733" cy="1562100"/>
              <a:chOff x="304800" y="876300"/>
              <a:chExt cx="3397733" cy="1562100"/>
            </a:xfrm>
          </p:grpSpPr>
          <p:grpSp>
            <p:nvGrpSpPr>
              <p:cNvPr id="14" name="Group 33"/>
              <p:cNvGrpSpPr/>
              <p:nvPr/>
            </p:nvGrpSpPr>
            <p:grpSpPr>
              <a:xfrm>
                <a:off x="304800" y="876300"/>
                <a:ext cx="1614942" cy="1562100"/>
                <a:chOff x="229418" y="5193268"/>
                <a:chExt cx="1446982" cy="1664732"/>
              </a:xfrm>
            </p:grpSpPr>
            <p:pic>
              <p:nvPicPr>
                <p:cNvPr id="15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04800" y="5343525"/>
                  <a:ext cx="1371600" cy="1514475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16" name="TextBox 15"/>
                <p:cNvSpPr txBox="1"/>
                <p:nvPr/>
              </p:nvSpPr>
              <p:spPr>
                <a:xfrm>
                  <a:off x="229418" y="5424481"/>
                  <a:ext cx="663816" cy="554911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      </a:t>
                  </a:r>
                  <a:endParaRPr lang="en-US" dirty="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381000" y="5193268"/>
                  <a:ext cx="569387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      </a:t>
                  </a:r>
                  <a:endParaRPr lang="en-US" dirty="0"/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1772709" y="952500"/>
                <a:ext cx="19298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Bos</a:t>
                </a:r>
                <a:r>
                  <a:rPr lang="en-US" sz="28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-Wash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195293" y="1676400"/>
              <a:ext cx="6335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     </a:t>
              </a:r>
              <a:endParaRPr lang="en-US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‘Density’ of print book holdings in </a:t>
            </a:r>
            <a:r>
              <a:rPr lang="en-US" sz="2600" dirty="0" err="1" smtClean="0"/>
              <a:t>Bos</a:t>
            </a:r>
            <a:r>
              <a:rPr lang="en-US" sz="2600" dirty="0" smtClean="0"/>
              <a:t>-Wash</a:t>
            </a:r>
            <a:endParaRPr 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2471866" y="1884044"/>
            <a:ext cx="651973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i="1" dirty="0" smtClean="0"/>
              <a:t>Majority of titles held by &lt;5 libraries in region</a:t>
            </a:r>
            <a:endParaRPr lang="en-US" sz="2300" b="1" i="1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6600161" y="3763040"/>
            <a:ext cx="2498465" cy="1588"/>
          </a:xfrm>
          <a:prstGeom prst="straightConnector1">
            <a:avLst/>
          </a:prstGeom>
          <a:ln w="44450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234592" y="5181600"/>
            <a:ext cx="90441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75%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945847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95293" y="1676400"/>
            <a:ext cx="6335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347693" y="1828800"/>
            <a:ext cx="6335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04800" y="876300"/>
            <a:ext cx="3397733" cy="1562100"/>
            <a:chOff x="304800" y="876300"/>
            <a:chExt cx="3397733" cy="1562100"/>
          </a:xfrm>
        </p:grpSpPr>
        <p:grpSp>
          <p:nvGrpSpPr>
            <p:cNvPr id="19" name="Group 18"/>
            <p:cNvGrpSpPr/>
            <p:nvPr/>
          </p:nvGrpSpPr>
          <p:grpSpPr>
            <a:xfrm>
              <a:off x="304800" y="876297"/>
              <a:ext cx="3397733" cy="1562099"/>
              <a:chOff x="304800" y="876297"/>
              <a:chExt cx="3397733" cy="1562099"/>
            </a:xfrm>
          </p:grpSpPr>
          <p:grpSp>
            <p:nvGrpSpPr>
              <p:cNvPr id="21" name="Group 33"/>
              <p:cNvGrpSpPr/>
              <p:nvPr/>
            </p:nvGrpSpPr>
            <p:grpSpPr>
              <a:xfrm>
                <a:off x="304800" y="876297"/>
                <a:ext cx="1614942" cy="1562099"/>
                <a:chOff x="229418" y="5193268"/>
                <a:chExt cx="1446982" cy="1664732"/>
              </a:xfrm>
            </p:grpSpPr>
            <p:pic>
              <p:nvPicPr>
                <p:cNvPr id="23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04800" y="5343525"/>
                  <a:ext cx="1371600" cy="1514475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24" name="TextBox 23"/>
                <p:cNvSpPr txBox="1"/>
                <p:nvPr/>
              </p:nvSpPr>
              <p:spPr>
                <a:xfrm>
                  <a:off x="229418" y="5424481"/>
                  <a:ext cx="663816" cy="554911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      </a:t>
                  </a:r>
                  <a:endParaRPr lang="en-US" dirty="0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381000" y="5193268"/>
                  <a:ext cx="569387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      </a:t>
                  </a:r>
                  <a:endParaRPr lang="en-US" dirty="0"/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1772709" y="952500"/>
                <a:ext cx="19298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Bos</a:t>
                </a:r>
                <a:r>
                  <a:rPr lang="en-US" sz="28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-Wash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195293" y="1676400"/>
              <a:ext cx="6335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     </a:t>
              </a:r>
              <a:endParaRPr lang="en-US" dirty="0"/>
            </a:p>
          </p:txBody>
        </p:sp>
      </p:grpSp>
      <p:graphicFrame>
        <p:nvGraphicFramePr>
          <p:cNvPr id="26" name="Chart 25"/>
          <p:cNvGraphicFramePr/>
          <p:nvPr/>
        </p:nvGraphicFramePr>
        <p:xfrm>
          <a:off x="1109456" y="2438396"/>
          <a:ext cx="73914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52400" y="5756831"/>
            <a:ext cx="1845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N = </a:t>
            </a:r>
            <a:r>
              <a:rPr lang="en-US" sz="2000" b="1" dirty="0" smtClean="0">
                <a:latin typeface="Calibri" pitchFamily="34" charset="0"/>
              </a:rPr>
              <a:t>26.1M</a:t>
            </a:r>
            <a:r>
              <a:rPr lang="en-US" sz="2000" dirty="0" smtClean="0">
                <a:latin typeface="Calibri" pitchFamily="34" charset="0"/>
              </a:rPr>
              <a:t> titles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dirty="0" smtClean="0"/>
              <a:t>In sum:  </a:t>
            </a:r>
            <a:r>
              <a:rPr lang="en-US" sz="2600" b="1" dirty="0" smtClean="0">
                <a:solidFill>
                  <a:schemeClr val="accent6"/>
                </a:solidFill>
              </a:rPr>
              <a:t>supply-side view of regional resource</a:t>
            </a:r>
            <a:endParaRPr lang="en-US" sz="2600" b="1" dirty="0">
              <a:solidFill>
                <a:schemeClr val="accent6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1600200"/>
            <a:ext cx="3886200" cy="2658992"/>
          </a:xfrm>
          <a:prstGeom prst="roundRect">
            <a:avLst>
              <a:gd name="adj" fmla="val 4488"/>
            </a:avLst>
          </a:prstGeom>
          <a:gradFill flip="none" rotWithShape="1">
            <a:gsLst>
              <a:gs pos="0">
                <a:schemeClr val="accent1">
                  <a:alpha val="1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2880" tIns="182880" rIns="182880" bIns="182880" rtlCol="0" anchor="ctr"/>
          <a:lstStyle/>
          <a:p>
            <a:pPr marL="109538" indent="-109538">
              <a:spcBef>
                <a:spcPts val="1200"/>
              </a:spcBef>
            </a:pPr>
            <a:r>
              <a:rPr lang="en-US" b="1" cap="all" dirty="0" smtClean="0">
                <a:solidFill>
                  <a:srgbClr val="195A88"/>
                </a:solidFill>
                <a:latin typeface="+mj-lt"/>
                <a:cs typeface="Tahoma"/>
              </a:rPr>
              <a:t>Evidence</a:t>
            </a:r>
          </a:p>
          <a:p>
            <a:pPr marL="109538" indent="-109538">
              <a:spcBef>
                <a:spcPts val="1200"/>
              </a:spcBef>
              <a:buFont typeface="Arial"/>
              <a:buChar char="•"/>
            </a:pPr>
            <a:r>
              <a:rPr lang="en-US" dirty="0" err="1" smtClean="0"/>
              <a:t>Bos</a:t>
            </a:r>
            <a:r>
              <a:rPr lang="en-US" dirty="0" smtClean="0"/>
              <a:t>-Wash print book collection is the </a:t>
            </a:r>
            <a:r>
              <a:rPr lang="en-US" b="1" dirty="0" smtClean="0"/>
              <a:t>largest regional collection</a:t>
            </a:r>
            <a:r>
              <a:rPr lang="en-US" dirty="0" smtClean="0"/>
              <a:t> in North America</a:t>
            </a:r>
          </a:p>
          <a:p>
            <a:pPr marL="109538" indent="-109538">
              <a:spcBef>
                <a:spcPts val="1200"/>
              </a:spcBef>
              <a:buFont typeface="Arial"/>
              <a:buChar char="•"/>
            </a:pPr>
            <a:r>
              <a:rPr lang="en-US" dirty="0" err="1" smtClean="0"/>
              <a:t>Bos</a:t>
            </a:r>
            <a:r>
              <a:rPr lang="en-US" dirty="0" smtClean="0"/>
              <a:t>-Wash library holdings provide </a:t>
            </a:r>
            <a:r>
              <a:rPr lang="en-US" b="1" dirty="0" smtClean="0"/>
              <a:t>coverage </a:t>
            </a:r>
            <a:r>
              <a:rPr lang="en-US" dirty="0" smtClean="0"/>
              <a:t>for nearly </a:t>
            </a:r>
            <a:r>
              <a:rPr lang="en-US" b="1" dirty="0" smtClean="0"/>
              <a:t>60% of print book titles</a:t>
            </a:r>
            <a:r>
              <a:rPr lang="en-US" dirty="0" smtClean="0"/>
              <a:t> in North America</a:t>
            </a:r>
          </a:p>
        </p:txBody>
      </p:sp>
      <p:grpSp>
        <p:nvGrpSpPr>
          <p:cNvPr id="3" name="Group 7"/>
          <p:cNvGrpSpPr/>
          <p:nvPr/>
        </p:nvGrpSpPr>
        <p:grpSpPr>
          <a:xfrm>
            <a:off x="4495800" y="1600200"/>
            <a:ext cx="4297680" cy="2903315"/>
            <a:chOff x="457201" y="1600200"/>
            <a:chExt cx="3933469" cy="2903315"/>
          </a:xfrm>
        </p:grpSpPr>
        <p:sp>
          <p:nvSpPr>
            <p:cNvPr id="8" name="Rounded Rectangle 7"/>
            <p:cNvSpPr/>
            <p:nvPr/>
          </p:nvSpPr>
          <p:spPr>
            <a:xfrm>
              <a:off x="457201" y="1600200"/>
              <a:ext cx="3933469" cy="2658992"/>
            </a:xfrm>
            <a:prstGeom prst="roundRect">
              <a:avLst>
                <a:gd name="adj" fmla="val 4488"/>
              </a:avLst>
            </a:prstGeom>
            <a:solidFill>
              <a:srgbClr val="2178B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ctr"/>
            <a:lstStyle/>
            <a:p>
              <a:pPr>
                <a:spcBef>
                  <a:spcPts val="1200"/>
                </a:spcBef>
              </a:pPr>
              <a:r>
                <a:rPr lang="en-US" b="1" dirty="0" smtClean="0">
                  <a:latin typeface="+mj-lt"/>
                </a:rPr>
                <a:t>OPINION</a:t>
              </a:r>
            </a:p>
            <a:p>
              <a:pPr>
                <a:spcBef>
                  <a:spcPts val="1200"/>
                </a:spcBef>
              </a:pPr>
              <a:r>
                <a:rPr lang="en-US" dirty="0" smtClean="0"/>
                <a:t>A preservation strategy that recognizes inter-regional dependencies </a:t>
              </a:r>
              <a:r>
                <a:rPr lang="en-US" b="1" dirty="0" smtClean="0">
                  <a:solidFill>
                    <a:schemeClr val="accent6"/>
                  </a:solidFill>
                </a:rPr>
                <a:t>will maximize  benefit </a:t>
              </a:r>
              <a:endParaRPr lang="en-US" b="1" dirty="0" smtClean="0">
                <a:solidFill>
                  <a:srgbClr val="FF7600"/>
                </a:solidFill>
              </a:endParaRPr>
            </a:p>
            <a:p>
              <a:pPr>
                <a:spcBef>
                  <a:spcPts val="1200"/>
                </a:spcBef>
              </a:pPr>
              <a:r>
                <a:rPr lang="en-US" dirty="0" smtClean="0"/>
                <a:t>Need to </a:t>
              </a:r>
              <a:r>
                <a:rPr lang="en-US" b="1" dirty="0" smtClean="0">
                  <a:solidFill>
                    <a:schemeClr val="accent6"/>
                  </a:solidFill>
                </a:rPr>
                <a:t>coordinate regional management plan</a:t>
              </a:r>
              <a:r>
                <a:rPr lang="en-US" dirty="0" smtClean="0"/>
                <a:t> with other North American partners to ensure coverage</a:t>
              </a:r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966451" y="4247647"/>
              <a:ext cx="505498" cy="255868"/>
            </a:xfrm>
            <a:prstGeom prst="triangle">
              <a:avLst/>
            </a:prstGeom>
            <a:solidFill>
              <a:srgbClr val="2178B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2400" y="49530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Calibri" pitchFamily="34" charset="0"/>
              </a:rPr>
              <a:t>Long-term preservation of the </a:t>
            </a:r>
            <a:r>
              <a:rPr lang="en-US" sz="2400" i="1" dirty="0" err="1" smtClean="0">
                <a:latin typeface="Calibri" pitchFamily="34" charset="0"/>
              </a:rPr>
              <a:t>Bos</a:t>
            </a:r>
            <a:r>
              <a:rPr lang="en-US" sz="2400" i="1" dirty="0" smtClean="0">
                <a:latin typeface="Calibri" pitchFamily="34" charset="0"/>
              </a:rPr>
              <a:t>-Wash print book resource should be viewed as a collective preservation priority</a:t>
            </a:r>
          </a:p>
          <a:p>
            <a:pPr algn="ctr"/>
            <a:r>
              <a:rPr lang="en-US" sz="2400" b="1" i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Bos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-Wash resource duplicates 93% of print books in NITLE libraries</a:t>
            </a:r>
            <a:endParaRPr lang="en-US" sz="2400" b="1" i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Regional stewardship:  </a:t>
            </a:r>
            <a:r>
              <a:rPr lang="en-US" sz="2600" dirty="0" smtClean="0">
                <a:solidFill>
                  <a:schemeClr val="accent6"/>
                </a:solidFill>
              </a:rPr>
              <a:t>institutional infrastructure</a:t>
            </a:r>
            <a:endParaRPr lang="en-US" sz="2600" dirty="0">
              <a:solidFill>
                <a:schemeClr val="accent6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382460" y="2499211"/>
          <a:ext cx="6151940" cy="28549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470957"/>
                <a:gridCol w="26809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Bos</a:t>
                      </a:r>
                      <a:r>
                        <a:rPr lang="en-US" dirty="0" smtClean="0"/>
                        <a:t>-Wash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library population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School libraries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33%</a:t>
                      </a:r>
                      <a:endParaRPr lang="en-US" b="1" dirty="0"/>
                    </a:p>
                  </a:txBody>
                  <a:tcPr/>
                </a:tc>
              </a:tr>
              <a:tr h="34036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Special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libraries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19%</a:t>
                      </a:r>
                      <a:endParaRPr lang="en-US" b="1" dirty="0"/>
                    </a:p>
                  </a:txBody>
                  <a:tcPr/>
                </a:tc>
              </a:tr>
              <a:tr h="3403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Non-ARL academic libraries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17%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Public libraries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14%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Other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13%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ARL libraries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4%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350553" y="1801327"/>
            <a:ext cx="6629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i="1" dirty="0" smtClean="0">
                <a:latin typeface="Calibri" pitchFamily="34" charset="0"/>
              </a:rPr>
              <a:t>&gt;4K  libraries (holding symbols) in WorldCat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77576" y="4800600"/>
            <a:ext cx="414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2"/>
                </a:solidFill>
              </a:rPr>
              <a:t>*</a:t>
            </a:r>
            <a:endParaRPr lang="en-US" sz="5400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4386" y="5570974"/>
            <a:ext cx="453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2"/>
                </a:solidFill>
              </a:rPr>
              <a:t>*</a:t>
            </a:r>
            <a:endParaRPr lang="en-US" sz="5400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15386" y="5723374"/>
            <a:ext cx="6776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Institutions with stewardship mandate and preservation capacity </a:t>
            </a:r>
            <a:endParaRPr lang="en-US" i="1" dirty="0"/>
          </a:p>
        </p:txBody>
      </p:sp>
      <p:grpSp>
        <p:nvGrpSpPr>
          <p:cNvPr id="6" name="Group 17"/>
          <p:cNvGrpSpPr/>
          <p:nvPr/>
        </p:nvGrpSpPr>
        <p:grpSpPr>
          <a:xfrm>
            <a:off x="1801376" y="3352800"/>
            <a:ext cx="609600" cy="923330"/>
            <a:chOff x="1905000" y="3581400"/>
            <a:chExt cx="609600" cy="923330"/>
          </a:xfrm>
        </p:grpSpPr>
        <p:sp>
          <p:nvSpPr>
            <p:cNvPr id="19" name="TextBox 18"/>
            <p:cNvSpPr txBox="1"/>
            <p:nvPr/>
          </p:nvSpPr>
          <p:spPr>
            <a:xfrm>
              <a:off x="1981200" y="3581400"/>
              <a:ext cx="45397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accent2"/>
                  </a:solidFill>
                </a:rPr>
                <a:t>*</a:t>
              </a:r>
              <a:endParaRPr lang="en-US" sz="5400" dirty="0">
                <a:solidFill>
                  <a:schemeClr val="accent2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05000" y="3713480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52990" y="3733800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934200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04800" y="876297"/>
            <a:ext cx="3397733" cy="1562099"/>
            <a:chOff x="304800" y="876297"/>
            <a:chExt cx="3397733" cy="1562099"/>
          </a:xfrm>
        </p:grpSpPr>
        <p:grpSp>
          <p:nvGrpSpPr>
            <p:cNvPr id="33" name="Group 33"/>
            <p:cNvGrpSpPr/>
            <p:nvPr/>
          </p:nvGrpSpPr>
          <p:grpSpPr>
            <a:xfrm>
              <a:off x="304800" y="876297"/>
              <a:ext cx="1614942" cy="1562099"/>
              <a:chOff x="229418" y="5193268"/>
              <a:chExt cx="1446982" cy="1664732"/>
            </a:xfrm>
          </p:grpSpPr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04800" y="5343525"/>
                <a:ext cx="1371600" cy="151447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229418" y="5424481"/>
                <a:ext cx="663816" cy="554911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  </a:t>
                </a:r>
                <a:endParaRPr lang="en-US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81000" y="5193268"/>
                <a:ext cx="56938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  </a:t>
                </a:r>
                <a:endParaRPr lang="en-US" dirty="0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1772709" y="952500"/>
              <a:ext cx="1929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Bos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-Wash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pic>
        <p:nvPicPr>
          <p:cNvPr id="38" name="chart"/>
          <p:cNvPicPr>
            <a:picLocks noChangeAspect="1"/>
          </p:cNvPicPr>
          <p:nvPr/>
        </p:nvPicPr>
        <p:blipFill>
          <a:blip r:embed="rId4"/>
          <a:srcRect r="9953"/>
          <a:stretch>
            <a:fillRect/>
          </a:stretch>
        </p:blipFill>
        <p:spPr>
          <a:xfrm>
            <a:off x="409707" y="3794760"/>
            <a:ext cx="635962" cy="640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40" name="Straight Arrow Connector 39"/>
          <p:cNvCxnSpPr/>
          <p:nvPr/>
        </p:nvCxnSpPr>
        <p:spPr>
          <a:xfrm>
            <a:off x="1234966" y="4114800"/>
            <a:ext cx="914400" cy="158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195293" y="1676400"/>
            <a:ext cx="6335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Print Management:</a:t>
            </a:r>
            <a:br>
              <a:rPr lang="en-US" sz="5400" dirty="0" smtClean="0"/>
            </a:br>
            <a:r>
              <a:rPr lang="en-US" sz="5400" dirty="0" smtClean="0"/>
              <a:t>Future Strategies</a:t>
            </a:r>
            <a:endParaRPr lang="en-US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NITLE Collections in a Mega-regional framework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Chart 31"/>
          <p:cNvGraphicFramePr/>
          <p:nvPr/>
        </p:nvGraphicFramePr>
        <p:xfrm>
          <a:off x="1295400" y="1475720"/>
          <a:ext cx="8762093" cy="4545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534400" cy="609600"/>
          </a:xfrm>
        </p:spPr>
        <p:txBody>
          <a:bodyPr/>
          <a:lstStyle/>
          <a:p>
            <a:r>
              <a:rPr lang="en-US" sz="2400" dirty="0" smtClean="0"/>
              <a:t>Distribution of </a:t>
            </a:r>
            <a:r>
              <a:rPr lang="en-US" sz="2400" dirty="0" err="1" smtClean="0"/>
              <a:t>Bos</a:t>
            </a:r>
            <a:r>
              <a:rPr lang="en-US" sz="2400" dirty="0" smtClean="0"/>
              <a:t>-Wash Print Books by Holding Library Type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934200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2895600"/>
            <a:ext cx="3313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Majority of holdings are managed in </a:t>
            </a:r>
            <a:r>
              <a:rPr lang="en-US" sz="2400" b="1" i="1" dirty="0" smtClean="0"/>
              <a:t>academic libraries</a:t>
            </a:r>
            <a:endParaRPr lang="en-US" sz="2400" b="1" i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39578" y="3505200"/>
            <a:ext cx="1280160" cy="0"/>
          </a:xfrm>
          <a:prstGeom prst="straightConnector1">
            <a:avLst/>
          </a:prstGeom>
          <a:ln w="44450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2400" y="5756831"/>
            <a:ext cx="2201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N = </a:t>
            </a:r>
            <a:r>
              <a:rPr lang="en-US" sz="2000" b="1" dirty="0" smtClean="0">
                <a:latin typeface="Calibri" pitchFamily="34" charset="0"/>
              </a:rPr>
              <a:t>192M </a:t>
            </a:r>
            <a:r>
              <a:rPr lang="en-US" sz="2000" dirty="0" smtClean="0">
                <a:latin typeface="Calibri" pitchFamily="34" charset="0"/>
              </a:rPr>
              <a:t>holdings</a:t>
            </a:r>
            <a:endParaRPr lang="en-US" sz="2000" dirty="0">
              <a:latin typeface="Calibri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04800" y="876297"/>
            <a:ext cx="3397733" cy="1562099"/>
            <a:chOff x="304800" y="876297"/>
            <a:chExt cx="3397733" cy="1562099"/>
          </a:xfrm>
        </p:grpSpPr>
        <p:grpSp>
          <p:nvGrpSpPr>
            <p:cNvPr id="27" name="Group 33"/>
            <p:cNvGrpSpPr/>
            <p:nvPr/>
          </p:nvGrpSpPr>
          <p:grpSpPr>
            <a:xfrm>
              <a:off x="304800" y="876297"/>
              <a:ext cx="1614942" cy="1562099"/>
              <a:chOff x="229418" y="5193268"/>
              <a:chExt cx="1446982" cy="1664732"/>
            </a:xfrm>
          </p:grpSpPr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04800" y="5343525"/>
                <a:ext cx="1371600" cy="151447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229418" y="5424481"/>
                <a:ext cx="663816" cy="554911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  </a:t>
                </a:r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81000" y="5193268"/>
                <a:ext cx="56938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  </a:t>
                </a:r>
                <a:endParaRPr lang="en-US" dirty="0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1772709" y="952500"/>
              <a:ext cx="1929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Bos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-Wash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195293" y="1676400"/>
            <a:ext cx="6335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Distribution of </a:t>
            </a:r>
            <a:r>
              <a:rPr lang="en-US" sz="2400" dirty="0" err="1" smtClean="0"/>
              <a:t>Bos</a:t>
            </a:r>
            <a:r>
              <a:rPr lang="en-US" sz="2400" dirty="0" smtClean="0"/>
              <a:t>-Wash Print Books in Academic Libraries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73" y="5879068"/>
            <a:ext cx="519937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Calibri" pitchFamily="34" charset="0"/>
              </a:rPr>
              <a:t>N = </a:t>
            </a:r>
            <a:r>
              <a:rPr lang="en-US" sz="1900" b="1" dirty="0" smtClean="0">
                <a:latin typeface="Calibri" pitchFamily="34" charset="0"/>
              </a:rPr>
              <a:t>137M</a:t>
            </a:r>
            <a:r>
              <a:rPr lang="en-US" sz="1900" dirty="0" smtClean="0">
                <a:latin typeface="Calibri" pitchFamily="34" charset="0"/>
              </a:rPr>
              <a:t> holdings in </a:t>
            </a:r>
            <a:r>
              <a:rPr lang="en-US" sz="1900" dirty="0" err="1" smtClean="0">
                <a:latin typeface="Calibri" pitchFamily="34" charset="0"/>
              </a:rPr>
              <a:t>Bos</a:t>
            </a:r>
            <a:r>
              <a:rPr lang="en-US" sz="1900" dirty="0" smtClean="0">
                <a:latin typeface="Calibri" pitchFamily="34" charset="0"/>
              </a:rPr>
              <a:t>-Wash academic libraries</a:t>
            </a:r>
            <a:endParaRPr lang="en-US" sz="19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66082" y="1447800"/>
            <a:ext cx="4229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… mostly non-ARL libraries</a:t>
            </a:r>
            <a:endParaRPr lang="en-US" sz="24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934200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1" y="1811491"/>
            <a:ext cx="6801984" cy="4094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4940427" y="2857195"/>
            <a:ext cx="213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37% </a:t>
            </a:r>
          </a:p>
          <a:p>
            <a:pPr algn="ctr"/>
            <a:r>
              <a:rPr lang="en-US" dirty="0" smtClean="0"/>
              <a:t>of </a:t>
            </a:r>
            <a:r>
              <a:rPr lang="en-US" dirty="0" err="1" smtClean="0"/>
              <a:t>Bos</a:t>
            </a:r>
            <a:r>
              <a:rPr lang="en-US" dirty="0" smtClean="0"/>
              <a:t>-Wash holdings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940427" y="4343400"/>
            <a:ext cx="213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34%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of </a:t>
            </a:r>
            <a:r>
              <a:rPr lang="en-US" dirty="0" err="1" smtClean="0">
                <a:solidFill>
                  <a:schemeClr val="bg1"/>
                </a:solidFill>
              </a:rPr>
              <a:t>Bos</a:t>
            </a:r>
            <a:r>
              <a:rPr lang="en-US" dirty="0" smtClean="0">
                <a:solidFill>
                  <a:schemeClr val="bg1"/>
                </a:solidFill>
              </a:rPr>
              <a:t>-Wash holdings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04800" y="876297"/>
            <a:ext cx="3397733" cy="1562099"/>
            <a:chOff x="304800" y="876297"/>
            <a:chExt cx="3397733" cy="1562099"/>
          </a:xfrm>
        </p:grpSpPr>
        <p:grpSp>
          <p:nvGrpSpPr>
            <p:cNvPr id="28" name="Group 33"/>
            <p:cNvGrpSpPr/>
            <p:nvPr/>
          </p:nvGrpSpPr>
          <p:grpSpPr>
            <a:xfrm>
              <a:off x="304800" y="876297"/>
              <a:ext cx="1614942" cy="1562099"/>
              <a:chOff x="229418" y="5193268"/>
              <a:chExt cx="1446982" cy="1664732"/>
            </a:xfrm>
          </p:grpSpPr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04800" y="5343525"/>
                <a:ext cx="1371600" cy="151447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229418" y="5424481"/>
                <a:ext cx="663816" cy="554911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  </a:t>
                </a:r>
                <a:endParaRPr lang="en-US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81000" y="5193268"/>
                <a:ext cx="56938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  </a:t>
                </a:r>
                <a:endParaRPr lang="en-US" dirty="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772709" y="952500"/>
              <a:ext cx="1929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Bos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-Wash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195293" y="1676400"/>
            <a:ext cx="6335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52400" y="2995695"/>
            <a:ext cx="1905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Institutional responsibility for stewardship of scholarly record is shifting</a:t>
            </a:r>
            <a:endParaRPr lang="en-US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/>
          <p:cNvSpPr/>
          <p:nvPr/>
        </p:nvSpPr>
        <p:spPr>
          <a:xfrm rot="10800000">
            <a:off x="5052203" y="4239931"/>
            <a:ext cx="552303" cy="255868"/>
          </a:xfrm>
          <a:prstGeom prst="triangle">
            <a:avLst/>
          </a:prstGeom>
          <a:solidFill>
            <a:srgbClr val="2178B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95800" y="1608208"/>
            <a:ext cx="4297680" cy="2658992"/>
          </a:xfrm>
          <a:prstGeom prst="roundRect">
            <a:avLst>
              <a:gd name="adj" fmla="val 4488"/>
            </a:avLst>
          </a:prstGeom>
          <a:solidFill>
            <a:srgbClr val="2178B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>
              <a:spcBef>
                <a:spcPts val="1200"/>
              </a:spcBef>
            </a:pPr>
            <a:r>
              <a:rPr lang="en-US" b="1" dirty="0" smtClean="0">
                <a:latin typeface="+mj-lt"/>
              </a:rPr>
              <a:t>OPINION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As mid-tier HEI seek to adapt to competitive e-learning environment, local investment in print management is likely to decline; </a:t>
            </a:r>
            <a:r>
              <a:rPr lang="en-US" b="1" dirty="0" smtClean="0">
                <a:solidFill>
                  <a:schemeClr val="accent6"/>
                </a:solidFill>
              </a:rPr>
              <a:t>external cooperative or commercial strategies </a:t>
            </a:r>
            <a:r>
              <a:rPr lang="en-US" dirty="0" smtClean="0"/>
              <a:t>will be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increasingly attractive </a:t>
            </a:r>
            <a:r>
              <a:rPr lang="en-US" dirty="0" smtClean="0">
                <a:solidFill>
                  <a:schemeClr val="bg1"/>
                </a:solidFill>
              </a:rPr>
              <a:t>to academic administrators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dirty="0" smtClean="0"/>
              <a:t>In sum: </a:t>
            </a:r>
            <a:r>
              <a:rPr lang="en-US" sz="2600" b="1" dirty="0" smtClean="0">
                <a:solidFill>
                  <a:schemeClr val="accent6"/>
                </a:solidFill>
              </a:rPr>
              <a:t>institutional stewardship</a:t>
            </a:r>
            <a:endParaRPr lang="en-US" sz="2600" b="1" dirty="0">
              <a:solidFill>
                <a:schemeClr val="accent6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1600200"/>
            <a:ext cx="3886200" cy="2658992"/>
          </a:xfrm>
          <a:prstGeom prst="roundRect">
            <a:avLst>
              <a:gd name="adj" fmla="val 4488"/>
            </a:avLst>
          </a:prstGeom>
          <a:gradFill flip="none" rotWithShape="1">
            <a:gsLst>
              <a:gs pos="0">
                <a:schemeClr val="accent1">
                  <a:alpha val="1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2880" tIns="182880" rIns="182880" bIns="182880" rtlCol="0" anchor="ctr"/>
          <a:lstStyle/>
          <a:p>
            <a:pPr marL="109538" indent="-109538">
              <a:spcBef>
                <a:spcPts val="1200"/>
              </a:spcBef>
            </a:pPr>
            <a:r>
              <a:rPr lang="en-US" b="1" cap="all" dirty="0" smtClean="0">
                <a:solidFill>
                  <a:srgbClr val="195A88"/>
                </a:solidFill>
                <a:latin typeface="+mj-lt"/>
                <a:cs typeface="Tahoma"/>
              </a:rPr>
              <a:t>Evidence</a:t>
            </a:r>
          </a:p>
          <a:p>
            <a:pPr marL="109538" indent="-109538">
              <a:spcBef>
                <a:spcPts val="1200"/>
              </a:spcBef>
              <a:buFont typeface="Arial"/>
              <a:buChar char="•"/>
            </a:pPr>
            <a:r>
              <a:rPr lang="en-US" b="1" dirty="0" smtClean="0"/>
              <a:t>Nearly 3/4s</a:t>
            </a:r>
            <a:r>
              <a:rPr lang="en-US" dirty="0" smtClean="0"/>
              <a:t> of the </a:t>
            </a:r>
            <a:r>
              <a:rPr lang="en-US" dirty="0" err="1" smtClean="0"/>
              <a:t>Bos</a:t>
            </a:r>
            <a:r>
              <a:rPr lang="en-US" dirty="0" smtClean="0"/>
              <a:t>-Wash print book collection is held by </a:t>
            </a:r>
            <a:r>
              <a:rPr lang="en-US" b="1" dirty="0" smtClean="0"/>
              <a:t>academic libraries</a:t>
            </a:r>
          </a:p>
          <a:p>
            <a:pPr marL="109538" indent="-109538"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Many are non-ARL institutions with </a:t>
            </a:r>
            <a:r>
              <a:rPr lang="en-US" b="1" dirty="0" smtClean="0"/>
              <a:t>limited preservation capacity or mandate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49530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Calibri" pitchFamily="34" charset="0"/>
              </a:rPr>
              <a:t>Unrealistic to imagine that a handful of ARL institutions can assume stewardship responsibility for regional print book resource  </a:t>
            </a:r>
          </a:p>
          <a:p>
            <a:pPr algn="ctr"/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NITLE libraries have an important role to play</a:t>
            </a:r>
            <a:endParaRPr lang="en-US" sz="2400" b="1" i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/>
          <p:nvPr/>
        </p:nvGrpSpPr>
        <p:grpSpPr>
          <a:xfrm>
            <a:off x="202370" y="3276600"/>
            <a:ext cx="1254051" cy="1371600"/>
            <a:chOff x="229418" y="5193268"/>
            <a:chExt cx="1446982" cy="166473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" y="5343525"/>
              <a:ext cx="1371600" cy="15144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2" name="TextBox 31"/>
            <p:cNvSpPr txBox="1"/>
            <p:nvPr/>
          </p:nvSpPr>
          <p:spPr>
            <a:xfrm>
              <a:off x="229418" y="5424481"/>
              <a:ext cx="663816" cy="554911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  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1000" y="5193268"/>
              <a:ext cx="5693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  </a:t>
              </a:r>
              <a:endParaRPr lang="en-US" dirty="0"/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Mega-regional stewardship:  </a:t>
            </a:r>
            <a:r>
              <a:rPr lang="en-US" sz="2600" dirty="0" smtClean="0">
                <a:solidFill>
                  <a:schemeClr val="accent6"/>
                </a:solidFill>
              </a:rPr>
              <a:t>cooperative infrastructure</a:t>
            </a:r>
            <a:endParaRPr lang="en-US" sz="2600" dirty="0">
              <a:solidFill>
                <a:schemeClr val="accent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45847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584" y="2209800"/>
            <a:ext cx="8421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9,233,838 print book titles in NITLE collective collection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2461" y="2743200"/>
            <a:ext cx="6897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Represents </a:t>
            </a:r>
            <a:r>
              <a:rPr lang="en-US" sz="2400" b="1" dirty="0" smtClean="0">
                <a:latin typeface="Calibri" pitchFamily="34" charset="0"/>
              </a:rPr>
              <a:t>20%</a:t>
            </a:r>
            <a:r>
              <a:rPr lang="en-US" sz="2400" b="1" dirty="0" smtClean="0">
                <a:solidFill>
                  <a:schemeClr val="accent4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of print book titles in North America  </a:t>
            </a:r>
          </a:p>
          <a:p>
            <a:endParaRPr lang="en-US" sz="2400" dirty="0">
              <a:latin typeface="Calibri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428772" y="3515380"/>
            <a:ext cx="4810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33%</a:t>
            </a:r>
            <a:r>
              <a:rPr lang="en-US" sz="2800" b="1" dirty="0" smtClean="0">
                <a:solidFill>
                  <a:schemeClr val="accent4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of print book titles in </a:t>
            </a:r>
            <a:r>
              <a:rPr lang="en-US" sz="2400" dirty="0" err="1" smtClean="0">
                <a:latin typeface="Calibri" pitchFamily="34" charset="0"/>
              </a:rPr>
              <a:t>Bos</a:t>
            </a:r>
            <a:r>
              <a:rPr lang="en-US" sz="2400" dirty="0" smtClean="0">
                <a:latin typeface="Calibri" pitchFamily="34" charset="0"/>
              </a:rPr>
              <a:t>-Wash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370" y="838200"/>
            <a:ext cx="1895372" cy="1257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chart"/>
          <p:cNvPicPr>
            <a:picLocks noChangeAspect="1"/>
          </p:cNvPicPr>
          <p:nvPr/>
        </p:nvPicPr>
        <p:blipFill>
          <a:blip r:embed="rId5"/>
          <a:srcRect r="9953"/>
          <a:stretch>
            <a:fillRect/>
          </a:stretch>
        </p:blipFill>
        <p:spPr>
          <a:xfrm>
            <a:off x="7098247" y="914400"/>
            <a:ext cx="1055153" cy="1061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584" y="5181600"/>
            <a:ext cx="1838754" cy="660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43919" y="4131468"/>
            <a:ext cx="852419" cy="1033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2438400" y="4348490"/>
            <a:ext cx="4659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  <a:latin typeface="Calibri" pitchFamily="34" charset="0"/>
              </a:rPr>
              <a:t>59%</a:t>
            </a:r>
            <a:r>
              <a:rPr lang="en-US" sz="2800" b="1" dirty="0" smtClean="0">
                <a:solidFill>
                  <a:schemeClr val="accent4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of print book titles in </a:t>
            </a:r>
            <a:r>
              <a:rPr lang="en-US" sz="2400" dirty="0" err="1" smtClean="0">
                <a:latin typeface="Calibri" pitchFamily="34" charset="0"/>
              </a:rPr>
              <a:t>Cascadia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33586" y="5181600"/>
            <a:ext cx="48719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4"/>
                </a:solidFill>
                <a:latin typeface="Calibri" pitchFamily="34" charset="0"/>
              </a:rPr>
              <a:t>52% </a:t>
            </a:r>
            <a:r>
              <a:rPr lang="en-US" sz="2400" dirty="0" smtClean="0">
                <a:latin typeface="Calibri" pitchFamily="34" charset="0"/>
              </a:rPr>
              <a:t>of print book titles in Char-</a:t>
            </a:r>
            <a:r>
              <a:rPr lang="en-US" sz="2400" dirty="0" err="1" smtClean="0">
                <a:latin typeface="Calibri" pitchFamily="34" charset="0"/>
              </a:rPr>
              <a:t>lanta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5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Regional stewardship:  </a:t>
            </a:r>
            <a:r>
              <a:rPr lang="en-US" sz="2600" dirty="0" smtClean="0">
                <a:solidFill>
                  <a:schemeClr val="accent6"/>
                </a:solidFill>
              </a:rPr>
              <a:t>cooperative infrastructure</a:t>
            </a:r>
            <a:endParaRPr lang="en-US" sz="2600" dirty="0">
              <a:solidFill>
                <a:schemeClr val="accent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45847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2244804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Calibri" pitchFamily="34" charset="0"/>
              </a:rPr>
              <a:t>~30% of NITLE </a:t>
            </a:r>
            <a:r>
              <a:rPr lang="en-US" sz="2200" dirty="0" smtClean="0">
                <a:latin typeface="Calibri" pitchFamily="34" charset="0"/>
              </a:rPr>
              <a:t>members are located in the </a:t>
            </a:r>
            <a:r>
              <a:rPr lang="en-US" sz="2200" dirty="0" err="1" smtClean="0">
                <a:latin typeface="Calibri" pitchFamily="34" charset="0"/>
              </a:rPr>
              <a:t>Bos</a:t>
            </a:r>
            <a:r>
              <a:rPr lang="en-US" sz="2200" dirty="0" smtClean="0">
                <a:latin typeface="Calibri" pitchFamily="34" charset="0"/>
              </a:rPr>
              <a:t>-Wash mega-region</a:t>
            </a:r>
          </a:p>
          <a:p>
            <a:pPr algn="ctr"/>
            <a:r>
              <a:rPr lang="en-US" sz="2200" dirty="0" smtClean="0">
                <a:latin typeface="Calibri" pitchFamily="34" charset="0"/>
              </a:rPr>
              <a:t>represents </a:t>
            </a:r>
            <a:r>
              <a:rPr lang="en-US" sz="2200" b="1" dirty="0" smtClean="0">
                <a:latin typeface="Calibri" pitchFamily="34" charset="0"/>
              </a:rPr>
              <a:t>&lt;1% of libraries </a:t>
            </a:r>
            <a:r>
              <a:rPr lang="en-US" sz="2200" dirty="0" smtClean="0">
                <a:latin typeface="Calibri" pitchFamily="34" charset="0"/>
              </a:rPr>
              <a:t>in mega-region</a:t>
            </a:r>
          </a:p>
          <a:p>
            <a:pPr algn="ctr"/>
            <a:r>
              <a:rPr lang="en-US" sz="2200" dirty="0" smtClean="0">
                <a:latin typeface="Calibri" pitchFamily="34" charset="0"/>
              </a:rPr>
              <a:t>accounts for </a:t>
            </a:r>
            <a:r>
              <a:rPr lang="en-US" sz="2200" b="1" dirty="0" smtClean="0">
                <a:latin typeface="Calibri" pitchFamily="34" charset="0"/>
              </a:rPr>
              <a:t>24% of print book titles </a:t>
            </a:r>
            <a:r>
              <a:rPr lang="en-US" sz="2200" dirty="0" smtClean="0">
                <a:latin typeface="Calibri" pitchFamily="34" charset="0"/>
              </a:rPr>
              <a:t>(9% of holdings) </a:t>
            </a:r>
            <a:r>
              <a:rPr lang="en-US" sz="2200" b="1" dirty="0" smtClean="0">
                <a:latin typeface="Calibri" pitchFamily="34" charset="0"/>
              </a:rPr>
              <a:t>in region</a:t>
            </a:r>
            <a:endParaRPr lang="en-US" sz="2200" b="1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3977" y="3429000"/>
            <a:ext cx="83270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i.e., a monographic preservation program among 40 NITLE libraries would secure nearly a quarter of the regional print book resource</a:t>
            </a:r>
            <a:endParaRPr lang="en-US" sz="2200" i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4419600"/>
            <a:ext cx="7619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… </a:t>
            </a:r>
            <a:r>
              <a:rPr lang="en-US" sz="2200" i="1" dirty="0" smtClean="0">
                <a:latin typeface="Calibri" pitchFamily="34" charset="0"/>
              </a:rPr>
              <a:t>alone</a:t>
            </a:r>
            <a:r>
              <a:rPr lang="en-US" sz="2200" dirty="0" smtClean="0">
                <a:latin typeface="Calibri" pitchFamily="34" charset="0"/>
              </a:rPr>
              <a:t> holds </a:t>
            </a:r>
            <a:r>
              <a:rPr lang="en-US" sz="2200" b="1" dirty="0" smtClean="0">
                <a:latin typeface="Calibri" pitchFamily="34" charset="0"/>
              </a:rPr>
              <a:t>15%</a:t>
            </a:r>
            <a:r>
              <a:rPr lang="en-US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of titles in the </a:t>
            </a:r>
            <a:r>
              <a:rPr lang="en-US" sz="2200" dirty="0" err="1" smtClean="0">
                <a:latin typeface="Calibri" pitchFamily="34" charset="0"/>
              </a:rPr>
              <a:t>Bos</a:t>
            </a:r>
            <a:r>
              <a:rPr lang="en-US" sz="2200" dirty="0" smtClean="0">
                <a:latin typeface="Calibri" pitchFamily="34" charset="0"/>
              </a:rPr>
              <a:t>-Wash mega-region – but is it </a:t>
            </a:r>
            <a:r>
              <a:rPr lang="en-US" sz="2200" b="1" dirty="0" smtClean="0">
                <a:latin typeface="Calibri" pitchFamily="34" charset="0"/>
              </a:rPr>
              <a:t>solely responsible for stewardship of this resource?</a:t>
            </a:r>
            <a:endParaRPr lang="en-US" sz="2200" b="1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994" y="5562600"/>
            <a:ext cx="88616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Cooperative infrastructure enables broader (re)distribution of stewardship</a:t>
            </a:r>
            <a:endParaRPr lang="en-US" sz="2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4" name="chart"/>
          <p:cNvPicPr>
            <a:picLocks noChangeAspect="1"/>
          </p:cNvPicPr>
          <p:nvPr/>
        </p:nvPicPr>
        <p:blipFill>
          <a:blip r:embed="rId3"/>
          <a:srcRect r="9953"/>
          <a:stretch>
            <a:fillRect/>
          </a:stretch>
        </p:blipFill>
        <p:spPr>
          <a:xfrm>
            <a:off x="7625823" y="876297"/>
            <a:ext cx="1055153" cy="1061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8" name="Group 17"/>
          <p:cNvGrpSpPr/>
          <p:nvPr/>
        </p:nvGrpSpPr>
        <p:grpSpPr>
          <a:xfrm>
            <a:off x="304800" y="876297"/>
            <a:ext cx="3397733" cy="1562099"/>
            <a:chOff x="304800" y="876297"/>
            <a:chExt cx="3397733" cy="1562099"/>
          </a:xfrm>
        </p:grpSpPr>
        <p:grpSp>
          <p:nvGrpSpPr>
            <p:cNvPr id="20" name="Group 33"/>
            <p:cNvGrpSpPr/>
            <p:nvPr/>
          </p:nvGrpSpPr>
          <p:grpSpPr>
            <a:xfrm>
              <a:off x="304800" y="876297"/>
              <a:ext cx="1614942" cy="1562099"/>
              <a:chOff x="229418" y="5193268"/>
              <a:chExt cx="1446982" cy="1664732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04800" y="5343525"/>
                <a:ext cx="1371600" cy="151447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229418" y="5424481"/>
                <a:ext cx="663816" cy="554911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  </a:t>
                </a:r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81000" y="5193268"/>
                <a:ext cx="56938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  </a:t>
                </a:r>
                <a:endParaRPr lang="en-US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772709" y="952500"/>
              <a:ext cx="1929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Bos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-Wash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195293" y="1676400"/>
            <a:ext cx="6335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</a:t>
            </a:r>
            <a:endParaRPr lang="en-US" dirty="0"/>
          </a:p>
        </p:txBody>
      </p:sp>
      <p:pic>
        <p:nvPicPr>
          <p:cNvPr id="126978" name="Picture 2" descr="http://upload.wikimedia.org/wikipedia/en/f/ff/Barnardcoatofarm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256" y="4315428"/>
            <a:ext cx="838200" cy="1018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Sourcing and scaling:  where does NITLE fit?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87958"/>
            <a:ext cx="8708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Collectively accounts for </a:t>
            </a:r>
            <a:r>
              <a:rPr lang="en-US" sz="2200" dirty="0" smtClean="0">
                <a:solidFill>
                  <a:schemeClr val="accent1"/>
                </a:solidFill>
              </a:rPr>
              <a:t>20% of North American print book resource</a:t>
            </a:r>
            <a:endParaRPr lang="en-US" sz="22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045732"/>
            <a:ext cx="86453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Composed primarily of institutions with </a:t>
            </a:r>
            <a:r>
              <a:rPr lang="en-US" sz="2200" dirty="0" smtClean="0">
                <a:solidFill>
                  <a:schemeClr val="accent2"/>
                </a:solidFill>
              </a:rPr>
              <a:t>limited preservation capacity</a:t>
            </a:r>
            <a:endParaRPr lang="en-US" sz="2200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510914"/>
            <a:ext cx="58998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Membership </a:t>
            </a:r>
            <a:r>
              <a:rPr lang="en-US" sz="2200" dirty="0" smtClean="0">
                <a:solidFill>
                  <a:schemeClr val="accent4"/>
                </a:solidFill>
              </a:rPr>
              <a:t>distributed</a:t>
            </a:r>
            <a:r>
              <a:rPr lang="en-US" sz="2200" dirty="0" smtClean="0"/>
              <a:t> across North America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4181496" y="4095690"/>
            <a:ext cx="50369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concentrated in existing </a:t>
            </a:r>
            <a:r>
              <a:rPr lang="en-US" sz="2200" dirty="0" smtClean="0">
                <a:solidFill>
                  <a:schemeClr val="accent4"/>
                </a:solidFill>
              </a:rPr>
              <a:t>mega-regions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598927" y="2775466"/>
            <a:ext cx="71208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Relatively </a:t>
            </a:r>
            <a:r>
              <a:rPr lang="en-US" sz="2200" dirty="0" smtClean="0">
                <a:solidFill>
                  <a:schemeClr val="accent3"/>
                </a:solidFill>
              </a:rPr>
              <a:t>limited duplication </a:t>
            </a:r>
            <a:r>
              <a:rPr lang="en-US" sz="2200" dirty="0" smtClean="0"/>
              <a:t>within NITLE membership 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8051843" y="16764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2"/>
                </a:solidFill>
              </a:rPr>
              <a:t>Who?</a:t>
            </a:r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35085" y="91862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What?</a:t>
            </a:r>
            <a:endParaRPr lang="en-US" b="1" i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6600" y="252626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3"/>
                </a:solidFill>
              </a:rPr>
              <a:t>How?</a:t>
            </a:r>
            <a:endParaRPr lang="en-US" b="1" i="1" dirty="0">
              <a:solidFill>
                <a:schemeClr val="accent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1800" y="4055982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4"/>
                </a:solidFill>
              </a:rPr>
              <a:t>Where?</a:t>
            </a:r>
            <a:endParaRPr lang="en-US" b="1" i="1" dirty="0">
              <a:solidFill>
                <a:schemeClr val="accent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562266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6"/>
                </a:solidFill>
              </a:rPr>
              <a:t>Why?</a:t>
            </a:r>
            <a:endParaRPr lang="en-US" b="1" i="1" dirty="0">
              <a:solidFill>
                <a:schemeClr val="accent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6302" y="4607004"/>
            <a:ext cx="8976753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/>
              <a:t>Optimal scale of collaboration will depend on </a:t>
            </a:r>
            <a:r>
              <a:rPr lang="en-US" sz="2100" dirty="0" smtClean="0">
                <a:solidFill>
                  <a:schemeClr val="accent6"/>
                </a:solidFill>
              </a:rPr>
              <a:t>relative efficiency gains</a:t>
            </a:r>
            <a:r>
              <a:rPr lang="en-US" sz="2100" dirty="0" smtClean="0"/>
              <a:t>:</a:t>
            </a:r>
          </a:p>
          <a:p>
            <a:r>
              <a:rPr lang="en-US" sz="2100" dirty="0" smtClean="0"/>
              <a:t>e.g. 30% of membership provides 24% coverage of </a:t>
            </a:r>
            <a:r>
              <a:rPr lang="en-US" sz="2100" dirty="0" err="1" smtClean="0"/>
              <a:t>Bos</a:t>
            </a:r>
            <a:r>
              <a:rPr lang="en-US" sz="2100" dirty="0" smtClean="0"/>
              <a:t>-Wash print books</a:t>
            </a:r>
          </a:p>
          <a:p>
            <a:r>
              <a:rPr lang="en-US" sz="2100" dirty="0" smtClean="0"/>
              <a:t>       100% of membership provides 33% coverage of same collection</a:t>
            </a:r>
            <a:endParaRPr lang="en-US" sz="2100" dirty="0"/>
          </a:p>
        </p:txBody>
      </p:sp>
      <p:sp>
        <p:nvSpPr>
          <p:cNvPr id="17" name="TextBox 16"/>
          <p:cNvSpPr txBox="1"/>
          <p:nvPr/>
        </p:nvSpPr>
        <p:spPr>
          <a:xfrm>
            <a:off x="1981200" y="5791200"/>
            <a:ext cx="71902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/>
              <a:t>NITLE is part of a larger, interdependent eco-system</a:t>
            </a:r>
            <a:endParaRPr lang="en-US" sz="2200" b="1" i="1" dirty="0"/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2449" y="2767013"/>
            <a:ext cx="2266950" cy="638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Shared Print increasingly organized at regional scale</a:t>
            </a:r>
            <a:endParaRPr lang="en-US" sz="2400" dirty="0"/>
          </a:p>
        </p:txBody>
      </p:sp>
      <p:pic>
        <p:nvPicPr>
          <p:cNvPr id="34818" name="Picture 2" descr="WEST: Western Regional Storage Trust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50" y="3505200"/>
            <a:ext cx="2381250" cy="76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20" name="Picture 4" descr="Maine Shared Collections Strategy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685800"/>
            <a:ext cx="1571625" cy="2400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23" name="Picture 7" descr="http://www.orbiscascade.org/inc/html/default/pix/Alliance_logo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200149"/>
            <a:ext cx="2066925" cy="628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/>
          <a:srcRect l="11889" t="6449" r="13219" b="9875"/>
          <a:stretch>
            <a:fillRect/>
          </a:stretch>
        </p:blipFill>
        <p:spPr bwMode="auto">
          <a:xfrm>
            <a:off x="6934200" y="4854178"/>
            <a:ext cx="1325218" cy="1066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3048001" y="1371600"/>
            <a:ext cx="3886198" cy="851297"/>
          </a:xfrm>
          <a:prstGeom prst="roundRect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chemeClr val="accent1">
                    <a:lumMod val="50000"/>
                  </a:schemeClr>
                </a:solidFill>
              </a:rPr>
              <a:t>Members participating in several regional efforts </a:t>
            </a:r>
            <a:endParaRPr lang="en-US" sz="2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724400"/>
            <a:ext cx="3733800" cy="1225868"/>
          </a:xfrm>
          <a:prstGeom prst="roundRect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chemeClr val="accent1">
                    <a:lumMod val="50000"/>
                  </a:schemeClr>
                </a:solidFill>
              </a:rPr>
              <a:t>Affirms collective imperative for long-term preservation and  access</a:t>
            </a:r>
            <a:endParaRPr lang="en-US" sz="2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chart"/>
          <p:cNvPicPr>
            <a:picLocks noChangeAspect="1"/>
          </p:cNvPicPr>
          <p:nvPr/>
        </p:nvPicPr>
        <p:blipFill>
          <a:blip r:embed="rId8"/>
          <a:srcRect r="9953"/>
          <a:stretch>
            <a:fillRect/>
          </a:stretch>
        </p:blipFill>
        <p:spPr>
          <a:xfrm>
            <a:off x="5020430" y="3718560"/>
            <a:ext cx="999369" cy="1005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8" name="Straight Connector 17"/>
          <p:cNvCxnSpPr/>
          <p:nvPr/>
        </p:nvCxnSpPr>
        <p:spPr>
          <a:xfrm>
            <a:off x="6019799" y="4280297"/>
            <a:ext cx="91440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6438900" y="4775596"/>
            <a:ext cx="990600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038600" y="5270897"/>
            <a:ext cx="286512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825949" y="3130748"/>
            <a:ext cx="181570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33800" y="4038600"/>
            <a:ext cx="129540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Liberal arts college libraries have a </a:t>
            </a:r>
            <a:r>
              <a:rPr lang="en-US" sz="2200" b="1" i="1" dirty="0" smtClean="0"/>
              <a:t>shared interest in long-term preservation of print book collections</a:t>
            </a:r>
          </a:p>
          <a:p>
            <a:r>
              <a:rPr lang="en-US" sz="2200" dirty="0" smtClean="0"/>
              <a:t>Collectively, these institutions hold a </a:t>
            </a:r>
            <a:r>
              <a:rPr lang="en-US" sz="2200" b="1" i="1" dirty="0" smtClean="0"/>
              <a:t>significant part of the national print book resource</a:t>
            </a:r>
          </a:p>
          <a:p>
            <a:r>
              <a:rPr lang="en-US" sz="2200" dirty="0" smtClean="0"/>
              <a:t>Stewardship efforts that leverage </a:t>
            </a:r>
            <a:r>
              <a:rPr lang="en-US" sz="2200" b="1" i="1" dirty="0" smtClean="0"/>
              <a:t>(mega-) regional infrastructure and inter-regional synergies </a:t>
            </a:r>
            <a:r>
              <a:rPr lang="en-US" sz="2200" dirty="0" smtClean="0"/>
              <a:t>will </a:t>
            </a:r>
            <a:r>
              <a:rPr lang="en-US" sz="2200" b="1" i="1" dirty="0" smtClean="0"/>
              <a:t>maximize efficient redistribution </a:t>
            </a:r>
            <a:r>
              <a:rPr lang="en-US" sz="2200" dirty="0" smtClean="0"/>
              <a:t>of preservation costs and benefits</a:t>
            </a:r>
          </a:p>
          <a:p>
            <a:r>
              <a:rPr lang="en-US" sz="2200" dirty="0" smtClean="0"/>
              <a:t>NITLE can provide </a:t>
            </a:r>
            <a:r>
              <a:rPr lang="en-US" sz="2200" b="1" i="1" dirty="0" smtClean="0"/>
              <a:t>a voice for liberal arts college libraries </a:t>
            </a:r>
            <a:r>
              <a:rPr lang="en-US" sz="2200" dirty="0" smtClean="0"/>
              <a:t>in regional and national planning efforts by increasing awareness of </a:t>
            </a:r>
            <a:r>
              <a:rPr lang="en-US" sz="2200" b="1" i="1" dirty="0" smtClean="0"/>
              <a:t>distinctive value of its ‘shared library’</a:t>
            </a:r>
            <a:endParaRPr lang="en-US" sz="2200" b="1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dirty="0" smtClean="0">
                <a:solidFill>
                  <a:schemeClr val="accent6"/>
                </a:solidFill>
              </a:rPr>
              <a:t>lavoie@oclc.org</a:t>
            </a:r>
            <a:br>
              <a:rPr lang="en-US" sz="3600" dirty="0" smtClean="0">
                <a:solidFill>
                  <a:schemeClr val="accent6"/>
                </a:solidFill>
              </a:rPr>
            </a:br>
            <a:r>
              <a:rPr lang="en-US" sz="3600" dirty="0" smtClean="0">
                <a:solidFill>
                  <a:schemeClr val="accent6"/>
                </a:solidFill>
              </a:rPr>
              <a:t>malpasc@oclc.org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</a:t>
            </a:r>
            <a:r>
              <a:rPr lang="en-US" sz="2800" dirty="0" smtClean="0"/>
              <a:t>www.oclc.org/research/activities/megascale.html</a:t>
            </a:r>
            <a:br>
              <a:rPr lang="en-US" sz="2800" dirty="0" smtClean="0"/>
            </a:br>
            <a:r>
              <a:rPr lang="en-US" sz="3000" dirty="0" smtClean="0"/>
              <a:t> </a:t>
            </a:r>
            <a:r>
              <a:rPr lang="en-US" sz="2700" dirty="0" smtClean="0"/>
              <a:t>www.oclc.org/research/activities/sharedcollections.html</a:t>
            </a:r>
            <a:r>
              <a:rPr lang="en-US" sz="3600" dirty="0" smtClean="0"/>
              <a:t> </a:t>
            </a:r>
            <a:r>
              <a:rPr lang="en-US" sz="6000" dirty="0" smtClean="0"/>
              <a:t/>
            </a:r>
            <a:br>
              <a:rPr lang="en-US" sz="6000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Comments or Questions?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Background: The future of print collection management</a:t>
            </a:r>
            <a:endParaRPr lang="en-US" sz="2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153025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Opportunity cost:</a:t>
            </a:r>
          </a:p>
          <a:p>
            <a:pPr lvl="1"/>
            <a:r>
              <a:rPr lang="en-US" dirty="0" smtClean="0"/>
              <a:t>Declining use of print collections (OCLC/Ohio Link study); ever-expanding array of digital alternatives</a:t>
            </a:r>
          </a:p>
          <a:p>
            <a:pPr lvl="1"/>
            <a:r>
              <a:rPr lang="en-US" dirty="0" smtClean="0"/>
              <a:t>Resources supporting print needed for new service priorities</a:t>
            </a:r>
          </a:p>
          <a:p>
            <a:r>
              <a:rPr lang="en-US" b="1" dirty="0" smtClean="0"/>
              <a:t>Reduce cost of print collections while leveraging more value from legacy print investment. Contours of a solution?</a:t>
            </a:r>
          </a:p>
          <a:p>
            <a:pPr lvl="1"/>
            <a:r>
              <a:rPr lang="en-US" dirty="0" smtClean="0"/>
              <a:t>Print resource as a shared asset managed cooperatively</a:t>
            </a:r>
          </a:p>
          <a:p>
            <a:pPr lvl="1"/>
            <a:r>
              <a:rPr lang="en-US" dirty="0" smtClean="0"/>
              <a:t>Regions are attractive scale for this cooperation</a:t>
            </a:r>
          </a:p>
          <a:p>
            <a:r>
              <a:rPr lang="en-US" b="1" dirty="0" smtClean="0"/>
              <a:t>OCLC Research: “Cloud-Sourcing Research Collections”</a:t>
            </a:r>
          </a:p>
          <a:p>
            <a:pPr lvl="1"/>
            <a:r>
              <a:rPr lang="en-US" dirty="0" smtClean="0"/>
              <a:t>ARL libraries: growing overlap with Hathi Trust, most of which widely held</a:t>
            </a:r>
          </a:p>
          <a:p>
            <a:pPr lvl="1"/>
            <a:r>
              <a:rPr lang="en-US" dirty="0" smtClean="0"/>
              <a:t>Significant opportunity for collaboration in print management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Print Management</a:t>
            </a:r>
            <a:br>
              <a:rPr lang="en-US" sz="5400" dirty="0" smtClean="0"/>
            </a:br>
            <a:r>
              <a:rPr lang="en-US" sz="5400" dirty="0" smtClean="0"/>
              <a:t>at “Mega-scale”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NITLE Collections in a Mega-regional framework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914400"/>
            <a:ext cx="4495800" cy="5257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33363" marR="0" lvl="0" indent="-233363" algn="l" defTabSz="4572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100" dirty="0" smtClean="0">
                <a:latin typeface="Arial"/>
                <a:cs typeface="Arial"/>
              </a:rPr>
              <a:t>OCLC Research report: characteristics and implications of a </a:t>
            </a:r>
            <a:r>
              <a:rPr lang="en-US" sz="2100" b="1" dirty="0" smtClean="0">
                <a:latin typeface="Arial"/>
                <a:cs typeface="Arial"/>
              </a:rPr>
              <a:t>North American network of regional shared print book collections</a:t>
            </a:r>
          </a:p>
          <a:p>
            <a:pPr marL="233363" marR="0" lvl="0" indent="-233363" algn="l" defTabSz="4572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100" b="1" dirty="0" smtClean="0">
              <a:latin typeface="Arial"/>
              <a:cs typeface="Arial"/>
            </a:endParaRPr>
          </a:p>
          <a:p>
            <a:pPr marL="233363" marR="0" lvl="0" indent="-233363" algn="l" defTabSz="4572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100" dirty="0" smtClean="0">
                <a:latin typeface="Arial"/>
                <a:cs typeface="Arial"/>
              </a:rPr>
              <a:t>Many current discussions around cooperative shared print organized at </a:t>
            </a:r>
            <a:r>
              <a:rPr lang="en-US" sz="2100" b="1" dirty="0" smtClean="0">
                <a:latin typeface="Arial"/>
                <a:cs typeface="Arial"/>
              </a:rPr>
              <a:t>regional scale</a:t>
            </a:r>
          </a:p>
          <a:p>
            <a:pPr marL="233363" marR="0" lvl="0" indent="-233363" algn="l" defTabSz="4572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100" dirty="0" smtClean="0">
              <a:latin typeface="Arial"/>
              <a:cs typeface="Arial"/>
            </a:endParaRPr>
          </a:p>
          <a:p>
            <a:pPr marL="237744" marR="0" lvl="0" indent="-233363" algn="l" defTabSz="4572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100" dirty="0" smtClean="0">
                <a:latin typeface="Arial"/>
                <a:cs typeface="Arial"/>
              </a:rPr>
              <a:t>Regional framework </a:t>
            </a:r>
            <a:r>
              <a:rPr lang="en-US" sz="2100" dirty="0" err="1" smtClean="0">
                <a:latin typeface="Arial"/>
                <a:cs typeface="Arial"/>
              </a:rPr>
              <a:t>operationalized</a:t>
            </a:r>
            <a:r>
              <a:rPr lang="en-US" sz="2100" dirty="0" smtClean="0">
                <a:latin typeface="Arial"/>
                <a:cs typeface="Arial"/>
              </a:rPr>
              <a:t> using </a:t>
            </a:r>
            <a:r>
              <a:rPr lang="en-US" sz="2100" b="1" dirty="0" smtClean="0">
                <a:latin typeface="Arial"/>
                <a:cs typeface="Arial"/>
              </a:rPr>
              <a:t>mega-region concept</a:t>
            </a:r>
          </a:p>
          <a:p>
            <a:pPr marL="237744" marR="0" lvl="0" indent="-233363" algn="l" defTabSz="4572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100" dirty="0" smtClean="0">
              <a:latin typeface="Arial"/>
              <a:cs typeface="Arial"/>
            </a:endParaRPr>
          </a:p>
          <a:p>
            <a:pPr marL="233363" marR="0" lvl="0" indent="-233363" algn="l" defTabSz="4572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100" b="1" dirty="0" smtClean="0">
                <a:latin typeface="Arial"/>
                <a:cs typeface="Arial"/>
              </a:rPr>
              <a:t>Not prescriptive</a:t>
            </a:r>
            <a:r>
              <a:rPr lang="en-US" sz="2100" dirty="0" smtClean="0">
                <a:latin typeface="Arial"/>
                <a:cs typeface="Arial"/>
              </a:rPr>
              <a:t>: one model among many</a:t>
            </a:r>
          </a:p>
          <a:p>
            <a:pPr marL="233363" marR="0" lvl="0" indent="-233363" algn="l" defTabSz="4572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100" dirty="0" smtClean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Print Management at “Mega-Scale”</a:t>
            </a:r>
            <a:endParaRPr lang="en-US" sz="2400" b="1" dirty="0"/>
          </a:p>
        </p:txBody>
      </p:sp>
      <p:pic>
        <p:nvPicPr>
          <p:cNvPr id="8194" name="Picture 2" descr="C:\NorthAmerican\Webinars\report_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914400"/>
            <a:ext cx="3831771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581399" y="6342424"/>
            <a:ext cx="5562601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lvl="0" indent="-233363">
              <a:lnSpc>
                <a:spcPct val="110000"/>
              </a:lnSpc>
              <a:defRPr/>
            </a:pPr>
            <a:r>
              <a:rPr lang="en-US" sz="1600" b="1" dirty="0" smtClean="0">
                <a:latin typeface="Calibri" pitchFamily="34" charset="0"/>
                <a:hlinkClick r:id="rId4"/>
              </a:rPr>
              <a:t>www.oclc.org/research/publications/library/2012/2012-05.pdf</a:t>
            </a: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Mega-regions</a:t>
            </a:r>
            <a:endParaRPr lang="en-US" sz="2400" b="1" dirty="0"/>
          </a:p>
        </p:txBody>
      </p:sp>
      <p:pic>
        <p:nvPicPr>
          <p:cNvPr id="4" name="Picture 2" descr="C:\NorthAmerican\Webinars\nasa-usa-at-nig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276600"/>
            <a:ext cx="4183062" cy="2788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8600" y="914400"/>
            <a:ext cx="86004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Geographic area defined by </a:t>
            </a:r>
            <a:r>
              <a:rPr lang="en-US" sz="2800" b="1" i="1" dirty="0" smtClean="0"/>
              <a:t>high level of economic</a:t>
            </a:r>
          </a:p>
          <a:p>
            <a:r>
              <a:rPr lang="en-US" sz="2800" b="1" i="1" dirty="0" smtClean="0"/>
              <a:t>integration, </a:t>
            </a:r>
            <a:r>
              <a:rPr lang="en-US" sz="2800" dirty="0" smtClean="0"/>
              <a:t>underpinned by </a:t>
            </a:r>
            <a:r>
              <a:rPr lang="en-US" sz="2800" b="1" i="1" dirty="0" smtClean="0"/>
              <a:t>robust supporting</a:t>
            </a:r>
          </a:p>
          <a:p>
            <a:r>
              <a:rPr lang="en-US" sz="2800" b="1" i="1" dirty="0" smtClean="0"/>
              <a:t>infrastructure</a:t>
            </a:r>
            <a:r>
              <a:rPr lang="en-US" sz="2800" dirty="0" smtClean="0"/>
              <a:t> (transportation, logistics, etc.)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262" y="25908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</a:t>
            </a:r>
            <a:r>
              <a:rPr lang="en-US" sz="2800" dirty="0" smtClean="0">
                <a:solidFill>
                  <a:schemeClr val="accent6"/>
                </a:solidFill>
              </a:rPr>
              <a:t>Lights from space</a:t>
            </a:r>
            <a:r>
              <a:rPr lang="en-US" sz="2800" dirty="0" smtClean="0"/>
              <a:t>” definition (Richard Florida et al.)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038600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some respects, a</a:t>
            </a:r>
          </a:p>
          <a:p>
            <a:r>
              <a:rPr lang="en-US" sz="2800" dirty="0" smtClean="0"/>
              <a:t>“natural” unit of  analysis?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003" r="4107"/>
          <a:stretch>
            <a:fillRect/>
          </a:stretch>
        </p:blipFill>
        <p:spPr bwMode="auto">
          <a:xfrm>
            <a:off x="115866" y="381000"/>
            <a:ext cx="8874690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057400" y="304800"/>
            <a:ext cx="4953000" cy="510778"/>
          </a:xfrm>
          <a:prstGeom prst="round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North American Mega-regions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200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NorthAmerican\Blog\MR-publications-upd-b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8458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45847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" y="4591288"/>
            <a:ext cx="4206240" cy="1123712"/>
          </a:xfrm>
          <a:prstGeom prst="roundRect">
            <a:avLst/>
          </a:prstGeom>
          <a:solidFill>
            <a:schemeClr val="bg1">
              <a:alpha val="7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North American print book resource:</a:t>
            </a:r>
            <a:endParaRPr lang="en-US" sz="2000" dirty="0" smtClean="0">
              <a:latin typeface="Calibri" pitchFamily="34" charset="0"/>
            </a:endParaRPr>
          </a:p>
          <a:p>
            <a:r>
              <a:rPr lang="en-US" sz="2000" b="1" dirty="0" smtClean="0">
                <a:latin typeface="Calibri" pitchFamily="34" charset="0"/>
              </a:rPr>
              <a:t>  45.7 million distinct publications</a:t>
            </a:r>
            <a:endParaRPr lang="en-US" sz="2000" dirty="0" smtClean="0">
              <a:latin typeface="Calibri" pitchFamily="34" charset="0"/>
            </a:endParaRPr>
          </a:p>
          <a:p>
            <a:r>
              <a:rPr lang="en-US" sz="2000" b="1" dirty="0" smtClean="0">
                <a:latin typeface="Calibri" pitchFamily="34" charset="0"/>
              </a:rPr>
              <a:t>  889.5 million total library holdings</a:t>
            </a:r>
            <a:endParaRPr lang="en-US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OCLC template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C13F594A2FC74EADD29D0AF2FC40B8" ma:contentTypeVersion="0" ma:contentTypeDescription="Create a new document." ma:contentTypeScope="" ma:versionID="f6b9a7984d90970c0d0e973507f2746e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4AC843D3-24B5-44CD-B3F2-6FF1341FC0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F666D8B9-669F-4142-B8FC-2F14E25C84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939786-C169-4F7A-810B-4BE8BCB61B43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OCLC template</Template>
  <TotalTime>17895</TotalTime>
  <Words>1690</Words>
  <Application>Microsoft Office PowerPoint</Application>
  <PresentationFormat>On-screen Show (4:3)</PresentationFormat>
  <Paragraphs>322</Paragraphs>
  <Slides>38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New OCLC template</vt:lpstr>
      <vt:lpstr>Print Management at ‘Mega’-scale</vt:lpstr>
      <vt:lpstr>Roadmap</vt:lpstr>
      <vt:lpstr>Print Management: Future Strategies</vt:lpstr>
      <vt:lpstr>Background: The future of print collection management</vt:lpstr>
      <vt:lpstr>Print Management at “Mega-scale”</vt:lpstr>
      <vt:lpstr>Print Management at “Mega-Scale”</vt:lpstr>
      <vt:lpstr>Mega-regions</vt:lpstr>
      <vt:lpstr>Slide 8</vt:lpstr>
      <vt:lpstr>Slide 9</vt:lpstr>
      <vt:lpstr>Regional coverage of the North American print book resource</vt:lpstr>
      <vt:lpstr>Share of regional print book holdings, by institution type</vt:lpstr>
      <vt:lpstr>Rareness is common</vt:lpstr>
      <vt:lpstr>Overlap with BOS-WASH, by region</vt:lpstr>
      <vt:lpstr>HathiTrust coverage of regional print book collections</vt:lpstr>
      <vt:lpstr>A System-wide Perspective on NITLE Libraries </vt:lpstr>
      <vt:lpstr>Slide 16</vt:lpstr>
      <vt:lpstr>Slide 17</vt:lpstr>
      <vt:lpstr>Slide 18</vt:lpstr>
      <vt:lpstr>Liberal arts college libraries in perspective</vt:lpstr>
      <vt:lpstr>Sourcing and Scaling:  Stewardship of Print Books</vt:lpstr>
      <vt:lpstr>NITLE Libraries as a collective resource:  print books</vt:lpstr>
      <vt:lpstr>Scale matters: assessing print preservation risks </vt:lpstr>
      <vt:lpstr>Scale matters: assessing print preservation risks </vt:lpstr>
      <vt:lpstr>A Mega-regional Perspective on NITLE Libraries</vt:lpstr>
      <vt:lpstr>Slide 25</vt:lpstr>
      <vt:lpstr>Print Books in Bos-Wash Libraries</vt:lpstr>
      <vt:lpstr>‘Density’ of print book holdings in Bos-Wash</vt:lpstr>
      <vt:lpstr>In sum:  supply-side view of regional resource</vt:lpstr>
      <vt:lpstr>Regional stewardship:  institutional infrastructure</vt:lpstr>
      <vt:lpstr>Distribution of Bos-Wash Print Books by Holding Library Type</vt:lpstr>
      <vt:lpstr>Distribution of Bos-Wash Print Books in Academic Libraries</vt:lpstr>
      <vt:lpstr>In sum: institutional stewardship</vt:lpstr>
      <vt:lpstr>Mega-regional stewardship:  cooperative infrastructure</vt:lpstr>
      <vt:lpstr>Regional stewardship:  cooperative infrastructure</vt:lpstr>
      <vt:lpstr>Sourcing and scaling:  where does NITLE fit?</vt:lpstr>
      <vt:lpstr>Shared Print increasingly organized at regional scale</vt:lpstr>
      <vt:lpstr>In conclusion</vt:lpstr>
      <vt:lpstr> lavoie@oclc.org malpasc@oclc.org   www.oclc.org/research/activities/megascale.html  www.oclc.org/research/activities/sharedcollections.html  </vt:lpstr>
    </vt:vector>
  </TitlesOfParts>
  <Manager/>
  <Company>OCLC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Print Management at "Mega"-scale: NITLE Collections in a Mega-regions Framework</dc:title>
  <dc:subject>Print Management</dc:subject>
  <dc:creator>Brian Lavoie and Constance Malpas</dc:creator>
  <cp:keywords>higher education,lavoie,library preservation,malpas,megaregions,oclc research,shared print management</cp:keywords>
  <dc:description>Webinar developed for NITLE Shared Academics seminar series on the Future of Liberal Arts College Libraries, 20 February 2013.</dc:description>
  <cp:lastModifiedBy>mcnicolj</cp:lastModifiedBy>
  <cp:revision>3010</cp:revision>
  <cp:lastPrinted>2012-01-18T22:20:44Z</cp:lastPrinted>
  <dcterms:created xsi:type="dcterms:W3CDTF">2012-12-06T22:02:24Z</dcterms:created>
  <dcterms:modified xsi:type="dcterms:W3CDTF">2013-02-26T23:19:37Z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0x0101009EC13F594A2FC74EADD29D0AF2FC40B8</vt:lpwstr>
  </property>
</Properties>
</file>