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8"/>
  </p:notesMasterIdLst>
  <p:handoutMasterIdLst>
    <p:handoutMasterId r:id="rId69"/>
  </p:handoutMasterIdLst>
  <p:sldIdLst>
    <p:sldId id="276" r:id="rId5"/>
    <p:sldId id="271" r:id="rId6"/>
    <p:sldId id="272" r:id="rId7"/>
    <p:sldId id="273" r:id="rId8"/>
    <p:sldId id="279" r:id="rId9"/>
    <p:sldId id="280" r:id="rId10"/>
    <p:sldId id="281" r:id="rId11"/>
    <p:sldId id="282" r:id="rId12"/>
    <p:sldId id="283" r:id="rId13"/>
    <p:sldId id="284" r:id="rId14"/>
    <p:sldId id="285" r:id="rId15"/>
    <p:sldId id="286" r:id="rId16"/>
    <p:sldId id="295" r:id="rId17"/>
    <p:sldId id="294" r:id="rId18"/>
    <p:sldId id="288" r:id="rId19"/>
    <p:sldId id="296" r:id="rId20"/>
    <p:sldId id="290" r:id="rId21"/>
    <p:sldId id="291" r:id="rId22"/>
    <p:sldId id="293"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2" r:id="rId66"/>
    <p:sldId id="275" r:id="rId67"/>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B61"/>
    <a:srgbClr val="4C8C2B"/>
    <a:srgbClr val="000000"/>
    <a:srgbClr val="77C020"/>
    <a:srgbClr val="EEF1F2"/>
    <a:srgbClr val="F6BE00"/>
    <a:srgbClr val="B7C00E"/>
    <a:srgbClr val="D2703A"/>
    <a:srgbClr val="AE2373"/>
    <a:srgbClr val="BC0E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70" autoAdjust="0"/>
    <p:restoredTop sz="94813"/>
  </p:normalViewPr>
  <p:slideViewPr>
    <p:cSldViewPr snapToGrid="0" snapToObjects="1">
      <p:cViewPr varScale="1">
        <p:scale>
          <a:sx n="100" d="100"/>
          <a:sy n="100" d="100"/>
        </p:scale>
        <p:origin x="544" y="56"/>
      </p:cViewPr>
      <p:guideLst>
        <p:guide orient="horz" pos="1808"/>
        <p:guide pos="55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library.northwestern.edu\cab\staffdocs\kim046\Documents\stats%20for%20ALA%20Midwinter%202018.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library.northwestern.edu\cab\staffdocs\kim046\Documents\stats%20for%20ALA%20Midwinter%202018.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library.northwestern.edu\cab\staffdocs\kim046\Documents\stats%20for%20ALA%20Midwinter%202018.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library.northwestern.edu\cab\staffdocs\kim046\Documents\stats%20for%20ALA%20Midwinter%202018.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Purchased a copy</c:v>
                </c:pt>
                <c:pt idx="1">
                  <c:v>Took too long</c:v>
                </c:pt>
                <c:pt idx="2">
                  <c:v>Duplicate order/order by mistake</c:v>
                </c:pt>
                <c:pt idx="3">
                  <c:v>No longer need it/out of town/graduation</c:v>
                </c:pt>
                <c:pt idx="4">
                  <c:v>Used the e-version found on TAMU  collections</c:v>
                </c:pt>
                <c:pt idx="5">
                  <c:v>Dropped the class</c:v>
                </c:pt>
                <c:pt idx="6">
                  <c:v>Changed research topic/not relevant as expected earlier</c:v>
                </c:pt>
              </c:strCache>
            </c:strRef>
          </c:cat>
          <c:val>
            <c:numRef>
              <c:f>Sheet1!$B$2:$B$8</c:f>
              <c:numCache>
                <c:formatCode>0%</c:formatCode>
                <c:ptCount val="7"/>
                <c:pt idx="0">
                  <c:v>0.27</c:v>
                </c:pt>
                <c:pt idx="1">
                  <c:v>0.25</c:v>
                </c:pt>
                <c:pt idx="2">
                  <c:v>0.19</c:v>
                </c:pt>
                <c:pt idx="3">
                  <c:v>0.09</c:v>
                </c:pt>
                <c:pt idx="4">
                  <c:v>0.08</c:v>
                </c:pt>
                <c:pt idx="5">
                  <c:v>7.0000000000000007E-2</c:v>
                </c:pt>
                <c:pt idx="6">
                  <c:v>0.05</c:v>
                </c:pt>
              </c:numCache>
            </c:numRef>
          </c:val>
          <c:extLst>
            <c:ext xmlns:c16="http://schemas.microsoft.com/office/drawing/2014/chart" uri="{C3380CC4-5D6E-409C-BE32-E72D297353CC}">
              <c16:uniqueId val="{00000000-6949-489C-BABC-CACC8416DCA9}"/>
            </c:ext>
          </c:extLst>
        </c:ser>
        <c:dLbls>
          <c:showLegendKey val="0"/>
          <c:showVal val="0"/>
          <c:showCatName val="0"/>
          <c:showSerName val="0"/>
          <c:showPercent val="0"/>
          <c:showBubbleSize val="0"/>
        </c:dLbls>
        <c:gapWidth val="219"/>
        <c:overlap val="-27"/>
        <c:axId val="217727816"/>
        <c:axId val="217726640"/>
      </c:barChart>
      <c:catAx>
        <c:axId val="217727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726640"/>
        <c:crosses val="autoZero"/>
        <c:auto val="1"/>
        <c:lblAlgn val="ctr"/>
        <c:lblOffset val="100"/>
        <c:noMultiLvlLbl val="0"/>
      </c:catAx>
      <c:valAx>
        <c:axId val="217726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727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aseline="0">
                <a:solidFill>
                  <a:schemeClr val="tx1"/>
                </a:solidFill>
              </a:rPr>
              <a:t>"Lost" ILL Items Academic Year 2018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Sheet1!$H$5</c:f>
              <c:strCache>
                <c:ptCount val="1"/>
                <c:pt idx="0">
                  <c:v>"Lost" ILL Items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Sheet1!$G$6:$G$11</c:f>
              <c:strCache>
                <c:ptCount val="6"/>
                <c:pt idx="0">
                  <c:v>September</c:v>
                </c:pt>
                <c:pt idx="1">
                  <c:v>October</c:v>
                </c:pt>
                <c:pt idx="2">
                  <c:v>November</c:v>
                </c:pt>
                <c:pt idx="3">
                  <c:v>December</c:v>
                </c:pt>
                <c:pt idx="4">
                  <c:v>January</c:v>
                </c:pt>
                <c:pt idx="5">
                  <c:v>February</c:v>
                </c:pt>
              </c:strCache>
            </c:strRef>
          </c:cat>
          <c:val>
            <c:numRef>
              <c:f>Sheet1!$H$6:$H$11</c:f>
              <c:numCache>
                <c:formatCode>General</c:formatCode>
                <c:ptCount val="6"/>
                <c:pt idx="0">
                  <c:v>81</c:v>
                </c:pt>
                <c:pt idx="1">
                  <c:v>65</c:v>
                </c:pt>
                <c:pt idx="2">
                  <c:v>58</c:v>
                </c:pt>
                <c:pt idx="3">
                  <c:v>54</c:v>
                </c:pt>
                <c:pt idx="4">
                  <c:v>39</c:v>
                </c:pt>
                <c:pt idx="5">
                  <c:v>60</c:v>
                </c:pt>
              </c:numCache>
            </c:numRef>
          </c:val>
          <c:extLst>
            <c:ext xmlns:c16="http://schemas.microsoft.com/office/drawing/2014/chart" uri="{C3380CC4-5D6E-409C-BE32-E72D297353CC}">
              <c16:uniqueId val="{00000000-80FF-45DA-B575-C6EDAFDC5804}"/>
            </c:ext>
          </c:extLst>
        </c:ser>
        <c:dLbls>
          <c:dLblPos val="outEnd"/>
          <c:showLegendKey val="0"/>
          <c:showVal val="1"/>
          <c:showCatName val="0"/>
          <c:showSerName val="0"/>
          <c:showPercent val="0"/>
          <c:showBubbleSize val="0"/>
        </c:dLbls>
        <c:gapWidth val="219"/>
        <c:overlap val="-27"/>
        <c:axId val="2019194768"/>
        <c:axId val="2022233376"/>
      </c:barChart>
      <c:catAx>
        <c:axId val="201919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22233376"/>
        <c:crosses val="autoZero"/>
        <c:auto val="1"/>
        <c:lblAlgn val="ctr"/>
        <c:lblOffset val="100"/>
        <c:noMultiLvlLbl val="0"/>
      </c:catAx>
      <c:valAx>
        <c:axId val="2022233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9194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4E-4F0F-BA28-6BAD337AE42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4E-4F0F-BA28-6BAD337AE42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34E-4F0F-BA28-6BAD337AE42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34E-4F0F-BA28-6BAD337AE42A}"/>
              </c:ext>
            </c:extLst>
          </c:dPt>
          <c:dLbls>
            <c:dLbl>
              <c:idx val="0"/>
              <c:layout>
                <c:manualLayout>
                  <c:x val="-4.3640595355287394E-2"/>
                  <c:y val="3.133752576229974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dirty="0"/>
                      <a:t>Less than 7 days</a:t>
                    </a:r>
                  </a:p>
                  <a:p>
                    <a:pPr>
                      <a:defRPr/>
                    </a:pPr>
                    <a:fld id="{8DF80846-A8D6-4635-87C1-6145D2E3E014}" type="VALUE">
                      <a:rPr lang="en-US" smtClean="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562398914759993"/>
                      <c:h val="0.21008590369156876"/>
                    </c:manualLayout>
                  </c15:layout>
                  <c15:dlblFieldTable/>
                  <c15:showDataLabelsRange val="0"/>
                </c:ext>
                <c:ext xmlns:c16="http://schemas.microsoft.com/office/drawing/2014/chart" uri="{C3380CC4-5D6E-409C-BE32-E72D297353CC}">
                  <c16:uniqueId val="{00000001-734E-4F0F-BA28-6BAD337AE42A}"/>
                </c:ext>
              </c:extLst>
            </c:dLbl>
            <c:dLbl>
              <c:idx val="1"/>
              <c:layout>
                <c:manualLayout>
                  <c:x val="3.2153029563975155E-4"/>
                  <c:y val="-2.072712806872295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dirty="0"/>
                      <a:t>Two weeks</a:t>
                    </a:r>
                  </a:p>
                  <a:p>
                    <a:pPr>
                      <a:defRPr/>
                    </a:pPr>
                    <a:fld id="{D6FAE283-E1D7-47E4-86CE-F9AC87A557D4}" type="VALUE">
                      <a:rPr lang="en-US" smtClean="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2408274977752441"/>
                      <c:h val="0.12060044507859334"/>
                    </c:manualLayout>
                  </c15:layout>
                  <c15:dlblFieldTable/>
                  <c15:showDataLabelsRange val="0"/>
                </c:ext>
                <c:ext xmlns:c16="http://schemas.microsoft.com/office/drawing/2014/chart" uri="{C3380CC4-5D6E-409C-BE32-E72D297353CC}">
                  <c16:uniqueId val="{00000003-734E-4F0F-BA28-6BAD337AE42A}"/>
                </c:ext>
              </c:extLst>
            </c:dLbl>
            <c:dLbl>
              <c:idx val="2"/>
              <c:layout>
                <c:manualLayout>
                  <c:x val="4.3091648118516717E-3"/>
                  <c:y val="2.5774924107640894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dirty="0"/>
                      <a:t>Three weeks</a:t>
                    </a:r>
                  </a:p>
                  <a:p>
                    <a:pPr>
                      <a:defRPr/>
                    </a:pPr>
                    <a:fld id="{1BE51E79-DAF2-4D17-9CA5-5832F884D6CC}" type="VALUE">
                      <a:rPr lang="en-US" smtClean="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686947517122721"/>
                      <c:h val="0.12060044507859334"/>
                    </c:manualLayout>
                  </c15:layout>
                  <c15:dlblFieldTable/>
                  <c15:showDataLabelsRange val="0"/>
                </c:ext>
                <c:ext xmlns:c16="http://schemas.microsoft.com/office/drawing/2014/chart" uri="{C3380CC4-5D6E-409C-BE32-E72D297353CC}">
                  <c16:uniqueId val="{00000005-734E-4F0F-BA28-6BAD337AE42A}"/>
                </c:ext>
              </c:extLst>
            </c:dLbl>
            <c:dLbl>
              <c:idx val="3"/>
              <c:layout>
                <c:manualLayout>
                  <c:x val="-4.9782954271020141E-4"/>
                  <c:y val="8.87914178512920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dirty="0"/>
                      <a:t>Beyond</a:t>
                    </a:r>
                    <a:r>
                      <a:rPr lang="en-US" baseline="0" dirty="0"/>
                      <a:t> three weeks</a:t>
                    </a:r>
                  </a:p>
                  <a:p>
                    <a:pPr>
                      <a:defRPr/>
                    </a:pPr>
                    <a:fld id="{E3CDC6E9-6914-4AA1-B7CF-6338A3D00851}" type="VALUE">
                      <a:rPr lang="en-US" smtClean="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6880505233656706"/>
                      <c:h val="0.1168718843030527"/>
                    </c:manualLayout>
                  </c15:layout>
                  <c15:dlblFieldTable/>
                  <c15:showDataLabelsRange val="0"/>
                </c:ext>
                <c:ext xmlns:c16="http://schemas.microsoft.com/office/drawing/2014/chart" uri="{C3380CC4-5D6E-409C-BE32-E72D297353CC}">
                  <c16:uniqueId val="{00000007-734E-4F0F-BA28-6BAD337AE4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Sheet3!$A$9:$A$12</c:f>
              <c:strCache>
                <c:ptCount val="4"/>
                <c:pt idx="0">
                  <c:v>less than 7 days</c:v>
                </c:pt>
                <c:pt idx="1">
                  <c:v>two weeks</c:v>
                </c:pt>
                <c:pt idx="2">
                  <c:v>three weeks</c:v>
                </c:pt>
                <c:pt idx="3">
                  <c:v>beyond</c:v>
                </c:pt>
              </c:strCache>
            </c:strRef>
          </c:cat>
          <c:val>
            <c:numRef>
              <c:f>Sheet3!$B$9:$B$12</c:f>
              <c:numCache>
                <c:formatCode>0%</c:formatCode>
                <c:ptCount val="4"/>
                <c:pt idx="0">
                  <c:v>0.12</c:v>
                </c:pt>
                <c:pt idx="1">
                  <c:v>0.39</c:v>
                </c:pt>
                <c:pt idx="2">
                  <c:v>0.32</c:v>
                </c:pt>
                <c:pt idx="3">
                  <c:v>0.17</c:v>
                </c:pt>
              </c:numCache>
            </c:numRef>
          </c:val>
          <c:extLst>
            <c:ext xmlns:c16="http://schemas.microsoft.com/office/drawing/2014/chart" uri="{C3380CC4-5D6E-409C-BE32-E72D297353CC}">
              <c16:uniqueId val="{00000008-734E-4F0F-BA28-6BAD337AE42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a:t>Jan</a:t>
            </a:r>
            <a:r>
              <a:rPr lang="en-US" sz="1200" baseline="0" dirty="0"/>
              <a:t>-May 2016</a:t>
            </a:r>
            <a:endParaRPr lang="en-US" sz="1200" dirty="0"/>
          </a:p>
        </c:rich>
      </c:tx>
      <c:layout>
        <c:manualLayout>
          <c:xMode val="edge"/>
          <c:yMode val="edge"/>
          <c:x val="0.26397415707651928"/>
          <c:y val="1.157959329185954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F04-459F-84E7-4776BF68CF7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F04-459F-84E7-4776BF68CF73}"/>
              </c:ext>
            </c:extLst>
          </c:dPt>
          <c:dLbls>
            <c:dLbl>
              <c:idx val="0"/>
              <c:layout>
                <c:manualLayout>
                  <c:x val="6.9230769230769137E-2"/>
                  <c:y val="-2.8614995886708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BA75BF4-1C8A-4252-9AFE-5CAC98EE9AE1}" type="VALUE">
                      <a:rPr lang="en-US"/>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82051282051282"/>
                      <c:h val="0.11380597014925373"/>
                    </c:manualLayout>
                  </c15:layout>
                  <c15:dlblFieldTable/>
                  <c15:showDataLabelsRange val="0"/>
                </c:ext>
                <c:ext xmlns:c16="http://schemas.microsoft.com/office/drawing/2014/chart" uri="{C3380CC4-5D6E-409C-BE32-E72D297353CC}">
                  <c16:uniqueId val="{00000001-CF04-459F-84E7-4776BF68CF73}"/>
                </c:ext>
              </c:extLst>
            </c:dLbl>
            <c:dLbl>
              <c:idx val="1"/>
              <c:layout>
                <c:manualLayout>
                  <c:x val="4.2989982854965712E-2"/>
                  <c:y val="-1.94865407743009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E36CCDE-0311-43BA-B8C2-9BFB601E267F}" type="VALUE">
                      <a:rPr lang="en-US"/>
                      <a:pPr>
                        <a:defRPr/>
                      </a:pPr>
                      <a:t>[VALUE]</a:t>
                    </a:fld>
                    <a:r>
                      <a:rPr lang="en-US"/>
                      <a:t> (10.8%)</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2207383477266952"/>
                      <c:h val="0.10385071624799294"/>
                    </c:manualLayout>
                  </c15:layout>
                  <c15:dlblFieldTable/>
                  <c15:showDataLabelsRange val="0"/>
                </c:ext>
                <c:ext xmlns:c16="http://schemas.microsoft.com/office/drawing/2014/chart" uri="{C3380CC4-5D6E-409C-BE32-E72D297353CC}">
                  <c16:uniqueId val="{00000003-CF04-459F-84E7-4776BF68CF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Sheet4!$A$2:$A$3</c:f>
              <c:strCache>
                <c:ptCount val="2"/>
                <c:pt idx="0">
                  <c:v>Total Filled</c:v>
                </c:pt>
                <c:pt idx="1">
                  <c:v>Not Picked Up</c:v>
                </c:pt>
              </c:strCache>
            </c:strRef>
          </c:cat>
          <c:val>
            <c:numRef>
              <c:f>Sheet4!$B$2:$B$3</c:f>
              <c:numCache>
                <c:formatCode>General</c:formatCode>
                <c:ptCount val="2"/>
                <c:pt idx="0">
                  <c:v>11368</c:v>
                </c:pt>
                <c:pt idx="1">
                  <c:v>1231</c:v>
                </c:pt>
              </c:numCache>
            </c:numRef>
          </c:val>
          <c:extLst>
            <c:ext xmlns:c16="http://schemas.microsoft.com/office/drawing/2014/chart" uri="{C3380CC4-5D6E-409C-BE32-E72D297353CC}">
              <c16:uniqueId val="{00000004-CF04-459F-84E7-4776BF68CF7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aseline="0"/>
              <a:t>June - Dec 2016</a:t>
            </a:r>
          </a:p>
        </c:rich>
      </c:tx>
      <c:layout>
        <c:manualLayout>
          <c:xMode val="edge"/>
          <c:yMode val="edge"/>
          <c:x val="0.27151001491412352"/>
          <c:y val="9.02524442515525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0DF-4A8C-9D34-DBC69A0665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0DF-4A8C-9D34-DBC69A066513}"/>
              </c:ext>
            </c:extLst>
          </c:dPt>
          <c:dLbls>
            <c:dLbl>
              <c:idx val="0"/>
              <c:layout>
                <c:manualLayout>
                  <c:x val="0.19312379341012126"/>
                  <c:y val="-1.3004119518172819E-2"/>
                </c:manualLayout>
              </c:layout>
              <c:showLegendKey val="0"/>
              <c:showVal val="1"/>
              <c:showCatName val="0"/>
              <c:showSerName val="0"/>
              <c:showPercent val="0"/>
              <c:showBubbleSize val="0"/>
              <c:extLst>
                <c:ext xmlns:c15="http://schemas.microsoft.com/office/drawing/2012/chart" uri="{CE6537A1-D6FC-4f65-9D91-7224C49458BB}">
                  <c15:layout>
                    <c:manualLayout>
                      <c:w val="0.2137741046831956"/>
                      <c:h val="9.2616154768733361E-2"/>
                    </c:manualLayout>
                  </c15:layout>
                </c:ext>
                <c:ext xmlns:c16="http://schemas.microsoft.com/office/drawing/2014/chart" uri="{C3380CC4-5D6E-409C-BE32-E72D297353CC}">
                  <c16:uniqueId val="{00000001-40DF-4A8C-9D34-DBC69A066513}"/>
                </c:ext>
              </c:extLst>
            </c:dLbl>
            <c:dLbl>
              <c:idx val="1"/>
              <c:layout>
                <c:manualLayout>
                  <c:x val="-0.11149419272725422"/>
                  <c:y val="1.8354452273631715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556042E-DB2A-47A4-8AB6-288430883B55}" type="VALUE">
                      <a:rPr lang="en-US"/>
                      <a:pPr>
                        <a:defRPr/>
                      </a:pPr>
                      <a:t>[VALUE]</a:t>
                    </a:fld>
                    <a:r>
                      <a:rPr lang="en-US"/>
                      <a:t> (7.7%)</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0877676442116897"/>
                      <c:h val="8.8116146056054334E-2"/>
                    </c:manualLayout>
                  </c15:layout>
                  <c15:dlblFieldTable/>
                  <c15:showDataLabelsRange val="0"/>
                </c:ext>
                <c:ext xmlns:c16="http://schemas.microsoft.com/office/drawing/2014/chart" uri="{C3380CC4-5D6E-409C-BE32-E72D297353CC}">
                  <c16:uniqueId val="{00000003-40DF-4A8C-9D34-DBC69A0665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Sheet4!$A$9:$A$10</c:f>
              <c:strCache>
                <c:ptCount val="2"/>
                <c:pt idx="0">
                  <c:v>Total Filled</c:v>
                </c:pt>
                <c:pt idx="1">
                  <c:v>Not Picked Up</c:v>
                </c:pt>
              </c:strCache>
            </c:strRef>
          </c:cat>
          <c:val>
            <c:numRef>
              <c:f>Sheet4!$B$9:$B$10</c:f>
              <c:numCache>
                <c:formatCode>General</c:formatCode>
                <c:ptCount val="2"/>
                <c:pt idx="0">
                  <c:v>12319</c:v>
                </c:pt>
                <c:pt idx="1">
                  <c:v>949</c:v>
                </c:pt>
              </c:numCache>
            </c:numRef>
          </c:val>
          <c:extLst>
            <c:ext xmlns:c16="http://schemas.microsoft.com/office/drawing/2014/chart" uri="{C3380CC4-5D6E-409C-BE32-E72D297353CC}">
              <c16:uniqueId val="{00000004-40DF-4A8C-9D34-DBC69A06651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a:t>June</a:t>
            </a:r>
            <a:r>
              <a:rPr lang="en-US" sz="1200" baseline="0" dirty="0"/>
              <a:t> - Dec 2017</a:t>
            </a:r>
            <a:endParaRPr lang="en-US" sz="1200" dirty="0"/>
          </a:p>
        </c:rich>
      </c:tx>
      <c:layout>
        <c:manualLayout>
          <c:xMode val="edge"/>
          <c:yMode val="edge"/>
          <c:x val="0.24921465968586387"/>
          <c:y val="6.514657980456026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445-4D15-8998-1ABBB271126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445-4D15-8998-1ABBB2711268}"/>
              </c:ext>
            </c:extLst>
          </c:dPt>
          <c:dLbls>
            <c:dLbl>
              <c:idx val="0"/>
              <c:layout>
                <c:manualLayout>
                  <c:x val="0.1723667394978769"/>
                  <c:y val="-1.6457462361178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45-4D15-8998-1ABBB2711268}"/>
                </c:ext>
              </c:extLst>
            </c:dLbl>
            <c:dLbl>
              <c:idx val="1"/>
              <c:layout>
                <c:manualLayout>
                  <c:x val="-3.9133723476253074E-2"/>
                  <c:y val="-2.3222555224174542E-2"/>
                </c:manualLayout>
              </c:layout>
              <c:tx>
                <c:rich>
                  <a:bodyPr/>
                  <a:lstStyle/>
                  <a:p>
                    <a:fld id="{BA361E9E-D85F-45EF-8941-AABCD59FEE5B}" type="VALUE">
                      <a:rPr lang="en-US"/>
                      <a:pPr/>
                      <a:t>[VALUE]</a:t>
                    </a:fld>
                    <a:r>
                      <a:rPr lang="en-US"/>
                      <a:t> (5.3%)</a:t>
                    </a:r>
                  </a:p>
                </c:rich>
              </c:tx>
              <c:showLegendKey val="0"/>
              <c:showVal val="1"/>
              <c:showCatName val="0"/>
              <c:showSerName val="0"/>
              <c:showPercent val="0"/>
              <c:showBubbleSize val="0"/>
              <c:extLst>
                <c:ext xmlns:c15="http://schemas.microsoft.com/office/drawing/2012/chart" uri="{CE6537A1-D6FC-4f65-9D91-7224C49458BB}">
                  <c15:layout>
                    <c:manualLayout>
                      <c:w val="0.27057591623036648"/>
                      <c:h val="9.1107748339275166E-2"/>
                    </c:manualLayout>
                  </c15:layout>
                  <c15:dlblFieldTable/>
                  <c15:showDataLabelsRange val="0"/>
                </c:ext>
                <c:ext xmlns:c16="http://schemas.microsoft.com/office/drawing/2014/chart" uri="{C3380CC4-5D6E-409C-BE32-E72D297353CC}">
                  <c16:uniqueId val="{00000003-A445-4D15-8998-1ABBB271126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Sheet4!$A$15:$A$16</c:f>
              <c:strCache>
                <c:ptCount val="2"/>
                <c:pt idx="0">
                  <c:v>Total Filled</c:v>
                </c:pt>
                <c:pt idx="1">
                  <c:v>Not Picked Up</c:v>
                </c:pt>
              </c:strCache>
            </c:strRef>
          </c:cat>
          <c:val>
            <c:numRef>
              <c:f>Sheet4!$B$15:$B$16</c:f>
              <c:numCache>
                <c:formatCode>General</c:formatCode>
                <c:ptCount val="2"/>
                <c:pt idx="0">
                  <c:v>11252</c:v>
                </c:pt>
                <c:pt idx="1">
                  <c:v>599</c:v>
                </c:pt>
              </c:numCache>
            </c:numRef>
          </c:val>
          <c:extLst>
            <c:ext xmlns:c16="http://schemas.microsoft.com/office/drawing/2014/chart" uri="{C3380CC4-5D6E-409C-BE32-E72D297353CC}">
              <c16:uniqueId val="{00000004-A445-4D15-8998-1ABBB271126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dirty="0"/>
          </a:p>
          <a:p>
            <a:pPr>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6">
                <a:lumMod val="75000"/>
              </a:schemeClr>
            </a:solidFill>
            <a:ln>
              <a:solidFill>
                <a:srgbClr val="8A1B6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Sheet3!$A$17:$A$20</c:f>
              <c:strCache>
                <c:ptCount val="4"/>
                <c:pt idx="0">
                  <c:v>Print</c:v>
                </c:pt>
                <c:pt idx="1">
                  <c:v>Ebook</c:v>
                </c:pt>
                <c:pt idx="2">
                  <c:v>Audio</c:v>
                </c:pt>
                <c:pt idx="3">
                  <c:v>DVD/CD/VHS/Blu-Ray</c:v>
                </c:pt>
              </c:strCache>
            </c:strRef>
          </c:cat>
          <c:val>
            <c:numRef>
              <c:f>Sheet3!$B$17:$B$20</c:f>
              <c:numCache>
                <c:formatCode>0%</c:formatCode>
                <c:ptCount val="4"/>
                <c:pt idx="0">
                  <c:v>0.9</c:v>
                </c:pt>
                <c:pt idx="1">
                  <c:v>0.08</c:v>
                </c:pt>
                <c:pt idx="2">
                  <c:v>0.01</c:v>
                </c:pt>
                <c:pt idx="3">
                  <c:v>0.01</c:v>
                </c:pt>
              </c:numCache>
            </c:numRef>
          </c:val>
          <c:extLst>
            <c:ext xmlns:c16="http://schemas.microsoft.com/office/drawing/2014/chart" uri="{C3380CC4-5D6E-409C-BE32-E72D297353CC}">
              <c16:uniqueId val="{00000000-8712-46AC-A79B-4AAE6FB8A636}"/>
            </c:ext>
          </c:extLst>
        </c:ser>
        <c:dLbls>
          <c:showLegendKey val="0"/>
          <c:showVal val="0"/>
          <c:showCatName val="0"/>
          <c:showSerName val="0"/>
          <c:showPercent val="0"/>
          <c:showBubbleSize val="0"/>
        </c:dLbls>
        <c:gapWidth val="182"/>
        <c:axId val="388785128"/>
        <c:axId val="388785912"/>
      </c:barChart>
      <c:catAx>
        <c:axId val="388785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8785912"/>
        <c:crosses val="autoZero"/>
        <c:auto val="1"/>
        <c:lblAlgn val="ctr"/>
        <c:lblOffset val="100"/>
        <c:noMultiLvlLbl val="0"/>
      </c:catAx>
      <c:valAx>
        <c:axId val="3887859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8785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solidFill>
                <a:latin typeface="+mn-lt"/>
                <a:ea typeface="+mn-ea"/>
                <a:cs typeface="+mn-cs"/>
              </a:defRPr>
            </a:pPr>
            <a:r>
              <a:rPr lang="en-US">
                <a:solidFill>
                  <a:schemeClr val="tx1"/>
                </a:solidFill>
              </a:rPr>
              <a:t>Total Circulations</a:t>
            </a:r>
            <a:r>
              <a:rPr lang="en-US" baseline="0">
                <a:solidFill>
                  <a:schemeClr val="tx1"/>
                </a:solidFill>
              </a:rPr>
              <a:t> </a:t>
            </a:r>
          </a:p>
          <a:p>
            <a:pPr>
              <a:defRPr>
                <a:solidFill>
                  <a:schemeClr val="tx1"/>
                </a:solidFill>
              </a:defRPr>
            </a:pPr>
            <a:r>
              <a:rPr lang="en-US" baseline="0">
                <a:solidFill>
                  <a:schemeClr val="tx1"/>
                </a:solidFill>
              </a:rPr>
              <a:t>Academic Year 2018</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Sheet1!$C$23</c:f>
              <c:strCache>
                <c:ptCount val="1"/>
                <c:pt idx="0">
                  <c:v>ILLs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Sheet1!$B$24:$B$29</c:f>
              <c:strCache>
                <c:ptCount val="6"/>
                <c:pt idx="0">
                  <c:v>September</c:v>
                </c:pt>
                <c:pt idx="1">
                  <c:v>October</c:v>
                </c:pt>
                <c:pt idx="2">
                  <c:v>November</c:v>
                </c:pt>
                <c:pt idx="3">
                  <c:v>December</c:v>
                </c:pt>
                <c:pt idx="4">
                  <c:v>January</c:v>
                </c:pt>
                <c:pt idx="5">
                  <c:v>February</c:v>
                </c:pt>
              </c:strCache>
            </c:strRef>
          </c:cat>
          <c:val>
            <c:numRef>
              <c:f>Sheet1!$C$24:$C$29</c:f>
              <c:numCache>
                <c:formatCode>General</c:formatCode>
                <c:ptCount val="6"/>
                <c:pt idx="0">
                  <c:v>2528</c:v>
                </c:pt>
                <c:pt idx="1">
                  <c:v>2206</c:v>
                </c:pt>
                <c:pt idx="2">
                  <c:v>1845</c:v>
                </c:pt>
                <c:pt idx="3">
                  <c:v>1044</c:v>
                </c:pt>
                <c:pt idx="4">
                  <c:v>3282</c:v>
                </c:pt>
                <c:pt idx="5">
                  <c:v>1997</c:v>
                </c:pt>
              </c:numCache>
            </c:numRef>
          </c:val>
          <c:extLst>
            <c:ext xmlns:c16="http://schemas.microsoft.com/office/drawing/2014/chart" uri="{C3380CC4-5D6E-409C-BE32-E72D297353CC}">
              <c16:uniqueId val="{00000000-771B-403E-9E7E-8EC38CECEEE7}"/>
            </c:ext>
          </c:extLst>
        </c:ser>
        <c:ser>
          <c:idx val="1"/>
          <c:order val="1"/>
          <c:tx>
            <c:strRef>
              <c:f>Sheet1!$D$23</c:f>
              <c:strCache>
                <c:ptCount val="1"/>
                <c:pt idx="0">
                  <c:v>NU</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Sheet1!$B$24:$B$29</c:f>
              <c:strCache>
                <c:ptCount val="6"/>
                <c:pt idx="0">
                  <c:v>September</c:v>
                </c:pt>
                <c:pt idx="1">
                  <c:v>October</c:v>
                </c:pt>
                <c:pt idx="2">
                  <c:v>November</c:v>
                </c:pt>
                <c:pt idx="3">
                  <c:v>December</c:v>
                </c:pt>
                <c:pt idx="4">
                  <c:v>January</c:v>
                </c:pt>
                <c:pt idx="5">
                  <c:v>February</c:v>
                </c:pt>
              </c:strCache>
            </c:strRef>
          </c:cat>
          <c:val>
            <c:numRef>
              <c:f>Sheet1!$D$24:$D$29</c:f>
              <c:numCache>
                <c:formatCode>General</c:formatCode>
                <c:ptCount val="6"/>
                <c:pt idx="0">
                  <c:v>8090</c:v>
                </c:pt>
                <c:pt idx="1">
                  <c:v>10742</c:v>
                </c:pt>
                <c:pt idx="2">
                  <c:v>9367</c:v>
                </c:pt>
                <c:pt idx="3">
                  <c:v>5054</c:v>
                </c:pt>
                <c:pt idx="4">
                  <c:v>5227</c:v>
                </c:pt>
                <c:pt idx="5">
                  <c:v>5471</c:v>
                </c:pt>
              </c:numCache>
            </c:numRef>
          </c:val>
          <c:extLst>
            <c:ext xmlns:c16="http://schemas.microsoft.com/office/drawing/2014/chart" uri="{C3380CC4-5D6E-409C-BE32-E72D297353CC}">
              <c16:uniqueId val="{00000001-771B-403E-9E7E-8EC38CECEEE7}"/>
            </c:ext>
          </c:extLst>
        </c:ser>
        <c:dLbls>
          <c:dLblPos val="ctr"/>
          <c:showLegendKey val="0"/>
          <c:showVal val="1"/>
          <c:showCatName val="0"/>
          <c:showSerName val="0"/>
          <c:showPercent val="0"/>
          <c:showBubbleSize val="0"/>
        </c:dLbls>
        <c:gapWidth val="79"/>
        <c:overlap val="100"/>
        <c:axId val="76799888"/>
        <c:axId val="76788656"/>
      </c:barChart>
      <c:catAx>
        <c:axId val="76799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cap="all" spc="120" normalizeH="0" baseline="0">
                <a:solidFill>
                  <a:sysClr val="windowText" lastClr="000000"/>
                </a:solidFill>
                <a:latin typeface="+mn-lt"/>
                <a:ea typeface="+mn-ea"/>
                <a:cs typeface="+mn-cs"/>
              </a:defRPr>
            </a:pPr>
            <a:endParaRPr lang="en-US"/>
          </a:p>
        </c:txPr>
        <c:crossAx val="76788656"/>
        <c:crosses val="autoZero"/>
        <c:auto val="1"/>
        <c:lblAlgn val="ctr"/>
        <c:lblOffset val="100"/>
        <c:noMultiLvlLbl val="0"/>
      </c:catAx>
      <c:valAx>
        <c:axId val="76788656"/>
        <c:scaling>
          <c:orientation val="minMax"/>
        </c:scaling>
        <c:delete val="1"/>
        <c:axPos val="l"/>
        <c:numFmt formatCode="General" sourceLinked="1"/>
        <c:majorTickMark val="none"/>
        <c:minorTickMark val="none"/>
        <c:tickLblPos val="nextTo"/>
        <c:crossAx val="767998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baseline="0">
                <a:solidFill>
                  <a:schemeClr val="tx1"/>
                </a:solidFill>
              </a:rPr>
              <a:t>Lost ILLs and total ILL loans</a:t>
            </a:r>
          </a:p>
          <a:p>
            <a:pPr>
              <a:defRPr/>
            </a:pPr>
            <a:r>
              <a:rPr lang="en-US" baseline="0">
                <a:solidFill>
                  <a:schemeClr val="tx1"/>
                </a:solidFill>
              </a:rPr>
              <a:t>Academic Year 2018</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Sheet1!$C$5</c:f>
              <c:strCache>
                <c:ptCount val="1"/>
                <c:pt idx="0">
                  <c:v>"Lost" ILL Items</c:v>
                </c:pt>
              </c:strCache>
            </c:strRef>
          </c:tx>
          <c:spPr>
            <a:solidFill>
              <a:schemeClr val="accent6"/>
            </a:solidFill>
            <a:ln>
              <a:noFill/>
            </a:ln>
            <a:effectLst/>
          </c:spPr>
          <c:invertIfNegative val="0"/>
          <c:dLbls>
            <c:spPr>
              <a:solidFill>
                <a:srgbClr val="C00000"/>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Sheet1!$B$6:$B$11</c:f>
              <c:strCache>
                <c:ptCount val="6"/>
                <c:pt idx="0">
                  <c:v>September</c:v>
                </c:pt>
                <c:pt idx="1">
                  <c:v>October</c:v>
                </c:pt>
                <c:pt idx="2">
                  <c:v>November</c:v>
                </c:pt>
                <c:pt idx="3">
                  <c:v>December</c:v>
                </c:pt>
                <c:pt idx="4">
                  <c:v>January</c:v>
                </c:pt>
                <c:pt idx="5">
                  <c:v>February</c:v>
                </c:pt>
              </c:strCache>
            </c:strRef>
          </c:cat>
          <c:val>
            <c:numRef>
              <c:f>Sheet1!$C$6:$C$11</c:f>
              <c:numCache>
                <c:formatCode>General</c:formatCode>
                <c:ptCount val="6"/>
                <c:pt idx="0">
                  <c:v>81</c:v>
                </c:pt>
                <c:pt idx="1">
                  <c:v>65</c:v>
                </c:pt>
                <c:pt idx="2">
                  <c:v>58</c:v>
                </c:pt>
                <c:pt idx="3">
                  <c:v>54</c:v>
                </c:pt>
                <c:pt idx="4">
                  <c:v>39</c:v>
                </c:pt>
                <c:pt idx="5">
                  <c:v>60</c:v>
                </c:pt>
              </c:numCache>
            </c:numRef>
          </c:val>
          <c:extLst>
            <c:ext xmlns:c16="http://schemas.microsoft.com/office/drawing/2014/chart" uri="{C3380CC4-5D6E-409C-BE32-E72D297353CC}">
              <c16:uniqueId val="{00000000-26DB-4E72-87D9-FA5CBC5D4BD9}"/>
            </c:ext>
          </c:extLst>
        </c:ser>
        <c:ser>
          <c:idx val="1"/>
          <c:order val="1"/>
          <c:tx>
            <c:strRef>
              <c:f>Sheet1!$D$5</c:f>
              <c:strCache>
                <c:ptCount val="1"/>
                <c:pt idx="0">
                  <c:v>Total ILL Circs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Sheet1!$B$6:$B$11</c:f>
              <c:strCache>
                <c:ptCount val="6"/>
                <c:pt idx="0">
                  <c:v>September</c:v>
                </c:pt>
                <c:pt idx="1">
                  <c:v>October</c:v>
                </c:pt>
                <c:pt idx="2">
                  <c:v>November</c:v>
                </c:pt>
                <c:pt idx="3">
                  <c:v>December</c:v>
                </c:pt>
                <c:pt idx="4">
                  <c:v>January</c:v>
                </c:pt>
                <c:pt idx="5">
                  <c:v>February</c:v>
                </c:pt>
              </c:strCache>
            </c:strRef>
          </c:cat>
          <c:val>
            <c:numRef>
              <c:f>Sheet1!$D$6:$D$11</c:f>
              <c:numCache>
                <c:formatCode>General</c:formatCode>
                <c:ptCount val="6"/>
                <c:pt idx="0">
                  <c:v>2528</c:v>
                </c:pt>
                <c:pt idx="1">
                  <c:v>2206</c:v>
                </c:pt>
                <c:pt idx="2">
                  <c:v>1845</c:v>
                </c:pt>
                <c:pt idx="3">
                  <c:v>1044</c:v>
                </c:pt>
                <c:pt idx="4">
                  <c:v>3282</c:v>
                </c:pt>
                <c:pt idx="5">
                  <c:v>1997</c:v>
                </c:pt>
              </c:numCache>
            </c:numRef>
          </c:val>
          <c:extLst>
            <c:ext xmlns:c16="http://schemas.microsoft.com/office/drawing/2014/chart" uri="{C3380CC4-5D6E-409C-BE32-E72D297353CC}">
              <c16:uniqueId val="{00000001-26DB-4E72-87D9-FA5CBC5D4BD9}"/>
            </c:ext>
          </c:extLst>
        </c:ser>
        <c:dLbls>
          <c:dLblPos val="ctr"/>
          <c:showLegendKey val="0"/>
          <c:showVal val="1"/>
          <c:showCatName val="0"/>
          <c:showSerName val="0"/>
          <c:showPercent val="0"/>
          <c:showBubbleSize val="0"/>
        </c:dLbls>
        <c:gapWidth val="79"/>
        <c:overlap val="100"/>
        <c:axId val="2022230464"/>
        <c:axId val="2022234624"/>
      </c:barChart>
      <c:catAx>
        <c:axId val="2022230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cap="all" spc="120" normalizeH="0" baseline="0">
                <a:solidFill>
                  <a:schemeClr val="tx1"/>
                </a:solidFill>
                <a:latin typeface="+mn-lt"/>
                <a:ea typeface="+mn-ea"/>
                <a:cs typeface="+mn-cs"/>
              </a:defRPr>
            </a:pPr>
            <a:endParaRPr lang="en-US"/>
          </a:p>
        </c:txPr>
        <c:crossAx val="2022234624"/>
        <c:crosses val="autoZero"/>
        <c:auto val="1"/>
        <c:lblAlgn val="ctr"/>
        <c:lblOffset val="100"/>
        <c:noMultiLvlLbl val="0"/>
      </c:catAx>
      <c:valAx>
        <c:axId val="2022234624"/>
        <c:scaling>
          <c:orientation val="minMax"/>
        </c:scaling>
        <c:delete val="1"/>
        <c:axPos val="l"/>
        <c:numFmt formatCode="General" sourceLinked="1"/>
        <c:majorTickMark val="none"/>
        <c:minorTickMark val="none"/>
        <c:tickLblPos val="nextTo"/>
        <c:crossAx val="2022230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solidFill>
                  <a:schemeClr val="tx1"/>
                </a:solidFill>
              </a:rPr>
              <a:t>"Naughty" Patrons </a:t>
            </a:r>
            <a:r>
              <a:rPr lang="en-US" sz="1400" b="0" i="0" u="none" strike="noStrike" baseline="0">
                <a:solidFill>
                  <a:schemeClr val="tx1"/>
                </a:solidFill>
                <a:effectLst/>
              </a:rPr>
              <a:t>Academic Year 2018</a:t>
            </a:r>
            <a:endParaRPr lang="en-US" baseline="0">
              <a:solidFill>
                <a:schemeClr val="tx1"/>
              </a:solidFill>
            </a:endParaRPr>
          </a:p>
        </c:rich>
      </c:tx>
      <c:layout>
        <c:manualLayout>
          <c:xMode val="edge"/>
          <c:yMode val="edge"/>
          <c:x val="0.16196522309711286"/>
          <c:y val="2.31481481481481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Sheet1!$C$13</c:f>
              <c:strCache>
                <c:ptCount val="1"/>
                <c:pt idx="0">
                  <c:v>"Naughty" Patrons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60" b="1" i="0" u="none" strike="noStrike" kern="1200" baseline="0">
                    <a:solidFill>
                      <a:schemeClr val="bg1"/>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Sheet1!$B$14:$B$19</c:f>
              <c:strCache>
                <c:ptCount val="6"/>
                <c:pt idx="0">
                  <c:v>September</c:v>
                </c:pt>
                <c:pt idx="1">
                  <c:v>October</c:v>
                </c:pt>
                <c:pt idx="2">
                  <c:v>November</c:v>
                </c:pt>
                <c:pt idx="3">
                  <c:v>December</c:v>
                </c:pt>
                <c:pt idx="4">
                  <c:v>January</c:v>
                </c:pt>
                <c:pt idx="5">
                  <c:v>February </c:v>
                </c:pt>
              </c:strCache>
            </c:strRef>
          </c:cat>
          <c:val>
            <c:numRef>
              <c:f>Sheet1!$C$14:$C$19</c:f>
              <c:numCache>
                <c:formatCode>General</c:formatCode>
                <c:ptCount val="6"/>
                <c:pt idx="0">
                  <c:v>65</c:v>
                </c:pt>
                <c:pt idx="1">
                  <c:v>41</c:v>
                </c:pt>
                <c:pt idx="2">
                  <c:v>36</c:v>
                </c:pt>
                <c:pt idx="3">
                  <c:v>39</c:v>
                </c:pt>
                <c:pt idx="4">
                  <c:v>27</c:v>
                </c:pt>
                <c:pt idx="5">
                  <c:v>35</c:v>
                </c:pt>
              </c:numCache>
            </c:numRef>
          </c:val>
          <c:extLst>
            <c:ext xmlns:c16="http://schemas.microsoft.com/office/drawing/2014/chart" uri="{C3380CC4-5D6E-409C-BE32-E72D297353CC}">
              <c16:uniqueId val="{00000000-D29B-4F36-BFD1-5C9DCB4D8561}"/>
            </c:ext>
          </c:extLst>
        </c:ser>
        <c:dLbls>
          <c:dLblPos val="ctr"/>
          <c:showLegendKey val="0"/>
          <c:showVal val="1"/>
          <c:showCatName val="0"/>
          <c:showSerName val="0"/>
          <c:showPercent val="0"/>
          <c:showBubbleSize val="0"/>
        </c:dLbls>
        <c:gapWidth val="150"/>
        <c:overlap val="100"/>
        <c:axId val="76791984"/>
        <c:axId val="76796976"/>
      </c:barChart>
      <c:catAx>
        <c:axId val="7679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796976"/>
        <c:crosses val="autoZero"/>
        <c:auto val="1"/>
        <c:lblAlgn val="ctr"/>
        <c:lblOffset val="100"/>
        <c:noMultiLvlLbl val="0"/>
      </c:catAx>
      <c:valAx>
        <c:axId val="76796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791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9/26/2019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F8CA59C-26AF-6346-A5CF-41ECEFF79957}" type="datetimeFigureOut">
              <a:rPr lang="en-US" smtClean="0"/>
              <a:t>9/26/2019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4E242FB-C156-A14A-9F52-74F252AEF9C7}" type="slidenum">
              <a:rPr lang="en-US" smtClean="0"/>
              <a:t>‹#›</a:t>
            </a:fld>
            <a:endParaRPr lang="en-US"/>
          </a:p>
        </p:txBody>
      </p:sp>
    </p:spTree>
    <p:extLst>
      <p:ext uri="{BB962C8B-B14F-4D97-AF65-F5344CB8AC3E}">
        <p14:creationId xmlns:p14="http://schemas.microsoft.com/office/powerpoint/2010/main" val="1244590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242FB-C156-A14A-9F52-74F252AEF9C7}" type="slidenum">
              <a:rPr lang="en-US" smtClean="0"/>
              <a:t>1</a:t>
            </a:fld>
            <a:endParaRPr lang="en-US"/>
          </a:p>
        </p:txBody>
      </p:sp>
    </p:spTree>
    <p:extLst>
      <p:ext uri="{BB962C8B-B14F-4D97-AF65-F5344CB8AC3E}">
        <p14:creationId xmlns:p14="http://schemas.microsoft.com/office/powerpoint/2010/main" val="333599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242FB-C156-A14A-9F52-74F252AEF9C7}" type="slidenum">
              <a:rPr lang="en-US" smtClean="0"/>
              <a:t>7</a:t>
            </a:fld>
            <a:endParaRPr lang="en-US"/>
          </a:p>
        </p:txBody>
      </p:sp>
    </p:spTree>
    <p:extLst>
      <p:ext uri="{BB962C8B-B14F-4D97-AF65-F5344CB8AC3E}">
        <p14:creationId xmlns:p14="http://schemas.microsoft.com/office/powerpoint/2010/main" val="41227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242FB-C156-A14A-9F52-74F252AEF9C7}" type="slidenum">
              <a:rPr lang="en-US" smtClean="0"/>
              <a:t>13</a:t>
            </a:fld>
            <a:endParaRPr lang="en-US"/>
          </a:p>
        </p:txBody>
      </p:sp>
    </p:spTree>
    <p:extLst>
      <p:ext uri="{BB962C8B-B14F-4D97-AF65-F5344CB8AC3E}">
        <p14:creationId xmlns:p14="http://schemas.microsoft.com/office/powerpoint/2010/main" val="291577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242FB-C156-A14A-9F52-74F252AEF9C7}" type="slidenum">
              <a:rPr lang="en-US" smtClean="0"/>
              <a:t>19</a:t>
            </a:fld>
            <a:endParaRPr lang="en-US"/>
          </a:p>
        </p:txBody>
      </p:sp>
    </p:spTree>
    <p:extLst>
      <p:ext uri="{BB962C8B-B14F-4D97-AF65-F5344CB8AC3E}">
        <p14:creationId xmlns:p14="http://schemas.microsoft.com/office/powerpoint/2010/main" val="1310312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tif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7.tif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11.png"/><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Rectangle 5"/>
          <p:cNvSpPr/>
          <p:nvPr userDrawn="1"/>
        </p:nvSpPr>
        <p:spPr>
          <a:xfrm>
            <a:off x="0" y="151415"/>
            <a:ext cx="9144000" cy="1781146"/>
          </a:xfrm>
          <a:prstGeom prst="rect">
            <a:avLst/>
          </a:prstGeom>
          <a:solidFill>
            <a:srgbClr val="EE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cstate="hqprint">
            <a:alphaModFix amt="14000"/>
            <a:extLst>
              <a:ext uri="{28A0092B-C50C-407E-A947-70E740481C1C}">
                <a14:useLocalDpi xmlns:a14="http://schemas.microsoft.com/office/drawing/2010/main"/>
              </a:ext>
            </a:extLst>
          </a:blip>
          <a:srcRect l="12803" t="24510" r="24328" b="54883"/>
          <a:stretch/>
        </p:blipFill>
        <p:spPr>
          <a:xfrm>
            <a:off x="3771855" y="151415"/>
            <a:ext cx="5372145" cy="1775661"/>
          </a:xfrm>
          <a:prstGeom prst="rect">
            <a:avLst/>
          </a:prstGeom>
        </p:spPr>
      </p:pic>
      <p:pic>
        <p:nvPicPr>
          <p:cNvPr id="3" name="Picture 2"/>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829307" y="151415"/>
            <a:ext cx="4017965" cy="1775661"/>
          </a:xfrm>
          <a:prstGeom prst="rect">
            <a:avLst/>
          </a:prstGeom>
        </p:spPr>
      </p:pic>
      <p:sp>
        <p:nvSpPr>
          <p:cNvPr id="32" name="Text Placeholder 17"/>
          <p:cNvSpPr>
            <a:spLocks noGrp="1"/>
          </p:cNvSpPr>
          <p:nvPr>
            <p:ph type="body" sz="quarter" idx="12" hasCustomPrompt="1"/>
          </p:nvPr>
        </p:nvSpPr>
        <p:spPr>
          <a:xfrm>
            <a:off x="452713" y="2315531"/>
            <a:ext cx="7815262" cy="1401763"/>
          </a:xfrm>
          <a:prstGeom prst="rect">
            <a:avLst/>
          </a:prstGeom>
        </p:spPr>
        <p:txBody>
          <a:bodyPr lIns="0"/>
          <a:lstStyle>
            <a:lvl1pPr marL="0" indent="0">
              <a:buNone/>
              <a:defRPr sz="4000" b="1">
                <a:solidFill>
                  <a:srgbClr val="4C8C2B"/>
                </a:solidFill>
              </a:defRPr>
            </a:lvl1pPr>
          </a:lstStyle>
          <a:p>
            <a:pPr lvl="0"/>
            <a:r>
              <a:rPr lang="en-US" dirty="0"/>
              <a:t>Title of presentation goes here and it can be two lines long</a:t>
            </a:r>
          </a:p>
        </p:txBody>
      </p:sp>
      <p:sp>
        <p:nvSpPr>
          <p:cNvPr id="33" name="Text Placeholder 24"/>
          <p:cNvSpPr>
            <a:spLocks noGrp="1"/>
          </p:cNvSpPr>
          <p:nvPr>
            <p:ph type="body" sz="quarter" idx="13" hasCustomPrompt="1"/>
          </p:nvPr>
        </p:nvSpPr>
        <p:spPr>
          <a:xfrm>
            <a:off x="452438" y="3749092"/>
            <a:ext cx="7815262" cy="627062"/>
          </a:xfrm>
          <a:prstGeom prst="rect">
            <a:avLst/>
          </a:prstGeom>
        </p:spPr>
        <p:txBody>
          <a:bodyPr lIns="0"/>
          <a:lstStyle>
            <a:lvl1pPr marL="0" indent="0">
              <a:buNone/>
              <a:defRPr sz="1600" b="1" cap="all" spc="20" baseline="0">
                <a:solidFill>
                  <a:schemeClr val="tx1"/>
                </a:solidFill>
              </a:defRPr>
            </a:lvl1pPr>
          </a:lstStyle>
          <a:p>
            <a:pPr lvl="0"/>
            <a:r>
              <a:rPr lang="en-US" dirty="0"/>
              <a:t>JANE SMITH, NAME OF ORGANIZATION</a:t>
            </a:r>
          </a:p>
        </p:txBody>
      </p:sp>
      <p:pic>
        <p:nvPicPr>
          <p:cNvPr id="12" name="Picture 26" descr="OCLC_H_PMS.eps"/>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065903" y="4665694"/>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userDrawn="1"/>
        </p:nvSpPr>
        <p:spPr>
          <a:xfrm>
            <a:off x="3267221" y="-3277"/>
            <a:ext cx="5876779" cy="92529"/>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2208725" y="-3277"/>
            <a:ext cx="1058496" cy="92529"/>
          </a:xfrm>
          <a:prstGeom prst="rect">
            <a:avLst/>
          </a:prstGeom>
          <a:solidFill>
            <a:srgbClr val="B7BF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0" y="-3277"/>
            <a:ext cx="2208725" cy="92529"/>
          </a:xfrm>
          <a:prstGeom prst="rect">
            <a:avLst/>
          </a:prstGeom>
          <a:solidFill>
            <a:srgbClr val="77C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5"/>
          <a:stretch>
            <a:fillRect/>
          </a:stretch>
        </p:blipFill>
        <p:spPr>
          <a:xfrm>
            <a:off x="452438" y="420776"/>
            <a:ext cx="3465870" cy="1242423"/>
          </a:xfrm>
          <a:prstGeom prst="rect">
            <a:avLst/>
          </a:prstGeom>
        </p:spPr>
      </p:pic>
      <p:pic>
        <p:nvPicPr>
          <p:cNvPr id="4" name="Picture 3"/>
          <p:cNvPicPr>
            <a:picLocks noChangeAspect="1"/>
          </p:cNvPicPr>
          <p:nvPr userDrawn="1"/>
        </p:nvPicPr>
        <p:blipFill>
          <a:blip r:embed="rId6"/>
          <a:stretch>
            <a:fillRect/>
          </a:stretch>
        </p:blipFill>
        <p:spPr>
          <a:xfrm>
            <a:off x="337671" y="4611674"/>
            <a:ext cx="1422400" cy="393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hqprint">
            <a:alphaModFix amt="13000"/>
            <a:extLst>
              <a:ext uri="{28A0092B-C50C-407E-A947-70E740481C1C}">
                <a14:useLocalDpi xmlns:a14="http://schemas.microsoft.com/office/drawing/2010/main"/>
              </a:ext>
            </a:extLst>
          </a:blip>
          <a:srcRect/>
          <a:stretch/>
        </p:blipFill>
        <p:spPr>
          <a:xfrm>
            <a:off x="4149439" y="975360"/>
            <a:ext cx="4994562" cy="4168140"/>
          </a:xfrm>
          <a:prstGeom prst="rect">
            <a:avLst/>
          </a:prstGeom>
        </p:spPr>
      </p:pic>
      <p:sp>
        <p:nvSpPr>
          <p:cNvPr id="13" name="Picture Placeholder 8"/>
          <p:cNvSpPr>
            <a:spLocks noGrp="1"/>
          </p:cNvSpPr>
          <p:nvPr>
            <p:ph type="pic" sz="quarter" idx="10" hasCustomPrompt="1"/>
          </p:nvPr>
        </p:nvSpPr>
        <p:spPr>
          <a:xfrm>
            <a:off x="1114447" y="1386766"/>
            <a:ext cx="1761082" cy="1831948"/>
          </a:xfrm>
          <a:prstGeom prst="rect">
            <a:avLst/>
          </a:prstGeom>
        </p:spPr>
        <p:txBody>
          <a:bodyPr vert="horz" anchor="ctr" anchorCtr="0"/>
          <a:lstStyle>
            <a:lvl1pPr marL="0" indent="0" algn="ctr">
              <a:spcBef>
                <a:spcPts val="0"/>
              </a:spcBef>
              <a:buNone/>
              <a:defRPr sz="1400" baseline="0">
                <a:solidFill>
                  <a:schemeClr val="tx1"/>
                </a:solidFill>
                <a:latin typeface="+mn-lt"/>
              </a:defRPr>
            </a:lvl1pPr>
          </a:lstStyle>
          <a:p>
            <a:r>
              <a:rPr lang="en-US" dirty="0"/>
              <a:t>Place Speaker </a:t>
            </a:r>
            <a:br>
              <a:rPr lang="en-US" dirty="0"/>
            </a:br>
            <a:r>
              <a:rPr lang="en-US" dirty="0"/>
              <a:t>Photo Here</a:t>
            </a:r>
          </a:p>
        </p:txBody>
      </p:sp>
      <p:sp>
        <p:nvSpPr>
          <p:cNvPr id="17" name="Text Placeholder 12"/>
          <p:cNvSpPr>
            <a:spLocks noGrp="1"/>
          </p:cNvSpPr>
          <p:nvPr>
            <p:ph type="body" sz="quarter" idx="12" hasCustomPrompt="1"/>
          </p:nvPr>
        </p:nvSpPr>
        <p:spPr>
          <a:xfrm>
            <a:off x="3090843" y="2327578"/>
            <a:ext cx="5030269" cy="639129"/>
          </a:xfrm>
          <a:prstGeom prst="rect">
            <a:avLst/>
          </a:prstGeom>
        </p:spPr>
        <p:txBody>
          <a:bodyPr vert="horz" lIns="0" tIns="0" rIns="182880">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baseline="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26" name="Text Placeholder 2"/>
          <p:cNvSpPr>
            <a:spLocks noGrp="1"/>
          </p:cNvSpPr>
          <p:nvPr>
            <p:ph type="body" sz="quarter" idx="13" hasCustomPrompt="1"/>
          </p:nvPr>
        </p:nvSpPr>
        <p:spPr>
          <a:xfrm>
            <a:off x="3090835" y="1791337"/>
            <a:ext cx="5030277" cy="488156"/>
          </a:xfrm>
          <a:prstGeom prst="rect">
            <a:avLst/>
          </a:prstGeom>
        </p:spPr>
        <p:txBody>
          <a:bodyPr vert="horz" lIns="0" rIns="182880" bIns="0" anchor="b" anchorCtr="0"/>
          <a:lstStyle>
            <a:lvl1pPr marL="0" indent="0">
              <a:buNone/>
              <a:defRPr sz="3600" b="1" baseline="0">
                <a:solidFill>
                  <a:srgbClr val="4C8C2B"/>
                </a:solidFill>
              </a:defRPr>
            </a:lvl1pPr>
          </a:lstStyle>
          <a:p>
            <a:pPr lvl="0"/>
            <a:r>
              <a:rPr lang="en-US" dirty="0"/>
              <a:t>Speaker Name</a:t>
            </a:r>
          </a:p>
        </p:txBody>
      </p:sp>
      <p:pic>
        <p:nvPicPr>
          <p:cNvPr id="15"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65903" y="4691820"/>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62684" y="4691820"/>
            <a:ext cx="2293879" cy="227913"/>
          </a:xfrm>
          <a:prstGeom prst="rect">
            <a:avLst/>
          </a:prstGeom>
        </p:spPr>
      </p:pic>
      <p:sp>
        <p:nvSpPr>
          <p:cNvPr id="11" name="Rectangle 10"/>
          <p:cNvSpPr/>
          <p:nvPr userDrawn="1"/>
        </p:nvSpPr>
        <p:spPr>
          <a:xfrm>
            <a:off x="3267221" y="-3277"/>
            <a:ext cx="5876779" cy="92529"/>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2208725" y="-3277"/>
            <a:ext cx="1058496" cy="92529"/>
          </a:xfrm>
          <a:prstGeom prst="rect">
            <a:avLst/>
          </a:prstGeom>
          <a:solidFill>
            <a:srgbClr val="B7BF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0" y="-3277"/>
            <a:ext cx="2208725" cy="92529"/>
          </a:xfrm>
          <a:prstGeom prst="rect">
            <a:avLst/>
          </a:prstGeom>
          <a:solidFill>
            <a:srgbClr val="77C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ew Section">
    <p:spTree>
      <p:nvGrpSpPr>
        <p:cNvPr id="1" name=""/>
        <p:cNvGrpSpPr/>
        <p:nvPr/>
      </p:nvGrpSpPr>
      <p:grpSpPr>
        <a:xfrm>
          <a:off x="0" y="0"/>
          <a:ext cx="0" cy="0"/>
          <a:chOff x="0" y="0"/>
          <a:chExt cx="0" cy="0"/>
        </a:xfrm>
      </p:grpSpPr>
      <p:sp>
        <p:nvSpPr>
          <p:cNvPr id="3" name="Rectangle 2"/>
          <p:cNvSpPr/>
          <p:nvPr userDrawn="1"/>
        </p:nvSpPr>
        <p:spPr>
          <a:xfrm>
            <a:off x="0" y="138112"/>
            <a:ext cx="9144000" cy="5005388"/>
          </a:xfrm>
          <a:prstGeom prst="rect">
            <a:avLst/>
          </a:prstGeom>
          <a:solidFill>
            <a:srgbClr val="77C0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 Placeholder 5"/>
          <p:cNvSpPr>
            <a:spLocks noGrp="1"/>
          </p:cNvSpPr>
          <p:nvPr>
            <p:ph type="body" sz="quarter" idx="10" hasCustomPrompt="1"/>
          </p:nvPr>
        </p:nvSpPr>
        <p:spPr>
          <a:xfrm>
            <a:off x="774914" y="782961"/>
            <a:ext cx="7377193" cy="3138110"/>
          </a:xfrm>
          <a:prstGeom prst="rect">
            <a:avLst/>
          </a:prstGeom>
        </p:spPr>
        <p:txBody>
          <a:bodyPr bIns="365760" anchor="ctr" anchorCtr="0"/>
          <a:lstStyle>
            <a:lvl1pPr marL="0" indent="0">
              <a:buNone/>
              <a:defRPr sz="5400" baseline="0">
                <a:solidFill>
                  <a:schemeClr val="bg1"/>
                </a:solidFill>
              </a:defRPr>
            </a:lvl1pPr>
          </a:lstStyle>
          <a:p>
            <a:pPr lvl="0"/>
            <a:r>
              <a:rPr lang="en-US" dirty="0"/>
              <a:t>Section title goes here</a:t>
            </a:r>
          </a:p>
        </p:txBody>
      </p:sp>
      <p:pic>
        <p:nvPicPr>
          <p:cNvPr id="17" name="Picture 1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065903" y="4696658"/>
            <a:ext cx="851535" cy="278130"/>
          </a:xfrm>
          <a:prstGeom prst="rect">
            <a:avLst/>
          </a:prstGeom>
        </p:spPr>
      </p:pic>
      <p:pic>
        <p:nvPicPr>
          <p:cNvPr id="9" name="Picture 8"/>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62684" y="4691820"/>
            <a:ext cx="2293879" cy="227913"/>
          </a:xfrm>
          <a:prstGeom prst="rect">
            <a:avLst/>
          </a:prstGeom>
        </p:spPr>
      </p:pic>
      <p:sp>
        <p:nvSpPr>
          <p:cNvPr id="11" name="Rectangle 10"/>
          <p:cNvSpPr/>
          <p:nvPr userDrawn="1"/>
        </p:nvSpPr>
        <p:spPr>
          <a:xfrm>
            <a:off x="3267221" y="-3277"/>
            <a:ext cx="5876779" cy="92529"/>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2208725" y="-3277"/>
            <a:ext cx="1058496" cy="92529"/>
          </a:xfrm>
          <a:prstGeom prst="rect">
            <a:avLst/>
          </a:prstGeom>
          <a:solidFill>
            <a:srgbClr val="B7BF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3277"/>
            <a:ext cx="2208725" cy="92529"/>
          </a:xfrm>
          <a:prstGeom prst="rect">
            <a:avLst/>
          </a:prstGeom>
          <a:solidFill>
            <a:srgbClr val="77C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rgbClr val="4C8C2B"/>
                </a:solidFill>
              </a:defRPr>
            </a:lvl1pPr>
          </a:lstStyle>
          <a:p>
            <a:pPr lvl="0"/>
            <a:r>
              <a:rPr lang="en-US" dirty="0"/>
              <a:t>Title of slide</a:t>
            </a:r>
          </a:p>
        </p:txBody>
      </p:sp>
      <p:sp>
        <p:nvSpPr>
          <p:cNvPr id="10" name="Text Placeholder 3"/>
          <p:cNvSpPr>
            <a:spLocks noGrp="1"/>
          </p:cNvSpPr>
          <p:nvPr>
            <p:ph type="body" sz="quarter" idx="12"/>
          </p:nvPr>
        </p:nvSpPr>
        <p:spPr>
          <a:xfrm>
            <a:off x="340786" y="1029747"/>
            <a:ext cx="8439148" cy="3141659"/>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pic>
        <p:nvPicPr>
          <p:cNvPr id="11"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65903" y="4691820"/>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62684" y="4691820"/>
            <a:ext cx="2293879" cy="227913"/>
          </a:xfrm>
          <a:prstGeom prst="rect">
            <a:avLst/>
          </a:prstGeom>
        </p:spPr>
      </p:pic>
      <p:sp>
        <p:nvSpPr>
          <p:cNvPr id="12" name="Rectangle 11"/>
          <p:cNvSpPr/>
          <p:nvPr userDrawn="1"/>
        </p:nvSpPr>
        <p:spPr>
          <a:xfrm>
            <a:off x="3267221" y="-3277"/>
            <a:ext cx="5876779" cy="92529"/>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2208725" y="-3277"/>
            <a:ext cx="1058496" cy="92529"/>
          </a:xfrm>
          <a:prstGeom prst="rect">
            <a:avLst/>
          </a:prstGeom>
          <a:solidFill>
            <a:srgbClr val="B7BF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3277"/>
            <a:ext cx="2208725" cy="92529"/>
          </a:xfrm>
          <a:prstGeom prst="rect">
            <a:avLst/>
          </a:prstGeom>
          <a:solidFill>
            <a:srgbClr val="77C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65903" y="4691820"/>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62684" y="4691820"/>
            <a:ext cx="2293879" cy="227913"/>
          </a:xfrm>
          <a:prstGeom prst="rect">
            <a:avLst/>
          </a:prstGeom>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8" name="Rectangle 17"/>
          <p:cNvSpPr/>
          <p:nvPr userDrawn="1"/>
        </p:nvSpPr>
        <p:spPr>
          <a:xfrm>
            <a:off x="0" y="151415"/>
            <a:ext cx="9144000" cy="1781146"/>
          </a:xfrm>
          <a:prstGeom prst="rect">
            <a:avLst/>
          </a:prstGeom>
          <a:solidFill>
            <a:srgbClr val="EE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6"/>
          <p:cNvSpPr>
            <a:spLocks noGrp="1"/>
          </p:cNvSpPr>
          <p:nvPr>
            <p:ph type="body" sz="quarter" idx="10" hasCustomPrompt="1"/>
          </p:nvPr>
        </p:nvSpPr>
        <p:spPr>
          <a:xfrm>
            <a:off x="446881" y="2431038"/>
            <a:ext cx="3525837" cy="463413"/>
          </a:xfrm>
          <a:prstGeom prst="rect">
            <a:avLst/>
          </a:prstGeom>
        </p:spPr>
        <p:txBody>
          <a:bodyPr lIns="0"/>
          <a:lstStyle>
            <a:lvl1pPr marL="0" indent="0">
              <a:buNone/>
              <a:defRPr sz="2800" b="1">
                <a:solidFill>
                  <a:srgbClr val="4C8C2B"/>
                </a:solidFill>
              </a:defRPr>
            </a:lvl1pPr>
          </a:lstStyle>
          <a:p>
            <a:pPr lvl="0"/>
            <a:r>
              <a:rPr lang="en-US" dirty="0"/>
              <a:t>Jane Smith</a:t>
            </a:r>
          </a:p>
        </p:txBody>
      </p:sp>
      <p:sp>
        <p:nvSpPr>
          <p:cNvPr id="13" name="Text Placeholder 40"/>
          <p:cNvSpPr>
            <a:spLocks noGrp="1"/>
          </p:cNvSpPr>
          <p:nvPr>
            <p:ph type="body" sz="quarter" idx="16" hasCustomPrompt="1"/>
          </p:nvPr>
        </p:nvSpPr>
        <p:spPr>
          <a:xfrm>
            <a:off x="446881" y="2909951"/>
            <a:ext cx="3525837" cy="402956"/>
          </a:xfrm>
          <a:prstGeom prst="rect">
            <a:avLst/>
          </a:prstGeom>
        </p:spPr>
        <p:txBody>
          <a:bodyPr lIns="0"/>
          <a:lstStyle>
            <a:lvl1pPr marL="0" indent="0">
              <a:spcBef>
                <a:spcPts val="0"/>
              </a:spcBef>
              <a:buNone/>
              <a:defRPr sz="1400" b="1" cap="all" spc="20" baseline="0"/>
            </a:lvl1pPr>
          </a:lstStyle>
          <a:p>
            <a:pPr lvl="0"/>
            <a:r>
              <a:rPr lang="en-US"/>
              <a:t>NAME OF ORGANIZATION</a:t>
            </a:r>
            <a:endParaRPr lang="en-US" dirty="0"/>
          </a:p>
        </p:txBody>
      </p:sp>
      <p:sp>
        <p:nvSpPr>
          <p:cNvPr id="14" name="Text Placeholder 43"/>
          <p:cNvSpPr>
            <a:spLocks noGrp="1"/>
          </p:cNvSpPr>
          <p:nvPr>
            <p:ph type="body" sz="quarter" idx="17" hasCustomPrompt="1"/>
          </p:nvPr>
        </p:nvSpPr>
        <p:spPr>
          <a:xfrm>
            <a:off x="446880" y="3328405"/>
            <a:ext cx="3525837" cy="811212"/>
          </a:xfrm>
          <a:prstGeom prst="rect">
            <a:avLst/>
          </a:prstGeom>
        </p:spPr>
        <p:txBody>
          <a:bodyPr lIns="0"/>
          <a:lstStyle>
            <a:lvl1pPr marL="0" indent="0">
              <a:buNone/>
              <a:defRPr sz="1400">
                <a:solidFill>
                  <a:schemeClr val="tx1">
                    <a:lumMod val="50000"/>
                    <a:lumOff val="50000"/>
                  </a:schemeClr>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15" name="Text Placeholder 6"/>
          <p:cNvSpPr>
            <a:spLocks noGrp="1"/>
          </p:cNvSpPr>
          <p:nvPr>
            <p:ph type="body" sz="quarter" idx="18" hasCustomPrompt="1"/>
          </p:nvPr>
        </p:nvSpPr>
        <p:spPr>
          <a:xfrm>
            <a:off x="4644339" y="2431038"/>
            <a:ext cx="3525837" cy="463413"/>
          </a:xfrm>
          <a:prstGeom prst="rect">
            <a:avLst/>
          </a:prstGeom>
        </p:spPr>
        <p:txBody>
          <a:bodyPr lIns="0"/>
          <a:lstStyle>
            <a:lvl1pPr marL="0" indent="0">
              <a:buNone/>
              <a:defRPr sz="2800" b="1">
                <a:solidFill>
                  <a:srgbClr val="4C8C2B"/>
                </a:solidFill>
              </a:defRPr>
            </a:lvl1pPr>
          </a:lstStyle>
          <a:p>
            <a:pPr lvl="0"/>
            <a:r>
              <a:rPr lang="en-US" dirty="0"/>
              <a:t>Jane Smith</a:t>
            </a:r>
          </a:p>
        </p:txBody>
      </p:sp>
      <p:sp>
        <p:nvSpPr>
          <p:cNvPr id="16" name="Text Placeholder 40"/>
          <p:cNvSpPr>
            <a:spLocks noGrp="1"/>
          </p:cNvSpPr>
          <p:nvPr>
            <p:ph type="body" sz="quarter" idx="19" hasCustomPrompt="1"/>
          </p:nvPr>
        </p:nvSpPr>
        <p:spPr>
          <a:xfrm>
            <a:off x="4644339" y="2909951"/>
            <a:ext cx="3525837" cy="402956"/>
          </a:xfrm>
          <a:prstGeom prst="rect">
            <a:avLst/>
          </a:prstGeom>
        </p:spPr>
        <p:txBody>
          <a:bodyPr lIns="0"/>
          <a:lstStyle>
            <a:lvl1pPr marL="0" indent="0">
              <a:spcBef>
                <a:spcPts val="0"/>
              </a:spcBef>
              <a:buNone/>
              <a:defRPr sz="1400" b="1" cap="all" spc="20" baseline="0"/>
            </a:lvl1pPr>
          </a:lstStyle>
          <a:p>
            <a:pPr lvl="0"/>
            <a:r>
              <a:rPr lang="en-US"/>
              <a:t>NAME OF ORGANIZATION</a:t>
            </a:r>
            <a:endParaRPr lang="en-US" dirty="0"/>
          </a:p>
        </p:txBody>
      </p:sp>
      <p:sp>
        <p:nvSpPr>
          <p:cNvPr id="17" name="Text Placeholder 43"/>
          <p:cNvSpPr>
            <a:spLocks noGrp="1"/>
          </p:cNvSpPr>
          <p:nvPr>
            <p:ph type="body" sz="quarter" idx="20" hasCustomPrompt="1"/>
          </p:nvPr>
        </p:nvSpPr>
        <p:spPr>
          <a:xfrm>
            <a:off x="4644338" y="3328405"/>
            <a:ext cx="3525837" cy="811212"/>
          </a:xfrm>
          <a:prstGeom prst="rect">
            <a:avLst/>
          </a:prstGeom>
        </p:spPr>
        <p:txBody>
          <a:bodyPr lIns="0"/>
          <a:lstStyle>
            <a:lvl1pPr marL="0" indent="0">
              <a:buNone/>
              <a:defRPr sz="1400">
                <a:solidFill>
                  <a:schemeClr val="tx1">
                    <a:lumMod val="50000"/>
                    <a:lumOff val="50000"/>
                  </a:schemeClr>
                </a:solidFill>
              </a:defRPr>
            </a:lvl1pPr>
          </a:lstStyle>
          <a:p>
            <a:pPr lvl="0"/>
            <a:r>
              <a:rPr lang="en-US" dirty="0" err="1"/>
              <a:t>email@address.org</a:t>
            </a:r>
            <a:endParaRPr lang="en-US" dirty="0"/>
          </a:p>
          <a:p>
            <a:pPr lvl="0"/>
            <a:r>
              <a:rPr lang="en-US" dirty="0"/>
              <a:t>@</a:t>
            </a:r>
            <a:r>
              <a:rPr lang="en-US" dirty="0" err="1"/>
              <a:t>twitteraccount</a:t>
            </a:r>
            <a:endParaRPr lang="en-US" dirty="0"/>
          </a:p>
        </p:txBody>
      </p:sp>
      <p:pic>
        <p:nvPicPr>
          <p:cNvPr id="19"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65903" y="4691820"/>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5803910" y="753973"/>
            <a:ext cx="2857238" cy="665245"/>
          </a:xfrm>
          <a:prstGeom prst="rect">
            <a:avLst/>
          </a:prstGeom>
        </p:spPr>
      </p:pic>
      <p:pic>
        <p:nvPicPr>
          <p:cNvPr id="3" name="Picture 2"/>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0" y="155276"/>
            <a:ext cx="5555152" cy="1775321"/>
          </a:xfrm>
          <a:prstGeom prst="rect">
            <a:avLst/>
          </a:prstGeom>
        </p:spPr>
      </p:pic>
      <p:sp>
        <p:nvSpPr>
          <p:cNvPr id="20" name="Rectangle 19"/>
          <p:cNvSpPr/>
          <p:nvPr userDrawn="1"/>
        </p:nvSpPr>
        <p:spPr>
          <a:xfrm>
            <a:off x="3267221" y="-3277"/>
            <a:ext cx="5876779" cy="92529"/>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a:off x="2208725" y="-3277"/>
            <a:ext cx="1058496" cy="92529"/>
          </a:xfrm>
          <a:prstGeom prst="rect">
            <a:avLst/>
          </a:prstGeom>
          <a:solidFill>
            <a:srgbClr val="B7BF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0" y="-3277"/>
            <a:ext cx="2208725" cy="92529"/>
          </a:xfrm>
          <a:prstGeom prst="rect">
            <a:avLst/>
          </a:prstGeom>
          <a:solidFill>
            <a:srgbClr val="77C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6">
            <a:alphaModFix/>
          </a:blip>
          <a:stretch>
            <a:fillRect/>
          </a:stretch>
        </p:blipFill>
        <p:spPr>
          <a:xfrm>
            <a:off x="337671" y="4611674"/>
            <a:ext cx="1422400" cy="393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9BE7A-B7B9-4437-AE79-FBF92824FA0F}" type="datetimeFigureOut">
              <a:rPr lang="en-US" smtClean="0"/>
              <a:t>9/26/2019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5CFE0-360F-4267-AC99-466B4406F636}" type="slidenum">
              <a:rPr lang="en-US" smtClean="0"/>
              <a:t>‹#›</a:t>
            </a:fld>
            <a:endParaRPr lang="en-US"/>
          </a:p>
        </p:txBody>
      </p:sp>
    </p:spTree>
    <p:extLst>
      <p:ext uri="{BB962C8B-B14F-4D97-AF65-F5344CB8AC3E}">
        <p14:creationId xmlns:p14="http://schemas.microsoft.com/office/powerpoint/2010/main" val="3944162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85" r:id="rId1"/>
    <p:sldLayoutId id="2147483652" r:id="rId2"/>
    <p:sldLayoutId id="2147483684" r:id="rId3"/>
    <p:sldLayoutId id="2147483653" r:id="rId4"/>
    <p:sldLayoutId id="2147483658" r:id="rId5"/>
    <p:sldLayoutId id="2147483679" r:id="rId6"/>
    <p:sldLayoutId id="2147483686"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oleObject" Target="file:///C:\Users\zl2114\Desktop\3%20-%20Circulation\3%20-%20Circulation%20-%20Analysis%201%20-%20System-Wide\CIRCULATION%20-%20Borrow%20Direct.xlsx!Chart1" TargetMode="Externa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oleObject" Target="file:///C:\Users\zl2114\Desktop\DATA\3%20-%20Circulation\3%20-%20Circulation%20-%20Analysis%201%20-%20System-Wide\CIRCULATION%20-%20Borrow%20Direct.xlsx!Chart2" TargetMode="External"/><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17.emf"/></Relationships>
</file>

<file path=ppt/slides/_rels/slide31.xml.rels><?xml version="1.0" encoding="UTF-8" standalone="yes"?>
<Relationships xmlns="http://schemas.openxmlformats.org/package/2006/relationships"><Relationship Id="rId3" Type="http://schemas.openxmlformats.org/officeDocument/2006/relationships/oleObject" Target="file:///C:\Users\zl2114\Desktop\DATA\3%20-%20Circulation\3%20-%20Circulation%20-%20Analysis%201%20-%20System-Wide\CIRCULATION%20-%20Borrow%20Direct.xlsx!Chart3" TargetMode="External"/><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32.xml.rels><?xml version="1.0" encoding="UTF-8" standalone="yes"?>
<Relationships xmlns="http://schemas.openxmlformats.org/package/2006/relationships"><Relationship Id="rId3" Type="http://schemas.openxmlformats.org/officeDocument/2006/relationships/oleObject" Target="file:///C:\Users\zl2114\Desktop\DATA\3%20-%20Circulation\3%20-%20Circulation%20-%20Analysis%201%20-%20System-Wide\CIRCULATION%20-%20Borrow%20Direct.xlsx!Chart4a" TargetMode="External"/><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33.xml.rels><?xml version="1.0" encoding="UTF-8" standalone="yes"?>
<Relationships xmlns="http://schemas.openxmlformats.org/package/2006/relationships"><Relationship Id="rId3" Type="http://schemas.openxmlformats.org/officeDocument/2006/relationships/oleObject" Target="file:///C:\Users\zl2114\Desktop\DATA\3%20-%20Circulation\3%20-%20Circulation%20-%20Analysis%201%20-%20System-Wide\CIRCULATION%20-%20Borrow%20Direct.xlsx!Chart4" TargetMode="External"/><Relationship Id="rId2" Type="http://schemas.openxmlformats.org/officeDocument/2006/relationships/slideLayout" Target="../slideLayouts/slideLayout5.xml"/><Relationship Id="rId1" Type="http://schemas.openxmlformats.org/officeDocument/2006/relationships/vmlDrawing" Target="../drawings/vmlDrawing5.v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oleObject" Target="file:///C:\Users\zl2114\Desktop\20%20-%20Borrow%20Direct\20%20-%20Borrow%20Direct%20-%20Analysis%201%20-%20Primary%20Statistics.xlsx!Chart1" TargetMode="External"/><Relationship Id="rId2" Type="http://schemas.openxmlformats.org/officeDocument/2006/relationships/slideLayout" Target="../slideLayouts/slideLayout5.xml"/><Relationship Id="rId1" Type="http://schemas.openxmlformats.org/officeDocument/2006/relationships/vmlDrawing" Target="../drawings/vmlDrawing6.vml"/><Relationship Id="rId4" Type="http://schemas.openxmlformats.org/officeDocument/2006/relationships/image" Target="../media/image21.emf"/></Relationships>
</file>

<file path=ppt/slides/_rels/slide36.xml.rels><?xml version="1.0" encoding="UTF-8" standalone="yes"?>
<Relationships xmlns="http://schemas.openxmlformats.org/package/2006/relationships"><Relationship Id="rId3" Type="http://schemas.openxmlformats.org/officeDocument/2006/relationships/oleObject" Target="file:///C:\Users\zl2114\Desktop\20%20-%20Borrow%20Direct\20%20-%20Borrow%20Direct%20-%20Analysis%201%20-%20Primary%20Statistics.xlsx!Chart2" TargetMode="External"/><Relationship Id="rId2" Type="http://schemas.openxmlformats.org/officeDocument/2006/relationships/slideLayout" Target="../slideLayouts/slideLayout5.xml"/><Relationship Id="rId1" Type="http://schemas.openxmlformats.org/officeDocument/2006/relationships/vmlDrawing" Target="../drawings/vmlDrawing7.vml"/><Relationship Id="rId4" Type="http://schemas.openxmlformats.org/officeDocument/2006/relationships/image" Target="../media/image22.emf"/></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oleObject" Target="file:///C:\Users\zl2114\Dropbox\COLUMBIA%20LIBRARIES%20-%20MASTER\Delivery%20Services%20-%20Data\ILL%20QR1%20-%20BD%20Fine%20Report\ILL%20QR1%20-%20BD%20Fine%20Report%20-%20Fine%20Tracker.xlsx!Chart1" TargetMode="External"/><Relationship Id="rId2" Type="http://schemas.openxmlformats.org/officeDocument/2006/relationships/slideLayout" Target="../slideLayouts/slideLayout5.xml"/><Relationship Id="rId1" Type="http://schemas.openxmlformats.org/officeDocument/2006/relationships/vmlDrawing" Target="../drawings/vmlDrawing8.vml"/><Relationship Id="rId4" Type="http://schemas.openxmlformats.org/officeDocument/2006/relationships/image" Target="../media/image3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52713" y="1961423"/>
            <a:ext cx="7815262" cy="2275530"/>
          </a:xfrm>
        </p:spPr>
        <p:txBody>
          <a:bodyPr/>
          <a:lstStyle/>
          <a:p>
            <a:r>
              <a:rPr lang="en-US" sz="3600" dirty="0"/>
              <a:t>Stop Chasing Chickens and Let the Fences do the Work: Data Supported Service Policies in Action</a:t>
            </a:r>
          </a:p>
        </p:txBody>
      </p:sp>
      <p:sp>
        <p:nvSpPr>
          <p:cNvPr id="3" name="Text Placeholder 2"/>
          <p:cNvSpPr>
            <a:spLocks noGrp="1"/>
          </p:cNvSpPr>
          <p:nvPr>
            <p:ph type="body" sz="quarter" idx="13"/>
          </p:nvPr>
        </p:nvSpPr>
        <p:spPr>
          <a:xfrm>
            <a:off x="452713" y="4236954"/>
            <a:ext cx="7815537" cy="474650"/>
          </a:xfrm>
        </p:spPr>
        <p:txBody>
          <a:bodyPr/>
          <a:lstStyle/>
          <a:p>
            <a:r>
              <a:rPr lang="en-US" sz="1100" dirty="0"/>
              <a:t>Zheng ye (</a:t>
            </a:r>
            <a:r>
              <a:rPr lang="en-US" sz="1100" dirty="0" err="1"/>
              <a:t>lan</a:t>
            </a:r>
            <a:r>
              <a:rPr lang="en-US" sz="1100" dirty="0"/>
              <a:t>) Yang, Texas A&amp;M University Libraries; Zack Lane, Columbia University; </a:t>
            </a:r>
          </a:p>
          <a:p>
            <a:r>
              <a:rPr lang="en-US" sz="1100" dirty="0"/>
              <a:t>Kurt Munson, Northwestern University</a:t>
            </a:r>
          </a:p>
        </p:txBody>
      </p:sp>
    </p:spTree>
    <p:extLst>
      <p:ext uri="{BB962C8B-B14F-4D97-AF65-F5344CB8AC3E}">
        <p14:creationId xmlns:p14="http://schemas.microsoft.com/office/powerpoint/2010/main" val="20822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Policy Changes since June 1, 2016</a:t>
            </a:r>
          </a:p>
        </p:txBody>
      </p:sp>
      <p:sp>
        <p:nvSpPr>
          <p:cNvPr id="3" name="Text Placeholder 2"/>
          <p:cNvSpPr>
            <a:spLocks noGrp="1"/>
          </p:cNvSpPr>
          <p:nvPr>
            <p:ph type="body" sz="quarter" idx="12"/>
          </p:nvPr>
        </p:nvSpPr>
        <p:spPr>
          <a:xfrm>
            <a:off x="340786" y="1154429"/>
            <a:ext cx="8439148" cy="3452907"/>
          </a:xfrm>
        </p:spPr>
        <p:txBody>
          <a:bodyPr/>
          <a:lstStyle/>
          <a:p>
            <a:pPr>
              <a:defRPr/>
            </a:pPr>
            <a:r>
              <a:rPr lang="en-US" dirty="0"/>
              <a:t>If a customer requests a print book, but we have an e-version:</a:t>
            </a:r>
          </a:p>
          <a:p>
            <a:pPr marL="398462" lvl="1" indent="0">
              <a:lnSpc>
                <a:spcPct val="30000"/>
              </a:lnSpc>
              <a:buFont typeface="Arial" panose="020B0604020202020204" pitchFamily="34" charset="0"/>
              <a:buNone/>
              <a:defRPr/>
            </a:pPr>
            <a:r>
              <a:rPr lang="en-US" dirty="0"/>
              <a:t>		</a:t>
            </a:r>
          </a:p>
          <a:p>
            <a:pPr marL="398462" lvl="1" indent="0">
              <a:buFont typeface="Arial" panose="020B0604020202020204" pitchFamily="34" charset="0"/>
              <a:buNone/>
              <a:defRPr/>
            </a:pPr>
            <a:r>
              <a:rPr lang="en-US" dirty="0"/>
              <a:t>		“</a:t>
            </a:r>
            <a:r>
              <a:rPr lang="en-US" sz="2400" dirty="0"/>
              <a:t>For expediency, please use the following link to 				access this e-book owned by TAMU Libraries.  If you 			would still like us to order the print version, please 				respond to this email.  In the future, if you only want a 			print book, please leave a note in the note field as 				‘print book only’”</a:t>
            </a:r>
          </a:p>
          <a:p>
            <a:endParaRPr lang="en-US" dirty="0"/>
          </a:p>
        </p:txBody>
      </p:sp>
    </p:spTree>
    <p:extLst>
      <p:ext uri="{BB962C8B-B14F-4D97-AF65-F5344CB8AC3E}">
        <p14:creationId xmlns:p14="http://schemas.microsoft.com/office/powerpoint/2010/main" val="144933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Policy Changes since June 1, 2016</a:t>
            </a:r>
            <a:endParaRPr lang="en-US" dirty="0"/>
          </a:p>
        </p:txBody>
      </p:sp>
      <p:sp>
        <p:nvSpPr>
          <p:cNvPr id="3" name="Text Placeholder 2"/>
          <p:cNvSpPr>
            <a:spLocks noGrp="1"/>
          </p:cNvSpPr>
          <p:nvPr>
            <p:ph type="body" sz="quarter" idx="12"/>
          </p:nvPr>
        </p:nvSpPr>
        <p:spPr>
          <a:xfrm>
            <a:off x="340786" y="1531620"/>
            <a:ext cx="8439148" cy="2639786"/>
          </a:xfrm>
        </p:spPr>
        <p:txBody>
          <a:bodyPr/>
          <a:lstStyle/>
          <a:p>
            <a:r>
              <a:rPr lang="en-US" altLang="en-US" dirty="0"/>
              <a:t>If the requested item is not on the shelves:</a:t>
            </a:r>
          </a:p>
          <a:p>
            <a:pPr marL="396875" lvl="1" indent="0">
              <a:lnSpc>
                <a:spcPct val="30000"/>
              </a:lnSpc>
              <a:buFont typeface="Arial" panose="020B0604020202020204" pitchFamily="34" charset="0"/>
              <a:buNone/>
            </a:pPr>
            <a:r>
              <a:rPr lang="en-US" altLang="en-US" dirty="0"/>
              <a:t>		</a:t>
            </a:r>
          </a:p>
          <a:p>
            <a:pPr marL="396875" lvl="1" indent="0">
              <a:buFont typeface="Arial" panose="020B0604020202020204" pitchFamily="34" charset="0"/>
              <a:buNone/>
            </a:pPr>
            <a:r>
              <a:rPr lang="en-US" altLang="en-US" dirty="0"/>
              <a:t>		“</a:t>
            </a:r>
            <a:r>
              <a:rPr lang="en-US" altLang="en-US" sz="2400" dirty="0"/>
              <a:t>The book is not on the shelves, do you want us to 			request it from another library?”</a:t>
            </a:r>
          </a:p>
          <a:p>
            <a:pPr marL="396875" lvl="1" indent="0">
              <a:buFont typeface="Arial" panose="020B0604020202020204" pitchFamily="34" charset="0"/>
              <a:buNone/>
            </a:pPr>
            <a:endParaRPr lang="en-US" altLang="en-US" dirty="0"/>
          </a:p>
          <a:p>
            <a:endParaRPr lang="en-US" dirty="0"/>
          </a:p>
        </p:txBody>
      </p:sp>
    </p:spTree>
    <p:extLst>
      <p:ext uri="{BB962C8B-B14F-4D97-AF65-F5344CB8AC3E}">
        <p14:creationId xmlns:p14="http://schemas.microsoft.com/office/powerpoint/2010/main" val="148663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Benefits of Email Communications </a:t>
            </a:r>
            <a:endParaRPr lang="en-US" dirty="0"/>
          </a:p>
        </p:txBody>
      </p:sp>
      <p:sp>
        <p:nvSpPr>
          <p:cNvPr id="3" name="Text Placeholder 2"/>
          <p:cNvSpPr>
            <a:spLocks noGrp="1"/>
          </p:cNvSpPr>
          <p:nvPr>
            <p:ph type="body" sz="quarter" idx="12"/>
          </p:nvPr>
        </p:nvSpPr>
        <p:spPr>
          <a:xfrm>
            <a:off x="340786" y="1396031"/>
            <a:ext cx="8439148" cy="2775375"/>
          </a:xfrm>
        </p:spPr>
        <p:txBody>
          <a:bodyPr/>
          <a:lstStyle/>
          <a:p>
            <a:pPr>
              <a:defRPr/>
            </a:pPr>
            <a:r>
              <a:rPr lang="en-US" altLang="en-US" dirty="0"/>
              <a:t>Help the customers make a conscious, informed choice</a:t>
            </a:r>
          </a:p>
          <a:p>
            <a:pPr marL="0" indent="0">
              <a:lnSpc>
                <a:spcPct val="30000"/>
              </a:lnSpc>
              <a:buNone/>
              <a:defRPr/>
            </a:pPr>
            <a:endParaRPr lang="en-US" altLang="en-US" dirty="0"/>
          </a:p>
          <a:p>
            <a:pPr marL="0" indent="0">
              <a:buNone/>
              <a:defRPr/>
            </a:pPr>
            <a:endParaRPr lang="en-US" altLang="en-US" sz="700" dirty="0"/>
          </a:p>
          <a:p>
            <a:pPr>
              <a:defRPr/>
            </a:pPr>
            <a:r>
              <a:rPr lang="en-US" altLang="en-US" dirty="0"/>
              <a:t>Notice more customers using the note field when they first initiate the request</a:t>
            </a:r>
            <a:endParaRPr lang="en-US" altLang="en-US" sz="700" dirty="0"/>
          </a:p>
          <a:p>
            <a:endParaRPr lang="en-US" dirty="0"/>
          </a:p>
        </p:txBody>
      </p:sp>
    </p:spTree>
    <p:extLst>
      <p:ext uri="{BB962C8B-B14F-4D97-AF65-F5344CB8AC3E}">
        <p14:creationId xmlns:p14="http://schemas.microsoft.com/office/powerpoint/2010/main" val="307293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Policy Changes Made a Difference</a:t>
            </a:r>
            <a:endParaRPr lang="en-US" dirty="0"/>
          </a:p>
        </p:txBody>
      </p:sp>
      <p:sp>
        <p:nvSpPr>
          <p:cNvPr id="3" name="Text Placeholder 2"/>
          <p:cNvSpPr>
            <a:spLocks noGrp="1"/>
          </p:cNvSpPr>
          <p:nvPr>
            <p:ph type="body" sz="quarter" idx="12"/>
          </p:nvPr>
        </p:nvSpPr>
        <p:spPr>
          <a:xfrm>
            <a:off x="582930" y="3348990"/>
            <a:ext cx="8197004" cy="1032510"/>
          </a:xfrm>
        </p:spPr>
        <p:txBody>
          <a:bodyPr/>
          <a:lstStyle/>
          <a:p>
            <a:r>
              <a:rPr lang="en-US" altLang="en-US" sz="1400" dirty="0"/>
              <a:t>Not picked up items rate was </a:t>
            </a:r>
            <a:r>
              <a:rPr lang="en-US" altLang="en-US" sz="1400" b="1" dirty="0"/>
              <a:t>10.8%</a:t>
            </a:r>
            <a:r>
              <a:rPr lang="en-US" altLang="en-US" sz="1400" dirty="0"/>
              <a:t> from January – May 2016  </a:t>
            </a:r>
          </a:p>
          <a:p>
            <a:r>
              <a:rPr lang="en-US" altLang="en-US" sz="1400" dirty="0"/>
              <a:t>After the policy change, it went down to 7.7% from June - December 2016</a:t>
            </a:r>
          </a:p>
          <a:p>
            <a:r>
              <a:rPr lang="en-US" sz="1400" dirty="0"/>
              <a:t>Not picked up rate has further decreased to </a:t>
            </a:r>
            <a:r>
              <a:rPr lang="en-US" sz="1400" b="1" dirty="0"/>
              <a:t>5.3%</a:t>
            </a:r>
            <a:r>
              <a:rPr lang="en-US" sz="1400" dirty="0"/>
              <a:t> from June – December 2017, this is a </a:t>
            </a:r>
            <a:r>
              <a:rPr lang="en-US" sz="1400" b="1" dirty="0"/>
              <a:t>50% </a:t>
            </a:r>
            <a:r>
              <a:rPr lang="en-US" sz="1400" dirty="0"/>
              <a:t>reduction overall</a:t>
            </a:r>
          </a:p>
        </p:txBody>
      </p:sp>
      <p:graphicFrame>
        <p:nvGraphicFramePr>
          <p:cNvPr id="4" name="Chart 3"/>
          <p:cNvGraphicFramePr>
            <a:graphicFrameLocks/>
          </p:cNvGraphicFramePr>
          <p:nvPr>
            <p:extLst>
              <p:ext uri="{D42A27DB-BD31-4B8C-83A1-F6EECF244321}">
                <p14:modId xmlns:p14="http://schemas.microsoft.com/office/powerpoint/2010/main" val="3664291376"/>
              </p:ext>
            </p:extLst>
          </p:nvPr>
        </p:nvGraphicFramePr>
        <p:xfrm>
          <a:off x="582930" y="1029746"/>
          <a:ext cx="2519680" cy="21935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3271930972"/>
              </p:ext>
            </p:extLst>
          </p:nvPr>
        </p:nvGraphicFramePr>
        <p:xfrm>
          <a:off x="3136265" y="1029746"/>
          <a:ext cx="2696210" cy="21935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val="1760369406"/>
              </p:ext>
            </p:extLst>
          </p:nvPr>
        </p:nvGraphicFramePr>
        <p:xfrm>
          <a:off x="5866130" y="1029746"/>
          <a:ext cx="2913804" cy="219351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361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343303"/>
            <a:ext cx="8439148" cy="1094607"/>
          </a:xfrm>
        </p:spPr>
        <p:txBody>
          <a:bodyPr/>
          <a:lstStyle/>
          <a:p>
            <a:r>
              <a:rPr lang="en-US" dirty="0"/>
              <a:t>Reasons for Not Picking up After Policy Changes</a:t>
            </a:r>
          </a:p>
        </p:txBody>
      </p:sp>
      <p:sp>
        <p:nvSpPr>
          <p:cNvPr id="3" name="Text Placeholder 2"/>
          <p:cNvSpPr>
            <a:spLocks noGrp="1"/>
          </p:cNvSpPr>
          <p:nvPr>
            <p:ph type="body" sz="quarter" idx="12"/>
          </p:nvPr>
        </p:nvSpPr>
        <p:spPr>
          <a:xfrm>
            <a:off x="340786" y="1863701"/>
            <a:ext cx="8439148" cy="2552010"/>
          </a:xfrm>
        </p:spPr>
        <p:txBody>
          <a:bodyPr/>
          <a:lstStyle/>
          <a:p>
            <a:r>
              <a:rPr lang="en-US" dirty="0"/>
              <a:t>Mirror the original findings</a:t>
            </a:r>
          </a:p>
          <a:p>
            <a:pPr>
              <a:lnSpc>
                <a:spcPct val="30000"/>
              </a:lnSpc>
            </a:pPr>
            <a:endParaRPr lang="en-US" dirty="0"/>
          </a:p>
          <a:p>
            <a:r>
              <a:rPr lang="en-US" dirty="0"/>
              <a:t>27% purchased a copy, mostly because it took too long</a:t>
            </a:r>
          </a:p>
          <a:p>
            <a:pPr>
              <a:lnSpc>
                <a:spcPct val="30000"/>
              </a:lnSpc>
            </a:pPr>
            <a:endParaRPr lang="en-US" dirty="0"/>
          </a:p>
          <a:p>
            <a:r>
              <a:rPr lang="en-US" dirty="0"/>
              <a:t>27% took too long, </a:t>
            </a:r>
            <a:r>
              <a:rPr lang="en-US" altLang="en-US" dirty="0"/>
              <a:t>did not indicate they purchased a copy</a:t>
            </a:r>
            <a:endParaRPr lang="en-US" dirty="0"/>
          </a:p>
        </p:txBody>
      </p:sp>
    </p:spTree>
    <p:extLst>
      <p:ext uri="{BB962C8B-B14F-4D97-AF65-F5344CB8AC3E}">
        <p14:creationId xmlns:p14="http://schemas.microsoft.com/office/powerpoint/2010/main" val="211366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Why TXA Allows Textbook Request</a:t>
            </a:r>
            <a:endParaRPr lang="en-US" dirty="0"/>
          </a:p>
        </p:txBody>
      </p:sp>
      <p:sp>
        <p:nvSpPr>
          <p:cNvPr id="3" name="Text Placeholder 2"/>
          <p:cNvSpPr>
            <a:spLocks noGrp="1"/>
          </p:cNvSpPr>
          <p:nvPr>
            <p:ph type="body" sz="quarter" idx="12"/>
          </p:nvPr>
        </p:nvSpPr>
        <p:spPr>
          <a:xfrm>
            <a:off x="340786" y="1179646"/>
            <a:ext cx="8439148" cy="3217850"/>
          </a:xfrm>
        </p:spPr>
        <p:txBody>
          <a:bodyPr/>
          <a:lstStyle/>
          <a:p>
            <a:r>
              <a:rPr lang="en-US" altLang="en-US" dirty="0"/>
              <a:t>Filled rate has always been high</a:t>
            </a:r>
          </a:p>
          <a:p>
            <a:pPr>
              <a:lnSpc>
                <a:spcPct val="30000"/>
              </a:lnSpc>
            </a:pPr>
            <a:endParaRPr lang="en-US" altLang="en-US" sz="700" dirty="0"/>
          </a:p>
          <a:p>
            <a:r>
              <a:rPr lang="en-US" altLang="en-US" dirty="0"/>
              <a:t>A stunning 97% filled rate during the study period</a:t>
            </a:r>
          </a:p>
          <a:p>
            <a:pPr>
              <a:lnSpc>
                <a:spcPct val="30000"/>
              </a:lnSpc>
            </a:pPr>
            <a:endParaRPr lang="en-US" altLang="en-US" sz="700" dirty="0"/>
          </a:p>
          <a:p>
            <a:r>
              <a:rPr lang="en-US" altLang="en-US" dirty="0"/>
              <a:t>50% of our customers still asked us to get it from another library, even knowing it could take weeks with no guarantees of arrival</a:t>
            </a:r>
          </a:p>
          <a:p>
            <a:pPr>
              <a:lnSpc>
                <a:spcPct val="30000"/>
              </a:lnSpc>
            </a:pPr>
            <a:endParaRPr lang="en-US" altLang="en-US" sz="700" dirty="0"/>
          </a:p>
          <a:p>
            <a:r>
              <a:rPr lang="en-US" altLang="en-US" dirty="0"/>
              <a:t>Only 4.7% (6 books out of 127) were not picked up during the study period</a:t>
            </a:r>
          </a:p>
          <a:p>
            <a:endParaRPr lang="en-US" altLang="en-US" sz="700" dirty="0"/>
          </a:p>
          <a:p>
            <a:endParaRPr lang="en-US" dirty="0"/>
          </a:p>
        </p:txBody>
      </p:sp>
    </p:spTree>
    <p:extLst>
      <p:ext uri="{BB962C8B-B14F-4D97-AF65-F5344CB8AC3E}">
        <p14:creationId xmlns:p14="http://schemas.microsoft.com/office/powerpoint/2010/main" val="364832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Customers’ Format Preference</a:t>
            </a:r>
            <a:endParaRPr lang="en-US" dirty="0"/>
          </a:p>
        </p:txBody>
      </p:sp>
      <p:sp>
        <p:nvSpPr>
          <p:cNvPr id="3" name="Text Placeholder 2"/>
          <p:cNvSpPr>
            <a:spLocks noGrp="1"/>
          </p:cNvSpPr>
          <p:nvPr>
            <p:ph type="body" sz="quarter" idx="12"/>
          </p:nvPr>
        </p:nvSpPr>
        <p:spPr>
          <a:xfrm>
            <a:off x="0" y="5234936"/>
            <a:ext cx="9144000" cy="194313"/>
          </a:xfrm>
        </p:spPr>
        <p:txBody>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219409021"/>
              </p:ext>
            </p:extLst>
          </p:nvPr>
        </p:nvGraphicFramePr>
        <p:xfrm>
          <a:off x="434340" y="1029746"/>
          <a:ext cx="8709660" cy="34736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45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E-books Found in TAMU Collection</a:t>
            </a:r>
            <a:endParaRPr lang="en-US" dirty="0"/>
          </a:p>
        </p:txBody>
      </p:sp>
      <p:sp>
        <p:nvSpPr>
          <p:cNvPr id="3" name="Text Placeholder 2"/>
          <p:cNvSpPr>
            <a:spLocks noGrp="1"/>
          </p:cNvSpPr>
          <p:nvPr>
            <p:ph type="body" sz="quarter" idx="12"/>
          </p:nvPr>
        </p:nvSpPr>
        <p:spPr>
          <a:xfrm>
            <a:off x="340786" y="1029747"/>
            <a:ext cx="8439148" cy="3275554"/>
          </a:xfrm>
        </p:spPr>
        <p:txBody>
          <a:bodyPr/>
          <a:lstStyle/>
          <a:p>
            <a:r>
              <a:rPr lang="en-US" altLang="en-US" dirty="0"/>
              <a:t>In the fall semester of 2017, we cancelled 327 print book requests because we found e-book version in our collections</a:t>
            </a:r>
          </a:p>
          <a:p>
            <a:pPr>
              <a:lnSpc>
                <a:spcPct val="30000"/>
              </a:lnSpc>
            </a:pPr>
            <a:endParaRPr lang="en-US" altLang="en-US" dirty="0"/>
          </a:p>
          <a:p>
            <a:r>
              <a:rPr lang="en-US" altLang="en-US" dirty="0"/>
              <a:t>61% responded they still would like a print copy</a:t>
            </a:r>
          </a:p>
          <a:p>
            <a:pPr>
              <a:lnSpc>
                <a:spcPct val="30000"/>
              </a:lnSpc>
            </a:pPr>
            <a:endParaRPr lang="en-US" altLang="en-US" dirty="0"/>
          </a:p>
          <a:p>
            <a:r>
              <a:rPr lang="en-US" altLang="en-US" dirty="0"/>
              <a:t>95% of these requests were filled</a:t>
            </a:r>
          </a:p>
          <a:p>
            <a:pPr>
              <a:lnSpc>
                <a:spcPct val="30000"/>
              </a:lnSpc>
            </a:pPr>
            <a:endParaRPr lang="en-US" altLang="en-US" dirty="0"/>
          </a:p>
          <a:p>
            <a:r>
              <a:rPr lang="en-US" altLang="en-US" dirty="0"/>
              <a:t>14% not picked up rate compared to 5.3% overall not picked up rate</a:t>
            </a:r>
          </a:p>
          <a:p>
            <a:endParaRPr lang="en-US" dirty="0"/>
          </a:p>
        </p:txBody>
      </p:sp>
    </p:spTree>
    <p:extLst>
      <p:ext uri="{BB962C8B-B14F-4D97-AF65-F5344CB8AC3E}">
        <p14:creationId xmlns:p14="http://schemas.microsoft.com/office/powerpoint/2010/main" val="246116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Upcoming Workflow Changes</a:t>
            </a:r>
            <a:endParaRPr lang="en-US" dirty="0"/>
          </a:p>
        </p:txBody>
      </p:sp>
      <p:sp>
        <p:nvSpPr>
          <p:cNvPr id="3" name="Text Placeholder 2"/>
          <p:cNvSpPr>
            <a:spLocks noGrp="1"/>
          </p:cNvSpPr>
          <p:nvPr>
            <p:ph type="body" sz="quarter" idx="12"/>
          </p:nvPr>
        </p:nvSpPr>
        <p:spPr>
          <a:xfrm>
            <a:off x="340786" y="1653539"/>
            <a:ext cx="8439148" cy="2517867"/>
          </a:xfrm>
        </p:spPr>
        <p:txBody>
          <a:bodyPr/>
          <a:lstStyle/>
          <a:p>
            <a:r>
              <a:rPr lang="en-US" altLang="en-US" dirty="0"/>
              <a:t>If a request is in “Request Sent” status for 10 days and if it has not been updated to “Shipped”</a:t>
            </a:r>
          </a:p>
          <a:p>
            <a:pPr>
              <a:lnSpc>
                <a:spcPct val="30000"/>
              </a:lnSpc>
            </a:pPr>
            <a:endParaRPr lang="en-US" altLang="en-US" dirty="0"/>
          </a:p>
          <a:p>
            <a:r>
              <a:rPr lang="en-US" altLang="en-US" dirty="0"/>
              <a:t>Email the customer to confirm if it is still needed</a:t>
            </a:r>
          </a:p>
          <a:p>
            <a:pPr>
              <a:lnSpc>
                <a:spcPct val="30000"/>
              </a:lnSpc>
            </a:pPr>
            <a:endParaRPr lang="en-US" altLang="en-US" dirty="0"/>
          </a:p>
          <a:p>
            <a:endParaRPr lang="en-US" dirty="0"/>
          </a:p>
        </p:txBody>
      </p:sp>
    </p:spTree>
    <p:extLst>
      <p:ext uri="{BB962C8B-B14F-4D97-AF65-F5344CB8AC3E}">
        <p14:creationId xmlns:p14="http://schemas.microsoft.com/office/powerpoint/2010/main" val="361194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References</a:t>
            </a:r>
            <a:endParaRPr lang="en-US" dirty="0"/>
          </a:p>
        </p:txBody>
      </p:sp>
      <p:sp>
        <p:nvSpPr>
          <p:cNvPr id="3" name="Text Placeholder 2"/>
          <p:cNvSpPr>
            <a:spLocks noGrp="1"/>
          </p:cNvSpPr>
          <p:nvPr>
            <p:ph type="body" sz="quarter" idx="12"/>
          </p:nvPr>
        </p:nvSpPr>
        <p:spPr>
          <a:xfrm>
            <a:off x="340786" y="1029747"/>
            <a:ext cx="8439148" cy="3737697"/>
          </a:xfrm>
        </p:spPr>
        <p:txBody>
          <a:bodyPr/>
          <a:lstStyle/>
          <a:p>
            <a:r>
              <a:rPr lang="en-US" altLang="en-US" sz="2200" dirty="0"/>
              <a:t>Lars Leon, Nancy Kress, “Looking at resource sharing costs,” </a:t>
            </a:r>
            <a:r>
              <a:rPr lang="en-US" altLang="en-US" sz="2200" i="1" dirty="0" err="1"/>
              <a:t>Interlending</a:t>
            </a:r>
            <a:r>
              <a:rPr lang="en-US" altLang="en-US" sz="2200" i="1" dirty="0"/>
              <a:t> &amp; Document Supply, </a:t>
            </a:r>
            <a:r>
              <a:rPr lang="en-US" altLang="en-US" sz="2200" dirty="0"/>
              <a:t>Vol. 40, Issue 2, (2012): pp. 81-87</a:t>
            </a:r>
          </a:p>
          <a:p>
            <a:pPr marL="0" indent="0">
              <a:lnSpc>
                <a:spcPct val="30000"/>
              </a:lnSpc>
              <a:buNone/>
            </a:pPr>
            <a:r>
              <a:rPr lang="en-US" altLang="en-US" sz="2200" dirty="0"/>
              <a:t>  </a:t>
            </a:r>
          </a:p>
          <a:p>
            <a:r>
              <a:rPr lang="en-US" sz="2200" dirty="0"/>
              <a:t>Zheng Ye (Lan) Yang, Douglas Hahn and Elaine Thornton, “Meeting our customers’ expectations: A follow-up customer satisfaction survey after 10 years of free document delivery and interlibrary loan services at Texas A&amp;M </a:t>
            </a:r>
            <a:r>
              <a:rPr lang="en-US" sz="2200"/>
              <a:t>University Libraries,” </a:t>
            </a:r>
            <a:r>
              <a:rPr lang="en-US" sz="2200" i="1" dirty="0"/>
              <a:t>Journal of Interlibrary Loan, Document Delivery &amp; Electronic Reserve, </a:t>
            </a:r>
            <a:r>
              <a:rPr lang="en-US" sz="2200" dirty="0"/>
              <a:t>Vol. 22, Issue 2, (2012): pp. 95-110</a:t>
            </a:r>
          </a:p>
        </p:txBody>
      </p:sp>
    </p:spTree>
    <p:extLst>
      <p:ext uri="{BB962C8B-B14F-4D97-AF65-F5344CB8AC3E}">
        <p14:creationId xmlns:p14="http://schemas.microsoft.com/office/powerpoint/2010/main" val="21817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r>
              <a:rPr lang="en-US" sz="1800" dirty="0"/>
              <a:t>Director of Document Delivery Services Professor of Library Science</a:t>
            </a:r>
          </a:p>
        </p:txBody>
      </p:sp>
      <p:sp>
        <p:nvSpPr>
          <p:cNvPr id="4" name="Text Placeholder 3"/>
          <p:cNvSpPr>
            <a:spLocks noGrp="1"/>
          </p:cNvSpPr>
          <p:nvPr>
            <p:ph type="body" sz="quarter" idx="13"/>
          </p:nvPr>
        </p:nvSpPr>
        <p:spPr/>
        <p:txBody>
          <a:bodyPr/>
          <a:lstStyle/>
          <a:p>
            <a:r>
              <a:rPr lang="en-US" dirty="0"/>
              <a:t>Zheng Ye (Lan) Yang</a:t>
            </a:r>
          </a:p>
        </p:txBody>
      </p:sp>
      <p:pic>
        <p:nvPicPr>
          <p:cNvPr id="2050" name="Picture 2" descr="https://avatars.schd.ws/0/20/3899885/avatar.jpg.320x320px.jpg?b52">
            <a:extLst>
              <a:ext uri="{FF2B5EF4-FFF2-40B4-BE49-F238E27FC236}">
                <a16:creationId xmlns:a16="http://schemas.microsoft.com/office/drawing/2014/main" id="{14E400A8-8F13-4DB9-BB21-EDEA6980FAC6}"/>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950" r="19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fontScale="92500" lnSpcReduction="20000"/>
          </a:bodyPr>
          <a:lstStyle/>
          <a:p>
            <a:r>
              <a:rPr lang="en-US" dirty="0"/>
              <a:t>Head of Delivery Services</a:t>
            </a:r>
          </a:p>
          <a:p>
            <a:r>
              <a:rPr lang="en-US" dirty="0"/>
              <a:t>Columbia University Libraries</a:t>
            </a:r>
          </a:p>
        </p:txBody>
      </p:sp>
      <p:sp>
        <p:nvSpPr>
          <p:cNvPr id="4" name="Text Placeholder 3"/>
          <p:cNvSpPr>
            <a:spLocks noGrp="1"/>
          </p:cNvSpPr>
          <p:nvPr>
            <p:ph type="body" sz="quarter" idx="13"/>
          </p:nvPr>
        </p:nvSpPr>
        <p:spPr/>
        <p:txBody>
          <a:bodyPr/>
          <a:lstStyle/>
          <a:p>
            <a:r>
              <a:rPr lang="en-US" dirty="0"/>
              <a:t>Zack Lane</a:t>
            </a:r>
          </a:p>
        </p:txBody>
      </p:sp>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38" r="1438"/>
          <a:stretch>
            <a:fillRect/>
          </a:stretch>
        </p:blipFill>
        <p:spPr/>
      </p:pic>
    </p:spTree>
    <p:extLst>
      <p:ext uri="{BB962C8B-B14F-4D97-AF65-F5344CB8AC3E}">
        <p14:creationId xmlns:p14="http://schemas.microsoft.com/office/powerpoint/2010/main" val="27702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Blockbuster Model in a Netflix World</a:t>
            </a:r>
          </a:p>
        </p:txBody>
      </p:sp>
    </p:spTree>
    <p:extLst>
      <p:ext uri="{BB962C8B-B14F-4D97-AF65-F5344CB8AC3E}">
        <p14:creationId xmlns:p14="http://schemas.microsoft.com/office/powerpoint/2010/main" val="149035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…or, Listening to Sermons from Mystical Germans Who Preach from Ten to Four</a:t>
            </a:r>
          </a:p>
        </p:txBody>
      </p:sp>
    </p:spTree>
    <p:extLst>
      <p:ext uri="{BB962C8B-B14F-4D97-AF65-F5344CB8AC3E}">
        <p14:creationId xmlns:p14="http://schemas.microsoft.com/office/powerpoint/2010/main" val="263897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…or, Letting the Punishment Fit the Crime</a:t>
            </a:r>
          </a:p>
        </p:txBody>
      </p:sp>
      <p:pic>
        <p:nvPicPr>
          <p:cNvPr id="2050" name="Picture 2" descr="C:\Users\zl2114\Desktop\p01pmn4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328" y="782961"/>
            <a:ext cx="2212975" cy="329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2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4914" y="782961"/>
            <a:ext cx="8116838" cy="3138110"/>
          </a:xfrm>
        </p:spPr>
        <p:txBody>
          <a:bodyPr/>
          <a:lstStyle/>
          <a:p>
            <a:r>
              <a:rPr lang="en-US" sz="2700" dirty="0"/>
              <a:t>Actual Title: </a:t>
            </a:r>
          </a:p>
          <a:p>
            <a:r>
              <a:rPr lang="en-US" dirty="0"/>
              <a:t>Hit Them With the Carrot</a:t>
            </a:r>
          </a:p>
        </p:txBody>
      </p:sp>
    </p:spTree>
    <p:extLst>
      <p:ext uri="{BB962C8B-B14F-4D97-AF65-F5344CB8AC3E}">
        <p14:creationId xmlns:p14="http://schemas.microsoft.com/office/powerpoint/2010/main" val="401434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Why Am I Here?</a:t>
            </a:r>
          </a:p>
        </p:txBody>
      </p:sp>
      <p:sp>
        <p:nvSpPr>
          <p:cNvPr id="3" name="Text Placeholder 2"/>
          <p:cNvSpPr>
            <a:spLocks noGrp="1"/>
          </p:cNvSpPr>
          <p:nvPr>
            <p:ph type="body" sz="quarter" idx="12"/>
          </p:nvPr>
        </p:nvSpPr>
        <p:spPr>
          <a:xfrm>
            <a:off x="340786" y="1029747"/>
            <a:ext cx="8439148" cy="3565901"/>
          </a:xfrm>
        </p:spPr>
        <p:txBody>
          <a:bodyPr/>
          <a:lstStyle/>
          <a:p>
            <a:pPr marL="624078" indent="-514350">
              <a:buFont typeface="+mj-lt"/>
              <a:buAutoNum type="arabicPeriod"/>
            </a:pPr>
            <a:r>
              <a:rPr lang="en-US" dirty="0"/>
              <a:t>Everything is Dennis Massie’s fault</a:t>
            </a:r>
          </a:p>
          <a:p>
            <a:pPr marL="624078" indent="-514350">
              <a:buFont typeface="+mj-lt"/>
              <a:buAutoNum type="arabicPeriod"/>
            </a:pPr>
            <a:r>
              <a:rPr lang="en-US" dirty="0"/>
              <a:t>Data analysis led to policy change at Columbia</a:t>
            </a:r>
          </a:p>
          <a:p>
            <a:pPr marL="624078" indent="-514350">
              <a:buFont typeface="+mj-lt"/>
              <a:buAutoNum type="arabicPeriod"/>
            </a:pPr>
            <a:r>
              <a:rPr lang="en-US" dirty="0"/>
              <a:t>Same analysis contributed to changes within the Ivy Plus Consortium (Borrow Direct)</a:t>
            </a:r>
          </a:p>
          <a:p>
            <a:pPr marL="624078" indent="-514350">
              <a:buFont typeface="+mj-lt"/>
              <a:buAutoNum type="arabicPeriod"/>
            </a:pPr>
            <a:r>
              <a:rPr lang="en-US" dirty="0"/>
              <a:t>Dovetailing with SHARES themes:</a:t>
            </a:r>
          </a:p>
          <a:p>
            <a:pPr marL="880110" lvl="1" indent="-514350">
              <a:buFont typeface="+mj-lt"/>
              <a:buAutoNum type="alphaLcParenR"/>
            </a:pPr>
            <a:r>
              <a:rPr lang="en-US" sz="1400" dirty="0"/>
              <a:t>Encourage Evidence-based Processes</a:t>
            </a:r>
          </a:p>
          <a:p>
            <a:pPr marL="880110" lvl="1" indent="-514350">
              <a:buFont typeface="+mj-lt"/>
              <a:buAutoNum type="alphaLcParenR"/>
            </a:pPr>
            <a:r>
              <a:rPr lang="en-US" sz="1400" dirty="0"/>
              <a:t>Build in Flexibility</a:t>
            </a:r>
          </a:p>
          <a:p>
            <a:pPr marL="880110" lvl="1" indent="-514350">
              <a:buFont typeface="+mj-lt"/>
              <a:buAutoNum type="alphaLcParenR"/>
            </a:pPr>
            <a:r>
              <a:rPr lang="en-US" sz="1400" dirty="0"/>
              <a:t>Enhance Access</a:t>
            </a:r>
          </a:p>
          <a:p>
            <a:pPr marL="880110" lvl="1" indent="-514350">
              <a:buFont typeface="+mj-lt"/>
              <a:buAutoNum type="alphaLcParenR"/>
            </a:pPr>
            <a:r>
              <a:rPr lang="en-US" sz="1400" dirty="0"/>
              <a:t>Embrace Procedures that Add Value</a:t>
            </a:r>
          </a:p>
          <a:p>
            <a:pPr marL="880110" lvl="1" indent="-514350">
              <a:buFont typeface="+mj-lt"/>
              <a:buAutoNum type="alphaLcParenR"/>
            </a:pPr>
            <a:r>
              <a:rPr lang="en-US" sz="1400" dirty="0"/>
              <a:t>Mitigate International Sharing Costs</a:t>
            </a:r>
          </a:p>
          <a:p>
            <a:pPr marL="0" indent="0">
              <a:buNone/>
            </a:pPr>
            <a:endParaRPr lang="en-US" dirty="0"/>
          </a:p>
        </p:txBody>
      </p:sp>
    </p:spTree>
    <p:extLst>
      <p:ext uri="{BB962C8B-B14F-4D97-AF65-F5344CB8AC3E}">
        <p14:creationId xmlns:p14="http://schemas.microsoft.com/office/powerpoint/2010/main" val="359719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Data With Purpose</a:t>
            </a:r>
          </a:p>
        </p:txBody>
      </p:sp>
      <p:sp>
        <p:nvSpPr>
          <p:cNvPr id="3" name="Text Placeholder 2"/>
          <p:cNvSpPr>
            <a:spLocks noGrp="1"/>
          </p:cNvSpPr>
          <p:nvPr>
            <p:ph type="body" sz="quarter" idx="12"/>
          </p:nvPr>
        </p:nvSpPr>
        <p:spPr>
          <a:xfrm>
            <a:off x="340786" y="1029747"/>
            <a:ext cx="8439148" cy="3565901"/>
          </a:xfrm>
        </p:spPr>
        <p:txBody>
          <a:bodyPr/>
          <a:lstStyle/>
          <a:p>
            <a:pPr marL="624078" indent="-514350">
              <a:buFont typeface="+mj-lt"/>
              <a:buAutoNum type="arabicPeriod"/>
            </a:pPr>
            <a:r>
              <a:rPr lang="en-US" b="1" dirty="0"/>
              <a:t>Context</a:t>
            </a:r>
            <a:r>
              <a:rPr lang="en-US" dirty="0"/>
              <a:t>: Columbia increasingly </a:t>
            </a:r>
            <a:r>
              <a:rPr lang="en-US" b="1" dirty="0"/>
              <a:t>dependent</a:t>
            </a:r>
            <a:r>
              <a:rPr lang="en-US" dirty="0"/>
              <a:t> as a borrower in resource sharing</a:t>
            </a:r>
          </a:p>
          <a:p>
            <a:pPr marL="624078" indent="-514350">
              <a:buFont typeface="+mj-lt"/>
              <a:buAutoNum type="arabicPeriod"/>
            </a:pPr>
            <a:r>
              <a:rPr lang="en-US" b="1" dirty="0"/>
              <a:t>Lending:</a:t>
            </a:r>
            <a:r>
              <a:rPr lang="en-US" dirty="0"/>
              <a:t> Lending data strongly suggests Columbia can be a confident &amp; </a:t>
            </a:r>
            <a:r>
              <a:rPr lang="en-US" b="1" dirty="0"/>
              <a:t>generous lender </a:t>
            </a:r>
          </a:p>
          <a:p>
            <a:pPr marL="624078" indent="-514350">
              <a:buFont typeface="+mj-lt"/>
              <a:buAutoNum type="arabicPeriod"/>
            </a:pPr>
            <a:r>
              <a:rPr lang="en-US" b="1" dirty="0"/>
              <a:t>Borrowing:</a:t>
            </a:r>
            <a:r>
              <a:rPr lang="en-US" dirty="0"/>
              <a:t> Fine distribution suggests preferred </a:t>
            </a:r>
            <a:r>
              <a:rPr lang="en-US" b="1" dirty="0"/>
              <a:t>terms of use</a:t>
            </a:r>
            <a:r>
              <a:rPr lang="en-US" dirty="0"/>
              <a:t> and/or vagaries of human behavior</a:t>
            </a:r>
          </a:p>
          <a:p>
            <a:pPr marL="0" indent="0">
              <a:buNone/>
            </a:pPr>
            <a:endParaRPr lang="en-US" dirty="0"/>
          </a:p>
        </p:txBody>
      </p:sp>
    </p:spTree>
    <p:extLst>
      <p:ext uri="{BB962C8B-B14F-4D97-AF65-F5344CB8AC3E}">
        <p14:creationId xmlns:p14="http://schemas.microsoft.com/office/powerpoint/2010/main" val="288423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The Carrot &amp; The Stick</a:t>
            </a:r>
          </a:p>
        </p:txBody>
      </p:sp>
      <p:sp>
        <p:nvSpPr>
          <p:cNvPr id="3" name="Text Placeholder 2"/>
          <p:cNvSpPr>
            <a:spLocks noGrp="1"/>
          </p:cNvSpPr>
          <p:nvPr>
            <p:ph type="body" sz="quarter" idx="12"/>
          </p:nvPr>
        </p:nvSpPr>
        <p:spPr>
          <a:xfrm>
            <a:off x="340786" y="1029747"/>
            <a:ext cx="8439148" cy="3565901"/>
          </a:xfrm>
        </p:spPr>
        <p:txBody>
          <a:bodyPr/>
          <a:lstStyle/>
          <a:p>
            <a:pPr marL="109728" indent="0">
              <a:buNone/>
            </a:pPr>
            <a:r>
              <a:rPr lang="en-US" dirty="0"/>
              <a:t>Past changes:</a:t>
            </a:r>
          </a:p>
          <a:p>
            <a:pPr lvl="1"/>
            <a:r>
              <a:rPr lang="en-US" b="1" dirty="0"/>
              <a:t>Borrow Direct</a:t>
            </a:r>
            <a:r>
              <a:rPr lang="en-US" dirty="0"/>
              <a:t> loan period increased from 12 to 16 weeks</a:t>
            </a:r>
          </a:p>
          <a:p>
            <a:pPr lvl="1"/>
            <a:r>
              <a:rPr lang="en-US" b="1" dirty="0"/>
              <a:t>Columbia ILL </a:t>
            </a:r>
            <a:r>
              <a:rPr lang="en-US" dirty="0"/>
              <a:t>16-week, no renewal loan period</a:t>
            </a:r>
          </a:p>
          <a:p>
            <a:pPr marL="109728" indent="0">
              <a:buNone/>
            </a:pPr>
            <a:r>
              <a:rPr lang="en-US" dirty="0"/>
              <a:t>Future change: </a:t>
            </a:r>
          </a:p>
          <a:p>
            <a:pPr lvl="1"/>
            <a:r>
              <a:rPr lang="en-US" dirty="0"/>
              <a:t>How </a:t>
            </a:r>
            <a:r>
              <a:rPr lang="en-US" b="1" u="sng" dirty="0"/>
              <a:t>good</a:t>
            </a:r>
            <a:r>
              <a:rPr lang="en-US" dirty="0"/>
              <a:t> must Columbia be to be </a:t>
            </a:r>
            <a:r>
              <a:rPr lang="en-US" b="1" u="sng" dirty="0"/>
              <a:t>bad</a:t>
            </a:r>
            <a:r>
              <a:rPr lang="en-US" dirty="0"/>
              <a:t>?</a:t>
            </a:r>
          </a:p>
          <a:p>
            <a:pPr marL="0" indent="0">
              <a:buNone/>
            </a:pPr>
            <a:endParaRPr lang="en-US" dirty="0"/>
          </a:p>
        </p:txBody>
      </p:sp>
    </p:spTree>
    <p:extLst>
      <p:ext uri="{BB962C8B-B14F-4D97-AF65-F5344CB8AC3E}">
        <p14:creationId xmlns:p14="http://schemas.microsoft.com/office/powerpoint/2010/main" val="189419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Insight Into Context</a:t>
            </a:r>
          </a:p>
        </p:txBody>
      </p:sp>
      <p:graphicFrame>
        <p:nvGraphicFramePr>
          <p:cNvPr id="5" name="Object 4"/>
          <p:cNvGraphicFramePr>
            <a:graphicFrameLocks noChangeAspect="1"/>
          </p:cNvGraphicFramePr>
          <p:nvPr/>
        </p:nvGraphicFramePr>
        <p:xfrm>
          <a:off x="1994721" y="966295"/>
          <a:ext cx="4997286" cy="3645020"/>
        </p:xfrm>
        <a:graphic>
          <a:graphicData uri="http://schemas.openxmlformats.org/presentationml/2006/ole">
            <mc:AlternateContent xmlns:mc="http://schemas.openxmlformats.org/markup-compatibility/2006">
              <mc:Choice xmlns:v="urn:schemas-microsoft-com:vml" Requires="v">
                <p:oleObj spid="_x0000_s1031" name="Worksheet" r:id="rId3" imgW="8763113" imgH="6391170" progId="Excel.Sheet.12">
                  <p:link updateAutomatic="1"/>
                </p:oleObj>
              </mc:Choice>
              <mc:Fallback>
                <p:oleObj name="Worksheet" r:id="rId3" imgW="8763113" imgH="6391170" progId="Excel.Sheet.12">
                  <p:link updateAutomatic="1"/>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721" y="966295"/>
                        <a:ext cx="4997286" cy="364502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80527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zl2114\Desktop\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45" y="292067"/>
            <a:ext cx="7567996" cy="4221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86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4914" y="782961"/>
            <a:ext cx="8083336" cy="3138110"/>
          </a:xfrm>
        </p:spPr>
        <p:txBody>
          <a:bodyPr/>
          <a:lstStyle/>
          <a:p>
            <a:r>
              <a:rPr lang="en-US" sz="4800" dirty="0"/>
              <a:t>Let the Data Do the Talking</a:t>
            </a:r>
          </a:p>
        </p:txBody>
      </p:sp>
    </p:spTree>
    <p:extLst>
      <p:ext uri="{BB962C8B-B14F-4D97-AF65-F5344CB8AC3E}">
        <p14:creationId xmlns:p14="http://schemas.microsoft.com/office/powerpoint/2010/main" val="100740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493040" y="126124"/>
          <a:ext cx="6120059" cy="4442303"/>
        </p:xfrm>
        <a:graphic>
          <a:graphicData uri="http://schemas.openxmlformats.org/presentationml/2006/ole">
            <mc:AlternateContent xmlns:mc="http://schemas.openxmlformats.org/markup-compatibility/2006">
              <mc:Choice xmlns:v="urn:schemas-microsoft-com:vml" Requires="v">
                <p:oleObj spid="_x0000_s2055" name="Worksheet" r:id="rId3" imgW="8680619" imgH="6300380" progId="Excel.Sheet.12">
                  <p:link updateAutomatic="1"/>
                </p:oleObj>
              </mc:Choice>
              <mc:Fallback>
                <p:oleObj name="Worksheet" r:id="rId3" imgW="8680619" imgH="6300380" progId="Excel.Sheet.12">
                  <p:link updateAutomatic="1"/>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040" y="126124"/>
                        <a:ext cx="6120059" cy="444230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5664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483296" y="94593"/>
          <a:ext cx="6190855" cy="4515287"/>
        </p:xfrm>
        <a:graphic>
          <a:graphicData uri="http://schemas.openxmlformats.org/presentationml/2006/ole">
            <mc:AlternateContent xmlns:mc="http://schemas.openxmlformats.org/markup-compatibility/2006">
              <mc:Choice xmlns:v="urn:schemas-microsoft-com:vml" Requires="v">
                <p:oleObj spid="_x0000_s3079" name="Worksheet" r:id="rId3" imgW="8763113" imgH="6391170" progId="Excel.Sheet.12">
                  <p:link updateAutomatic="1"/>
                </p:oleObj>
              </mc:Choice>
              <mc:Fallback>
                <p:oleObj name="Worksheet" r:id="rId3" imgW="8763113" imgH="6391170" progId="Excel.Sheet.12">
                  <p:link updateAutomatic="1"/>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296" y="94593"/>
                        <a:ext cx="6190855" cy="451528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19307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475661" y="94593"/>
          <a:ext cx="6120396" cy="4442548"/>
        </p:xfrm>
        <a:graphic>
          <a:graphicData uri="http://schemas.openxmlformats.org/presentationml/2006/ole">
            <mc:AlternateContent xmlns:mc="http://schemas.openxmlformats.org/markup-compatibility/2006">
              <mc:Choice xmlns:v="urn:schemas-microsoft-com:vml" Requires="v">
                <p:oleObj spid="_x0000_s4103" name="Worksheet" r:id="rId3" imgW="8680619" imgH="6300380" progId="Excel.Sheet.12">
                  <p:link updateAutomatic="1"/>
                </p:oleObj>
              </mc:Choice>
              <mc:Fallback>
                <p:oleObj name="Worksheet" r:id="rId3" imgW="8680619" imgH="6300380" progId="Excel.Sheet.12">
                  <p:link updateAutomatic="1"/>
                  <p:pic>
                    <p:nvPicPr>
                      <p:cNvPr id="2" name="Object 1"/>
                      <p:cNvPicPr/>
                      <p:nvPr/>
                    </p:nvPicPr>
                    <p:blipFill>
                      <a:blip r:embed="rId4"/>
                      <a:stretch>
                        <a:fillRect/>
                      </a:stretch>
                    </p:blipFill>
                    <p:spPr>
                      <a:xfrm>
                        <a:off x="1475661" y="94593"/>
                        <a:ext cx="6120396" cy="4442548"/>
                      </a:xfrm>
                      <a:prstGeom prst="rect">
                        <a:avLst/>
                      </a:prstGeom>
                    </p:spPr>
                  </p:pic>
                </p:oleObj>
              </mc:Fallback>
            </mc:AlternateContent>
          </a:graphicData>
        </a:graphic>
      </p:graphicFrame>
      <p:sp>
        <p:nvSpPr>
          <p:cNvPr id="3" name="Right Arrow 2"/>
          <p:cNvSpPr/>
          <p:nvPr/>
        </p:nvSpPr>
        <p:spPr>
          <a:xfrm rot="20962836">
            <a:off x="4351879" y="646264"/>
            <a:ext cx="1066800" cy="533400"/>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Box 3"/>
          <p:cNvSpPr txBox="1"/>
          <p:nvPr/>
        </p:nvSpPr>
        <p:spPr>
          <a:xfrm>
            <a:off x="5458693" y="465138"/>
            <a:ext cx="1715161" cy="646331"/>
          </a:xfrm>
          <a:prstGeom prst="rect">
            <a:avLst/>
          </a:prstGeom>
          <a:noFill/>
        </p:spPr>
        <p:txBody>
          <a:bodyPr wrap="square" rtlCol="0">
            <a:spAutoFit/>
          </a:bodyPr>
          <a:lstStyle/>
          <a:p>
            <a:r>
              <a:rPr lang="en-US" sz="3600" b="1" dirty="0"/>
              <a:t>5.6%</a:t>
            </a:r>
          </a:p>
        </p:txBody>
      </p:sp>
    </p:spTree>
    <p:extLst>
      <p:ext uri="{BB962C8B-B14F-4D97-AF65-F5344CB8AC3E}">
        <p14:creationId xmlns:p14="http://schemas.microsoft.com/office/powerpoint/2010/main" val="251629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477251" y="70945"/>
          <a:ext cx="6203959" cy="4503203"/>
        </p:xfrm>
        <a:graphic>
          <a:graphicData uri="http://schemas.openxmlformats.org/presentationml/2006/ole">
            <mc:AlternateContent xmlns:mc="http://schemas.openxmlformats.org/markup-compatibility/2006">
              <mc:Choice xmlns:v="urn:schemas-microsoft-com:vml" Requires="v">
                <p:oleObj spid="_x0000_s5127" name="Worksheet" r:id="rId3" imgW="8680619" imgH="6300380" progId="Excel.Sheet.12">
                  <p:link updateAutomatic="1"/>
                </p:oleObj>
              </mc:Choice>
              <mc:Fallback>
                <p:oleObj name="Worksheet" r:id="rId3" imgW="8680619" imgH="6300380" progId="Excel.Sheet.12">
                  <p:link updateAutomatic="1"/>
                  <p:pic>
                    <p:nvPicPr>
                      <p:cNvPr id="2" name="Object 1"/>
                      <p:cNvPicPr/>
                      <p:nvPr/>
                    </p:nvPicPr>
                    <p:blipFill>
                      <a:blip r:embed="rId4"/>
                      <a:stretch>
                        <a:fillRect/>
                      </a:stretch>
                    </p:blipFill>
                    <p:spPr>
                      <a:xfrm>
                        <a:off x="1477251" y="70945"/>
                        <a:ext cx="6203959" cy="4503203"/>
                      </a:xfrm>
                      <a:prstGeom prst="rect">
                        <a:avLst/>
                      </a:prstGeom>
                    </p:spPr>
                  </p:pic>
                </p:oleObj>
              </mc:Fallback>
            </mc:AlternateContent>
          </a:graphicData>
        </a:graphic>
      </p:graphicFrame>
      <p:sp>
        <p:nvSpPr>
          <p:cNvPr id="3" name="Right Arrow 2"/>
          <p:cNvSpPr/>
          <p:nvPr/>
        </p:nvSpPr>
        <p:spPr>
          <a:xfrm rot="20857542">
            <a:off x="4196962" y="613290"/>
            <a:ext cx="991818" cy="530993"/>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Box 3"/>
          <p:cNvSpPr txBox="1"/>
          <p:nvPr/>
        </p:nvSpPr>
        <p:spPr>
          <a:xfrm>
            <a:off x="5147442" y="428379"/>
            <a:ext cx="1618406" cy="646331"/>
          </a:xfrm>
          <a:prstGeom prst="rect">
            <a:avLst/>
          </a:prstGeom>
          <a:noFill/>
        </p:spPr>
        <p:txBody>
          <a:bodyPr wrap="square" rtlCol="0">
            <a:spAutoFit/>
          </a:bodyPr>
          <a:lstStyle/>
          <a:p>
            <a:r>
              <a:rPr lang="en-US" sz="3600" b="1" dirty="0"/>
              <a:t>11.6%</a:t>
            </a:r>
          </a:p>
        </p:txBody>
      </p:sp>
    </p:spTree>
    <p:extLst>
      <p:ext uri="{BB962C8B-B14F-4D97-AF65-F5344CB8AC3E}">
        <p14:creationId xmlns:p14="http://schemas.microsoft.com/office/powerpoint/2010/main" val="98397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Borrow Direct</a:t>
            </a:r>
          </a:p>
        </p:txBody>
      </p:sp>
      <p:sp>
        <p:nvSpPr>
          <p:cNvPr id="3" name="Text Placeholder 2"/>
          <p:cNvSpPr>
            <a:spLocks noGrp="1"/>
          </p:cNvSpPr>
          <p:nvPr>
            <p:ph type="body" sz="quarter" idx="12"/>
          </p:nvPr>
        </p:nvSpPr>
        <p:spPr>
          <a:xfrm>
            <a:off x="340786" y="1029747"/>
            <a:ext cx="8439148" cy="3565901"/>
          </a:xfrm>
        </p:spPr>
        <p:txBody>
          <a:bodyPr/>
          <a:lstStyle/>
          <a:p>
            <a:r>
              <a:rPr lang="en-US" sz="2000" dirty="0" err="1"/>
              <a:t>Consortial</a:t>
            </a:r>
            <a:r>
              <a:rPr lang="en-US" sz="2000" dirty="0"/>
              <a:t> borrowing &amp; lending activity among the Ivy Plus partners</a:t>
            </a:r>
          </a:p>
          <a:p>
            <a:r>
              <a:rPr lang="en-US" sz="2000" dirty="0"/>
              <a:t>Collections added in recent years:</a:t>
            </a:r>
          </a:p>
          <a:p>
            <a:pPr lvl="1"/>
            <a:r>
              <a:rPr lang="en-US" dirty="0" err="1"/>
              <a:t>Univ</a:t>
            </a:r>
            <a:r>
              <a:rPr lang="en-US" dirty="0"/>
              <a:t> of Chicago</a:t>
            </a:r>
          </a:p>
          <a:p>
            <a:pPr lvl="1"/>
            <a:r>
              <a:rPr lang="en-US" dirty="0"/>
              <a:t>Duke</a:t>
            </a:r>
          </a:p>
          <a:p>
            <a:pPr lvl="1"/>
            <a:r>
              <a:rPr lang="en-US" dirty="0"/>
              <a:t>Johns Hopkins</a:t>
            </a:r>
          </a:p>
          <a:p>
            <a:pPr lvl="1"/>
            <a:r>
              <a:rPr lang="en-US" dirty="0"/>
              <a:t>Stanford</a:t>
            </a:r>
          </a:p>
          <a:p>
            <a:r>
              <a:rPr lang="en-US" sz="2000" dirty="0"/>
              <a:t>Users </a:t>
            </a:r>
            <a:r>
              <a:rPr lang="en-US" sz="2000" b="1" dirty="0"/>
              <a:t>love</a:t>
            </a:r>
            <a:r>
              <a:rPr lang="en-US" sz="2000" dirty="0"/>
              <a:t> Borrow Direct</a:t>
            </a:r>
          </a:p>
          <a:p>
            <a:r>
              <a:rPr lang="en-US" sz="2000" dirty="0"/>
              <a:t>Predictable &amp; Consistent User Experience</a:t>
            </a:r>
          </a:p>
          <a:p>
            <a:r>
              <a:rPr lang="en-US" sz="2000" b="1" dirty="0"/>
              <a:t>Data shows: </a:t>
            </a:r>
            <a:r>
              <a:rPr lang="en-US" sz="2000" dirty="0"/>
              <a:t>Users Are Good People (or People Are Not the Horrible Monsters We Fear)</a:t>
            </a:r>
          </a:p>
          <a:p>
            <a:pPr marL="0" indent="0">
              <a:buNone/>
            </a:pPr>
            <a:endParaRPr lang="en-US" dirty="0"/>
          </a:p>
        </p:txBody>
      </p:sp>
    </p:spTree>
    <p:extLst>
      <p:ext uri="{BB962C8B-B14F-4D97-AF65-F5344CB8AC3E}">
        <p14:creationId xmlns:p14="http://schemas.microsoft.com/office/powerpoint/2010/main" val="206109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484860" y="234950"/>
          <a:ext cx="6011643" cy="4384579"/>
        </p:xfrm>
        <a:graphic>
          <a:graphicData uri="http://schemas.openxmlformats.org/presentationml/2006/ole">
            <mc:AlternateContent xmlns:mc="http://schemas.openxmlformats.org/markup-compatibility/2006">
              <mc:Choice xmlns:v="urn:schemas-microsoft-com:vml" Requires="v">
                <p:oleObj spid="_x0000_s6151" name="Worksheet" r:id="rId3" imgW="8763113" imgH="6391170" progId="Excel.Sheet.12">
                  <p:link updateAutomatic="1"/>
                </p:oleObj>
              </mc:Choice>
              <mc:Fallback>
                <p:oleObj name="Worksheet" r:id="rId3" imgW="8763113" imgH="6391170" progId="Excel.Sheet.12">
                  <p:link updateAutomatic="1"/>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4860" y="234950"/>
                        <a:ext cx="6011643" cy="438457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391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476978" y="234950"/>
          <a:ext cx="5948581" cy="4338585"/>
        </p:xfrm>
        <a:graphic>
          <a:graphicData uri="http://schemas.openxmlformats.org/presentationml/2006/ole">
            <mc:AlternateContent xmlns:mc="http://schemas.openxmlformats.org/markup-compatibility/2006">
              <mc:Choice xmlns:v="urn:schemas-microsoft-com:vml" Requires="v">
                <p:oleObj spid="_x0000_s7175" name="Worksheet" r:id="rId3" imgW="8763113" imgH="6391170" progId="Excel.Sheet.12">
                  <p:link updateAutomatic="1"/>
                </p:oleObj>
              </mc:Choice>
              <mc:Fallback>
                <p:oleObj name="Worksheet" r:id="rId3" imgW="8763113" imgH="6391170" progId="Excel.Sheet.12">
                  <p:link updateAutomatic="1"/>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978" y="234950"/>
                        <a:ext cx="5948581" cy="433858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0675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Insight into Lending</a:t>
            </a:r>
          </a:p>
        </p:txBody>
      </p:sp>
      <p:pic>
        <p:nvPicPr>
          <p:cNvPr id="4" name="Picture 2" descr="C:\Users\zl2114\Desktop\Pic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2" y="343304"/>
            <a:ext cx="8978463" cy="342303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txBox="1">
            <a:spLocks/>
          </p:cNvSpPr>
          <p:nvPr/>
        </p:nvSpPr>
        <p:spPr>
          <a:xfrm>
            <a:off x="2693275" y="3766343"/>
            <a:ext cx="8077200" cy="1371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200" dirty="0"/>
              <a:t>Original Destination: How to effectively invoice</a:t>
            </a:r>
          </a:p>
          <a:p>
            <a:pPr>
              <a:buFont typeface="Arial" panose="020B0604020202020204" pitchFamily="34" charset="0"/>
              <a:buChar char="•"/>
            </a:pPr>
            <a:r>
              <a:rPr lang="en-US" sz="2200" dirty="0"/>
              <a:t>Journey: Aggregate rate of use</a:t>
            </a:r>
          </a:p>
          <a:p>
            <a:pPr>
              <a:buFont typeface="Arial" panose="020B0604020202020204" pitchFamily="34" charset="0"/>
              <a:buChar char="•"/>
            </a:pPr>
            <a:r>
              <a:rPr lang="en-US" sz="2200" dirty="0"/>
              <a:t>New destination: Everybody chill out</a:t>
            </a:r>
          </a:p>
          <a:p>
            <a:pPr marL="109728" indent="0">
              <a:buFont typeface="Arial"/>
              <a:buNone/>
            </a:pPr>
            <a:endParaRPr lang="en-US" dirty="0"/>
          </a:p>
        </p:txBody>
      </p:sp>
    </p:spTree>
    <p:extLst>
      <p:ext uri="{BB962C8B-B14F-4D97-AF65-F5344CB8AC3E}">
        <p14:creationId xmlns:p14="http://schemas.microsoft.com/office/powerpoint/2010/main" val="5295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324" y="111780"/>
            <a:ext cx="5809594" cy="4457197"/>
          </a:xfrm>
          <a:prstGeom prst="rect">
            <a:avLst/>
          </a:prstGeom>
        </p:spPr>
      </p:pic>
      <p:sp>
        <p:nvSpPr>
          <p:cNvPr id="7" name="Rectangle 6"/>
          <p:cNvSpPr/>
          <p:nvPr/>
        </p:nvSpPr>
        <p:spPr>
          <a:xfrm>
            <a:off x="2183523" y="0"/>
            <a:ext cx="646387" cy="4568977"/>
          </a:xfrm>
          <a:prstGeom prst="rect">
            <a:avLst/>
          </a:prstGeom>
          <a:noFill/>
          <a:ln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p:cNvSpPr/>
          <p:nvPr/>
        </p:nvSpPr>
        <p:spPr>
          <a:xfrm rot="16200000">
            <a:off x="1512265" y="1333389"/>
            <a:ext cx="1559501" cy="34269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TIME</a:t>
            </a:r>
          </a:p>
        </p:txBody>
      </p:sp>
      <p:sp>
        <p:nvSpPr>
          <p:cNvPr id="9" name="Striped Right Arrow 8"/>
          <p:cNvSpPr/>
          <p:nvPr/>
        </p:nvSpPr>
        <p:spPr>
          <a:xfrm rot="16200000">
            <a:off x="1474825" y="3586046"/>
            <a:ext cx="1628773" cy="33708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TIME</a:t>
            </a:r>
          </a:p>
        </p:txBody>
      </p:sp>
      <p:sp>
        <p:nvSpPr>
          <p:cNvPr id="10" name="Rectangle 9"/>
          <p:cNvSpPr/>
          <p:nvPr/>
        </p:nvSpPr>
        <p:spPr>
          <a:xfrm>
            <a:off x="3695024" y="584178"/>
            <a:ext cx="254240" cy="188332"/>
          </a:xfrm>
          <a:prstGeom prst="rect">
            <a:avLst/>
          </a:prstGeom>
          <a:noFill/>
          <a:ln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40396" y="461964"/>
            <a:ext cx="254240" cy="188332"/>
          </a:xfrm>
          <a:prstGeom prst="rect">
            <a:avLst/>
          </a:prstGeom>
          <a:noFill/>
          <a:ln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26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74" y="126124"/>
            <a:ext cx="8717009" cy="4515804"/>
          </a:xfrm>
          <a:prstGeom prst="rect">
            <a:avLst/>
          </a:prstGeom>
        </p:spPr>
      </p:pic>
      <p:sp>
        <p:nvSpPr>
          <p:cNvPr id="5" name="Down Arrow 4"/>
          <p:cNvSpPr/>
          <p:nvPr/>
        </p:nvSpPr>
        <p:spPr>
          <a:xfrm rot="16200000">
            <a:off x="4391609" y="-77073"/>
            <a:ext cx="1571381" cy="230367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296104" y="890098"/>
            <a:ext cx="1326004" cy="369332"/>
          </a:xfrm>
          <a:prstGeom prst="rect">
            <a:avLst/>
          </a:prstGeom>
          <a:noFill/>
        </p:spPr>
        <p:txBody>
          <a:bodyPr wrap="none" rtlCol="0">
            <a:spAutoFit/>
          </a:bodyPr>
          <a:lstStyle/>
          <a:p>
            <a:r>
              <a:rPr lang="en-US" b="1" dirty="0">
                <a:solidFill>
                  <a:srgbClr val="92D050"/>
                </a:solidFill>
              </a:rPr>
              <a:t>Aggregate</a:t>
            </a:r>
          </a:p>
        </p:txBody>
      </p:sp>
    </p:spTree>
    <p:extLst>
      <p:ext uri="{BB962C8B-B14F-4D97-AF65-F5344CB8AC3E}">
        <p14:creationId xmlns:p14="http://schemas.microsoft.com/office/powerpoint/2010/main" val="71160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Background Information</a:t>
            </a:r>
          </a:p>
        </p:txBody>
      </p:sp>
      <p:sp>
        <p:nvSpPr>
          <p:cNvPr id="3" name="Text Placeholder 2"/>
          <p:cNvSpPr>
            <a:spLocks noGrp="1"/>
          </p:cNvSpPr>
          <p:nvPr>
            <p:ph type="body" sz="quarter" idx="12"/>
          </p:nvPr>
        </p:nvSpPr>
        <p:spPr>
          <a:xfrm>
            <a:off x="340786" y="1284348"/>
            <a:ext cx="8439148" cy="2887058"/>
          </a:xfrm>
        </p:spPr>
        <p:txBody>
          <a:bodyPr/>
          <a:lstStyle/>
          <a:p>
            <a:pPr>
              <a:defRPr/>
            </a:pPr>
            <a:r>
              <a:rPr lang="en-US" altLang="en-US" dirty="0"/>
              <a:t>Resource sharing is one of the most important services that our libraries offer</a:t>
            </a:r>
          </a:p>
          <a:p>
            <a:pPr>
              <a:lnSpc>
                <a:spcPct val="30000"/>
              </a:lnSpc>
              <a:defRPr/>
            </a:pPr>
            <a:endParaRPr lang="en-US" altLang="en-US" dirty="0"/>
          </a:p>
          <a:p>
            <a:pPr>
              <a:defRPr/>
            </a:pPr>
            <a:r>
              <a:rPr lang="en-US" altLang="en-US" dirty="0"/>
              <a:t>Our budget has its limits</a:t>
            </a:r>
          </a:p>
          <a:p>
            <a:pPr>
              <a:lnSpc>
                <a:spcPct val="30000"/>
              </a:lnSpc>
              <a:defRPr/>
            </a:pPr>
            <a:endParaRPr lang="en-US" altLang="en-US" dirty="0"/>
          </a:p>
          <a:p>
            <a:pPr>
              <a:defRPr/>
            </a:pPr>
            <a:r>
              <a:rPr lang="en-US" altLang="en-US" dirty="0"/>
              <a:t>Frustrated to notice many items are not picked up and checked out by our customers</a:t>
            </a:r>
          </a:p>
          <a:p>
            <a:endParaRPr lang="en-US" dirty="0"/>
          </a:p>
        </p:txBody>
      </p:sp>
    </p:spTree>
    <p:extLst>
      <p:ext uri="{BB962C8B-B14F-4D97-AF65-F5344CB8AC3E}">
        <p14:creationId xmlns:p14="http://schemas.microsoft.com/office/powerpoint/2010/main" val="67387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59" y="196740"/>
            <a:ext cx="2130151" cy="4373158"/>
          </a:xfrm>
          <a:prstGeom prst="rect">
            <a:avLst/>
          </a:prstGeom>
        </p:spPr>
      </p:pic>
      <p:sp>
        <p:nvSpPr>
          <p:cNvPr id="3" name="Down Arrow 2"/>
          <p:cNvSpPr/>
          <p:nvPr/>
        </p:nvSpPr>
        <p:spPr>
          <a:xfrm rot="5400000">
            <a:off x="2523396" y="-444975"/>
            <a:ext cx="1571381" cy="2303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122" y="882869"/>
            <a:ext cx="3239188" cy="3602770"/>
          </a:xfrm>
          <a:prstGeom prst="rect">
            <a:avLst/>
          </a:prstGeom>
        </p:spPr>
      </p:pic>
    </p:spTree>
    <p:extLst>
      <p:ext uri="{BB962C8B-B14F-4D97-AF65-F5344CB8AC3E}">
        <p14:creationId xmlns:p14="http://schemas.microsoft.com/office/powerpoint/2010/main" val="426659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4366" y="-25399"/>
            <a:ext cx="8899634" cy="3385847"/>
            <a:chOff x="0" y="1371599"/>
            <a:chExt cx="9144000" cy="373380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9823"/>
              <a:ext cx="9144000" cy="2958353"/>
            </a:xfrm>
            <a:prstGeom prst="rect">
              <a:avLst/>
            </a:prstGeom>
          </p:spPr>
        </p:pic>
        <p:sp>
          <p:nvSpPr>
            <p:cNvPr id="5" name="Rectangle 4"/>
            <p:cNvSpPr/>
            <p:nvPr/>
          </p:nvSpPr>
          <p:spPr>
            <a:xfrm>
              <a:off x="7467600" y="1752600"/>
              <a:ext cx="1676400" cy="3352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572000" y="1371599"/>
              <a:ext cx="533400" cy="762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1"/>
          <p:cNvSpPr txBox="1">
            <a:spLocks/>
          </p:cNvSpPr>
          <p:nvPr/>
        </p:nvSpPr>
        <p:spPr>
          <a:xfrm>
            <a:off x="4004441" y="3323427"/>
            <a:ext cx="4966139" cy="185022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Average # of holdings in </a:t>
            </a:r>
            <a:r>
              <a:rPr lang="en-US" sz="1600" dirty="0" err="1"/>
              <a:t>Worldcat</a:t>
            </a:r>
            <a:r>
              <a:rPr lang="en-US" sz="1600" dirty="0"/>
              <a:t> = 409.2</a:t>
            </a:r>
          </a:p>
          <a:p>
            <a:r>
              <a:rPr lang="en-US" sz="1600" dirty="0"/>
              <a:t>6 titles with under 20 holdings in </a:t>
            </a:r>
            <a:r>
              <a:rPr lang="en-US" sz="1600" dirty="0" err="1"/>
              <a:t>Worldcat</a:t>
            </a:r>
            <a:endParaRPr lang="en-US" sz="1600" dirty="0"/>
          </a:p>
          <a:p>
            <a:r>
              <a:rPr lang="en-US" sz="1600" b="1" dirty="0"/>
              <a:t>Average </a:t>
            </a:r>
            <a:r>
              <a:rPr lang="en-US" sz="1600" b="1" i="1" dirty="0"/>
              <a:t>other</a:t>
            </a:r>
            <a:r>
              <a:rPr lang="en-US" sz="1600" b="1" dirty="0"/>
              <a:t> copies in Borrow Direct = 6.5</a:t>
            </a:r>
          </a:p>
          <a:p>
            <a:r>
              <a:rPr lang="en-US" sz="1600" b="1" dirty="0"/>
              <a:t>8 titles with no other Borrow Direct holdings</a:t>
            </a:r>
          </a:p>
          <a:p>
            <a:endParaRPr lang="en-US" sz="1600" b="1" dirty="0"/>
          </a:p>
          <a:p>
            <a:r>
              <a:rPr lang="en-US" sz="1600" dirty="0"/>
              <a:t>TRUE SCOFFLAW = </a:t>
            </a:r>
            <a:r>
              <a:rPr lang="en-US" sz="1600" b="1" dirty="0"/>
              <a:t>0.10%</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42" y="3054405"/>
            <a:ext cx="2981018" cy="1444725"/>
          </a:xfrm>
          <a:prstGeom prst="rect">
            <a:avLst/>
          </a:prstGeom>
        </p:spPr>
      </p:pic>
      <p:sp>
        <p:nvSpPr>
          <p:cNvPr id="10" name="Down Arrow 9"/>
          <p:cNvSpPr/>
          <p:nvPr/>
        </p:nvSpPr>
        <p:spPr>
          <a:xfrm>
            <a:off x="1796513" y="-25399"/>
            <a:ext cx="519145" cy="6909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6200000">
            <a:off x="346054" y="3242994"/>
            <a:ext cx="519145" cy="6909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13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What Happened?</a:t>
            </a:r>
          </a:p>
        </p:txBody>
      </p:sp>
      <p:sp>
        <p:nvSpPr>
          <p:cNvPr id="3" name="Text Placeholder 2"/>
          <p:cNvSpPr>
            <a:spLocks noGrp="1"/>
          </p:cNvSpPr>
          <p:nvPr>
            <p:ph type="body" sz="quarter" idx="12"/>
          </p:nvPr>
        </p:nvSpPr>
        <p:spPr>
          <a:xfrm>
            <a:off x="157655" y="911502"/>
            <a:ext cx="8781393" cy="4046753"/>
          </a:xfrm>
        </p:spPr>
        <p:txBody>
          <a:bodyPr/>
          <a:lstStyle/>
          <a:p>
            <a:r>
              <a:rPr lang="en-US" dirty="0"/>
              <a:t>Consortium-wide increase loan period from 12- to 16-weeks</a:t>
            </a:r>
          </a:p>
          <a:p>
            <a:r>
              <a:rPr lang="en-US" dirty="0"/>
              <a:t>BD PG decision to </a:t>
            </a:r>
            <a:r>
              <a:rPr lang="en-US" i="1" dirty="0"/>
              <a:t>seriously chill</a:t>
            </a:r>
            <a:r>
              <a:rPr lang="en-US" dirty="0"/>
              <a:t> on invoicing</a:t>
            </a:r>
          </a:p>
          <a:p>
            <a:r>
              <a:rPr lang="en-US" dirty="0"/>
              <a:t>Rationalized local loan periods during shift to </a:t>
            </a:r>
            <a:r>
              <a:rPr lang="en-US" dirty="0" err="1"/>
              <a:t>ReCAP</a:t>
            </a:r>
            <a:r>
              <a:rPr lang="en-US" dirty="0"/>
              <a:t> Shared Collection (big deal, very boring)</a:t>
            </a:r>
          </a:p>
          <a:p>
            <a:r>
              <a:rPr lang="en-US" dirty="0"/>
              <a:t>Columbia changed ILL loan period from 6-weeks (perpetual renewals) to </a:t>
            </a:r>
            <a:r>
              <a:rPr lang="en-US" b="1" dirty="0"/>
              <a:t>16-weeks (no renewal)</a:t>
            </a:r>
          </a:p>
          <a:p>
            <a:r>
              <a:rPr lang="en-US" dirty="0"/>
              <a:t>Shift footing from </a:t>
            </a:r>
            <a:r>
              <a:rPr lang="en-US" b="1" dirty="0"/>
              <a:t>renewal </a:t>
            </a:r>
            <a:r>
              <a:rPr lang="en-US" b="1" dirty="0" err="1"/>
              <a:t>footstooling</a:t>
            </a:r>
            <a:r>
              <a:rPr lang="en-US" b="1" dirty="0"/>
              <a:t> </a:t>
            </a:r>
            <a:r>
              <a:rPr lang="en-US" dirty="0"/>
              <a:t>to the </a:t>
            </a:r>
            <a:r>
              <a:rPr lang="en-US" b="1" i="1" dirty="0"/>
              <a:t>integrity of recall</a:t>
            </a:r>
          </a:p>
          <a:p>
            <a:r>
              <a:rPr lang="en-US" dirty="0"/>
              <a:t>Planned integration of acquisition routines</a:t>
            </a:r>
          </a:p>
          <a:p>
            <a:pPr marL="0" indent="0">
              <a:buNone/>
            </a:pPr>
            <a:endParaRPr lang="en-US" sz="2200" dirty="0"/>
          </a:p>
        </p:txBody>
      </p:sp>
    </p:spTree>
    <p:extLst>
      <p:ext uri="{BB962C8B-B14F-4D97-AF65-F5344CB8AC3E}">
        <p14:creationId xmlns:p14="http://schemas.microsoft.com/office/powerpoint/2010/main" val="5382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zl2114\Desktop\p01pmn4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428" y="702059"/>
            <a:ext cx="2212975" cy="329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3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94" y="1164256"/>
            <a:ext cx="6918960" cy="2423160"/>
          </a:xfrm>
          <a:prstGeom prst="rect">
            <a:avLst/>
          </a:prstGeom>
        </p:spPr>
      </p:pic>
      <p:sp>
        <p:nvSpPr>
          <p:cNvPr id="2" name="Text Placeholder 1"/>
          <p:cNvSpPr>
            <a:spLocks noGrp="1"/>
          </p:cNvSpPr>
          <p:nvPr>
            <p:ph type="body" sz="quarter" idx="13"/>
          </p:nvPr>
        </p:nvSpPr>
        <p:spPr/>
        <p:txBody>
          <a:bodyPr/>
          <a:lstStyle/>
          <a:p>
            <a:r>
              <a:rPr lang="en-US" dirty="0"/>
              <a:t>Borrowing Story</a:t>
            </a:r>
          </a:p>
        </p:txBody>
      </p:sp>
      <p:sp>
        <p:nvSpPr>
          <p:cNvPr id="4" name="Content Placeholder 4"/>
          <p:cNvSpPr>
            <a:spLocks noGrp="1"/>
          </p:cNvSpPr>
          <p:nvPr>
            <p:ph type="body" sz="quarter" idx="12"/>
          </p:nvPr>
        </p:nvSpPr>
        <p:spPr>
          <a:xfrm>
            <a:off x="2664373" y="3544888"/>
            <a:ext cx="6605752" cy="1492195"/>
          </a:xfrm>
          <a:prstGeom prst="rect">
            <a:avLst/>
          </a:prstGeom>
        </p:spPr>
        <p:txBody>
          <a:bodyPr>
            <a:normAutofit/>
          </a:bodyPr>
          <a:lstStyle/>
          <a:p>
            <a:pPr>
              <a:buFont typeface="Arial" panose="020B0604020202020204" pitchFamily="34" charset="0"/>
              <a:buChar char="•"/>
            </a:pPr>
            <a:r>
              <a:rPr lang="en-US" dirty="0"/>
              <a:t>Original Destination: Forgive the blameless</a:t>
            </a:r>
          </a:p>
          <a:p>
            <a:pPr>
              <a:buFont typeface="Arial" panose="020B0604020202020204" pitchFamily="34" charset="0"/>
              <a:buChar char="•"/>
            </a:pPr>
            <a:r>
              <a:rPr lang="en-US" dirty="0"/>
              <a:t>Journey: Behavior distribution analysis</a:t>
            </a:r>
          </a:p>
          <a:p>
            <a:pPr>
              <a:buFont typeface="Arial" panose="020B0604020202020204" pitchFamily="34" charset="0"/>
              <a:buChar char="•"/>
            </a:pPr>
            <a:r>
              <a:rPr lang="en-US" dirty="0"/>
              <a:t>New destination: Extend the fences</a:t>
            </a:r>
          </a:p>
          <a:p>
            <a:pPr marL="109728" indent="0">
              <a:buNone/>
            </a:pPr>
            <a:endParaRPr lang="en-US" dirty="0"/>
          </a:p>
        </p:txBody>
      </p:sp>
      <p:sp>
        <p:nvSpPr>
          <p:cNvPr id="6" name="Down Arrow 5"/>
          <p:cNvSpPr/>
          <p:nvPr/>
        </p:nvSpPr>
        <p:spPr>
          <a:xfrm>
            <a:off x="6297568" y="565808"/>
            <a:ext cx="519145" cy="6909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40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66" y="1374921"/>
            <a:ext cx="8272832" cy="3236493"/>
          </a:xfrm>
          <a:prstGeom prst="rect">
            <a:avLst/>
          </a:prstGeom>
        </p:spPr>
      </p:pic>
      <p:sp>
        <p:nvSpPr>
          <p:cNvPr id="5" name="Text Placeholder 1"/>
          <p:cNvSpPr>
            <a:spLocks noGrp="1"/>
          </p:cNvSpPr>
          <p:nvPr>
            <p:ph type="body" sz="quarter" idx="13"/>
          </p:nvPr>
        </p:nvSpPr>
        <p:spPr>
          <a:xfrm>
            <a:off x="340786" y="343304"/>
            <a:ext cx="8439148" cy="686442"/>
          </a:xfrm>
        </p:spPr>
        <p:txBody>
          <a:bodyPr/>
          <a:lstStyle/>
          <a:p>
            <a:r>
              <a:rPr lang="en-US" dirty="0"/>
              <a:t>Original Purpose Has Merit…</a:t>
            </a:r>
          </a:p>
        </p:txBody>
      </p:sp>
    </p:spTree>
    <p:extLst>
      <p:ext uri="{BB962C8B-B14F-4D97-AF65-F5344CB8AC3E}">
        <p14:creationId xmlns:p14="http://schemas.microsoft.com/office/powerpoint/2010/main" val="383223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633" y="173421"/>
            <a:ext cx="5099836" cy="4350195"/>
          </a:xfrm>
          <a:prstGeom prst="rect">
            <a:avLst/>
          </a:prstGeom>
        </p:spPr>
      </p:pic>
      <p:sp>
        <p:nvSpPr>
          <p:cNvPr id="3" name="Rectangle 2"/>
          <p:cNvSpPr/>
          <p:nvPr/>
        </p:nvSpPr>
        <p:spPr>
          <a:xfrm>
            <a:off x="2088931" y="244367"/>
            <a:ext cx="449317" cy="3563006"/>
          </a:xfrm>
          <a:prstGeom prst="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riped Right Arrow 3"/>
          <p:cNvSpPr/>
          <p:nvPr/>
        </p:nvSpPr>
        <p:spPr>
          <a:xfrm rot="5400000">
            <a:off x="1844563" y="867106"/>
            <a:ext cx="1655381" cy="40990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TIME</a:t>
            </a:r>
          </a:p>
        </p:txBody>
      </p:sp>
      <p:sp>
        <p:nvSpPr>
          <p:cNvPr id="5" name="Down Arrow 4"/>
          <p:cNvSpPr/>
          <p:nvPr/>
        </p:nvSpPr>
        <p:spPr>
          <a:xfrm rot="16200000">
            <a:off x="1209996" y="3803729"/>
            <a:ext cx="399578" cy="632467"/>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6200000">
            <a:off x="1217272" y="4157230"/>
            <a:ext cx="386255" cy="632468"/>
          </a:xfrm>
          <a:prstGeom prst="down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26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136431" y="233364"/>
          <a:ext cx="5937844" cy="4330754"/>
        </p:xfrm>
        <a:graphic>
          <a:graphicData uri="http://schemas.openxmlformats.org/presentationml/2006/ole">
            <mc:AlternateContent xmlns:mc="http://schemas.openxmlformats.org/markup-compatibility/2006">
              <mc:Choice xmlns:v="urn:schemas-microsoft-com:vml" Requires="v">
                <p:oleObj spid="_x0000_s8199" name="Worksheet" r:id="rId3" imgW="8763113" imgH="6391170" progId="Excel.Sheet.12">
                  <p:link updateAutomatic="1"/>
                </p:oleObj>
              </mc:Choice>
              <mc:Fallback>
                <p:oleObj name="Worksheet" r:id="rId3" imgW="8763113" imgH="6391170" progId="Excel.Sheet.12">
                  <p:link updateAutomatic="1"/>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431" y="233364"/>
                        <a:ext cx="5937844" cy="433075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7360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What Happened?</a:t>
            </a:r>
          </a:p>
        </p:txBody>
      </p:sp>
      <p:sp>
        <p:nvSpPr>
          <p:cNvPr id="3" name="Text Placeholder 2"/>
          <p:cNvSpPr>
            <a:spLocks noGrp="1"/>
          </p:cNvSpPr>
          <p:nvPr>
            <p:ph type="body" sz="quarter" idx="12"/>
          </p:nvPr>
        </p:nvSpPr>
        <p:spPr>
          <a:xfrm>
            <a:off x="340785" y="1029747"/>
            <a:ext cx="8645559" cy="4259584"/>
          </a:xfrm>
        </p:spPr>
        <p:txBody>
          <a:bodyPr/>
          <a:lstStyle/>
          <a:p>
            <a:r>
              <a:rPr lang="en-US" sz="2000" dirty="0"/>
              <a:t>Eliminate Columbia’s renewal </a:t>
            </a:r>
          </a:p>
          <a:p>
            <a:r>
              <a:rPr lang="en-US" sz="2000" dirty="0"/>
              <a:t>Extend grace period from 1 to 3 days</a:t>
            </a:r>
          </a:p>
          <a:p>
            <a:r>
              <a:rPr lang="en-US" sz="2000" dirty="0"/>
              <a:t>Tightened time to Lost &amp; block from 45 to 30 days</a:t>
            </a:r>
          </a:p>
          <a:p>
            <a:r>
              <a:rPr lang="en-US" sz="2000" dirty="0"/>
              <a:t>Empower service desk staff</a:t>
            </a:r>
          </a:p>
          <a:p>
            <a:pPr lvl="1"/>
            <a:r>
              <a:rPr lang="en-US" dirty="0"/>
              <a:t>Extend loan periods 1-2 weeks or negotiate</a:t>
            </a:r>
          </a:p>
          <a:p>
            <a:pPr lvl="1"/>
            <a:r>
              <a:rPr lang="en-US" dirty="0"/>
              <a:t>Place mediated request on patron’s behalf</a:t>
            </a:r>
          </a:p>
          <a:p>
            <a:r>
              <a:rPr lang="en-US" sz="2000" dirty="0"/>
              <a:t>Routinely clear fines from Inactive accounts</a:t>
            </a:r>
          </a:p>
          <a:p>
            <a:r>
              <a:rPr lang="en-US" sz="2000" dirty="0"/>
              <a:t>Strongly consider eliminating “casual” fines entirely</a:t>
            </a:r>
          </a:p>
          <a:p>
            <a:r>
              <a:rPr lang="en-US" sz="2000" b="1" dirty="0"/>
              <a:t>“We care about the book not the money”</a:t>
            </a:r>
          </a:p>
          <a:p>
            <a:r>
              <a:rPr lang="en-US" sz="2000" b="1" dirty="0">
                <a:solidFill>
                  <a:srgbClr val="FF0000"/>
                </a:solidFill>
              </a:rPr>
              <a:t>Think about how ILL Borrowing can mimic BD</a:t>
            </a:r>
            <a:endParaRPr lang="en-US" sz="2000" dirty="0">
              <a:solidFill>
                <a:srgbClr val="FF0000"/>
              </a:solidFill>
            </a:endParaRPr>
          </a:p>
          <a:p>
            <a:pPr marL="0" indent="0">
              <a:buNone/>
            </a:pPr>
            <a:endParaRPr lang="en-US" sz="2000" dirty="0"/>
          </a:p>
        </p:txBody>
      </p:sp>
    </p:spTree>
    <p:extLst>
      <p:ext uri="{BB962C8B-B14F-4D97-AF65-F5344CB8AC3E}">
        <p14:creationId xmlns:p14="http://schemas.microsoft.com/office/powerpoint/2010/main" val="35868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524000"/>
            <a:ext cx="11275267" cy="1295400"/>
          </a:xfrm>
          <a:prstGeom prst="rect">
            <a:avLst/>
          </a:prstGeom>
        </p:spPr>
      </p:pic>
    </p:spTree>
    <p:extLst>
      <p:ext uri="{BB962C8B-B14F-4D97-AF65-F5344CB8AC3E}">
        <p14:creationId xmlns:p14="http://schemas.microsoft.com/office/powerpoint/2010/main" val="106783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Actions Taken</a:t>
            </a:r>
            <a:endParaRPr lang="en-US" dirty="0"/>
          </a:p>
        </p:txBody>
      </p:sp>
      <p:sp>
        <p:nvSpPr>
          <p:cNvPr id="3" name="Text Placeholder 2"/>
          <p:cNvSpPr>
            <a:spLocks noGrp="1"/>
          </p:cNvSpPr>
          <p:nvPr>
            <p:ph type="body" sz="quarter" idx="12"/>
          </p:nvPr>
        </p:nvSpPr>
        <p:spPr>
          <a:xfrm>
            <a:off x="340786" y="1528653"/>
            <a:ext cx="8439148" cy="2642753"/>
          </a:xfrm>
        </p:spPr>
        <p:txBody>
          <a:bodyPr/>
          <a:lstStyle/>
          <a:p>
            <a:r>
              <a:rPr lang="en-US" altLang="en-US" dirty="0"/>
              <a:t>Record each item not picked up on a spreadsheet</a:t>
            </a:r>
          </a:p>
          <a:p>
            <a:pPr>
              <a:lnSpc>
                <a:spcPct val="30000"/>
              </a:lnSpc>
            </a:pPr>
            <a:endParaRPr lang="en-US" altLang="en-US" dirty="0"/>
          </a:p>
          <a:p>
            <a:r>
              <a:rPr lang="en-US" altLang="en-US" dirty="0"/>
              <a:t>Email the customers, asking why they did not pick up their requested items</a:t>
            </a:r>
          </a:p>
          <a:p>
            <a:endParaRPr lang="en-US" altLang="en-US" sz="100" dirty="0"/>
          </a:p>
          <a:p>
            <a:endParaRPr lang="en-US" dirty="0"/>
          </a:p>
        </p:txBody>
      </p:sp>
    </p:spTree>
    <p:extLst>
      <p:ext uri="{BB962C8B-B14F-4D97-AF65-F5344CB8AC3E}">
        <p14:creationId xmlns:p14="http://schemas.microsoft.com/office/powerpoint/2010/main" val="57723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r>
              <a:rPr lang="en-US" sz="1800" dirty="0"/>
              <a:t>Assistant Head, Access Services</a:t>
            </a:r>
          </a:p>
          <a:p>
            <a:r>
              <a:rPr lang="en-US" sz="1800" dirty="0"/>
              <a:t>Northwestern University</a:t>
            </a:r>
          </a:p>
        </p:txBody>
      </p:sp>
      <p:sp>
        <p:nvSpPr>
          <p:cNvPr id="4" name="Text Placeholder 3"/>
          <p:cNvSpPr>
            <a:spLocks noGrp="1"/>
          </p:cNvSpPr>
          <p:nvPr>
            <p:ph type="body" sz="quarter" idx="13"/>
          </p:nvPr>
        </p:nvSpPr>
        <p:spPr/>
        <p:txBody>
          <a:bodyPr/>
          <a:lstStyle/>
          <a:p>
            <a:r>
              <a:rPr lang="en-US" dirty="0"/>
              <a:t>Kurt Munson</a:t>
            </a:r>
          </a:p>
        </p:txBody>
      </p:sp>
      <p:pic>
        <p:nvPicPr>
          <p:cNvPr id="1026" name="Picture 2" descr="https://avatars.schd.ws/9/ed/3683937/avatar.jpg.320x320px.jpg?620">
            <a:extLst>
              <a:ext uri="{FF2B5EF4-FFF2-40B4-BE49-F238E27FC236}">
                <a16:creationId xmlns:a16="http://schemas.microsoft.com/office/drawing/2014/main" id="{3EE190CF-EE43-41FA-A323-A6CCD92D6980}"/>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950" r="19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5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800" dirty="0"/>
              <a:t>Does Your Data Support your Policies? Or Is Everything You Think is True actually </a:t>
            </a:r>
            <a:r>
              <a:rPr lang="en-US" sz="4800" b="1" dirty="0"/>
              <a:t>Wrong</a:t>
            </a:r>
            <a:r>
              <a:rPr lang="en-US" sz="4800" dirty="0"/>
              <a:t>?</a:t>
            </a:r>
          </a:p>
        </p:txBody>
      </p:sp>
    </p:spTree>
    <p:extLst>
      <p:ext uri="{BB962C8B-B14F-4D97-AF65-F5344CB8AC3E}">
        <p14:creationId xmlns:p14="http://schemas.microsoft.com/office/powerpoint/2010/main" val="134797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504" y="1024403"/>
            <a:ext cx="8779615" cy="1846659"/>
          </a:xfrm>
          <a:prstGeom prst="rect">
            <a:avLst/>
          </a:prstGeom>
        </p:spPr>
        <p:txBody>
          <a:bodyPr wrap="square">
            <a:spAutoFit/>
          </a:bodyPr>
          <a:lstStyle/>
          <a:p>
            <a:pPr algn="ctr"/>
            <a:br>
              <a:rPr lang="en-US" dirty="0"/>
            </a:br>
            <a:r>
              <a:rPr lang="en-US" sz="4800" dirty="0">
                <a:latin typeface="Calibri" panose="020F0502020204030204" pitchFamily="34" charset="0"/>
                <a:cs typeface="Calibri" panose="020F0502020204030204" pitchFamily="34" charset="0"/>
              </a:rPr>
              <a:t>ILL Loans are just overly complicated circulations.</a:t>
            </a:r>
          </a:p>
        </p:txBody>
      </p:sp>
      <p:sp>
        <p:nvSpPr>
          <p:cNvPr id="4" name="Rectangle 3"/>
          <p:cNvSpPr/>
          <p:nvPr/>
        </p:nvSpPr>
        <p:spPr>
          <a:xfrm>
            <a:off x="7899591" y="4565125"/>
            <a:ext cx="1058780" cy="4881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236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6882" y="330009"/>
            <a:ext cx="8717738" cy="3591062"/>
          </a:xfrm>
        </p:spPr>
        <p:txBody>
          <a:bodyPr/>
          <a:lstStyle/>
          <a:p>
            <a:r>
              <a:rPr lang="en-US" sz="3200" dirty="0">
                <a:solidFill>
                  <a:schemeClr val="tx1"/>
                </a:solidFill>
                <a:latin typeface="Calibri" panose="020F0502020204030204" pitchFamily="34" charset="0"/>
                <a:cs typeface="Calibri" panose="020F0502020204030204" pitchFamily="34" charset="0"/>
              </a:rPr>
              <a:t>Think about it…</a:t>
            </a:r>
            <a:br>
              <a:rPr lang="en-US" sz="3200"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Patrons (and library staff too) have no idea what restrictions will (or will not) be placed upon an ILL loan, particularly what the loan period will be. This complete inconsistency does not, will not (and frankly cannot) promote compliance by anyone.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0213" y="3430593"/>
            <a:ext cx="1251962" cy="1564953"/>
          </a:xfrm>
          <a:prstGeom prst="rect">
            <a:avLst/>
          </a:prstGeom>
        </p:spPr>
      </p:pic>
      <p:sp>
        <p:nvSpPr>
          <p:cNvPr id="4" name="TextBox 3"/>
          <p:cNvSpPr txBox="1"/>
          <p:nvPr/>
        </p:nvSpPr>
        <p:spPr>
          <a:xfrm>
            <a:off x="3217588" y="4537624"/>
            <a:ext cx="4592625"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“There are known unknowns”- D. Rumsfeld</a:t>
            </a:r>
          </a:p>
        </p:txBody>
      </p:sp>
    </p:spTree>
    <p:extLst>
      <p:ext uri="{BB962C8B-B14F-4D97-AF65-F5344CB8AC3E}">
        <p14:creationId xmlns:p14="http://schemas.microsoft.com/office/powerpoint/2010/main" val="250032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591" y="653142"/>
            <a:ext cx="3739028" cy="2492685"/>
          </a:xfrm>
          <a:prstGeom prst="rect">
            <a:avLst/>
          </a:prstGeom>
        </p:spPr>
      </p:pic>
      <p:sp>
        <p:nvSpPr>
          <p:cNvPr id="3" name="TextBox 2"/>
          <p:cNvSpPr txBox="1"/>
          <p:nvPr/>
        </p:nvSpPr>
        <p:spPr>
          <a:xfrm>
            <a:off x="5582652" y="4743880"/>
            <a:ext cx="3480563" cy="184666"/>
          </a:xfrm>
          <a:prstGeom prst="rect">
            <a:avLst/>
          </a:prstGeom>
          <a:noFill/>
        </p:spPr>
        <p:txBody>
          <a:bodyPr wrap="square" rtlCol="0">
            <a:spAutoFit/>
          </a:bodyPr>
          <a:lstStyle/>
          <a:p>
            <a:r>
              <a:rPr lang="en-US" sz="600" dirty="0"/>
              <a:t>http://www.filmbuffonline.com/FBOLNewsreel/wordpress/wp-content/uploads/2014/07/uhf03.jpg</a:t>
            </a:r>
          </a:p>
        </p:txBody>
      </p:sp>
      <p:sp>
        <p:nvSpPr>
          <p:cNvPr id="4" name="TextBox 3"/>
          <p:cNvSpPr txBox="1"/>
          <p:nvPr/>
        </p:nvSpPr>
        <p:spPr>
          <a:xfrm>
            <a:off x="440012" y="742520"/>
            <a:ext cx="3843230" cy="353943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We need to agree upon and implement a standard national loan period so we can quit playing due date roulette.</a:t>
            </a: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2177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133" y="495014"/>
            <a:ext cx="8690238" cy="3539430"/>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Patrons provided with understandable, consistent and reasonable policies will follow them. Really.</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Why? Because this makes it easier for them to manage their loans. It reduces pointless busy work for staff too. It avoids bad feelings about overdues and fines.</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The data clearly show this.</a:t>
            </a:r>
          </a:p>
        </p:txBody>
      </p:sp>
      <p:sp>
        <p:nvSpPr>
          <p:cNvPr id="3" name="Rectangle 2"/>
          <p:cNvSpPr/>
          <p:nvPr/>
        </p:nvSpPr>
        <p:spPr>
          <a:xfrm>
            <a:off x="7899591" y="4565125"/>
            <a:ext cx="1058780" cy="4881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4215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05" y="171880"/>
            <a:ext cx="8896493" cy="415498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Circulation Policies for Northwestern University Libraries :</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1) Everything circulates in Alma (ill via NCIP)</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2) 30 days after the due date, all items are marked </a:t>
            </a:r>
            <a:r>
              <a:rPr lang="en-US" sz="2400" b="1" i="1" dirty="0">
                <a:latin typeface="Calibri" panose="020F0502020204030204" pitchFamily="34" charset="0"/>
                <a:cs typeface="Calibri" panose="020F0502020204030204" pitchFamily="34" charset="0"/>
              </a:rPr>
              <a:t>lost</a:t>
            </a:r>
            <a:r>
              <a:rPr lang="en-US" sz="2400" dirty="0">
                <a:latin typeface="Calibri" panose="020F0502020204030204" pitchFamily="34" charset="0"/>
                <a:cs typeface="Calibri" panose="020F0502020204030204" pitchFamily="34" charset="0"/>
              </a:rPr>
              <a:t> and the patron is fined $125 plus a $10 processing fee.</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3) Patrons are blocked from borrowing when they have $100 in fines or fees.</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4) ILL access is blocked when an item is 30 overdue.</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5) Transcript hold placed after 90 days.</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(understandable, consistent and hopefully reasonable)</a:t>
            </a:r>
          </a:p>
        </p:txBody>
      </p:sp>
    </p:spTree>
    <p:extLst>
      <p:ext uri="{BB962C8B-B14F-4D97-AF65-F5344CB8AC3E}">
        <p14:creationId xmlns:p14="http://schemas.microsoft.com/office/powerpoint/2010/main" val="71163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Circulations by Month</a:t>
            </a:r>
          </a:p>
        </p:txBody>
      </p:sp>
      <p:sp>
        <p:nvSpPr>
          <p:cNvPr id="4" name="Rectangle 3"/>
          <p:cNvSpPr/>
          <p:nvPr/>
        </p:nvSpPr>
        <p:spPr>
          <a:xfrm>
            <a:off x="7899591" y="4565125"/>
            <a:ext cx="1058780" cy="4881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7" name="Chart 6"/>
          <p:cNvGraphicFramePr>
            <a:graphicFrameLocks/>
          </p:cNvGraphicFramePr>
          <p:nvPr/>
        </p:nvGraphicFramePr>
        <p:xfrm>
          <a:off x="192504" y="1230659"/>
          <a:ext cx="4448247" cy="27450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nvGraphicFramePr>
        <p:xfrm>
          <a:off x="4482945" y="2357760"/>
          <a:ext cx="4176677" cy="24514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798882" y="4751478"/>
            <a:ext cx="433137" cy="276999"/>
          </a:xfrm>
          <a:prstGeom prst="rect">
            <a:avLst/>
          </a:prstGeom>
          <a:noFill/>
        </p:spPr>
        <p:txBody>
          <a:bodyPr wrap="square" rtlCol="0">
            <a:spAutoFit/>
          </a:bodyPr>
          <a:lstStyle/>
          <a:p>
            <a:r>
              <a:rPr lang="en-US" sz="1200" b="1" dirty="0"/>
              <a:t>3%</a:t>
            </a:r>
          </a:p>
        </p:txBody>
      </p:sp>
      <p:sp>
        <p:nvSpPr>
          <p:cNvPr id="10" name="TextBox 9"/>
          <p:cNvSpPr txBox="1"/>
          <p:nvPr/>
        </p:nvSpPr>
        <p:spPr>
          <a:xfrm>
            <a:off x="7995844" y="4739597"/>
            <a:ext cx="433137" cy="276999"/>
          </a:xfrm>
          <a:prstGeom prst="rect">
            <a:avLst/>
          </a:prstGeom>
          <a:noFill/>
        </p:spPr>
        <p:txBody>
          <a:bodyPr wrap="square" rtlCol="0">
            <a:spAutoFit/>
          </a:bodyPr>
          <a:lstStyle/>
          <a:p>
            <a:r>
              <a:rPr lang="en-US" sz="1200" b="1" dirty="0"/>
              <a:t>3%</a:t>
            </a:r>
          </a:p>
        </p:txBody>
      </p:sp>
      <p:sp>
        <p:nvSpPr>
          <p:cNvPr id="11" name="TextBox 10"/>
          <p:cNvSpPr txBox="1"/>
          <p:nvPr/>
        </p:nvSpPr>
        <p:spPr>
          <a:xfrm>
            <a:off x="5417486" y="4751478"/>
            <a:ext cx="433137" cy="276999"/>
          </a:xfrm>
          <a:prstGeom prst="rect">
            <a:avLst/>
          </a:prstGeom>
          <a:noFill/>
        </p:spPr>
        <p:txBody>
          <a:bodyPr wrap="square" rtlCol="0">
            <a:spAutoFit/>
          </a:bodyPr>
          <a:lstStyle/>
          <a:p>
            <a:r>
              <a:rPr lang="en-US" sz="1200" b="1" dirty="0"/>
              <a:t>3%</a:t>
            </a:r>
          </a:p>
        </p:txBody>
      </p:sp>
      <p:sp>
        <p:nvSpPr>
          <p:cNvPr id="12" name="TextBox 11"/>
          <p:cNvSpPr txBox="1"/>
          <p:nvPr/>
        </p:nvSpPr>
        <p:spPr>
          <a:xfrm>
            <a:off x="6036090" y="4767097"/>
            <a:ext cx="433137" cy="276999"/>
          </a:xfrm>
          <a:prstGeom prst="rect">
            <a:avLst/>
          </a:prstGeom>
          <a:noFill/>
        </p:spPr>
        <p:txBody>
          <a:bodyPr wrap="square" rtlCol="0">
            <a:spAutoFit/>
          </a:bodyPr>
          <a:lstStyle/>
          <a:p>
            <a:r>
              <a:rPr lang="en-US" sz="1200" b="1" dirty="0"/>
              <a:t>3%</a:t>
            </a:r>
          </a:p>
        </p:txBody>
      </p:sp>
      <p:sp>
        <p:nvSpPr>
          <p:cNvPr id="13" name="TextBox 12"/>
          <p:cNvSpPr txBox="1"/>
          <p:nvPr/>
        </p:nvSpPr>
        <p:spPr>
          <a:xfrm>
            <a:off x="6662383" y="4767096"/>
            <a:ext cx="433137" cy="276999"/>
          </a:xfrm>
          <a:prstGeom prst="rect">
            <a:avLst/>
          </a:prstGeom>
          <a:noFill/>
        </p:spPr>
        <p:txBody>
          <a:bodyPr wrap="square" rtlCol="0">
            <a:spAutoFit/>
          </a:bodyPr>
          <a:lstStyle/>
          <a:p>
            <a:r>
              <a:rPr lang="en-US" sz="1200" b="1" dirty="0"/>
              <a:t>5%</a:t>
            </a:r>
          </a:p>
        </p:txBody>
      </p:sp>
      <p:sp>
        <p:nvSpPr>
          <p:cNvPr id="14" name="TextBox 13"/>
          <p:cNvSpPr txBox="1"/>
          <p:nvPr/>
        </p:nvSpPr>
        <p:spPr>
          <a:xfrm>
            <a:off x="7384273" y="4767097"/>
            <a:ext cx="433137" cy="276999"/>
          </a:xfrm>
          <a:prstGeom prst="rect">
            <a:avLst/>
          </a:prstGeom>
          <a:noFill/>
        </p:spPr>
        <p:txBody>
          <a:bodyPr wrap="square" rtlCol="0">
            <a:spAutoFit/>
          </a:bodyPr>
          <a:lstStyle/>
          <a:p>
            <a:r>
              <a:rPr lang="en-US" sz="1200" b="1" dirty="0"/>
              <a:t>1%</a:t>
            </a:r>
          </a:p>
        </p:txBody>
      </p:sp>
    </p:spTree>
    <p:extLst>
      <p:ext uri="{BB962C8B-B14F-4D97-AF65-F5344CB8AC3E}">
        <p14:creationId xmlns:p14="http://schemas.microsoft.com/office/powerpoint/2010/main" val="243430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300" dirty="0"/>
              <a:t>Lost items and the patrons responsible</a:t>
            </a:r>
          </a:p>
        </p:txBody>
      </p:sp>
      <p:sp>
        <p:nvSpPr>
          <p:cNvPr id="4" name="Rectangle 3"/>
          <p:cNvSpPr/>
          <p:nvPr/>
        </p:nvSpPr>
        <p:spPr>
          <a:xfrm>
            <a:off x="7899591" y="4565125"/>
            <a:ext cx="1058780" cy="4881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5" name="Chart 4"/>
          <p:cNvGraphicFramePr>
            <a:graphicFrameLocks/>
          </p:cNvGraphicFramePr>
          <p:nvPr/>
        </p:nvGraphicFramePr>
        <p:xfrm>
          <a:off x="438685" y="1223781"/>
          <a:ext cx="4121675" cy="21764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5077326" y="2346372"/>
          <a:ext cx="3509783" cy="22924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796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133" y="495014"/>
            <a:ext cx="8690238" cy="3970318"/>
          </a:xfrm>
          <a:prstGeom prst="rect">
            <a:avLst/>
          </a:prstGeom>
        </p:spPr>
        <p:txBody>
          <a:bodyPr wrap="square">
            <a:spAutoFit/>
          </a:bodyPr>
          <a:lstStyle/>
          <a:p>
            <a:r>
              <a:rPr lang="en-US" sz="3200" dirty="0">
                <a:latin typeface="Calibri" panose="020F0502020204030204" pitchFamily="34" charset="0"/>
                <a:cs typeface="Calibri" panose="020F0502020204030204" pitchFamily="34" charset="0"/>
              </a:rPr>
              <a:t>So in the end, how much is actually lost?</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Out of a total of 29,137 loans in 2016, patrons truly lost only 29 ILL items. </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In other words, just </a:t>
            </a:r>
            <a:r>
              <a:rPr lang="en-US" sz="3200" b="1" dirty="0">
                <a:latin typeface="Calibri" panose="020F0502020204030204" pitchFamily="34" charset="0"/>
                <a:cs typeface="Calibri" panose="020F0502020204030204" pitchFamily="34" charset="0"/>
              </a:rPr>
              <a:t>.0995% </a:t>
            </a:r>
            <a:r>
              <a:rPr lang="en-US" sz="3200" dirty="0">
                <a:latin typeface="Calibri" panose="020F0502020204030204" pitchFamily="34" charset="0"/>
                <a:cs typeface="Calibri" panose="020F0502020204030204" pitchFamily="34" charset="0"/>
              </a:rPr>
              <a:t>of the total were lost by patrons. </a:t>
            </a:r>
            <a:br>
              <a:rPr lang="en-US" sz="2800" dirty="0"/>
            </a:br>
            <a:endParaRPr lang="en-US" sz="2800" dirty="0">
              <a:latin typeface="Calibri" panose="020F0502020204030204" pitchFamily="34" charset="0"/>
              <a:cs typeface="Calibri" panose="020F0502020204030204" pitchFamily="34" charset="0"/>
            </a:endParaRPr>
          </a:p>
        </p:txBody>
      </p:sp>
      <p:sp>
        <p:nvSpPr>
          <p:cNvPr id="3" name="Rectangle 2"/>
          <p:cNvSpPr/>
          <p:nvPr/>
        </p:nvSpPr>
        <p:spPr>
          <a:xfrm>
            <a:off x="7899591" y="4565125"/>
            <a:ext cx="1058780" cy="4881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204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Data Revealed</a:t>
            </a:r>
          </a:p>
        </p:txBody>
      </p:sp>
      <p:sp>
        <p:nvSpPr>
          <p:cNvPr id="3" name="Text Placeholder 2"/>
          <p:cNvSpPr>
            <a:spLocks noGrp="1"/>
          </p:cNvSpPr>
          <p:nvPr>
            <p:ph type="body" sz="quarter" idx="12"/>
          </p:nvPr>
        </p:nvSpPr>
        <p:spPr>
          <a:xfrm>
            <a:off x="340786" y="1264920"/>
            <a:ext cx="8439148" cy="3355940"/>
          </a:xfrm>
        </p:spPr>
        <p:txBody>
          <a:bodyPr/>
          <a:lstStyle/>
          <a:p>
            <a:pPr>
              <a:defRPr/>
            </a:pPr>
            <a:r>
              <a:rPr lang="en-US" altLang="en-US" dirty="0"/>
              <a:t>11,368 loans were filled during the spring semester of 2016</a:t>
            </a:r>
          </a:p>
          <a:p>
            <a:pPr>
              <a:lnSpc>
                <a:spcPct val="30000"/>
              </a:lnSpc>
              <a:defRPr/>
            </a:pPr>
            <a:endParaRPr lang="en-US" altLang="en-US" dirty="0"/>
          </a:p>
          <a:p>
            <a:pPr>
              <a:defRPr/>
            </a:pPr>
            <a:r>
              <a:rPr lang="en-US" altLang="en-US" dirty="0"/>
              <a:t>1,231 or 10.8% items were not picked up</a:t>
            </a:r>
          </a:p>
          <a:p>
            <a:pPr>
              <a:lnSpc>
                <a:spcPct val="30000"/>
              </a:lnSpc>
              <a:defRPr/>
            </a:pPr>
            <a:endParaRPr lang="en-US" altLang="en-US" dirty="0"/>
          </a:p>
          <a:p>
            <a:pPr>
              <a:defRPr/>
            </a:pPr>
            <a:r>
              <a:rPr lang="en-US" altLang="en-US" dirty="0"/>
              <a:t>Average cost of a filled borrowing loan request is $12.02</a:t>
            </a:r>
          </a:p>
          <a:p>
            <a:pPr>
              <a:lnSpc>
                <a:spcPct val="30000"/>
              </a:lnSpc>
              <a:defRPr/>
            </a:pPr>
            <a:endParaRPr lang="en-US" altLang="en-US" dirty="0"/>
          </a:p>
          <a:p>
            <a:pPr>
              <a:defRPr/>
            </a:pPr>
            <a:r>
              <a:rPr lang="en-US" altLang="en-US" dirty="0"/>
              <a:t>Waste of $14,580</a:t>
            </a:r>
          </a:p>
          <a:p>
            <a:endParaRPr lang="en-US" dirty="0"/>
          </a:p>
        </p:txBody>
      </p:sp>
    </p:spTree>
    <p:extLst>
      <p:ext uri="{BB962C8B-B14F-4D97-AF65-F5344CB8AC3E}">
        <p14:creationId xmlns:p14="http://schemas.microsoft.com/office/powerpoint/2010/main" val="41698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133" y="495014"/>
            <a:ext cx="8690238" cy="954107"/>
          </a:xfrm>
          <a:prstGeom prst="rect">
            <a:avLst/>
          </a:prstGeom>
        </p:spPr>
        <p:txBody>
          <a:bodyPr wrap="square">
            <a:spAutoFit/>
          </a:bodyPr>
          <a:lstStyle/>
          <a:p>
            <a:br>
              <a:rPr lang="en-US" sz="2800" dirty="0"/>
            </a:br>
            <a:endParaRPr lang="en-US" sz="2800" dirty="0">
              <a:latin typeface="Calibri" panose="020F0502020204030204" pitchFamily="34" charset="0"/>
              <a:cs typeface="Calibri" panose="020F0502020204030204" pitchFamily="34" charset="0"/>
            </a:endParaRPr>
          </a:p>
        </p:txBody>
      </p:sp>
      <p:sp>
        <p:nvSpPr>
          <p:cNvPr id="3" name="Rectangle 2"/>
          <p:cNvSpPr/>
          <p:nvPr/>
        </p:nvSpPr>
        <p:spPr>
          <a:xfrm>
            <a:off x="7899591" y="4565125"/>
            <a:ext cx="1058780" cy="4881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5" name="Table 4"/>
          <p:cNvGraphicFramePr>
            <a:graphicFrameLocks noGrp="1"/>
          </p:cNvGraphicFramePr>
          <p:nvPr/>
        </p:nvGraphicFramePr>
        <p:xfrm>
          <a:off x="5886743" y="534721"/>
          <a:ext cx="2844746" cy="4461838"/>
        </p:xfrm>
        <a:graphic>
          <a:graphicData uri="http://schemas.openxmlformats.org/drawingml/2006/table">
            <a:tbl>
              <a:tblPr>
                <a:tableStyleId>{5C22544A-7EE6-4342-B048-85BDC9FD1C3A}</a:tableStyleId>
              </a:tblPr>
              <a:tblGrid>
                <a:gridCol w="609588">
                  <a:extLst>
                    <a:ext uri="{9D8B030D-6E8A-4147-A177-3AD203B41FA5}">
                      <a16:colId xmlns:a16="http://schemas.microsoft.com/office/drawing/2014/main" val="20000"/>
                    </a:ext>
                  </a:extLst>
                </a:gridCol>
                <a:gridCol w="588568">
                  <a:extLst>
                    <a:ext uri="{9D8B030D-6E8A-4147-A177-3AD203B41FA5}">
                      <a16:colId xmlns:a16="http://schemas.microsoft.com/office/drawing/2014/main" val="20001"/>
                    </a:ext>
                  </a:extLst>
                </a:gridCol>
                <a:gridCol w="833805">
                  <a:extLst>
                    <a:ext uri="{9D8B030D-6E8A-4147-A177-3AD203B41FA5}">
                      <a16:colId xmlns:a16="http://schemas.microsoft.com/office/drawing/2014/main" val="20002"/>
                    </a:ext>
                  </a:extLst>
                </a:gridCol>
                <a:gridCol w="812785">
                  <a:extLst>
                    <a:ext uri="{9D8B030D-6E8A-4147-A177-3AD203B41FA5}">
                      <a16:colId xmlns:a16="http://schemas.microsoft.com/office/drawing/2014/main" val="20003"/>
                    </a:ext>
                  </a:extLst>
                </a:gridCol>
              </a:tblGrid>
              <a:tr h="140366">
                <a:tc>
                  <a:txBody>
                    <a:bodyPr/>
                    <a:lstStyle/>
                    <a:p>
                      <a:pPr algn="ctr" fontAlgn="b"/>
                      <a:r>
                        <a:rPr lang="en-US" sz="800" u="none" strike="noStrike" dirty="0">
                          <a:effectLst/>
                        </a:rPr>
                        <a:t>ILL number</a:t>
                      </a:r>
                      <a:endParaRPr lang="en-US" sz="800" b="0"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replaceable?</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ISBN</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800" u="none" strike="noStrike">
                          <a:effectLst/>
                        </a:rPr>
                        <a:t>Total Holdings</a:t>
                      </a:r>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0"/>
                  </a:ext>
                </a:extLst>
              </a:tr>
              <a:tr h="140366">
                <a:tc>
                  <a:txBody>
                    <a:bodyPr/>
                    <a:lstStyle/>
                    <a:p>
                      <a:pPr algn="ctr" fontAlgn="b"/>
                      <a:r>
                        <a:rPr lang="en-US" sz="800" u="none" strike="noStrike">
                          <a:effectLst/>
                        </a:rPr>
                        <a:t>152378966</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9780739123904</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1"/>
                  </a:ext>
                </a:extLst>
              </a:tr>
              <a:tr h="140366">
                <a:tc>
                  <a:txBody>
                    <a:bodyPr/>
                    <a:lstStyle/>
                    <a:p>
                      <a:pPr algn="ctr" fontAlgn="b"/>
                      <a:r>
                        <a:rPr lang="en-US" sz="800" u="none" strike="noStrike">
                          <a:effectLst/>
                        </a:rPr>
                        <a:t>148666585</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9781781681602</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2"/>
                  </a:ext>
                </a:extLst>
              </a:tr>
              <a:tr h="140366">
                <a:tc>
                  <a:txBody>
                    <a:bodyPr/>
                    <a:lstStyle/>
                    <a:p>
                      <a:pPr algn="ctr" fontAlgn="b"/>
                      <a:r>
                        <a:rPr lang="en-US" sz="800" u="none" strike="noStrike">
                          <a:effectLst/>
                        </a:rPr>
                        <a:t>152090489</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700" u="none" strike="noStrike">
                          <a:effectLst/>
                        </a:rPr>
                        <a:t>978-0316066525</a:t>
                      </a:r>
                      <a:endParaRPr lang="en-US" sz="700" b="0" i="0" u="none" strike="noStrike">
                        <a:solidFill>
                          <a:srgbClr val="333333"/>
                        </a:solidFill>
                        <a:effectLst/>
                        <a:latin typeface="Arial" panose="020B060402020202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3"/>
                  </a:ext>
                </a:extLst>
              </a:tr>
              <a:tr h="140366">
                <a:tc>
                  <a:txBody>
                    <a:bodyPr/>
                    <a:lstStyle/>
                    <a:p>
                      <a:pPr algn="ctr" fontAlgn="b"/>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700" u="none" strike="noStrike">
                          <a:effectLst/>
                        </a:rPr>
                        <a:t>978-0896081291</a:t>
                      </a:r>
                      <a:endParaRPr lang="en-US" sz="700" b="0" i="0" u="none" strike="noStrike">
                        <a:solidFill>
                          <a:srgbClr val="333333"/>
                        </a:solidFill>
                        <a:effectLst/>
                        <a:latin typeface="Arial" panose="020B060402020202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4"/>
                  </a:ext>
                </a:extLst>
              </a:tr>
              <a:tr h="140366">
                <a:tc>
                  <a:txBody>
                    <a:bodyPr/>
                    <a:lstStyle/>
                    <a:p>
                      <a:pPr algn="ctr" fontAlgn="b"/>
                      <a:r>
                        <a:rPr lang="en-US" sz="800" u="none" strike="noStrike">
                          <a:effectLst/>
                        </a:rPr>
                        <a:t>137570490</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052179126X</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5"/>
                  </a:ext>
                </a:extLst>
              </a:tr>
              <a:tr h="140366">
                <a:tc>
                  <a:txBody>
                    <a:bodyPr/>
                    <a:lstStyle/>
                    <a:p>
                      <a:pPr algn="ctr" fontAlgn="b"/>
                      <a:r>
                        <a:rPr lang="en-US" sz="800" u="none" strike="noStrike">
                          <a:effectLst/>
                        </a:rPr>
                        <a:t>147081454</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1843767937</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6"/>
                  </a:ext>
                </a:extLst>
              </a:tr>
              <a:tr h="140366">
                <a:tc>
                  <a:txBody>
                    <a:bodyPr/>
                    <a:lstStyle/>
                    <a:p>
                      <a:pPr algn="ctr" fontAlgn="b"/>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72465638</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7"/>
                  </a:ext>
                </a:extLst>
              </a:tr>
              <a:tr h="140366">
                <a:tc>
                  <a:txBody>
                    <a:bodyPr/>
                    <a:lstStyle/>
                    <a:p>
                      <a:pPr algn="ctr" fontAlgn="b"/>
                      <a:r>
                        <a:rPr lang="en-US" sz="800" u="none" strike="noStrike">
                          <a:effectLst/>
                        </a:rPr>
                        <a:t>162643481</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9780195338010</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8"/>
                  </a:ext>
                </a:extLst>
              </a:tr>
              <a:tr h="140366">
                <a:tc>
                  <a:txBody>
                    <a:bodyPr/>
                    <a:lstStyle/>
                    <a:p>
                      <a:pPr algn="ctr" fontAlgn="b"/>
                      <a:r>
                        <a:rPr lang="en-US" sz="800" u="none" strike="noStrike">
                          <a:effectLst/>
                        </a:rPr>
                        <a:t>149222450</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700" u="none" strike="noStrike">
                          <a:effectLst/>
                        </a:rPr>
                        <a:t>978-0970804211</a:t>
                      </a:r>
                      <a:endParaRPr lang="en-US" sz="700" b="0" i="0" u="none" strike="noStrike">
                        <a:solidFill>
                          <a:srgbClr val="333333"/>
                        </a:solidFill>
                        <a:effectLst/>
                        <a:latin typeface="Arial" panose="020B060402020202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09"/>
                  </a:ext>
                </a:extLst>
              </a:tr>
              <a:tr h="140366">
                <a:tc>
                  <a:txBody>
                    <a:bodyPr/>
                    <a:lstStyle/>
                    <a:p>
                      <a:pPr algn="ctr" fontAlgn="b"/>
                      <a:r>
                        <a:rPr lang="en-US" sz="800" u="none" strike="noStrike">
                          <a:effectLst/>
                        </a:rPr>
                        <a:t>154306681</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700" u="none" strike="noStrike">
                          <a:effectLst/>
                        </a:rPr>
                        <a:t>978-0802144621</a:t>
                      </a:r>
                      <a:endParaRPr lang="en-US" sz="700" b="0" i="0" u="none" strike="noStrike">
                        <a:solidFill>
                          <a:srgbClr val="333333"/>
                        </a:solidFill>
                        <a:effectLst/>
                        <a:latin typeface="Arial" panose="020B060402020202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0"/>
                  </a:ext>
                </a:extLst>
              </a:tr>
              <a:tr h="140366">
                <a:tc>
                  <a:txBody>
                    <a:bodyPr/>
                    <a:lstStyle/>
                    <a:p>
                      <a:pPr algn="ctr" fontAlgn="b"/>
                      <a:r>
                        <a:rPr lang="en-US" sz="800" u="none" strike="noStrike">
                          <a:effectLst/>
                        </a:rPr>
                        <a:t>149913406</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1452226032</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1"/>
                  </a:ext>
                </a:extLst>
              </a:tr>
              <a:tr h="140366">
                <a:tc>
                  <a:txBody>
                    <a:bodyPr/>
                    <a:lstStyle/>
                    <a:p>
                      <a:pPr algn="ctr" fontAlgn="b"/>
                      <a:r>
                        <a:rPr lang="en-US" sz="800" u="none" strike="noStrike">
                          <a:effectLst/>
                        </a:rPr>
                        <a:t>143405684</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9780807834305</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2"/>
                  </a:ext>
                </a:extLst>
              </a:tr>
              <a:tr h="140366">
                <a:tc>
                  <a:txBody>
                    <a:bodyPr/>
                    <a:lstStyle/>
                    <a:p>
                      <a:pPr algn="ctr" fontAlgn="b"/>
                      <a:r>
                        <a:rPr lang="en-US" sz="800" u="none" strike="noStrike">
                          <a:effectLst/>
                        </a:rPr>
                        <a:t>149911780</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9780807834305</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3"/>
                  </a:ext>
                </a:extLst>
              </a:tr>
              <a:tr h="140366">
                <a:tc>
                  <a:txBody>
                    <a:bodyPr/>
                    <a:lstStyle/>
                    <a:p>
                      <a:pPr algn="ctr" fontAlgn="b"/>
                      <a:r>
                        <a:rPr lang="en-US" sz="800" u="none" strike="noStrike">
                          <a:effectLst/>
                        </a:rPr>
                        <a:t>164055311</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n</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700" u="none" strike="noStrike">
                          <a:effectLst/>
                        </a:rPr>
                        <a:t> </a:t>
                      </a:r>
                      <a:endParaRPr lang="en-US" sz="700" b="0" i="0" u="none" strike="noStrike">
                        <a:solidFill>
                          <a:srgbClr val="333333"/>
                        </a:solidFill>
                        <a:effectLst/>
                        <a:latin typeface="Arial" panose="020B0604020202020204" pitchFamily="34" charset="0"/>
                      </a:endParaRPr>
                    </a:p>
                  </a:txBody>
                  <a:tcPr marL="7018" marR="7018" marT="7018" marB="0" anchor="b"/>
                </a:tc>
                <a:tc>
                  <a:txBody>
                    <a:bodyPr/>
                    <a:lstStyle/>
                    <a:p>
                      <a:pPr algn="l" fontAlgn="b"/>
                      <a:r>
                        <a:rPr lang="en-US" sz="800" u="none" strike="noStrike">
                          <a:effectLst/>
                        </a:rPr>
                        <a:t>6 copies</a:t>
                      </a:r>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4"/>
                  </a:ext>
                </a:extLst>
              </a:tr>
              <a:tr h="140366">
                <a:tc>
                  <a:txBody>
                    <a:bodyPr/>
                    <a:lstStyle/>
                    <a:p>
                      <a:pPr algn="ctr" fontAlgn="b"/>
                      <a:r>
                        <a:rPr lang="en-US" sz="800" u="none" strike="noStrike">
                          <a:effectLst/>
                        </a:rPr>
                        <a:t>162588055</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700" u="none" strike="noStrike">
                          <a:effectLst/>
                        </a:rPr>
                        <a:t> 978-0470604458</a:t>
                      </a:r>
                      <a:endParaRPr lang="en-US" sz="700" b="0" i="0" u="none" strike="noStrike">
                        <a:solidFill>
                          <a:srgbClr val="333333"/>
                        </a:solidFill>
                        <a:effectLst/>
                        <a:latin typeface="Arial" panose="020B060402020202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5"/>
                  </a:ext>
                </a:extLst>
              </a:tr>
              <a:tr h="140366">
                <a:tc>
                  <a:txBody>
                    <a:bodyPr/>
                    <a:lstStyle/>
                    <a:p>
                      <a:pPr algn="ctr" fontAlgn="b"/>
                      <a:r>
                        <a:rPr lang="en-US" sz="800" u="none" strike="noStrike">
                          <a:effectLst/>
                        </a:rPr>
                        <a:t>145977264</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415275814</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6"/>
                  </a:ext>
                </a:extLst>
              </a:tr>
              <a:tr h="140366">
                <a:tc>
                  <a:txBody>
                    <a:bodyPr/>
                    <a:lstStyle/>
                    <a:p>
                      <a:pPr algn="ctr" fontAlgn="b"/>
                      <a:r>
                        <a:rPr lang="en-US" sz="800" u="none" strike="noStrike">
                          <a:effectLst/>
                        </a:rPr>
                        <a:t>150047181</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852969619</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7"/>
                  </a:ext>
                </a:extLst>
              </a:tr>
              <a:tr h="140366">
                <a:tc>
                  <a:txBody>
                    <a:bodyPr/>
                    <a:lstStyle/>
                    <a:p>
                      <a:pPr algn="ctr" fontAlgn="b"/>
                      <a:r>
                        <a:rPr lang="en-US" sz="800" u="none" strike="noStrike">
                          <a:effectLst/>
                        </a:rPr>
                        <a:t>161722177</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9780446519267</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8"/>
                  </a:ext>
                </a:extLst>
              </a:tr>
              <a:tr h="140366">
                <a:tc>
                  <a:txBody>
                    <a:bodyPr/>
                    <a:lstStyle/>
                    <a:p>
                      <a:pPr algn="ctr" fontAlgn="b"/>
                      <a:r>
                        <a:rPr lang="en-US" sz="800" u="none" strike="noStrike">
                          <a:effectLst/>
                        </a:rPr>
                        <a:t>164162219</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n</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700" u="none" strike="noStrike">
                          <a:effectLst/>
                        </a:rPr>
                        <a:t>978-9563519662</a:t>
                      </a:r>
                      <a:endParaRPr lang="en-US" sz="700" b="0" i="0" u="none" strike="noStrike">
                        <a:solidFill>
                          <a:srgbClr val="333333"/>
                        </a:solidFill>
                        <a:effectLst/>
                        <a:latin typeface="Arial" panose="020B060402020202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19"/>
                  </a:ext>
                </a:extLst>
              </a:tr>
              <a:tr h="140366">
                <a:tc>
                  <a:txBody>
                    <a:bodyPr/>
                    <a:lstStyle/>
                    <a:p>
                      <a:pPr algn="ctr" fontAlgn="b"/>
                      <a:r>
                        <a:rPr lang="en-US" sz="800" u="none" strike="noStrike">
                          <a:effectLst/>
                        </a:rPr>
                        <a:t>164378930</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n</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9789072627087</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0"/>
                  </a:ext>
                </a:extLst>
              </a:tr>
              <a:tr h="140366">
                <a:tc>
                  <a:txBody>
                    <a:bodyPr/>
                    <a:lstStyle/>
                    <a:p>
                      <a:pPr algn="ctr" fontAlgn="b"/>
                      <a:r>
                        <a:rPr lang="en-US" sz="800" u="none" strike="noStrike">
                          <a:effectLst/>
                        </a:rPr>
                        <a:t>161844750</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n</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9789022319499</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1"/>
                  </a:ext>
                </a:extLst>
              </a:tr>
              <a:tr h="140366">
                <a:tc>
                  <a:txBody>
                    <a:bodyPr/>
                    <a:lstStyle/>
                    <a:p>
                      <a:pPr algn="ctr" fontAlgn="b"/>
                      <a:r>
                        <a:rPr lang="en-US" sz="800" u="none" strike="noStrike">
                          <a:effectLst/>
                        </a:rPr>
                        <a:t>144928543</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n</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800" u="none" strike="noStrike">
                          <a:effectLst/>
                        </a:rPr>
                        <a:t>27 copies</a:t>
                      </a:r>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2"/>
                  </a:ext>
                </a:extLst>
              </a:tr>
              <a:tr h="140366">
                <a:tc>
                  <a:txBody>
                    <a:bodyPr/>
                    <a:lstStyle/>
                    <a:p>
                      <a:pPr algn="ctr" fontAlgn="b"/>
                      <a:r>
                        <a:rPr lang="en-US" sz="800" u="none" strike="noStrike">
                          <a:effectLst/>
                        </a:rPr>
                        <a:t>164430456</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 155938445X</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3"/>
                  </a:ext>
                </a:extLst>
              </a:tr>
              <a:tr h="140366">
                <a:tc>
                  <a:txBody>
                    <a:bodyPr/>
                    <a:lstStyle/>
                    <a:p>
                      <a:pPr algn="ctr" fontAlgn="b"/>
                      <a:r>
                        <a:rPr lang="en-US" sz="800" u="none" strike="noStrike">
                          <a:effectLst/>
                        </a:rPr>
                        <a:t>165692809</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700" u="none" strike="noStrike">
                          <a:effectLst/>
                        </a:rPr>
                        <a:t>978-0472066292</a:t>
                      </a:r>
                      <a:endParaRPr lang="en-US" sz="700" b="0" i="0" u="none" strike="noStrike">
                        <a:solidFill>
                          <a:srgbClr val="333333"/>
                        </a:solidFill>
                        <a:effectLst/>
                        <a:latin typeface="Arial" panose="020B060402020202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4"/>
                  </a:ext>
                </a:extLst>
              </a:tr>
              <a:tr h="140366">
                <a:tc>
                  <a:txBody>
                    <a:bodyPr/>
                    <a:lstStyle/>
                    <a:p>
                      <a:pPr algn="ctr" fontAlgn="b"/>
                      <a:r>
                        <a:rPr lang="en-US" sz="800" u="none" strike="noStrike">
                          <a:effectLst/>
                        </a:rPr>
                        <a:t>163627792</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9781847064455</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5"/>
                  </a:ext>
                </a:extLst>
              </a:tr>
              <a:tr h="140366">
                <a:tc>
                  <a:txBody>
                    <a:bodyPr/>
                    <a:lstStyle/>
                    <a:p>
                      <a:pPr algn="ctr" fontAlgn="b"/>
                      <a:r>
                        <a:rPr lang="en-US" sz="800" u="none" strike="noStrike">
                          <a:effectLst/>
                        </a:rPr>
                        <a:t>166441393</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415919800</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6"/>
                  </a:ext>
                </a:extLst>
              </a:tr>
              <a:tr h="140366">
                <a:tc>
                  <a:txBody>
                    <a:bodyPr/>
                    <a:lstStyle/>
                    <a:p>
                      <a:pPr algn="ctr" fontAlgn="b"/>
                      <a:r>
                        <a:rPr lang="en-US" sz="800" u="none" strike="noStrike">
                          <a:effectLst/>
                        </a:rPr>
                        <a:t>166421677</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9781444339130</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7"/>
                  </a:ext>
                </a:extLst>
              </a:tr>
              <a:tr h="140366">
                <a:tc>
                  <a:txBody>
                    <a:bodyPr/>
                    <a:lstStyle/>
                    <a:p>
                      <a:pPr algn="ctr" fontAlgn="b"/>
                      <a:r>
                        <a:rPr lang="en-US" sz="800" u="none" strike="noStrike">
                          <a:effectLst/>
                        </a:rPr>
                        <a:t>165830473</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231129866</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8"/>
                  </a:ext>
                </a:extLst>
              </a:tr>
              <a:tr h="140366">
                <a:tc>
                  <a:txBody>
                    <a:bodyPr/>
                    <a:lstStyle/>
                    <a:p>
                      <a:pPr algn="ctr" fontAlgn="b"/>
                      <a:r>
                        <a:rPr lang="en-US" sz="800" u="none" strike="noStrike">
                          <a:effectLst/>
                        </a:rPr>
                        <a:t>163350532</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n</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800" u="none" strike="noStrike">
                          <a:effectLst/>
                        </a:rPr>
                        <a:t>7 copies</a:t>
                      </a:r>
                      <a:endParaRPr lang="en-US" sz="800" b="0" i="0" u="none" strike="noStrike">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29"/>
                  </a:ext>
                </a:extLst>
              </a:tr>
              <a:tr h="140366">
                <a:tc>
                  <a:txBody>
                    <a:bodyPr/>
                    <a:lstStyle/>
                    <a:p>
                      <a:pPr algn="ctr" fontAlgn="b"/>
                      <a:r>
                        <a:rPr lang="en-US" sz="800" u="none" strike="noStrike">
                          <a:effectLst/>
                        </a:rPr>
                        <a:t>136879821</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y</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ctr" fontAlgn="b"/>
                      <a:r>
                        <a:rPr lang="en-US" sz="800" u="none" strike="noStrike">
                          <a:effectLst/>
                        </a:rPr>
                        <a:t>041593575X</a:t>
                      </a:r>
                      <a:endParaRPr lang="en-US" sz="8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030"/>
                  </a:ext>
                </a:extLst>
              </a:tr>
            </a:tbl>
          </a:graphicData>
        </a:graphic>
      </p:graphicFrame>
      <p:sp>
        <p:nvSpPr>
          <p:cNvPr id="6" name="TextBox 5"/>
          <p:cNvSpPr txBox="1"/>
          <p:nvPr/>
        </p:nvSpPr>
        <p:spPr>
          <a:xfrm>
            <a:off x="508764" y="701269"/>
            <a:ext cx="4764505" cy="1846659"/>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Only 3 of those 29 ILL items could not be replaced via Amazon.</a:t>
            </a:r>
          </a:p>
          <a:p>
            <a:endParaRPr lang="en-US" dirty="0"/>
          </a:p>
        </p:txBody>
      </p:sp>
    </p:spTree>
    <p:extLst>
      <p:ext uri="{BB962C8B-B14F-4D97-AF65-F5344CB8AC3E}">
        <p14:creationId xmlns:p14="http://schemas.microsoft.com/office/powerpoint/2010/main" val="34462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9" y="167479"/>
            <a:ext cx="1671100" cy="1671100"/>
          </a:xfrm>
          <a:prstGeom prst="rect">
            <a:avLst/>
          </a:prstGeom>
        </p:spPr>
      </p:pic>
      <p:sp>
        <p:nvSpPr>
          <p:cNvPr id="4" name="TextBox 3"/>
          <p:cNvSpPr txBox="1"/>
          <p:nvPr/>
        </p:nvSpPr>
        <p:spPr>
          <a:xfrm>
            <a:off x="144379" y="55429"/>
            <a:ext cx="3719477" cy="184666"/>
          </a:xfrm>
          <a:prstGeom prst="rect">
            <a:avLst/>
          </a:prstGeom>
          <a:noFill/>
        </p:spPr>
        <p:txBody>
          <a:bodyPr wrap="square" rtlCol="0">
            <a:spAutoFit/>
          </a:bodyPr>
          <a:lstStyle/>
          <a:p>
            <a:r>
              <a:rPr lang="en-US" sz="600" dirty="0">
                <a:latin typeface="Calibri" panose="020F0502020204030204" pitchFamily="34" charset="0"/>
                <a:cs typeface="Calibri" panose="020F0502020204030204" pitchFamily="34" charset="0"/>
              </a:rPr>
              <a:t>https://i.pinimg.com/736x/66/df/c8/66dfc81067c18d8cd93761878b5a3aa9--lp-cover-confusion.jpg</a:t>
            </a:r>
          </a:p>
        </p:txBody>
      </p:sp>
      <p:pic>
        <p:nvPicPr>
          <p:cNvPr id="5" name="Picture 4"/>
          <p:cNvPicPr>
            <a:picLocks noChangeAspect="1"/>
          </p:cNvPicPr>
          <p:nvPr/>
        </p:nvPicPr>
        <p:blipFill>
          <a:blip r:embed="rId3"/>
          <a:stretch>
            <a:fillRect/>
          </a:stretch>
        </p:blipFill>
        <p:spPr>
          <a:xfrm>
            <a:off x="7392924" y="3496515"/>
            <a:ext cx="1717924" cy="1495675"/>
          </a:xfrm>
          <a:prstGeom prst="rect">
            <a:avLst/>
          </a:prstGeom>
        </p:spPr>
      </p:pic>
      <p:sp>
        <p:nvSpPr>
          <p:cNvPr id="6" name="TextBox 5"/>
          <p:cNvSpPr txBox="1"/>
          <p:nvPr/>
        </p:nvSpPr>
        <p:spPr>
          <a:xfrm>
            <a:off x="6511017" y="4935036"/>
            <a:ext cx="2688198" cy="184666"/>
          </a:xfrm>
          <a:prstGeom prst="rect">
            <a:avLst/>
          </a:prstGeom>
          <a:noFill/>
        </p:spPr>
        <p:txBody>
          <a:bodyPr wrap="square" rtlCol="0">
            <a:spAutoFit/>
          </a:bodyPr>
          <a:lstStyle/>
          <a:p>
            <a:r>
              <a:rPr lang="en-US" sz="600" dirty="0">
                <a:latin typeface="Calibri" panose="020F0502020204030204" pitchFamily="34" charset="0"/>
                <a:cs typeface="Calibri" panose="020F0502020204030204" pitchFamily="34" charset="0"/>
              </a:rPr>
              <a:t>https://images-na.ssl-images-amazon.com/images/I/618XHD1phBL._SX522_.jpg</a:t>
            </a:r>
          </a:p>
        </p:txBody>
      </p:sp>
      <p:sp>
        <p:nvSpPr>
          <p:cNvPr id="7" name="TextBox 6"/>
          <p:cNvSpPr txBox="1"/>
          <p:nvPr/>
        </p:nvSpPr>
        <p:spPr>
          <a:xfrm>
            <a:off x="231932" y="2122539"/>
            <a:ext cx="7256974" cy="2015936"/>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If you apply consistent, understandable reasonable polices with consequences, you can effectively guide patron behavior. </a:t>
            </a:r>
          </a:p>
          <a:p>
            <a:endParaRPr lang="en-US" sz="1100" dirty="0"/>
          </a:p>
          <a:p>
            <a:endParaRPr lang="en-US" dirty="0"/>
          </a:p>
        </p:txBody>
      </p:sp>
      <p:sp>
        <p:nvSpPr>
          <p:cNvPr id="9" name="TextBox 8"/>
          <p:cNvSpPr txBox="1"/>
          <p:nvPr/>
        </p:nvSpPr>
        <p:spPr>
          <a:xfrm>
            <a:off x="398761" y="4001359"/>
            <a:ext cx="6553210" cy="400110"/>
          </a:xfrm>
          <a:prstGeom prst="rect">
            <a:avLst/>
          </a:prstGeom>
          <a:noFill/>
        </p:spPr>
        <p:txBody>
          <a:bodyPr wrap="square" rtlCol="0">
            <a:spAutoFit/>
          </a:bodyPr>
          <a:lstStyle/>
          <a:p>
            <a:r>
              <a:rPr lang="en-US" sz="2000" i="1" dirty="0">
                <a:latin typeface="Calibri" panose="020F0502020204030204" pitchFamily="34" charset="0"/>
                <a:cs typeface="Calibri" panose="020F0502020204030204" pitchFamily="34" charset="0"/>
              </a:rPr>
              <a:t>And lets all agree to a minimum ILL loan period of 17 weeks!</a:t>
            </a:r>
          </a:p>
        </p:txBody>
      </p:sp>
      <p:sp>
        <p:nvSpPr>
          <p:cNvPr id="11" name="TextBox 10"/>
          <p:cNvSpPr txBox="1"/>
          <p:nvPr/>
        </p:nvSpPr>
        <p:spPr>
          <a:xfrm>
            <a:off x="3018208" y="684783"/>
            <a:ext cx="4491159" cy="830997"/>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Avoid Confusion</a:t>
            </a:r>
          </a:p>
        </p:txBody>
      </p:sp>
    </p:spTree>
    <p:extLst>
      <p:ext uri="{BB962C8B-B14F-4D97-AF65-F5344CB8AC3E}">
        <p14:creationId xmlns:p14="http://schemas.microsoft.com/office/powerpoint/2010/main" val="337598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300" dirty="0"/>
              <a:t>The Lending Fallacy</a:t>
            </a:r>
          </a:p>
        </p:txBody>
      </p:sp>
      <p:sp>
        <p:nvSpPr>
          <p:cNvPr id="4" name="Rectangle 3"/>
          <p:cNvSpPr/>
          <p:nvPr/>
        </p:nvSpPr>
        <p:spPr>
          <a:xfrm>
            <a:off x="7899591" y="4565125"/>
            <a:ext cx="1058780" cy="4881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995165" y="302755"/>
            <a:ext cx="2626324" cy="1808478"/>
          </a:xfrm>
          <a:prstGeom prst="rect">
            <a:avLst/>
          </a:prstGeom>
        </p:spPr>
      </p:pic>
      <p:sp>
        <p:nvSpPr>
          <p:cNvPr id="7" name="TextBox 6"/>
          <p:cNvSpPr txBox="1"/>
          <p:nvPr/>
        </p:nvSpPr>
        <p:spPr>
          <a:xfrm>
            <a:off x="185630" y="1155032"/>
            <a:ext cx="8772741" cy="2862322"/>
          </a:xfrm>
          <a:prstGeom prst="rect">
            <a:avLst/>
          </a:prstGeom>
          <a:noFill/>
        </p:spPr>
        <p:txBody>
          <a:bodyPr wrap="square" rtlCol="0">
            <a:spAutoFit/>
          </a:bodyPr>
          <a:lstStyle/>
          <a:p>
            <a:r>
              <a:rPr lang="en-US" dirty="0"/>
              <a:t>AY17 </a:t>
            </a:r>
          </a:p>
          <a:p>
            <a:endParaRPr lang="en-US" dirty="0"/>
          </a:p>
          <a:p>
            <a:r>
              <a:rPr lang="en-US" dirty="0"/>
              <a:t>31,073 total borrowing loan requests</a:t>
            </a:r>
          </a:p>
          <a:p>
            <a:endParaRPr lang="en-US" dirty="0"/>
          </a:p>
          <a:p>
            <a:r>
              <a:rPr lang="en-US" dirty="0"/>
              <a:t>6,112 for NU owned items already on loan</a:t>
            </a:r>
          </a:p>
          <a:p>
            <a:endParaRPr lang="en-US" dirty="0"/>
          </a:p>
          <a:p>
            <a:r>
              <a:rPr lang="en-US" dirty="0"/>
              <a:t>100 (1.6%) were out on ILL Lending </a:t>
            </a:r>
          </a:p>
          <a:p>
            <a:endParaRPr lang="en-US" dirty="0"/>
          </a:p>
          <a:p>
            <a:r>
              <a:rPr lang="en-US" dirty="0"/>
              <a:t>17 (17%) could not be filled via ILL borrowing. (</a:t>
            </a:r>
            <a:r>
              <a:rPr lang="en-US" b="1" dirty="0"/>
              <a:t>That’s not even 1/10 of a percent!)</a:t>
            </a:r>
          </a:p>
          <a:p>
            <a:endParaRPr lang="en-US" dirty="0"/>
          </a:p>
        </p:txBody>
      </p:sp>
      <p:sp>
        <p:nvSpPr>
          <p:cNvPr id="8" name="TextBox 7"/>
          <p:cNvSpPr txBox="1"/>
          <p:nvPr/>
        </p:nvSpPr>
        <p:spPr>
          <a:xfrm>
            <a:off x="1464733" y="4059052"/>
            <a:ext cx="7280825" cy="400110"/>
          </a:xfrm>
          <a:prstGeom prst="rect">
            <a:avLst/>
          </a:prstGeom>
          <a:noFill/>
        </p:spPr>
        <p:txBody>
          <a:bodyPr wrap="square" rtlCol="0">
            <a:spAutoFit/>
          </a:bodyPr>
          <a:lstStyle/>
          <a:p>
            <a:r>
              <a:rPr lang="en-US" sz="2000" i="1" dirty="0">
                <a:latin typeface="Calibri" panose="020F0502020204030204" pitchFamily="34" charset="0"/>
                <a:cs typeface="Calibri" panose="020F0502020204030204" pitchFamily="34" charset="0"/>
              </a:rPr>
              <a:t>So a minimum ILL loan period of 17 weeks will not hurt your patrons!</a:t>
            </a:r>
          </a:p>
        </p:txBody>
      </p:sp>
    </p:spTree>
    <p:extLst>
      <p:ext uri="{BB962C8B-B14F-4D97-AF65-F5344CB8AC3E}">
        <p14:creationId xmlns:p14="http://schemas.microsoft.com/office/powerpoint/2010/main" val="239749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46256" y="2428903"/>
            <a:ext cx="3525837" cy="463413"/>
          </a:xfrm>
        </p:spPr>
        <p:txBody>
          <a:bodyPr/>
          <a:lstStyle/>
          <a:p>
            <a:r>
              <a:rPr lang="en-US" sz="2000" dirty="0"/>
              <a:t>Zheng Ye (Lan) Yang</a:t>
            </a:r>
          </a:p>
        </p:txBody>
      </p:sp>
      <p:sp>
        <p:nvSpPr>
          <p:cNvPr id="10" name="Text Placeholder 9"/>
          <p:cNvSpPr>
            <a:spLocks noGrp="1"/>
          </p:cNvSpPr>
          <p:nvPr>
            <p:ph type="body" sz="quarter" idx="16"/>
          </p:nvPr>
        </p:nvSpPr>
        <p:spPr>
          <a:xfrm>
            <a:off x="146256" y="2769863"/>
            <a:ext cx="3525837" cy="402956"/>
          </a:xfrm>
        </p:spPr>
        <p:txBody>
          <a:bodyPr/>
          <a:lstStyle/>
          <a:p>
            <a:r>
              <a:rPr lang="en-US" sz="1200" dirty="0"/>
              <a:t>Texas A&amp;M University libraries</a:t>
            </a:r>
          </a:p>
        </p:txBody>
      </p:sp>
      <p:sp>
        <p:nvSpPr>
          <p:cNvPr id="11" name="Text Placeholder 10"/>
          <p:cNvSpPr>
            <a:spLocks noGrp="1"/>
          </p:cNvSpPr>
          <p:nvPr>
            <p:ph type="body" sz="quarter" idx="17"/>
          </p:nvPr>
        </p:nvSpPr>
        <p:spPr>
          <a:xfrm>
            <a:off x="146256" y="3013185"/>
            <a:ext cx="3525837" cy="811212"/>
          </a:xfrm>
        </p:spPr>
        <p:txBody>
          <a:bodyPr/>
          <a:lstStyle/>
          <a:p>
            <a:r>
              <a:rPr lang="en-US" sz="1200" dirty="0"/>
              <a:t>zyang@tamu.edu</a:t>
            </a:r>
          </a:p>
        </p:txBody>
      </p:sp>
      <p:sp>
        <p:nvSpPr>
          <p:cNvPr id="5" name="Text Placeholder 8">
            <a:extLst>
              <a:ext uri="{FF2B5EF4-FFF2-40B4-BE49-F238E27FC236}">
                <a16:creationId xmlns:a16="http://schemas.microsoft.com/office/drawing/2014/main" id="{B2640BF1-F39B-4D84-A546-1F0BDFA122C6}"/>
              </a:ext>
            </a:extLst>
          </p:cNvPr>
          <p:cNvSpPr txBox="1">
            <a:spLocks/>
          </p:cNvSpPr>
          <p:nvPr/>
        </p:nvSpPr>
        <p:spPr>
          <a:xfrm>
            <a:off x="6173364" y="2428902"/>
            <a:ext cx="3525837" cy="463413"/>
          </a:xfrm>
          <a:prstGeom prst="rect">
            <a:avLst/>
          </a:prstGeom>
        </p:spPr>
        <p:txBody>
          <a:bodyPr lIns="0"/>
          <a:lstStyle>
            <a:lvl1pPr marL="0" indent="0" algn="l" defTabSz="457200" rtl="0" eaLnBrk="1" latinLnBrk="0" hangingPunct="1">
              <a:spcBef>
                <a:spcPct val="20000"/>
              </a:spcBef>
              <a:buFont typeface="Arial"/>
              <a:buNone/>
              <a:defRPr sz="2800" b="1" kern="1200">
                <a:solidFill>
                  <a:srgbClr val="4C8C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Zack Lane</a:t>
            </a:r>
          </a:p>
        </p:txBody>
      </p:sp>
      <p:sp>
        <p:nvSpPr>
          <p:cNvPr id="6" name="Text Placeholder 9">
            <a:extLst>
              <a:ext uri="{FF2B5EF4-FFF2-40B4-BE49-F238E27FC236}">
                <a16:creationId xmlns:a16="http://schemas.microsoft.com/office/drawing/2014/main" id="{EEDDB192-C94E-425D-9A79-DBEDDF4716C3}"/>
              </a:ext>
            </a:extLst>
          </p:cNvPr>
          <p:cNvSpPr txBox="1">
            <a:spLocks/>
          </p:cNvSpPr>
          <p:nvPr/>
        </p:nvSpPr>
        <p:spPr>
          <a:xfrm>
            <a:off x="6173362" y="2783225"/>
            <a:ext cx="3525837" cy="402956"/>
          </a:xfrm>
          <a:prstGeom prst="rect">
            <a:avLst/>
          </a:prstGeom>
        </p:spPr>
        <p:txBody>
          <a:bodyPr lIns="0"/>
          <a:lstStyle>
            <a:lvl1pPr marL="0" indent="0" algn="l" defTabSz="457200" rtl="0" eaLnBrk="1" latinLnBrk="0" hangingPunct="1">
              <a:spcBef>
                <a:spcPts val="0"/>
              </a:spcBef>
              <a:buFont typeface="Arial"/>
              <a:buNone/>
              <a:defRPr sz="1400" b="1" kern="1200" cap="all" spc="2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Columbia University Libraries</a:t>
            </a:r>
          </a:p>
        </p:txBody>
      </p:sp>
      <p:sp>
        <p:nvSpPr>
          <p:cNvPr id="7" name="Text Placeholder 10">
            <a:extLst>
              <a:ext uri="{FF2B5EF4-FFF2-40B4-BE49-F238E27FC236}">
                <a16:creationId xmlns:a16="http://schemas.microsoft.com/office/drawing/2014/main" id="{A706F13D-8423-4427-BC1F-C7CFBF98D1B4}"/>
              </a:ext>
            </a:extLst>
          </p:cNvPr>
          <p:cNvSpPr txBox="1">
            <a:spLocks/>
          </p:cNvSpPr>
          <p:nvPr/>
        </p:nvSpPr>
        <p:spPr>
          <a:xfrm>
            <a:off x="6173360" y="3013185"/>
            <a:ext cx="3525837" cy="811212"/>
          </a:xfrm>
          <a:prstGeom prst="rect">
            <a:avLst/>
          </a:prstGeom>
        </p:spPr>
        <p:txBody>
          <a:bodyPr lIns="0"/>
          <a:lstStyle>
            <a:lvl1pPr marL="0" indent="0" algn="l" defTabSz="457200" rtl="0" eaLnBrk="1" latinLnBrk="0" hangingPunct="1">
              <a:spcBef>
                <a:spcPct val="20000"/>
              </a:spcBef>
              <a:buFont typeface="Arial"/>
              <a:buNone/>
              <a:defRPr sz="14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zl2114@columbia.edu</a:t>
            </a:r>
          </a:p>
        </p:txBody>
      </p:sp>
      <p:sp>
        <p:nvSpPr>
          <p:cNvPr id="8" name="Text Placeholder 11">
            <a:extLst>
              <a:ext uri="{FF2B5EF4-FFF2-40B4-BE49-F238E27FC236}">
                <a16:creationId xmlns:a16="http://schemas.microsoft.com/office/drawing/2014/main" id="{7E69DA5F-54F5-480A-8787-BD7D0F54B5C5}"/>
              </a:ext>
            </a:extLst>
          </p:cNvPr>
          <p:cNvSpPr>
            <a:spLocks noGrp="1"/>
          </p:cNvSpPr>
          <p:nvPr>
            <p:ph type="body" sz="quarter" idx="18"/>
          </p:nvPr>
        </p:nvSpPr>
        <p:spPr>
          <a:xfrm>
            <a:off x="3377734" y="2428902"/>
            <a:ext cx="3525837" cy="463413"/>
          </a:xfrm>
        </p:spPr>
        <p:txBody>
          <a:bodyPr/>
          <a:lstStyle/>
          <a:p>
            <a:r>
              <a:rPr lang="en-US" sz="2000" dirty="0"/>
              <a:t>Kurt Munson</a:t>
            </a:r>
          </a:p>
        </p:txBody>
      </p:sp>
      <p:sp>
        <p:nvSpPr>
          <p:cNvPr id="12" name="Text Placeholder 12">
            <a:extLst>
              <a:ext uri="{FF2B5EF4-FFF2-40B4-BE49-F238E27FC236}">
                <a16:creationId xmlns:a16="http://schemas.microsoft.com/office/drawing/2014/main" id="{9D9606DC-89A7-452B-BDD0-9EBBFCCDD31E}"/>
              </a:ext>
            </a:extLst>
          </p:cNvPr>
          <p:cNvSpPr>
            <a:spLocks noGrp="1"/>
          </p:cNvSpPr>
          <p:nvPr>
            <p:ph type="body" sz="quarter" idx="19"/>
          </p:nvPr>
        </p:nvSpPr>
        <p:spPr>
          <a:xfrm>
            <a:off x="3377734" y="2766494"/>
            <a:ext cx="3525837" cy="402956"/>
          </a:xfrm>
        </p:spPr>
        <p:txBody>
          <a:bodyPr/>
          <a:lstStyle/>
          <a:p>
            <a:r>
              <a:rPr lang="en-US" sz="1200" dirty="0"/>
              <a:t>Northwestern University</a:t>
            </a:r>
          </a:p>
        </p:txBody>
      </p:sp>
      <p:sp>
        <p:nvSpPr>
          <p:cNvPr id="13" name="Text Placeholder 13">
            <a:extLst>
              <a:ext uri="{FF2B5EF4-FFF2-40B4-BE49-F238E27FC236}">
                <a16:creationId xmlns:a16="http://schemas.microsoft.com/office/drawing/2014/main" id="{6B50AF36-F560-4523-8AF0-1A78643F08F9}"/>
              </a:ext>
            </a:extLst>
          </p:cNvPr>
          <p:cNvSpPr>
            <a:spLocks noGrp="1"/>
          </p:cNvSpPr>
          <p:nvPr>
            <p:ph type="body" sz="quarter" idx="20"/>
          </p:nvPr>
        </p:nvSpPr>
        <p:spPr>
          <a:xfrm>
            <a:off x="3377732" y="3017686"/>
            <a:ext cx="3525837" cy="811212"/>
          </a:xfrm>
        </p:spPr>
        <p:txBody>
          <a:bodyPr/>
          <a:lstStyle/>
          <a:p>
            <a:r>
              <a:rPr lang="en-US" sz="1200" dirty="0"/>
              <a:t>kmunson@northwestern.edu</a:t>
            </a:r>
          </a:p>
        </p:txBody>
      </p:sp>
    </p:spTree>
    <p:extLst>
      <p:ext uri="{BB962C8B-B14F-4D97-AF65-F5344CB8AC3E}">
        <p14:creationId xmlns:p14="http://schemas.microsoft.com/office/powerpoint/2010/main" val="83423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343303"/>
            <a:ext cx="8439148" cy="1248171"/>
          </a:xfrm>
        </p:spPr>
        <p:txBody>
          <a:bodyPr/>
          <a:lstStyle/>
          <a:p>
            <a:r>
              <a:rPr lang="en-US" dirty="0"/>
              <a:t>Reasons for Not Picking up</a:t>
            </a:r>
          </a:p>
        </p:txBody>
      </p:sp>
      <p:sp>
        <p:nvSpPr>
          <p:cNvPr id="3" name="Text Placeholder 2"/>
          <p:cNvSpPr>
            <a:spLocks noGrp="1"/>
          </p:cNvSpPr>
          <p:nvPr>
            <p:ph type="body" sz="quarter" idx="12"/>
          </p:nvPr>
        </p:nvSpPr>
        <p:spPr>
          <a:xfrm>
            <a:off x="340786" y="5189217"/>
            <a:ext cx="8439148" cy="148592"/>
          </a:xfrm>
        </p:spPr>
        <p:txBody>
          <a:bodyPr/>
          <a:lstStyle/>
          <a:p>
            <a:pPr marL="0" indent="0">
              <a:buNone/>
            </a:pP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398893736"/>
              </p:ext>
            </p:extLst>
          </p:nvPr>
        </p:nvGraphicFramePr>
        <p:xfrm>
          <a:off x="434340" y="1200150"/>
          <a:ext cx="8345594"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498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ltLang="en-US" dirty="0"/>
              <a:t>How Long Is Considered Too Long</a:t>
            </a:r>
            <a:endParaRPr lang="en-US" dirty="0"/>
          </a:p>
        </p:txBody>
      </p:sp>
      <p:sp>
        <p:nvSpPr>
          <p:cNvPr id="3" name="Text Placeholder 2"/>
          <p:cNvSpPr>
            <a:spLocks noGrp="1"/>
          </p:cNvSpPr>
          <p:nvPr>
            <p:ph type="body" sz="quarter" idx="12"/>
          </p:nvPr>
        </p:nvSpPr>
        <p:spPr>
          <a:xfrm flipV="1">
            <a:off x="340786" y="5532119"/>
            <a:ext cx="8439148" cy="45719"/>
          </a:xfrm>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429729178"/>
              </p:ext>
            </p:extLst>
          </p:nvPr>
        </p:nvGraphicFramePr>
        <p:xfrm>
          <a:off x="340786" y="1200150"/>
          <a:ext cx="8643194" cy="34061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377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Policy Changes since June 1, 2016</a:t>
            </a:r>
          </a:p>
        </p:txBody>
      </p:sp>
      <p:sp>
        <p:nvSpPr>
          <p:cNvPr id="3" name="Text Placeholder 2"/>
          <p:cNvSpPr>
            <a:spLocks noGrp="1"/>
          </p:cNvSpPr>
          <p:nvPr>
            <p:ph type="body" sz="quarter" idx="12"/>
          </p:nvPr>
        </p:nvSpPr>
        <p:spPr>
          <a:xfrm>
            <a:off x="340786" y="1312269"/>
            <a:ext cx="8439148" cy="2859137"/>
          </a:xfrm>
        </p:spPr>
        <p:txBody>
          <a:bodyPr/>
          <a:lstStyle/>
          <a:p>
            <a:pPr>
              <a:defRPr/>
            </a:pPr>
            <a:r>
              <a:rPr lang="en-US" dirty="0"/>
              <a:t>If a requested item is found in the Course Reserve, following email message is sent:</a:t>
            </a:r>
          </a:p>
          <a:p>
            <a:pPr marL="0" indent="0">
              <a:lnSpc>
                <a:spcPct val="30000"/>
              </a:lnSpc>
              <a:buFont typeface="Arial" panose="020B0604020202020204" pitchFamily="34" charset="0"/>
              <a:buNone/>
              <a:defRPr/>
            </a:pPr>
            <a:r>
              <a:rPr lang="en-US" dirty="0"/>
              <a:t>		</a:t>
            </a:r>
          </a:p>
          <a:p>
            <a:pPr marL="0" indent="0">
              <a:buFont typeface="Arial" panose="020B0604020202020204" pitchFamily="34" charset="0"/>
              <a:buNone/>
              <a:defRPr/>
            </a:pPr>
            <a:r>
              <a:rPr lang="en-US" dirty="0"/>
              <a:t>		“We do not retrieve textbooks kept in the Course 				Reserve. It could take weeks with no guarantees to 			get it from another library.  Please respond to this 				email if you still want us to try.”</a:t>
            </a:r>
          </a:p>
          <a:p>
            <a:pPr marL="0" indent="0">
              <a:buFont typeface="Arial" panose="020B0604020202020204" pitchFamily="34" charset="0"/>
              <a:buNone/>
              <a:defRPr/>
            </a:pPr>
            <a:endParaRPr lang="en-US" dirty="0"/>
          </a:p>
          <a:p>
            <a:endParaRPr lang="en-US" dirty="0"/>
          </a:p>
        </p:txBody>
      </p:sp>
    </p:spTree>
    <p:extLst>
      <p:ext uri="{BB962C8B-B14F-4D97-AF65-F5344CB8AC3E}">
        <p14:creationId xmlns:p14="http://schemas.microsoft.com/office/powerpoint/2010/main" val="169757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E988F0-95B4-4FCA-A550-26E1636850FD}">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6b67d80f-331f-4b51-b18e-81b8c101c29d"/>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11740</TotalTime>
  <Words>1575</Words>
  <Application>Microsoft Office PowerPoint</Application>
  <PresentationFormat>On-screen Show (16:9)</PresentationFormat>
  <Paragraphs>323</Paragraphs>
  <Slides>63</Slides>
  <Notes>4</Notes>
  <HiddenSlides>0</HiddenSlides>
  <MMClips>0</MMClips>
  <ScaleCrop>false</ScaleCrop>
  <HeadingPairs>
    <vt:vector size="8" baseType="variant">
      <vt:variant>
        <vt:lpstr>Fonts Used</vt:lpstr>
      </vt:variant>
      <vt:variant>
        <vt:i4>2</vt:i4>
      </vt:variant>
      <vt:variant>
        <vt:lpstr>Theme</vt:lpstr>
      </vt:variant>
      <vt:variant>
        <vt:i4>1</vt:i4>
      </vt:variant>
      <vt:variant>
        <vt:lpstr>Links</vt:lpstr>
      </vt:variant>
      <vt:variant>
        <vt:i4>8</vt:i4>
      </vt:variant>
      <vt:variant>
        <vt:lpstr>Slide Titles</vt:lpstr>
      </vt:variant>
      <vt:variant>
        <vt:i4>63</vt:i4>
      </vt:variant>
    </vt:vector>
  </HeadingPairs>
  <TitlesOfParts>
    <vt:vector size="74" baseType="lpstr">
      <vt:lpstr>Arial</vt:lpstr>
      <vt:lpstr>Calibri</vt:lpstr>
      <vt:lpstr>Confidential</vt:lpstr>
      <vt:lpstr>file:///C:\Users\zl2114\Desktop\3%20-%20Circulation\3%20-%20Circulation%20-%20Analysis%201%20-%20System-Wide\CIRCULATION%20-%20Borrow%20Direct.xlsx!Chart1</vt:lpstr>
      <vt:lpstr>file:///C:\Users\zl2114\Desktop\DATA\3%20-%20Circulation\3%20-%20Circulation%20-%20Analysis%201%20-%20System-Wide\CIRCULATION%20-%20Borrow%20Direct.xlsx!Chart2</vt:lpstr>
      <vt:lpstr>file:///C:\Users\zl2114\Desktop\DATA\3%20-%20Circulation\3%20-%20Circulation%20-%20Analysis%201%20-%20System-Wide\CIRCULATION%20-%20Borrow%20Direct.xlsx!Chart3</vt:lpstr>
      <vt:lpstr>file:///C:\Users\zl2114\Desktop\DATA\3%20-%20Circulation\3%20-%20Circulation%20-%20Analysis%201%20-%20System-Wide\CIRCULATION%20-%20Borrow%20Direct.xlsx!Chart4a</vt:lpstr>
      <vt:lpstr>file:///C:\Users\zl2114\Desktop\DATA\3%20-%20Circulation\3%20-%20Circulation%20-%20Analysis%201%20-%20System-Wide\CIRCULATION%20-%20Borrow%20Direct.xlsx!Chart4</vt:lpstr>
      <vt:lpstr>file:///C:\Users\zl2114\Desktop\20%20-%20Borrow%20Direct\20%20-%20Borrow%20Direct%20-%20Analysis%201%20-%20Primary%20Statistics.xlsx!Chart1</vt:lpstr>
      <vt:lpstr>file:///C:\Users\zl2114\Desktop\20%20-%20Borrow%20Direct\20%20-%20Borrow%20Direct%20-%20Analysis%201%20-%20Primary%20Statistics.xlsx!Chart2</vt:lpstr>
      <vt:lpstr>file:///C:\Users\zl2114\Dropbox\COLUMBIA%20LIBRARIES%20-%20MASTER\Delivery%20Services%20-%20Data\ILL%20QR1%20-%20BD%20Fine%20Report\ILL%20QR1%20-%20BD%20Fine%20Report%20-%20Fine%20Tracker.xlsx!Chart1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Massie,Dennis</cp:lastModifiedBy>
  <cp:revision>256</cp:revision>
  <dcterms:created xsi:type="dcterms:W3CDTF">2015-04-17T19:58:50Z</dcterms:created>
  <dcterms:modified xsi:type="dcterms:W3CDTF">2019-09-26T16:53:35Z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