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2"/>
  </p:notesMasterIdLst>
  <p:handoutMasterIdLst>
    <p:handoutMasterId r:id="rId33"/>
  </p:handoutMasterIdLst>
  <p:sldIdLst>
    <p:sldId id="276" r:id="rId6"/>
    <p:sldId id="271" r:id="rId7"/>
    <p:sldId id="278" r:id="rId8"/>
    <p:sldId id="296" r:id="rId9"/>
    <p:sldId id="279" r:id="rId10"/>
    <p:sldId id="285" r:id="rId11"/>
    <p:sldId id="272" r:id="rId12"/>
    <p:sldId id="274" r:id="rId13"/>
    <p:sldId id="277" r:id="rId14"/>
    <p:sldId id="286" r:id="rId15"/>
    <p:sldId id="280" r:id="rId16"/>
    <p:sldId id="273" r:id="rId17"/>
    <p:sldId id="298" r:id="rId18"/>
    <p:sldId id="287" r:id="rId19"/>
    <p:sldId id="288" r:id="rId20"/>
    <p:sldId id="282" r:id="rId21"/>
    <p:sldId id="297" r:id="rId22"/>
    <p:sldId id="289" r:id="rId23"/>
    <p:sldId id="291" r:id="rId24"/>
    <p:sldId id="290" r:id="rId25"/>
    <p:sldId id="292" r:id="rId26"/>
    <p:sldId id="293" r:id="rId27"/>
    <p:sldId id="294" r:id="rId28"/>
    <p:sldId id="283" r:id="rId29"/>
    <p:sldId id="284" r:id="rId30"/>
    <p:sldId id="275" r:id="rId31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373"/>
    <a:srgbClr val="4C8C2B"/>
    <a:srgbClr val="000000"/>
    <a:srgbClr val="77C020"/>
    <a:srgbClr val="EEF1F2"/>
    <a:srgbClr val="F6BE00"/>
    <a:srgbClr val="B7C00E"/>
    <a:srgbClr val="8A1B61"/>
    <a:srgbClr val="D2703A"/>
    <a:srgbClr val="BC0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0" autoAdjust="0"/>
    <p:restoredTop sz="94813"/>
  </p:normalViewPr>
  <p:slideViewPr>
    <p:cSldViewPr snapToGrid="0" snapToObjects="1">
      <p:cViewPr varScale="1">
        <p:scale>
          <a:sx n="97" d="100"/>
          <a:sy n="97" d="100"/>
        </p:scale>
        <p:origin x="1062" y="90"/>
      </p:cViewPr>
      <p:guideLst>
        <p:guide orient="horz" pos="1808"/>
        <p:guide pos="5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CA59C-26AF-6346-A5CF-41ECEFF79957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42FB-C156-A14A-9F52-74F252AE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51415"/>
            <a:ext cx="9144000" cy="1781146"/>
          </a:xfrm>
          <a:prstGeom prst="rect">
            <a:avLst/>
          </a:prstGeom>
          <a:solidFill>
            <a:srgbClr val="EEF1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3" t="24510" r="24328" b="54883"/>
          <a:stretch/>
        </p:blipFill>
        <p:spPr>
          <a:xfrm>
            <a:off x="3771855" y="151415"/>
            <a:ext cx="5372145" cy="1775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307" y="151415"/>
            <a:ext cx="4017965" cy="1775661"/>
          </a:xfrm>
          <a:prstGeom prst="rect">
            <a:avLst/>
          </a:prstGeom>
        </p:spPr>
      </p:pic>
      <p:sp>
        <p:nvSpPr>
          <p:cNvPr id="3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2713" y="2315531"/>
            <a:ext cx="7815262" cy="140176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Title of presentation goes here and it can be two lines long</a:t>
            </a:r>
            <a:endParaRPr lang="en-US" dirty="0"/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3749092"/>
            <a:ext cx="7815262" cy="62706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 cap="all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JANE SMITH, NAME OF ORGANIZATION</a:t>
            </a:r>
            <a:endParaRPr lang="en-US" dirty="0"/>
          </a:p>
        </p:txBody>
      </p:sp>
      <p:pic>
        <p:nvPicPr>
          <p:cNvPr id="12" name="Picture 26" descr="OCLC_H_PMS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65694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2438" y="420776"/>
            <a:ext cx="3465870" cy="1242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7671" y="4611674"/>
            <a:ext cx="1422400" cy="3937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hqprint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439" y="975360"/>
            <a:ext cx="4994562" cy="4168140"/>
          </a:xfrm>
          <a:prstGeom prst="rect">
            <a:avLst/>
          </a:prstGeom>
        </p:spPr>
      </p:pic>
      <p:sp>
        <p:nvSpPr>
          <p:cNvPr id="1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114447" y="1386766"/>
            <a:ext cx="1761082" cy="1831948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Place Speaker </a:t>
            </a:r>
            <a:br>
              <a:rPr lang="en-US" dirty="0" smtClean="0"/>
            </a:br>
            <a:r>
              <a:rPr lang="en-US" dirty="0" smtClean="0"/>
              <a:t>Photo Here</a:t>
            </a:r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90843" y="2327578"/>
            <a:ext cx="5030269" cy="639129"/>
          </a:xfrm>
          <a:prstGeom prst="rect">
            <a:avLst/>
          </a:prstGeom>
        </p:spPr>
        <p:txBody>
          <a:bodyPr vert="horz" lIns="0" tIns="0" rIns="18288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90835" y="1791337"/>
            <a:ext cx="5030277" cy="488156"/>
          </a:xfrm>
          <a:prstGeom prst="rect">
            <a:avLst/>
          </a:prstGeom>
        </p:spPr>
        <p:txBody>
          <a:bodyPr vert="horz" lIns="0" rIns="182880" bIns="0" anchor="b" anchorCtr="0"/>
          <a:lstStyle>
            <a:lvl1pPr marL="0" indent="0">
              <a:buNone/>
              <a:defRPr sz="3600" b="1" baseline="0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5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8112"/>
            <a:ext cx="9144000" cy="5005388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74914" y="782961"/>
            <a:ext cx="7377193" cy="3138110"/>
          </a:xfrm>
          <a:prstGeom prst="rect">
            <a:avLst/>
          </a:prstGeom>
        </p:spPr>
        <p:txBody>
          <a:bodyPr bIns="365760" anchor="ctr" anchorCtr="0"/>
          <a:lstStyle>
            <a:lvl1pPr marL="0" indent="0">
              <a:buNone/>
              <a:defRPr sz="5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Section title goes here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903" y="4696658"/>
            <a:ext cx="851535" cy="278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14165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 smtClean="0"/>
          </a:p>
        </p:txBody>
      </p:sp>
      <p:pic>
        <p:nvPicPr>
          <p:cNvPr id="11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84" y="4691820"/>
            <a:ext cx="2293879" cy="2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151415"/>
            <a:ext cx="9144000" cy="1781146"/>
          </a:xfrm>
          <a:prstGeom prst="rect">
            <a:avLst/>
          </a:prstGeom>
          <a:solidFill>
            <a:srgbClr val="EEF1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6881" y="2431038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446881" y="2909951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 smtClean="0"/>
              <a:t>NAME OF ORGANIZATION</a:t>
            </a:r>
            <a:endParaRPr lang="en-US" dirty="0"/>
          </a:p>
        </p:txBody>
      </p:sp>
      <p:sp>
        <p:nvSpPr>
          <p:cNvPr id="14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446880" y="3328405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email@address.org</a:t>
            </a:r>
            <a:endParaRPr lang="en-US" dirty="0" smtClean="0"/>
          </a:p>
          <a:p>
            <a:pPr lvl="0"/>
            <a:r>
              <a:rPr lang="en-US" dirty="0" smtClean="0"/>
              <a:t>@</a:t>
            </a:r>
            <a:r>
              <a:rPr lang="en-US" dirty="0" err="1" smtClean="0"/>
              <a:t>twitteraccount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44339" y="2431038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rgbClr val="4C8C2B"/>
                </a:solidFill>
              </a:defRPr>
            </a:lvl1pPr>
          </a:lstStyle>
          <a:p>
            <a:pPr lvl="0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6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4644339" y="2909951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 smtClean="0"/>
              <a:t>NAME OF ORGANIZATION</a:t>
            </a:r>
            <a:endParaRPr lang="en-US" dirty="0"/>
          </a:p>
        </p:txBody>
      </p:sp>
      <p:sp>
        <p:nvSpPr>
          <p:cNvPr id="17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4644338" y="3328405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email@address.org</a:t>
            </a:r>
            <a:endParaRPr lang="en-US" dirty="0" smtClean="0"/>
          </a:p>
          <a:p>
            <a:pPr lvl="0"/>
            <a:r>
              <a:rPr lang="en-US" dirty="0" smtClean="0"/>
              <a:t>@</a:t>
            </a:r>
            <a:r>
              <a:rPr lang="en-US" dirty="0" err="1" smtClean="0"/>
              <a:t>twitteraccount</a:t>
            </a:r>
            <a:endParaRPr lang="en-US" dirty="0"/>
          </a:p>
        </p:txBody>
      </p: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10" y="753973"/>
            <a:ext cx="2857238" cy="665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276"/>
            <a:ext cx="5555152" cy="1775321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267221" y="-3277"/>
            <a:ext cx="5876779" cy="92529"/>
          </a:xfrm>
          <a:prstGeom prst="rect">
            <a:avLst/>
          </a:prstGeom>
          <a:solidFill>
            <a:srgbClr val="F6B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2208725" y="-3277"/>
            <a:ext cx="1058496" cy="92529"/>
          </a:xfrm>
          <a:prstGeom prst="rect">
            <a:avLst/>
          </a:prstGeom>
          <a:solidFill>
            <a:srgbClr val="B7B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0" y="-3277"/>
            <a:ext cx="2208725" cy="92529"/>
          </a:xfrm>
          <a:prstGeom prst="rect">
            <a:avLst/>
          </a:prstGeom>
          <a:solidFill>
            <a:srgbClr val="77C0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671" y="4611674"/>
            <a:ext cx="1422400" cy="3937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52" r:id="rId2"/>
    <p:sldLayoutId id="2147483684" r:id="rId3"/>
    <p:sldLayoutId id="2147483653" r:id="rId4"/>
    <p:sldLayoutId id="214748365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lc.org/community/ill_prime/tips/patron-requestform-stats.en.html" TargetMode="External"/><Relationship Id="rId2" Type="http://schemas.openxmlformats.org/officeDocument/2006/relationships/hyperlink" Target="https://www.oclc.org/community/home.en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Using Tipasa's patron request form to gather statistics in a library that serves multiple 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</a:rPr>
              <a:t>institutions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Teva Sweet, Atlanta university center, Robert w. woodruff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Status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5" y="1208076"/>
            <a:ext cx="8515831" cy="33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Department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7" y="1029746"/>
            <a:ext cx="8515830" cy="357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Patron input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 status and department fields are </a:t>
            </a:r>
            <a:r>
              <a:rPr lang="en-US" dirty="0" smtClean="0"/>
              <a:t>required.</a:t>
            </a:r>
            <a:endParaRPr lang="en-US" dirty="0" smtClean="0"/>
          </a:p>
          <a:p>
            <a:r>
              <a:rPr lang="en-US" dirty="0"/>
              <a:t>Patrons select their status and department every time they submit a request</a:t>
            </a:r>
            <a:r>
              <a:rPr lang="en-US" dirty="0" smtClean="0"/>
              <a:t>.</a:t>
            </a:r>
          </a:p>
          <a:p>
            <a:r>
              <a:rPr lang="en-US" dirty="0" smtClean="0"/>
              <a:t>OCLC plans to eventually have the status and department pulled directly from the patron record.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74914" y="530942"/>
            <a:ext cx="7377193" cy="3390129"/>
          </a:xfrm>
        </p:spPr>
        <p:txBody>
          <a:bodyPr/>
          <a:lstStyle/>
          <a:p>
            <a:pPr algn="ctr"/>
            <a:r>
              <a:rPr lang="en-US" sz="4800" dirty="0" smtClean="0"/>
              <a:t>AUU Statistics</a:t>
            </a:r>
          </a:p>
          <a:p>
            <a:pPr algn="ctr"/>
            <a:r>
              <a:rPr lang="en-US" sz="4800" dirty="0" smtClean="0"/>
              <a:t> </a:t>
            </a:r>
            <a:r>
              <a:rPr lang="en-US" sz="4800" smtClean="0"/>
              <a:t>after update </a:t>
            </a:r>
            <a:r>
              <a:rPr lang="en-US" sz="4800" dirty="0" smtClean="0"/>
              <a:t>to </a:t>
            </a:r>
          </a:p>
          <a:p>
            <a:pPr algn="ctr"/>
            <a:r>
              <a:rPr lang="en-US" sz="4800" dirty="0" smtClean="0"/>
              <a:t>Patron Request </a:t>
            </a:r>
            <a:r>
              <a:rPr lang="en-US" sz="4800" dirty="0"/>
              <a:t>F</a:t>
            </a:r>
            <a:r>
              <a:rPr lang="en-US" sz="4800" dirty="0" smtClean="0"/>
              <a:t>orm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344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0786" y="343304"/>
            <a:ext cx="8439148" cy="695194"/>
          </a:xfrm>
        </p:spPr>
        <p:txBody>
          <a:bodyPr/>
          <a:lstStyle/>
          <a:p>
            <a:pPr algn="ctr"/>
            <a:r>
              <a:rPr lang="en-US" sz="2400" dirty="0"/>
              <a:t>OCLC Stats </a:t>
            </a:r>
            <a:r>
              <a:rPr lang="en-US" sz="2400" dirty="0" smtClean="0"/>
              <a:t>with </a:t>
            </a:r>
            <a:r>
              <a:rPr lang="en-US" sz="2400" dirty="0"/>
              <a:t>User </a:t>
            </a:r>
            <a:r>
              <a:rPr lang="en-US" sz="2400" dirty="0" smtClean="0"/>
              <a:t>Status and Department - Jan 2018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0" y="756215"/>
            <a:ext cx="8502874" cy="3896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741126" y="1926771"/>
            <a:ext cx="1051560" cy="272565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Analytics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6" y="1110475"/>
            <a:ext cx="8439148" cy="35099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11634" y="1547948"/>
            <a:ext cx="692332" cy="509452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00154" cy="1390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1568200"/>
            <a:ext cx="4500154" cy="1560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611" y="3167743"/>
            <a:ext cx="4349932" cy="1450797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690257" y="71846"/>
            <a:ext cx="251460" cy="280851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770708" y="1061358"/>
            <a:ext cx="437605" cy="150222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54234" y="2677886"/>
            <a:ext cx="404949" cy="209006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36623" y="4096025"/>
            <a:ext cx="1698171" cy="561703"/>
          </a:xfrm>
          <a:prstGeom prst="ellipse">
            <a:avLst/>
          </a:prstGeom>
          <a:noFill/>
          <a:ln>
            <a:solidFill>
              <a:srgbClr val="AE23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95" y="154769"/>
            <a:ext cx="6995159" cy="4378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6469" y="1417320"/>
            <a:ext cx="1992085" cy="125403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56463" y="933994"/>
            <a:ext cx="1756954" cy="3455126"/>
          </a:xfrm>
          <a:prstGeom prst="rect">
            <a:avLst/>
          </a:prstGeom>
          <a:noFill/>
          <a:ln>
            <a:solidFill>
              <a:srgbClr val="AE2373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405560"/>
            <a:ext cx="4500154" cy="165898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949881" y="405560"/>
            <a:ext cx="251460" cy="43046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989510" y="1721032"/>
            <a:ext cx="437605" cy="150222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921" y="2220686"/>
            <a:ext cx="3833017" cy="201290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664131" y="3833948"/>
            <a:ext cx="555171" cy="150223"/>
          </a:xfrm>
          <a:prstGeom prst="rightArrow">
            <a:avLst/>
          </a:prstGeom>
          <a:solidFill>
            <a:schemeClr val="accent3"/>
          </a:solidFill>
          <a:ln>
            <a:solidFill>
              <a:srgbClr val="AE23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r="187"/>
          <a:stretch>
            <a:fillRect/>
          </a:stretch>
        </p:blipFill>
        <p:spPr>
          <a:xfrm>
            <a:off x="1114425" y="417513"/>
            <a:ext cx="1760538" cy="280193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ILL Unit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Teva Sweet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2" y="3112832"/>
            <a:ext cx="4191000" cy="866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28"/>
            <a:ext cx="9144000" cy="1650779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0800000">
            <a:off x="8756881" y="380443"/>
            <a:ext cx="253629" cy="1655264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215918" y="2155848"/>
            <a:ext cx="340397" cy="1221425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3215" cy="30902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0800000">
            <a:off x="530618" y="420491"/>
            <a:ext cx="233606" cy="987818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636409" y="1762055"/>
            <a:ext cx="1087936" cy="213583"/>
          </a:xfrm>
          <a:prstGeom prst="rightArrow">
            <a:avLst/>
          </a:prstGeom>
          <a:solidFill>
            <a:schemeClr val="accent3"/>
          </a:solidFill>
          <a:ln>
            <a:solidFill>
              <a:srgbClr val="AE23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18" y="1254796"/>
            <a:ext cx="3584181" cy="340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3"/>
            <a:ext cx="4996543" cy="2798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177" y="1552607"/>
            <a:ext cx="4950823" cy="35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" y="45720"/>
            <a:ext cx="8888122" cy="46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2237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0786" y="343304"/>
            <a:ext cx="8439148" cy="1015234"/>
          </a:xfrm>
        </p:spPr>
        <p:txBody>
          <a:bodyPr/>
          <a:lstStyle/>
          <a:p>
            <a:pPr algn="ctr"/>
            <a:r>
              <a:rPr lang="en-US" dirty="0" smtClean="0"/>
              <a:t>OCLC Community Center/</a:t>
            </a:r>
            <a:r>
              <a:rPr lang="en-US" dirty="0" err="1" smtClean="0"/>
              <a:t>Tipasa</a:t>
            </a:r>
            <a:r>
              <a:rPr lang="en-US" dirty="0" smtClean="0"/>
              <a:t>/Tips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9858" y="2248585"/>
            <a:ext cx="8105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Visit: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www.oclc.org/community/home.en.html</a:t>
            </a:r>
            <a:endParaRPr lang="en-US" dirty="0" smtClean="0"/>
          </a:p>
          <a:p>
            <a:r>
              <a:rPr lang="en-US" dirty="0" smtClean="0"/>
              <a:t>Sign in</a:t>
            </a:r>
          </a:p>
          <a:p>
            <a:r>
              <a:rPr lang="en-US" dirty="0" smtClean="0"/>
              <a:t>Select:</a:t>
            </a:r>
          </a:p>
          <a:p>
            <a:r>
              <a:rPr lang="en-US" dirty="0" smtClean="0"/>
              <a:t>Select: Tips</a:t>
            </a:r>
          </a:p>
          <a:p>
            <a:r>
              <a:rPr lang="en-US" dirty="0" smtClean="0"/>
              <a:t>Tipasa Tip: </a:t>
            </a:r>
            <a:r>
              <a:rPr lang="en-US" dirty="0">
                <a:hlinkClick r:id="rId3"/>
              </a:rPr>
              <a:t>Customizing the Patron Request Form for </a:t>
            </a:r>
            <a:r>
              <a:rPr lang="en-US" dirty="0" smtClean="0">
                <a:hlinkClick r:id="rId3"/>
              </a:rPr>
              <a:t>Stats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965" y="2854234"/>
            <a:ext cx="4428309" cy="5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Teva Sweet	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Atlanta University Center Robert W. Woodruff library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46880" y="3422469"/>
            <a:ext cx="3525837" cy="717148"/>
          </a:xfrm>
        </p:spPr>
        <p:txBody>
          <a:bodyPr/>
          <a:lstStyle/>
          <a:p>
            <a:r>
              <a:rPr lang="en-US" dirty="0" smtClean="0"/>
              <a:t>thutchinson@auctr.edu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81" y="1276787"/>
            <a:ext cx="3703320" cy="2152213"/>
          </a:xfrm>
          <a:prstGeom prst="rect">
            <a:avLst/>
          </a:prstGeom>
        </p:spPr>
      </p:pic>
      <p:pic>
        <p:nvPicPr>
          <p:cNvPr id="1028" name="Picture 4" descr="Image result for spelman colleg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3" y="1022939"/>
            <a:ext cx="2721114" cy="11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orehouse colleg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02" y="1150185"/>
            <a:ext cx="2307704" cy="5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T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" y="3321867"/>
            <a:ext cx="3742580" cy="7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clarkatlantasports.com/custompages/Logo%20Information/CAU_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71" y="3058824"/>
            <a:ext cx="1696794" cy="8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 smtClean="0"/>
              <a:t>Serving four institutions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AUU ILL Unit Monthly Report - April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6" y="1029747"/>
            <a:ext cx="3993423" cy="3603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209" y="862149"/>
            <a:ext cx="4104397" cy="38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1" y="1148006"/>
            <a:ext cx="7968907" cy="31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2800" dirty="0" err="1" smtClean="0"/>
              <a:t>ILLiad</a:t>
            </a:r>
            <a:r>
              <a:rPr lang="en-US" sz="2800" dirty="0" smtClean="0"/>
              <a:t> Web Reports User Status April - 2017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59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0786" y="248194"/>
            <a:ext cx="8439148" cy="1058092"/>
          </a:xfrm>
        </p:spPr>
        <p:txBody>
          <a:bodyPr/>
          <a:lstStyle/>
          <a:p>
            <a:pPr algn="ctr"/>
            <a:r>
              <a:rPr lang="en-US" sz="2000" dirty="0" smtClean="0"/>
              <a:t>OCLC Stats without User Status and Department - April 2017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6" y="929191"/>
            <a:ext cx="8629650" cy="37380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475" y="2524125"/>
            <a:ext cx="485775" cy="2143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0" y="2524125"/>
            <a:ext cx="381000" cy="2143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</a:rPr>
              <a:t>Editing the </a:t>
            </a:r>
            <a:r>
              <a:rPr lang="en-US" sz="48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Tipasa</a:t>
            </a: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800" dirty="0" smtClean="0">
                <a:latin typeface="Calibri" panose="020F0502020204030204" pitchFamily="34" charset="0"/>
                <a:ea typeface="Calibri" panose="020F0502020204030204" pitchFamily="34" charset="0"/>
              </a:rPr>
              <a:t>Patron Request Form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074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373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180806" y="3024051"/>
            <a:ext cx="2142308" cy="189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80806" y="3265714"/>
            <a:ext cx="2142308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385810" y="2952750"/>
            <a:ext cx="236220" cy="2607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5810" y="3265714"/>
            <a:ext cx="23622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0515AF1295244B26E4E6D23BF0BEB" ma:contentTypeVersion="60" ma:contentTypeDescription="Create a new document." ma:contentTypeScope="" ma:versionID="3ab1845c282ca95ea55a370b014f16f3">
  <xsd:schema xmlns:xsd="http://www.w3.org/2001/XMLSchema" xmlns:xs="http://www.w3.org/2001/XMLSchema" xmlns:p="http://schemas.microsoft.com/office/2006/metadata/properties" xmlns:ns2="6b67d80f-331f-4b51-b18e-81b8c101c29d" targetNamespace="http://schemas.microsoft.com/office/2006/metadata/properties" ma:root="true" ma:fieldsID="dc18ffd4b9c37d9f1a33ccc21d583d93" ns2:_="">
    <xsd:import namespace="6b67d80f-331f-4b51-b18e-81b8c101c2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e1e867eb-0ccf-46b3-a8be-678a344b5681" ContentTypeId="0x0101" PreviousValue="false"/>
</file>

<file path=customXml/itemProps1.xml><?xml version="1.0" encoding="utf-8"?>
<ds:datastoreItem xmlns:ds="http://schemas.openxmlformats.org/officeDocument/2006/customXml" ds:itemID="{B82E809F-BB71-443C-980C-C97BB9F2C3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E988F0-95B4-4FCA-A550-26E1636850FD}">
  <ds:schemaRefs>
    <ds:schemaRef ds:uri="http://www.w3.org/XML/1998/namespace"/>
    <ds:schemaRef ds:uri="6b67d80f-331f-4b51-b18e-81b8c101c29d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F593AE6-1AD2-44A9-9585-67BB81296102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81620</TotalTime>
  <Words>166</Words>
  <Application>Microsoft Office PowerPoint</Application>
  <PresentationFormat>On-screen Show (16:9)</PresentationFormat>
  <Paragraphs>29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Calibri</vt:lpstr>
      <vt:lpstr>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Teva Hutchinson</cp:lastModifiedBy>
  <cp:revision>236</cp:revision>
  <dcterms:created xsi:type="dcterms:W3CDTF">2015-04-17T19:58:50Z</dcterms:created>
  <dcterms:modified xsi:type="dcterms:W3CDTF">2018-03-01T21:05:38Z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0x010100A350515AF1295244B26E4E6D23BF0BEB</vt:lpwstr>
  </property>
</Properties>
</file>