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y="51435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slide" Target="slides/slide42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3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UBuffalo’s numbers for 2017: 48764 total requests, only 5966 needed staff review.</a:t>
            </a:r>
            <a:endParaRPr/>
          </a:p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0" y="151415"/>
            <a:ext cx="9144000" cy="1781146"/>
          </a:xfrm>
          <a:prstGeom prst="rect">
            <a:avLst/>
          </a:prstGeom>
          <a:solidFill>
            <a:srgbClr val="EE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2">
            <a:alphaModFix amt="14000"/>
          </a:blip>
          <a:srcRect b="54882" l="12803" r="24328" t="24510"/>
          <a:stretch/>
        </p:blipFill>
        <p:spPr>
          <a:xfrm>
            <a:off x="3771855" y="151415"/>
            <a:ext cx="5372145" cy="177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9307" y="151415"/>
            <a:ext cx="4017965" cy="17756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idx="1" type="body"/>
          </p:nvPr>
        </p:nvSpPr>
        <p:spPr>
          <a:xfrm>
            <a:off x="452713" y="2315531"/>
            <a:ext cx="7815262" cy="140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4C8C2B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x="452438" y="3749092"/>
            <a:ext cx="7815262" cy="627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OCLC_H_PMS.eps" id="16" name="Shape 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5903" y="4665694"/>
            <a:ext cx="858624" cy="2856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3267221" y="-3277"/>
            <a:ext cx="5876779" cy="92529"/>
          </a:xfrm>
          <a:prstGeom prst="rect">
            <a:avLst/>
          </a:prstGeom>
          <a:solidFill>
            <a:srgbClr val="F6BE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2208725" y="-3277"/>
            <a:ext cx="1058496" cy="92529"/>
          </a:xfrm>
          <a:prstGeom prst="rect">
            <a:avLst/>
          </a:prstGeom>
          <a:solidFill>
            <a:srgbClr val="B7BF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-3277"/>
            <a:ext cx="2208725" cy="92529"/>
          </a:xfrm>
          <a:prstGeom prst="rect">
            <a:avLst/>
          </a:prstGeom>
          <a:solidFill>
            <a:srgbClr val="77C0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438" y="420776"/>
            <a:ext cx="3465870" cy="124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7671" y="4611674"/>
            <a:ext cx="1422400" cy="3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peaker Intro">
  <p:cSld name="Speaker Intr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 amt="13000"/>
          </a:blip>
          <a:srcRect b="0" l="0" r="0" t="0"/>
          <a:stretch/>
        </p:blipFill>
        <p:spPr>
          <a:xfrm>
            <a:off x="4149439" y="975360"/>
            <a:ext cx="4994562" cy="41681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>
            <p:ph idx="2" type="pic"/>
          </p:nvPr>
        </p:nvSpPr>
        <p:spPr>
          <a:xfrm>
            <a:off x="1114447" y="1386766"/>
            <a:ext cx="1761082" cy="1831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090843" y="2327578"/>
            <a:ext cx="5030269" cy="6391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3" type="body"/>
          </p:nvPr>
        </p:nvSpPr>
        <p:spPr>
          <a:xfrm>
            <a:off x="3090835" y="1791337"/>
            <a:ext cx="5030277" cy="4881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OCLC_H_PMS.eps" id="27" name="Shape 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5903" y="4691820"/>
            <a:ext cx="858624" cy="28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684" y="4691820"/>
            <a:ext cx="2293879" cy="22791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>
            <a:off x="3267221" y="-3277"/>
            <a:ext cx="5876779" cy="92529"/>
          </a:xfrm>
          <a:prstGeom prst="rect">
            <a:avLst/>
          </a:prstGeom>
          <a:solidFill>
            <a:srgbClr val="F6BE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208725" y="-3277"/>
            <a:ext cx="1058496" cy="92529"/>
          </a:xfrm>
          <a:prstGeom prst="rect">
            <a:avLst/>
          </a:prstGeom>
          <a:solidFill>
            <a:srgbClr val="B7BF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0" y="-3277"/>
            <a:ext cx="2208725" cy="92529"/>
          </a:xfrm>
          <a:prstGeom prst="rect">
            <a:avLst/>
          </a:prstGeom>
          <a:solidFill>
            <a:srgbClr val="77C0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New Section">
  <p:cSld name="1_New Sec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138112"/>
            <a:ext cx="9144000" cy="5005388"/>
          </a:xfrm>
          <a:prstGeom prst="rect">
            <a:avLst/>
          </a:prstGeom>
          <a:solidFill>
            <a:srgbClr val="77C0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774914" y="782961"/>
            <a:ext cx="7377193" cy="3138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5903" y="4696658"/>
            <a:ext cx="851535" cy="27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684" y="4691820"/>
            <a:ext cx="2293879" cy="22791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/>
          <p:nvPr/>
        </p:nvSpPr>
        <p:spPr>
          <a:xfrm>
            <a:off x="3267221" y="-3277"/>
            <a:ext cx="5876779" cy="92529"/>
          </a:xfrm>
          <a:prstGeom prst="rect">
            <a:avLst/>
          </a:prstGeom>
          <a:solidFill>
            <a:srgbClr val="F6BE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2208725" y="-3277"/>
            <a:ext cx="1058496" cy="92529"/>
          </a:xfrm>
          <a:prstGeom prst="rect">
            <a:avLst/>
          </a:prstGeom>
          <a:solidFill>
            <a:srgbClr val="B7BF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0" y="-3277"/>
            <a:ext cx="2208725" cy="92529"/>
          </a:xfrm>
          <a:prstGeom prst="rect">
            <a:avLst/>
          </a:prstGeom>
          <a:solidFill>
            <a:srgbClr val="77C0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- Bullet">
  <p:cSld name="Content- Bulle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OCLC_H_PMS.eps" id="43" name="Shape 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5903" y="4691820"/>
            <a:ext cx="858624" cy="28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684" y="4691820"/>
            <a:ext cx="2293879" cy="22791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/>
          <p:nvPr/>
        </p:nvSpPr>
        <p:spPr>
          <a:xfrm>
            <a:off x="3267221" y="-3277"/>
            <a:ext cx="5876779" cy="92529"/>
          </a:xfrm>
          <a:prstGeom prst="rect">
            <a:avLst/>
          </a:prstGeom>
          <a:solidFill>
            <a:srgbClr val="F6BE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2208725" y="-3277"/>
            <a:ext cx="1058496" cy="92529"/>
          </a:xfrm>
          <a:prstGeom prst="rect">
            <a:avLst/>
          </a:prstGeom>
          <a:solidFill>
            <a:srgbClr val="B7BF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0" y="-3277"/>
            <a:ext cx="2208725" cy="92529"/>
          </a:xfrm>
          <a:prstGeom prst="rect">
            <a:avLst/>
          </a:prstGeom>
          <a:solidFill>
            <a:srgbClr val="77C0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Slide">
  <p:cSld name="6_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151415"/>
            <a:ext cx="9144000" cy="1781146"/>
          </a:xfrm>
          <a:prstGeom prst="rect">
            <a:avLst/>
          </a:prstGeom>
          <a:solidFill>
            <a:srgbClr val="EE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46881" y="2431038"/>
            <a:ext cx="3525837" cy="4634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4C8C2B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46881" y="2909951"/>
            <a:ext cx="3525837" cy="4029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3" type="body"/>
          </p:nvPr>
        </p:nvSpPr>
        <p:spPr>
          <a:xfrm>
            <a:off x="446880" y="3328405"/>
            <a:ext cx="3525837" cy="811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4" type="body"/>
          </p:nvPr>
        </p:nvSpPr>
        <p:spPr>
          <a:xfrm>
            <a:off x="4644339" y="2431038"/>
            <a:ext cx="3525837" cy="4634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4C8C2B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5" type="body"/>
          </p:nvPr>
        </p:nvSpPr>
        <p:spPr>
          <a:xfrm>
            <a:off x="4644339" y="2909951"/>
            <a:ext cx="3525837" cy="4029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6" type="body"/>
          </p:nvPr>
        </p:nvSpPr>
        <p:spPr>
          <a:xfrm>
            <a:off x="4644338" y="3328405"/>
            <a:ext cx="3525837" cy="811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OCLC_H_PMS.eps" id="56" name="Shape 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5903" y="4691820"/>
            <a:ext cx="858624" cy="28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3910" y="753973"/>
            <a:ext cx="2857238" cy="66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5276"/>
            <a:ext cx="5555152" cy="177532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3267221" y="-3277"/>
            <a:ext cx="5876779" cy="92529"/>
          </a:xfrm>
          <a:prstGeom prst="rect">
            <a:avLst/>
          </a:prstGeom>
          <a:solidFill>
            <a:srgbClr val="F6BE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2208725" y="-3277"/>
            <a:ext cx="1058496" cy="92529"/>
          </a:xfrm>
          <a:prstGeom prst="rect">
            <a:avLst/>
          </a:prstGeom>
          <a:solidFill>
            <a:srgbClr val="B7BF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0" y="-3277"/>
            <a:ext cx="2208725" cy="92529"/>
          </a:xfrm>
          <a:prstGeom prst="rect">
            <a:avLst/>
          </a:prstGeom>
          <a:solidFill>
            <a:srgbClr val="77C0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671" y="4611674"/>
            <a:ext cx="1422400" cy="3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- Blank">
  <p:cSld name="Content- 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CLC_H_PMS.eps" id="64" name="Shape 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5903" y="4691820"/>
            <a:ext cx="858624" cy="28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684" y="4691820"/>
            <a:ext cx="2293879" cy="22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gif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452713" y="2315531"/>
            <a:ext cx="7815262" cy="140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Blurred Lines: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C8C2B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Developing a Blended Resource Sharing Workflow as a True Alternative to Subscriptions</a:t>
            </a:r>
            <a:endParaRPr b="1" i="0" sz="24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52438" y="3749092"/>
            <a:ext cx="7815262" cy="627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SHANNON PRITTING, SUNY POLYTECHNIC </a:t>
            </a:r>
            <a:r>
              <a:rPr lang="en-US"/>
              <a:t>INSTITUTE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MICHAEL C. MULLIGAN, SUNY UPSTATE MEDICAL UNIVERSITY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774914" y="782961"/>
            <a:ext cx="7377193" cy="3138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initial concept for borrowing articles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What’s</a:t>
            </a: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difficult </a:t>
            </a: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to automate?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Borrowing articles are one of the toughest types of requests to automate as there are many different obstacles: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compliance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Erroneous or incomplete user created citations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Erroneous OpenURL mapping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How does copyright affect workflow?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1/2016 through 10/2016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time a TN sat in Awaiting Copyright Clearance was 8 hours 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1,824,000 hours were lost to Copyright in IDS Project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That’s 76,000 days across 100 IDS Project libraries. 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774914" y="782961"/>
            <a:ext cx="7377300" cy="31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/>
              <a:t>Article Gateway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lang="en-US"/>
              <a:t>The start of Article Gateway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systematically developed </a:t>
            </a:r>
            <a:r>
              <a:rPr lang="en-US"/>
              <a:t>configurable modules to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automate workflow </a:t>
            </a:r>
            <a:r>
              <a:rPr lang="en-US"/>
              <a:t>and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chip away at work that is methodically performed by staff.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general concept </a:t>
            </a:r>
            <a:r>
              <a:rPr lang="en-US"/>
              <a:t>has always been cleaned citations all with standard ISSNs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Goal was 85% of borrowing articles completely unmediated.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774914" y="782961"/>
            <a:ext cx="7377193" cy="3138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/>
              <a:t>The Article Gateway workflow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Filtering and fixing years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all TNs in copyright without a valid year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them to a holding queue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Programmatically try to fix the year based on the citation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fixed, put the TN back into Copyright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not fixed, route to a queue for staff to monitor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years enable automation of copyright compliance</a:t>
            </a:r>
            <a:endParaRPr/>
          </a:p>
          <a:p>
            <a: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Filtering and fixing ISSNs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all TNs in copyright without a valid ISSN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them to a holding queue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Programmatically try to fix the ISSN based on the citation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fixed, put the TN back into copyright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not fixed, route to a queue for staff to monitor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ISSNs enable automation of copyright compliance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fix the ISSN?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APIs such as Crossref and OCLC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IDS Curated list of known titles with issues</a:t>
            </a:r>
            <a:endParaRPr/>
          </a:p>
          <a:p>
            <a: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We also have some batch fixers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a batch fixer for year and ISSN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helps with installing Article Gateway mid-year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our workflow assumes all years/ISSNs have been fixed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Checking for locally owned items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all TNs in copyright that are locally owned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owned, move them to a queue for staff to monitor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determine ownership?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IDS Project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ALIAS - Article License Information Availability Service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Rapid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Rapid article availability API service</a:t>
            </a:r>
            <a:endParaRPr/>
          </a:p>
          <a:p>
            <a: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3090843" y="2327578"/>
            <a:ext cx="5030269" cy="639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875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b="0" i="0" lang="en-US" sz="22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Library Director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b="0" i="0" lang="en-US" sz="22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SUNY Polytechnic Institute</a:t>
            </a:r>
            <a:endParaRPr b="0" i="0" sz="2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/>
          <p:nvPr>
            <p:ph idx="3" type="body"/>
          </p:nvPr>
        </p:nvSpPr>
        <p:spPr>
          <a:xfrm>
            <a:off x="3090835" y="1791337"/>
            <a:ext cx="5030277" cy="4881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Shannon Pritting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8657"/>
            <a:ext cx="2793699" cy="1871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Automate the (first) rule of five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all TNs for articles that are older than 5 years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older than 5 years, move them to borrowing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can be configured for local interpretation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Automate the (second) rule of five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TNs where copyright hasn’t been reached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copyright not reached, move them onto borrowing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can be configured for local interpretation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we are cleaning ISSNs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automate the copyright reached query based on ISSN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Contrast this with manual processing based on title(s)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Automatically determine OA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various external sources for OA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/>
              <a:t>Pubmed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Unpaywall, OA Button, etc.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Crossref and DOI are extremely important for OA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article is available via OA, we have some options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Route to a queue for staff to monitor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an email to the customer and finish transaction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/>
              <a:t>configure level of OA automation based on variety of criteria such as user status.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774914" y="782961"/>
            <a:ext cx="7377193" cy="3138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/>
              <a:t>Is there anything</a:t>
            </a: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left in Copyright?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What’s left in copyright?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Everything that’s left in Copyright Clearance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a valid year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a valid ISSN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not locally owned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published within 5 years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has already been reached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not available via Open Access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CCC versus POD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purchase on demand cheaper than copyright?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 copyright to prices from Reprints Desk and Get It Now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POD is cheaper, send to a processing queue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Awaiting RPD Processing / Awaiting GIN Processing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copyright is cheaper than POD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the copyright details in the TN and move it on to borrowing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CCC versus POD – Purchase profiles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use purchase profiles to determine if POD is “cheaper”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Profiles consist of a max cost and a “premium” for POD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premium is a way to rank the importance of POD higher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Default purchase profile as a catch-all for all patrons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max cost of $20 and $5 premium</a:t>
            </a:r>
            <a:endParaRPr/>
          </a:p>
          <a:p>
            <a:pPr indent="-2286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“We are willing to pay $20 for POD, up to $5 over copyright”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custom purchase profiles based on “patron type”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max cost of $1,000 and $50 premium for the president</a:t>
            </a:r>
            <a:endParaRPr/>
          </a:p>
          <a:p>
            <a:pPr indent="-2286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“We are willing to pay $1,000 for POD, up to $50 over copyright, for the president of the university”</a:t>
            </a:r>
            <a:endParaRPr/>
          </a:p>
          <a:p>
            <a: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340786" y="343304"/>
            <a:ext cx="8439000" cy="6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Purchase Profile Configuration</a:t>
            </a:r>
            <a:endParaRPr/>
          </a:p>
        </p:txBody>
      </p:sp>
      <p:sp>
        <p:nvSpPr>
          <p:cNvPr id="231" name="Shape 231"/>
          <p:cNvSpPr txBox="1"/>
          <p:nvPr>
            <p:ph idx="2" type="body"/>
          </p:nvPr>
        </p:nvSpPr>
        <p:spPr>
          <a:xfrm>
            <a:off x="340786" y="1029747"/>
            <a:ext cx="8439000" cy="31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Configuration options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Year delta for publication date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ISSN lists or single issns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day of week and time of day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User Info fields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Department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User Statuses</a:t>
            </a:r>
            <a:endParaRPr/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Max Costs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POD automation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Reprints Desk was the cheapest option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move the TN to “Awaiting RPD Processing”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automatically purchase from RPD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Get It Now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move the TN to “Awaiting GIN Processing”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Borrowing automation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IDS Project members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automatically create lending string and send out via OCLC.  If CC payme</a:t>
            </a:r>
            <a:r>
              <a:rPr lang="en-US"/>
              <a:t>nt is needed, insert data into TN for copyright gateway processing later.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Rapid members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route to a queue for the Rapid Manager to process the TN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3090843" y="2327578"/>
            <a:ext cx="5030269" cy="639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875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None/>
            </a:pPr>
            <a:r>
              <a:rPr b="0" i="0" lang="en-US" sz="18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Architect, IDS Project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None/>
            </a:pPr>
            <a:r>
              <a:rPr b="0" i="0" lang="en-US" sz="18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Epic Caché DBA, Upstate Medical University</a:t>
            </a:r>
            <a:endParaRPr b="0" i="0" sz="18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/>
          <p:nvPr>
            <p:ph idx="3" type="body"/>
          </p:nvPr>
        </p:nvSpPr>
        <p:spPr>
          <a:xfrm>
            <a:off x="3090835" y="1791337"/>
            <a:ext cx="5030277" cy="4881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Michael C. Mulligan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375" y="1101436"/>
            <a:ext cx="2909928" cy="2689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774914" y="782961"/>
            <a:ext cx="7377193" cy="3138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/>
              <a:t>How does Article Gateway impact ILL?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Who is using Article Gateway?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/>
              <a:t>7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Libraries using Article Gateway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Libraries using only fixers and filters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/>
              <a:t>7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Libraries using full suite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How many TNs has AG processed?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1,700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TN price checks between 5/1/17 and 7/31/17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40,537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TNs copyright not reached (moved from ACC to ARP)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47,281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TNs had year fixed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127,670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TNs had ISSN fixed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211,784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TNs worked on by Article Gateway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774914" y="782961"/>
            <a:ext cx="7377193" cy="3138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does Article Gateway benefit staff?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Benefits for staff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 in amount of manual processing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at Albany before Article Gateway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43% ISSN look ups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48% Manual CC Processing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at Albany after Article Gateway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 ISSN look ups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6% Manual CC Processing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340775" y="56149"/>
            <a:ext cx="8439000" cy="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What % of Requests are Fixed and Automated? </a:t>
            </a:r>
            <a:endParaRPr/>
          </a:p>
        </p:txBody>
      </p:sp>
      <p:sp>
        <p:nvSpPr>
          <p:cNvPr id="278" name="Shape 278"/>
          <p:cNvSpPr txBox="1"/>
          <p:nvPr>
            <p:ph idx="2" type="body"/>
          </p:nvPr>
        </p:nvSpPr>
        <p:spPr>
          <a:xfrm>
            <a:off x="352500" y="1460649"/>
            <a:ext cx="84390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Libraries typically only need to review ~ 11% of all requests.  The rest are fixed and automatically processed.</a:t>
            </a:r>
            <a:endParaRPr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Using ILL librarians and staff to crowdsource “known source and citation” list that will further decrease % of requests needing processing.  This has already led to 2-3% reduction, with improvements continuing.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340786" y="343304"/>
            <a:ext cx="8439000" cy="6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So, what’s left?</a:t>
            </a:r>
            <a:endParaRPr/>
          </a:p>
        </p:txBody>
      </p:sp>
      <p:sp>
        <p:nvSpPr>
          <p:cNvPr id="285" name="Shape 285"/>
          <p:cNvSpPr txBox="1"/>
          <p:nvPr>
            <p:ph idx="2" type="body"/>
          </p:nvPr>
        </p:nvSpPr>
        <p:spPr>
          <a:xfrm>
            <a:off x="340786" y="1029747"/>
            <a:ext cx="8439000" cy="31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Mostly, the hard requests: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Mostly conference proceedings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Obscure journals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Citations that have highly problematic information</a:t>
            </a:r>
            <a:endParaRPr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Ultimate goal is to get % requiring processing to 2-3%, and we’re only a few percent away.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774914" y="782961"/>
            <a:ext cx="7377193" cy="3138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does Article Gateway benefit </a:t>
            </a:r>
            <a:r>
              <a:rPr lang="en-US"/>
              <a:t>patrons</a:t>
            </a: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Benefits for </a:t>
            </a:r>
            <a:r>
              <a:rPr lang="en-US"/>
              <a:t>patrons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 in requests delivered within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hours or less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AG institutions.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reductions in overall turnaround time.  Typically reduc</a:t>
            </a:r>
            <a:r>
              <a:rPr lang="en-US"/>
              <a:t>es turnaround time by 25-30% in libraries.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more auto purchasing is enabled</a:t>
            </a:r>
            <a:r>
              <a:rPr lang="en-US"/>
              <a:t> and purchase profiles developed, % of requests delivered within a few hours will continue to increase, with a decrease in requests that exceed average turnaround time.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774914" y="782961"/>
            <a:ext cx="7377193" cy="3138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you want to know more?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340786" y="343304"/>
            <a:ext cx="8439000" cy="6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Articles vs. Journals</a:t>
            </a:r>
            <a:endParaRPr/>
          </a:p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340786" y="1029747"/>
            <a:ext cx="8439000" cy="31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Collection development is shifting to article access vs. journal access.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ILL can be a key tool in providing access lost when subscriptions cancelled.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Strategy should be to reallocate some of the funds from subscriptions to enhancing ILL.</a:t>
            </a:r>
            <a:endParaRPr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ILL can coexist with fully unmediated article purchasing.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Our article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Enhancing Resource Sharing Access Through System Integration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Shannon Pritting, William Jones III, Timothy Jackson &amp; Michael Mulligan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 of Interlibrary Loan, Document Delivery &amp; Electronic Reserve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http://www.tandfonline.com/doi/full/10.1080/1072303X.2017.1305034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950" y="262175"/>
            <a:ext cx="7645975" cy="43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446881" y="2431038"/>
            <a:ext cx="3525837" cy="46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Shannon Pritting</a:t>
            </a:r>
            <a:endParaRPr b="1" i="0" sz="28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 txBox="1"/>
          <p:nvPr>
            <p:ph idx="2" type="body"/>
          </p:nvPr>
        </p:nvSpPr>
        <p:spPr>
          <a:xfrm>
            <a:off x="446881" y="2909951"/>
            <a:ext cx="3525837" cy="402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SUNY POLYTECHNIC INSTITUTE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/>
          <p:nvPr>
            <p:ph idx="3" type="body"/>
          </p:nvPr>
        </p:nvSpPr>
        <p:spPr>
          <a:xfrm>
            <a:off x="446880" y="3328405"/>
            <a:ext cx="3525837" cy="81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prittis@sunyit.edu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 txBox="1"/>
          <p:nvPr>
            <p:ph idx="4" type="body"/>
          </p:nvPr>
        </p:nvSpPr>
        <p:spPr>
          <a:xfrm>
            <a:off x="4644339" y="2431038"/>
            <a:ext cx="3525837" cy="46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Michael C. Mulligan	</a:t>
            </a:r>
            <a:endParaRPr b="1" i="0" sz="28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 txBox="1"/>
          <p:nvPr>
            <p:ph idx="5" type="body"/>
          </p:nvPr>
        </p:nvSpPr>
        <p:spPr>
          <a:xfrm>
            <a:off x="4644339" y="2909951"/>
            <a:ext cx="3525837" cy="402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SUNY UPSTATE MEDICAL UNIVERSITY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/>
          <p:nvPr>
            <p:ph idx="6" type="body"/>
          </p:nvPr>
        </p:nvSpPr>
        <p:spPr>
          <a:xfrm>
            <a:off x="4644338" y="3328405"/>
            <a:ext cx="3525837" cy="81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MulligaM@upstate.edu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352511" y="249779"/>
            <a:ext cx="8439000" cy="6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Changes needed for ILL to be viable subscription alternative.</a:t>
            </a:r>
            <a:endParaRPr/>
          </a:p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352500" y="1589800"/>
            <a:ext cx="8277900" cy="25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Article workflow needs to require far less mediation.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Applications needed to clean up bad input from systems and users to allow for automation.</a:t>
            </a:r>
            <a:endParaRPr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Purchasing of articles in high value or needed situations needs to be integrated into workflow.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340786" y="343304"/>
            <a:ext cx="8439000" cy="6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Case of SUNY Poly</a:t>
            </a:r>
            <a:endParaRPr/>
          </a:p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240925" y="1271650"/>
            <a:ext cx="5335800" cy="31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Large cuts of high use journals.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Repurposed 15% of total journal costs to: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Increasing ILL workflow and increase purchasing and automatic purchasing.</a:t>
            </a:r>
            <a:endParaRPr/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Provided designated faculty with accounts for article purchasing outside of ILL using Article Galaxy.</a:t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625" y="1657250"/>
            <a:ext cx="333375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340786" y="343304"/>
            <a:ext cx="8439000" cy="6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Communication and Change Strategy</a:t>
            </a:r>
            <a:endParaRPr/>
          </a:p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340786" y="1029747"/>
            <a:ext cx="8439000" cy="31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Journal cancellations announced with ILL identified as option.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Identified key faculty and deans to drive conversation on ILL as an alternative.</a:t>
            </a:r>
            <a:endParaRPr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For those who couldn’t conceptualize ILL as an option, they received article purchase accounts after training session that focused on OA content and ILL.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774914" y="782961"/>
            <a:ext cx="7377193" cy="3138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/>
              <a:t>A little about o</a:t>
            </a: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ur technology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IDS Logic: </a:t>
            </a:r>
            <a:r>
              <a:rPr lang="en-US"/>
              <a:t>our</a:t>
            </a:r>
            <a:r>
              <a:rPr b="1" i="0" lang="en-US" sz="3600" u="none" cap="none" strike="noStrike">
                <a:solidFill>
                  <a:srgbClr val="4C8C2B"/>
                </a:solidFill>
                <a:latin typeface="Arial"/>
                <a:ea typeface="Arial"/>
                <a:cs typeface="Arial"/>
                <a:sym typeface="Arial"/>
              </a:rPr>
              <a:t> workflow engine</a:t>
            </a:r>
            <a:endParaRPr b="1" i="0" sz="3600" u="none" cap="none" strike="noStrike">
              <a:solidFill>
                <a:srgbClr val="4C8C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integration platform that brokers information between different systems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Enables rapid development and delivery of custom services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Customizable applications run to enhance staff and user experience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Middleware will become more important as systems become more complex and more open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fidential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