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46"/>
  </p:notesMasterIdLst>
  <p:handoutMasterIdLst>
    <p:handoutMasterId r:id="rId47"/>
  </p:handoutMasterIdLst>
  <p:sldIdLst>
    <p:sldId id="276" r:id="rId6"/>
    <p:sldId id="271" r:id="rId7"/>
    <p:sldId id="312" r:id="rId8"/>
    <p:sldId id="310" r:id="rId9"/>
    <p:sldId id="291" r:id="rId10"/>
    <p:sldId id="324" r:id="rId11"/>
    <p:sldId id="323" r:id="rId12"/>
    <p:sldId id="282" r:id="rId13"/>
    <p:sldId id="286" r:id="rId14"/>
    <p:sldId id="273" r:id="rId15"/>
    <p:sldId id="319" r:id="rId16"/>
    <p:sldId id="280" r:id="rId17"/>
    <p:sldId id="311" r:id="rId18"/>
    <p:sldId id="287" r:id="rId19"/>
    <p:sldId id="281" r:id="rId20"/>
    <p:sldId id="290" r:id="rId21"/>
    <p:sldId id="289" r:id="rId22"/>
    <p:sldId id="320" r:id="rId23"/>
    <p:sldId id="294" r:id="rId24"/>
    <p:sldId id="283" r:id="rId25"/>
    <p:sldId id="298" r:id="rId26"/>
    <p:sldId id="297" r:id="rId27"/>
    <p:sldId id="296" r:id="rId28"/>
    <p:sldId id="295" r:id="rId29"/>
    <p:sldId id="300" r:id="rId30"/>
    <p:sldId id="284" r:id="rId31"/>
    <p:sldId id="299" r:id="rId32"/>
    <p:sldId id="303" r:id="rId33"/>
    <p:sldId id="304" r:id="rId34"/>
    <p:sldId id="321" r:id="rId35"/>
    <p:sldId id="316" r:id="rId36"/>
    <p:sldId id="317" r:id="rId37"/>
    <p:sldId id="322" r:id="rId38"/>
    <p:sldId id="302" r:id="rId39"/>
    <p:sldId id="305" r:id="rId40"/>
    <p:sldId id="306" r:id="rId41"/>
    <p:sldId id="307" r:id="rId42"/>
    <p:sldId id="308" r:id="rId43"/>
    <p:sldId id="274" r:id="rId44"/>
    <p:sldId id="275" r:id="rId45"/>
  </p:sldIdLst>
  <p:sldSz cx="9144000" cy="5143500" type="screen16x9"/>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8">
          <p15:clr>
            <a:srgbClr val="A4A3A4"/>
          </p15:clr>
        </p15:guide>
        <p15:guide id="2" pos="55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8C2B"/>
    <a:srgbClr val="CB6161"/>
    <a:srgbClr val="FF4F4F"/>
    <a:srgbClr val="6699FF"/>
    <a:srgbClr val="3399FF"/>
    <a:srgbClr val="6666FF"/>
    <a:srgbClr val="60B337"/>
    <a:srgbClr val="000000"/>
    <a:srgbClr val="77C020"/>
    <a:srgbClr val="EEF1F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170" autoAdjust="0"/>
    <p:restoredTop sz="94813"/>
  </p:normalViewPr>
  <p:slideViewPr>
    <p:cSldViewPr snapToGrid="0" snapToObjects="1">
      <p:cViewPr varScale="1">
        <p:scale>
          <a:sx n="146" d="100"/>
          <a:sy n="146" d="100"/>
        </p:scale>
        <p:origin x="312" y="114"/>
      </p:cViewPr>
      <p:guideLst>
        <p:guide orient="horz" pos="1808"/>
        <p:guide pos="557"/>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Hawk\Dropbox\1_ConferencesPresentation\Presentations\ResourceSharing_2018\dat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Hawk\Dropbox\1_ConferencesPresentation\Presentations\ResourceSharing_2018\data.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Hawk\Dropbox\1_ConferencesPresentation\Presentations\ResourceSharing_2018\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Request </a:t>
            </a:r>
            <a:r>
              <a:rPr lang="en-US" dirty="0" smtClean="0"/>
              <a:t>Type</a:t>
            </a:r>
            <a:endParaRPr lang="en-US" dirty="0"/>
          </a:p>
        </c:rich>
      </c:tx>
      <c:layout/>
      <c:overlay val="0"/>
    </c:title>
    <c:autoTitleDeleted val="0"/>
    <c:plotArea>
      <c:layout/>
      <c:barChart>
        <c:barDir val="col"/>
        <c:grouping val="clustered"/>
        <c:varyColors val="0"/>
        <c:ser>
          <c:idx val="0"/>
          <c:order val="0"/>
          <c:tx>
            <c:v>Request Type Requested</c:v>
          </c:tx>
          <c:spPr>
            <a:solidFill>
              <a:srgbClr val="6666FF"/>
            </a:solidFill>
          </c:spPr>
          <c:invertIfNegative val="0"/>
          <c:cat>
            <c:strRef>
              <c:f>Sheet1!$A$8:$A$9</c:f>
              <c:strCache>
                <c:ptCount val="2"/>
                <c:pt idx="0">
                  <c:v>Excerpt</c:v>
                </c:pt>
                <c:pt idx="1">
                  <c:v>Full book </c:v>
                </c:pt>
              </c:strCache>
            </c:strRef>
          </c:cat>
          <c:val>
            <c:numRef>
              <c:f>Sheet1!$B$8:$B$9</c:f>
              <c:numCache>
                <c:formatCode>General</c:formatCode>
                <c:ptCount val="2"/>
                <c:pt idx="0">
                  <c:v>75</c:v>
                </c:pt>
                <c:pt idx="1">
                  <c:v>49</c:v>
                </c:pt>
              </c:numCache>
            </c:numRef>
          </c:val>
          <c:extLst>
            <c:ext xmlns:c16="http://schemas.microsoft.com/office/drawing/2014/chart" uri="{C3380CC4-5D6E-409C-BE32-E72D297353CC}">
              <c16:uniqueId val="{00000000-26A1-4541-B8A2-02AB5D8ABABE}"/>
            </c:ext>
          </c:extLst>
        </c:ser>
        <c:dLbls>
          <c:showLegendKey val="0"/>
          <c:showVal val="0"/>
          <c:showCatName val="0"/>
          <c:showSerName val="0"/>
          <c:showPercent val="0"/>
          <c:showBubbleSize val="0"/>
        </c:dLbls>
        <c:gapWidth val="150"/>
        <c:axId val="69130112"/>
        <c:axId val="69131648"/>
      </c:barChart>
      <c:catAx>
        <c:axId val="69130112"/>
        <c:scaling>
          <c:orientation val="minMax"/>
        </c:scaling>
        <c:delete val="0"/>
        <c:axPos val="b"/>
        <c:numFmt formatCode="General" sourceLinked="0"/>
        <c:majorTickMark val="out"/>
        <c:minorTickMark val="none"/>
        <c:tickLblPos val="nextTo"/>
        <c:crossAx val="69131648"/>
        <c:crosses val="autoZero"/>
        <c:auto val="1"/>
        <c:lblAlgn val="ctr"/>
        <c:lblOffset val="100"/>
        <c:noMultiLvlLbl val="0"/>
      </c:catAx>
      <c:valAx>
        <c:axId val="69131648"/>
        <c:scaling>
          <c:orientation val="minMax"/>
        </c:scaling>
        <c:delete val="0"/>
        <c:axPos val="l"/>
        <c:majorGridlines/>
        <c:numFmt formatCode="General" sourceLinked="1"/>
        <c:majorTickMark val="out"/>
        <c:minorTickMark val="none"/>
        <c:tickLblPos val="nextTo"/>
        <c:crossAx val="69130112"/>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Requests by Patron</a:t>
            </a:r>
          </a:p>
        </c:rich>
      </c:tx>
      <c:layout/>
      <c:overlay val="0"/>
    </c:title>
    <c:autoTitleDeleted val="0"/>
    <c:plotArea>
      <c:layout/>
      <c:barChart>
        <c:barDir val="col"/>
        <c:grouping val="clustered"/>
        <c:varyColors val="0"/>
        <c:ser>
          <c:idx val="0"/>
          <c:order val="0"/>
          <c:spPr>
            <a:solidFill>
              <a:srgbClr val="6699FF"/>
            </a:solidFill>
          </c:spPr>
          <c:invertIfNegative val="0"/>
          <c:cat>
            <c:strRef>
              <c:f>Sheet1!$A$20:$A$22</c:f>
              <c:strCache>
                <c:ptCount val="3"/>
                <c:pt idx="0">
                  <c:v>Graduate </c:v>
                </c:pt>
                <c:pt idx="1">
                  <c:v>Undergraduate </c:v>
                </c:pt>
                <c:pt idx="2">
                  <c:v>Faculty</c:v>
                </c:pt>
              </c:strCache>
            </c:strRef>
          </c:cat>
          <c:val>
            <c:numRef>
              <c:f>Sheet1!$B$20:$B$22</c:f>
              <c:numCache>
                <c:formatCode>General</c:formatCode>
                <c:ptCount val="3"/>
                <c:pt idx="0">
                  <c:v>70</c:v>
                </c:pt>
                <c:pt idx="1">
                  <c:v>26</c:v>
                </c:pt>
                <c:pt idx="2">
                  <c:v>28</c:v>
                </c:pt>
              </c:numCache>
            </c:numRef>
          </c:val>
          <c:extLst>
            <c:ext xmlns:c16="http://schemas.microsoft.com/office/drawing/2014/chart" uri="{C3380CC4-5D6E-409C-BE32-E72D297353CC}">
              <c16:uniqueId val="{00000000-4989-4FDD-B738-2AC49785923A}"/>
            </c:ext>
          </c:extLst>
        </c:ser>
        <c:dLbls>
          <c:showLegendKey val="0"/>
          <c:showVal val="0"/>
          <c:showCatName val="0"/>
          <c:showSerName val="0"/>
          <c:showPercent val="0"/>
          <c:showBubbleSize val="0"/>
        </c:dLbls>
        <c:gapWidth val="150"/>
        <c:axId val="80945536"/>
        <c:axId val="80947072"/>
      </c:barChart>
      <c:catAx>
        <c:axId val="80945536"/>
        <c:scaling>
          <c:orientation val="minMax"/>
        </c:scaling>
        <c:delete val="0"/>
        <c:axPos val="b"/>
        <c:numFmt formatCode="General" sourceLinked="0"/>
        <c:majorTickMark val="none"/>
        <c:minorTickMark val="none"/>
        <c:tickLblPos val="nextTo"/>
        <c:crossAx val="80947072"/>
        <c:crosses val="autoZero"/>
        <c:auto val="1"/>
        <c:lblAlgn val="ctr"/>
        <c:lblOffset val="100"/>
        <c:noMultiLvlLbl val="0"/>
      </c:catAx>
      <c:valAx>
        <c:axId val="80947072"/>
        <c:scaling>
          <c:orientation val="minMax"/>
        </c:scaling>
        <c:delete val="0"/>
        <c:axPos val="l"/>
        <c:majorGridlines/>
        <c:numFmt formatCode="General" sourceLinked="1"/>
        <c:majorTickMark val="none"/>
        <c:minorTickMark val="none"/>
        <c:tickLblPos val="nextTo"/>
        <c:crossAx val="80945536"/>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layout/>
      <c:overlay val="0"/>
    </c:title>
    <c:autoTitleDeleted val="0"/>
    <c:plotArea>
      <c:layout/>
      <c:barChart>
        <c:barDir val="col"/>
        <c:grouping val="clustered"/>
        <c:varyColors val="0"/>
        <c:ser>
          <c:idx val="0"/>
          <c:order val="0"/>
          <c:tx>
            <c:v>Requested Format</c:v>
          </c:tx>
          <c:spPr>
            <a:solidFill>
              <a:srgbClr val="6699FF"/>
            </a:solidFill>
          </c:spPr>
          <c:invertIfNegative val="0"/>
          <c:cat>
            <c:strRef>
              <c:f>Sheet1!$A$13:$A$16</c:f>
              <c:strCache>
                <c:ptCount val="4"/>
                <c:pt idx="0">
                  <c:v>PDF</c:v>
                </c:pt>
                <c:pt idx="1">
                  <c:v>ePub</c:v>
                </c:pt>
                <c:pt idx="2">
                  <c:v>Word</c:v>
                </c:pt>
                <c:pt idx="3">
                  <c:v>eBook</c:v>
                </c:pt>
              </c:strCache>
            </c:strRef>
          </c:cat>
          <c:val>
            <c:numRef>
              <c:f>Sheet1!$B$13:$B$16</c:f>
              <c:numCache>
                <c:formatCode>General</c:formatCode>
                <c:ptCount val="4"/>
                <c:pt idx="0">
                  <c:v>93</c:v>
                </c:pt>
                <c:pt idx="1">
                  <c:v>26</c:v>
                </c:pt>
                <c:pt idx="2">
                  <c:v>4</c:v>
                </c:pt>
                <c:pt idx="3">
                  <c:v>1</c:v>
                </c:pt>
              </c:numCache>
            </c:numRef>
          </c:val>
          <c:extLst>
            <c:ext xmlns:c16="http://schemas.microsoft.com/office/drawing/2014/chart" uri="{C3380CC4-5D6E-409C-BE32-E72D297353CC}">
              <c16:uniqueId val="{00000000-7C61-4BDC-BEFA-4BCE91C7C7CE}"/>
            </c:ext>
          </c:extLst>
        </c:ser>
        <c:dLbls>
          <c:showLegendKey val="0"/>
          <c:showVal val="0"/>
          <c:showCatName val="0"/>
          <c:showSerName val="0"/>
          <c:showPercent val="0"/>
          <c:showBubbleSize val="0"/>
        </c:dLbls>
        <c:gapWidth val="150"/>
        <c:axId val="81365632"/>
        <c:axId val="81367424"/>
      </c:barChart>
      <c:catAx>
        <c:axId val="81365632"/>
        <c:scaling>
          <c:orientation val="minMax"/>
        </c:scaling>
        <c:delete val="0"/>
        <c:axPos val="b"/>
        <c:numFmt formatCode="General" sourceLinked="0"/>
        <c:majorTickMark val="out"/>
        <c:minorTickMark val="none"/>
        <c:tickLblPos val="nextTo"/>
        <c:crossAx val="81367424"/>
        <c:crosses val="autoZero"/>
        <c:auto val="1"/>
        <c:lblAlgn val="ctr"/>
        <c:lblOffset val="100"/>
        <c:noMultiLvlLbl val="0"/>
      </c:catAx>
      <c:valAx>
        <c:axId val="81367424"/>
        <c:scaling>
          <c:orientation val="minMax"/>
        </c:scaling>
        <c:delete val="0"/>
        <c:axPos val="l"/>
        <c:majorGridlines/>
        <c:numFmt formatCode="General" sourceLinked="1"/>
        <c:majorTickMark val="out"/>
        <c:minorTickMark val="none"/>
        <c:tickLblPos val="nextTo"/>
        <c:crossAx val="81365632"/>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340507436570429"/>
          <c:y val="5.8151609553478714E-2"/>
          <c:w val="0.89659492563429566"/>
          <c:h val="0.75867114741498498"/>
        </c:manualLayout>
      </c:layout>
      <c:barChart>
        <c:barDir val="col"/>
        <c:grouping val="clustered"/>
        <c:varyColors val="0"/>
        <c:ser>
          <c:idx val="0"/>
          <c:order val="0"/>
          <c:tx>
            <c:strRef>
              <c:f>Sheet3!$B$3</c:f>
              <c:strCache>
                <c:ptCount val="1"/>
                <c:pt idx="0">
                  <c:v>Graduate</c:v>
                </c:pt>
              </c:strCache>
            </c:strRef>
          </c:tx>
          <c:spPr>
            <a:solidFill>
              <a:schemeClr val="accent2">
                <a:lumMod val="60000"/>
                <a:lumOff val="40000"/>
              </a:schemeClr>
            </a:solidFill>
          </c:spPr>
          <c:invertIfNegative val="0"/>
          <c:cat>
            <c:strRef>
              <c:f>Sheet3!$C$1:$F$2</c:f>
              <c:strCache>
                <c:ptCount val="4"/>
                <c:pt idx="0">
                  <c:v>PDF</c:v>
                </c:pt>
                <c:pt idx="1">
                  <c:v>ePub</c:v>
                </c:pt>
                <c:pt idx="2">
                  <c:v>Word</c:v>
                </c:pt>
                <c:pt idx="3">
                  <c:v>eBook</c:v>
                </c:pt>
              </c:strCache>
            </c:strRef>
          </c:cat>
          <c:val>
            <c:numRef>
              <c:f>Sheet3!$C$3:$F$3</c:f>
              <c:numCache>
                <c:formatCode>General</c:formatCode>
                <c:ptCount val="4"/>
                <c:pt idx="0">
                  <c:v>66</c:v>
                </c:pt>
                <c:pt idx="1">
                  <c:v>0</c:v>
                </c:pt>
                <c:pt idx="2">
                  <c:v>4</c:v>
                </c:pt>
                <c:pt idx="3">
                  <c:v>0</c:v>
                </c:pt>
              </c:numCache>
            </c:numRef>
          </c:val>
          <c:extLst>
            <c:ext xmlns:c16="http://schemas.microsoft.com/office/drawing/2014/chart" uri="{C3380CC4-5D6E-409C-BE32-E72D297353CC}">
              <c16:uniqueId val="{00000000-2A72-421C-B5C4-092D0D99A122}"/>
            </c:ext>
          </c:extLst>
        </c:ser>
        <c:ser>
          <c:idx val="1"/>
          <c:order val="1"/>
          <c:tx>
            <c:strRef>
              <c:f>Sheet3!$B$4</c:f>
              <c:strCache>
                <c:ptCount val="1"/>
                <c:pt idx="0">
                  <c:v>Undegraduate</c:v>
                </c:pt>
              </c:strCache>
            </c:strRef>
          </c:tx>
          <c:spPr>
            <a:solidFill>
              <a:srgbClr val="CB6161"/>
            </a:solidFill>
          </c:spPr>
          <c:invertIfNegative val="0"/>
          <c:cat>
            <c:strRef>
              <c:f>Sheet3!$C$1:$F$2</c:f>
              <c:strCache>
                <c:ptCount val="4"/>
                <c:pt idx="0">
                  <c:v>PDF</c:v>
                </c:pt>
                <c:pt idx="1">
                  <c:v>ePub</c:v>
                </c:pt>
                <c:pt idx="2">
                  <c:v>Word</c:v>
                </c:pt>
                <c:pt idx="3">
                  <c:v>eBook</c:v>
                </c:pt>
              </c:strCache>
            </c:strRef>
          </c:cat>
          <c:val>
            <c:numRef>
              <c:f>Sheet3!$C$4:$F$4</c:f>
              <c:numCache>
                <c:formatCode>General</c:formatCode>
                <c:ptCount val="4"/>
                <c:pt idx="0">
                  <c:v>25</c:v>
                </c:pt>
                <c:pt idx="1">
                  <c:v>0</c:v>
                </c:pt>
                <c:pt idx="2">
                  <c:v>0</c:v>
                </c:pt>
                <c:pt idx="3">
                  <c:v>1</c:v>
                </c:pt>
              </c:numCache>
            </c:numRef>
          </c:val>
          <c:extLst>
            <c:ext xmlns:c16="http://schemas.microsoft.com/office/drawing/2014/chart" uri="{C3380CC4-5D6E-409C-BE32-E72D297353CC}">
              <c16:uniqueId val="{00000001-2A72-421C-B5C4-092D0D99A122}"/>
            </c:ext>
          </c:extLst>
        </c:ser>
        <c:ser>
          <c:idx val="2"/>
          <c:order val="2"/>
          <c:tx>
            <c:strRef>
              <c:f>Sheet3!$B$5</c:f>
              <c:strCache>
                <c:ptCount val="1"/>
                <c:pt idx="0">
                  <c:v>Faculty</c:v>
                </c:pt>
              </c:strCache>
            </c:strRef>
          </c:tx>
          <c:spPr>
            <a:solidFill>
              <a:srgbClr val="4C8C2B"/>
            </a:solidFill>
          </c:spPr>
          <c:invertIfNegative val="0"/>
          <c:cat>
            <c:strRef>
              <c:f>Sheet3!$C$1:$F$2</c:f>
              <c:strCache>
                <c:ptCount val="4"/>
                <c:pt idx="0">
                  <c:v>PDF</c:v>
                </c:pt>
                <c:pt idx="1">
                  <c:v>ePub</c:v>
                </c:pt>
                <c:pt idx="2">
                  <c:v>Word</c:v>
                </c:pt>
                <c:pt idx="3">
                  <c:v>eBook</c:v>
                </c:pt>
              </c:strCache>
            </c:strRef>
          </c:cat>
          <c:val>
            <c:numRef>
              <c:f>Sheet3!$C$5:$F$5</c:f>
              <c:numCache>
                <c:formatCode>General</c:formatCode>
                <c:ptCount val="4"/>
                <c:pt idx="0">
                  <c:v>2</c:v>
                </c:pt>
                <c:pt idx="1">
                  <c:v>26</c:v>
                </c:pt>
                <c:pt idx="2">
                  <c:v>0</c:v>
                </c:pt>
                <c:pt idx="3">
                  <c:v>0</c:v>
                </c:pt>
              </c:numCache>
            </c:numRef>
          </c:val>
          <c:extLst>
            <c:ext xmlns:c16="http://schemas.microsoft.com/office/drawing/2014/chart" uri="{C3380CC4-5D6E-409C-BE32-E72D297353CC}">
              <c16:uniqueId val="{00000002-2A72-421C-B5C4-092D0D99A122}"/>
            </c:ext>
          </c:extLst>
        </c:ser>
        <c:dLbls>
          <c:showLegendKey val="0"/>
          <c:showVal val="0"/>
          <c:showCatName val="0"/>
          <c:showSerName val="0"/>
          <c:showPercent val="0"/>
          <c:showBubbleSize val="0"/>
        </c:dLbls>
        <c:gapWidth val="150"/>
        <c:axId val="81393920"/>
        <c:axId val="81616896"/>
      </c:barChart>
      <c:catAx>
        <c:axId val="81393920"/>
        <c:scaling>
          <c:orientation val="minMax"/>
        </c:scaling>
        <c:delete val="0"/>
        <c:axPos val="b"/>
        <c:numFmt formatCode="General" sourceLinked="0"/>
        <c:majorTickMark val="out"/>
        <c:minorTickMark val="none"/>
        <c:tickLblPos val="nextTo"/>
        <c:crossAx val="81616896"/>
        <c:crosses val="autoZero"/>
        <c:auto val="1"/>
        <c:lblAlgn val="ctr"/>
        <c:lblOffset val="100"/>
        <c:noMultiLvlLbl val="0"/>
      </c:catAx>
      <c:valAx>
        <c:axId val="81616896"/>
        <c:scaling>
          <c:orientation val="minMax"/>
        </c:scaling>
        <c:delete val="0"/>
        <c:axPos val="l"/>
        <c:majorGridlines/>
        <c:numFmt formatCode="General" sourceLinked="1"/>
        <c:majorTickMark val="out"/>
        <c:minorTickMark val="none"/>
        <c:tickLblPos val="nextTo"/>
        <c:crossAx val="81393920"/>
        <c:crosses val="autoZero"/>
        <c:crossBetween val="between"/>
      </c:valAx>
    </c:plotArea>
    <c:legend>
      <c:legendPos val="b"/>
      <c:layout/>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1EA7726C-ACAE-124E-B040-09E55DEF4DA0}" type="datetimeFigureOut">
              <a:rPr lang="en-US" smtClean="0"/>
              <a:pPr/>
              <a:t>4/13/2018</a:t>
            </a:fld>
            <a:endParaRPr lang="en-US" dirty="0"/>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681C18C3-2E63-8349-A502-4ACA2BEDD3E4}" type="slidenum">
              <a:rPr lang="en-US" smtClean="0"/>
              <a:pPr/>
              <a:t>‹#›</a:t>
            </a:fld>
            <a:endParaRPr lang="en-US" dirty="0"/>
          </a:p>
        </p:txBody>
      </p:sp>
    </p:spTree>
    <p:extLst>
      <p:ext uri="{BB962C8B-B14F-4D97-AF65-F5344CB8AC3E}">
        <p14:creationId xmlns:p14="http://schemas.microsoft.com/office/powerpoint/2010/main" val="8611898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FF8CA59C-26AF-6346-A5CF-41ECEFF79957}" type="datetimeFigureOut">
              <a:rPr lang="en-US" smtClean="0"/>
              <a:pPr/>
              <a:t>4/13/2018</a:t>
            </a:fld>
            <a:endParaRPr lang="en-US" dirty="0"/>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34E242FB-C156-A14A-9F52-74F252AEF9C7}" type="slidenum">
              <a:rPr lang="en-US" smtClean="0"/>
              <a:pPr/>
              <a:t>‹#›</a:t>
            </a:fld>
            <a:endParaRPr lang="en-US" dirty="0"/>
          </a:p>
        </p:txBody>
      </p:sp>
    </p:spTree>
    <p:extLst>
      <p:ext uri="{BB962C8B-B14F-4D97-AF65-F5344CB8AC3E}">
        <p14:creationId xmlns:p14="http://schemas.microsoft.com/office/powerpoint/2010/main" val="1244590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tiff"/><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tiff"/><Relationship Id="rId1" Type="http://schemas.openxmlformats.org/officeDocument/2006/relationships/slideMaster" Target="../slideMasters/slideMaster1.xml"/><Relationship Id="rId4" Type="http://schemas.openxmlformats.org/officeDocument/2006/relationships/image" Target="../media/image7.tif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11.png"/><Relationship Id="rId4" Type="http://schemas.microsoft.com/office/2007/relationships/hdphoto" Target="../media/hdphoto2.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6" name="Rectangle 5"/>
          <p:cNvSpPr/>
          <p:nvPr userDrawn="1"/>
        </p:nvSpPr>
        <p:spPr>
          <a:xfrm>
            <a:off x="0" y="151415"/>
            <a:ext cx="9144000" cy="1781146"/>
          </a:xfrm>
          <a:prstGeom prst="rect">
            <a:avLst/>
          </a:prstGeom>
          <a:solidFill>
            <a:srgbClr val="EEF1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rotWithShape="1">
          <a:blip r:embed="rId2" cstate="hqprint">
            <a:alphaModFix amt="14000"/>
            <a:extLst>
              <a:ext uri="{28A0092B-C50C-407E-A947-70E740481C1C}">
                <a14:useLocalDpi xmlns:a14="http://schemas.microsoft.com/office/drawing/2010/main"/>
              </a:ext>
            </a:extLst>
          </a:blip>
          <a:srcRect l="12803" t="24510" r="24328" b="54883"/>
          <a:stretch/>
        </p:blipFill>
        <p:spPr>
          <a:xfrm>
            <a:off x="3771855" y="151415"/>
            <a:ext cx="5372145" cy="1775661"/>
          </a:xfrm>
          <a:prstGeom prst="rect">
            <a:avLst/>
          </a:prstGeom>
        </p:spPr>
      </p:pic>
      <p:pic>
        <p:nvPicPr>
          <p:cNvPr id="3" name="Picture 2"/>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4829307" y="151415"/>
            <a:ext cx="4017965" cy="1775661"/>
          </a:xfrm>
          <a:prstGeom prst="rect">
            <a:avLst/>
          </a:prstGeom>
        </p:spPr>
      </p:pic>
      <p:sp>
        <p:nvSpPr>
          <p:cNvPr id="32" name="Text Placeholder 17"/>
          <p:cNvSpPr>
            <a:spLocks noGrp="1"/>
          </p:cNvSpPr>
          <p:nvPr>
            <p:ph type="body" sz="quarter" idx="12" hasCustomPrompt="1"/>
          </p:nvPr>
        </p:nvSpPr>
        <p:spPr>
          <a:xfrm>
            <a:off x="452713" y="2315531"/>
            <a:ext cx="7815262" cy="1401763"/>
          </a:xfrm>
          <a:prstGeom prst="rect">
            <a:avLst/>
          </a:prstGeom>
        </p:spPr>
        <p:txBody>
          <a:bodyPr lIns="0"/>
          <a:lstStyle>
            <a:lvl1pPr marL="0" indent="0">
              <a:buNone/>
              <a:defRPr sz="4000" b="1">
                <a:solidFill>
                  <a:srgbClr val="4C8C2B"/>
                </a:solidFill>
              </a:defRPr>
            </a:lvl1pPr>
          </a:lstStyle>
          <a:p>
            <a:pPr lvl="0"/>
            <a:r>
              <a:rPr lang="en-US" dirty="0" smtClean="0"/>
              <a:t>Title of presentation goes here and it can be two lines long</a:t>
            </a:r>
            <a:endParaRPr lang="en-US" dirty="0"/>
          </a:p>
        </p:txBody>
      </p:sp>
      <p:sp>
        <p:nvSpPr>
          <p:cNvPr id="33" name="Text Placeholder 24"/>
          <p:cNvSpPr>
            <a:spLocks noGrp="1"/>
          </p:cNvSpPr>
          <p:nvPr>
            <p:ph type="body" sz="quarter" idx="13" hasCustomPrompt="1"/>
          </p:nvPr>
        </p:nvSpPr>
        <p:spPr>
          <a:xfrm>
            <a:off x="452438" y="3749092"/>
            <a:ext cx="7815262" cy="627062"/>
          </a:xfrm>
          <a:prstGeom prst="rect">
            <a:avLst/>
          </a:prstGeom>
        </p:spPr>
        <p:txBody>
          <a:bodyPr lIns="0"/>
          <a:lstStyle>
            <a:lvl1pPr marL="0" indent="0">
              <a:buNone/>
              <a:defRPr sz="1600" b="1" cap="all" spc="20" baseline="0">
                <a:solidFill>
                  <a:schemeClr val="tx1"/>
                </a:solidFill>
              </a:defRPr>
            </a:lvl1pPr>
          </a:lstStyle>
          <a:p>
            <a:pPr lvl="0"/>
            <a:r>
              <a:rPr lang="en-US" dirty="0" smtClean="0"/>
              <a:t>JANE SMITH, NAME OF ORGANIZATION</a:t>
            </a:r>
            <a:endParaRPr lang="en-US" dirty="0"/>
          </a:p>
        </p:txBody>
      </p:sp>
      <p:pic>
        <p:nvPicPr>
          <p:cNvPr id="12" name="Picture 26" descr="OCLC_H_PMS.eps"/>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8065903" y="4665694"/>
            <a:ext cx="858624" cy="2856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Rectangle 12"/>
          <p:cNvSpPr/>
          <p:nvPr userDrawn="1"/>
        </p:nvSpPr>
        <p:spPr>
          <a:xfrm>
            <a:off x="3267221" y="-3277"/>
            <a:ext cx="5876779" cy="92529"/>
          </a:xfrm>
          <a:prstGeom prst="rect">
            <a:avLst/>
          </a:prstGeom>
          <a:solidFill>
            <a:srgbClr val="F6BE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2208725" y="-3277"/>
            <a:ext cx="1058496" cy="92529"/>
          </a:xfrm>
          <a:prstGeom prst="rect">
            <a:avLst/>
          </a:prstGeom>
          <a:solidFill>
            <a:srgbClr val="B7BF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0" y="-3277"/>
            <a:ext cx="2208725" cy="92529"/>
          </a:xfrm>
          <a:prstGeom prst="rect">
            <a:avLst/>
          </a:prstGeom>
          <a:solidFill>
            <a:srgbClr val="77C0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userDrawn="1"/>
        </p:nvPicPr>
        <p:blipFill>
          <a:blip r:embed="rId5"/>
          <a:stretch>
            <a:fillRect/>
          </a:stretch>
        </p:blipFill>
        <p:spPr>
          <a:xfrm>
            <a:off x="452438" y="420776"/>
            <a:ext cx="3465870" cy="1242423"/>
          </a:xfrm>
          <a:prstGeom prst="rect">
            <a:avLst/>
          </a:prstGeom>
        </p:spPr>
      </p:pic>
      <p:pic>
        <p:nvPicPr>
          <p:cNvPr id="4" name="Picture 3"/>
          <p:cNvPicPr>
            <a:picLocks noChangeAspect="1"/>
          </p:cNvPicPr>
          <p:nvPr userDrawn="1"/>
        </p:nvPicPr>
        <p:blipFill>
          <a:blip r:embed="rId6"/>
          <a:stretch>
            <a:fillRect/>
          </a:stretch>
        </p:blipFill>
        <p:spPr>
          <a:xfrm>
            <a:off x="337671" y="4611674"/>
            <a:ext cx="1422400" cy="393700"/>
          </a:xfrm>
          <a:prstGeom prst="rect">
            <a:avLst/>
          </a:prstGeom>
        </p:spPr>
      </p:pic>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peaker Intro">
    <p:spTree>
      <p:nvGrpSpPr>
        <p:cNvPr id="1" name=""/>
        <p:cNvGrpSpPr/>
        <p:nvPr/>
      </p:nvGrpSpPr>
      <p:grpSpPr>
        <a:xfrm>
          <a:off x="0" y="0"/>
          <a:ext cx="0" cy="0"/>
          <a:chOff x="0" y="0"/>
          <a:chExt cx="0" cy="0"/>
        </a:xfrm>
      </p:grpSpPr>
      <p:pic>
        <p:nvPicPr>
          <p:cNvPr id="23" name="Picture 22"/>
          <p:cNvPicPr>
            <a:picLocks noChangeAspect="1"/>
          </p:cNvPicPr>
          <p:nvPr userDrawn="1"/>
        </p:nvPicPr>
        <p:blipFill rotWithShape="1">
          <a:blip r:embed="rId2" cstate="hqprint">
            <a:alphaModFix amt="13000"/>
            <a:extLst>
              <a:ext uri="{28A0092B-C50C-407E-A947-70E740481C1C}">
                <a14:useLocalDpi xmlns:a14="http://schemas.microsoft.com/office/drawing/2010/main"/>
              </a:ext>
            </a:extLst>
          </a:blip>
          <a:srcRect/>
          <a:stretch/>
        </p:blipFill>
        <p:spPr>
          <a:xfrm>
            <a:off x="4149439" y="975360"/>
            <a:ext cx="4994562" cy="4168140"/>
          </a:xfrm>
          <a:prstGeom prst="rect">
            <a:avLst/>
          </a:prstGeom>
        </p:spPr>
      </p:pic>
      <p:sp>
        <p:nvSpPr>
          <p:cNvPr id="13" name="Picture Placeholder 8"/>
          <p:cNvSpPr>
            <a:spLocks noGrp="1"/>
          </p:cNvSpPr>
          <p:nvPr>
            <p:ph type="pic" sz="quarter" idx="10" hasCustomPrompt="1"/>
          </p:nvPr>
        </p:nvSpPr>
        <p:spPr>
          <a:xfrm>
            <a:off x="1114447" y="1386766"/>
            <a:ext cx="1761082" cy="1831948"/>
          </a:xfrm>
          <a:prstGeom prst="rect">
            <a:avLst/>
          </a:prstGeom>
        </p:spPr>
        <p:txBody>
          <a:bodyPr vert="horz" anchor="ctr" anchorCtr="0"/>
          <a:lstStyle>
            <a:lvl1pPr marL="0" indent="0" algn="ctr">
              <a:spcBef>
                <a:spcPts val="0"/>
              </a:spcBef>
              <a:buNone/>
              <a:defRPr sz="1400" baseline="0">
                <a:solidFill>
                  <a:schemeClr val="tx1"/>
                </a:solidFill>
                <a:latin typeface="+mn-lt"/>
              </a:defRPr>
            </a:lvl1pPr>
          </a:lstStyle>
          <a:p>
            <a:r>
              <a:rPr lang="en-US" dirty="0" smtClean="0"/>
              <a:t>Place Speaker </a:t>
            </a:r>
            <a:br>
              <a:rPr lang="en-US" dirty="0" smtClean="0"/>
            </a:br>
            <a:r>
              <a:rPr lang="en-US" dirty="0" smtClean="0"/>
              <a:t>Photo Here</a:t>
            </a:r>
            <a:endParaRPr lang="en-US" dirty="0"/>
          </a:p>
        </p:txBody>
      </p:sp>
      <p:sp>
        <p:nvSpPr>
          <p:cNvPr id="17" name="Text Placeholder 12"/>
          <p:cNvSpPr>
            <a:spLocks noGrp="1"/>
          </p:cNvSpPr>
          <p:nvPr>
            <p:ph type="body" sz="quarter" idx="12" hasCustomPrompt="1"/>
          </p:nvPr>
        </p:nvSpPr>
        <p:spPr>
          <a:xfrm>
            <a:off x="3090843" y="2327578"/>
            <a:ext cx="5030269" cy="639129"/>
          </a:xfrm>
          <a:prstGeom prst="rect">
            <a:avLst/>
          </a:prstGeom>
        </p:spPr>
        <p:txBody>
          <a:bodyPr vert="horz" lIns="0" tIns="0" rIns="182880">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baseline="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smtClean="0">
                <a:ln>
                  <a:noFill/>
                </a:ln>
                <a:solidFill>
                  <a:srgbClr val="000000">
                    <a:lumMod val="85000"/>
                    <a:lumOff val="15000"/>
                  </a:srgbClr>
                </a:solidFill>
                <a:effectLst/>
                <a:uLnTx/>
                <a:uFillTx/>
                <a:latin typeface="+mn-lt"/>
                <a:ea typeface="ＭＳ Ｐゴシック" charset="0"/>
                <a:cs typeface="Arial"/>
              </a:rPr>
              <a:t>Speaker Position, Speaker Title</a:t>
            </a:r>
          </a:p>
        </p:txBody>
      </p:sp>
      <p:sp>
        <p:nvSpPr>
          <p:cNvPr id="26" name="Text Placeholder 2"/>
          <p:cNvSpPr>
            <a:spLocks noGrp="1"/>
          </p:cNvSpPr>
          <p:nvPr>
            <p:ph type="body" sz="quarter" idx="13" hasCustomPrompt="1"/>
          </p:nvPr>
        </p:nvSpPr>
        <p:spPr>
          <a:xfrm>
            <a:off x="3090835" y="1791337"/>
            <a:ext cx="5030277" cy="488156"/>
          </a:xfrm>
          <a:prstGeom prst="rect">
            <a:avLst/>
          </a:prstGeom>
        </p:spPr>
        <p:txBody>
          <a:bodyPr vert="horz" lIns="0" rIns="182880" bIns="0" anchor="b" anchorCtr="0"/>
          <a:lstStyle>
            <a:lvl1pPr marL="0" indent="0">
              <a:buNone/>
              <a:defRPr sz="3600" b="1" baseline="0">
                <a:solidFill>
                  <a:srgbClr val="4C8C2B"/>
                </a:solidFill>
              </a:defRPr>
            </a:lvl1pPr>
          </a:lstStyle>
          <a:p>
            <a:pPr lvl="0"/>
            <a:r>
              <a:rPr lang="en-US" dirty="0" smtClean="0"/>
              <a:t>Speaker Name</a:t>
            </a:r>
            <a:endParaRPr lang="en-US" dirty="0"/>
          </a:p>
        </p:txBody>
      </p:sp>
      <p:pic>
        <p:nvPicPr>
          <p:cNvPr id="15" name="Picture 26" descr="OCLC_H_PMS.eps"/>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065903" y="4691820"/>
            <a:ext cx="858624" cy="2856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1"/>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262684" y="4691820"/>
            <a:ext cx="2293879" cy="227913"/>
          </a:xfrm>
          <a:prstGeom prst="rect">
            <a:avLst/>
          </a:prstGeom>
        </p:spPr>
      </p:pic>
      <p:sp>
        <p:nvSpPr>
          <p:cNvPr id="11" name="Rectangle 10"/>
          <p:cNvSpPr/>
          <p:nvPr userDrawn="1"/>
        </p:nvSpPr>
        <p:spPr>
          <a:xfrm>
            <a:off x="3267221" y="-3277"/>
            <a:ext cx="5876779" cy="92529"/>
          </a:xfrm>
          <a:prstGeom prst="rect">
            <a:avLst/>
          </a:prstGeom>
          <a:solidFill>
            <a:srgbClr val="F6BE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p:cNvSpPr/>
          <p:nvPr userDrawn="1"/>
        </p:nvSpPr>
        <p:spPr>
          <a:xfrm>
            <a:off x="2208725" y="-3277"/>
            <a:ext cx="1058496" cy="92529"/>
          </a:xfrm>
          <a:prstGeom prst="rect">
            <a:avLst/>
          </a:prstGeom>
          <a:solidFill>
            <a:srgbClr val="B7BF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0" y="-3277"/>
            <a:ext cx="2208725" cy="92529"/>
          </a:xfrm>
          <a:prstGeom prst="rect">
            <a:avLst/>
          </a:prstGeom>
          <a:solidFill>
            <a:srgbClr val="77C0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37085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New Section">
    <p:spTree>
      <p:nvGrpSpPr>
        <p:cNvPr id="1" name=""/>
        <p:cNvGrpSpPr/>
        <p:nvPr/>
      </p:nvGrpSpPr>
      <p:grpSpPr>
        <a:xfrm>
          <a:off x="0" y="0"/>
          <a:ext cx="0" cy="0"/>
          <a:chOff x="0" y="0"/>
          <a:chExt cx="0" cy="0"/>
        </a:xfrm>
      </p:grpSpPr>
      <p:sp>
        <p:nvSpPr>
          <p:cNvPr id="3" name="Rectangle 2"/>
          <p:cNvSpPr/>
          <p:nvPr userDrawn="1"/>
        </p:nvSpPr>
        <p:spPr>
          <a:xfrm>
            <a:off x="0" y="138112"/>
            <a:ext cx="9144000" cy="5005388"/>
          </a:xfrm>
          <a:prstGeom prst="rect">
            <a:avLst/>
          </a:prstGeom>
          <a:solidFill>
            <a:srgbClr val="77C02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Text Placeholder 5"/>
          <p:cNvSpPr>
            <a:spLocks noGrp="1"/>
          </p:cNvSpPr>
          <p:nvPr>
            <p:ph type="body" sz="quarter" idx="10" hasCustomPrompt="1"/>
          </p:nvPr>
        </p:nvSpPr>
        <p:spPr>
          <a:xfrm>
            <a:off x="774914" y="782961"/>
            <a:ext cx="7377193" cy="3138110"/>
          </a:xfrm>
          <a:prstGeom prst="rect">
            <a:avLst/>
          </a:prstGeom>
        </p:spPr>
        <p:txBody>
          <a:bodyPr bIns="365760" anchor="ctr" anchorCtr="0"/>
          <a:lstStyle>
            <a:lvl1pPr marL="0" indent="0">
              <a:buNone/>
              <a:defRPr sz="5400" baseline="0">
                <a:solidFill>
                  <a:schemeClr val="bg1"/>
                </a:solidFill>
              </a:defRPr>
            </a:lvl1pPr>
          </a:lstStyle>
          <a:p>
            <a:pPr lvl="0"/>
            <a:r>
              <a:rPr lang="en-US" dirty="0" smtClean="0"/>
              <a:t>Section title goes here</a:t>
            </a:r>
            <a:endParaRPr lang="en-US" dirty="0"/>
          </a:p>
        </p:txBody>
      </p:sp>
      <p:pic>
        <p:nvPicPr>
          <p:cNvPr id="17" name="Picture 16"/>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065903" y="4696658"/>
            <a:ext cx="851535" cy="278130"/>
          </a:xfrm>
          <a:prstGeom prst="rect">
            <a:avLst/>
          </a:prstGeom>
        </p:spPr>
      </p:pic>
      <p:pic>
        <p:nvPicPr>
          <p:cNvPr id="9" name="Picture 8"/>
          <p:cNvPicPr>
            <a:picLocks noChangeAspect="1"/>
          </p:cNvPicPr>
          <p:nvPr userDrawn="1"/>
        </p:nvPicPr>
        <p:blipFill>
          <a:blip r:embed="rId3" cstate="hqprint">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262684" y="4691820"/>
            <a:ext cx="2293879" cy="227913"/>
          </a:xfrm>
          <a:prstGeom prst="rect">
            <a:avLst/>
          </a:prstGeom>
        </p:spPr>
      </p:pic>
      <p:sp>
        <p:nvSpPr>
          <p:cNvPr id="11" name="Rectangle 10"/>
          <p:cNvSpPr/>
          <p:nvPr userDrawn="1"/>
        </p:nvSpPr>
        <p:spPr>
          <a:xfrm>
            <a:off x="3267221" y="-3277"/>
            <a:ext cx="5876779" cy="92529"/>
          </a:xfrm>
          <a:prstGeom prst="rect">
            <a:avLst/>
          </a:prstGeom>
          <a:solidFill>
            <a:srgbClr val="F6BE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2208725" y="-3277"/>
            <a:ext cx="1058496" cy="92529"/>
          </a:xfrm>
          <a:prstGeom prst="rect">
            <a:avLst/>
          </a:prstGeom>
          <a:solidFill>
            <a:srgbClr val="B7BF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3277"/>
            <a:ext cx="2208725" cy="92529"/>
          </a:xfrm>
          <a:prstGeom prst="rect">
            <a:avLst/>
          </a:prstGeom>
          <a:solidFill>
            <a:srgbClr val="77C0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Bullet">
    <p:spTree>
      <p:nvGrpSpPr>
        <p:cNvPr id="1" name=""/>
        <p:cNvGrpSpPr/>
        <p:nvPr/>
      </p:nvGrpSpPr>
      <p:grpSpPr>
        <a:xfrm>
          <a:off x="0" y="0"/>
          <a:ext cx="0" cy="0"/>
          <a:chOff x="0" y="0"/>
          <a:chExt cx="0" cy="0"/>
        </a:xfrm>
      </p:grpSpPr>
      <p:sp>
        <p:nvSpPr>
          <p:cNvPr id="6" name="Text Placeholder 5"/>
          <p:cNvSpPr>
            <a:spLocks noGrp="1"/>
          </p:cNvSpPr>
          <p:nvPr>
            <p:ph type="body" sz="quarter" idx="13" hasCustomPrompt="1"/>
          </p:nvPr>
        </p:nvSpPr>
        <p:spPr>
          <a:xfrm>
            <a:off x="340786" y="343304"/>
            <a:ext cx="8439148" cy="686442"/>
          </a:xfrm>
          <a:prstGeom prst="rect">
            <a:avLst/>
          </a:prstGeom>
        </p:spPr>
        <p:txBody>
          <a:bodyPr vert="horz"/>
          <a:lstStyle>
            <a:lvl1pPr marL="0" indent="0">
              <a:buNone/>
              <a:defRPr sz="3600" b="1" baseline="0">
                <a:solidFill>
                  <a:srgbClr val="4C8C2B"/>
                </a:solidFill>
              </a:defRPr>
            </a:lvl1pPr>
          </a:lstStyle>
          <a:p>
            <a:pPr lvl="0"/>
            <a:r>
              <a:rPr lang="en-US" dirty="0" smtClean="0"/>
              <a:t>Title of slide</a:t>
            </a:r>
            <a:endParaRPr lang="en-US" dirty="0"/>
          </a:p>
        </p:txBody>
      </p:sp>
      <p:sp>
        <p:nvSpPr>
          <p:cNvPr id="10" name="Text Placeholder 3"/>
          <p:cNvSpPr>
            <a:spLocks noGrp="1"/>
          </p:cNvSpPr>
          <p:nvPr>
            <p:ph type="body" sz="quarter" idx="12"/>
          </p:nvPr>
        </p:nvSpPr>
        <p:spPr>
          <a:xfrm>
            <a:off x="340786" y="1029747"/>
            <a:ext cx="8439148" cy="3141659"/>
          </a:xfrm>
          <a:prstGeom prst="rect">
            <a:avLst/>
          </a:prstGeom>
        </p:spPr>
        <p:txBody>
          <a:bodyPr vert="horz"/>
          <a:lstStyle>
            <a:lvl1pPr marL="342900" indent="-342900">
              <a:buFont typeface="Arial"/>
              <a:buChar char="•"/>
              <a:defRPr sz="2400" baseline="0"/>
            </a:lvl1pPr>
            <a:lvl2pPr>
              <a:defRPr sz="2000"/>
            </a:lvl2pPr>
            <a:lvl3pPr>
              <a:defRPr sz="1800"/>
            </a:lvl3pPr>
            <a:lvl4pPr>
              <a:buFont typeface="Arial" charset="0"/>
              <a:buChar char="•"/>
              <a:defRPr sz="1600"/>
            </a:lvl4pPr>
            <a:lvl5pPr>
              <a:buFont typeface="Arial" charset="0"/>
              <a:buChar char="•"/>
              <a:defRPr sz="1400"/>
            </a:lvl5pPr>
            <a:lvl6pPr>
              <a:defRPr sz="1400"/>
            </a:lvl6pPr>
            <a:lvl7pPr>
              <a:defRPr sz="1200"/>
            </a:lvl7pPr>
            <a:lvl8pPr>
              <a:defRPr sz="1100"/>
            </a:lvl8pPr>
            <a:lvl9pPr>
              <a:defRPr sz="1100"/>
            </a:lvl9pPr>
          </a:lstStyle>
          <a:p>
            <a:pPr marL="342900" marR="0" lvl="0" indent="-342900" algn="l" defTabSz="457200" rtl="0" eaLnBrk="1" fontAlgn="auto" latinLnBrk="0" hangingPunct="1">
              <a:lnSpc>
                <a:spcPct val="100000"/>
              </a:lnSpc>
              <a:spcBef>
                <a:spcPct val="20000"/>
              </a:spcBef>
              <a:spcAft>
                <a:spcPts val="0"/>
              </a:spcAft>
              <a:buClrTx/>
              <a:buSzTx/>
              <a:tabLst/>
              <a:defRPr/>
            </a:pPr>
            <a:endParaRPr lang="en-US" dirty="0" smtClean="0"/>
          </a:p>
        </p:txBody>
      </p:sp>
      <p:pic>
        <p:nvPicPr>
          <p:cNvPr id="11"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065903" y="4691820"/>
            <a:ext cx="858624" cy="2856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262684" y="4691820"/>
            <a:ext cx="2293879" cy="227913"/>
          </a:xfrm>
          <a:prstGeom prst="rect">
            <a:avLst/>
          </a:prstGeom>
        </p:spPr>
      </p:pic>
      <p:sp>
        <p:nvSpPr>
          <p:cNvPr id="12" name="Rectangle 11"/>
          <p:cNvSpPr/>
          <p:nvPr userDrawn="1"/>
        </p:nvSpPr>
        <p:spPr>
          <a:xfrm>
            <a:off x="3267221" y="-3277"/>
            <a:ext cx="5876779" cy="92529"/>
          </a:xfrm>
          <a:prstGeom prst="rect">
            <a:avLst/>
          </a:prstGeom>
          <a:solidFill>
            <a:srgbClr val="F6BE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2208725" y="-3277"/>
            <a:ext cx="1058496" cy="92529"/>
          </a:xfrm>
          <a:prstGeom prst="rect">
            <a:avLst/>
          </a:prstGeom>
          <a:solidFill>
            <a:srgbClr val="B7BF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3277"/>
            <a:ext cx="2208725" cy="92529"/>
          </a:xfrm>
          <a:prstGeom prst="rect">
            <a:avLst/>
          </a:prstGeom>
          <a:solidFill>
            <a:srgbClr val="77C0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72074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pic>
        <p:nvPicPr>
          <p:cNvPr id="6"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065903" y="4691820"/>
            <a:ext cx="858624" cy="2856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262684" y="4691820"/>
            <a:ext cx="2293879" cy="227913"/>
          </a:xfrm>
          <a:prstGeom prst="rect">
            <a:avLst/>
          </a:prstGeom>
        </p:spPr>
      </p:pic>
    </p:spTree>
    <p:extLst>
      <p:ext uri="{BB962C8B-B14F-4D97-AF65-F5344CB8AC3E}">
        <p14:creationId xmlns:p14="http://schemas.microsoft.com/office/powerpoint/2010/main" val="2458256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18" name="Rectangle 17"/>
          <p:cNvSpPr/>
          <p:nvPr userDrawn="1"/>
        </p:nvSpPr>
        <p:spPr>
          <a:xfrm>
            <a:off x="0" y="151415"/>
            <a:ext cx="9144000" cy="1781146"/>
          </a:xfrm>
          <a:prstGeom prst="rect">
            <a:avLst/>
          </a:prstGeom>
          <a:solidFill>
            <a:srgbClr val="EEF1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 Placeholder 6"/>
          <p:cNvSpPr>
            <a:spLocks noGrp="1"/>
          </p:cNvSpPr>
          <p:nvPr>
            <p:ph type="body" sz="quarter" idx="10" hasCustomPrompt="1"/>
          </p:nvPr>
        </p:nvSpPr>
        <p:spPr>
          <a:xfrm>
            <a:off x="446881" y="2431038"/>
            <a:ext cx="3525837" cy="463413"/>
          </a:xfrm>
          <a:prstGeom prst="rect">
            <a:avLst/>
          </a:prstGeom>
        </p:spPr>
        <p:txBody>
          <a:bodyPr lIns="0"/>
          <a:lstStyle>
            <a:lvl1pPr marL="0" indent="0">
              <a:buNone/>
              <a:defRPr sz="2800" b="1">
                <a:solidFill>
                  <a:srgbClr val="4C8C2B"/>
                </a:solidFill>
              </a:defRPr>
            </a:lvl1pPr>
          </a:lstStyle>
          <a:p>
            <a:pPr lvl="0"/>
            <a:r>
              <a:rPr lang="en-US" dirty="0" smtClean="0"/>
              <a:t>Jane Smith</a:t>
            </a:r>
            <a:endParaRPr lang="en-US" dirty="0"/>
          </a:p>
        </p:txBody>
      </p:sp>
      <p:sp>
        <p:nvSpPr>
          <p:cNvPr id="13" name="Text Placeholder 40"/>
          <p:cNvSpPr>
            <a:spLocks noGrp="1"/>
          </p:cNvSpPr>
          <p:nvPr>
            <p:ph type="body" sz="quarter" idx="16" hasCustomPrompt="1"/>
          </p:nvPr>
        </p:nvSpPr>
        <p:spPr>
          <a:xfrm>
            <a:off x="446881" y="2909951"/>
            <a:ext cx="3525837" cy="402956"/>
          </a:xfrm>
          <a:prstGeom prst="rect">
            <a:avLst/>
          </a:prstGeom>
        </p:spPr>
        <p:txBody>
          <a:bodyPr lIns="0"/>
          <a:lstStyle>
            <a:lvl1pPr marL="0" indent="0">
              <a:spcBef>
                <a:spcPts val="0"/>
              </a:spcBef>
              <a:buNone/>
              <a:defRPr sz="1400" b="1" cap="all" spc="20" baseline="0"/>
            </a:lvl1pPr>
          </a:lstStyle>
          <a:p>
            <a:pPr lvl="0"/>
            <a:r>
              <a:rPr lang="en-US" smtClean="0"/>
              <a:t>NAME OF ORGANIZATION</a:t>
            </a:r>
            <a:endParaRPr lang="en-US" dirty="0"/>
          </a:p>
        </p:txBody>
      </p:sp>
      <p:sp>
        <p:nvSpPr>
          <p:cNvPr id="14" name="Text Placeholder 43"/>
          <p:cNvSpPr>
            <a:spLocks noGrp="1"/>
          </p:cNvSpPr>
          <p:nvPr>
            <p:ph type="body" sz="quarter" idx="17" hasCustomPrompt="1"/>
          </p:nvPr>
        </p:nvSpPr>
        <p:spPr>
          <a:xfrm>
            <a:off x="446880" y="3328405"/>
            <a:ext cx="3525837" cy="811212"/>
          </a:xfrm>
          <a:prstGeom prst="rect">
            <a:avLst/>
          </a:prstGeom>
        </p:spPr>
        <p:txBody>
          <a:bodyPr lIns="0"/>
          <a:lstStyle>
            <a:lvl1pPr marL="0" indent="0">
              <a:buNone/>
              <a:defRPr sz="1400">
                <a:solidFill>
                  <a:schemeClr val="tx1">
                    <a:lumMod val="50000"/>
                    <a:lumOff val="50000"/>
                  </a:schemeClr>
                </a:solidFill>
              </a:defRPr>
            </a:lvl1pPr>
          </a:lstStyle>
          <a:p>
            <a:pPr lvl="0"/>
            <a:r>
              <a:rPr lang="en-US" dirty="0" err="1" smtClean="0"/>
              <a:t>email@address.org</a:t>
            </a:r>
            <a:endParaRPr lang="en-US" dirty="0" smtClean="0"/>
          </a:p>
          <a:p>
            <a:pPr lvl="0"/>
            <a:r>
              <a:rPr lang="en-US" dirty="0" smtClean="0"/>
              <a:t>@</a:t>
            </a:r>
            <a:r>
              <a:rPr lang="en-US" dirty="0" err="1" smtClean="0"/>
              <a:t>twitteraccount</a:t>
            </a:r>
            <a:endParaRPr lang="en-US" dirty="0"/>
          </a:p>
        </p:txBody>
      </p:sp>
      <p:sp>
        <p:nvSpPr>
          <p:cNvPr id="15" name="Text Placeholder 6"/>
          <p:cNvSpPr>
            <a:spLocks noGrp="1"/>
          </p:cNvSpPr>
          <p:nvPr>
            <p:ph type="body" sz="quarter" idx="18" hasCustomPrompt="1"/>
          </p:nvPr>
        </p:nvSpPr>
        <p:spPr>
          <a:xfrm>
            <a:off x="4644339" y="2431038"/>
            <a:ext cx="3525837" cy="463413"/>
          </a:xfrm>
          <a:prstGeom prst="rect">
            <a:avLst/>
          </a:prstGeom>
        </p:spPr>
        <p:txBody>
          <a:bodyPr lIns="0"/>
          <a:lstStyle>
            <a:lvl1pPr marL="0" indent="0">
              <a:buNone/>
              <a:defRPr sz="2800" b="1">
                <a:solidFill>
                  <a:srgbClr val="4C8C2B"/>
                </a:solidFill>
              </a:defRPr>
            </a:lvl1pPr>
          </a:lstStyle>
          <a:p>
            <a:pPr lvl="0"/>
            <a:r>
              <a:rPr lang="en-US" dirty="0" smtClean="0"/>
              <a:t>Jane Smith</a:t>
            </a:r>
            <a:endParaRPr lang="en-US" dirty="0"/>
          </a:p>
        </p:txBody>
      </p:sp>
      <p:sp>
        <p:nvSpPr>
          <p:cNvPr id="16" name="Text Placeholder 40"/>
          <p:cNvSpPr>
            <a:spLocks noGrp="1"/>
          </p:cNvSpPr>
          <p:nvPr>
            <p:ph type="body" sz="quarter" idx="19" hasCustomPrompt="1"/>
          </p:nvPr>
        </p:nvSpPr>
        <p:spPr>
          <a:xfrm>
            <a:off x="4644339" y="2909951"/>
            <a:ext cx="3525837" cy="402956"/>
          </a:xfrm>
          <a:prstGeom prst="rect">
            <a:avLst/>
          </a:prstGeom>
        </p:spPr>
        <p:txBody>
          <a:bodyPr lIns="0"/>
          <a:lstStyle>
            <a:lvl1pPr marL="0" indent="0">
              <a:spcBef>
                <a:spcPts val="0"/>
              </a:spcBef>
              <a:buNone/>
              <a:defRPr sz="1400" b="1" cap="all" spc="20" baseline="0"/>
            </a:lvl1pPr>
          </a:lstStyle>
          <a:p>
            <a:pPr lvl="0"/>
            <a:r>
              <a:rPr lang="en-US" smtClean="0"/>
              <a:t>NAME OF ORGANIZATION</a:t>
            </a:r>
            <a:endParaRPr lang="en-US" dirty="0"/>
          </a:p>
        </p:txBody>
      </p:sp>
      <p:sp>
        <p:nvSpPr>
          <p:cNvPr id="17" name="Text Placeholder 43"/>
          <p:cNvSpPr>
            <a:spLocks noGrp="1"/>
          </p:cNvSpPr>
          <p:nvPr>
            <p:ph type="body" sz="quarter" idx="20" hasCustomPrompt="1"/>
          </p:nvPr>
        </p:nvSpPr>
        <p:spPr>
          <a:xfrm>
            <a:off x="4644338" y="3328405"/>
            <a:ext cx="3525837" cy="811212"/>
          </a:xfrm>
          <a:prstGeom prst="rect">
            <a:avLst/>
          </a:prstGeom>
        </p:spPr>
        <p:txBody>
          <a:bodyPr lIns="0"/>
          <a:lstStyle>
            <a:lvl1pPr marL="0" indent="0">
              <a:buNone/>
              <a:defRPr sz="1400">
                <a:solidFill>
                  <a:schemeClr val="tx1">
                    <a:lumMod val="50000"/>
                    <a:lumOff val="50000"/>
                  </a:schemeClr>
                </a:solidFill>
              </a:defRPr>
            </a:lvl1pPr>
          </a:lstStyle>
          <a:p>
            <a:pPr lvl="0"/>
            <a:r>
              <a:rPr lang="en-US" dirty="0" err="1" smtClean="0"/>
              <a:t>email@address.org</a:t>
            </a:r>
            <a:endParaRPr lang="en-US" dirty="0" smtClean="0"/>
          </a:p>
          <a:p>
            <a:pPr lvl="0"/>
            <a:r>
              <a:rPr lang="en-US" dirty="0" smtClean="0"/>
              <a:t>@</a:t>
            </a:r>
            <a:r>
              <a:rPr lang="en-US" dirty="0" err="1" smtClean="0"/>
              <a:t>twitteraccount</a:t>
            </a:r>
            <a:endParaRPr lang="en-US" dirty="0"/>
          </a:p>
        </p:txBody>
      </p:sp>
      <p:pic>
        <p:nvPicPr>
          <p:cNvPr id="19"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065903" y="4691820"/>
            <a:ext cx="858624" cy="2856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 name="Picture 30"/>
          <p:cNvPicPr>
            <a:picLocks noChangeAspect="1"/>
          </p:cNvPicPr>
          <p:nvPr userDrawn="1"/>
        </p:nvPicPr>
        <p:blipFill>
          <a:blip r:embed="rId3" cstate="hq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5803910" y="753973"/>
            <a:ext cx="2857238" cy="665245"/>
          </a:xfrm>
          <a:prstGeom prst="rect">
            <a:avLst/>
          </a:prstGeom>
        </p:spPr>
      </p:pic>
      <p:pic>
        <p:nvPicPr>
          <p:cNvPr id="3" name="Picture 2"/>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0" y="155276"/>
            <a:ext cx="5555152" cy="1775321"/>
          </a:xfrm>
          <a:prstGeom prst="rect">
            <a:avLst/>
          </a:prstGeom>
        </p:spPr>
      </p:pic>
      <p:sp>
        <p:nvSpPr>
          <p:cNvPr id="20" name="Rectangle 19"/>
          <p:cNvSpPr/>
          <p:nvPr userDrawn="1"/>
        </p:nvSpPr>
        <p:spPr>
          <a:xfrm>
            <a:off x="3267221" y="-3277"/>
            <a:ext cx="5876779" cy="92529"/>
          </a:xfrm>
          <a:prstGeom prst="rect">
            <a:avLst/>
          </a:prstGeom>
          <a:solidFill>
            <a:srgbClr val="F6BE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p:cNvSpPr/>
          <p:nvPr userDrawn="1"/>
        </p:nvSpPr>
        <p:spPr>
          <a:xfrm>
            <a:off x="2208725" y="-3277"/>
            <a:ext cx="1058496" cy="92529"/>
          </a:xfrm>
          <a:prstGeom prst="rect">
            <a:avLst/>
          </a:prstGeom>
          <a:solidFill>
            <a:srgbClr val="B7BF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p:cNvSpPr/>
          <p:nvPr userDrawn="1"/>
        </p:nvSpPr>
        <p:spPr>
          <a:xfrm>
            <a:off x="0" y="-3277"/>
            <a:ext cx="2208725" cy="92529"/>
          </a:xfrm>
          <a:prstGeom prst="rect">
            <a:avLst/>
          </a:prstGeom>
          <a:solidFill>
            <a:srgbClr val="77C0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3" name="Picture 22"/>
          <p:cNvPicPr>
            <a:picLocks noChangeAspect="1"/>
          </p:cNvPicPr>
          <p:nvPr userDrawn="1"/>
        </p:nvPicPr>
        <p:blipFill>
          <a:blip r:embed="rId6">
            <a:alphaModFix/>
          </a:blip>
          <a:stretch>
            <a:fillRect/>
          </a:stretch>
        </p:blipFill>
        <p:spPr>
          <a:xfrm>
            <a:off x="337671" y="4611674"/>
            <a:ext cx="1422400" cy="393700"/>
          </a:xfrm>
          <a:prstGeom prst="rect">
            <a:avLst/>
          </a:prstGeom>
        </p:spPr>
      </p:pic>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0395708"/>
      </p:ext>
    </p:extLst>
  </p:cSld>
  <p:clrMap bg1="lt1" tx1="dk1" bg2="lt2" tx2="dk2" accent1="accent1" accent2="accent2" accent3="accent3" accent4="accent4" accent5="accent5" accent6="accent6" hlink="hlink" folHlink="folHlink"/>
  <p:sldLayoutIdLst>
    <p:sldLayoutId id="2147483685" r:id="rId1"/>
    <p:sldLayoutId id="2147483652" r:id="rId2"/>
    <p:sldLayoutId id="2147483684" r:id="rId3"/>
    <p:sldLayoutId id="2147483653" r:id="rId4"/>
    <p:sldLayoutId id="2147483658" r:id="rId5"/>
    <p:sldLayoutId id="2147483679"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hyperlink" Target="http://www.arl.org/focus-areas/copyright-ip/fair-use/code-of-best-practices/2445-briefing-accessibility-the-chafee-amendment-and-fair-use"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hyperlink" Target="https://www.law.cornell.edu/uscode/text/17/121"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hyperlink" Target="http://www.amacusg.org/" TargetMode="External"/><Relationship Id="rId2" Type="http://schemas.openxmlformats.org/officeDocument/2006/relationships/hyperlink" Target="http://www.blueleaf-book-scanning.com/"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hyperlink" Target="https://www.abbyy.com/" TargetMode="Externa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smtClean="0"/>
              <a:t>Reformatting Library Services</a:t>
            </a:r>
          </a:p>
          <a:p>
            <a:r>
              <a:rPr lang="en-US" sz="2400" dirty="0" smtClean="0"/>
              <a:t>Providing Services for Patrons with Disabilities</a:t>
            </a:r>
            <a:endParaRPr lang="en-US" sz="2400" dirty="0"/>
          </a:p>
        </p:txBody>
      </p:sp>
      <p:sp>
        <p:nvSpPr>
          <p:cNvPr id="3" name="Text Placeholder 2"/>
          <p:cNvSpPr>
            <a:spLocks noGrp="1"/>
          </p:cNvSpPr>
          <p:nvPr>
            <p:ph type="body" sz="quarter" idx="13"/>
          </p:nvPr>
        </p:nvSpPr>
        <p:spPr/>
        <p:txBody>
          <a:bodyPr/>
          <a:lstStyle/>
          <a:p>
            <a:r>
              <a:rPr lang="en-US" dirty="0" smtClean="0"/>
              <a:t>Ronald Figueroa, Syracuse University Libraries</a:t>
            </a:r>
            <a:endParaRPr lang="en-US" dirty="0"/>
          </a:p>
        </p:txBody>
      </p:sp>
    </p:spTree>
    <p:extLst>
      <p:ext uri="{BB962C8B-B14F-4D97-AF65-F5344CB8AC3E}">
        <p14:creationId xmlns:p14="http://schemas.microsoft.com/office/powerpoint/2010/main" val="2082221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40786" y="343304"/>
            <a:ext cx="8439148" cy="405726"/>
          </a:xfrm>
        </p:spPr>
        <p:txBody>
          <a:bodyPr/>
          <a:lstStyle/>
          <a:p>
            <a:r>
              <a:rPr lang="en-US" sz="1800" dirty="0" smtClean="0"/>
              <a:t>PLANNING &amp; IMPLEMENTATION</a:t>
            </a:r>
          </a:p>
          <a:p>
            <a:endParaRPr lang="en-US" dirty="0"/>
          </a:p>
        </p:txBody>
      </p:sp>
      <p:sp>
        <p:nvSpPr>
          <p:cNvPr id="6" name="Content Placeholder 2"/>
          <p:cNvSpPr txBox="1">
            <a:spLocks/>
          </p:cNvSpPr>
          <p:nvPr/>
        </p:nvSpPr>
        <p:spPr>
          <a:xfrm>
            <a:off x="2276273" y="992221"/>
            <a:ext cx="5428034" cy="3501958"/>
          </a:xfrm>
          <a:prstGeom prst="rect">
            <a:avLst/>
          </a:prstGeom>
        </p:spPr>
        <p:txBody>
          <a:bodyPr/>
          <a:lstStyle/>
          <a:p>
            <a:pPr marL="342900" marR="0" lvl="0" indent="-342900" algn="l" defTabSz="457200" rtl="0" eaLnBrk="1" fontAlgn="auto" latinLnBrk="0" hangingPunct="1">
              <a:lnSpc>
                <a:spcPct val="100000"/>
              </a:lnSpc>
              <a:spcBef>
                <a:spcPct val="20000"/>
              </a:spcBef>
              <a:spcAft>
                <a:spcPts val="0"/>
              </a:spcAft>
              <a:buClr>
                <a:srgbClr val="4C8C2B"/>
              </a:buClr>
              <a:buSzTx/>
              <a:buFont typeface="Wingdings" pitchFamily="2" charset="2"/>
              <a:buChar char="Ø"/>
              <a:tabLst/>
              <a:defRPr/>
            </a:pPr>
            <a:r>
              <a:rPr kumimoji="0" lang="en-US" b="0" i="0" u="none" strike="noStrike" kern="1200" cap="none" spc="0" normalizeH="0" baseline="0" noProof="0" dirty="0" smtClean="0">
                <a:ln>
                  <a:noFill/>
                </a:ln>
                <a:solidFill>
                  <a:schemeClr val="tx1"/>
                </a:solidFill>
                <a:effectLst/>
                <a:uLnTx/>
                <a:uFillTx/>
                <a:latin typeface="Helvetica" pitchFamily="34" charset="0"/>
                <a:ea typeface="+mn-ea"/>
                <a:cs typeface="Helvetica" pitchFamily="34" charset="0"/>
              </a:rPr>
              <a:t>Establish Criteria.</a:t>
            </a:r>
          </a:p>
          <a:p>
            <a:pPr marL="342900" marR="0" lvl="0" indent="-342900" algn="l" defTabSz="457200" rtl="0" eaLnBrk="1" fontAlgn="auto" latinLnBrk="0" hangingPunct="1">
              <a:lnSpc>
                <a:spcPct val="100000"/>
              </a:lnSpc>
              <a:spcBef>
                <a:spcPct val="20000"/>
              </a:spcBef>
              <a:spcAft>
                <a:spcPts val="0"/>
              </a:spcAft>
              <a:buClr>
                <a:srgbClr val="4C8C2B"/>
              </a:buClr>
              <a:buSzTx/>
              <a:buFont typeface="Wingdings" pitchFamily="2" charset="2"/>
              <a:buChar char="Ø"/>
              <a:tabLst/>
              <a:defRPr/>
            </a:pPr>
            <a:r>
              <a:rPr kumimoji="0" lang="en-US" b="0" i="0" u="none" strike="noStrike" kern="1200" cap="none" spc="0" normalizeH="0" baseline="0" noProof="0" dirty="0" smtClean="0">
                <a:ln>
                  <a:noFill/>
                </a:ln>
                <a:solidFill>
                  <a:schemeClr val="tx1"/>
                </a:solidFill>
                <a:effectLst/>
                <a:uLnTx/>
                <a:uFillTx/>
                <a:latin typeface="Helvetica" pitchFamily="34" charset="0"/>
                <a:ea typeface="+mn-ea"/>
                <a:cs typeface="Helvetica" pitchFamily="34" charset="0"/>
              </a:rPr>
              <a:t>Copyright.</a:t>
            </a:r>
          </a:p>
          <a:p>
            <a:pPr marL="342900" marR="0" lvl="0" indent="-342900" algn="l" defTabSz="457200" rtl="0" eaLnBrk="1" fontAlgn="auto" latinLnBrk="0" hangingPunct="1">
              <a:lnSpc>
                <a:spcPct val="100000"/>
              </a:lnSpc>
              <a:spcBef>
                <a:spcPct val="20000"/>
              </a:spcBef>
              <a:spcAft>
                <a:spcPts val="0"/>
              </a:spcAft>
              <a:buClr>
                <a:srgbClr val="4C8C2B"/>
              </a:buClr>
              <a:buSzTx/>
              <a:buFont typeface="Wingdings" pitchFamily="2" charset="2"/>
              <a:buChar char="Ø"/>
              <a:tabLst/>
              <a:defRPr/>
            </a:pPr>
            <a:r>
              <a:rPr kumimoji="0" lang="en-US" b="0" i="0" u="none" strike="noStrike" kern="1200" cap="none" spc="0" normalizeH="0" baseline="0" noProof="0" dirty="0" smtClean="0">
                <a:ln>
                  <a:noFill/>
                </a:ln>
                <a:solidFill>
                  <a:schemeClr val="tx1"/>
                </a:solidFill>
                <a:effectLst/>
                <a:uLnTx/>
                <a:uFillTx/>
                <a:latin typeface="Helvetica" pitchFamily="34" charset="0"/>
                <a:ea typeface="+mn-ea"/>
                <a:cs typeface="Helvetica" pitchFamily="34" charset="0"/>
              </a:rPr>
              <a:t>Information on Request page.</a:t>
            </a:r>
          </a:p>
          <a:p>
            <a:pPr marL="342900" marR="0" lvl="0" indent="-342900" algn="l" defTabSz="457200" rtl="0" eaLnBrk="1" fontAlgn="auto" latinLnBrk="0" hangingPunct="1">
              <a:lnSpc>
                <a:spcPct val="100000"/>
              </a:lnSpc>
              <a:spcBef>
                <a:spcPct val="20000"/>
              </a:spcBef>
              <a:spcAft>
                <a:spcPts val="0"/>
              </a:spcAft>
              <a:buClr>
                <a:srgbClr val="4C8C2B"/>
              </a:buClr>
              <a:buSzTx/>
              <a:buFont typeface="Wingdings" pitchFamily="2" charset="2"/>
              <a:buChar char="Ø"/>
              <a:tabLst/>
              <a:defRPr/>
            </a:pPr>
            <a:r>
              <a:rPr kumimoji="0" lang="en-US" b="0" i="0" u="none" strike="noStrike" kern="1200" cap="none" spc="0" normalizeH="0" baseline="0" noProof="0" dirty="0" smtClean="0">
                <a:ln>
                  <a:noFill/>
                </a:ln>
                <a:solidFill>
                  <a:schemeClr val="tx1"/>
                </a:solidFill>
                <a:effectLst/>
                <a:uLnTx/>
                <a:uFillTx/>
                <a:latin typeface="Helvetica" pitchFamily="34" charset="0"/>
                <a:ea typeface="+mn-ea"/>
                <a:cs typeface="Helvetica" pitchFamily="34" charset="0"/>
              </a:rPr>
              <a:t>Users (Faculty vs. Students).</a:t>
            </a:r>
          </a:p>
          <a:p>
            <a:pPr marL="342900" marR="0" lvl="0" indent="-342900" algn="l" defTabSz="457200" rtl="0" eaLnBrk="1" fontAlgn="auto" latinLnBrk="0" hangingPunct="1">
              <a:lnSpc>
                <a:spcPct val="100000"/>
              </a:lnSpc>
              <a:spcBef>
                <a:spcPct val="20000"/>
              </a:spcBef>
              <a:spcAft>
                <a:spcPts val="0"/>
              </a:spcAft>
              <a:buClr>
                <a:srgbClr val="4C8C2B"/>
              </a:buClr>
              <a:buSzTx/>
              <a:buFont typeface="Wingdings" pitchFamily="2" charset="2"/>
              <a:buChar char="Ø"/>
              <a:tabLst/>
              <a:defRPr/>
            </a:pPr>
            <a:r>
              <a:rPr kumimoji="0" lang="en-US" b="0" i="0" u="none" strike="noStrike" kern="1200" cap="none" spc="0" normalizeH="0" baseline="0" noProof="0" dirty="0" smtClean="0">
                <a:ln>
                  <a:noFill/>
                </a:ln>
                <a:solidFill>
                  <a:schemeClr val="tx1"/>
                </a:solidFill>
                <a:effectLst/>
                <a:uLnTx/>
                <a:uFillTx/>
                <a:latin typeface="Helvetica" pitchFamily="34" charset="0"/>
                <a:ea typeface="+mn-ea"/>
                <a:cs typeface="Helvetica" pitchFamily="34" charset="0"/>
              </a:rPr>
              <a:t>Request workflow.</a:t>
            </a:r>
          </a:p>
          <a:p>
            <a:pPr marL="342900" marR="0" lvl="0" indent="-342900" algn="l" defTabSz="457200" rtl="0" eaLnBrk="1" fontAlgn="auto" latinLnBrk="0" hangingPunct="1">
              <a:lnSpc>
                <a:spcPct val="100000"/>
              </a:lnSpc>
              <a:spcBef>
                <a:spcPct val="20000"/>
              </a:spcBef>
              <a:spcAft>
                <a:spcPts val="0"/>
              </a:spcAft>
              <a:buClr>
                <a:srgbClr val="4C8C2B"/>
              </a:buClr>
              <a:buSzTx/>
              <a:buFont typeface="Wingdings" pitchFamily="2" charset="2"/>
              <a:buChar char="Ø"/>
              <a:tabLst/>
              <a:defRPr/>
            </a:pPr>
            <a:r>
              <a:rPr kumimoji="0" lang="en-US" b="0" i="0" u="none" strike="noStrike" kern="1200" cap="none" spc="0" normalizeH="0" baseline="0" noProof="0" dirty="0" smtClean="0">
                <a:ln>
                  <a:noFill/>
                </a:ln>
                <a:solidFill>
                  <a:schemeClr val="tx1"/>
                </a:solidFill>
                <a:effectLst/>
                <a:uLnTx/>
                <a:uFillTx/>
                <a:latin typeface="Helvetica" pitchFamily="34" charset="0"/>
                <a:ea typeface="+mn-ea"/>
                <a:cs typeface="Helvetica" pitchFamily="34" charset="0"/>
              </a:rPr>
              <a:t>Request Options.</a:t>
            </a:r>
          </a:p>
          <a:p>
            <a:pPr marL="742950" marR="0" lvl="1" indent="-285750" algn="l" defTabSz="457200" rtl="0" eaLnBrk="1" fontAlgn="auto" latinLnBrk="0" hangingPunct="1">
              <a:lnSpc>
                <a:spcPct val="100000"/>
              </a:lnSpc>
              <a:spcBef>
                <a:spcPct val="20000"/>
              </a:spcBef>
              <a:spcAft>
                <a:spcPts val="0"/>
              </a:spcAft>
              <a:buClr>
                <a:srgbClr val="4C8C2B"/>
              </a:buClr>
              <a:buSzTx/>
              <a:buFont typeface="Wingdings" pitchFamily="2" charset="2"/>
              <a:buChar char="Ø"/>
              <a:tabLst/>
              <a:defRPr/>
            </a:pPr>
            <a:r>
              <a:rPr kumimoji="0" lang="en-US" sz="1600" i="0" u="none" strike="noStrike" kern="1200" cap="none" spc="0" normalizeH="0" baseline="0" noProof="0" dirty="0" smtClean="0">
                <a:ln>
                  <a:noFill/>
                </a:ln>
                <a:solidFill>
                  <a:srgbClr val="000000"/>
                </a:solidFill>
                <a:effectLst/>
                <a:uLnTx/>
                <a:uFillTx/>
                <a:latin typeface="Helvetica" pitchFamily="34" charset="0"/>
                <a:ea typeface="+mn-ea"/>
                <a:cs typeface="Helvetica" pitchFamily="34" charset="0"/>
              </a:rPr>
              <a:t>Request Type (Book, article, etc.)</a:t>
            </a:r>
          </a:p>
          <a:p>
            <a:pPr marL="742950" marR="0" lvl="1" indent="-285750" algn="l" defTabSz="457200" rtl="0" eaLnBrk="1" fontAlgn="auto" latinLnBrk="0" hangingPunct="1">
              <a:lnSpc>
                <a:spcPct val="100000"/>
              </a:lnSpc>
              <a:spcBef>
                <a:spcPct val="20000"/>
              </a:spcBef>
              <a:spcAft>
                <a:spcPts val="0"/>
              </a:spcAft>
              <a:buClr>
                <a:srgbClr val="4C8C2B"/>
              </a:buClr>
              <a:buSzTx/>
              <a:buFont typeface="Wingdings" pitchFamily="2" charset="2"/>
              <a:buChar char="Ø"/>
              <a:tabLst/>
              <a:defRPr/>
            </a:pPr>
            <a:r>
              <a:rPr kumimoji="0" lang="en-US" sz="1600" i="0" u="none" strike="noStrike" kern="1200" cap="none" spc="0" normalizeH="0" baseline="0" noProof="0" dirty="0" smtClean="0">
                <a:ln>
                  <a:noFill/>
                </a:ln>
                <a:solidFill>
                  <a:srgbClr val="000000"/>
                </a:solidFill>
                <a:effectLst/>
                <a:uLnTx/>
                <a:uFillTx/>
                <a:latin typeface="Helvetica" pitchFamily="34" charset="0"/>
                <a:ea typeface="+mn-ea"/>
                <a:cs typeface="Helvetica" pitchFamily="34" charset="0"/>
              </a:rPr>
              <a:t>File Type (PDF. ePub, Word, etc.)</a:t>
            </a:r>
          </a:p>
          <a:p>
            <a:pPr marL="342900" marR="0" lvl="0" indent="-342900" algn="l" defTabSz="457200" rtl="0" eaLnBrk="1" fontAlgn="auto" latinLnBrk="0" hangingPunct="1">
              <a:lnSpc>
                <a:spcPct val="100000"/>
              </a:lnSpc>
              <a:spcBef>
                <a:spcPct val="20000"/>
              </a:spcBef>
              <a:spcAft>
                <a:spcPts val="0"/>
              </a:spcAft>
              <a:buClr>
                <a:srgbClr val="4C8C2B"/>
              </a:buClr>
              <a:buSzTx/>
              <a:buFont typeface="Wingdings" pitchFamily="2" charset="2"/>
              <a:buChar char="Ø"/>
              <a:tabLst/>
              <a:defRPr/>
            </a:pPr>
            <a:r>
              <a:rPr kumimoji="0" lang="en-US" i="0" u="none" strike="noStrike" kern="1200" cap="none" spc="0" normalizeH="0" baseline="0" noProof="0" dirty="0" smtClean="0">
                <a:ln>
                  <a:noFill/>
                </a:ln>
                <a:solidFill>
                  <a:srgbClr val="000000"/>
                </a:solidFill>
                <a:effectLst/>
                <a:uLnTx/>
                <a:uFillTx/>
                <a:latin typeface="Helvetica" pitchFamily="34" charset="0"/>
                <a:ea typeface="+mn-ea"/>
                <a:cs typeface="Helvetica" pitchFamily="34" charset="0"/>
              </a:rPr>
              <a:t>Staff</a:t>
            </a:r>
          </a:p>
          <a:p>
            <a:pPr marL="742950" marR="0" lvl="1" indent="-285750" algn="l" defTabSz="457200" rtl="0" eaLnBrk="1" fontAlgn="auto" latinLnBrk="0" hangingPunct="1">
              <a:lnSpc>
                <a:spcPct val="100000"/>
              </a:lnSpc>
              <a:spcBef>
                <a:spcPct val="20000"/>
              </a:spcBef>
              <a:spcAft>
                <a:spcPts val="0"/>
              </a:spcAft>
              <a:buClr>
                <a:srgbClr val="4C8C2B"/>
              </a:buClr>
              <a:buSzTx/>
              <a:buFont typeface="Wingdings" pitchFamily="2" charset="2"/>
              <a:buChar char="Ø"/>
              <a:tabLst/>
              <a:defRPr/>
            </a:pPr>
            <a:r>
              <a:rPr kumimoji="0" lang="en-US" sz="1600" i="0" u="none" strike="noStrike" kern="1200" cap="none" spc="0" normalizeH="0" baseline="0" noProof="0" dirty="0" smtClean="0">
                <a:ln>
                  <a:noFill/>
                </a:ln>
                <a:solidFill>
                  <a:srgbClr val="000000"/>
                </a:solidFill>
                <a:effectLst/>
                <a:uLnTx/>
                <a:uFillTx/>
                <a:latin typeface="Helvetica" pitchFamily="34" charset="0"/>
                <a:ea typeface="+mn-ea"/>
                <a:cs typeface="Helvetica" pitchFamily="34" charset="0"/>
              </a:rPr>
              <a:t>Training.</a:t>
            </a:r>
          </a:p>
          <a:p>
            <a:pPr marL="742950" marR="0" lvl="1" indent="-285750" algn="l" defTabSz="457200" rtl="0" eaLnBrk="1" fontAlgn="auto" latinLnBrk="0" hangingPunct="1">
              <a:lnSpc>
                <a:spcPct val="100000"/>
              </a:lnSpc>
              <a:spcBef>
                <a:spcPct val="20000"/>
              </a:spcBef>
              <a:spcAft>
                <a:spcPts val="0"/>
              </a:spcAft>
              <a:buClr>
                <a:srgbClr val="4C8C2B"/>
              </a:buClr>
              <a:buSzTx/>
              <a:buFont typeface="Wingdings" pitchFamily="2" charset="2"/>
              <a:buChar char="Ø"/>
              <a:tabLst/>
              <a:defRPr/>
            </a:pPr>
            <a:r>
              <a:rPr kumimoji="0" lang="en-US" sz="1600" i="0" u="none" strike="noStrike" kern="1200" cap="none" spc="0" normalizeH="0" baseline="0" noProof="0" dirty="0" smtClean="0">
                <a:ln>
                  <a:noFill/>
                </a:ln>
                <a:solidFill>
                  <a:srgbClr val="000000"/>
                </a:solidFill>
                <a:effectLst/>
                <a:uLnTx/>
                <a:uFillTx/>
                <a:latin typeface="Helvetica" pitchFamily="34" charset="0"/>
                <a:ea typeface="+mn-ea"/>
                <a:cs typeface="Helvetica" pitchFamily="34" charset="0"/>
              </a:rPr>
              <a:t>Impact on Services.</a:t>
            </a:r>
          </a:p>
          <a:p>
            <a:pPr marL="342900" marR="0" lvl="0" indent="-342900" algn="l" defTabSz="457200" rtl="0" eaLnBrk="1" fontAlgn="auto" latinLnBrk="0" hangingPunct="1">
              <a:lnSpc>
                <a:spcPct val="100000"/>
              </a:lnSpc>
              <a:spcBef>
                <a:spcPct val="20000"/>
              </a:spcBef>
              <a:spcAft>
                <a:spcPts val="0"/>
              </a:spcAft>
              <a:buClrTx/>
              <a:buSzTx/>
              <a:buFont typeface="Wingdings" pitchFamily="2" charset="2"/>
              <a:buChar char="§"/>
              <a:tabLst/>
              <a:defRPr/>
            </a:pPr>
            <a:endParaRPr kumimoji="0" lang="en-US" sz="1800" b="0" i="0" u="none" strike="noStrike" kern="1200" cap="none" spc="0" normalizeH="0" baseline="0" noProof="0" dirty="0" smtClean="0">
              <a:ln>
                <a:noFill/>
              </a:ln>
              <a:solidFill>
                <a:schemeClr val="tx1"/>
              </a:solidFill>
              <a:effectLst/>
              <a:uLnTx/>
              <a:uFillTx/>
              <a:latin typeface="Helvetica" pitchFamily="34" charset="0"/>
              <a:ea typeface="+mn-ea"/>
              <a:cs typeface="Helvetica"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800" b="0" i="0" u="none" strike="noStrike" kern="1200" cap="none" spc="0" normalizeH="0" baseline="0" noProof="0" dirty="0">
              <a:ln>
                <a:noFill/>
              </a:ln>
              <a:solidFill>
                <a:schemeClr val="tx1"/>
              </a:solidFill>
              <a:effectLst/>
              <a:uLnTx/>
              <a:uFillTx/>
              <a:latin typeface="Helvetica" pitchFamily="34" charset="0"/>
              <a:ea typeface="+mn-ea"/>
              <a:cs typeface="Helvetica" pitchFamily="34" charset="0"/>
            </a:endParaRPr>
          </a:p>
        </p:txBody>
      </p:sp>
    </p:spTree>
    <p:extLst>
      <p:ext uri="{BB962C8B-B14F-4D97-AF65-F5344CB8AC3E}">
        <p14:creationId xmlns:p14="http://schemas.microsoft.com/office/powerpoint/2010/main" val="673870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sz="1800" dirty="0" smtClean="0"/>
              <a:t>CRITERIA</a:t>
            </a:r>
            <a:endParaRPr lang="en-US" dirty="0"/>
          </a:p>
        </p:txBody>
      </p:sp>
      <p:sp>
        <p:nvSpPr>
          <p:cNvPr id="5" name="Content Placeholder 2"/>
          <p:cNvSpPr txBox="1">
            <a:spLocks/>
          </p:cNvSpPr>
          <p:nvPr/>
        </p:nvSpPr>
        <p:spPr>
          <a:xfrm>
            <a:off x="1342418" y="1235413"/>
            <a:ext cx="6867728" cy="2715403"/>
          </a:xfrm>
          <a:prstGeom prst="rect">
            <a:avLst/>
          </a:prstGeom>
        </p:spPr>
        <p:txBody>
          <a:bodyPr/>
          <a:lstStyle/>
          <a:p>
            <a:pPr marL="400050" marR="0" lvl="1" indent="0" algn="l" defTabSz="457200" rtl="0" eaLnBrk="1" fontAlgn="auto" latinLnBrk="0" hangingPunct="1">
              <a:lnSpc>
                <a:spcPct val="100000"/>
              </a:lnSpc>
              <a:spcBef>
                <a:spcPct val="20000"/>
              </a:spcBef>
              <a:spcAft>
                <a:spcPts val="0"/>
              </a:spcAft>
              <a:buClr>
                <a:srgbClr val="4C8C2B"/>
              </a:buClr>
              <a:buSzTx/>
              <a:buFont typeface="Wingdings" pitchFamily="2" charset="2"/>
              <a:buChar char="Ø"/>
              <a:tabLst/>
              <a:defRPr/>
            </a:pPr>
            <a:r>
              <a:rPr kumimoji="0" lang="en-US" sz="2000" i="0" u="none" strike="noStrike" kern="1200" cap="none" spc="0" normalizeH="0" baseline="0" noProof="0" dirty="0" smtClean="0">
                <a:ln>
                  <a:noFill/>
                </a:ln>
                <a:solidFill>
                  <a:srgbClr val="333333"/>
                </a:solidFill>
                <a:effectLst/>
                <a:uLnTx/>
                <a:uFillTx/>
                <a:latin typeface="Helvetica" pitchFamily="34" charset="0"/>
                <a:ea typeface="+mn-ea"/>
                <a:cs typeface="Helvetica" pitchFamily="34" charset="0"/>
              </a:rPr>
              <a:t>Alternate format for books and articles only.</a:t>
            </a:r>
          </a:p>
          <a:p>
            <a:pPr marL="400050" marR="0" lvl="1" indent="0" algn="l" defTabSz="457200" rtl="0" eaLnBrk="1" fontAlgn="auto" latinLnBrk="0" hangingPunct="1">
              <a:lnSpc>
                <a:spcPct val="100000"/>
              </a:lnSpc>
              <a:spcBef>
                <a:spcPct val="20000"/>
              </a:spcBef>
              <a:spcAft>
                <a:spcPts val="0"/>
              </a:spcAft>
              <a:buClr>
                <a:srgbClr val="4C8C2B"/>
              </a:buClr>
              <a:buSzTx/>
              <a:buFont typeface="Wingdings" pitchFamily="2" charset="2"/>
              <a:buChar char="Ø"/>
              <a:tabLst/>
              <a:defRPr/>
            </a:pPr>
            <a:r>
              <a:rPr kumimoji="0" lang="en-US" sz="2000" i="0" u="none" strike="noStrike" kern="1200" cap="none" spc="0" normalizeH="0" baseline="0" noProof="0" dirty="0" smtClean="0">
                <a:ln>
                  <a:noFill/>
                </a:ln>
                <a:solidFill>
                  <a:srgbClr val="333333"/>
                </a:solidFill>
                <a:effectLst/>
                <a:uLnTx/>
                <a:uFillTx/>
                <a:latin typeface="Helvetica" pitchFamily="34" charset="0"/>
                <a:ea typeface="+mn-ea"/>
                <a:cs typeface="Helvetica" pitchFamily="34" charset="0"/>
              </a:rPr>
              <a:t> Library materials only (no personal copies).</a:t>
            </a:r>
          </a:p>
          <a:p>
            <a:pPr marL="400050" marR="0" lvl="1" indent="0" algn="l" defTabSz="457200" rtl="0" eaLnBrk="1" fontAlgn="auto" latinLnBrk="0" hangingPunct="1">
              <a:lnSpc>
                <a:spcPct val="100000"/>
              </a:lnSpc>
              <a:spcBef>
                <a:spcPct val="20000"/>
              </a:spcBef>
              <a:spcAft>
                <a:spcPts val="0"/>
              </a:spcAft>
              <a:buClr>
                <a:srgbClr val="4C8C2B"/>
              </a:buClr>
              <a:buSzTx/>
              <a:buFont typeface="Wingdings" pitchFamily="2" charset="2"/>
              <a:buChar char="Ø"/>
              <a:tabLst/>
              <a:defRPr/>
            </a:pPr>
            <a:r>
              <a:rPr kumimoji="0" lang="en-US" sz="2000" i="0" u="none" strike="noStrike" kern="1200" cap="none" spc="0" normalizeH="0" baseline="0" noProof="0" dirty="0" smtClean="0">
                <a:ln>
                  <a:noFill/>
                </a:ln>
                <a:solidFill>
                  <a:srgbClr val="333333"/>
                </a:solidFill>
                <a:effectLst/>
                <a:uLnTx/>
                <a:uFillTx/>
                <a:latin typeface="Helvetica" pitchFamily="34" charset="0"/>
                <a:ea typeface="+mn-ea"/>
                <a:cs typeface="Helvetica" pitchFamily="34" charset="0"/>
              </a:rPr>
              <a:t> Accessible PDF.</a:t>
            </a:r>
          </a:p>
          <a:p>
            <a:pPr marL="400050" marR="0" lvl="1" indent="0" algn="l" defTabSz="457200" rtl="0" eaLnBrk="1" fontAlgn="auto" latinLnBrk="0" hangingPunct="1">
              <a:lnSpc>
                <a:spcPct val="100000"/>
              </a:lnSpc>
              <a:spcBef>
                <a:spcPct val="20000"/>
              </a:spcBef>
              <a:spcAft>
                <a:spcPts val="0"/>
              </a:spcAft>
              <a:buClr>
                <a:srgbClr val="4C8C2B"/>
              </a:buClr>
              <a:buSzTx/>
              <a:buFont typeface="Wingdings" pitchFamily="2" charset="2"/>
              <a:buChar char="Ø"/>
              <a:tabLst/>
              <a:defRPr/>
            </a:pPr>
            <a:r>
              <a:rPr kumimoji="0" lang="en-US" sz="2000" i="0" u="none" strike="noStrike" kern="1200" cap="none" spc="0" normalizeH="0" baseline="0" noProof="0" dirty="0" smtClean="0">
                <a:ln>
                  <a:noFill/>
                </a:ln>
                <a:solidFill>
                  <a:srgbClr val="333333"/>
                </a:solidFill>
                <a:effectLst/>
                <a:uLnTx/>
                <a:uFillTx/>
                <a:latin typeface="Helvetica" pitchFamily="34" charset="0"/>
                <a:ea typeface="+mn-ea"/>
                <a:cs typeface="Helvetica" pitchFamily="34" charset="0"/>
              </a:rPr>
              <a:t> Services for faculty, staff and students.</a:t>
            </a:r>
          </a:p>
          <a:p>
            <a:pPr marL="400050" marR="0" lvl="1" indent="0" algn="l" defTabSz="457200" rtl="0" eaLnBrk="1" fontAlgn="auto" latinLnBrk="0" hangingPunct="1">
              <a:lnSpc>
                <a:spcPct val="100000"/>
              </a:lnSpc>
              <a:spcBef>
                <a:spcPct val="20000"/>
              </a:spcBef>
              <a:spcAft>
                <a:spcPts val="0"/>
              </a:spcAft>
              <a:buClr>
                <a:srgbClr val="4C8C2B"/>
              </a:buClr>
              <a:buSzTx/>
              <a:buFont typeface="Wingdings" pitchFamily="2" charset="2"/>
              <a:buChar char="Ø"/>
              <a:tabLst/>
              <a:defRPr/>
            </a:pPr>
            <a:r>
              <a:rPr kumimoji="0" lang="en-US" sz="2000" i="0" u="none" strike="noStrike" kern="1200" cap="none" spc="0" normalizeH="0" baseline="0" noProof="0" dirty="0" smtClean="0">
                <a:ln>
                  <a:noFill/>
                </a:ln>
                <a:solidFill>
                  <a:srgbClr val="333333"/>
                </a:solidFill>
                <a:effectLst/>
                <a:uLnTx/>
                <a:uFillTx/>
                <a:latin typeface="Helvetica" pitchFamily="34" charset="0"/>
                <a:ea typeface="+mn-ea"/>
                <a:cs typeface="Helvetica" pitchFamily="34" charset="0"/>
              </a:rPr>
              <a:t> Requests submitted through ILLiad.</a:t>
            </a:r>
          </a:p>
          <a:p>
            <a:pPr marL="400050" marR="0" lvl="1" indent="0" algn="l" defTabSz="457200" rtl="0" eaLnBrk="1" fontAlgn="auto" latinLnBrk="0" hangingPunct="1">
              <a:lnSpc>
                <a:spcPct val="100000"/>
              </a:lnSpc>
              <a:spcBef>
                <a:spcPct val="20000"/>
              </a:spcBef>
              <a:spcAft>
                <a:spcPts val="0"/>
              </a:spcAft>
              <a:buClr>
                <a:srgbClr val="4C8C2B"/>
              </a:buClr>
              <a:buSzTx/>
              <a:buFont typeface="Wingdings" pitchFamily="2" charset="2"/>
              <a:buChar char="Ø"/>
              <a:tabLst/>
              <a:defRPr/>
            </a:pPr>
            <a:r>
              <a:rPr kumimoji="0" lang="en-US" sz="2000" i="0" u="none" strike="noStrike" kern="1200" cap="none" spc="0" normalizeH="0" baseline="0" noProof="0" dirty="0" smtClean="0">
                <a:ln>
                  <a:noFill/>
                </a:ln>
                <a:solidFill>
                  <a:srgbClr val="333333"/>
                </a:solidFill>
                <a:effectLst/>
                <a:uLnTx/>
                <a:uFillTx/>
                <a:latin typeface="Helvetica" pitchFamily="34" charset="0"/>
                <a:ea typeface="+mn-ea"/>
                <a:cs typeface="Helvetica" pitchFamily="34" charset="0"/>
              </a:rPr>
              <a:t> 2 ILL FT – trained in Adobe Acrobat Pro.</a:t>
            </a:r>
          </a:p>
          <a:p>
            <a:pPr marL="400050" marR="0" lvl="1" indent="0" algn="l" defTabSz="457200" rtl="0" eaLnBrk="1" fontAlgn="auto" latinLnBrk="0" hangingPunct="1">
              <a:lnSpc>
                <a:spcPct val="100000"/>
              </a:lnSpc>
              <a:spcBef>
                <a:spcPct val="20000"/>
              </a:spcBef>
              <a:spcAft>
                <a:spcPts val="0"/>
              </a:spcAft>
              <a:buClr>
                <a:srgbClr val="4C8C2B"/>
              </a:buClr>
              <a:buSzTx/>
              <a:buFont typeface="Wingdings" pitchFamily="2" charset="2"/>
              <a:buChar char="Ø"/>
              <a:tabLst/>
              <a:defRPr/>
            </a:pPr>
            <a:r>
              <a:rPr kumimoji="0" lang="en-US" sz="2000" i="0" u="none" strike="noStrike" kern="1200" cap="none" spc="0" normalizeH="0" baseline="0" noProof="0" dirty="0" smtClean="0">
                <a:ln>
                  <a:noFill/>
                </a:ln>
                <a:solidFill>
                  <a:srgbClr val="333333"/>
                </a:solidFill>
                <a:effectLst/>
                <a:uLnTx/>
                <a:uFillTx/>
                <a:latin typeface="Helvetica" pitchFamily="34" charset="0"/>
                <a:ea typeface="+mn-ea"/>
                <a:cs typeface="Helvetica" pitchFamily="34" charset="0"/>
              </a:rPr>
              <a:t> ILL Scanner.</a:t>
            </a:r>
            <a:endParaRPr kumimoji="0" lang="en-US" sz="2000" i="0" u="none" strike="noStrike" kern="1200" cap="none" spc="0" normalizeH="0" baseline="0" noProof="0" dirty="0">
              <a:ln>
                <a:noFill/>
              </a:ln>
              <a:solidFill>
                <a:schemeClr val="tx1"/>
              </a:solidFill>
              <a:effectLst/>
              <a:uLnTx/>
              <a:uFillTx/>
              <a:latin typeface="Helvetica" pitchFamily="34" charset="0"/>
              <a:ea typeface="+mn-ea"/>
              <a:cs typeface="Helvetica" pitchFamily="34" charset="0"/>
            </a:endParaRPr>
          </a:p>
        </p:txBody>
      </p:sp>
    </p:spTree>
    <p:extLst>
      <p:ext uri="{BB962C8B-B14F-4D97-AF65-F5344CB8AC3E}">
        <p14:creationId xmlns:p14="http://schemas.microsoft.com/office/powerpoint/2010/main" val="673870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2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2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2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20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20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20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40786" y="343304"/>
            <a:ext cx="8439148" cy="386270"/>
          </a:xfrm>
        </p:spPr>
        <p:txBody>
          <a:bodyPr/>
          <a:lstStyle/>
          <a:p>
            <a:r>
              <a:rPr lang="en-US" sz="1800" dirty="0" smtClean="0"/>
              <a:t>COPYRIGHT</a:t>
            </a:r>
            <a:endParaRPr lang="en-US" sz="1800" dirty="0"/>
          </a:p>
        </p:txBody>
      </p:sp>
      <p:sp>
        <p:nvSpPr>
          <p:cNvPr id="4" name="Content Placeholder 2"/>
          <p:cNvSpPr txBox="1">
            <a:spLocks/>
          </p:cNvSpPr>
          <p:nvPr/>
        </p:nvSpPr>
        <p:spPr>
          <a:xfrm>
            <a:off x="228600" y="1040860"/>
            <a:ext cx="8458200" cy="3075562"/>
          </a:xfrm>
          <a:prstGeom prst="rect">
            <a:avLst/>
          </a:prstGeom>
        </p:spPr>
        <p:txBody>
          <a:bodyPr/>
          <a:lstStyle/>
          <a:p>
            <a:pPr marL="742950" marR="0" lvl="1" indent="-285750" algn="ctr" defTabSz="457200" rtl="0" eaLnBrk="1" fontAlgn="auto" latinLnBrk="0" hangingPunct="1">
              <a:lnSpc>
                <a:spcPct val="100000"/>
              </a:lnSpc>
              <a:spcBef>
                <a:spcPct val="20000"/>
              </a:spcBef>
              <a:spcAft>
                <a:spcPts val="0"/>
              </a:spcAft>
              <a:buClrTx/>
              <a:buSzTx/>
              <a:buFont typeface="Arial"/>
              <a:buNone/>
              <a:tabLst/>
              <a:defRPr/>
            </a:pPr>
            <a:r>
              <a:rPr kumimoji="0" lang="en-US" b="1" i="0" u="none" strike="noStrike" kern="1200" cap="none" spc="0" normalizeH="0" baseline="0" noProof="0" dirty="0" smtClean="0">
                <a:ln>
                  <a:noFill/>
                </a:ln>
                <a:solidFill>
                  <a:schemeClr val="tx1"/>
                </a:solidFill>
                <a:effectLst/>
                <a:uLnTx/>
                <a:uFillTx/>
                <a:latin typeface="Helvetica" pitchFamily="34" charset="0"/>
                <a:ea typeface="+mn-ea"/>
                <a:cs typeface="Helvetica" pitchFamily="34" charset="0"/>
              </a:rPr>
              <a:t>ACCESSIBLIITY, THE CHAFEE AMENDMENT, AND FAIR USE </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endParaRPr kumimoji="0" lang="en-US" sz="2000" b="1" i="0" u="none" strike="noStrike" kern="1200" cap="none" spc="0" normalizeH="0" baseline="0" noProof="0" dirty="0" smtClean="0">
              <a:ln>
                <a:noFill/>
              </a:ln>
              <a:solidFill>
                <a:schemeClr val="tx1"/>
              </a:solidFill>
              <a:effectLst/>
              <a:uLnTx/>
              <a:uFillTx/>
              <a:latin typeface="Helvetica" pitchFamily="34" charset="0"/>
              <a:ea typeface="+mn-ea"/>
              <a:cs typeface="Helvetica" pitchFamily="34" charset="0"/>
            </a:endParaRPr>
          </a:p>
          <a:p>
            <a:pPr marL="457200" marR="0" lvl="1" indent="0" algn="just" defTabSz="457200" rtl="0" eaLnBrk="1" fontAlgn="auto" latinLnBrk="0" hangingPunct="1">
              <a:lnSpc>
                <a:spcPct val="100000"/>
              </a:lnSpc>
              <a:spcBef>
                <a:spcPct val="20000"/>
              </a:spcBef>
              <a:spcAft>
                <a:spcPts val="0"/>
              </a:spcAft>
              <a:buClrTx/>
              <a:buSzTx/>
              <a:buFont typeface="Arial"/>
              <a:buNone/>
              <a:tabLst/>
              <a:defRPr/>
            </a:pPr>
            <a:r>
              <a:rPr kumimoji="0" lang="en-US" sz="1400" b="0" i="0" u="none" strike="noStrike" kern="1200" cap="none" spc="0" normalizeH="0" baseline="0" noProof="0" dirty="0" smtClean="0">
                <a:ln>
                  <a:noFill/>
                </a:ln>
                <a:solidFill>
                  <a:srgbClr val="000000"/>
                </a:solidFill>
                <a:effectLst/>
                <a:uLnTx/>
                <a:uFillTx/>
                <a:latin typeface="Helvetica" pitchFamily="34" charset="0"/>
                <a:ea typeface="+mn-ea"/>
                <a:cs typeface="Helvetica" pitchFamily="34" charset="0"/>
              </a:rPr>
              <a:t>The Fifth Principle in the Code of Best Practices in Fair Use for Academic and Research libraries is entitled Reproducing material for use by disabled students, faculty, staff, and other appropriate users. It describes in some detail the circumstances in which making and providing copies of collection materials in formats that are accessible to persons with disabilities constitutes fair use, as well as certain limitations to which that general principle is subject. </a:t>
            </a:r>
          </a:p>
          <a:p>
            <a:pPr marL="457200" marR="0" lvl="1" indent="0" algn="just" defTabSz="457200" rtl="0" eaLnBrk="1" fontAlgn="auto" latinLnBrk="0" hangingPunct="1">
              <a:lnSpc>
                <a:spcPct val="100000"/>
              </a:lnSpc>
              <a:spcBef>
                <a:spcPct val="20000"/>
              </a:spcBef>
              <a:spcAft>
                <a:spcPts val="0"/>
              </a:spcAft>
              <a:buClrTx/>
              <a:buSzTx/>
              <a:buFont typeface="Arial"/>
              <a:buNone/>
              <a:tabLst/>
              <a:defRPr/>
            </a:pP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457200" marR="0" lvl="1" indent="0" algn="just" defTabSz="457200" rtl="0" eaLnBrk="1" fontAlgn="auto" latinLnBrk="0" hangingPunct="1">
              <a:lnSpc>
                <a:spcPct val="100000"/>
              </a:lnSpc>
              <a:spcBef>
                <a:spcPct val="20000"/>
              </a:spcBef>
              <a:spcAft>
                <a:spcPts val="0"/>
              </a:spcAft>
              <a:buClrTx/>
              <a:buSzTx/>
              <a:buFont typeface="Arial"/>
              <a:buNone/>
              <a:tabLst/>
              <a:defRPr/>
            </a:pPr>
            <a:r>
              <a:rPr kumimoji="0" lang="en-US" sz="1400" b="0" i="0" u="none" strike="noStrike" kern="1200" cap="none" spc="0" normalizeH="0" baseline="0" noProof="0" dirty="0" smtClean="0">
                <a:ln>
                  <a:noFill/>
                </a:ln>
                <a:solidFill>
                  <a:schemeClr val="tx1"/>
                </a:solidFill>
                <a:effectLst/>
                <a:uLnTx/>
                <a:uFillTx/>
                <a:latin typeface="Calibri" pitchFamily="34" charset="0"/>
                <a:ea typeface="+mn-ea"/>
                <a:cs typeface="+mn-cs"/>
                <a:hlinkClick r:id="rId2"/>
              </a:rPr>
              <a:t>http://www.arl.org/focus-areas/copyright-ip/fair-use/code-of-best-practices/2445-briefing-accessibility-the-chafee-amendment-and-fair-use#.Wgz_xUqnG00</a:t>
            </a:r>
            <a:endParaRPr kumimoji="0" lang="en-US" sz="14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457200" marR="0" lvl="1" indent="0" algn="just" defTabSz="457200" rtl="0" eaLnBrk="1" fontAlgn="auto" latinLnBrk="0" hangingPunct="1">
              <a:lnSpc>
                <a:spcPct val="100000"/>
              </a:lnSpc>
              <a:spcBef>
                <a:spcPct val="20000"/>
              </a:spcBef>
              <a:spcAft>
                <a:spcPts val="0"/>
              </a:spcAft>
              <a:buClrTx/>
              <a:buSzTx/>
              <a:buFont typeface="Arial"/>
              <a:buNone/>
              <a:tabLst/>
              <a:defRPr/>
            </a:pPr>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673870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40786" y="343304"/>
            <a:ext cx="8439148" cy="386270"/>
          </a:xfrm>
        </p:spPr>
        <p:txBody>
          <a:bodyPr/>
          <a:lstStyle/>
          <a:p>
            <a:r>
              <a:rPr lang="en-US" sz="1800" dirty="0" smtClean="0"/>
              <a:t>COPYRIGHT</a:t>
            </a:r>
            <a:endParaRPr lang="en-US" sz="1800" dirty="0"/>
          </a:p>
        </p:txBody>
      </p:sp>
      <p:sp>
        <p:nvSpPr>
          <p:cNvPr id="5" name="Content Placeholder 2"/>
          <p:cNvSpPr txBox="1">
            <a:spLocks/>
          </p:cNvSpPr>
          <p:nvPr/>
        </p:nvSpPr>
        <p:spPr>
          <a:xfrm>
            <a:off x="381000" y="729573"/>
            <a:ext cx="8564880" cy="3927335"/>
          </a:xfrm>
          <a:prstGeom prst="rect">
            <a:avLst/>
          </a:prstGeom>
        </p:spPr>
        <p:txBody>
          <a:bodyPr/>
          <a:lstStyle/>
          <a:p>
            <a:pPr marL="342900" marR="0" lvl="0" indent="-342900" algn="ctr" defTabSz="457200" rtl="0" eaLnBrk="1" fontAlgn="auto" latinLnBrk="0" hangingPunct="1">
              <a:lnSpc>
                <a:spcPct val="100000"/>
              </a:lnSpc>
              <a:spcBef>
                <a:spcPct val="20000"/>
              </a:spcBef>
              <a:spcAft>
                <a:spcPts val="0"/>
              </a:spcAft>
              <a:buClrTx/>
              <a:buSzTx/>
              <a:tabLst/>
              <a:defRPr/>
            </a:pPr>
            <a:r>
              <a:rPr kumimoji="0" lang="en-US" sz="1600" b="1" i="0" u="none" strike="noStrike" kern="1200" cap="none" spc="0" normalizeH="0" baseline="0" noProof="0" dirty="0" smtClean="0">
                <a:ln>
                  <a:noFill/>
                </a:ln>
                <a:solidFill>
                  <a:srgbClr val="000000"/>
                </a:solidFill>
                <a:effectLst/>
                <a:uLnTx/>
                <a:uFillTx/>
                <a:latin typeface="Helvetica" pitchFamily="34" charset="0"/>
                <a:ea typeface="+mn-ea"/>
                <a:cs typeface="Helvetica" pitchFamily="34" charset="0"/>
              </a:rPr>
              <a:t>17 U.S. Code § 121 - Limitations on exclusive rights: Reproduction for blind or other people with disabilities</a:t>
            </a:r>
          </a:p>
          <a:p>
            <a:pPr marL="342900" marR="0" lvl="0" indent="-342900" algn="l" defTabSz="457200" rtl="0" eaLnBrk="1" fontAlgn="auto" latinLnBrk="0" hangingPunct="1">
              <a:lnSpc>
                <a:spcPct val="100000"/>
              </a:lnSpc>
              <a:spcBef>
                <a:spcPct val="20000"/>
              </a:spcBef>
              <a:spcAft>
                <a:spcPts val="0"/>
              </a:spcAft>
              <a:buClrTx/>
              <a:buSzTx/>
              <a:buFont typeface="Wingdings" pitchFamily="2" charset="2"/>
              <a:buChar char="§"/>
              <a:tabLst/>
              <a:defRPr/>
            </a:pPr>
            <a:endParaRPr kumimoji="0" lang="en-US" sz="1600" b="1" i="0" u="none" strike="noStrike" kern="1200" cap="none" spc="0" normalizeH="0" baseline="0" noProof="0" dirty="0" smtClean="0">
              <a:ln>
                <a:noFill/>
              </a:ln>
              <a:solidFill>
                <a:srgbClr val="000000"/>
              </a:solidFill>
              <a:effectLst/>
              <a:uLnTx/>
              <a:uFillTx/>
              <a:latin typeface="Helvetica" pitchFamily="34" charset="0"/>
              <a:ea typeface="+mn-ea"/>
              <a:cs typeface="Helvetica" pitchFamily="34" charset="0"/>
            </a:endParaRPr>
          </a:p>
          <a:p>
            <a:pPr marL="342900" marR="0" lvl="0" indent="-342900" algn="l" defTabSz="457200" rtl="0" eaLnBrk="1" fontAlgn="auto" latinLnBrk="0" hangingPunct="1">
              <a:lnSpc>
                <a:spcPct val="100000"/>
              </a:lnSpc>
              <a:spcBef>
                <a:spcPct val="20000"/>
              </a:spcBef>
              <a:spcAft>
                <a:spcPts val="0"/>
              </a:spcAft>
              <a:buClr>
                <a:srgbClr val="4C8C2B"/>
              </a:buClr>
              <a:buSzTx/>
              <a:buFont typeface="Wingdings" pitchFamily="2" charset="2"/>
              <a:buChar char="Ø"/>
              <a:tabLst/>
              <a:defRPr/>
            </a:pPr>
            <a:r>
              <a:rPr kumimoji="0" lang="en-US" sz="1400" b="0" i="0" u="none" strike="noStrike" kern="1200" cap="none" spc="0" normalizeH="0" baseline="0" noProof="0" dirty="0" smtClean="0">
                <a:ln>
                  <a:noFill/>
                </a:ln>
                <a:solidFill>
                  <a:srgbClr val="000000"/>
                </a:solidFill>
                <a:effectLst/>
                <a:uLnTx/>
                <a:uFillTx/>
                <a:latin typeface="Helvetica" pitchFamily="34" charset="0"/>
                <a:ea typeface="+mn-ea"/>
                <a:cs typeface="Helvetica" pitchFamily="34" charset="0"/>
              </a:rPr>
              <a:t>(a) Notwithstanding the provisions of section 106, it is not an infringement of copyright for an authorized entity to reproduce or to distribute copies or phonorecords of a previously published, nondramatic literary work if such copies or phonorecords are reproduced or distributed in specialized formats exclusively for use by blind or other persons with disabilities.</a:t>
            </a:r>
          </a:p>
          <a:p>
            <a:pPr marL="342900" marR="0" lvl="0" indent="-342900" algn="l" defTabSz="457200" rtl="0" eaLnBrk="1" fontAlgn="auto" latinLnBrk="0" hangingPunct="1">
              <a:lnSpc>
                <a:spcPct val="100000"/>
              </a:lnSpc>
              <a:spcBef>
                <a:spcPct val="20000"/>
              </a:spcBef>
              <a:spcAft>
                <a:spcPts val="0"/>
              </a:spcAft>
              <a:buClr>
                <a:srgbClr val="4C8C2B"/>
              </a:buClr>
              <a:buSzTx/>
              <a:buFont typeface="Wingdings" pitchFamily="2" charset="2"/>
              <a:buChar char="Ø"/>
              <a:tabLst/>
              <a:defRPr/>
            </a:pPr>
            <a:r>
              <a:rPr kumimoji="0" lang="en-US" sz="1400" b="0" i="0" u="none" strike="noStrike" kern="1200" cap="none" spc="0" normalizeH="0" baseline="0" noProof="0" dirty="0" smtClean="0">
                <a:ln>
                  <a:noFill/>
                </a:ln>
                <a:solidFill>
                  <a:srgbClr val="000000"/>
                </a:solidFill>
                <a:effectLst/>
                <a:uLnTx/>
                <a:uFillTx/>
                <a:latin typeface="Helvetica" pitchFamily="34" charset="0"/>
                <a:ea typeface="+mn-ea"/>
                <a:cs typeface="Helvetica" pitchFamily="34" charset="0"/>
              </a:rPr>
              <a:t>(b)</a:t>
            </a:r>
          </a:p>
          <a:p>
            <a:pPr marL="742950" marR="0" lvl="1" indent="-285750" algn="l" defTabSz="457200" rtl="0" eaLnBrk="1" fontAlgn="auto" latinLnBrk="0" hangingPunct="1">
              <a:lnSpc>
                <a:spcPct val="100000"/>
              </a:lnSpc>
              <a:spcBef>
                <a:spcPct val="20000"/>
              </a:spcBef>
              <a:spcAft>
                <a:spcPts val="0"/>
              </a:spcAft>
              <a:buClr>
                <a:srgbClr val="4C8C2B"/>
              </a:buClr>
              <a:buSzTx/>
              <a:buFont typeface="Wingdings" pitchFamily="2" charset="2"/>
              <a:buChar char="Ø"/>
              <a:tabLst/>
              <a:defRPr/>
            </a:pPr>
            <a:r>
              <a:rPr kumimoji="0" lang="en-US" sz="1400" b="0" i="0" u="none" strike="noStrike" kern="1200" cap="none" spc="100" normalizeH="0" baseline="0" noProof="0" dirty="0" smtClean="0">
                <a:ln>
                  <a:noFill/>
                </a:ln>
                <a:solidFill>
                  <a:srgbClr val="000000"/>
                </a:solidFill>
                <a:effectLst/>
                <a:uLnTx/>
                <a:uFillTx/>
                <a:latin typeface="Helvetica" pitchFamily="34" charset="0"/>
                <a:ea typeface="+mn-ea"/>
                <a:cs typeface="Helvetica" pitchFamily="34" charset="0"/>
              </a:rPr>
              <a:t>(1) Copies or phonorecords to which this section applies shall—</a:t>
            </a:r>
          </a:p>
          <a:p>
            <a:pPr marL="1143000" marR="0" lvl="2" indent="-228600" algn="l" defTabSz="457200" rtl="0" eaLnBrk="1" fontAlgn="auto" latinLnBrk="0" hangingPunct="1">
              <a:lnSpc>
                <a:spcPct val="100000"/>
              </a:lnSpc>
              <a:spcBef>
                <a:spcPct val="20000"/>
              </a:spcBef>
              <a:spcAft>
                <a:spcPts val="0"/>
              </a:spcAft>
              <a:buClr>
                <a:srgbClr val="4C8C2B"/>
              </a:buClr>
              <a:buSzTx/>
              <a:buFont typeface="Wingdings" pitchFamily="2" charset="2"/>
              <a:buChar char="Ø"/>
              <a:tabLst/>
              <a:defRPr/>
            </a:pPr>
            <a:r>
              <a:rPr kumimoji="0" lang="en-US" sz="1400" b="0" i="0" u="none" strike="noStrike" kern="1200" cap="none" spc="100" normalizeH="0" baseline="0" noProof="0" dirty="0" smtClean="0">
                <a:ln>
                  <a:noFill/>
                </a:ln>
                <a:solidFill>
                  <a:srgbClr val="000000"/>
                </a:solidFill>
                <a:effectLst/>
                <a:uLnTx/>
                <a:uFillTx/>
                <a:latin typeface="Helvetica" pitchFamily="34" charset="0"/>
                <a:ea typeface="+mn-ea"/>
                <a:cs typeface="Helvetica" pitchFamily="34" charset="0"/>
              </a:rPr>
              <a:t>(A) not be reproduced or distributed in a format other than a specialized format exclusively for use by blind or other persons with disabilities;</a:t>
            </a:r>
          </a:p>
          <a:p>
            <a:pPr marL="1143000" marR="0" lvl="2" indent="-228600" algn="l" defTabSz="457200" rtl="0" eaLnBrk="1" fontAlgn="auto" latinLnBrk="0" hangingPunct="1">
              <a:lnSpc>
                <a:spcPct val="100000"/>
              </a:lnSpc>
              <a:spcBef>
                <a:spcPct val="20000"/>
              </a:spcBef>
              <a:spcAft>
                <a:spcPts val="0"/>
              </a:spcAft>
              <a:buClr>
                <a:srgbClr val="4C8C2B"/>
              </a:buClr>
              <a:buSzTx/>
              <a:buFont typeface="Wingdings" pitchFamily="2" charset="2"/>
              <a:buChar char="Ø"/>
              <a:tabLst/>
              <a:defRPr/>
            </a:pPr>
            <a:r>
              <a:rPr kumimoji="0" lang="en-US" sz="1400" b="0" i="0" u="none" strike="noStrike" kern="1200" cap="none" spc="100" normalizeH="0" baseline="0" noProof="0" dirty="0" smtClean="0">
                <a:ln>
                  <a:noFill/>
                </a:ln>
                <a:solidFill>
                  <a:srgbClr val="000000"/>
                </a:solidFill>
                <a:effectLst/>
                <a:uLnTx/>
                <a:uFillTx/>
                <a:latin typeface="Helvetica" pitchFamily="34" charset="0"/>
                <a:ea typeface="+mn-ea"/>
                <a:cs typeface="Helvetica" pitchFamily="34" charset="0"/>
              </a:rPr>
              <a:t>(B) bear a notice that any further reproduction or distribution in a format other than a specialized format is an infringement; and</a:t>
            </a:r>
          </a:p>
          <a:p>
            <a:pPr marL="1143000" marR="0" lvl="2" indent="-228600" algn="l" defTabSz="457200" rtl="0" eaLnBrk="1" fontAlgn="auto" latinLnBrk="0" hangingPunct="1">
              <a:lnSpc>
                <a:spcPct val="100000"/>
              </a:lnSpc>
              <a:spcBef>
                <a:spcPct val="20000"/>
              </a:spcBef>
              <a:spcAft>
                <a:spcPts val="0"/>
              </a:spcAft>
              <a:buClr>
                <a:srgbClr val="4C8C2B"/>
              </a:buClr>
              <a:buSzTx/>
              <a:buFont typeface="Wingdings" pitchFamily="2" charset="2"/>
              <a:buChar char="Ø"/>
              <a:tabLst/>
              <a:defRPr/>
            </a:pPr>
            <a:r>
              <a:rPr kumimoji="0" lang="en-US" sz="1400" b="0" i="0" u="none" strike="noStrike" kern="1200" cap="none" spc="100" normalizeH="0" baseline="0" noProof="0" dirty="0" smtClean="0">
                <a:ln>
                  <a:noFill/>
                </a:ln>
                <a:solidFill>
                  <a:srgbClr val="000000"/>
                </a:solidFill>
                <a:effectLst/>
                <a:uLnTx/>
                <a:uFillTx/>
                <a:latin typeface="Helvetica" pitchFamily="34" charset="0"/>
                <a:ea typeface="+mn-ea"/>
                <a:cs typeface="Helvetica" pitchFamily="34" charset="0"/>
              </a:rPr>
              <a:t>(C) include a copyright notice identifying the copyright owner and the date of the original publication.</a:t>
            </a:r>
          </a:p>
          <a:p>
            <a:pPr marL="1143000" lvl="2" indent="-228600" algn="r">
              <a:spcBef>
                <a:spcPct val="20000"/>
              </a:spcBef>
              <a:defRPr/>
            </a:pPr>
            <a:r>
              <a:rPr lang="en-US" sz="1200" dirty="0">
                <a:latin typeface="Calibri" panose="020F0502020204030204" pitchFamily="34" charset="0"/>
                <a:cs typeface="Calibri" panose="020F0502020204030204" pitchFamily="34" charset="0"/>
                <a:hlinkClick r:id="rId2"/>
              </a:rPr>
              <a:t>https://</a:t>
            </a:r>
            <a:r>
              <a:rPr lang="en-US" sz="1200" dirty="0" smtClean="0">
                <a:latin typeface="Calibri" panose="020F0502020204030204" pitchFamily="34" charset="0"/>
                <a:cs typeface="Calibri" panose="020F0502020204030204" pitchFamily="34" charset="0"/>
                <a:hlinkClick r:id="rId2"/>
              </a:rPr>
              <a:t>www.law.cornell.edu/uscode/text/17/121</a:t>
            </a:r>
            <a:endParaRPr lang="en-US" sz="1200" dirty="0" smtClean="0">
              <a:latin typeface="Calibri" panose="020F0502020204030204" pitchFamily="34" charset="0"/>
              <a:cs typeface="Calibri" panose="020F0502020204030204" pitchFamily="34" charset="0"/>
            </a:endParaRPr>
          </a:p>
          <a:p>
            <a:pPr marL="1143000" lvl="2" indent="-228600" algn="r">
              <a:spcBef>
                <a:spcPct val="20000"/>
              </a:spcBef>
              <a:defRPr/>
            </a:pPr>
            <a:endParaRPr kumimoji="0" lang="en-US" sz="12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73870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40786" y="343304"/>
            <a:ext cx="8439148" cy="337632"/>
          </a:xfrm>
        </p:spPr>
        <p:txBody>
          <a:bodyPr/>
          <a:lstStyle/>
          <a:p>
            <a:r>
              <a:rPr lang="en-US" sz="1800" dirty="0" smtClean="0"/>
              <a:t>REQUEST PAGE</a:t>
            </a:r>
            <a:endParaRPr lang="en-US" sz="1800" dirty="0"/>
          </a:p>
        </p:txBody>
      </p:sp>
      <p:pic>
        <p:nvPicPr>
          <p:cNvPr id="4" name="Content Placeholder 4"/>
          <p:cNvPicPr>
            <a:picLocks noChangeAspect="1"/>
          </p:cNvPicPr>
          <p:nvPr/>
        </p:nvPicPr>
        <p:blipFill>
          <a:blip r:embed="rId2" cstate="print"/>
          <a:stretch>
            <a:fillRect/>
          </a:stretch>
        </p:blipFill>
        <p:spPr>
          <a:xfrm>
            <a:off x="536967" y="817123"/>
            <a:ext cx="4118452" cy="3733432"/>
          </a:xfrm>
          <a:prstGeom prst="rect">
            <a:avLst/>
          </a:prstGeom>
        </p:spPr>
      </p:pic>
      <p:pic>
        <p:nvPicPr>
          <p:cNvPr id="5" name="Picture 4"/>
          <p:cNvPicPr>
            <a:picLocks noChangeAspect="1"/>
          </p:cNvPicPr>
          <p:nvPr/>
        </p:nvPicPr>
        <p:blipFill>
          <a:blip r:embed="rId3" cstate="print"/>
          <a:stretch>
            <a:fillRect/>
          </a:stretch>
        </p:blipFill>
        <p:spPr>
          <a:xfrm>
            <a:off x="5120905" y="711073"/>
            <a:ext cx="3847997" cy="3839482"/>
          </a:xfrm>
          <a:prstGeom prst="rect">
            <a:avLst/>
          </a:prstGeom>
        </p:spPr>
      </p:pic>
    </p:spTree>
    <p:extLst>
      <p:ext uri="{BB962C8B-B14F-4D97-AF65-F5344CB8AC3E}">
        <p14:creationId xmlns:p14="http://schemas.microsoft.com/office/powerpoint/2010/main" val="673870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40786" y="343304"/>
            <a:ext cx="8439148" cy="366815"/>
          </a:xfrm>
        </p:spPr>
        <p:txBody>
          <a:bodyPr/>
          <a:lstStyle/>
          <a:p>
            <a:r>
              <a:rPr lang="en-US" sz="1800" dirty="0" smtClean="0"/>
              <a:t>REQUEST PAGE</a:t>
            </a:r>
          </a:p>
          <a:p>
            <a:endParaRPr lang="en-US" dirty="0"/>
          </a:p>
        </p:txBody>
      </p:sp>
      <p:sp>
        <p:nvSpPr>
          <p:cNvPr id="5" name="Content Placeholder 2"/>
          <p:cNvSpPr txBox="1">
            <a:spLocks/>
          </p:cNvSpPr>
          <p:nvPr/>
        </p:nvSpPr>
        <p:spPr>
          <a:xfrm>
            <a:off x="489626" y="1031132"/>
            <a:ext cx="7798340" cy="990600"/>
          </a:xfrm>
          <a:prstGeom prst="rect">
            <a:avLst/>
          </a:prstGeom>
        </p:spPr>
        <p:txBody>
          <a:bodyPr/>
          <a:lstStyle/>
          <a:p>
            <a:pPr marL="342900" marR="0" lvl="0" indent="-342900" algn="l" defTabSz="4572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baseline="0" noProof="0" dirty="0" smtClean="0">
                <a:ln>
                  <a:noFill/>
                </a:ln>
                <a:solidFill>
                  <a:schemeClr val="tx1"/>
                </a:solidFill>
                <a:effectLst/>
                <a:uLnTx/>
                <a:uFillTx/>
                <a:latin typeface="Georgia" pitchFamily="18" charset="0"/>
                <a:cs typeface="Helvetica" pitchFamily="34" charset="0"/>
              </a:rPr>
              <a:t>ILLiad:</a:t>
            </a:r>
          </a:p>
          <a:p>
            <a:pPr marL="742950" marR="0" lvl="1" indent="-285750" algn="l" defTabSz="457200" rtl="0" eaLnBrk="1" fontAlgn="auto" latinLnBrk="0" hangingPunct="1">
              <a:lnSpc>
                <a:spcPct val="100000"/>
              </a:lnSpc>
              <a:spcBef>
                <a:spcPct val="20000"/>
              </a:spcBef>
              <a:spcAft>
                <a:spcPts val="0"/>
              </a:spcAft>
              <a:buClr>
                <a:srgbClr val="4C8C2B"/>
              </a:buClr>
              <a:buSzTx/>
              <a:buFont typeface="Wingdings" pitchFamily="2" charset="2"/>
              <a:buChar char="Ø"/>
              <a:tabLst/>
              <a:defRPr/>
            </a:pPr>
            <a:r>
              <a:rPr kumimoji="0" lang="en-US" sz="1800" b="0" i="0" u="none" strike="noStrike" kern="1200" cap="none" spc="0" normalizeH="0" baseline="0" noProof="0" dirty="0" smtClean="0">
                <a:ln>
                  <a:noFill/>
                </a:ln>
                <a:solidFill>
                  <a:schemeClr val="tx1"/>
                </a:solidFill>
                <a:effectLst/>
                <a:uLnTx/>
                <a:uFillTx/>
                <a:latin typeface="Helvetica" pitchFamily="34" charset="0"/>
                <a:ea typeface="+mn-ea"/>
                <a:cs typeface="Helvetica" pitchFamily="34" charset="0"/>
              </a:rPr>
              <a:t>New section added to all “New Request” pages in ILLiad.</a:t>
            </a:r>
            <a:endParaRPr kumimoji="0" lang="en-US" sz="1800" b="0" i="0" u="none" strike="noStrike" kern="1200" cap="none" spc="0" normalizeH="0" baseline="0" noProof="0" dirty="0">
              <a:ln>
                <a:noFill/>
              </a:ln>
              <a:solidFill>
                <a:schemeClr val="tx1"/>
              </a:solidFill>
              <a:effectLst/>
              <a:uLnTx/>
              <a:uFillTx/>
              <a:latin typeface="Helvetica" pitchFamily="34" charset="0"/>
              <a:ea typeface="+mn-ea"/>
              <a:cs typeface="Helvetica" pitchFamily="34" charset="0"/>
            </a:endParaRPr>
          </a:p>
        </p:txBody>
      </p:sp>
      <p:pic>
        <p:nvPicPr>
          <p:cNvPr id="6" name="Picture 6">
            <a:extLst>
              <a:ext uri="{FF2B5EF4-FFF2-40B4-BE49-F238E27FC236}">
                <a16:creationId xmlns:a16="http://schemas.microsoft.com/office/drawing/2014/main" id="{02236D6D-E784-4FF1-8B64-92744EA6C37B}"/>
              </a:ext>
            </a:extLst>
          </p:cNvPr>
          <p:cNvPicPr>
            <a:picLocks noChangeAspect="1"/>
          </p:cNvPicPr>
          <p:nvPr/>
        </p:nvPicPr>
        <p:blipFill>
          <a:blip r:embed="rId2" cstate="print"/>
          <a:stretch>
            <a:fillRect/>
          </a:stretch>
        </p:blipFill>
        <p:spPr>
          <a:xfrm>
            <a:off x="807960" y="2366130"/>
            <a:ext cx="7480006" cy="1306590"/>
          </a:xfrm>
          <a:prstGeom prst="rect">
            <a:avLst/>
          </a:prstGeom>
        </p:spPr>
      </p:pic>
    </p:spTree>
    <p:extLst>
      <p:ext uri="{BB962C8B-B14F-4D97-AF65-F5344CB8AC3E}">
        <p14:creationId xmlns:p14="http://schemas.microsoft.com/office/powerpoint/2010/main" val="673870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40786" y="343304"/>
            <a:ext cx="8439148" cy="395998"/>
          </a:xfrm>
        </p:spPr>
        <p:txBody>
          <a:bodyPr/>
          <a:lstStyle/>
          <a:p>
            <a:r>
              <a:rPr lang="en-US" sz="1800" dirty="0" smtClean="0"/>
              <a:t>REQUEST FLOW</a:t>
            </a:r>
            <a:endParaRPr lang="en-US" sz="1800" dirty="0"/>
          </a:p>
        </p:txBody>
      </p:sp>
      <p:pic>
        <p:nvPicPr>
          <p:cNvPr id="4" name="Content Placeholder 2"/>
          <p:cNvPicPr>
            <a:picLocks noChangeAspect="1"/>
          </p:cNvPicPr>
          <p:nvPr/>
        </p:nvPicPr>
        <p:blipFill>
          <a:blip r:embed="rId2" cstate="print"/>
          <a:stretch>
            <a:fillRect/>
          </a:stretch>
        </p:blipFill>
        <p:spPr>
          <a:xfrm>
            <a:off x="340786" y="739302"/>
            <a:ext cx="8439147" cy="3754877"/>
          </a:xfrm>
          <a:prstGeom prst="rect">
            <a:avLst/>
          </a:prstGeom>
        </p:spPr>
      </p:pic>
    </p:spTree>
    <p:extLst>
      <p:ext uri="{BB962C8B-B14F-4D97-AF65-F5344CB8AC3E}">
        <p14:creationId xmlns:p14="http://schemas.microsoft.com/office/powerpoint/2010/main" val="673870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40786" y="343304"/>
            <a:ext cx="8439148" cy="327905"/>
          </a:xfrm>
        </p:spPr>
        <p:txBody>
          <a:bodyPr/>
          <a:lstStyle/>
          <a:p>
            <a:r>
              <a:rPr lang="en-US" sz="1800" dirty="0" smtClean="0"/>
              <a:t>REQUEST FLOW</a:t>
            </a:r>
            <a:endParaRPr lang="en-US" dirty="0"/>
          </a:p>
        </p:txBody>
      </p:sp>
      <p:sp>
        <p:nvSpPr>
          <p:cNvPr id="5" name="Content Placeholder 2"/>
          <p:cNvSpPr txBox="1">
            <a:spLocks/>
          </p:cNvSpPr>
          <p:nvPr/>
        </p:nvSpPr>
        <p:spPr bwMode="auto">
          <a:xfrm>
            <a:off x="702734" y="1167319"/>
            <a:ext cx="8077200" cy="309339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742950" lvl="1" indent="-285750">
              <a:lnSpc>
                <a:spcPct val="90000"/>
              </a:lnSpc>
              <a:spcBef>
                <a:spcPts val="600"/>
              </a:spcBef>
              <a:buClr>
                <a:srgbClr val="4C8C2B"/>
              </a:buClr>
              <a:buFont typeface="Wingdings" pitchFamily="2" charset="2"/>
              <a:buChar char="Ø"/>
            </a:pPr>
            <a:r>
              <a:rPr lang="en-US" sz="2000" dirty="0">
                <a:solidFill>
                  <a:srgbClr val="000000"/>
                </a:solidFill>
                <a:latin typeface="Helvetica" pitchFamily="34" charset="0"/>
                <a:cs typeface="Helvetica" pitchFamily="34" charset="0"/>
              </a:rPr>
              <a:t>Patrons</a:t>
            </a:r>
            <a:r>
              <a:rPr kumimoji="0" lang="en-US" sz="2000" i="0" u="none" strike="noStrike" kern="1200" cap="none" spc="0" normalizeH="0" baseline="0" noProof="0" dirty="0">
                <a:ln>
                  <a:noFill/>
                </a:ln>
                <a:solidFill>
                  <a:srgbClr val="000000"/>
                </a:solidFill>
                <a:effectLst/>
                <a:uLnTx/>
                <a:uFillTx/>
                <a:latin typeface="Helvetica" pitchFamily="34" charset="0"/>
                <a:cs typeface="Helvetica" pitchFamily="34" charset="0"/>
              </a:rPr>
              <a:t> submit requests through ILLiad.</a:t>
            </a:r>
          </a:p>
          <a:p>
            <a:pPr marL="742950" lvl="1" indent="-285750">
              <a:lnSpc>
                <a:spcPct val="90000"/>
              </a:lnSpc>
              <a:spcBef>
                <a:spcPts val="600"/>
              </a:spcBef>
              <a:buClr>
                <a:srgbClr val="4C8C2B"/>
              </a:buClr>
              <a:buFont typeface="Wingdings" pitchFamily="2" charset="2"/>
              <a:buChar char="Ø"/>
            </a:pPr>
            <a:r>
              <a:rPr lang="en-US" sz="2000" dirty="0">
                <a:solidFill>
                  <a:srgbClr val="000000"/>
                </a:solidFill>
                <a:latin typeface="Helvetica" pitchFamily="34" charset="0"/>
                <a:cs typeface="Helvetica" pitchFamily="34" charset="0"/>
              </a:rPr>
              <a:t>Request is verified for service.</a:t>
            </a:r>
          </a:p>
          <a:p>
            <a:pPr marL="742950" lvl="1" indent="-285750">
              <a:lnSpc>
                <a:spcPct val="90000"/>
              </a:lnSpc>
              <a:spcBef>
                <a:spcPts val="600"/>
              </a:spcBef>
              <a:buClr>
                <a:srgbClr val="4C8C2B"/>
              </a:buClr>
              <a:buFont typeface="Wingdings" pitchFamily="2" charset="2"/>
              <a:buChar char="Ø"/>
            </a:pPr>
            <a:r>
              <a:rPr lang="en-US" sz="2000" dirty="0">
                <a:solidFill>
                  <a:srgbClr val="000000"/>
                </a:solidFill>
                <a:latin typeface="Helvetica" pitchFamily="34" charset="0"/>
                <a:cs typeface="Helvetica" pitchFamily="34" charset="0"/>
              </a:rPr>
              <a:t>IDS Logic Rule</a:t>
            </a:r>
          </a:p>
          <a:p>
            <a:pPr marL="1200150" lvl="2" indent="-285750">
              <a:lnSpc>
                <a:spcPct val="90000"/>
              </a:lnSpc>
              <a:spcBef>
                <a:spcPts val="600"/>
              </a:spcBef>
              <a:buClr>
                <a:srgbClr val="4C8C2B"/>
              </a:buClr>
              <a:buFont typeface="Wingdings" pitchFamily="2" charset="2"/>
              <a:buChar char="Ø"/>
            </a:pPr>
            <a:r>
              <a:rPr lang="en-US" sz="2000" dirty="0">
                <a:solidFill>
                  <a:srgbClr val="000000"/>
                </a:solidFill>
                <a:latin typeface="Helvetica" pitchFamily="34" charset="0"/>
                <a:cs typeface="Helvetica" pitchFamily="34" charset="0"/>
              </a:rPr>
              <a:t>Borrowing Availability checks if item is available in the OPAC and routes request to the Doc. Del </a:t>
            </a:r>
            <a:r>
              <a:rPr lang="en-US" sz="2000" dirty="0" smtClean="0">
                <a:solidFill>
                  <a:srgbClr val="000000"/>
                </a:solidFill>
                <a:latin typeface="Helvetica" pitchFamily="34" charset="0"/>
                <a:cs typeface="Helvetica" pitchFamily="34" charset="0"/>
              </a:rPr>
              <a:t>Module.</a:t>
            </a:r>
          </a:p>
          <a:p>
            <a:pPr marL="742950" lvl="1" indent="-285750">
              <a:lnSpc>
                <a:spcPct val="90000"/>
              </a:lnSpc>
              <a:spcBef>
                <a:spcPts val="600"/>
              </a:spcBef>
              <a:buClr>
                <a:srgbClr val="4C8C2B"/>
              </a:buClr>
              <a:buFont typeface="Wingdings" pitchFamily="2" charset="2"/>
              <a:buChar char="Ø"/>
            </a:pPr>
            <a:r>
              <a:rPr lang="en-US" sz="2000" dirty="0" smtClean="0">
                <a:solidFill>
                  <a:srgbClr val="000000"/>
                </a:solidFill>
                <a:latin typeface="Helvetica" pitchFamily="34" charset="0"/>
                <a:cs typeface="Helvetica" pitchFamily="34" charset="0"/>
              </a:rPr>
              <a:t>Check Hathi Trust.</a:t>
            </a:r>
            <a:endParaRPr lang="en-US" sz="2000" dirty="0">
              <a:solidFill>
                <a:srgbClr val="000000"/>
              </a:solidFill>
              <a:latin typeface="Helvetica" pitchFamily="34" charset="0"/>
              <a:cs typeface="Helvetica" pitchFamily="34" charset="0"/>
            </a:endParaRPr>
          </a:p>
          <a:p>
            <a:pPr marL="742950" lvl="1" indent="-285750">
              <a:lnSpc>
                <a:spcPct val="90000"/>
              </a:lnSpc>
              <a:spcBef>
                <a:spcPts val="600"/>
              </a:spcBef>
              <a:buClr>
                <a:srgbClr val="4C8C2B"/>
              </a:buClr>
              <a:buFont typeface="Wingdings" pitchFamily="2" charset="2"/>
              <a:buChar char="Ø"/>
            </a:pPr>
            <a:r>
              <a:rPr lang="en-US" sz="2000" dirty="0">
                <a:solidFill>
                  <a:srgbClr val="000000"/>
                </a:solidFill>
                <a:latin typeface="Helvetica" pitchFamily="34" charset="0"/>
                <a:cs typeface="Helvetica" pitchFamily="34" charset="0"/>
              </a:rPr>
              <a:t>Item </a:t>
            </a:r>
            <a:r>
              <a:rPr lang="en-US" sz="2000" dirty="0" smtClean="0">
                <a:solidFill>
                  <a:srgbClr val="000000"/>
                </a:solidFill>
                <a:latin typeface="Helvetica" pitchFamily="34" charset="0"/>
                <a:cs typeface="Helvetica" pitchFamily="34" charset="0"/>
              </a:rPr>
              <a:t>pulled </a:t>
            </a:r>
            <a:r>
              <a:rPr lang="en-US" sz="2000" dirty="0">
                <a:solidFill>
                  <a:srgbClr val="000000"/>
                </a:solidFill>
                <a:latin typeface="Helvetica" pitchFamily="34" charset="0"/>
                <a:cs typeface="Helvetica" pitchFamily="34" charset="0"/>
              </a:rPr>
              <a:t>from </a:t>
            </a:r>
            <a:r>
              <a:rPr lang="en-US" sz="2000" dirty="0" smtClean="0">
                <a:solidFill>
                  <a:srgbClr val="000000"/>
                </a:solidFill>
                <a:latin typeface="Helvetica" pitchFamily="34" charset="0"/>
                <a:cs typeface="Helvetica" pitchFamily="34" charset="0"/>
              </a:rPr>
              <a:t>stacks.</a:t>
            </a:r>
            <a:endParaRPr lang="en-US" sz="2000" dirty="0">
              <a:solidFill>
                <a:srgbClr val="000000"/>
              </a:solidFill>
              <a:latin typeface="Helvetica" pitchFamily="34" charset="0"/>
              <a:cs typeface="Helvetica" pitchFamily="34" charset="0"/>
            </a:endParaRPr>
          </a:p>
          <a:p>
            <a:pPr marL="742950" lvl="1" indent="-285750">
              <a:lnSpc>
                <a:spcPct val="90000"/>
              </a:lnSpc>
              <a:spcBef>
                <a:spcPts val="600"/>
              </a:spcBef>
              <a:buClr>
                <a:srgbClr val="4C8C2B"/>
              </a:buClr>
              <a:buFont typeface="Wingdings" pitchFamily="2" charset="2"/>
              <a:buChar char="Ø"/>
            </a:pPr>
            <a:r>
              <a:rPr lang="en-US" sz="2000" dirty="0">
                <a:solidFill>
                  <a:srgbClr val="000000"/>
                </a:solidFill>
                <a:latin typeface="Helvetica" pitchFamily="34" charset="0"/>
                <a:cs typeface="Helvetica" pitchFamily="34" charset="0"/>
              </a:rPr>
              <a:t>Item </a:t>
            </a:r>
            <a:r>
              <a:rPr lang="en-US" sz="2000" dirty="0" smtClean="0">
                <a:solidFill>
                  <a:srgbClr val="000000"/>
                </a:solidFill>
                <a:latin typeface="Helvetica" pitchFamily="34" charset="0"/>
                <a:cs typeface="Helvetica" pitchFamily="34" charset="0"/>
              </a:rPr>
              <a:t>scanned </a:t>
            </a:r>
            <a:r>
              <a:rPr lang="en-US" sz="2000" dirty="0">
                <a:solidFill>
                  <a:srgbClr val="000000"/>
                </a:solidFill>
                <a:latin typeface="Helvetica" pitchFamily="34" charset="0"/>
                <a:cs typeface="Helvetica" pitchFamily="34" charset="0"/>
              </a:rPr>
              <a:t>to create a PDF.</a:t>
            </a:r>
          </a:p>
          <a:p>
            <a:pPr marL="742950" lvl="1" indent="-285750">
              <a:lnSpc>
                <a:spcPct val="90000"/>
              </a:lnSpc>
              <a:spcBef>
                <a:spcPts val="600"/>
              </a:spcBef>
              <a:buClr>
                <a:srgbClr val="4C8C2B"/>
              </a:buClr>
              <a:buFont typeface="Wingdings" pitchFamily="2" charset="2"/>
              <a:buChar char="Ø"/>
            </a:pPr>
            <a:r>
              <a:rPr lang="en-US" sz="2000" dirty="0">
                <a:solidFill>
                  <a:srgbClr val="000000"/>
                </a:solidFill>
                <a:latin typeface="Helvetica" pitchFamily="34" charset="0"/>
                <a:cs typeface="Helvetica" pitchFamily="34" charset="0"/>
              </a:rPr>
              <a:t>PDF is edited</a:t>
            </a:r>
          </a:p>
          <a:p>
            <a:pPr marL="742950" lvl="1" indent="-285750">
              <a:lnSpc>
                <a:spcPct val="90000"/>
              </a:lnSpc>
              <a:spcBef>
                <a:spcPts val="600"/>
              </a:spcBef>
              <a:buClr>
                <a:schemeClr val="accent1"/>
              </a:buClr>
              <a:buFont typeface="Wingdings" pitchFamily="2" charset="2"/>
              <a:buChar char="§"/>
            </a:pPr>
            <a:endParaRPr lang="en-US" b="1" dirty="0">
              <a:solidFill>
                <a:schemeClr val="tx2"/>
              </a:solidFill>
              <a:latin typeface="Helvetica" pitchFamily="34" charset="0"/>
              <a:cs typeface="Helvetica" pitchFamily="34" charset="0"/>
            </a:endParaRPr>
          </a:p>
          <a:p>
            <a:pPr marL="742950" lvl="1" indent="-285750">
              <a:lnSpc>
                <a:spcPct val="90000"/>
              </a:lnSpc>
              <a:spcBef>
                <a:spcPts val="600"/>
              </a:spcBef>
              <a:buClr>
                <a:schemeClr val="accent1"/>
              </a:buClr>
              <a:buFont typeface="Wingdings" pitchFamily="2" charset="2"/>
              <a:buChar char="§"/>
            </a:pPr>
            <a:endParaRPr lang="en-US" b="1" dirty="0">
              <a:solidFill>
                <a:schemeClr val="tx2"/>
              </a:solidFill>
              <a:latin typeface="Helvetica" pitchFamily="34" charset="0"/>
              <a:cs typeface="Helvetica" pitchFamily="34" charset="0"/>
            </a:endParaRPr>
          </a:p>
        </p:txBody>
      </p:sp>
    </p:spTree>
    <p:extLst>
      <p:ext uri="{BB962C8B-B14F-4D97-AF65-F5344CB8AC3E}">
        <p14:creationId xmlns:p14="http://schemas.microsoft.com/office/powerpoint/2010/main" val="673870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40786" y="343304"/>
            <a:ext cx="8439148" cy="395998"/>
          </a:xfrm>
        </p:spPr>
        <p:txBody>
          <a:bodyPr/>
          <a:lstStyle/>
          <a:p>
            <a:r>
              <a:rPr lang="en-US" sz="1800" dirty="0" smtClean="0"/>
              <a:t>EDITING</a:t>
            </a:r>
            <a:endParaRPr lang="en-US" sz="1800" dirty="0"/>
          </a:p>
        </p:txBody>
      </p:sp>
      <p:sp>
        <p:nvSpPr>
          <p:cNvPr id="6" name="Content Placeholder 2"/>
          <p:cNvSpPr txBox="1">
            <a:spLocks/>
          </p:cNvSpPr>
          <p:nvPr/>
        </p:nvSpPr>
        <p:spPr bwMode="auto">
          <a:xfrm>
            <a:off x="1157591" y="1196502"/>
            <a:ext cx="6750996" cy="3276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742950" lvl="1" indent="-285750">
              <a:lnSpc>
                <a:spcPct val="90000"/>
              </a:lnSpc>
              <a:spcBef>
                <a:spcPts val="600"/>
              </a:spcBef>
              <a:buClr>
                <a:srgbClr val="4C8C2B"/>
              </a:buClr>
              <a:buFont typeface="Wingdings" pitchFamily="2" charset="2"/>
              <a:buChar char="Ø"/>
            </a:pPr>
            <a:r>
              <a:rPr lang="en-US" sz="2000" dirty="0">
                <a:solidFill>
                  <a:srgbClr val="000000"/>
                </a:solidFill>
                <a:latin typeface="Helvetica" pitchFamily="34" charset="0"/>
                <a:cs typeface="Helvetica" pitchFamily="34" charset="0"/>
              </a:rPr>
              <a:t>Editing PDF </a:t>
            </a:r>
          </a:p>
          <a:p>
            <a:pPr marL="1200150" lvl="2" indent="-285750">
              <a:lnSpc>
                <a:spcPct val="90000"/>
              </a:lnSpc>
              <a:spcBef>
                <a:spcPts val="600"/>
              </a:spcBef>
              <a:buClr>
                <a:srgbClr val="4C8C2B"/>
              </a:buClr>
              <a:buFont typeface="Wingdings" pitchFamily="2" charset="2"/>
              <a:buChar char="Ø"/>
            </a:pPr>
            <a:r>
              <a:rPr lang="en-US" sz="2000" dirty="0">
                <a:solidFill>
                  <a:srgbClr val="000000"/>
                </a:solidFill>
                <a:latin typeface="Helvetica" pitchFamily="34" charset="0"/>
                <a:cs typeface="Helvetica" pitchFamily="34" charset="0"/>
              </a:rPr>
              <a:t>Recognize Text.</a:t>
            </a:r>
          </a:p>
          <a:p>
            <a:pPr marL="1200150" lvl="2" indent="-285750">
              <a:lnSpc>
                <a:spcPct val="90000"/>
              </a:lnSpc>
              <a:spcBef>
                <a:spcPts val="600"/>
              </a:spcBef>
              <a:buClr>
                <a:srgbClr val="4C8C2B"/>
              </a:buClr>
              <a:buFont typeface="Wingdings" pitchFamily="2" charset="2"/>
              <a:buChar char="Ø"/>
            </a:pPr>
            <a:r>
              <a:rPr lang="en-US" sz="2000" dirty="0">
                <a:solidFill>
                  <a:srgbClr val="000000"/>
                </a:solidFill>
                <a:latin typeface="Helvetica" pitchFamily="34" charset="0"/>
                <a:cs typeface="Helvetica" pitchFamily="34" charset="0"/>
              </a:rPr>
              <a:t>Correct Page Numbers.</a:t>
            </a:r>
          </a:p>
          <a:p>
            <a:pPr marL="1200150" lvl="2" indent="-285750">
              <a:lnSpc>
                <a:spcPct val="90000"/>
              </a:lnSpc>
              <a:spcBef>
                <a:spcPts val="600"/>
              </a:spcBef>
              <a:buClr>
                <a:srgbClr val="4C8C2B"/>
              </a:buClr>
              <a:buFont typeface="Wingdings" pitchFamily="2" charset="2"/>
              <a:buChar char="Ø"/>
            </a:pPr>
            <a:r>
              <a:rPr lang="en-US" sz="2000" dirty="0">
                <a:solidFill>
                  <a:srgbClr val="000000"/>
                </a:solidFill>
                <a:latin typeface="Helvetica" pitchFamily="34" charset="0"/>
                <a:cs typeface="Helvetica" pitchFamily="34" charset="0"/>
              </a:rPr>
              <a:t>Insert Bookmarks:</a:t>
            </a:r>
          </a:p>
          <a:p>
            <a:pPr marL="1657350" lvl="3" indent="-285750">
              <a:lnSpc>
                <a:spcPct val="90000"/>
              </a:lnSpc>
              <a:spcBef>
                <a:spcPts val="600"/>
              </a:spcBef>
              <a:buClr>
                <a:srgbClr val="4C8C2B"/>
              </a:buClr>
              <a:buFont typeface="Wingdings" pitchFamily="2" charset="2"/>
              <a:buChar char="Ø"/>
            </a:pPr>
            <a:r>
              <a:rPr lang="en-US" sz="1600" dirty="0">
                <a:solidFill>
                  <a:srgbClr val="000000"/>
                </a:solidFill>
                <a:latin typeface="Helvetica" pitchFamily="34" charset="0"/>
                <a:cs typeface="Helvetica" pitchFamily="34" charset="0"/>
              </a:rPr>
              <a:t>Chapter headings.</a:t>
            </a:r>
          </a:p>
          <a:p>
            <a:pPr marL="1657350" lvl="3" indent="-285750">
              <a:lnSpc>
                <a:spcPct val="90000"/>
              </a:lnSpc>
              <a:spcBef>
                <a:spcPts val="600"/>
              </a:spcBef>
              <a:buClr>
                <a:srgbClr val="4C8C2B"/>
              </a:buClr>
              <a:buFont typeface="Wingdings" pitchFamily="2" charset="2"/>
              <a:buChar char="Ø"/>
            </a:pPr>
            <a:r>
              <a:rPr lang="en-US" sz="1600" dirty="0">
                <a:solidFill>
                  <a:srgbClr val="000000"/>
                </a:solidFill>
                <a:latin typeface="Helvetica" pitchFamily="34" charset="0"/>
                <a:cs typeface="Helvetica" pitchFamily="34" charset="0"/>
              </a:rPr>
              <a:t>Other headings.</a:t>
            </a:r>
          </a:p>
          <a:p>
            <a:pPr marL="1200150" lvl="2" indent="-285750">
              <a:lnSpc>
                <a:spcPct val="90000"/>
              </a:lnSpc>
              <a:spcBef>
                <a:spcPts val="600"/>
              </a:spcBef>
              <a:buClr>
                <a:srgbClr val="4C8C2B"/>
              </a:buClr>
              <a:buFont typeface="Wingdings" pitchFamily="2" charset="2"/>
              <a:buChar char="Ø"/>
            </a:pPr>
            <a:r>
              <a:rPr lang="en-US" sz="2000" dirty="0">
                <a:solidFill>
                  <a:srgbClr val="000000"/>
                </a:solidFill>
                <a:latin typeface="Helvetica" pitchFamily="34" charset="0"/>
                <a:cs typeface="Helvetica" pitchFamily="34" charset="0"/>
              </a:rPr>
              <a:t>Insert Reading Tags.</a:t>
            </a:r>
          </a:p>
          <a:p>
            <a:pPr marL="1200150" lvl="2" indent="-285750">
              <a:lnSpc>
                <a:spcPct val="90000"/>
              </a:lnSpc>
              <a:spcBef>
                <a:spcPts val="600"/>
              </a:spcBef>
              <a:buClr>
                <a:srgbClr val="4C8C2B"/>
              </a:buClr>
              <a:buFont typeface="Wingdings" pitchFamily="2" charset="2"/>
              <a:buChar char="Ø"/>
            </a:pPr>
            <a:r>
              <a:rPr lang="en-US" sz="2000" dirty="0">
                <a:solidFill>
                  <a:srgbClr val="000000"/>
                </a:solidFill>
                <a:latin typeface="Helvetica" pitchFamily="34" charset="0"/>
                <a:cs typeface="Helvetica" pitchFamily="34" charset="0"/>
              </a:rPr>
              <a:t>Touch up—reading order.</a:t>
            </a:r>
          </a:p>
          <a:p>
            <a:pPr lvl="1" algn="r">
              <a:lnSpc>
                <a:spcPct val="90000"/>
              </a:lnSpc>
              <a:spcBef>
                <a:spcPts val="600"/>
              </a:spcBef>
              <a:buClr>
                <a:schemeClr val="accent1"/>
              </a:buClr>
            </a:pPr>
            <a:endParaRPr lang="en-US" b="1" dirty="0">
              <a:solidFill>
                <a:srgbClr val="000000"/>
              </a:solidFill>
              <a:latin typeface="Helvetica" pitchFamily="34" charset="0"/>
              <a:cs typeface="Helvetica" pitchFamily="34" charset="0"/>
            </a:endParaRPr>
          </a:p>
          <a:p>
            <a:pPr lvl="1" algn="r">
              <a:lnSpc>
                <a:spcPct val="90000"/>
              </a:lnSpc>
              <a:spcBef>
                <a:spcPts val="600"/>
              </a:spcBef>
              <a:buClr>
                <a:schemeClr val="accent1"/>
              </a:buClr>
            </a:pPr>
            <a:r>
              <a:rPr lang="en-US" sz="1600" b="1" dirty="0" smtClean="0">
                <a:solidFill>
                  <a:srgbClr val="000000"/>
                </a:solidFill>
                <a:latin typeface="Helvetica" pitchFamily="34" charset="0"/>
                <a:cs typeface="Helvetica" pitchFamily="34" charset="0"/>
              </a:rPr>
              <a:t>Editing </a:t>
            </a:r>
            <a:r>
              <a:rPr lang="en-US" sz="1600" b="1" dirty="0">
                <a:solidFill>
                  <a:srgbClr val="000000"/>
                </a:solidFill>
                <a:latin typeface="Helvetica" pitchFamily="34" charset="0"/>
                <a:cs typeface="Helvetica" pitchFamily="34" charset="0"/>
              </a:rPr>
              <a:t>could take more than 3 hours</a:t>
            </a:r>
          </a:p>
          <a:p>
            <a:pPr marL="742950" lvl="1" indent="-285750">
              <a:lnSpc>
                <a:spcPct val="90000"/>
              </a:lnSpc>
              <a:spcBef>
                <a:spcPts val="600"/>
              </a:spcBef>
              <a:buClr>
                <a:schemeClr val="accent1"/>
              </a:buClr>
              <a:buFont typeface="Wingdings" pitchFamily="2" charset="2"/>
              <a:buChar char="§"/>
            </a:pPr>
            <a:endParaRPr lang="en-US" b="1" dirty="0">
              <a:solidFill>
                <a:schemeClr val="tx2"/>
              </a:solidFill>
              <a:latin typeface="Helvetica" pitchFamily="34" charset="0"/>
              <a:cs typeface="Helvetica" pitchFamily="34" charset="0"/>
            </a:endParaRPr>
          </a:p>
          <a:p>
            <a:pPr marL="742950" lvl="1" indent="-285750">
              <a:lnSpc>
                <a:spcPct val="90000"/>
              </a:lnSpc>
              <a:spcBef>
                <a:spcPts val="600"/>
              </a:spcBef>
              <a:buClr>
                <a:schemeClr val="accent1"/>
              </a:buClr>
              <a:buFont typeface="Wingdings" pitchFamily="2" charset="2"/>
              <a:buChar char="§"/>
            </a:pPr>
            <a:endParaRPr lang="en-US" b="1" dirty="0">
              <a:solidFill>
                <a:schemeClr val="tx2"/>
              </a:solidFill>
              <a:latin typeface="Helvetica" pitchFamily="34" charset="0"/>
              <a:cs typeface="Helvetica" pitchFamily="34" charset="0"/>
            </a:endParaRPr>
          </a:p>
          <a:p>
            <a:pPr marL="742950" lvl="1" indent="-285750">
              <a:lnSpc>
                <a:spcPct val="90000"/>
              </a:lnSpc>
              <a:spcBef>
                <a:spcPts val="600"/>
              </a:spcBef>
              <a:buClr>
                <a:schemeClr val="accent1"/>
              </a:buClr>
              <a:buFont typeface="Wingdings" pitchFamily="2" charset="2"/>
              <a:buChar char="§"/>
            </a:pPr>
            <a:endParaRPr lang="en-US" b="1" dirty="0">
              <a:solidFill>
                <a:schemeClr val="tx2"/>
              </a:solidFill>
              <a:latin typeface="Helvetica" pitchFamily="34" charset="0"/>
              <a:cs typeface="Helvetica" pitchFamily="34" charset="0"/>
            </a:endParaRPr>
          </a:p>
        </p:txBody>
      </p:sp>
    </p:spTree>
    <p:extLst>
      <p:ext uri="{BB962C8B-B14F-4D97-AF65-F5344CB8AC3E}">
        <p14:creationId xmlns:p14="http://schemas.microsoft.com/office/powerpoint/2010/main" val="673870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6">
                                            <p:txEl>
                                              <p:pRg st="9" end="9"/>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40786" y="343304"/>
            <a:ext cx="8439148" cy="395998"/>
          </a:xfrm>
        </p:spPr>
        <p:txBody>
          <a:bodyPr/>
          <a:lstStyle/>
          <a:p>
            <a:r>
              <a:rPr lang="en-US" sz="1800" dirty="0" smtClean="0"/>
              <a:t>PLANNING &amp; IMPLEMENTATION</a:t>
            </a:r>
            <a:endParaRPr lang="en-US" sz="1800" dirty="0"/>
          </a:p>
        </p:txBody>
      </p:sp>
      <p:sp>
        <p:nvSpPr>
          <p:cNvPr id="5" name="Content Placeholder 2"/>
          <p:cNvSpPr txBox="1">
            <a:spLocks/>
          </p:cNvSpPr>
          <p:nvPr/>
        </p:nvSpPr>
        <p:spPr>
          <a:xfrm>
            <a:off x="1510726" y="2064384"/>
            <a:ext cx="6518275" cy="735966"/>
          </a:xfrm>
          <a:prstGeom prst="rect">
            <a:avLst/>
          </a:prstGeom>
        </p:spPr>
        <p:txBody>
          <a:bodyPr/>
          <a:lstStyle/>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r>
              <a:rPr kumimoji="0" lang="en-US" sz="3600" b="0" i="0" u="none" strike="noStrike" kern="1200" cap="none" spc="0" normalizeH="0" baseline="0" noProof="0" dirty="0" smtClean="0">
                <a:ln>
                  <a:noFill/>
                </a:ln>
                <a:solidFill>
                  <a:schemeClr val="tx1"/>
                </a:solidFill>
                <a:effectLst/>
                <a:uLnTx/>
                <a:uFillTx/>
                <a:latin typeface="Helvetica" pitchFamily="34" charset="0"/>
                <a:ea typeface="+mn-ea"/>
                <a:cs typeface="Helvetica" pitchFamily="34" charset="0"/>
              </a:rPr>
              <a:t>What about </a:t>
            </a:r>
            <a:r>
              <a:rPr lang="en-US" sz="3600" dirty="0" smtClean="0">
                <a:latin typeface="Helvetica" pitchFamily="34" charset="0"/>
                <a:cs typeface="Helvetica" pitchFamily="34" charset="0"/>
              </a:rPr>
              <a:t>e</a:t>
            </a:r>
            <a:r>
              <a:rPr kumimoji="0" lang="en-US" sz="3600" b="0" i="0" u="none" strike="noStrike" kern="1200" cap="none" spc="0" normalizeH="0" baseline="0" noProof="0" dirty="0" smtClean="0">
                <a:ln>
                  <a:noFill/>
                </a:ln>
                <a:solidFill>
                  <a:schemeClr val="tx1"/>
                </a:solidFill>
                <a:effectLst/>
                <a:uLnTx/>
                <a:uFillTx/>
                <a:latin typeface="Helvetica" pitchFamily="34" charset="0"/>
                <a:ea typeface="+mn-ea"/>
                <a:cs typeface="Helvetica" pitchFamily="34" charset="0"/>
              </a:rPr>
              <a:t>Books?</a:t>
            </a:r>
            <a:endParaRPr kumimoji="0" lang="en-US" sz="3600" b="0" i="0" u="none" strike="noStrike" kern="1200" cap="none" spc="0" normalizeH="0" baseline="0" noProof="0" dirty="0">
              <a:ln>
                <a:noFill/>
              </a:ln>
              <a:solidFill>
                <a:schemeClr val="tx1"/>
              </a:solidFill>
              <a:effectLst/>
              <a:uLnTx/>
              <a:uFillTx/>
              <a:latin typeface="Helvetica" pitchFamily="34" charset="0"/>
              <a:ea typeface="+mn-ea"/>
              <a:cs typeface="Helvetica" pitchFamily="34" charset="0"/>
            </a:endParaRPr>
          </a:p>
        </p:txBody>
      </p:sp>
    </p:spTree>
    <p:extLst>
      <p:ext uri="{BB962C8B-B14F-4D97-AF65-F5344CB8AC3E}">
        <p14:creationId xmlns:p14="http://schemas.microsoft.com/office/powerpoint/2010/main" val="673870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sp>
        <p:nvSpPr>
          <p:cNvPr id="3" name="Text Placeholder 2"/>
          <p:cNvSpPr>
            <a:spLocks noGrp="1"/>
          </p:cNvSpPr>
          <p:nvPr>
            <p:ph type="body" sz="quarter" idx="12"/>
          </p:nvPr>
        </p:nvSpPr>
        <p:spPr>
          <a:xfrm>
            <a:off x="3090842" y="2327578"/>
            <a:ext cx="5722417" cy="639129"/>
          </a:xfrm>
        </p:spPr>
        <p:txBody>
          <a:bodyPr>
            <a:normAutofit fontScale="92500" lnSpcReduction="20000"/>
          </a:bodyPr>
          <a:lstStyle/>
          <a:p>
            <a:r>
              <a:rPr lang="en-US" dirty="0" smtClean="0"/>
              <a:t>Resource Sharing &amp; Course Reserve Manager</a:t>
            </a:r>
            <a:endParaRPr lang="en-US" dirty="0"/>
          </a:p>
        </p:txBody>
      </p:sp>
      <p:sp>
        <p:nvSpPr>
          <p:cNvPr id="4" name="Text Placeholder 3"/>
          <p:cNvSpPr>
            <a:spLocks noGrp="1"/>
          </p:cNvSpPr>
          <p:nvPr>
            <p:ph type="body" sz="quarter" idx="13"/>
          </p:nvPr>
        </p:nvSpPr>
        <p:spPr/>
        <p:txBody>
          <a:bodyPr/>
          <a:lstStyle/>
          <a:p>
            <a:r>
              <a:rPr lang="en-US" dirty="0" smtClean="0"/>
              <a:t>Ronald Figueroa</a:t>
            </a:r>
            <a:endParaRPr lang="en-US" dirty="0"/>
          </a:p>
        </p:txBody>
      </p:sp>
    </p:spTree>
    <p:extLst>
      <p:ext uri="{BB962C8B-B14F-4D97-AF65-F5344CB8AC3E}">
        <p14:creationId xmlns:p14="http://schemas.microsoft.com/office/powerpoint/2010/main" val="39030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noGrp="1"/>
          </p:cNvSpPr>
          <p:nvPr>
            <p:ph type="body" sz="quarter" idx="10"/>
          </p:nvPr>
        </p:nvSpPr>
        <p:spPr bwMode="auto">
          <a:xfrm>
            <a:off x="774914" y="2315183"/>
            <a:ext cx="7377193" cy="55945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342900" indent="-342900" algn="ctr">
              <a:spcBef>
                <a:spcPct val="50000"/>
              </a:spcBef>
              <a:buClr>
                <a:schemeClr val="accent1"/>
              </a:buClr>
              <a:defRPr/>
            </a:pPr>
            <a:r>
              <a:rPr lang="en-US" sz="4400" b="1" dirty="0">
                <a:latin typeface="Helvetica" pitchFamily="34" charset="0"/>
                <a:cs typeface="Helvetica" pitchFamily="34" charset="0"/>
              </a:rPr>
              <a:t>Lessons Learned</a:t>
            </a:r>
            <a:endParaRPr kumimoji="0" lang="en-US" sz="4400" b="1" i="0" u="none" strike="noStrike" kern="1200" cap="none" spc="100" normalizeH="0" baseline="0" noProof="0" dirty="0">
              <a:ln>
                <a:noFill/>
              </a:ln>
              <a:solidFill>
                <a:schemeClr val="tx1"/>
              </a:solidFill>
              <a:effectLst/>
              <a:uLnTx/>
              <a:uFillTx/>
              <a:latin typeface="Helvetica" pitchFamily="34" charset="0"/>
              <a:ea typeface="+mn-ea"/>
              <a:cs typeface="Helvetica" pitchFamily="34" charset="0"/>
            </a:endParaRPr>
          </a:p>
        </p:txBody>
      </p:sp>
    </p:spTree>
    <p:extLst>
      <p:ext uri="{BB962C8B-B14F-4D97-AF65-F5344CB8AC3E}">
        <p14:creationId xmlns:p14="http://schemas.microsoft.com/office/powerpoint/2010/main" val="1007403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40786" y="343304"/>
            <a:ext cx="8439148" cy="395998"/>
          </a:xfrm>
        </p:spPr>
        <p:txBody>
          <a:bodyPr/>
          <a:lstStyle/>
          <a:p>
            <a:r>
              <a:rPr lang="en-US" sz="1800" dirty="0" smtClean="0"/>
              <a:t>LESSONS LEARNED</a:t>
            </a:r>
            <a:endParaRPr lang="en-US" sz="1800" dirty="0"/>
          </a:p>
        </p:txBody>
      </p:sp>
      <p:sp>
        <p:nvSpPr>
          <p:cNvPr id="3" name="Content Placeholder 2"/>
          <p:cNvSpPr txBox="1">
            <a:spLocks/>
          </p:cNvSpPr>
          <p:nvPr/>
        </p:nvSpPr>
        <p:spPr bwMode="auto">
          <a:xfrm>
            <a:off x="152400" y="914400"/>
            <a:ext cx="2514600" cy="4572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342900" marR="0" lvl="0" indent="-342900" algn="ctr" defTabSz="914400" rtl="0" eaLnBrk="1" fontAlgn="base" latinLnBrk="0" hangingPunct="1">
              <a:lnSpc>
                <a:spcPct val="100000"/>
              </a:lnSpc>
              <a:spcBef>
                <a:spcPct val="50000"/>
              </a:spcBef>
              <a:spcAft>
                <a:spcPct val="0"/>
              </a:spcAft>
              <a:buClr>
                <a:schemeClr val="accent1"/>
              </a:buClr>
              <a:buSzTx/>
              <a:buFont typeface="Arial" pitchFamily="34" charset="0"/>
              <a:buNone/>
              <a:tabLst/>
              <a:defRPr/>
            </a:pPr>
            <a:r>
              <a:rPr lang="en-US" sz="2400" b="1" spc="100" dirty="0" smtClean="0">
                <a:latin typeface="Helvetica" pitchFamily="34" charset="0"/>
                <a:cs typeface="Helvetica" pitchFamily="34" charset="0"/>
              </a:rPr>
              <a:t>Scanning</a:t>
            </a:r>
            <a:endParaRPr kumimoji="0" lang="en-US" sz="2400" b="1" i="0" u="none" strike="noStrike" kern="1200" cap="none" spc="100" normalizeH="0" baseline="0" noProof="0" dirty="0">
              <a:ln>
                <a:noFill/>
              </a:ln>
              <a:solidFill>
                <a:schemeClr val="tx1"/>
              </a:solidFill>
              <a:effectLst/>
              <a:uLnTx/>
              <a:uFillTx/>
              <a:latin typeface="Helvetica" pitchFamily="34" charset="0"/>
              <a:ea typeface="+mn-ea"/>
              <a:cs typeface="Helvetica" pitchFamily="34" charset="0"/>
            </a:endParaRPr>
          </a:p>
        </p:txBody>
      </p:sp>
      <p:sp>
        <p:nvSpPr>
          <p:cNvPr id="4" name="Content Placeholder 2"/>
          <p:cNvSpPr txBox="1">
            <a:spLocks/>
          </p:cNvSpPr>
          <p:nvPr/>
        </p:nvSpPr>
        <p:spPr>
          <a:xfrm>
            <a:off x="685799" y="1371600"/>
            <a:ext cx="8242407" cy="3132306"/>
          </a:xfrm>
          <a:prstGeom prst="rect">
            <a:avLst/>
          </a:prstGeom>
        </p:spPr>
        <p:txBody>
          <a:bodyPr/>
          <a:lstStyle/>
          <a:p>
            <a:pPr marL="742950" marR="0" lvl="1" indent="-285750" algn="l" defTabSz="457200" rtl="0" eaLnBrk="1" fontAlgn="auto" latinLnBrk="0" hangingPunct="1">
              <a:lnSpc>
                <a:spcPct val="100000"/>
              </a:lnSpc>
              <a:spcBef>
                <a:spcPct val="20000"/>
              </a:spcBef>
              <a:spcAft>
                <a:spcPts val="0"/>
              </a:spcAft>
              <a:buClr>
                <a:srgbClr val="4C8C2B"/>
              </a:buClr>
              <a:buSzTx/>
              <a:buFont typeface="Wingdings" pitchFamily="2" charset="2"/>
              <a:buChar char="Ø"/>
              <a:tabLst/>
              <a:defRPr/>
            </a:pPr>
            <a:r>
              <a:rPr kumimoji="0" lang="en-US" b="0" i="0" u="none" strike="noStrike" kern="1200" cap="none" spc="0" normalizeH="0" baseline="0" noProof="0" dirty="0" smtClean="0">
                <a:ln>
                  <a:noFill/>
                </a:ln>
                <a:solidFill>
                  <a:schemeClr val="tx1"/>
                </a:solidFill>
                <a:effectLst/>
                <a:uLnTx/>
                <a:uFillTx/>
                <a:latin typeface="Helvetica" pitchFamily="34" charset="0"/>
                <a:ea typeface="+mn-ea"/>
                <a:cs typeface="Helvetica" pitchFamily="34" charset="0"/>
              </a:rPr>
              <a:t>Recognizing the text for large, color files can take a long time, and often crashes before finishing.</a:t>
            </a:r>
          </a:p>
          <a:p>
            <a:pPr marL="742950" marR="0" lvl="1" indent="-285750" algn="l" defTabSz="457200" rtl="0" eaLnBrk="1" fontAlgn="auto" latinLnBrk="0" hangingPunct="1">
              <a:lnSpc>
                <a:spcPct val="100000"/>
              </a:lnSpc>
              <a:spcBef>
                <a:spcPct val="20000"/>
              </a:spcBef>
              <a:spcAft>
                <a:spcPts val="0"/>
              </a:spcAft>
              <a:buClr>
                <a:srgbClr val="4C8C2B"/>
              </a:buClr>
              <a:buSzTx/>
              <a:buFont typeface="Wingdings" pitchFamily="2" charset="2"/>
              <a:buChar char="Ø"/>
              <a:tabLst/>
              <a:defRPr/>
            </a:pPr>
            <a:r>
              <a:rPr kumimoji="0" lang="en-US" b="0" i="0" u="none" strike="noStrike" kern="1200" cap="none" spc="0" normalizeH="0" baseline="0" noProof="0" dirty="0" smtClean="0">
                <a:ln>
                  <a:noFill/>
                </a:ln>
                <a:solidFill>
                  <a:schemeClr val="tx1"/>
                </a:solidFill>
                <a:effectLst/>
                <a:uLnTx/>
                <a:uFillTx/>
                <a:latin typeface="Helvetica" pitchFamily="34" charset="0"/>
                <a:ea typeface="+mn-ea"/>
                <a:cs typeface="Helvetica" pitchFamily="34" charset="0"/>
              </a:rPr>
              <a:t>Prevent any skewing, blurring.</a:t>
            </a:r>
          </a:p>
          <a:p>
            <a:pPr marL="742950" marR="0" lvl="1" indent="-285750" algn="l" defTabSz="457200" rtl="0" eaLnBrk="1" fontAlgn="auto" latinLnBrk="0" hangingPunct="1">
              <a:lnSpc>
                <a:spcPct val="100000"/>
              </a:lnSpc>
              <a:spcBef>
                <a:spcPct val="20000"/>
              </a:spcBef>
              <a:spcAft>
                <a:spcPts val="0"/>
              </a:spcAft>
              <a:buClr>
                <a:srgbClr val="4C8C2B"/>
              </a:buClr>
              <a:buSzTx/>
              <a:buFont typeface="Wingdings" pitchFamily="2" charset="2"/>
              <a:buChar char="Ø"/>
              <a:tabLst/>
              <a:defRPr/>
            </a:pPr>
            <a:r>
              <a:rPr kumimoji="0" lang="en-US" b="0" i="0" u="none" strike="noStrike" kern="1200" cap="none" spc="0" normalizeH="0" baseline="0" noProof="0" dirty="0" smtClean="0">
                <a:ln>
                  <a:noFill/>
                </a:ln>
                <a:solidFill>
                  <a:schemeClr val="tx1"/>
                </a:solidFill>
                <a:effectLst/>
                <a:uLnTx/>
                <a:uFillTx/>
                <a:latin typeface="Helvetica" pitchFamily="34" charset="0"/>
                <a:ea typeface="+mn-ea"/>
                <a:cs typeface="Helvetica" pitchFamily="34" charset="0"/>
              </a:rPr>
              <a:t>Knowing color preferences of the patron—some prefer B&amp;W scans to alter contrast colors in Adobe.</a:t>
            </a:r>
          </a:p>
          <a:p>
            <a:pPr marL="742950" marR="0" lvl="1" indent="-285750" algn="l" defTabSz="457200" rtl="0" eaLnBrk="1" fontAlgn="auto" latinLnBrk="0" hangingPunct="1">
              <a:lnSpc>
                <a:spcPct val="100000"/>
              </a:lnSpc>
              <a:spcBef>
                <a:spcPct val="20000"/>
              </a:spcBef>
              <a:spcAft>
                <a:spcPts val="0"/>
              </a:spcAft>
              <a:buClr>
                <a:srgbClr val="4C8C2B"/>
              </a:buClr>
              <a:buSzTx/>
              <a:buFont typeface="Wingdings" pitchFamily="2" charset="2"/>
              <a:buChar char="Ø"/>
              <a:tabLst/>
              <a:defRPr/>
            </a:pPr>
            <a:r>
              <a:rPr kumimoji="0" lang="en-US" b="0" i="0" u="none" strike="noStrike" kern="1200" cap="none" spc="0" normalizeH="0" baseline="0" noProof="0" dirty="0" smtClean="0">
                <a:ln>
                  <a:noFill/>
                </a:ln>
                <a:solidFill>
                  <a:schemeClr val="tx1"/>
                </a:solidFill>
                <a:effectLst/>
                <a:uLnTx/>
                <a:uFillTx/>
                <a:latin typeface="Helvetica" pitchFamily="34" charset="0"/>
                <a:ea typeface="+mn-ea"/>
                <a:cs typeface="Helvetica" pitchFamily="34" charset="0"/>
              </a:rPr>
              <a:t>Scan clean text.</a:t>
            </a:r>
          </a:p>
          <a:p>
            <a:pPr marL="742950" marR="0" lvl="1" indent="-285750" algn="l" defTabSz="457200" rtl="0" eaLnBrk="1" fontAlgn="auto" latinLnBrk="0" hangingPunct="1">
              <a:lnSpc>
                <a:spcPct val="100000"/>
              </a:lnSpc>
              <a:spcBef>
                <a:spcPct val="20000"/>
              </a:spcBef>
              <a:spcAft>
                <a:spcPts val="0"/>
              </a:spcAft>
              <a:buClr>
                <a:srgbClr val="4C8C2B"/>
              </a:buClr>
              <a:buSzTx/>
              <a:buFont typeface="Wingdings" pitchFamily="2" charset="2"/>
              <a:buChar char="Ø"/>
              <a:tabLst/>
              <a:defRPr/>
            </a:pPr>
            <a:r>
              <a:rPr kumimoji="0" lang="en-US" b="0" i="0" u="none" strike="noStrike" kern="1200" cap="none" spc="0" normalizeH="0" baseline="0" noProof="0" dirty="0" smtClean="0">
                <a:ln>
                  <a:noFill/>
                </a:ln>
                <a:solidFill>
                  <a:schemeClr val="tx1"/>
                </a:solidFill>
                <a:effectLst/>
                <a:uLnTx/>
                <a:uFillTx/>
                <a:latin typeface="Helvetica" pitchFamily="34" charset="0"/>
                <a:ea typeface="+mn-ea"/>
                <a:cs typeface="Helvetica" pitchFamily="34" charset="0"/>
              </a:rPr>
              <a:t>Editing could take more than 3 hours.</a:t>
            </a:r>
          </a:p>
          <a:p>
            <a:pPr marL="742950" marR="0" lvl="1" indent="-285750" algn="l" defTabSz="457200" rtl="0" eaLnBrk="1" fontAlgn="auto" latinLnBrk="0" hangingPunct="1">
              <a:lnSpc>
                <a:spcPct val="100000"/>
              </a:lnSpc>
              <a:spcBef>
                <a:spcPct val="20000"/>
              </a:spcBef>
              <a:spcAft>
                <a:spcPts val="0"/>
              </a:spcAft>
              <a:buClr>
                <a:srgbClr val="4C8C2B"/>
              </a:buClr>
              <a:buSzTx/>
              <a:buFont typeface="Wingdings" pitchFamily="2" charset="2"/>
              <a:buChar char="Ø"/>
              <a:tabLst/>
              <a:defRPr/>
            </a:pPr>
            <a:r>
              <a:rPr kumimoji="0" lang="en-US" b="0" i="0" u="none" strike="noStrike" kern="1200" cap="none" spc="0" normalizeH="0" baseline="0" noProof="0" dirty="0" smtClean="0">
                <a:ln>
                  <a:noFill/>
                </a:ln>
                <a:solidFill>
                  <a:schemeClr val="tx1"/>
                </a:solidFill>
                <a:effectLst/>
                <a:uLnTx/>
                <a:uFillTx/>
                <a:latin typeface="Helvetica" pitchFamily="34" charset="0"/>
                <a:ea typeface="+mn-ea"/>
                <a:cs typeface="Helvetica" pitchFamily="34" charset="0"/>
              </a:rPr>
              <a:t>The entire process for a 500-page long book could take up to 20 hours a week.</a:t>
            </a:r>
          </a:p>
          <a:p>
            <a:pPr marL="342900" marR="0" lvl="0" indent="-342900" algn="l" defTabSz="457200" rtl="0" eaLnBrk="1" fontAlgn="auto" latinLnBrk="0" hangingPunct="1">
              <a:lnSpc>
                <a:spcPct val="100000"/>
              </a:lnSpc>
              <a:spcBef>
                <a:spcPct val="20000"/>
              </a:spcBef>
              <a:spcAft>
                <a:spcPts val="0"/>
              </a:spcAft>
              <a:buClrTx/>
              <a:buSzTx/>
              <a:tabLst/>
              <a:defRPr/>
            </a:pPr>
            <a:endParaRPr kumimoji="0" lang="en-US" sz="2000" b="0" i="0" u="none" strike="noStrike" kern="1200" cap="none" spc="0" normalizeH="0" baseline="0" noProof="0" dirty="0">
              <a:ln>
                <a:noFill/>
              </a:ln>
              <a:solidFill>
                <a:schemeClr val="tx1"/>
              </a:solidFill>
              <a:effectLst/>
              <a:uLnTx/>
              <a:uFillTx/>
              <a:latin typeface="Helvetica" pitchFamily="34" charset="0"/>
              <a:ea typeface="+mn-ea"/>
              <a:cs typeface="Helvetica" pitchFamily="34" charset="0"/>
            </a:endParaRPr>
          </a:p>
        </p:txBody>
      </p:sp>
    </p:spTree>
    <p:extLst>
      <p:ext uri="{BB962C8B-B14F-4D97-AF65-F5344CB8AC3E}">
        <p14:creationId xmlns:p14="http://schemas.microsoft.com/office/powerpoint/2010/main" val="673870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40786" y="343304"/>
            <a:ext cx="8439148" cy="395998"/>
          </a:xfrm>
        </p:spPr>
        <p:txBody>
          <a:bodyPr/>
          <a:lstStyle/>
          <a:p>
            <a:r>
              <a:rPr lang="en-US" sz="1800" dirty="0" smtClean="0"/>
              <a:t>LESSONS LEARNED</a:t>
            </a:r>
            <a:endParaRPr lang="en-US" sz="1800" dirty="0"/>
          </a:p>
        </p:txBody>
      </p:sp>
      <p:sp>
        <p:nvSpPr>
          <p:cNvPr id="3" name="Content Placeholder 2"/>
          <p:cNvSpPr txBox="1">
            <a:spLocks/>
          </p:cNvSpPr>
          <p:nvPr/>
        </p:nvSpPr>
        <p:spPr bwMode="auto">
          <a:xfrm>
            <a:off x="340786" y="943583"/>
            <a:ext cx="2514600" cy="4572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342900" marR="0" lvl="0" indent="-342900" algn="ctr" defTabSz="914400" rtl="0" eaLnBrk="1" fontAlgn="base" latinLnBrk="0" hangingPunct="1">
              <a:lnSpc>
                <a:spcPct val="100000"/>
              </a:lnSpc>
              <a:spcBef>
                <a:spcPct val="50000"/>
              </a:spcBef>
              <a:spcAft>
                <a:spcPct val="0"/>
              </a:spcAft>
              <a:buClr>
                <a:schemeClr val="accent1"/>
              </a:buClr>
              <a:buSzTx/>
              <a:buFont typeface="Arial" pitchFamily="34" charset="0"/>
              <a:buNone/>
              <a:tabLst/>
              <a:defRPr/>
            </a:pPr>
            <a:r>
              <a:rPr lang="en-US" sz="2800" b="1" spc="100" dirty="0" smtClean="0">
                <a:latin typeface="Helvetica" pitchFamily="34" charset="0"/>
                <a:cs typeface="Helvetica" pitchFamily="34" charset="0"/>
              </a:rPr>
              <a:t>Adobe</a:t>
            </a:r>
            <a:endParaRPr kumimoji="0" lang="en-US" sz="2800" b="1" i="0" u="none" strike="noStrike" kern="1200" cap="none" spc="100" normalizeH="0" baseline="0" noProof="0" dirty="0">
              <a:ln>
                <a:noFill/>
              </a:ln>
              <a:solidFill>
                <a:schemeClr val="tx1"/>
              </a:solidFill>
              <a:effectLst/>
              <a:uLnTx/>
              <a:uFillTx/>
              <a:latin typeface="Helvetica" pitchFamily="34" charset="0"/>
              <a:ea typeface="+mn-ea"/>
              <a:cs typeface="Helvetica" pitchFamily="34" charset="0"/>
            </a:endParaRPr>
          </a:p>
        </p:txBody>
      </p:sp>
      <p:sp>
        <p:nvSpPr>
          <p:cNvPr id="4" name="Content Placeholder 2"/>
          <p:cNvSpPr txBox="1">
            <a:spLocks/>
          </p:cNvSpPr>
          <p:nvPr/>
        </p:nvSpPr>
        <p:spPr>
          <a:xfrm>
            <a:off x="1066800" y="1400783"/>
            <a:ext cx="7239000" cy="2859932"/>
          </a:xfrm>
          <a:prstGeom prst="rect">
            <a:avLst/>
          </a:prstGeom>
        </p:spPr>
        <p:txBody>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2000" b="0" i="0" u="none" strike="noStrike" kern="1200" cap="none" spc="0" normalizeH="0" baseline="0" noProof="0" dirty="0" smtClean="0">
              <a:ln>
                <a:noFill/>
              </a:ln>
              <a:solidFill>
                <a:schemeClr val="tx1"/>
              </a:solidFill>
              <a:effectLst/>
              <a:uLnTx/>
              <a:uFillTx/>
              <a:latin typeface="Helvetica" pitchFamily="34" charset="0"/>
              <a:ea typeface="+mn-ea"/>
              <a:cs typeface="Helvetica" pitchFamily="34" charset="0"/>
            </a:endParaRPr>
          </a:p>
          <a:p>
            <a:pPr marL="742950" marR="0" lvl="1" indent="-285750" algn="l" defTabSz="457200" rtl="0" eaLnBrk="1" fontAlgn="auto" latinLnBrk="0" hangingPunct="1">
              <a:lnSpc>
                <a:spcPct val="100000"/>
              </a:lnSpc>
              <a:spcBef>
                <a:spcPct val="20000"/>
              </a:spcBef>
              <a:spcAft>
                <a:spcPts val="0"/>
              </a:spcAft>
              <a:buClr>
                <a:srgbClr val="4C8C2B"/>
              </a:buClr>
              <a:buSzTx/>
              <a:buFont typeface="Wingdings" pitchFamily="2" charset="2"/>
              <a:buChar char="Ø"/>
              <a:tabLst/>
              <a:defRPr/>
            </a:pPr>
            <a:r>
              <a:rPr kumimoji="0" lang="en-US" sz="2000" b="0" i="0" u="none" strike="noStrike" kern="1200" cap="none" spc="0" normalizeH="0" baseline="0" noProof="0" dirty="0" smtClean="0">
                <a:ln>
                  <a:noFill/>
                </a:ln>
                <a:solidFill>
                  <a:srgbClr val="000000"/>
                </a:solidFill>
                <a:effectLst/>
                <a:uLnTx/>
                <a:uFillTx/>
                <a:latin typeface="Helvetica" pitchFamily="34" charset="0"/>
                <a:ea typeface="+mn-ea"/>
                <a:cs typeface="Helvetica" pitchFamily="34" charset="0"/>
              </a:rPr>
              <a:t>OCR recognition of different fonts:</a:t>
            </a:r>
          </a:p>
          <a:p>
            <a:pPr marL="1200150" lvl="2" indent="-285750">
              <a:spcBef>
                <a:spcPct val="20000"/>
              </a:spcBef>
              <a:buClr>
                <a:srgbClr val="4C8C2B"/>
              </a:buClr>
              <a:defRPr/>
            </a:pPr>
            <a:r>
              <a:rPr lang="en-US" sz="3200" dirty="0" smtClean="0">
                <a:solidFill>
                  <a:srgbClr val="000000"/>
                </a:solidFill>
                <a:latin typeface="Harlow Solid Italic" pitchFamily="82" charset="0"/>
                <a:cs typeface="Helvetica" pitchFamily="34" charset="0"/>
              </a:rPr>
              <a:t>	R</a:t>
            </a:r>
            <a:r>
              <a:rPr lang="en-US" sz="2000" dirty="0" smtClean="0">
                <a:solidFill>
                  <a:srgbClr val="000000"/>
                </a:solidFill>
                <a:latin typeface="Helvetica" pitchFamily="34" charset="0"/>
                <a:cs typeface="Helvetica" pitchFamily="34" charset="0"/>
              </a:rPr>
              <a:t>eformat, </a:t>
            </a:r>
            <a:r>
              <a:rPr lang="en-US" sz="3200" b="1" dirty="0" smtClean="0">
                <a:solidFill>
                  <a:srgbClr val="000000"/>
                </a:solidFill>
                <a:latin typeface="Edwardian Script ITC" pitchFamily="66" charset="0"/>
                <a:cs typeface="Helvetica" pitchFamily="34" charset="0"/>
              </a:rPr>
              <a:t>R</a:t>
            </a:r>
            <a:r>
              <a:rPr lang="en-US" sz="2000" dirty="0" smtClean="0">
                <a:solidFill>
                  <a:srgbClr val="000000"/>
                </a:solidFill>
                <a:latin typeface="Helvetica" pitchFamily="34" charset="0"/>
                <a:cs typeface="Helvetica" pitchFamily="34" charset="0"/>
              </a:rPr>
              <a:t>eformat, </a:t>
            </a:r>
            <a:r>
              <a:rPr lang="en-US" sz="2800" dirty="0" smtClean="0">
                <a:solidFill>
                  <a:srgbClr val="000000"/>
                </a:solidFill>
                <a:latin typeface="Algerian" pitchFamily="82" charset="0"/>
                <a:cs typeface="Helvetica" pitchFamily="34" charset="0"/>
              </a:rPr>
              <a:t>R</a:t>
            </a:r>
            <a:r>
              <a:rPr lang="en-US" sz="2000" dirty="0" smtClean="0">
                <a:solidFill>
                  <a:srgbClr val="000000"/>
                </a:solidFill>
                <a:latin typeface="Helvetica" pitchFamily="34" charset="0"/>
                <a:cs typeface="Helvetica" pitchFamily="34" charset="0"/>
              </a:rPr>
              <a:t>eformat, Reformat</a:t>
            </a:r>
            <a:endParaRPr kumimoji="0" lang="en-US" sz="2000" b="0" i="0" u="none" strike="noStrike" kern="1200" cap="none" spc="0" normalizeH="0" baseline="0" noProof="0" dirty="0" smtClean="0">
              <a:ln>
                <a:noFill/>
              </a:ln>
              <a:solidFill>
                <a:srgbClr val="000000"/>
              </a:solidFill>
              <a:effectLst/>
              <a:uLnTx/>
              <a:uFillTx/>
              <a:latin typeface="Helvetica" pitchFamily="34" charset="0"/>
              <a:ea typeface="+mn-ea"/>
              <a:cs typeface="Helvetica" pitchFamily="34" charset="0"/>
            </a:endParaRPr>
          </a:p>
          <a:p>
            <a:pPr marL="742950" lvl="1" indent="-285750">
              <a:spcBef>
                <a:spcPct val="20000"/>
              </a:spcBef>
              <a:buClr>
                <a:srgbClr val="4C8C2B"/>
              </a:buClr>
              <a:buFont typeface="Wingdings" pitchFamily="2" charset="2"/>
              <a:buChar char="Ø"/>
              <a:defRPr/>
            </a:pPr>
            <a:r>
              <a:rPr kumimoji="0" lang="en-US" sz="2000" b="0" i="0" u="none" strike="noStrike" kern="1200" cap="none" spc="0" normalizeH="0" baseline="0" noProof="0" dirty="0" smtClean="0">
                <a:ln>
                  <a:noFill/>
                </a:ln>
                <a:solidFill>
                  <a:srgbClr val="000000"/>
                </a:solidFill>
                <a:effectLst/>
                <a:uLnTx/>
                <a:uFillTx/>
                <a:latin typeface="Helvetica" pitchFamily="34" charset="0"/>
                <a:ea typeface="+mn-ea"/>
                <a:cs typeface="Helvetica" pitchFamily="34" charset="0"/>
              </a:rPr>
              <a:t>Editing words can sometimes warp the image</a:t>
            </a:r>
            <a:r>
              <a:rPr lang="en-US" sz="2000" dirty="0" smtClean="0">
                <a:latin typeface="Helvetica" pitchFamily="34" charset="0"/>
                <a:cs typeface="Helvetica" pitchFamily="34" charset="0"/>
              </a:rPr>
              <a:t>—</a:t>
            </a:r>
            <a:r>
              <a:rPr kumimoji="0" lang="en-US" sz="2000" b="0" i="0" u="none" strike="noStrike" kern="1200" cap="none" spc="0" normalizeH="0" baseline="0" noProof="0" dirty="0" smtClean="0">
                <a:ln>
                  <a:noFill/>
                </a:ln>
                <a:solidFill>
                  <a:srgbClr val="000000"/>
                </a:solidFill>
                <a:effectLst/>
                <a:uLnTx/>
                <a:uFillTx/>
                <a:latin typeface="Helvetica" pitchFamily="34" charset="0"/>
                <a:ea typeface="+mn-ea"/>
                <a:cs typeface="Helvetica" pitchFamily="34" charset="0"/>
              </a:rPr>
              <a:t>need to adjust the size and margins for the entire page to prevent text spilling off the page onto another page.</a:t>
            </a:r>
          </a:p>
          <a:p>
            <a:pPr marL="742950" marR="0" lvl="1" indent="-285750" algn="l" defTabSz="457200" rtl="0" eaLnBrk="1" fontAlgn="auto" latinLnBrk="0" hangingPunct="1">
              <a:lnSpc>
                <a:spcPct val="100000"/>
              </a:lnSpc>
              <a:spcBef>
                <a:spcPct val="20000"/>
              </a:spcBef>
              <a:spcAft>
                <a:spcPts val="0"/>
              </a:spcAft>
              <a:buClr>
                <a:srgbClr val="4C8C2B"/>
              </a:buClr>
              <a:buSzTx/>
              <a:buFont typeface="Wingdings" pitchFamily="2" charset="2"/>
              <a:buChar char="Ø"/>
              <a:tabLst/>
              <a:defRPr/>
            </a:pPr>
            <a:r>
              <a:rPr kumimoji="0" lang="en-US" sz="2000" b="0" i="0" u="none" strike="noStrike" kern="1200" cap="none" spc="0" normalizeH="0" baseline="0" noProof="0" dirty="0" smtClean="0">
                <a:ln>
                  <a:noFill/>
                </a:ln>
                <a:solidFill>
                  <a:srgbClr val="000000"/>
                </a:solidFill>
                <a:effectLst/>
                <a:uLnTx/>
                <a:uFillTx/>
                <a:latin typeface="Helvetica" pitchFamily="34" charset="0"/>
                <a:ea typeface="+mn-ea"/>
                <a:cs typeface="Helvetica" pitchFamily="34" charset="0"/>
              </a:rPr>
              <a:t>Editing elements that aren’t recognized at all.</a:t>
            </a:r>
          </a:p>
          <a:p>
            <a:pPr marL="342900" marR="0" lvl="0" indent="-342900" algn="l" defTabSz="457200" rtl="0" eaLnBrk="1" fontAlgn="auto" latinLnBrk="0" hangingPunct="1">
              <a:lnSpc>
                <a:spcPct val="100000"/>
              </a:lnSpc>
              <a:spcBef>
                <a:spcPct val="20000"/>
              </a:spcBef>
              <a:spcAft>
                <a:spcPts val="0"/>
              </a:spcAft>
              <a:buClrTx/>
              <a:buSzTx/>
              <a:buFont typeface="Wingdings" pitchFamily="2" charset="2"/>
              <a:buChar char="§"/>
              <a:tabLst/>
              <a:defRPr/>
            </a:pPr>
            <a:endParaRPr kumimoji="0" lang="en-US" sz="2000" b="0" i="0" u="none" strike="noStrike" kern="1200" cap="none" spc="0" normalizeH="0" baseline="0" noProof="0" dirty="0">
              <a:ln>
                <a:noFill/>
              </a:ln>
              <a:solidFill>
                <a:schemeClr val="tx1"/>
              </a:solidFill>
              <a:effectLst/>
              <a:uLnTx/>
              <a:uFillTx/>
              <a:latin typeface="Helvetica" pitchFamily="34" charset="0"/>
              <a:ea typeface="+mn-ea"/>
              <a:cs typeface="Helvetica" pitchFamily="34" charset="0"/>
            </a:endParaRPr>
          </a:p>
        </p:txBody>
      </p:sp>
    </p:spTree>
    <p:extLst>
      <p:ext uri="{BB962C8B-B14F-4D97-AF65-F5344CB8AC3E}">
        <p14:creationId xmlns:p14="http://schemas.microsoft.com/office/powerpoint/2010/main" val="673870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40786" y="343304"/>
            <a:ext cx="8439148" cy="395998"/>
          </a:xfrm>
        </p:spPr>
        <p:txBody>
          <a:bodyPr/>
          <a:lstStyle/>
          <a:p>
            <a:r>
              <a:rPr lang="en-US" sz="1800" dirty="0" smtClean="0"/>
              <a:t>LESSONS LEARNED</a:t>
            </a:r>
            <a:endParaRPr lang="en-US" sz="1800" dirty="0"/>
          </a:p>
        </p:txBody>
      </p:sp>
      <p:sp>
        <p:nvSpPr>
          <p:cNvPr id="3" name="Content Placeholder 2"/>
          <p:cNvSpPr txBox="1">
            <a:spLocks/>
          </p:cNvSpPr>
          <p:nvPr/>
        </p:nvSpPr>
        <p:spPr bwMode="auto">
          <a:xfrm>
            <a:off x="340786" y="1133272"/>
            <a:ext cx="2514600" cy="4572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342900" marR="0" lvl="0" indent="-342900" algn="ctr" defTabSz="914400" rtl="0" eaLnBrk="1" fontAlgn="base" latinLnBrk="0" hangingPunct="1">
              <a:lnSpc>
                <a:spcPct val="100000"/>
              </a:lnSpc>
              <a:spcBef>
                <a:spcPct val="50000"/>
              </a:spcBef>
              <a:spcAft>
                <a:spcPct val="0"/>
              </a:spcAft>
              <a:buClr>
                <a:schemeClr val="accent1"/>
              </a:buClr>
              <a:buSzTx/>
              <a:buFont typeface="Arial" pitchFamily="34" charset="0"/>
              <a:buNone/>
              <a:tabLst/>
              <a:defRPr/>
            </a:pPr>
            <a:r>
              <a:rPr lang="en-US" sz="2800" b="1" dirty="0" smtClean="0">
                <a:latin typeface="Helvetica" pitchFamily="34" charset="0"/>
                <a:cs typeface="Helvetica" pitchFamily="34" charset="0"/>
              </a:rPr>
              <a:t>Word</a:t>
            </a:r>
            <a:endParaRPr lang="en-US" sz="2800" b="1" dirty="0">
              <a:latin typeface="Helvetica" pitchFamily="34" charset="0"/>
              <a:cs typeface="Helvetica" pitchFamily="34" charset="0"/>
            </a:endParaRPr>
          </a:p>
        </p:txBody>
      </p:sp>
      <p:sp>
        <p:nvSpPr>
          <p:cNvPr id="4" name="Content Placeholder 2"/>
          <p:cNvSpPr txBox="1">
            <a:spLocks/>
          </p:cNvSpPr>
          <p:nvPr/>
        </p:nvSpPr>
        <p:spPr>
          <a:xfrm>
            <a:off x="1106756" y="1590472"/>
            <a:ext cx="7498080" cy="2057399"/>
          </a:xfrm>
          <a:prstGeom prst="rect">
            <a:avLst/>
          </a:prstGeom>
        </p:spPr>
        <p:txBody>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2000" b="0" i="0" u="none" strike="noStrike" kern="1200" cap="none" spc="0" normalizeH="0" baseline="0" noProof="0" dirty="0" smtClean="0">
              <a:ln>
                <a:noFill/>
              </a:ln>
              <a:solidFill>
                <a:schemeClr val="tx1"/>
              </a:solidFill>
              <a:effectLst/>
              <a:uLnTx/>
              <a:uFillTx/>
              <a:latin typeface="Helvetica" pitchFamily="34" charset="0"/>
              <a:ea typeface="+mn-ea"/>
              <a:cs typeface="Helvetica" pitchFamily="34" charset="0"/>
            </a:endParaRPr>
          </a:p>
          <a:p>
            <a:pPr marL="742950" marR="0" lvl="1" indent="-285750" algn="l" defTabSz="457200" rtl="0" eaLnBrk="1" fontAlgn="auto" latinLnBrk="0" hangingPunct="1">
              <a:lnSpc>
                <a:spcPct val="100000"/>
              </a:lnSpc>
              <a:spcBef>
                <a:spcPct val="20000"/>
              </a:spcBef>
              <a:spcAft>
                <a:spcPts val="0"/>
              </a:spcAft>
              <a:buClr>
                <a:srgbClr val="4C8C2B"/>
              </a:buClr>
              <a:buSzTx/>
              <a:buFont typeface="Wingdings" pitchFamily="2" charset="2"/>
              <a:buChar char="Ø"/>
              <a:tabLst/>
              <a:defRPr/>
            </a:pPr>
            <a:r>
              <a:rPr kumimoji="0" lang="en-US" sz="2000" b="0" i="0" u="none" strike="noStrike" kern="1200" cap="none" spc="0" normalizeH="0" baseline="0" noProof="0" dirty="0" smtClean="0">
                <a:ln>
                  <a:noFill/>
                </a:ln>
                <a:solidFill>
                  <a:schemeClr val="tx1"/>
                </a:solidFill>
                <a:effectLst/>
                <a:uLnTx/>
                <a:uFillTx/>
                <a:latin typeface="Helvetica" pitchFamily="34" charset="0"/>
                <a:ea typeface="+mn-ea"/>
                <a:cs typeface="Helvetica" pitchFamily="34" charset="0"/>
              </a:rPr>
              <a:t>Keeping elements contained on the page that are in the original.</a:t>
            </a:r>
          </a:p>
          <a:p>
            <a:pPr marL="742950" marR="0" lvl="1" indent="-285750" algn="l" defTabSz="457200" rtl="0" eaLnBrk="1" fontAlgn="auto" latinLnBrk="0" hangingPunct="1">
              <a:lnSpc>
                <a:spcPct val="100000"/>
              </a:lnSpc>
              <a:spcBef>
                <a:spcPct val="20000"/>
              </a:spcBef>
              <a:spcAft>
                <a:spcPts val="0"/>
              </a:spcAft>
              <a:buClr>
                <a:srgbClr val="4C8C2B"/>
              </a:buClr>
              <a:buSzTx/>
              <a:buFont typeface="Wingdings" pitchFamily="2" charset="2"/>
              <a:buChar char="Ø"/>
              <a:tabLst/>
              <a:defRPr/>
            </a:pPr>
            <a:r>
              <a:rPr kumimoji="0" lang="en-US" sz="2000" b="0" i="0" u="none" strike="noStrike" kern="1200" cap="none" spc="0" normalizeH="0" baseline="0" noProof="0" dirty="0" smtClean="0">
                <a:ln>
                  <a:noFill/>
                </a:ln>
                <a:solidFill>
                  <a:schemeClr val="tx1"/>
                </a:solidFill>
                <a:effectLst/>
                <a:uLnTx/>
                <a:uFillTx/>
                <a:latin typeface="Helvetica" pitchFamily="34" charset="0"/>
                <a:ea typeface="+mn-ea"/>
                <a:cs typeface="Helvetica" pitchFamily="34" charset="0"/>
              </a:rPr>
              <a:t>Cleaning up Word’s impression of figures and images.</a:t>
            </a:r>
          </a:p>
          <a:p>
            <a:pPr marL="742950" marR="0" lvl="1" indent="-285750" algn="l" defTabSz="457200" rtl="0" eaLnBrk="1" fontAlgn="auto" latinLnBrk="0" hangingPunct="1">
              <a:lnSpc>
                <a:spcPct val="100000"/>
              </a:lnSpc>
              <a:spcBef>
                <a:spcPct val="20000"/>
              </a:spcBef>
              <a:spcAft>
                <a:spcPts val="0"/>
              </a:spcAft>
              <a:buClr>
                <a:srgbClr val="4C8C2B"/>
              </a:buClr>
              <a:buSzTx/>
              <a:buFont typeface="Wingdings" pitchFamily="2" charset="2"/>
              <a:buChar char="Ø"/>
              <a:tabLst/>
              <a:defRPr/>
            </a:pPr>
            <a:r>
              <a:rPr kumimoji="0" lang="en-US" sz="2000" b="0" i="0" u="none" strike="noStrike" kern="1200" cap="none" spc="0" normalizeH="0" baseline="0" noProof="0" dirty="0" smtClean="0">
                <a:ln>
                  <a:noFill/>
                </a:ln>
                <a:solidFill>
                  <a:schemeClr val="tx1"/>
                </a:solidFill>
                <a:effectLst/>
                <a:uLnTx/>
                <a:uFillTx/>
                <a:latin typeface="Helvetica" pitchFamily="34" charset="0"/>
                <a:ea typeface="+mn-ea"/>
                <a:cs typeface="Helvetica" pitchFamily="34" charset="0"/>
              </a:rPr>
              <a:t>Re-creating tables and graphs.</a:t>
            </a:r>
          </a:p>
          <a:p>
            <a:pPr marL="342900" marR="0" lvl="0" indent="-342900" algn="l" defTabSz="457200" rtl="0" eaLnBrk="1" fontAlgn="auto" latinLnBrk="0" hangingPunct="1">
              <a:lnSpc>
                <a:spcPct val="100000"/>
              </a:lnSpc>
              <a:spcBef>
                <a:spcPct val="20000"/>
              </a:spcBef>
              <a:spcAft>
                <a:spcPts val="0"/>
              </a:spcAft>
              <a:buClrTx/>
              <a:buSzTx/>
              <a:buFont typeface="Wingdings" pitchFamily="2" charset="2"/>
              <a:buChar char="§"/>
              <a:tabLst/>
              <a:defRPr/>
            </a:pPr>
            <a:endParaRPr kumimoji="0" lang="en-US" sz="2000" b="0" i="0" u="none" strike="noStrike" kern="1200" cap="none" spc="0" normalizeH="0" baseline="0" noProof="0" dirty="0">
              <a:ln>
                <a:noFill/>
              </a:ln>
              <a:solidFill>
                <a:schemeClr val="tx1"/>
              </a:solidFill>
              <a:effectLst/>
              <a:uLnTx/>
              <a:uFillTx/>
              <a:latin typeface="Helvetica" pitchFamily="34" charset="0"/>
              <a:ea typeface="+mn-ea"/>
              <a:cs typeface="Helvetica" pitchFamily="34" charset="0"/>
            </a:endParaRPr>
          </a:p>
        </p:txBody>
      </p:sp>
    </p:spTree>
    <p:extLst>
      <p:ext uri="{BB962C8B-B14F-4D97-AF65-F5344CB8AC3E}">
        <p14:creationId xmlns:p14="http://schemas.microsoft.com/office/powerpoint/2010/main" val="673870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40786" y="343304"/>
            <a:ext cx="8439148" cy="395998"/>
          </a:xfrm>
        </p:spPr>
        <p:txBody>
          <a:bodyPr/>
          <a:lstStyle/>
          <a:p>
            <a:r>
              <a:rPr lang="en-US" sz="1800" dirty="0" smtClean="0"/>
              <a:t>LESSONS LEARNED</a:t>
            </a:r>
            <a:endParaRPr lang="en-US" sz="1800" dirty="0"/>
          </a:p>
        </p:txBody>
      </p:sp>
      <p:sp>
        <p:nvSpPr>
          <p:cNvPr id="4" name="Content Placeholder 2"/>
          <p:cNvSpPr txBox="1">
            <a:spLocks/>
          </p:cNvSpPr>
          <p:nvPr/>
        </p:nvSpPr>
        <p:spPr bwMode="auto">
          <a:xfrm>
            <a:off x="340786" y="1050587"/>
            <a:ext cx="2514600" cy="4572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342900" marR="0" lvl="0" indent="-342900" algn="ctr" defTabSz="914400" rtl="0" eaLnBrk="1" fontAlgn="base" latinLnBrk="0" hangingPunct="1">
              <a:lnSpc>
                <a:spcPct val="100000"/>
              </a:lnSpc>
              <a:spcBef>
                <a:spcPct val="50000"/>
              </a:spcBef>
              <a:spcAft>
                <a:spcPct val="0"/>
              </a:spcAft>
              <a:buClr>
                <a:schemeClr val="accent1"/>
              </a:buClr>
              <a:buSzTx/>
              <a:buFont typeface="Arial" pitchFamily="34" charset="0"/>
              <a:buNone/>
              <a:tabLst/>
              <a:defRPr/>
            </a:pPr>
            <a:r>
              <a:rPr lang="en-US" sz="2800" b="1" spc="100" dirty="0" smtClean="0">
                <a:latin typeface="Helvetica" pitchFamily="34" charset="0"/>
                <a:cs typeface="Helvetica" pitchFamily="34" charset="0"/>
              </a:rPr>
              <a:t>eBook</a:t>
            </a:r>
            <a:endParaRPr kumimoji="0" lang="en-US" sz="2800" b="1" i="0" u="none" strike="noStrike" kern="1200" cap="none" spc="100" normalizeH="0" baseline="0" noProof="0" dirty="0">
              <a:ln>
                <a:noFill/>
              </a:ln>
              <a:solidFill>
                <a:schemeClr val="tx1"/>
              </a:solidFill>
              <a:effectLst/>
              <a:uLnTx/>
              <a:uFillTx/>
              <a:latin typeface="Helvetica" pitchFamily="34" charset="0"/>
              <a:ea typeface="+mn-ea"/>
              <a:cs typeface="Helvetica" pitchFamily="34" charset="0"/>
            </a:endParaRPr>
          </a:p>
        </p:txBody>
      </p:sp>
      <p:sp>
        <p:nvSpPr>
          <p:cNvPr id="5" name="Content Placeholder 2"/>
          <p:cNvSpPr txBox="1">
            <a:spLocks/>
          </p:cNvSpPr>
          <p:nvPr/>
        </p:nvSpPr>
        <p:spPr>
          <a:xfrm>
            <a:off x="966281" y="1507787"/>
            <a:ext cx="8001000" cy="2133600"/>
          </a:xfrm>
          <a:prstGeom prst="rect">
            <a:avLst/>
          </a:prstGeom>
        </p:spPr>
        <p:txBody>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2000" b="0" i="0" u="none" strike="noStrike" kern="1200" cap="none" spc="0" normalizeH="0" baseline="0" noProof="0" dirty="0" smtClean="0">
              <a:ln>
                <a:noFill/>
              </a:ln>
              <a:solidFill>
                <a:schemeClr val="tx1"/>
              </a:solidFill>
              <a:effectLst/>
              <a:uLnTx/>
              <a:uFillTx/>
              <a:latin typeface="Helvetica" pitchFamily="34" charset="0"/>
              <a:ea typeface="+mn-ea"/>
              <a:cs typeface="Helvetica" pitchFamily="34" charset="0"/>
            </a:endParaRPr>
          </a:p>
          <a:p>
            <a:pPr marL="742950" marR="0" lvl="1" indent="-285750" algn="l" defTabSz="457200" rtl="0" eaLnBrk="1" fontAlgn="auto" latinLnBrk="0" hangingPunct="1">
              <a:lnSpc>
                <a:spcPct val="100000"/>
              </a:lnSpc>
              <a:spcBef>
                <a:spcPct val="20000"/>
              </a:spcBef>
              <a:spcAft>
                <a:spcPts val="0"/>
              </a:spcAft>
              <a:buClr>
                <a:srgbClr val="4C8C2B"/>
              </a:buClr>
              <a:buSzTx/>
              <a:buFont typeface="Wingdings" pitchFamily="2" charset="2"/>
              <a:buChar char="Ø"/>
              <a:tabLst/>
              <a:defRPr/>
            </a:pPr>
            <a:r>
              <a:rPr kumimoji="0" lang="en-US" sz="2000" b="0" i="0" u="none" strike="noStrike" kern="1200" cap="none" spc="0" normalizeH="0" baseline="0" noProof="0" dirty="0" smtClean="0">
                <a:ln>
                  <a:noFill/>
                </a:ln>
                <a:solidFill>
                  <a:schemeClr val="tx1"/>
                </a:solidFill>
                <a:effectLst/>
                <a:uLnTx/>
                <a:uFillTx/>
                <a:latin typeface="Helvetica" pitchFamily="34" charset="0"/>
                <a:ea typeface="+mn-ea"/>
                <a:cs typeface="Helvetica" pitchFamily="34" charset="0"/>
              </a:rPr>
              <a:t>Is the ebook accessible?</a:t>
            </a:r>
          </a:p>
          <a:p>
            <a:pPr marL="742950" marR="0" lvl="1" indent="-285750" algn="l" defTabSz="457200" rtl="0" eaLnBrk="1" fontAlgn="auto" latinLnBrk="0" hangingPunct="1">
              <a:lnSpc>
                <a:spcPct val="100000"/>
              </a:lnSpc>
              <a:spcBef>
                <a:spcPct val="20000"/>
              </a:spcBef>
              <a:spcAft>
                <a:spcPts val="0"/>
              </a:spcAft>
              <a:buClr>
                <a:srgbClr val="4C8C2B"/>
              </a:buClr>
              <a:buSzTx/>
              <a:buFont typeface="Wingdings" pitchFamily="2" charset="2"/>
              <a:buChar char="Ø"/>
              <a:tabLst/>
              <a:defRPr/>
            </a:pPr>
            <a:r>
              <a:rPr kumimoji="0" lang="en-US" sz="2000" b="0" i="0" u="none" strike="noStrike" kern="1200" cap="none" spc="0" normalizeH="0" baseline="0" noProof="0" dirty="0" smtClean="0">
                <a:ln>
                  <a:noFill/>
                </a:ln>
                <a:solidFill>
                  <a:schemeClr val="tx1"/>
                </a:solidFill>
                <a:effectLst/>
                <a:uLnTx/>
                <a:uFillTx/>
                <a:latin typeface="Helvetica" pitchFamily="34" charset="0"/>
                <a:ea typeface="+mn-ea"/>
                <a:cs typeface="Helvetica" pitchFamily="34" charset="0"/>
              </a:rPr>
              <a:t>Does the vendor require you to download a specific piece of software? </a:t>
            </a:r>
          </a:p>
          <a:p>
            <a:pPr marL="1200150" lvl="2" indent="-285750">
              <a:spcBef>
                <a:spcPct val="20000"/>
              </a:spcBef>
              <a:buClr>
                <a:srgbClr val="4C8C2B"/>
              </a:buClr>
              <a:buFont typeface="Wingdings" pitchFamily="2" charset="2"/>
              <a:buChar char="Ø"/>
              <a:defRPr/>
            </a:pPr>
            <a:r>
              <a:rPr kumimoji="0" lang="en-US" sz="2000" b="0" i="0" u="none" strike="noStrike" kern="1200" cap="none" spc="0" normalizeH="0" baseline="0" noProof="0" dirty="0" smtClean="0">
                <a:ln>
                  <a:noFill/>
                </a:ln>
                <a:solidFill>
                  <a:schemeClr val="tx1"/>
                </a:solidFill>
                <a:effectLst/>
                <a:uLnTx/>
                <a:uFillTx/>
                <a:latin typeface="Helvetica" pitchFamily="34" charset="0"/>
                <a:ea typeface="+mn-ea"/>
                <a:cs typeface="Helvetica" pitchFamily="34" charset="0"/>
              </a:rPr>
              <a:t>Is the patron willing/able to use that software?</a:t>
            </a:r>
          </a:p>
          <a:p>
            <a:pPr marL="742950" marR="0" lvl="1" indent="-285750" algn="l" defTabSz="457200" rtl="0" eaLnBrk="1" fontAlgn="auto" latinLnBrk="0" hangingPunct="1">
              <a:lnSpc>
                <a:spcPct val="100000"/>
              </a:lnSpc>
              <a:spcBef>
                <a:spcPct val="20000"/>
              </a:spcBef>
              <a:spcAft>
                <a:spcPts val="0"/>
              </a:spcAft>
              <a:buClr>
                <a:srgbClr val="4C8C2B"/>
              </a:buClr>
              <a:buSzTx/>
              <a:buFont typeface="Wingdings" pitchFamily="2" charset="2"/>
              <a:buChar char="Ø"/>
              <a:tabLst/>
              <a:defRPr/>
            </a:pPr>
            <a:r>
              <a:rPr kumimoji="0" lang="en-US" sz="2000" b="0" i="0" u="none" strike="noStrike" kern="1200" cap="none" spc="0" normalizeH="0" baseline="0" noProof="0" dirty="0" smtClean="0">
                <a:ln>
                  <a:noFill/>
                </a:ln>
                <a:solidFill>
                  <a:schemeClr val="tx1"/>
                </a:solidFill>
                <a:effectLst/>
                <a:uLnTx/>
                <a:uFillTx/>
                <a:latin typeface="Helvetica" pitchFamily="34" charset="0"/>
                <a:ea typeface="+mn-ea"/>
                <a:cs typeface="Helvetica" pitchFamily="34" charset="0"/>
              </a:rPr>
              <a:t>Is the format preferred by the reader?</a:t>
            </a:r>
          </a:p>
          <a:p>
            <a:pPr marL="342900" marR="0" lvl="0" indent="-342900" algn="l" defTabSz="457200" rtl="0" eaLnBrk="1" fontAlgn="auto" latinLnBrk="0" hangingPunct="1">
              <a:lnSpc>
                <a:spcPct val="100000"/>
              </a:lnSpc>
              <a:spcBef>
                <a:spcPct val="20000"/>
              </a:spcBef>
              <a:spcAft>
                <a:spcPts val="0"/>
              </a:spcAft>
              <a:buClrTx/>
              <a:buSzTx/>
              <a:buFont typeface="Wingdings" pitchFamily="2" charset="2"/>
              <a:buChar char="§"/>
              <a:tabLst/>
              <a:defRPr/>
            </a:pPr>
            <a:endParaRPr kumimoji="0" lang="en-US" sz="2000" b="0" i="0" u="none" strike="noStrike" kern="1200" cap="none" spc="0" normalizeH="0" baseline="0" noProof="0" dirty="0">
              <a:ln>
                <a:noFill/>
              </a:ln>
              <a:solidFill>
                <a:schemeClr val="tx1"/>
              </a:solidFill>
              <a:effectLst/>
              <a:uLnTx/>
              <a:uFillTx/>
              <a:latin typeface="Helvetica" pitchFamily="34" charset="0"/>
              <a:ea typeface="+mn-ea"/>
              <a:cs typeface="Helvetica" pitchFamily="34" charset="0"/>
            </a:endParaRPr>
          </a:p>
        </p:txBody>
      </p:sp>
    </p:spTree>
    <p:extLst>
      <p:ext uri="{BB962C8B-B14F-4D97-AF65-F5344CB8AC3E}">
        <p14:creationId xmlns:p14="http://schemas.microsoft.com/office/powerpoint/2010/main" val="673870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40786" y="343304"/>
            <a:ext cx="8439148" cy="395998"/>
          </a:xfrm>
        </p:spPr>
        <p:txBody>
          <a:bodyPr/>
          <a:lstStyle/>
          <a:p>
            <a:r>
              <a:rPr lang="en-US" sz="1800" dirty="0" smtClean="0"/>
              <a:t>LESSONS LEARNED</a:t>
            </a:r>
            <a:endParaRPr lang="en-US" sz="1800" dirty="0"/>
          </a:p>
        </p:txBody>
      </p:sp>
      <p:sp>
        <p:nvSpPr>
          <p:cNvPr id="4" name="Content Placeholder 2"/>
          <p:cNvSpPr txBox="1">
            <a:spLocks/>
          </p:cNvSpPr>
          <p:nvPr/>
        </p:nvSpPr>
        <p:spPr bwMode="auto">
          <a:xfrm>
            <a:off x="340786" y="1040860"/>
            <a:ext cx="2514600" cy="4572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342900" marR="0" lvl="0" indent="-342900" algn="ctr" defTabSz="914400" rtl="0" eaLnBrk="1" fontAlgn="base" latinLnBrk="0" hangingPunct="1">
              <a:lnSpc>
                <a:spcPct val="100000"/>
              </a:lnSpc>
              <a:spcBef>
                <a:spcPct val="50000"/>
              </a:spcBef>
              <a:spcAft>
                <a:spcPct val="0"/>
              </a:spcAft>
              <a:buClr>
                <a:schemeClr val="accent1"/>
              </a:buClr>
              <a:buSzTx/>
              <a:buFont typeface="Arial" pitchFamily="34" charset="0"/>
              <a:buNone/>
              <a:tabLst/>
              <a:defRPr/>
            </a:pPr>
            <a:r>
              <a:rPr lang="en-US" sz="2800" b="1" spc="100" dirty="0" smtClean="0">
                <a:latin typeface="Helvetica" pitchFamily="34" charset="0"/>
                <a:cs typeface="Helvetica" pitchFamily="34" charset="0"/>
              </a:rPr>
              <a:t>In General</a:t>
            </a:r>
            <a:endParaRPr kumimoji="0" lang="en-US" sz="2800" b="1" i="0" u="none" strike="noStrike" kern="1200" cap="none" spc="100" normalizeH="0" baseline="0" noProof="0" dirty="0">
              <a:ln>
                <a:noFill/>
              </a:ln>
              <a:solidFill>
                <a:schemeClr val="tx1"/>
              </a:solidFill>
              <a:effectLst/>
              <a:uLnTx/>
              <a:uFillTx/>
              <a:latin typeface="Helvetica" pitchFamily="34" charset="0"/>
              <a:ea typeface="+mn-ea"/>
              <a:cs typeface="Helvetica" pitchFamily="34" charset="0"/>
            </a:endParaRPr>
          </a:p>
        </p:txBody>
      </p:sp>
      <p:sp>
        <p:nvSpPr>
          <p:cNvPr id="5" name="Content Placeholder 2"/>
          <p:cNvSpPr txBox="1">
            <a:spLocks/>
          </p:cNvSpPr>
          <p:nvPr/>
        </p:nvSpPr>
        <p:spPr>
          <a:xfrm>
            <a:off x="851171" y="1964987"/>
            <a:ext cx="7162800" cy="1643974"/>
          </a:xfrm>
          <a:prstGeom prst="rect">
            <a:avLst/>
          </a:prstGeom>
        </p:spPr>
        <p:txBody>
          <a:bodyPr/>
          <a:lstStyle/>
          <a:p>
            <a:pPr marL="742950" marR="0" lvl="1" indent="-285750" algn="l" defTabSz="457200" rtl="0" eaLnBrk="1" fontAlgn="auto" latinLnBrk="0" hangingPunct="1">
              <a:lnSpc>
                <a:spcPct val="100000"/>
              </a:lnSpc>
              <a:spcBef>
                <a:spcPct val="20000"/>
              </a:spcBef>
              <a:spcAft>
                <a:spcPts val="0"/>
              </a:spcAft>
              <a:buClr>
                <a:srgbClr val="4C8C2B"/>
              </a:buClr>
              <a:buSzTx/>
              <a:buFont typeface="Wingdings" pitchFamily="2" charset="2"/>
              <a:buChar char="Ø"/>
              <a:tabLst/>
              <a:defRPr/>
            </a:pPr>
            <a:r>
              <a:rPr kumimoji="0" lang="en-US" sz="2000" b="0" i="0" u="none" strike="noStrike" kern="1200" cap="none" spc="0" normalizeH="0" baseline="0" noProof="0" dirty="0" smtClean="0">
                <a:ln>
                  <a:noFill/>
                </a:ln>
                <a:solidFill>
                  <a:schemeClr val="tx1"/>
                </a:solidFill>
                <a:effectLst/>
                <a:uLnTx/>
                <a:uFillTx/>
                <a:latin typeface="Helvetica" pitchFamily="34" charset="0"/>
                <a:ea typeface="+mn-ea"/>
                <a:cs typeface="Helvetica" pitchFamily="34" charset="0"/>
              </a:rPr>
              <a:t>Timing.</a:t>
            </a:r>
          </a:p>
          <a:p>
            <a:pPr marL="742950" marR="0" lvl="1" indent="-285750" algn="l" defTabSz="457200" rtl="0" eaLnBrk="1" fontAlgn="auto" latinLnBrk="0" hangingPunct="1">
              <a:lnSpc>
                <a:spcPct val="100000"/>
              </a:lnSpc>
              <a:spcBef>
                <a:spcPct val="20000"/>
              </a:spcBef>
              <a:spcAft>
                <a:spcPts val="0"/>
              </a:spcAft>
              <a:buClr>
                <a:srgbClr val="4C8C2B"/>
              </a:buClr>
              <a:buSzTx/>
              <a:buFont typeface="Wingdings" pitchFamily="2" charset="2"/>
              <a:buChar char="Ø"/>
              <a:tabLst/>
              <a:defRPr/>
            </a:pPr>
            <a:r>
              <a:rPr lang="en-US" sz="2000" dirty="0" smtClean="0">
                <a:latin typeface="Helvetica" pitchFamily="34" charset="0"/>
                <a:cs typeface="Helvetica" pitchFamily="34" charset="0"/>
              </a:rPr>
              <a:t>Language.</a:t>
            </a:r>
          </a:p>
          <a:p>
            <a:pPr marL="742950" marR="0" lvl="1" indent="-285750" algn="l" defTabSz="457200" rtl="0" eaLnBrk="1" fontAlgn="auto" latinLnBrk="0" hangingPunct="1">
              <a:lnSpc>
                <a:spcPct val="100000"/>
              </a:lnSpc>
              <a:spcBef>
                <a:spcPct val="20000"/>
              </a:spcBef>
              <a:spcAft>
                <a:spcPts val="0"/>
              </a:spcAft>
              <a:buClr>
                <a:srgbClr val="4C8C2B"/>
              </a:buClr>
              <a:buSzTx/>
              <a:buFont typeface="Wingdings" pitchFamily="2" charset="2"/>
              <a:buChar char="Ø"/>
              <a:tabLst/>
              <a:defRPr/>
            </a:pPr>
            <a:r>
              <a:rPr kumimoji="0" lang="en-US" sz="2000" b="0" i="0" u="none" strike="noStrike" kern="1200" cap="none" spc="0" normalizeH="0" baseline="0" noProof="0" dirty="0" smtClean="0">
                <a:ln>
                  <a:noFill/>
                </a:ln>
                <a:solidFill>
                  <a:schemeClr val="tx1"/>
                </a:solidFill>
                <a:effectLst/>
                <a:uLnTx/>
                <a:uFillTx/>
                <a:latin typeface="Helvetica" pitchFamily="34" charset="0"/>
                <a:ea typeface="+mn-ea"/>
                <a:cs typeface="Helvetica" pitchFamily="34" charset="0"/>
              </a:rPr>
              <a:t>Text orientation.</a:t>
            </a:r>
          </a:p>
          <a:p>
            <a:pPr marL="742950" marR="0" lvl="1" indent="-285750" algn="l" defTabSz="457200" rtl="0" eaLnBrk="1" fontAlgn="auto" latinLnBrk="0" hangingPunct="1">
              <a:lnSpc>
                <a:spcPct val="100000"/>
              </a:lnSpc>
              <a:spcBef>
                <a:spcPct val="20000"/>
              </a:spcBef>
              <a:spcAft>
                <a:spcPts val="0"/>
              </a:spcAft>
              <a:buClr>
                <a:srgbClr val="4C8C2B"/>
              </a:buClr>
              <a:buSzTx/>
              <a:buFont typeface="Wingdings" pitchFamily="2" charset="2"/>
              <a:buChar char="Ø"/>
              <a:tabLst/>
              <a:defRPr/>
            </a:pPr>
            <a:r>
              <a:rPr kumimoji="0" lang="en-US" sz="2000" b="0" i="0" u="none" strike="noStrike" kern="1200" cap="none" spc="0" normalizeH="0" baseline="0" noProof="0" dirty="0" smtClean="0">
                <a:ln>
                  <a:noFill/>
                </a:ln>
                <a:solidFill>
                  <a:schemeClr val="tx1"/>
                </a:solidFill>
                <a:effectLst/>
                <a:uLnTx/>
                <a:uFillTx/>
                <a:latin typeface="Helvetica" pitchFamily="34" charset="0"/>
                <a:ea typeface="+mn-ea"/>
                <a:cs typeface="Helvetica" pitchFamily="34" charset="0"/>
              </a:rPr>
              <a:t>Alternate text for figures, graphs, other visual elements.</a:t>
            </a:r>
          </a:p>
          <a:p>
            <a:pPr marL="742950" marR="0" lvl="1" indent="-285750" algn="l" defTabSz="457200" rtl="0" eaLnBrk="1" fontAlgn="auto" latinLnBrk="0" hangingPunct="1">
              <a:lnSpc>
                <a:spcPct val="100000"/>
              </a:lnSpc>
              <a:spcBef>
                <a:spcPct val="20000"/>
              </a:spcBef>
              <a:spcAft>
                <a:spcPts val="0"/>
              </a:spcAft>
              <a:buClr>
                <a:srgbClr val="4C8C2B"/>
              </a:buClr>
              <a:buSzTx/>
              <a:buFont typeface="Wingdings" pitchFamily="2" charset="2"/>
              <a:buChar char="Ø"/>
              <a:tabLst/>
              <a:defRPr/>
            </a:pPr>
            <a:r>
              <a:rPr kumimoji="0" lang="en-US" sz="2000" b="0" i="0" u="none" strike="noStrike" kern="1200" cap="none" spc="0" normalizeH="0" baseline="0" noProof="0" dirty="0" smtClean="0">
                <a:ln>
                  <a:noFill/>
                </a:ln>
                <a:solidFill>
                  <a:schemeClr val="tx1"/>
                </a:solidFill>
                <a:effectLst/>
                <a:uLnTx/>
                <a:uFillTx/>
                <a:latin typeface="Helvetica" pitchFamily="34" charset="0"/>
                <a:ea typeface="+mn-ea"/>
                <a:cs typeface="Helvetica" pitchFamily="34" charset="0"/>
              </a:rPr>
              <a:t>Every patron has different preferences and tools.</a:t>
            </a:r>
            <a:endParaRPr kumimoji="0" lang="en-US" sz="2000" b="0" i="0" u="none" strike="noStrike" kern="1200" cap="none" spc="0" normalizeH="0" baseline="0" noProof="0" dirty="0">
              <a:ln>
                <a:noFill/>
              </a:ln>
              <a:solidFill>
                <a:schemeClr val="tx1"/>
              </a:solidFill>
              <a:effectLst/>
              <a:uLnTx/>
              <a:uFillTx/>
              <a:latin typeface="Helvetica" pitchFamily="34" charset="0"/>
              <a:ea typeface="+mn-ea"/>
              <a:cs typeface="Helvetica" pitchFamily="34" charset="0"/>
            </a:endParaRPr>
          </a:p>
        </p:txBody>
      </p:sp>
    </p:spTree>
    <p:extLst>
      <p:ext uri="{BB962C8B-B14F-4D97-AF65-F5344CB8AC3E}">
        <p14:creationId xmlns:p14="http://schemas.microsoft.com/office/powerpoint/2010/main" val="673870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type="body" sz="quarter" idx="10"/>
          </p:nvPr>
        </p:nvSpPr>
        <p:spPr>
          <a:xfrm>
            <a:off x="774914" y="2003898"/>
            <a:ext cx="7377193" cy="929107"/>
          </a:xfrm>
        </p:spPr>
        <p:txBody>
          <a:bodyPr/>
          <a:lstStyle/>
          <a:p>
            <a:pPr algn="ctr">
              <a:buNone/>
            </a:pPr>
            <a:r>
              <a:rPr lang="en-US" sz="4400" dirty="0">
                <a:latin typeface="Helvetica" pitchFamily="34" charset="0"/>
                <a:cs typeface="Helvetica" pitchFamily="34" charset="0"/>
              </a:rPr>
              <a:t>Current Service</a:t>
            </a:r>
          </a:p>
        </p:txBody>
      </p:sp>
    </p:spTree>
    <p:extLst>
      <p:ext uri="{BB962C8B-B14F-4D97-AF65-F5344CB8AC3E}">
        <p14:creationId xmlns:p14="http://schemas.microsoft.com/office/powerpoint/2010/main" val="1007403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40786" y="343304"/>
            <a:ext cx="8439148" cy="395998"/>
          </a:xfrm>
        </p:spPr>
        <p:txBody>
          <a:bodyPr/>
          <a:lstStyle/>
          <a:p>
            <a:r>
              <a:rPr lang="en-US" sz="1800" dirty="0" smtClean="0"/>
              <a:t>CURRENT SERVICE</a:t>
            </a:r>
            <a:endParaRPr lang="en-US" sz="1800" dirty="0"/>
          </a:p>
        </p:txBody>
      </p:sp>
      <p:sp>
        <p:nvSpPr>
          <p:cNvPr id="3" name="Content Placeholder 2"/>
          <p:cNvSpPr txBox="1">
            <a:spLocks/>
          </p:cNvSpPr>
          <p:nvPr/>
        </p:nvSpPr>
        <p:spPr>
          <a:xfrm>
            <a:off x="1123545" y="1128409"/>
            <a:ext cx="7203332" cy="3103123"/>
          </a:xfrm>
          <a:prstGeom prst="rect">
            <a:avLst/>
          </a:prstGeom>
        </p:spPr>
        <p:txBody>
          <a:bodyPr/>
          <a:lstStyle/>
          <a:p>
            <a:pPr marL="342900" marR="0" lvl="0" indent="-342900" algn="l" defTabSz="457200" rtl="0" eaLnBrk="1" fontAlgn="auto" latinLnBrk="0" hangingPunct="1">
              <a:lnSpc>
                <a:spcPct val="100000"/>
              </a:lnSpc>
              <a:spcBef>
                <a:spcPct val="20000"/>
              </a:spcBef>
              <a:spcAft>
                <a:spcPts val="0"/>
              </a:spcAft>
              <a:buClr>
                <a:srgbClr val="4C8C2B"/>
              </a:buClr>
              <a:buSzTx/>
              <a:buFont typeface="Wingdings" pitchFamily="2" charset="2"/>
              <a:buChar char="Ø"/>
              <a:tabLst/>
              <a:defRPr/>
            </a:pPr>
            <a:r>
              <a:rPr kumimoji="0" lang="en-US" b="0" i="0" u="none" strike="noStrike" kern="1200" cap="none" spc="0" normalizeH="0" baseline="0" noProof="0" dirty="0" smtClean="0">
                <a:ln>
                  <a:noFill/>
                </a:ln>
                <a:solidFill>
                  <a:srgbClr val="000000"/>
                </a:solidFill>
                <a:effectLst/>
                <a:uLnTx/>
                <a:uFillTx/>
                <a:latin typeface="Helvetica" pitchFamily="34" charset="0"/>
                <a:ea typeface="+mn-ea"/>
                <a:cs typeface="Helvetica" pitchFamily="34" charset="0"/>
              </a:rPr>
              <a:t>Services offered to faculty staff and students.</a:t>
            </a:r>
          </a:p>
          <a:p>
            <a:pPr marL="342900" marR="0" lvl="0" indent="-342900" algn="l" defTabSz="457200" rtl="0" eaLnBrk="1" fontAlgn="auto" latinLnBrk="0" hangingPunct="1">
              <a:lnSpc>
                <a:spcPct val="100000"/>
              </a:lnSpc>
              <a:spcBef>
                <a:spcPct val="20000"/>
              </a:spcBef>
              <a:spcAft>
                <a:spcPts val="0"/>
              </a:spcAft>
              <a:buClr>
                <a:srgbClr val="4C8C2B"/>
              </a:buClr>
              <a:buSzTx/>
              <a:buFont typeface="Wingdings" pitchFamily="2" charset="2"/>
              <a:buChar char="Ø"/>
              <a:tabLst/>
              <a:defRPr/>
            </a:pPr>
            <a:r>
              <a:rPr kumimoji="0" lang="en-US" b="0" i="0" u="none" strike="noStrike" kern="1200" cap="none" spc="0" normalizeH="0" baseline="0" noProof="0" dirty="0" smtClean="0">
                <a:ln>
                  <a:noFill/>
                </a:ln>
                <a:solidFill>
                  <a:srgbClr val="000000"/>
                </a:solidFill>
                <a:effectLst/>
                <a:uLnTx/>
                <a:uFillTx/>
                <a:latin typeface="Helvetica" pitchFamily="34" charset="0"/>
                <a:ea typeface="+mn-ea"/>
                <a:cs typeface="Helvetica" pitchFamily="34" charset="0"/>
              </a:rPr>
              <a:t>Library related materials.</a:t>
            </a:r>
          </a:p>
          <a:p>
            <a:pPr marL="342900" marR="0" lvl="0" indent="-342900" algn="l" defTabSz="457200" rtl="0" eaLnBrk="1" fontAlgn="auto" latinLnBrk="0" hangingPunct="1">
              <a:lnSpc>
                <a:spcPct val="100000"/>
              </a:lnSpc>
              <a:spcBef>
                <a:spcPct val="20000"/>
              </a:spcBef>
              <a:spcAft>
                <a:spcPts val="0"/>
              </a:spcAft>
              <a:buClr>
                <a:srgbClr val="4C8C2B"/>
              </a:buClr>
              <a:buSzTx/>
              <a:buFont typeface="Wingdings" pitchFamily="2" charset="2"/>
              <a:buChar char="Ø"/>
              <a:tabLst/>
              <a:defRPr/>
            </a:pPr>
            <a:r>
              <a:rPr kumimoji="0" lang="en-US" b="0" i="0" u="none" strike="noStrike" kern="1200" cap="none" spc="0" normalizeH="0" baseline="0" noProof="0" dirty="0" smtClean="0">
                <a:ln>
                  <a:noFill/>
                </a:ln>
                <a:solidFill>
                  <a:srgbClr val="000000"/>
                </a:solidFill>
                <a:effectLst/>
                <a:uLnTx/>
                <a:uFillTx/>
                <a:latin typeface="Helvetica" pitchFamily="34" charset="0"/>
                <a:ea typeface="+mn-ea"/>
                <a:cs typeface="Helvetica" pitchFamily="34" charset="0"/>
              </a:rPr>
              <a:t>Books and articles only.</a:t>
            </a:r>
          </a:p>
          <a:p>
            <a:pPr marL="342900" marR="0" lvl="0" indent="-342900" algn="l" defTabSz="457200" rtl="0" eaLnBrk="1" fontAlgn="auto" latinLnBrk="0" hangingPunct="1">
              <a:lnSpc>
                <a:spcPct val="100000"/>
              </a:lnSpc>
              <a:spcBef>
                <a:spcPct val="20000"/>
              </a:spcBef>
              <a:spcAft>
                <a:spcPts val="0"/>
              </a:spcAft>
              <a:buClr>
                <a:srgbClr val="4C8C2B"/>
              </a:buClr>
              <a:buSzTx/>
              <a:buFont typeface="Wingdings" pitchFamily="2" charset="2"/>
              <a:buChar char="Ø"/>
              <a:tabLst/>
              <a:defRPr/>
            </a:pPr>
            <a:r>
              <a:rPr kumimoji="0" lang="en-US" b="0" i="0" u="none" strike="noStrike" kern="1200" cap="none" spc="0" normalizeH="0" baseline="0" noProof="0" dirty="0" smtClean="0">
                <a:ln>
                  <a:noFill/>
                </a:ln>
                <a:solidFill>
                  <a:srgbClr val="000000"/>
                </a:solidFill>
                <a:effectLst/>
                <a:uLnTx/>
                <a:uFillTx/>
                <a:latin typeface="Helvetica" pitchFamily="34" charset="0"/>
                <a:ea typeface="+mn-ea"/>
                <a:cs typeface="Helvetica" pitchFamily="34" charset="0"/>
              </a:rPr>
              <a:t>Added 2 graduate students (course reserves).</a:t>
            </a:r>
          </a:p>
          <a:p>
            <a:pPr marL="342900" marR="0" lvl="0" indent="-342900" algn="l" defTabSz="457200" rtl="0" eaLnBrk="1" fontAlgn="auto" latinLnBrk="0" hangingPunct="1">
              <a:lnSpc>
                <a:spcPct val="100000"/>
              </a:lnSpc>
              <a:spcBef>
                <a:spcPct val="20000"/>
              </a:spcBef>
              <a:spcAft>
                <a:spcPts val="0"/>
              </a:spcAft>
              <a:buClr>
                <a:srgbClr val="4C8C2B"/>
              </a:buClr>
              <a:buSzTx/>
              <a:buFont typeface="Wingdings" pitchFamily="2" charset="2"/>
              <a:buChar char="Ø"/>
              <a:tabLst/>
              <a:defRPr/>
            </a:pPr>
            <a:r>
              <a:rPr kumimoji="0" lang="en-US" b="0" i="0" u="none" strike="noStrike" kern="1200" cap="none" spc="0" normalizeH="0" baseline="0" noProof="0" dirty="0" smtClean="0">
                <a:ln>
                  <a:noFill/>
                </a:ln>
                <a:solidFill>
                  <a:srgbClr val="000000"/>
                </a:solidFill>
                <a:effectLst/>
                <a:uLnTx/>
                <a:uFillTx/>
                <a:latin typeface="Helvetica" pitchFamily="34" charset="0"/>
                <a:ea typeface="+mn-ea"/>
                <a:cs typeface="Helvetica" pitchFamily="34" charset="0"/>
              </a:rPr>
              <a:t>Acquired one more scanner.</a:t>
            </a:r>
          </a:p>
          <a:p>
            <a:pPr marL="342900" marR="0" lvl="0" indent="-342900" algn="l" defTabSz="457200" rtl="0" eaLnBrk="1" fontAlgn="auto" latinLnBrk="0" hangingPunct="1">
              <a:lnSpc>
                <a:spcPct val="100000"/>
              </a:lnSpc>
              <a:spcBef>
                <a:spcPct val="20000"/>
              </a:spcBef>
              <a:spcAft>
                <a:spcPts val="0"/>
              </a:spcAft>
              <a:buClr>
                <a:srgbClr val="4C8C2B"/>
              </a:buClr>
              <a:buSzTx/>
              <a:buFont typeface="Wingdings" pitchFamily="2" charset="2"/>
              <a:buChar char="Ø"/>
              <a:tabLst/>
              <a:defRPr/>
            </a:pPr>
            <a:r>
              <a:rPr kumimoji="0" lang="en-US" b="0" i="0" u="none" strike="noStrike" kern="1200" cap="none" spc="0" normalizeH="0" baseline="0" noProof="0" dirty="0" smtClean="0">
                <a:ln>
                  <a:noFill/>
                </a:ln>
                <a:solidFill>
                  <a:srgbClr val="000000"/>
                </a:solidFill>
                <a:effectLst/>
                <a:uLnTx/>
                <a:uFillTx/>
                <a:latin typeface="Helvetica" pitchFamily="34" charset="0"/>
                <a:ea typeface="+mn-ea"/>
                <a:cs typeface="Helvetica" pitchFamily="34" charset="0"/>
              </a:rPr>
              <a:t>Added reformat services for Course Reserves materials.</a:t>
            </a:r>
          </a:p>
          <a:p>
            <a:pPr marL="342900" marR="0" lvl="0" indent="-342900" algn="l" defTabSz="457200" rtl="0" eaLnBrk="1" fontAlgn="auto" latinLnBrk="0" hangingPunct="1">
              <a:lnSpc>
                <a:spcPct val="100000"/>
              </a:lnSpc>
              <a:spcBef>
                <a:spcPct val="20000"/>
              </a:spcBef>
              <a:spcAft>
                <a:spcPts val="0"/>
              </a:spcAft>
              <a:buClr>
                <a:srgbClr val="4C8C2B"/>
              </a:buClr>
              <a:buSzTx/>
              <a:buFont typeface="Wingdings" pitchFamily="2" charset="2"/>
              <a:buChar char="Ø"/>
              <a:tabLst/>
              <a:defRPr/>
            </a:pPr>
            <a:r>
              <a:rPr kumimoji="0" lang="en-US" b="0" i="0" u="none" strike="noStrike" kern="1200" cap="none" spc="0" normalizeH="0" baseline="0" noProof="0" dirty="0" smtClean="0">
                <a:ln>
                  <a:noFill/>
                </a:ln>
                <a:solidFill>
                  <a:srgbClr val="000000"/>
                </a:solidFill>
                <a:effectLst/>
                <a:uLnTx/>
                <a:uFillTx/>
                <a:latin typeface="Helvetica" pitchFamily="34" charset="0"/>
                <a:ea typeface="+mn-ea"/>
                <a:cs typeface="Helvetica" pitchFamily="34" charset="0"/>
              </a:rPr>
              <a:t>Hired an Accessibility &amp; Inclusion Librarian.</a:t>
            </a:r>
          </a:p>
          <a:p>
            <a:pPr marL="342900" marR="0" lvl="0" indent="-342900" algn="l" defTabSz="457200" rtl="0" eaLnBrk="1" fontAlgn="auto" latinLnBrk="0" hangingPunct="1">
              <a:lnSpc>
                <a:spcPct val="100000"/>
              </a:lnSpc>
              <a:spcBef>
                <a:spcPct val="20000"/>
              </a:spcBef>
              <a:spcAft>
                <a:spcPts val="0"/>
              </a:spcAft>
              <a:buClr>
                <a:srgbClr val="4C8C2B"/>
              </a:buClr>
              <a:buSzTx/>
              <a:buFont typeface="Wingdings" pitchFamily="2" charset="2"/>
              <a:buChar char="Ø"/>
              <a:tabLst/>
              <a:defRPr/>
            </a:pPr>
            <a:r>
              <a:rPr kumimoji="0" lang="en-US" b="0" i="0" u="none" strike="noStrike" kern="1200" cap="none" spc="0" normalizeH="0" baseline="0" noProof="0" dirty="0" smtClean="0">
                <a:ln>
                  <a:noFill/>
                </a:ln>
                <a:solidFill>
                  <a:srgbClr val="000000"/>
                </a:solidFill>
                <a:effectLst/>
                <a:uLnTx/>
                <a:uFillTx/>
                <a:latin typeface="Helvetica" pitchFamily="34" charset="0"/>
                <a:ea typeface="+mn-ea"/>
                <a:cs typeface="Helvetica" pitchFamily="34" charset="0"/>
              </a:rPr>
              <a:t>Outsourcing (depending on item length and file type).</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2000" b="0" i="0" u="none" strike="noStrike" kern="1200" cap="none" spc="0" normalizeH="0" baseline="0" noProof="0" dirty="0" smtClean="0">
              <a:ln>
                <a:noFill/>
              </a:ln>
              <a:solidFill>
                <a:schemeClr val="tx1"/>
              </a:solidFill>
              <a:effectLst/>
              <a:uLnTx/>
              <a:uFillTx/>
              <a:latin typeface="Cambria" pitchFamily="18" charset="0"/>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673870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40786" y="343304"/>
            <a:ext cx="8439148" cy="395998"/>
          </a:xfrm>
        </p:spPr>
        <p:txBody>
          <a:bodyPr/>
          <a:lstStyle/>
          <a:p>
            <a:r>
              <a:rPr lang="en-US" sz="1800" dirty="0" smtClean="0"/>
              <a:t>FILE TYPES</a:t>
            </a:r>
            <a:endParaRPr lang="en-US" sz="1800" dirty="0"/>
          </a:p>
        </p:txBody>
      </p:sp>
      <p:sp>
        <p:nvSpPr>
          <p:cNvPr id="5" name="Content Placeholder 2"/>
          <p:cNvSpPr txBox="1">
            <a:spLocks/>
          </p:cNvSpPr>
          <p:nvPr/>
        </p:nvSpPr>
        <p:spPr>
          <a:xfrm>
            <a:off x="564204" y="904673"/>
            <a:ext cx="3093396" cy="904672"/>
          </a:xfrm>
          <a:prstGeom prst="rect">
            <a:avLst/>
          </a:prstGeom>
        </p:spPr>
        <p:txBody>
          <a:bodyPr/>
          <a:lstStyle/>
          <a:p>
            <a:pPr marL="742950" marR="0" lvl="1" indent="-285750" algn="l" defTabSz="457200" rtl="0" eaLnBrk="1" fontAlgn="auto" latinLnBrk="0" hangingPunct="1">
              <a:lnSpc>
                <a:spcPct val="100000"/>
              </a:lnSpc>
              <a:spcBef>
                <a:spcPct val="20000"/>
              </a:spcBef>
              <a:spcAft>
                <a:spcPts val="0"/>
              </a:spcAft>
              <a:buClrTx/>
              <a:buSzTx/>
              <a:tabLst/>
              <a:defRPr/>
            </a:pPr>
            <a:r>
              <a:rPr kumimoji="0" lang="en-US" sz="2000" b="0" i="0" u="none" strike="noStrike" kern="1200" cap="none" spc="0" normalizeH="0" baseline="0" noProof="0" dirty="0" smtClean="0">
                <a:ln>
                  <a:noFill/>
                </a:ln>
                <a:solidFill>
                  <a:schemeClr val="tx1"/>
                </a:solidFill>
                <a:effectLst/>
                <a:uLnTx/>
                <a:uFillTx/>
                <a:latin typeface="Helvetica" pitchFamily="34" charset="0"/>
                <a:ea typeface="+mn-ea"/>
                <a:cs typeface="Helvetica" pitchFamily="34" charset="0"/>
              </a:rPr>
              <a:t>Accessible PDF</a:t>
            </a:r>
          </a:p>
          <a:p>
            <a:pPr marL="457200" marR="0" lvl="1" indent="0" algn="l" defTabSz="457200" rtl="0" eaLnBrk="1" fontAlgn="auto" latinLnBrk="0" hangingPunct="1">
              <a:lnSpc>
                <a:spcPct val="100000"/>
              </a:lnSpc>
              <a:spcBef>
                <a:spcPct val="20000"/>
              </a:spcBef>
              <a:spcAft>
                <a:spcPts val="0"/>
              </a:spcAft>
              <a:buClrTx/>
              <a:buSzTx/>
              <a:buFont typeface="Arial"/>
              <a:buNone/>
              <a:tabLst/>
              <a:defRPr/>
            </a:pPr>
            <a:r>
              <a:rPr lang="en-US" sz="1600" dirty="0" smtClean="0">
                <a:latin typeface="Helvetica" pitchFamily="34" charset="0"/>
                <a:cs typeface="Helvetica" pitchFamily="34" charset="0"/>
              </a:rPr>
              <a:t>     </a:t>
            </a:r>
            <a:r>
              <a:rPr kumimoji="0" lang="en-US" sz="1600" b="0" i="0" u="none" strike="noStrike" kern="1200" cap="none" spc="0" normalizeH="0" baseline="0" noProof="0" dirty="0" smtClean="0">
                <a:ln>
                  <a:noFill/>
                </a:ln>
                <a:solidFill>
                  <a:schemeClr val="tx1"/>
                </a:solidFill>
                <a:effectLst/>
                <a:uLnTx/>
                <a:uFillTx/>
                <a:latin typeface="Helvetica" pitchFamily="34" charset="0"/>
                <a:ea typeface="+mn-ea"/>
                <a:cs typeface="Helvetica" pitchFamily="34" charset="0"/>
              </a:rPr>
              <a:t>(Original)</a:t>
            </a:r>
            <a:endParaRPr kumimoji="0" lang="en-US" sz="1600" b="0" i="0" u="none" strike="noStrike" kern="1200" cap="none" spc="0" normalizeH="0" baseline="0" noProof="0" dirty="0">
              <a:ln>
                <a:noFill/>
              </a:ln>
              <a:solidFill>
                <a:schemeClr val="tx1"/>
              </a:solidFill>
              <a:effectLst/>
              <a:uLnTx/>
              <a:uFillTx/>
              <a:latin typeface="Helvetica" pitchFamily="34" charset="0"/>
              <a:ea typeface="+mn-ea"/>
              <a:cs typeface="Helvetica" pitchFamily="34" charset="0"/>
            </a:endParaRPr>
          </a:p>
        </p:txBody>
      </p:sp>
      <p:pic>
        <p:nvPicPr>
          <p:cNvPr id="6" name="Picture 5"/>
          <p:cNvPicPr>
            <a:picLocks noChangeAspect="1"/>
          </p:cNvPicPr>
          <p:nvPr/>
        </p:nvPicPr>
        <p:blipFill>
          <a:blip r:embed="rId2" cstate="print"/>
          <a:stretch>
            <a:fillRect/>
          </a:stretch>
        </p:blipFill>
        <p:spPr>
          <a:xfrm>
            <a:off x="3276600" y="904673"/>
            <a:ext cx="546370" cy="758142"/>
          </a:xfrm>
          <a:prstGeom prst="rect">
            <a:avLst/>
          </a:prstGeom>
        </p:spPr>
      </p:pic>
      <p:sp>
        <p:nvSpPr>
          <p:cNvPr id="7" name="Content Placeholder 2"/>
          <p:cNvSpPr txBox="1">
            <a:spLocks/>
          </p:cNvSpPr>
          <p:nvPr/>
        </p:nvSpPr>
        <p:spPr bwMode="auto">
          <a:xfrm>
            <a:off x="3276600" y="2178996"/>
            <a:ext cx="2593018" cy="108949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342900" indent="-342900" algn="l" rtl="0" eaLnBrk="1" fontAlgn="base" hangingPunct="1">
              <a:spcBef>
                <a:spcPct val="50000"/>
              </a:spcBef>
              <a:spcAft>
                <a:spcPct val="0"/>
              </a:spcAft>
              <a:buClr>
                <a:schemeClr val="accent1"/>
              </a:buClr>
              <a:buFont typeface="Arial" pitchFamily="34" charset="0"/>
              <a:buChar char="»"/>
              <a:defRPr sz="2800" b="1" kern="1200" spc="100" baseline="0">
                <a:solidFill>
                  <a:schemeClr val="tx1"/>
                </a:solidFill>
                <a:latin typeface="Arial Narrow" pitchFamily="34" charset="0"/>
                <a:ea typeface="+mn-ea"/>
                <a:cs typeface="Arial" pitchFamily="34" charset="0"/>
              </a:defRPr>
            </a:lvl1pPr>
            <a:lvl2pPr marL="742950" indent="-285750" algn="l" rtl="0" eaLnBrk="1" fontAlgn="base" hangingPunct="1">
              <a:lnSpc>
                <a:spcPct val="90000"/>
              </a:lnSpc>
              <a:spcBef>
                <a:spcPts val="600"/>
              </a:spcBef>
              <a:spcAft>
                <a:spcPct val="0"/>
              </a:spcAft>
              <a:buClr>
                <a:schemeClr val="accent1"/>
              </a:buClr>
              <a:buFont typeface="Wingdings" pitchFamily="2" charset="2"/>
              <a:buChar char="§"/>
              <a:defRPr sz="2400" i="0" kern="1200" baseline="0">
                <a:solidFill>
                  <a:schemeClr val="tx2"/>
                </a:solidFill>
                <a:latin typeface="+mn-lt"/>
              </a:defRPr>
            </a:lvl2pPr>
            <a:lvl3pPr marL="1143000" indent="-228600" algn="l" rtl="0" eaLnBrk="1" fontAlgn="base" hangingPunct="1">
              <a:lnSpc>
                <a:spcPct val="90000"/>
              </a:lnSpc>
              <a:spcBef>
                <a:spcPts val="600"/>
              </a:spcBef>
              <a:spcAft>
                <a:spcPct val="0"/>
              </a:spcAft>
              <a:buClr>
                <a:schemeClr val="accent1"/>
              </a:buClr>
              <a:buFont typeface="Arial" pitchFamily="34" charset="0"/>
              <a:buChar char="»"/>
              <a:defRPr sz="2000" kern="1200" baseline="0">
                <a:solidFill>
                  <a:schemeClr val="tx2"/>
                </a:solidFill>
                <a:latin typeface="+mn-lt"/>
              </a:defRPr>
            </a:lvl3pPr>
            <a:lvl4pPr marL="1600200" indent="-228600" algn="l" rtl="0" eaLnBrk="1" fontAlgn="base" hangingPunct="1">
              <a:lnSpc>
                <a:spcPct val="90000"/>
              </a:lnSpc>
              <a:spcBef>
                <a:spcPts val="600"/>
              </a:spcBef>
              <a:spcAft>
                <a:spcPct val="0"/>
              </a:spcAft>
              <a:buClr>
                <a:schemeClr val="accent1"/>
              </a:buClr>
              <a:buSzPct val="100000"/>
              <a:buFont typeface="Wingdings" pitchFamily="2" charset="2"/>
              <a:buChar char="§"/>
              <a:defRPr kern="1200" baseline="0">
                <a:solidFill>
                  <a:schemeClr val="tx2"/>
                </a:solidFill>
                <a:latin typeface="+mn-lt"/>
              </a:defRPr>
            </a:lvl4pPr>
            <a:lvl5pPr marL="2057400" indent="-228600" algn="l" rtl="0" eaLnBrk="1" fontAlgn="base" hangingPunct="1">
              <a:lnSpc>
                <a:spcPct val="90000"/>
              </a:lnSpc>
              <a:spcBef>
                <a:spcPts val="600"/>
              </a:spcBef>
              <a:spcAft>
                <a:spcPct val="0"/>
              </a:spcAft>
              <a:buClr>
                <a:schemeClr val="accent1"/>
              </a:buClr>
              <a:buFont typeface="Arial" pitchFamily="34" charset="0"/>
              <a:buChar char="»"/>
              <a:defRPr sz="1600" kern="1200" baseline="0">
                <a:solidFill>
                  <a:schemeClr val="tx2"/>
                </a:solidFill>
                <a:latin typeface="+mn-lt"/>
              </a:defRPr>
            </a:lvl5pPr>
            <a:lvl6pPr marL="2514600" indent="-228600" algn="l" rtl="0" eaLnBrk="1" fontAlgn="base" hangingPunct="1">
              <a:spcBef>
                <a:spcPct val="20000"/>
              </a:spcBef>
              <a:spcAft>
                <a:spcPct val="0"/>
              </a:spcAft>
              <a:buFont typeface="Trebuchet MS" pitchFamily="34" charset="0"/>
              <a:buChar char="›"/>
              <a:defRPr sz="1600">
                <a:solidFill>
                  <a:srgbClr val="C2C9CE"/>
                </a:solidFill>
                <a:latin typeface="+mn-lt"/>
              </a:defRPr>
            </a:lvl6pPr>
            <a:lvl7pPr marL="2971800" indent="-228600" algn="l" rtl="0" eaLnBrk="1" fontAlgn="base" hangingPunct="1">
              <a:spcBef>
                <a:spcPct val="20000"/>
              </a:spcBef>
              <a:spcAft>
                <a:spcPct val="0"/>
              </a:spcAft>
              <a:buFont typeface="Trebuchet MS" pitchFamily="34" charset="0"/>
              <a:buChar char="›"/>
              <a:defRPr sz="1600">
                <a:solidFill>
                  <a:srgbClr val="C2C9CE"/>
                </a:solidFill>
                <a:latin typeface="+mn-lt"/>
              </a:defRPr>
            </a:lvl7pPr>
            <a:lvl8pPr marL="3429000" indent="-228600" algn="l" rtl="0" eaLnBrk="1" fontAlgn="base" hangingPunct="1">
              <a:spcBef>
                <a:spcPct val="20000"/>
              </a:spcBef>
              <a:spcAft>
                <a:spcPct val="0"/>
              </a:spcAft>
              <a:buFont typeface="Trebuchet MS" pitchFamily="34" charset="0"/>
              <a:buChar char="›"/>
              <a:defRPr sz="1600">
                <a:solidFill>
                  <a:srgbClr val="C2C9CE"/>
                </a:solidFill>
                <a:latin typeface="+mn-lt"/>
              </a:defRPr>
            </a:lvl8pPr>
            <a:lvl9pPr marL="3886200" indent="-228600" algn="l" rtl="0" eaLnBrk="1" fontAlgn="base" hangingPunct="1">
              <a:spcBef>
                <a:spcPct val="20000"/>
              </a:spcBef>
              <a:spcAft>
                <a:spcPct val="0"/>
              </a:spcAft>
              <a:buFont typeface="Trebuchet MS" pitchFamily="34" charset="0"/>
              <a:buChar char="›"/>
              <a:defRPr sz="1600">
                <a:solidFill>
                  <a:srgbClr val="C2C9CE"/>
                </a:solidFill>
                <a:latin typeface="+mn-lt"/>
              </a:defRPr>
            </a:lvl9pPr>
          </a:lstStyle>
          <a:p>
            <a:pPr lvl="1"/>
            <a:endParaRPr lang="en-US" sz="2000" dirty="0">
              <a:latin typeface="Helvetica" pitchFamily="34" charset="0"/>
              <a:cs typeface="Helvetica" pitchFamily="34" charset="0"/>
            </a:endParaRPr>
          </a:p>
          <a:p>
            <a:pPr lvl="1">
              <a:buNone/>
            </a:pPr>
            <a:r>
              <a:rPr lang="en-US" sz="2000" dirty="0">
                <a:solidFill>
                  <a:schemeClr val="tx1"/>
                </a:solidFill>
                <a:latin typeface="Helvetica" pitchFamily="34" charset="0"/>
                <a:cs typeface="Helvetica" pitchFamily="34" charset="0"/>
              </a:rPr>
              <a:t>ePub</a:t>
            </a:r>
          </a:p>
        </p:txBody>
      </p:sp>
      <p:pic>
        <p:nvPicPr>
          <p:cNvPr id="8" name="Picture 7"/>
          <p:cNvPicPr>
            <a:picLocks noChangeAspect="1"/>
          </p:cNvPicPr>
          <p:nvPr/>
        </p:nvPicPr>
        <p:blipFill>
          <a:blip r:embed="rId3" cstate="print"/>
          <a:stretch>
            <a:fillRect/>
          </a:stretch>
        </p:blipFill>
        <p:spPr>
          <a:xfrm>
            <a:off x="4781955" y="2178996"/>
            <a:ext cx="669587" cy="939498"/>
          </a:xfrm>
          <a:prstGeom prst="rect">
            <a:avLst/>
          </a:prstGeom>
        </p:spPr>
      </p:pic>
      <p:sp>
        <p:nvSpPr>
          <p:cNvPr id="9" name="Content Placeholder 2"/>
          <p:cNvSpPr txBox="1">
            <a:spLocks/>
          </p:cNvSpPr>
          <p:nvPr/>
        </p:nvSpPr>
        <p:spPr bwMode="auto">
          <a:xfrm>
            <a:off x="5698277" y="3404681"/>
            <a:ext cx="2593018" cy="108949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342900" indent="-342900" algn="l" rtl="0" eaLnBrk="1" fontAlgn="base" hangingPunct="1">
              <a:spcBef>
                <a:spcPct val="50000"/>
              </a:spcBef>
              <a:spcAft>
                <a:spcPct val="0"/>
              </a:spcAft>
              <a:buClr>
                <a:schemeClr val="accent1"/>
              </a:buClr>
              <a:buFont typeface="Arial" pitchFamily="34" charset="0"/>
              <a:buChar char="»"/>
              <a:defRPr sz="2800" b="1" kern="1200" spc="100" baseline="0">
                <a:solidFill>
                  <a:schemeClr val="tx1"/>
                </a:solidFill>
                <a:latin typeface="Arial Narrow" pitchFamily="34" charset="0"/>
                <a:ea typeface="+mn-ea"/>
                <a:cs typeface="Arial" pitchFamily="34" charset="0"/>
              </a:defRPr>
            </a:lvl1pPr>
            <a:lvl2pPr marL="742950" indent="-285750" algn="l" rtl="0" eaLnBrk="1" fontAlgn="base" hangingPunct="1">
              <a:lnSpc>
                <a:spcPct val="90000"/>
              </a:lnSpc>
              <a:spcBef>
                <a:spcPts val="600"/>
              </a:spcBef>
              <a:spcAft>
                <a:spcPct val="0"/>
              </a:spcAft>
              <a:buClr>
                <a:schemeClr val="accent1"/>
              </a:buClr>
              <a:buFont typeface="Wingdings" pitchFamily="2" charset="2"/>
              <a:buChar char="§"/>
              <a:defRPr sz="2400" i="0" kern="1200" baseline="0">
                <a:solidFill>
                  <a:schemeClr val="tx2"/>
                </a:solidFill>
                <a:latin typeface="+mn-lt"/>
              </a:defRPr>
            </a:lvl2pPr>
            <a:lvl3pPr marL="1143000" indent="-228600" algn="l" rtl="0" eaLnBrk="1" fontAlgn="base" hangingPunct="1">
              <a:lnSpc>
                <a:spcPct val="90000"/>
              </a:lnSpc>
              <a:spcBef>
                <a:spcPts val="600"/>
              </a:spcBef>
              <a:spcAft>
                <a:spcPct val="0"/>
              </a:spcAft>
              <a:buClr>
                <a:schemeClr val="accent1"/>
              </a:buClr>
              <a:buFont typeface="Arial" pitchFamily="34" charset="0"/>
              <a:buChar char="»"/>
              <a:defRPr sz="2000" kern="1200" baseline="0">
                <a:solidFill>
                  <a:schemeClr val="tx2"/>
                </a:solidFill>
                <a:latin typeface="+mn-lt"/>
              </a:defRPr>
            </a:lvl3pPr>
            <a:lvl4pPr marL="1600200" indent="-228600" algn="l" rtl="0" eaLnBrk="1" fontAlgn="base" hangingPunct="1">
              <a:lnSpc>
                <a:spcPct val="90000"/>
              </a:lnSpc>
              <a:spcBef>
                <a:spcPts val="600"/>
              </a:spcBef>
              <a:spcAft>
                <a:spcPct val="0"/>
              </a:spcAft>
              <a:buClr>
                <a:schemeClr val="accent1"/>
              </a:buClr>
              <a:buSzPct val="100000"/>
              <a:buFont typeface="Wingdings" pitchFamily="2" charset="2"/>
              <a:buChar char="§"/>
              <a:defRPr kern="1200" baseline="0">
                <a:solidFill>
                  <a:schemeClr val="tx2"/>
                </a:solidFill>
                <a:latin typeface="+mn-lt"/>
              </a:defRPr>
            </a:lvl4pPr>
            <a:lvl5pPr marL="2057400" indent="-228600" algn="l" rtl="0" eaLnBrk="1" fontAlgn="base" hangingPunct="1">
              <a:lnSpc>
                <a:spcPct val="90000"/>
              </a:lnSpc>
              <a:spcBef>
                <a:spcPts val="600"/>
              </a:spcBef>
              <a:spcAft>
                <a:spcPct val="0"/>
              </a:spcAft>
              <a:buClr>
                <a:schemeClr val="accent1"/>
              </a:buClr>
              <a:buFont typeface="Arial" pitchFamily="34" charset="0"/>
              <a:buChar char="»"/>
              <a:defRPr sz="1600" kern="1200" baseline="0">
                <a:solidFill>
                  <a:schemeClr val="tx2"/>
                </a:solidFill>
                <a:latin typeface="+mn-lt"/>
              </a:defRPr>
            </a:lvl5pPr>
            <a:lvl6pPr marL="2514600" indent="-228600" algn="l" rtl="0" eaLnBrk="1" fontAlgn="base" hangingPunct="1">
              <a:spcBef>
                <a:spcPct val="20000"/>
              </a:spcBef>
              <a:spcAft>
                <a:spcPct val="0"/>
              </a:spcAft>
              <a:buFont typeface="Trebuchet MS" pitchFamily="34" charset="0"/>
              <a:buChar char="›"/>
              <a:defRPr sz="1600">
                <a:solidFill>
                  <a:srgbClr val="C2C9CE"/>
                </a:solidFill>
                <a:latin typeface="+mn-lt"/>
              </a:defRPr>
            </a:lvl6pPr>
            <a:lvl7pPr marL="2971800" indent="-228600" algn="l" rtl="0" eaLnBrk="1" fontAlgn="base" hangingPunct="1">
              <a:spcBef>
                <a:spcPct val="20000"/>
              </a:spcBef>
              <a:spcAft>
                <a:spcPct val="0"/>
              </a:spcAft>
              <a:buFont typeface="Trebuchet MS" pitchFamily="34" charset="0"/>
              <a:buChar char="›"/>
              <a:defRPr sz="1600">
                <a:solidFill>
                  <a:srgbClr val="C2C9CE"/>
                </a:solidFill>
                <a:latin typeface="+mn-lt"/>
              </a:defRPr>
            </a:lvl7pPr>
            <a:lvl8pPr marL="3429000" indent="-228600" algn="l" rtl="0" eaLnBrk="1" fontAlgn="base" hangingPunct="1">
              <a:spcBef>
                <a:spcPct val="20000"/>
              </a:spcBef>
              <a:spcAft>
                <a:spcPct val="0"/>
              </a:spcAft>
              <a:buFont typeface="Trebuchet MS" pitchFamily="34" charset="0"/>
              <a:buChar char="›"/>
              <a:defRPr sz="1600">
                <a:solidFill>
                  <a:srgbClr val="C2C9CE"/>
                </a:solidFill>
                <a:latin typeface="+mn-lt"/>
              </a:defRPr>
            </a:lvl8pPr>
            <a:lvl9pPr marL="3886200" indent="-228600" algn="l" rtl="0" eaLnBrk="1" fontAlgn="base" hangingPunct="1">
              <a:spcBef>
                <a:spcPct val="20000"/>
              </a:spcBef>
              <a:spcAft>
                <a:spcPct val="0"/>
              </a:spcAft>
              <a:buFont typeface="Trebuchet MS" pitchFamily="34" charset="0"/>
              <a:buChar char="›"/>
              <a:defRPr sz="1600">
                <a:solidFill>
                  <a:srgbClr val="C2C9CE"/>
                </a:solidFill>
                <a:latin typeface="+mn-lt"/>
              </a:defRPr>
            </a:lvl9pPr>
          </a:lstStyle>
          <a:p>
            <a:pPr lvl="1"/>
            <a:endParaRPr lang="en-US" sz="2000" dirty="0">
              <a:latin typeface="Helvetica" pitchFamily="34" charset="0"/>
              <a:cs typeface="Helvetica" pitchFamily="34" charset="0"/>
            </a:endParaRPr>
          </a:p>
          <a:p>
            <a:pPr lvl="1">
              <a:buNone/>
            </a:pPr>
            <a:r>
              <a:rPr lang="en-US" sz="2000" dirty="0" smtClean="0">
                <a:solidFill>
                  <a:schemeClr val="tx1"/>
                </a:solidFill>
                <a:latin typeface="Helvetica" pitchFamily="34" charset="0"/>
                <a:cs typeface="Helvetica" pitchFamily="34" charset="0"/>
              </a:rPr>
              <a:t>Word </a:t>
            </a:r>
            <a:endParaRPr lang="en-US" sz="2000" dirty="0">
              <a:solidFill>
                <a:schemeClr val="tx1"/>
              </a:solidFill>
              <a:latin typeface="Helvetica" pitchFamily="34" charset="0"/>
              <a:cs typeface="Helvetica" pitchFamily="34" charset="0"/>
            </a:endParaRPr>
          </a:p>
        </p:txBody>
      </p:sp>
      <p:pic>
        <p:nvPicPr>
          <p:cNvPr id="10" name="Picture 9"/>
          <p:cNvPicPr>
            <a:picLocks noChangeAspect="1"/>
          </p:cNvPicPr>
          <p:nvPr/>
        </p:nvPicPr>
        <p:blipFill>
          <a:blip r:embed="rId4" cstate="print"/>
          <a:stretch>
            <a:fillRect/>
          </a:stretch>
        </p:blipFill>
        <p:spPr>
          <a:xfrm>
            <a:off x="6994786" y="3404681"/>
            <a:ext cx="919262" cy="911337"/>
          </a:xfrm>
          <a:prstGeom prst="rect">
            <a:avLst/>
          </a:prstGeom>
        </p:spPr>
      </p:pic>
    </p:spTree>
    <p:extLst>
      <p:ext uri="{BB962C8B-B14F-4D97-AF65-F5344CB8AC3E}">
        <p14:creationId xmlns:p14="http://schemas.microsoft.com/office/powerpoint/2010/main" val="673870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20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20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12" dur="2000" fill="hold"/>
                                        <p:tgtEl>
                                          <p:spTgt spid="5">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2000" fill="hold"/>
                                        <p:tgtEl>
                                          <p:spTgt spid="6"/>
                                        </p:tgtEl>
                                        <p:attrNameLst>
                                          <p:attrName>ppt_x</p:attrName>
                                        </p:attrNameLst>
                                      </p:cBhvr>
                                      <p:tavLst>
                                        <p:tav tm="0">
                                          <p:val>
                                            <p:strVal val="1+#ppt_w/2"/>
                                          </p:val>
                                        </p:tav>
                                        <p:tav tm="100000">
                                          <p:val>
                                            <p:strVal val="#ppt_x"/>
                                          </p:val>
                                        </p:tav>
                                      </p:tavLst>
                                    </p:anim>
                                    <p:anim calcmode="lin" valueType="num">
                                      <p:cBhvr additive="base">
                                        <p:cTn id="16" dur="2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2000" fill="hold"/>
                                        <p:tgtEl>
                                          <p:spTgt spid="7"/>
                                        </p:tgtEl>
                                        <p:attrNameLst>
                                          <p:attrName>ppt_x</p:attrName>
                                        </p:attrNameLst>
                                      </p:cBhvr>
                                      <p:tavLst>
                                        <p:tav tm="0">
                                          <p:val>
                                            <p:strVal val="1+#ppt_w/2"/>
                                          </p:val>
                                        </p:tav>
                                        <p:tav tm="100000">
                                          <p:val>
                                            <p:strVal val="#ppt_x"/>
                                          </p:val>
                                        </p:tav>
                                      </p:tavLst>
                                    </p:anim>
                                    <p:anim calcmode="lin" valueType="num">
                                      <p:cBhvr additive="base">
                                        <p:cTn id="22" dur="2000" fill="hold"/>
                                        <p:tgtEl>
                                          <p:spTgt spid="7"/>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2000" fill="hold"/>
                                        <p:tgtEl>
                                          <p:spTgt spid="8"/>
                                        </p:tgtEl>
                                        <p:attrNameLst>
                                          <p:attrName>ppt_x</p:attrName>
                                        </p:attrNameLst>
                                      </p:cBhvr>
                                      <p:tavLst>
                                        <p:tav tm="0">
                                          <p:val>
                                            <p:strVal val="1+#ppt_w/2"/>
                                          </p:val>
                                        </p:tav>
                                        <p:tav tm="100000">
                                          <p:val>
                                            <p:strVal val="#ppt_x"/>
                                          </p:val>
                                        </p:tav>
                                      </p:tavLst>
                                    </p:anim>
                                    <p:anim calcmode="lin" valueType="num">
                                      <p:cBhvr additive="base">
                                        <p:cTn id="26" dur="2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2000" fill="hold"/>
                                        <p:tgtEl>
                                          <p:spTgt spid="9"/>
                                        </p:tgtEl>
                                        <p:attrNameLst>
                                          <p:attrName>ppt_x</p:attrName>
                                        </p:attrNameLst>
                                      </p:cBhvr>
                                      <p:tavLst>
                                        <p:tav tm="0">
                                          <p:val>
                                            <p:strVal val="1+#ppt_w/2"/>
                                          </p:val>
                                        </p:tav>
                                        <p:tav tm="100000">
                                          <p:val>
                                            <p:strVal val="#ppt_x"/>
                                          </p:val>
                                        </p:tav>
                                      </p:tavLst>
                                    </p:anim>
                                    <p:anim calcmode="lin" valueType="num">
                                      <p:cBhvr additive="base">
                                        <p:cTn id="32" dur="2000" fill="hold"/>
                                        <p:tgtEl>
                                          <p:spTgt spid="9"/>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2000" fill="hold"/>
                                        <p:tgtEl>
                                          <p:spTgt spid="10"/>
                                        </p:tgtEl>
                                        <p:attrNameLst>
                                          <p:attrName>ppt_x</p:attrName>
                                        </p:attrNameLst>
                                      </p:cBhvr>
                                      <p:tavLst>
                                        <p:tav tm="0">
                                          <p:val>
                                            <p:strVal val="1+#ppt_w/2"/>
                                          </p:val>
                                        </p:tav>
                                        <p:tav tm="100000">
                                          <p:val>
                                            <p:strVal val="#ppt_x"/>
                                          </p:val>
                                        </p:tav>
                                      </p:tavLst>
                                    </p:anim>
                                    <p:anim calcmode="lin" valueType="num">
                                      <p:cBhvr additive="base">
                                        <p:cTn id="36"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40786" y="343304"/>
            <a:ext cx="8439148" cy="395998"/>
          </a:xfrm>
        </p:spPr>
        <p:txBody>
          <a:bodyPr/>
          <a:lstStyle/>
          <a:p>
            <a:r>
              <a:rPr lang="en-US" sz="1800" dirty="0" smtClean="0"/>
              <a:t>OUTSOURCING</a:t>
            </a:r>
            <a:endParaRPr lang="en-US" sz="1800" dirty="0"/>
          </a:p>
        </p:txBody>
      </p:sp>
      <p:sp>
        <p:nvSpPr>
          <p:cNvPr id="4" name="Content Placeholder 2"/>
          <p:cNvSpPr txBox="1">
            <a:spLocks/>
          </p:cNvSpPr>
          <p:nvPr/>
        </p:nvSpPr>
        <p:spPr>
          <a:xfrm>
            <a:off x="1374842" y="1099227"/>
            <a:ext cx="6990945" cy="3326860"/>
          </a:xfrm>
          <a:prstGeom prst="rect">
            <a:avLst/>
          </a:prstGeom>
        </p:spPr>
        <p:txBody>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2400" b="1" i="0" u="none" strike="noStrike" kern="1200" cap="none" spc="0" normalizeH="0" baseline="0" noProof="0" dirty="0" smtClean="0">
                <a:ln>
                  <a:noFill/>
                </a:ln>
                <a:solidFill>
                  <a:schemeClr val="tx1"/>
                </a:solidFill>
                <a:effectLst/>
                <a:uLnTx/>
                <a:uFillTx/>
                <a:latin typeface="Helvetica" pitchFamily="34" charset="0"/>
                <a:ea typeface="+mn-ea"/>
                <a:cs typeface="Helvetica" pitchFamily="34" charset="0"/>
              </a:rPr>
              <a:t>BlueLeaf</a:t>
            </a:r>
            <a:r>
              <a:rPr kumimoji="0" lang="en-US" sz="2800" b="0" i="0" u="none" strike="noStrike" kern="1200" cap="none" spc="0" normalizeH="0" baseline="0" noProof="0" dirty="0" smtClean="0">
                <a:ln>
                  <a:noFill/>
                </a:ln>
                <a:solidFill>
                  <a:schemeClr val="tx1"/>
                </a:solidFill>
                <a:effectLst/>
                <a:uLnTx/>
                <a:uFillTx/>
                <a:latin typeface="Helvetica" pitchFamily="34" charset="0"/>
                <a:ea typeface="+mn-ea"/>
                <a:cs typeface="Helvetica" pitchFamily="34" charset="0"/>
              </a:rPr>
              <a:t> </a:t>
            </a:r>
          </a:p>
          <a:p>
            <a:pPr marL="742950" marR="0" lvl="1" indent="-285750" algn="l" defTabSz="457200" rtl="0" eaLnBrk="1" fontAlgn="auto" latinLnBrk="0" hangingPunct="1">
              <a:lnSpc>
                <a:spcPct val="100000"/>
              </a:lnSpc>
              <a:spcBef>
                <a:spcPct val="20000"/>
              </a:spcBef>
              <a:spcAft>
                <a:spcPts val="0"/>
              </a:spcAft>
              <a:buClr>
                <a:srgbClr val="4C8C2B"/>
              </a:buClr>
              <a:buSzTx/>
              <a:buFont typeface="Wingdings" pitchFamily="2" charset="2"/>
              <a:buChar char="Ø"/>
              <a:tabLst/>
              <a:defRPr/>
            </a:pPr>
            <a:r>
              <a:rPr kumimoji="0" lang="en-US" b="0" i="0" u="none" strike="noStrike" kern="1200" cap="none" spc="0" normalizeH="0" baseline="0" noProof="0" dirty="0" smtClean="0">
                <a:ln>
                  <a:noFill/>
                </a:ln>
                <a:solidFill>
                  <a:srgbClr val="000000"/>
                </a:solidFill>
                <a:effectLst/>
                <a:uLnTx/>
                <a:uFillTx/>
                <a:latin typeface="Helvetica" pitchFamily="34" charset="0"/>
                <a:ea typeface="+mn-ea"/>
                <a:cs typeface="Helvetica" pitchFamily="34" charset="0"/>
              </a:rPr>
              <a:t>ePub</a:t>
            </a:r>
          </a:p>
          <a:p>
            <a:pPr marL="742950" marR="0" lvl="1" indent="-285750" algn="l" defTabSz="457200" rtl="0" eaLnBrk="1" fontAlgn="auto" latinLnBrk="0" hangingPunct="1">
              <a:lnSpc>
                <a:spcPct val="100000"/>
              </a:lnSpc>
              <a:spcBef>
                <a:spcPct val="20000"/>
              </a:spcBef>
              <a:spcAft>
                <a:spcPts val="0"/>
              </a:spcAft>
              <a:buClr>
                <a:srgbClr val="4C8C2B"/>
              </a:buClr>
              <a:buSzTx/>
              <a:buFont typeface="Wingdings" pitchFamily="2" charset="2"/>
              <a:buChar char="Ø"/>
              <a:tabLst/>
              <a:defRPr/>
            </a:pPr>
            <a:r>
              <a:rPr kumimoji="0" lang="en-US" b="0" i="0" u="none" strike="noStrike" kern="1200" cap="none" spc="0" normalizeH="0" baseline="0" noProof="0" dirty="0" smtClean="0">
                <a:ln>
                  <a:noFill/>
                </a:ln>
                <a:solidFill>
                  <a:srgbClr val="000000"/>
                </a:solidFill>
                <a:effectLst/>
                <a:uLnTx/>
                <a:uFillTx/>
                <a:latin typeface="Helvetica" pitchFamily="34" charset="0"/>
                <a:ea typeface="+mn-ea"/>
                <a:cs typeface="Helvetica" pitchFamily="34" charset="0"/>
              </a:rPr>
              <a:t>Word</a:t>
            </a:r>
          </a:p>
          <a:p>
            <a:pPr marL="742950" lvl="1" indent="-285750">
              <a:spcBef>
                <a:spcPct val="20000"/>
              </a:spcBef>
              <a:defRPr/>
            </a:pPr>
            <a:r>
              <a:rPr lang="en-US" sz="1400" dirty="0" smtClean="0">
                <a:latin typeface="Helvetica" pitchFamily="34" charset="0"/>
                <a:cs typeface="Helvetica" pitchFamily="34" charset="0"/>
                <a:hlinkClick r:id="rId2"/>
              </a:rPr>
              <a:t>http://www.blueleaf-book-scanning.com/</a:t>
            </a:r>
            <a:endParaRPr lang="en-US" sz="1400" dirty="0" smtClean="0">
              <a:latin typeface="Helvetica" pitchFamily="34" charset="0"/>
              <a:cs typeface="Helvetica" pitchFamily="34" charset="0"/>
            </a:endParaRPr>
          </a:p>
          <a:p>
            <a:pPr marL="742950" marR="0" lvl="1" indent="-285750" algn="l" defTabSz="457200" rtl="0" eaLnBrk="1" fontAlgn="auto" latinLnBrk="0" hangingPunct="1">
              <a:lnSpc>
                <a:spcPct val="100000"/>
              </a:lnSpc>
              <a:spcBef>
                <a:spcPct val="20000"/>
              </a:spcBef>
              <a:spcAft>
                <a:spcPts val="0"/>
              </a:spcAft>
              <a:buClrTx/>
              <a:buSzTx/>
              <a:tabLst/>
              <a:defRPr/>
            </a:pPr>
            <a:endParaRPr kumimoji="0" lang="en-US" sz="2800" b="0" i="0" u="none" strike="noStrike" kern="1200" cap="none" spc="0" normalizeH="0" baseline="0" noProof="0" dirty="0" smtClean="0">
              <a:ln>
                <a:noFill/>
              </a:ln>
              <a:solidFill>
                <a:schemeClr val="tx1"/>
              </a:solidFill>
              <a:effectLst/>
              <a:uLnTx/>
              <a:uFillTx/>
              <a:latin typeface="Helvetica" pitchFamily="34" charset="0"/>
              <a:ea typeface="+mn-ea"/>
              <a:cs typeface="Helvetica" pitchFamily="34" charset="0"/>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2000" b="1" i="0" u="none" strike="noStrike" kern="1200" cap="none" spc="0" normalizeH="0" baseline="0" noProof="0" dirty="0" smtClean="0">
                <a:ln>
                  <a:noFill/>
                </a:ln>
                <a:solidFill>
                  <a:schemeClr val="tx1"/>
                </a:solidFill>
                <a:effectLst/>
                <a:uLnTx/>
                <a:uFillTx/>
                <a:latin typeface="Helvetica" pitchFamily="34" charset="0"/>
                <a:ea typeface="+mn-ea"/>
                <a:cs typeface="Helvetica" pitchFamily="34" charset="0"/>
              </a:rPr>
              <a:t>AMAC Accessibility Solutions and Research Center</a:t>
            </a:r>
          </a:p>
          <a:p>
            <a:pPr marL="742950" marR="0" lvl="1" indent="-285750" algn="l" defTabSz="457200" rtl="0" eaLnBrk="1" fontAlgn="auto" latinLnBrk="0" hangingPunct="1">
              <a:lnSpc>
                <a:spcPct val="100000"/>
              </a:lnSpc>
              <a:spcBef>
                <a:spcPct val="20000"/>
              </a:spcBef>
              <a:spcAft>
                <a:spcPts val="0"/>
              </a:spcAft>
              <a:buClr>
                <a:srgbClr val="4C8C2B"/>
              </a:buClr>
              <a:buSzTx/>
              <a:buFont typeface="Wingdings" pitchFamily="2" charset="2"/>
              <a:buChar char="Ø"/>
              <a:tabLst/>
              <a:defRPr/>
            </a:pPr>
            <a:r>
              <a:rPr kumimoji="0" lang="en-US" b="0" i="0" u="none" strike="noStrike" kern="1200" cap="none" spc="0" normalizeH="0" baseline="0" noProof="0" dirty="0" smtClean="0">
                <a:ln>
                  <a:noFill/>
                </a:ln>
                <a:solidFill>
                  <a:srgbClr val="000000"/>
                </a:solidFill>
                <a:effectLst/>
                <a:uLnTx/>
                <a:uFillTx/>
                <a:latin typeface="Helvetica" pitchFamily="34" charset="0"/>
                <a:ea typeface="+mn-ea"/>
                <a:cs typeface="Helvetica" pitchFamily="34" charset="0"/>
              </a:rPr>
              <a:t>PDF</a:t>
            </a:r>
            <a:r>
              <a:rPr kumimoji="0" lang="en-US" sz="2800" b="0" i="0" u="none" strike="noStrike" kern="1200" cap="none" spc="0" normalizeH="0" baseline="0" noProof="0" dirty="0" smtClean="0">
                <a:ln>
                  <a:noFill/>
                </a:ln>
                <a:solidFill>
                  <a:schemeClr val="tx1"/>
                </a:solidFill>
                <a:effectLst/>
                <a:uLnTx/>
                <a:uFillTx/>
                <a:latin typeface="Helvetica" pitchFamily="34" charset="0"/>
                <a:ea typeface="+mn-ea"/>
                <a:cs typeface="Helvetica" pitchFamily="34" charset="0"/>
              </a:rPr>
              <a:t> </a:t>
            </a:r>
            <a:r>
              <a:rPr kumimoji="0" lang="en-US" sz="1600" b="0" i="0" u="none" strike="noStrike" kern="1200" cap="none" spc="0" normalizeH="0" baseline="0" noProof="0" dirty="0" smtClean="0">
                <a:ln>
                  <a:noFill/>
                </a:ln>
                <a:solidFill>
                  <a:srgbClr val="000000"/>
                </a:solidFill>
                <a:effectLst/>
                <a:uLnTx/>
                <a:uFillTx/>
                <a:latin typeface="Helvetica" pitchFamily="34" charset="0"/>
                <a:ea typeface="+mn-ea"/>
                <a:cs typeface="Helvetica" pitchFamily="34" charset="0"/>
              </a:rPr>
              <a:t>(item scanned </a:t>
            </a:r>
            <a:r>
              <a:rPr kumimoji="0" lang="en-US" sz="1600" b="0" i="0" u="none" strike="noStrike" kern="1200" cap="none" spc="0" normalizeH="0" baseline="0" noProof="0" dirty="0" smtClean="0">
                <a:ln>
                  <a:noFill/>
                </a:ln>
                <a:solidFill>
                  <a:srgbClr val="000000"/>
                </a:solidFill>
                <a:effectLst/>
                <a:uLnTx/>
                <a:uFillTx/>
                <a:latin typeface="Helvetica" pitchFamily="34" charset="0"/>
                <a:ea typeface="+mn-ea"/>
                <a:cs typeface="Helvetica" pitchFamily="34" charset="0"/>
              </a:rPr>
              <a:t>by library staff)</a:t>
            </a:r>
            <a:endParaRPr kumimoji="0" lang="en-US" sz="1600" b="0" i="0" u="none" strike="noStrike" kern="1200" cap="none" spc="0" normalizeH="0" baseline="0" noProof="0" dirty="0" smtClean="0">
              <a:ln>
                <a:noFill/>
              </a:ln>
              <a:solidFill>
                <a:srgbClr val="000000"/>
              </a:solidFill>
              <a:effectLst/>
              <a:uLnTx/>
              <a:uFillTx/>
              <a:latin typeface="Helvetica" pitchFamily="34" charset="0"/>
              <a:ea typeface="+mn-ea"/>
              <a:cs typeface="Helvetica" pitchFamily="34" charset="0"/>
            </a:endParaRPr>
          </a:p>
          <a:p>
            <a:pPr marL="742950" lvl="1" indent="-285750">
              <a:spcBef>
                <a:spcPct val="20000"/>
              </a:spcBef>
              <a:buClr>
                <a:srgbClr val="4C8C2B"/>
              </a:buClr>
              <a:defRPr/>
            </a:pPr>
            <a:r>
              <a:rPr lang="en-US" sz="1400" dirty="0" smtClean="0">
                <a:latin typeface="Cambria" panose="02040503050406030204" pitchFamily="18" charset="0"/>
                <a:cs typeface="Helvetica" pitchFamily="34" charset="0"/>
                <a:hlinkClick r:id="rId3"/>
              </a:rPr>
              <a:t>http</a:t>
            </a:r>
            <a:r>
              <a:rPr lang="en-US" sz="1400" dirty="0">
                <a:latin typeface="Cambria" panose="02040503050406030204" pitchFamily="18" charset="0"/>
                <a:cs typeface="Helvetica" pitchFamily="34" charset="0"/>
                <a:hlinkClick r:id="rId3"/>
              </a:rPr>
              <a:t>://www.amacusg.org</a:t>
            </a:r>
            <a:r>
              <a:rPr lang="en-US" sz="1400" dirty="0" smtClean="0">
                <a:latin typeface="Cambria" panose="02040503050406030204" pitchFamily="18" charset="0"/>
                <a:cs typeface="Helvetica" pitchFamily="34" charset="0"/>
                <a:hlinkClick r:id="rId3"/>
              </a:rPr>
              <a:t>/</a:t>
            </a:r>
            <a:endParaRPr lang="en-US" sz="1400" dirty="0" smtClean="0">
              <a:latin typeface="Cambria" panose="02040503050406030204" pitchFamily="18" charset="0"/>
              <a:cs typeface="Helvetica" pitchFamily="34" charset="0"/>
            </a:endParaRPr>
          </a:p>
          <a:p>
            <a:pPr marL="742950" lvl="1" indent="-285750">
              <a:spcBef>
                <a:spcPct val="20000"/>
              </a:spcBef>
              <a:buClr>
                <a:srgbClr val="4C8C2B"/>
              </a:buClr>
              <a:defRPr/>
            </a:pPr>
            <a:endParaRPr lang="en-US" sz="1400" dirty="0" smtClean="0">
              <a:latin typeface="Cambria" panose="02040503050406030204" pitchFamily="18" charset="0"/>
              <a:cs typeface="Helvetica" pitchFamily="34" charset="0"/>
            </a:endParaRPr>
          </a:p>
          <a:p>
            <a:pPr marL="742950" marR="0" lvl="1" indent="-285750" algn="l" defTabSz="457200" rtl="0" eaLnBrk="1" fontAlgn="auto" latinLnBrk="0" hangingPunct="1">
              <a:lnSpc>
                <a:spcPct val="100000"/>
              </a:lnSpc>
              <a:spcBef>
                <a:spcPct val="20000"/>
              </a:spcBef>
              <a:spcAft>
                <a:spcPts val="0"/>
              </a:spcAft>
              <a:buClr>
                <a:srgbClr val="4C8C2B"/>
              </a:buClr>
              <a:buSzTx/>
              <a:buFont typeface="Wingdings" pitchFamily="2" charset="2"/>
              <a:buChar char="Ø"/>
              <a:tabLst/>
              <a:defRPr/>
            </a:pPr>
            <a:endParaRPr kumimoji="0" lang="en-US" sz="1600" b="0" i="0" u="none" strike="noStrike" kern="1200" cap="none" spc="0" normalizeH="0" baseline="0" noProof="0" dirty="0">
              <a:ln>
                <a:noFill/>
              </a:ln>
              <a:solidFill>
                <a:srgbClr val="000000"/>
              </a:solidFill>
              <a:effectLst/>
              <a:uLnTx/>
              <a:uFillTx/>
              <a:latin typeface="Helvetica" pitchFamily="34" charset="0"/>
              <a:ea typeface="+mn-ea"/>
              <a:cs typeface="Helvetica" pitchFamily="34" charset="0"/>
            </a:endParaRPr>
          </a:p>
        </p:txBody>
      </p:sp>
    </p:spTree>
    <p:extLst>
      <p:ext uri="{BB962C8B-B14F-4D97-AF65-F5344CB8AC3E}">
        <p14:creationId xmlns:p14="http://schemas.microsoft.com/office/powerpoint/2010/main" val="673870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Syracuse University Campus Arial View Picture"/>
          <p:cNvPicPr>
            <a:picLocks noChangeAspect="1" noChangeArrowheads="1"/>
          </p:cNvPicPr>
          <p:nvPr/>
        </p:nvPicPr>
        <p:blipFill>
          <a:blip r:embed="rId2"/>
          <a:srcRect/>
          <a:stretch>
            <a:fillRect/>
          </a:stretch>
        </p:blipFill>
        <p:spPr bwMode="auto">
          <a:xfrm>
            <a:off x="2801498" y="2193755"/>
            <a:ext cx="6181725" cy="2247901"/>
          </a:xfrm>
          <a:prstGeom prst="rect">
            <a:avLst/>
          </a:prstGeom>
          <a:noFill/>
        </p:spPr>
      </p:pic>
      <p:sp>
        <p:nvSpPr>
          <p:cNvPr id="4" name="Rectangle 3"/>
          <p:cNvSpPr/>
          <p:nvPr/>
        </p:nvSpPr>
        <p:spPr>
          <a:xfrm>
            <a:off x="398764" y="993426"/>
            <a:ext cx="8584459" cy="1323439"/>
          </a:xfrm>
          <a:prstGeom prst="rect">
            <a:avLst/>
          </a:prstGeom>
        </p:spPr>
        <p:txBody>
          <a:bodyPr wrap="square">
            <a:spAutoFit/>
          </a:bodyPr>
          <a:lstStyle/>
          <a:p>
            <a:pPr marL="628650" lvl="1" indent="-342900" fontAlgn="auto">
              <a:buClr>
                <a:srgbClr val="4C8C2B"/>
              </a:buClr>
              <a:buFont typeface="Wingdings" pitchFamily="2" charset="2"/>
              <a:buChar char="Ø"/>
              <a:defRPr/>
            </a:pPr>
            <a:r>
              <a:rPr lang="en-US" sz="1600" dirty="0" smtClean="0">
                <a:solidFill>
                  <a:srgbClr val="000000"/>
                </a:solidFill>
                <a:latin typeface="Helvetica" pitchFamily="34" charset="0"/>
                <a:cs typeface="Helvetica" pitchFamily="34" charset="0"/>
              </a:rPr>
              <a:t>Private research university in Upstate New York </a:t>
            </a:r>
          </a:p>
          <a:p>
            <a:pPr marL="628650" lvl="1" indent="-342900" fontAlgn="auto">
              <a:buClr>
                <a:srgbClr val="4C8C2B"/>
              </a:buClr>
              <a:buFont typeface="Wingdings" pitchFamily="2" charset="2"/>
              <a:buChar char="Ø"/>
              <a:defRPr/>
            </a:pPr>
            <a:r>
              <a:rPr lang="en-US" sz="1600" dirty="0" smtClean="0">
                <a:solidFill>
                  <a:srgbClr val="000000"/>
                </a:solidFill>
                <a:latin typeface="Helvetica" pitchFamily="34" charset="0"/>
                <a:cs typeface="Helvetica" pitchFamily="34" charset="0"/>
              </a:rPr>
              <a:t>Founded in 1870</a:t>
            </a:r>
          </a:p>
          <a:p>
            <a:pPr marL="628650" lvl="1" indent="-342900" fontAlgn="auto">
              <a:buClr>
                <a:srgbClr val="4C8C2B"/>
              </a:buClr>
              <a:buFont typeface="Wingdings" pitchFamily="2" charset="2"/>
              <a:buChar char="Ø"/>
              <a:defRPr/>
            </a:pPr>
            <a:r>
              <a:rPr lang="en-US" sz="1600" dirty="0" smtClean="0">
                <a:solidFill>
                  <a:srgbClr val="000000"/>
                </a:solidFill>
                <a:latin typeface="Helvetica" pitchFamily="34" charset="0"/>
                <a:cs typeface="Helvetica" pitchFamily="34" charset="0"/>
              </a:rPr>
              <a:t>15,000 Undergraduate</a:t>
            </a:r>
          </a:p>
          <a:p>
            <a:pPr marL="628650" lvl="1" indent="-342900" fontAlgn="auto">
              <a:buClr>
                <a:srgbClr val="4C8C2B"/>
              </a:buClr>
              <a:buFont typeface="Wingdings" pitchFamily="2" charset="2"/>
              <a:buChar char="Ø"/>
              <a:defRPr/>
            </a:pPr>
            <a:r>
              <a:rPr lang="en-US" sz="1600" dirty="0" smtClean="0">
                <a:solidFill>
                  <a:srgbClr val="000000"/>
                </a:solidFill>
                <a:latin typeface="Helvetica" pitchFamily="34" charset="0"/>
                <a:cs typeface="Helvetica" pitchFamily="34" charset="0"/>
              </a:rPr>
              <a:t>5,000 Graduate</a:t>
            </a:r>
          </a:p>
          <a:p>
            <a:pPr marL="628650" lvl="1" indent="-342900" fontAlgn="auto">
              <a:buClr>
                <a:srgbClr val="4C8C2B"/>
              </a:buClr>
              <a:buFont typeface="Wingdings" pitchFamily="2" charset="2"/>
              <a:buChar char="Ø"/>
              <a:defRPr/>
            </a:pPr>
            <a:r>
              <a:rPr lang="en-US" sz="1600" dirty="0" smtClean="0">
                <a:solidFill>
                  <a:srgbClr val="000000"/>
                </a:solidFill>
                <a:latin typeface="Helvetica" pitchFamily="34" charset="0"/>
                <a:cs typeface="Helvetica" pitchFamily="34" charset="0"/>
              </a:rPr>
              <a:t>200 majors</a:t>
            </a:r>
          </a:p>
        </p:txBody>
      </p:sp>
      <p:sp>
        <p:nvSpPr>
          <p:cNvPr id="5" name="Text Placeholder 1"/>
          <p:cNvSpPr txBox="1">
            <a:spLocks/>
          </p:cNvSpPr>
          <p:nvPr/>
        </p:nvSpPr>
        <p:spPr>
          <a:xfrm>
            <a:off x="340786" y="343304"/>
            <a:ext cx="8439148" cy="395998"/>
          </a:xfrm>
          <a:prstGeom prst="rect">
            <a:avLst/>
          </a:prstGeom>
        </p:spPr>
        <p:txBody>
          <a:bodyPr/>
          <a:lstStyle/>
          <a:p>
            <a:pPr marL="342900" marR="0" lvl="0" indent="-342900" algn="l" defTabSz="457200" rtl="0" eaLnBrk="1" fontAlgn="auto" latinLnBrk="0" hangingPunct="1">
              <a:lnSpc>
                <a:spcPct val="100000"/>
              </a:lnSpc>
              <a:spcBef>
                <a:spcPct val="20000"/>
              </a:spcBef>
              <a:spcAft>
                <a:spcPts val="0"/>
              </a:spcAft>
              <a:buClrTx/>
              <a:buSzTx/>
              <a:tabLst/>
              <a:defRPr/>
            </a:pPr>
            <a:r>
              <a:rPr lang="en-US" b="1" dirty="0" smtClean="0">
                <a:solidFill>
                  <a:srgbClr val="4C8C2B"/>
                </a:solidFill>
              </a:rPr>
              <a:t>SYRACUSE UNIVERSITY</a:t>
            </a:r>
            <a:endParaRPr kumimoji="0" lang="en-US" sz="1800" b="1" i="0" u="none" strike="noStrike" kern="1200" cap="none" spc="0" normalizeH="0" baseline="0" noProof="0" dirty="0">
              <a:ln>
                <a:noFill/>
              </a:ln>
              <a:solidFill>
                <a:srgbClr val="4C8C2B"/>
              </a:solidFill>
              <a:effectLst/>
              <a:uLnTx/>
              <a:uFillTx/>
              <a:latin typeface="+mn-lt"/>
              <a:ea typeface="+mn-ea"/>
              <a:cs typeface="+mn-cs"/>
            </a:endParaRPr>
          </a:p>
        </p:txBody>
      </p:sp>
    </p:spTree>
    <p:extLst>
      <p:ext uri="{BB962C8B-B14F-4D97-AF65-F5344CB8AC3E}">
        <p14:creationId xmlns:p14="http://schemas.microsoft.com/office/powerpoint/2010/main" val="2067802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40786" y="343304"/>
            <a:ext cx="8439148" cy="395998"/>
          </a:xfrm>
        </p:spPr>
        <p:txBody>
          <a:bodyPr/>
          <a:lstStyle/>
          <a:p>
            <a:r>
              <a:rPr lang="en-US" sz="1800" dirty="0" smtClean="0"/>
              <a:t>CURRENT SERVICE</a:t>
            </a:r>
            <a:endParaRPr lang="en-US" sz="1800" dirty="0"/>
          </a:p>
        </p:txBody>
      </p:sp>
      <p:sp>
        <p:nvSpPr>
          <p:cNvPr id="3" name="Content Placeholder 2"/>
          <p:cNvSpPr txBox="1">
            <a:spLocks/>
          </p:cNvSpPr>
          <p:nvPr/>
        </p:nvSpPr>
        <p:spPr>
          <a:xfrm>
            <a:off x="685800" y="1128409"/>
            <a:ext cx="7728626" cy="3103123"/>
          </a:xfrm>
          <a:prstGeom prst="rect">
            <a:avLst/>
          </a:prstGeom>
        </p:spPr>
        <p:txBody>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2000" b="0" i="0" u="none" strike="noStrike" kern="1200" cap="none" spc="0" normalizeH="0" baseline="0" noProof="0" dirty="0" smtClean="0">
              <a:ln>
                <a:noFill/>
              </a:ln>
              <a:solidFill>
                <a:schemeClr val="tx1"/>
              </a:solidFill>
              <a:effectLst/>
              <a:uLnTx/>
              <a:uFillTx/>
              <a:latin typeface="Cambria" pitchFamily="18" charset="0"/>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5" name="Table 4"/>
          <p:cNvGraphicFramePr>
            <a:graphicFrameLocks noGrp="1"/>
          </p:cNvGraphicFramePr>
          <p:nvPr/>
        </p:nvGraphicFramePr>
        <p:xfrm>
          <a:off x="860357" y="1955259"/>
          <a:ext cx="2456775" cy="1819074"/>
        </p:xfrm>
        <a:graphic>
          <a:graphicData uri="http://schemas.openxmlformats.org/drawingml/2006/table">
            <a:tbl>
              <a:tblPr/>
              <a:tblGrid>
                <a:gridCol w="1581286">
                  <a:extLst>
                    <a:ext uri="{9D8B030D-6E8A-4147-A177-3AD203B41FA5}">
                      <a16:colId xmlns:a16="http://schemas.microsoft.com/office/drawing/2014/main" val="20000"/>
                    </a:ext>
                  </a:extLst>
                </a:gridCol>
                <a:gridCol w="875489">
                  <a:extLst>
                    <a:ext uri="{9D8B030D-6E8A-4147-A177-3AD203B41FA5}">
                      <a16:colId xmlns:a16="http://schemas.microsoft.com/office/drawing/2014/main" val="20001"/>
                    </a:ext>
                  </a:extLst>
                </a:gridCol>
              </a:tblGrid>
              <a:tr h="535807">
                <a:tc gridSpan="2">
                  <a:txBody>
                    <a:bodyPr/>
                    <a:lstStyle/>
                    <a:p>
                      <a:pPr algn="ctr" fontAlgn="ctr"/>
                      <a:r>
                        <a:rPr lang="en-US" sz="1200" b="1" i="0" u="none" strike="noStrike" dirty="0" smtClean="0">
                          <a:solidFill>
                            <a:srgbClr val="000000"/>
                          </a:solidFill>
                          <a:latin typeface="Cambria"/>
                        </a:rPr>
                        <a:t>Request</a:t>
                      </a:r>
                      <a:r>
                        <a:rPr lang="en-US" sz="1200" b="1" i="0" u="none" strike="noStrike" baseline="0" dirty="0" smtClean="0">
                          <a:solidFill>
                            <a:srgbClr val="000000"/>
                          </a:solidFill>
                          <a:latin typeface="Cambria"/>
                        </a:rPr>
                        <a:t> Type</a:t>
                      </a:r>
                      <a:endParaRPr lang="en-US" sz="1200" b="1" i="0" u="none" strike="noStrike" dirty="0">
                        <a:solidFill>
                          <a:srgbClr val="000000"/>
                        </a:solidFill>
                        <a:latin typeface="Cambri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591168">
                <a:tc>
                  <a:txBody>
                    <a:bodyPr/>
                    <a:lstStyle/>
                    <a:p>
                      <a:pPr algn="ctr" fontAlgn="ctr"/>
                      <a:r>
                        <a:rPr lang="en-US" sz="1200" b="1" i="0" u="none" strike="noStrike" dirty="0" smtClean="0">
                          <a:solidFill>
                            <a:srgbClr val="212121"/>
                          </a:solidFill>
                          <a:latin typeface="Calibri"/>
                        </a:rPr>
                        <a:t>  Excerpt requests</a:t>
                      </a:r>
                    </a:p>
                    <a:p>
                      <a:pPr algn="ctr" fontAlgn="ctr"/>
                      <a:r>
                        <a:rPr lang="en-US" sz="1200" b="1" i="0" u="none" strike="noStrike" dirty="0" smtClean="0">
                          <a:solidFill>
                            <a:srgbClr val="212121"/>
                          </a:solidFill>
                          <a:latin typeface="Calibri"/>
                        </a:rPr>
                        <a:t>    (Chapters &amp; Articles)</a:t>
                      </a:r>
                      <a:endParaRPr lang="en-US" sz="1200" b="1" i="0" u="none" strike="noStrike" dirty="0">
                        <a:solidFill>
                          <a:srgbClr val="212121"/>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92099">
                <a:tc>
                  <a:txBody>
                    <a:bodyPr/>
                    <a:lstStyle/>
                    <a:p>
                      <a:pPr algn="ctr" fontAlgn="ctr"/>
                      <a:r>
                        <a:rPr lang="en-US" sz="1200" b="1" i="0" u="none" strike="noStrike" dirty="0" smtClean="0">
                          <a:solidFill>
                            <a:srgbClr val="212121"/>
                          </a:solidFill>
                          <a:latin typeface="Calibri"/>
                        </a:rPr>
                        <a:t>   Full </a:t>
                      </a:r>
                      <a:r>
                        <a:rPr lang="en-US" sz="1200" b="1" i="0" u="none" strike="noStrike" dirty="0">
                          <a:solidFill>
                            <a:srgbClr val="212121"/>
                          </a:solidFill>
                          <a:latin typeface="Calibri"/>
                        </a:rPr>
                        <a:t>book requests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8" name="Chart 7"/>
          <p:cNvGraphicFramePr/>
          <p:nvPr/>
        </p:nvGraphicFramePr>
        <p:xfrm>
          <a:off x="3888125" y="1355793"/>
          <a:ext cx="4752975"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73870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40786" y="343304"/>
            <a:ext cx="8439148" cy="395998"/>
          </a:xfrm>
        </p:spPr>
        <p:txBody>
          <a:bodyPr/>
          <a:lstStyle/>
          <a:p>
            <a:r>
              <a:rPr lang="en-US" sz="1800" dirty="0" smtClean="0"/>
              <a:t>CURRENT SERVICE</a:t>
            </a:r>
            <a:endParaRPr lang="en-US" sz="1800" dirty="0"/>
          </a:p>
        </p:txBody>
      </p:sp>
      <p:sp>
        <p:nvSpPr>
          <p:cNvPr id="3" name="Content Placeholder 2"/>
          <p:cNvSpPr txBox="1">
            <a:spLocks/>
          </p:cNvSpPr>
          <p:nvPr/>
        </p:nvSpPr>
        <p:spPr>
          <a:xfrm>
            <a:off x="685800" y="1128409"/>
            <a:ext cx="7728626" cy="3103123"/>
          </a:xfrm>
          <a:prstGeom prst="rect">
            <a:avLst/>
          </a:prstGeom>
        </p:spPr>
        <p:txBody>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2000" b="0" i="0" u="none" strike="noStrike" kern="1200" cap="none" spc="0" normalizeH="0" baseline="0" noProof="0" dirty="0" smtClean="0">
              <a:ln>
                <a:noFill/>
              </a:ln>
              <a:solidFill>
                <a:schemeClr val="tx1"/>
              </a:solidFill>
              <a:effectLst/>
              <a:uLnTx/>
              <a:uFillTx/>
              <a:latin typeface="Cambria" pitchFamily="18" charset="0"/>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6" name="Table 5"/>
          <p:cNvGraphicFramePr>
            <a:graphicFrameLocks noGrp="1"/>
          </p:cNvGraphicFramePr>
          <p:nvPr/>
        </p:nvGraphicFramePr>
        <p:xfrm>
          <a:off x="811720" y="1741252"/>
          <a:ext cx="1980118" cy="1848255"/>
        </p:xfrm>
        <a:graphic>
          <a:graphicData uri="http://schemas.openxmlformats.org/drawingml/2006/table">
            <a:tbl>
              <a:tblPr/>
              <a:tblGrid>
                <a:gridCol w="1432254">
                  <a:extLst>
                    <a:ext uri="{9D8B030D-6E8A-4147-A177-3AD203B41FA5}">
                      <a16:colId xmlns:a16="http://schemas.microsoft.com/office/drawing/2014/main" val="20000"/>
                    </a:ext>
                  </a:extLst>
                </a:gridCol>
                <a:gridCol w="547864">
                  <a:extLst>
                    <a:ext uri="{9D8B030D-6E8A-4147-A177-3AD203B41FA5}">
                      <a16:colId xmlns:a16="http://schemas.microsoft.com/office/drawing/2014/main" val="20001"/>
                    </a:ext>
                  </a:extLst>
                </a:gridCol>
              </a:tblGrid>
              <a:tr h="473694">
                <a:tc gridSpan="2">
                  <a:txBody>
                    <a:bodyPr/>
                    <a:lstStyle/>
                    <a:p>
                      <a:pPr algn="ctr" fontAlgn="ctr"/>
                      <a:r>
                        <a:rPr lang="en-US" sz="1200" b="1" i="0" u="none" strike="noStrike" dirty="0">
                          <a:solidFill>
                            <a:srgbClr val="000000"/>
                          </a:solidFill>
                          <a:latin typeface="Cambria"/>
                        </a:rPr>
                        <a:t>Request </a:t>
                      </a:r>
                      <a:r>
                        <a:rPr lang="en-US" sz="1200" b="1" i="0" u="none" strike="noStrike" dirty="0" smtClean="0">
                          <a:solidFill>
                            <a:srgbClr val="000000"/>
                          </a:solidFill>
                          <a:latin typeface="Cambria"/>
                        </a:rPr>
                        <a:t>by Patron </a:t>
                      </a:r>
                      <a:endParaRPr lang="en-US" sz="1200" b="1" i="0" u="none" strike="noStrike" dirty="0">
                        <a:solidFill>
                          <a:srgbClr val="000000"/>
                        </a:solidFill>
                        <a:latin typeface="Cambri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458187">
                <a:tc>
                  <a:txBody>
                    <a:bodyPr/>
                    <a:lstStyle/>
                    <a:p>
                      <a:pPr algn="ctr" fontAlgn="ctr"/>
                      <a:r>
                        <a:rPr lang="en-US" sz="1400" b="1" i="0" u="none" strike="noStrike" dirty="0" smtClean="0">
                          <a:solidFill>
                            <a:srgbClr val="212121"/>
                          </a:solidFill>
                          <a:latin typeface="Calibri"/>
                        </a:rPr>
                        <a:t>   Graduate </a:t>
                      </a:r>
                      <a:endParaRPr lang="en-US" sz="1400" b="1" i="0" u="none" strike="noStrike" dirty="0">
                        <a:solidFill>
                          <a:srgbClr val="212121"/>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latin typeface="Calibri"/>
                        </a:rPr>
                        <a:t>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58187">
                <a:tc>
                  <a:txBody>
                    <a:bodyPr/>
                    <a:lstStyle/>
                    <a:p>
                      <a:pPr algn="ctr" fontAlgn="ctr"/>
                      <a:r>
                        <a:rPr lang="en-US" sz="1400" b="1" i="0" u="none" strike="noStrike" dirty="0" smtClean="0">
                          <a:solidFill>
                            <a:srgbClr val="212121"/>
                          </a:solidFill>
                          <a:latin typeface="Calibri"/>
                        </a:rPr>
                        <a:t>   Undergraduate </a:t>
                      </a:r>
                      <a:endParaRPr lang="en-US" sz="1400" b="1" i="0" u="none" strike="noStrike" dirty="0">
                        <a:solidFill>
                          <a:srgbClr val="212121"/>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latin typeface="Calibri"/>
                        </a:rPr>
                        <a:t>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58187">
                <a:tc>
                  <a:txBody>
                    <a:bodyPr/>
                    <a:lstStyle/>
                    <a:p>
                      <a:pPr algn="ctr" fontAlgn="ctr"/>
                      <a:r>
                        <a:rPr lang="en-US" sz="1400" b="1" i="0" u="none" strike="noStrike" dirty="0" smtClean="0">
                          <a:solidFill>
                            <a:srgbClr val="212121"/>
                          </a:solidFill>
                          <a:latin typeface="Calibri"/>
                        </a:rPr>
                        <a:t>   Faculty</a:t>
                      </a:r>
                      <a:endParaRPr lang="en-US" sz="1400" b="1" i="0" u="none" strike="noStrike" dirty="0">
                        <a:solidFill>
                          <a:srgbClr val="212121"/>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latin typeface="Calibri"/>
                        </a:rPr>
                        <a:t>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7" name="Chart 6"/>
          <p:cNvGraphicFramePr/>
          <p:nvPr/>
        </p:nvGraphicFramePr>
        <p:xfrm>
          <a:off x="3171217" y="1040860"/>
          <a:ext cx="5223753" cy="300584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73870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40786" y="343304"/>
            <a:ext cx="8439148" cy="395998"/>
          </a:xfrm>
        </p:spPr>
        <p:txBody>
          <a:bodyPr/>
          <a:lstStyle/>
          <a:p>
            <a:r>
              <a:rPr lang="en-US" sz="1800" dirty="0" smtClean="0"/>
              <a:t>CURRENT SERVICE</a:t>
            </a:r>
            <a:endParaRPr lang="en-US" sz="1800" dirty="0"/>
          </a:p>
        </p:txBody>
      </p:sp>
      <p:sp>
        <p:nvSpPr>
          <p:cNvPr id="3" name="Content Placeholder 2"/>
          <p:cNvSpPr txBox="1">
            <a:spLocks/>
          </p:cNvSpPr>
          <p:nvPr/>
        </p:nvSpPr>
        <p:spPr>
          <a:xfrm>
            <a:off x="685800" y="1128409"/>
            <a:ext cx="7728626" cy="3103123"/>
          </a:xfrm>
          <a:prstGeom prst="rect">
            <a:avLst/>
          </a:prstGeom>
        </p:spPr>
        <p:txBody>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2000" b="0" i="0" u="none" strike="noStrike" kern="1200" cap="none" spc="0" normalizeH="0" baseline="0" noProof="0" dirty="0" smtClean="0">
              <a:ln>
                <a:noFill/>
              </a:ln>
              <a:solidFill>
                <a:schemeClr val="tx1"/>
              </a:solidFill>
              <a:effectLst/>
              <a:uLnTx/>
              <a:uFillTx/>
              <a:latin typeface="Cambria" pitchFamily="18" charset="0"/>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6" name="Table 5"/>
          <p:cNvGraphicFramePr>
            <a:graphicFrameLocks noGrp="1"/>
          </p:cNvGraphicFramePr>
          <p:nvPr/>
        </p:nvGraphicFramePr>
        <p:xfrm>
          <a:off x="685800" y="1712068"/>
          <a:ext cx="1892571" cy="2169270"/>
        </p:xfrm>
        <a:graphic>
          <a:graphicData uri="http://schemas.openxmlformats.org/drawingml/2006/table">
            <a:tbl>
              <a:tblPr/>
              <a:tblGrid>
                <a:gridCol w="861440">
                  <a:extLst>
                    <a:ext uri="{9D8B030D-6E8A-4147-A177-3AD203B41FA5}">
                      <a16:colId xmlns:a16="http://schemas.microsoft.com/office/drawing/2014/main" val="20000"/>
                    </a:ext>
                  </a:extLst>
                </a:gridCol>
                <a:gridCol w="1031131">
                  <a:extLst>
                    <a:ext uri="{9D8B030D-6E8A-4147-A177-3AD203B41FA5}">
                      <a16:colId xmlns:a16="http://schemas.microsoft.com/office/drawing/2014/main" val="20001"/>
                    </a:ext>
                  </a:extLst>
                </a:gridCol>
              </a:tblGrid>
              <a:tr h="433854">
                <a:tc gridSpan="2">
                  <a:txBody>
                    <a:bodyPr/>
                    <a:lstStyle/>
                    <a:p>
                      <a:pPr algn="ctr" fontAlgn="ctr"/>
                      <a:r>
                        <a:rPr lang="en-US" sz="1200" b="1" i="0" u="none" strike="noStrike" dirty="0">
                          <a:solidFill>
                            <a:srgbClr val="000000"/>
                          </a:solidFill>
                          <a:latin typeface="Cambria"/>
                        </a:rPr>
                        <a:t>Requested </a:t>
                      </a:r>
                      <a:r>
                        <a:rPr lang="en-US" sz="1200" b="1" i="0" u="none" strike="noStrike" dirty="0" smtClean="0">
                          <a:solidFill>
                            <a:srgbClr val="000000"/>
                          </a:solidFill>
                          <a:latin typeface="Cambria"/>
                        </a:rPr>
                        <a:t>Format</a:t>
                      </a:r>
                      <a:endParaRPr lang="en-US" sz="1200" b="1" i="0" u="none" strike="noStrike" dirty="0">
                        <a:solidFill>
                          <a:srgbClr val="000000"/>
                        </a:solidFill>
                        <a:latin typeface="Cambri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433854">
                <a:tc>
                  <a:txBody>
                    <a:bodyPr/>
                    <a:lstStyle/>
                    <a:p>
                      <a:pPr algn="ctr" fontAlgn="ctr"/>
                      <a:r>
                        <a:rPr lang="en-US" sz="1400" b="1" i="0" u="none" strike="noStrike" dirty="0" smtClean="0">
                          <a:solidFill>
                            <a:srgbClr val="212121"/>
                          </a:solidFill>
                          <a:latin typeface="Calibri"/>
                        </a:rPr>
                        <a:t>PDF</a:t>
                      </a:r>
                      <a:endParaRPr lang="en-US" sz="1400" b="1" i="0" u="none" strike="noStrike" dirty="0">
                        <a:solidFill>
                          <a:srgbClr val="212121"/>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latin typeface="Calibri"/>
                        </a:rPr>
                        <a:t>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33854">
                <a:tc>
                  <a:txBody>
                    <a:bodyPr/>
                    <a:lstStyle/>
                    <a:p>
                      <a:pPr algn="ctr" fontAlgn="ctr"/>
                      <a:r>
                        <a:rPr lang="en-US" sz="1400" b="1" i="0" u="none" strike="noStrike" dirty="0" smtClean="0">
                          <a:solidFill>
                            <a:srgbClr val="212121"/>
                          </a:solidFill>
                          <a:latin typeface="Calibri"/>
                        </a:rPr>
                        <a:t>ePub</a:t>
                      </a:r>
                      <a:endParaRPr lang="en-US" sz="1400" b="1" i="0" u="none" strike="noStrike" dirty="0">
                        <a:solidFill>
                          <a:srgbClr val="212121"/>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latin typeface="Calibri"/>
                        </a:rPr>
                        <a:t>26</a:t>
                      </a:r>
                      <a:endParaRPr lang="en-US" sz="14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33854">
                <a:tc>
                  <a:txBody>
                    <a:bodyPr/>
                    <a:lstStyle/>
                    <a:p>
                      <a:pPr algn="ctr" fontAlgn="ctr"/>
                      <a:r>
                        <a:rPr lang="en-US" sz="1400" b="1" i="0" u="none" strike="noStrike" dirty="0" smtClean="0">
                          <a:solidFill>
                            <a:srgbClr val="212121"/>
                          </a:solidFill>
                          <a:latin typeface="Calibri"/>
                        </a:rPr>
                        <a:t>Word</a:t>
                      </a:r>
                      <a:endParaRPr lang="en-US" sz="1400" b="1" i="0" u="none" strike="noStrike" dirty="0">
                        <a:solidFill>
                          <a:srgbClr val="212121"/>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latin typeface="Calibri"/>
                        </a:rPr>
                        <a:t>4</a:t>
                      </a:r>
                      <a:endParaRPr lang="en-US" sz="14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33854">
                <a:tc>
                  <a:txBody>
                    <a:bodyPr/>
                    <a:lstStyle/>
                    <a:p>
                      <a:pPr algn="ctr" fontAlgn="ctr"/>
                      <a:r>
                        <a:rPr lang="en-US" sz="1400" b="1" i="0" u="none" strike="noStrike" dirty="0" smtClean="0">
                          <a:solidFill>
                            <a:srgbClr val="212121"/>
                          </a:solidFill>
                          <a:latin typeface="Calibri"/>
                        </a:rPr>
                        <a:t>eBook</a:t>
                      </a:r>
                      <a:endParaRPr lang="en-US" sz="1400" b="1" i="0" u="none" strike="noStrike" dirty="0">
                        <a:solidFill>
                          <a:srgbClr val="212121"/>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latin typeface="Calibri"/>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8" name="Chart 7"/>
          <p:cNvGraphicFramePr/>
          <p:nvPr/>
        </p:nvGraphicFramePr>
        <p:xfrm>
          <a:off x="3166048" y="1200150"/>
          <a:ext cx="5457825" cy="30313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73870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40786" y="343304"/>
            <a:ext cx="8439148" cy="395998"/>
          </a:xfrm>
        </p:spPr>
        <p:txBody>
          <a:bodyPr/>
          <a:lstStyle/>
          <a:p>
            <a:r>
              <a:rPr lang="en-US" sz="1800" dirty="0" smtClean="0"/>
              <a:t>CURRENT SERVICE</a:t>
            </a:r>
            <a:endParaRPr lang="en-US" sz="1800" dirty="0"/>
          </a:p>
        </p:txBody>
      </p:sp>
      <p:sp>
        <p:nvSpPr>
          <p:cNvPr id="3" name="Content Placeholder 2"/>
          <p:cNvSpPr txBox="1">
            <a:spLocks/>
          </p:cNvSpPr>
          <p:nvPr/>
        </p:nvSpPr>
        <p:spPr>
          <a:xfrm>
            <a:off x="685800" y="1128409"/>
            <a:ext cx="7728626" cy="3103123"/>
          </a:xfrm>
          <a:prstGeom prst="rect">
            <a:avLst/>
          </a:prstGeom>
        </p:spPr>
        <p:txBody>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2000" b="0" i="0" u="none" strike="noStrike" kern="1200" cap="none" spc="0" normalizeH="0" baseline="0" noProof="0" dirty="0" smtClean="0">
              <a:ln>
                <a:noFill/>
              </a:ln>
              <a:solidFill>
                <a:schemeClr val="tx1"/>
              </a:solidFill>
              <a:effectLst/>
              <a:uLnTx/>
              <a:uFillTx/>
              <a:latin typeface="Cambria" pitchFamily="18" charset="0"/>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6" name="Chart 5"/>
          <p:cNvGraphicFramePr/>
          <p:nvPr/>
        </p:nvGraphicFramePr>
        <p:xfrm>
          <a:off x="4192621" y="1429966"/>
          <a:ext cx="4772139" cy="3057525"/>
        </p:xfrm>
        <a:graphic>
          <a:graphicData uri="http://schemas.openxmlformats.org/drawingml/2006/chart">
            <c:chart xmlns:c="http://schemas.openxmlformats.org/drawingml/2006/chart" xmlns:r="http://schemas.openxmlformats.org/officeDocument/2006/relationships" r:id="rId2"/>
          </a:graphicData>
        </a:graphic>
      </p:graphicFrame>
      <p:sp>
        <p:nvSpPr>
          <p:cNvPr id="8" name="Content Placeholder 2"/>
          <p:cNvSpPr txBox="1">
            <a:spLocks/>
          </p:cNvSpPr>
          <p:nvPr/>
        </p:nvSpPr>
        <p:spPr bwMode="auto">
          <a:xfrm>
            <a:off x="2500327" y="972766"/>
            <a:ext cx="3851835" cy="4572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342900" marR="0" lvl="0" indent="-342900" algn="ctr" defTabSz="914400" rtl="0" eaLnBrk="1" fontAlgn="base" latinLnBrk="0" hangingPunct="1">
              <a:lnSpc>
                <a:spcPct val="100000"/>
              </a:lnSpc>
              <a:spcBef>
                <a:spcPct val="50000"/>
              </a:spcBef>
              <a:spcAft>
                <a:spcPct val="0"/>
              </a:spcAft>
              <a:buClr>
                <a:schemeClr val="accent1"/>
              </a:buClr>
              <a:buSzTx/>
              <a:buFont typeface="Arial" pitchFamily="34" charset="0"/>
              <a:buNone/>
              <a:tabLst/>
              <a:defRPr/>
            </a:pPr>
            <a:r>
              <a:rPr lang="en-US" b="1" spc="100" noProof="0" dirty="0" smtClean="0">
                <a:latin typeface="Helvetica" pitchFamily="34" charset="0"/>
                <a:cs typeface="Helvetica" pitchFamily="34" charset="0"/>
              </a:rPr>
              <a:t>File Type/Patron Distribution</a:t>
            </a:r>
            <a:endParaRPr kumimoji="0" lang="en-US" b="1" i="0" u="none" strike="noStrike" kern="1200" cap="none" spc="100" normalizeH="0" baseline="0" noProof="0" dirty="0">
              <a:ln>
                <a:noFill/>
              </a:ln>
              <a:solidFill>
                <a:schemeClr val="tx1"/>
              </a:solidFill>
              <a:effectLst/>
              <a:uLnTx/>
              <a:uFillTx/>
              <a:latin typeface="Helvetica" pitchFamily="34" charset="0"/>
              <a:ea typeface="+mn-ea"/>
              <a:cs typeface="Helvetica" pitchFamily="34" charset="0"/>
            </a:endParaRPr>
          </a:p>
        </p:txBody>
      </p:sp>
      <p:graphicFrame>
        <p:nvGraphicFramePr>
          <p:cNvPr id="9" name="Table 8"/>
          <p:cNvGraphicFramePr>
            <a:graphicFrameLocks noGrp="1"/>
          </p:cNvGraphicFramePr>
          <p:nvPr/>
        </p:nvGraphicFramePr>
        <p:xfrm>
          <a:off x="598521" y="1994170"/>
          <a:ext cx="3594100" cy="1926075"/>
        </p:xfrm>
        <a:graphic>
          <a:graphicData uri="http://schemas.openxmlformats.org/drawingml/2006/table">
            <a:tbl>
              <a:tblPr/>
              <a:tblGrid>
                <a:gridCol w="11557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tblGrid>
              <a:tr h="385215">
                <a:tc>
                  <a:txBody>
                    <a:bodyPr/>
                    <a:lstStyle/>
                    <a:p>
                      <a:pPr algn="l" fontAlgn="ctr"/>
                      <a:r>
                        <a:rPr lang="en-US" sz="12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mbria"/>
                        </a:rPr>
                        <a:t>PDF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mbria"/>
                        </a:rPr>
                        <a:t>ePub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mbria"/>
                        </a:rPr>
                        <a:t>Word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mbria"/>
                        </a:rPr>
                        <a:t>eBook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85215">
                <a:tc>
                  <a:txBody>
                    <a:bodyPr/>
                    <a:lstStyle/>
                    <a:p>
                      <a:pPr algn="ctr" fontAlgn="ctr"/>
                      <a:r>
                        <a:rPr lang="en-US" sz="1200" b="1" i="0" u="none" strike="noStrike" dirty="0">
                          <a:solidFill>
                            <a:srgbClr val="000000"/>
                          </a:solidFill>
                          <a:latin typeface="Cambria"/>
                        </a:rPr>
                        <a:t>Graduate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Calibri"/>
                        </a:rPr>
                        <a:t>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Calibri"/>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85215">
                <a:tc>
                  <a:txBody>
                    <a:bodyPr/>
                    <a:lstStyle/>
                    <a:p>
                      <a:pPr algn="ctr" fontAlgn="ctr"/>
                      <a:r>
                        <a:rPr lang="en-US" sz="1200" b="1" i="0" u="none" strike="noStrike" dirty="0" smtClean="0">
                          <a:solidFill>
                            <a:srgbClr val="000000"/>
                          </a:solidFill>
                          <a:latin typeface="Cambria"/>
                        </a:rPr>
                        <a:t>Undergraduate</a:t>
                      </a:r>
                      <a:endParaRPr lang="en-US" sz="1200" b="1" i="0" u="none" strike="noStrike" dirty="0">
                        <a:solidFill>
                          <a:srgbClr val="000000"/>
                        </a:solidFill>
                        <a:latin typeface="Cambria"/>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Calibri"/>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85215">
                <a:tc>
                  <a:txBody>
                    <a:bodyPr/>
                    <a:lstStyle/>
                    <a:p>
                      <a:pPr algn="ctr" fontAlgn="ctr"/>
                      <a:r>
                        <a:rPr lang="en-US" sz="1200" b="1" i="0" u="none" strike="noStrike" dirty="0">
                          <a:solidFill>
                            <a:srgbClr val="000000"/>
                          </a:solidFill>
                          <a:latin typeface="Cambria"/>
                        </a:rPr>
                        <a:t>Faculty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Calibri"/>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Calibri"/>
                        </a:rPr>
                        <a:t>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85215">
                <a:tc>
                  <a:txBody>
                    <a:bodyPr/>
                    <a:lstStyle/>
                    <a:p>
                      <a:pPr algn="ctr" fontAlgn="ctr"/>
                      <a:r>
                        <a:rPr lang="en-US" sz="1200" b="1" i="0" u="none" strike="noStrike" dirty="0">
                          <a:solidFill>
                            <a:srgbClr val="000000"/>
                          </a:solidFill>
                          <a:latin typeface="Cambria"/>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Calibri"/>
                        </a:rPr>
                        <a:t>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Calibri"/>
                        </a:rPr>
                        <a:t>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Calibri"/>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673870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74914" y="1819072"/>
            <a:ext cx="7377193" cy="1721796"/>
          </a:xfrm>
        </p:spPr>
        <p:txBody>
          <a:bodyPr/>
          <a:lstStyle/>
          <a:p>
            <a:pPr algn="ctr"/>
            <a:r>
              <a:rPr lang="en-US" sz="4400" dirty="0" smtClean="0">
                <a:latin typeface="Helvetica" pitchFamily="34" charset="0"/>
                <a:cs typeface="Helvetica" pitchFamily="34" charset="0"/>
              </a:rPr>
              <a:t>What’s Next?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40786" y="343304"/>
            <a:ext cx="8439148" cy="395998"/>
          </a:xfrm>
        </p:spPr>
        <p:txBody>
          <a:bodyPr/>
          <a:lstStyle/>
          <a:p>
            <a:r>
              <a:rPr lang="en-US" sz="1800" dirty="0" smtClean="0"/>
              <a:t>NEXT STEPS</a:t>
            </a:r>
            <a:endParaRPr lang="en-US" sz="1800" dirty="0"/>
          </a:p>
        </p:txBody>
      </p:sp>
      <p:sp>
        <p:nvSpPr>
          <p:cNvPr id="4" name="Content Placeholder 2"/>
          <p:cNvSpPr txBox="1">
            <a:spLocks/>
          </p:cNvSpPr>
          <p:nvPr/>
        </p:nvSpPr>
        <p:spPr>
          <a:xfrm>
            <a:off x="1108952" y="1478604"/>
            <a:ext cx="7149831" cy="2797821"/>
          </a:xfrm>
          <a:prstGeom prst="rect">
            <a:avLst/>
          </a:prstGeom>
        </p:spPr>
        <p:txBody>
          <a:bodyPr/>
          <a:lstStyle/>
          <a:p>
            <a:pPr marL="342900" marR="0" lvl="0" indent="-342900" algn="l" defTabSz="457200" rtl="0" eaLnBrk="1" fontAlgn="auto" latinLnBrk="0" hangingPunct="1">
              <a:lnSpc>
                <a:spcPct val="100000"/>
              </a:lnSpc>
              <a:spcBef>
                <a:spcPct val="20000"/>
              </a:spcBef>
              <a:spcAft>
                <a:spcPts val="0"/>
              </a:spcAft>
              <a:buClr>
                <a:srgbClr val="4C8C2B"/>
              </a:buClr>
              <a:buSzTx/>
              <a:buFont typeface="Wingdings" pitchFamily="2" charset="2"/>
              <a:buChar char="Ø"/>
              <a:tabLst/>
              <a:defRPr/>
            </a:pPr>
            <a:r>
              <a:rPr kumimoji="0" lang="en-US" sz="2400" b="0" i="0" u="none" strike="noStrike" kern="1200" cap="none" spc="0" normalizeH="0" baseline="0" noProof="0" dirty="0" smtClean="0">
                <a:ln>
                  <a:noFill/>
                </a:ln>
                <a:solidFill>
                  <a:srgbClr val="000000"/>
                </a:solidFill>
                <a:effectLst/>
                <a:uLnTx/>
                <a:uFillTx/>
                <a:latin typeface="Helvetica" pitchFamily="34" charset="0"/>
                <a:ea typeface="+mn-ea"/>
                <a:cs typeface="Helvetica" pitchFamily="34" charset="0"/>
              </a:rPr>
              <a:t>Improve workflow and communication</a:t>
            </a:r>
          </a:p>
          <a:p>
            <a:pPr marL="742950" marR="0" lvl="1" indent="-285750" algn="l" defTabSz="457200" rtl="0" eaLnBrk="1" fontAlgn="auto" latinLnBrk="0" hangingPunct="1">
              <a:lnSpc>
                <a:spcPct val="100000"/>
              </a:lnSpc>
              <a:spcBef>
                <a:spcPct val="20000"/>
              </a:spcBef>
              <a:spcAft>
                <a:spcPts val="0"/>
              </a:spcAft>
              <a:buClr>
                <a:srgbClr val="4C8C2B"/>
              </a:buClr>
              <a:buSzTx/>
              <a:buFont typeface="Wingdings" pitchFamily="2" charset="2"/>
              <a:buChar char="Ø"/>
              <a:tabLst/>
              <a:defRPr/>
            </a:pPr>
            <a:r>
              <a:rPr kumimoji="0" lang="en-US" b="0" i="0" u="none" strike="noStrike" kern="1200" cap="none" spc="0" normalizeH="0" baseline="0" noProof="0" dirty="0" smtClean="0">
                <a:ln>
                  <a:noFill/>
                </a:ln>
                <a:solidFill>
                  <a:srgbClr val="000000"/>
                </a:solidFill>
                <a:effectLst/>
                <a:uLnTx/>
                <a:uFillTx/>
                <a:latin typeface="Helvetica" pitchFamily="34" charset="0"/>
                <a:ea typeface="+mn-ea"/>
                <a:cs typeface="Helvetica" pitchFamily="34" charset="0"/>
              </a:rPr>
              <a:t>Service is growing</a:t>
            </a:r>
          </a:p>
          <a:p>
            <a:pPr marL="342900" marR="0" lvl="0" indent="-342900" algn="l" defTabSz="457200" rtl="0" eaLnBrk="1" fontAlgn="auto" latinLnBrk="0" hangingPunct="1">
              <a:lnSpc>
                <a:spcPct val="100000"/>
              </a:lnSpc>
              <a:spcBef>
                <a:spcPct val="20000"/>
              </a:spcBef>
              <a:spcAft>
                <a:spcPts val="0"/>
              </a:spcAft>
              <a:buClr>
                <a:srgbClr val="4C8C2B"/>
              </a:buClr>
              <a:buSzTx/>
              <a:buFont typeface="Wingdings" pitchFamily="2" charset="2"/>
              <a:buChar char="Ø"/>
              <a:tabLst/>
              <a:defRPr/>
            </a:pPr>
            <a:r>
              <a:rPr kumimoji="0" lang="en-US" sz="2400" i="0" u="none" strike="noStrike" kern="1200" cap="none" spc="0" normalizeH="0" baseline="0" noProof="0" dirty="0" smtClean="0">
                <a:ln>
                  <a:noFill/>
                </a:ln>
                <a:solidFill>
                  <a:srgbClr val="000000"/>
                </a:solidFill>
                <a:effectLst/>
                <a:uLnTx/>
                <a:uFillTx/>
                <a:latin typeface="Helvetica" pitchFamily="34" charset="0"/>
                <a:ea typeface="+mj-ea"/>
                <a:cs typeface="Helvetica" pitchFamily="34" charset="0"/>
              </a:rPr>
              <a:t>ATLAS Concierge</a:t>
            </a:r>
          </a:p>
          <a:p>
            <a:pPr marL="742950" marR="0" lvl="1" indent="-285750" algn="l" defTabSz="457200" rtl="0" eaLnBrk="1" fontAlgn="auto" latinLnBrk="0" hangingPunct="1">
              <a:lnSpc>
                <a:spcPct val="100000"/>
              </a:lnSpc>
              <a:spcBef>
                <a:spcPct val="20000"/>
              </a:spcBef>
              <a:spcAft>
                <a:spcPts val="0"/>
              </a:spcAft>
              <a:buClr>
                <a:srgbClr val="4C8C2B"/>
              </a:buClr>
              <a:buSzTx/>
              <a:buFont typeface="Wingdings" pitchFamily="2" charset="2"/>
              <a:buChar char="Ø"/>
              <a:tabLst/>
              <a:defRPr/>
            </a:pPr>
            <a:r>
              <a:rPr kumimoji="0" lang="en-US" sz="2000" b="0" i="0" u="none" strike="noStrike" kern="1200" cap="none" spc="0" normalizeH="0" baseline="0" noProof="0" dirty="0" smtClean="0">
                <a:ln>
                  <a:noFill/>
                </a:ln>
                <a:solidFill>
                  <a:srgbClr val="000000"/>
                </a:solidFill>
                <a:effectLst/>
                <a:uLnTx/>
                <a:uFillTx/>
                <a:latin typeface="Helvetica" pitchFamily="34" charset="0"/>
                <a:ea typeface="+mj-ea"/>
                <a:cs typeface="Helvetica" pitchFamily="34" charset="0"/>
              </a:rPr>
              <a:t>Improve WebPages</a:t>
            </a:r>
          </a:p>
          <a:p>
            <a:pPr marL="742950" marR="0" lvl="1" indent="-285750" algn="l" defTabSz="457200" rtl="0" eaLnBrk="1" fontAlgn="auto" latinLnBrk="0" hangingPunct="1">
              <a:lnSpc>
                <a:spcPct val="100000"/>
              </a:lnSpc>
              <a:spcBef>
                <a:spcPct val="20000"/>
              </a:spcBef>
              <a:spcAft>
                <a:spcPts val="0"/>
              </a:spcAft>
              <a:buClr>
                <a:srgbClr val="4C8C2B"/>
              </a:buClr>
              <a:buSzTx/>
              <a:buFont typeface="Wingdings" pitchFamily="2" charset="2"/>
              <a:buChar char="Ø"/>
              <a:tabLst/>
              <a:defRPr/>
            </a:pPr>
            <a:r>
              <a:rPr kumimoji="0" lang="en-US" sz="2000" b="0" i="0" u="none" strike="noStrike" kern="1200" cap="none" spc="0" normalizeH="0" baseline="0" noProof="0" dirty="0" smtClean="0">
                <a:ln>
                  <a:noFill/>
                </a:ln>
                <a:solidFill>
                  <a:srgbClr val="000000"/>
                </a:solidFill>
                <a:effectLst/>
                <a:uLnTx/>
                <a:uFillTx/>
                <a:latin typeface="Helvetica" pitchFamily="34" charset="0"/>
                <a:ea typeface="+mj-ea"/>
                <a:cs typeface="Helvetica" pitchFamily="34" charset="0"/>
              </a:rPr>
              <a:t>Improve Ares – Course Reserves Management System</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200" b="0" i="0" u="none" strike="noStrike" kern="1200" cap="none" spc="0" normalizeH="0" baseline="0" noProof="0" dirty="0">
              <a:ln>
                <a:noFill/>
              </a:ln>
              <a:solidFill>
                <a:schemeClr val="tx2"/>
              </a:solidFill>
              <a:effectLst/>
              <a:uLnTx/>
              <a:uFillTx/>
              <a:latin typeface="Arial" pitchFamily="34" charset="0"/>
              <a:ea typeface="+mj-ea"/>
              <a:cs typeface="+mn-cs"/>
            </a:endParaRPr>
          </a:p>
        </p:txBody>
      </p:sp>
    </p:spTree>
    <p:extLst>
      <p:ext uri="{BB962C8B-B14F-4D97-AF65-F5344CB8AC3E}">
        <p14:creationId xmlns:p14="http://schemas.microsoft.com/office/powerpoint/2010/main" val="673870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40786" y="366504"/>
            <a:ext cx="8439148" cy="395998"/>
          </a:xfrm>
        </p:spPr>
        <p:txBody>
          <a:bodyPr/>
          <a:lstStyle/>
          <a:p>
            <a:r>
              <a:rPr lang="en-US" sz="1800" dirty="0" smtClean="0"/>
              <a:t>NEXT STEPS</a:t>
            </a:r>
            <a:endParaRPr lang="en-US" sz="1800" dirty="0"/>
          </a:p>
        </p:txBody>
      </p:sp>
      <p:sp>
        <p:nvSpPr>
          <p:cNvPr id="4" name="Content Placeholder 2"/>
          <p:cNvSpPr txBox="1">
            <a:spLocks/>
          </p:cNvSpPr>
          <p:nvPr/>
        </p:nvSpPr>
        <p:spPr>
          <a:xfrm>
            <a:off x="797668" y="1371600"/>
            <a:ext cx="7655669" cy="3043646"/>
          </a:xfrm>
          <a:prstGeom prst="rect">
            <a:avLst/>
          </a:prstGeom>
        </p:spPr>
        <p:txBody>
          <a:bodyPr/>
          <a:lstStyle/>
          <a:p>
            <a:pPr marL="342900" marR="0" lvl="0" indent="-342900" algn="l" defTabSz="457200" rtl="0" eaLnBrk="1" fontAlgn="auto" latinLnBrk="0" hangingPunct="1">
              <a:lnSpc>
                <a:spcPct val="100000"/>
              </a:lnSpc>
              <a:spcBef>
                <a:spcPct val="20000"/>
              </a:spcBef>
              <a:spcAft>
                <a:spcPts val="0"/>
              </a:spcAft>
              <a:buClr>
                <a:srgbClr val="4C8C2B"/>
              </a:buClr>
              <a:buSzTx/>
              <a:buFont typeface="Wingdings" pitchFamily="2" charset="2"/>
              <a:buChar char="Ø"/>
              <a:tabLst/>
              <a:defRPr/>
            </a:pPr>
            <a:r>
              <a:rPr kumimoji="0" lang="en-US" sz="2400" b="0" i="0" u="none" strike="noStrike" kern="1200" cap="none" spc="0" normalizeH="0" baseline="0" noProof="0" dirty="0" smtClean="0">
                <a:ln>
                  <a:noFill/>
                </a:ln>
                <a:solidFill>
                  <a:srgbClr val="000000"/>
                </a:solidFill>
                <a:effectLst/>
                <a:uLnTx/>
                <a:uFillTx/>
                <a:latin typeface="Helvetica" pitchFamily="34" charset="0"/>
                <a:ea typeface="+mn-ea"/>
                <a:cs typeface="Helvetica" pitchFamily="34" charset="0"/>
              </a:rPr>
              <a:t>Abbyy FineReader 14?</a:t>
            </a:r>
          </a:p>
          <a:p>
            <a:pPr marL="742950" marR="0" lvl="1" indent="-285750" algn="l" defTabSz="457200" rtl="0" eaLnBrk="1" fontAlgn="auto" latinLnBrk="0" hangingPunct="1">
              <a:lnSpc>
                <a:spcPct val="100000"/>
              </a:lnSpc>
              <a:spcBef>
                <a:spcPct val="20000"/>
              </a:spcBef>
              <a:spcAft>
                <a:spcPts val="0"/>
              </a:spcAft>
              <a:buClr>
                <a:srgbClr val="4C8C2B"/>
              </a:buClr>
              <a:buSzTx/>
              <a:buFont typeface="Wingdings" pitchFamily="2" charset="2"/>
              <a:buChar char="Ø"/>
              <a:tabLst/>
              <a:defRPr/>
            </a:pPr>
            <a:r>
              <a:rPr kumimoji="0" lang="en-US" b="0" i="0" u="none" strike="noStrike" kern="1200" cap="none" spc="0" normalizeH="0" baseline="0" noProof="0" dirty="0" smtClean="0">
                <a:ln>
                  <a:noFill/>
                </a:ln>
                <a:solidFill>
                  <a:srgbClr val="000000"/>
                </a:solidFill>
                <a:effectLst/>
                <a:uLnTx/>
                <a:uFillTx/>
                <a:latin typeface="Helvetica" pitchFamily="34" charset="0"/>
                <a:ea typeface="+mn-ea"/>
                <a:cs typeface="Helvetica" pitchFamily="34" charset="0"/>
              </a:rPr>
              <a:t>FineReader is an all-in-one OCR and PDF software application for increasing business productivity when working with documents. It provides powerful, yet easy-to-use tools to access and modify information locked in paper-based documents and PDFs.</a:t>
            </a:r>
          </a:p>
          <a:p>
            <a:pPr marL="742950" marR="0" lvl="1" indent="-285750" algn="l" defTabSz="457200" rtl="0" eaLnBrk="1" fontAlgn="auto" latinLnBrk="0" hangingPunct="1">
              <a:lnSpc>
                <a:spcPct val="100000"/>
              </a:lnSpc>
              <a:spcBef>
                <a:spcPct val="20000"/>
              </a:spcBef>
              <a:spcAft>
                <a:spcPts val="0"/>
              </a:spcAft>
              <a:buClr>
                <a:srgbClr val="4C8C2B"/>
              </a:buClr>
              <a:buSzTx/>
              <a:buFont typeface="Wingdings" pitchFamily="2" charset="2"/>
              <a:buChar char="Ø"/>
              <a:tabLst/>
              <a:defRPr/>
            </a:pPr>
            <a:r>
              <a:rPr kumimoji="0" lang="en-US" b="0" i="0" u="none" strike="noStrike" kern="1200" cap="none" spc="0" normalizeH="0" baseline="0" noProof="0" dirty="0" smtClean="0">
                <a:ln>
                  <a:noFill/>
                </a:ln>
                <a:solidFill>
                  <a:srgbClr val="000000"/>
                </a:solidFill>
                <a:effectLst/>
                <a:uLnTx/>
                <a:uFillTx/>
                <a:latin typeface="Helvetica" pitchFamily="34" charset="0"/>
                <a:ea typeface="+mn-ea"/>
                <a:cs typeface="Helvetica" pitchFamily="34" charset="0"/>
              </a:rPr>
              <a:t>Converts PDFs and scans.</a:t>
            </a:r>
          </a:p>
          <a:p>
            <a:pPr marL="742950" marR="0" lvl="1" indent="-285750" algn="l" defTabSz="457200" rtl="0" eaLnBrk="1" fontAlgn="auto" latinLnBrk="0" hangingPunct="1">
              <a:lnSpc>
                <a:spcPct val="100000"/>
              </a:lnSpc>
              <a:spcBef>
                <a:spcPct val="20000"/>
              </a:spcBef>
              <a:spcAft>
                <a:spcPts val="0"/>
              </a:spcAft>
              <a:buClr>
                <a:srgbClr val="4C8C2B"/>
              </a:buClr>
              <a:buSzTx/>
              <a:buFont typeface="Wingdings" pitchFamily="2" charset="2"/>
              <a:buChar char="Ø"/>
              <a:tabLst/>
              <a:defRPr/>
            </a:pPr>
            <a:r>
              <a:rPr kumimoji="0" lang="en-US" b="0" i="0" u="none" strike="noStrike" kern="1200" cap="none" spc="0" normalizeH="0" baseline="0" noProof="0" dirty="0" smtClean="0">
                <a:ln>
                  <a:noFill/>
                </a:ln>
                <a:solidFill>
                  <a:srgbClr val="000000"/>
                </a:solidFill>
                <a:effectLst/>
                <a:uLnTx/>
                <a:uFillTx/>
                <a:latin typeface="Helvetica" pitchFamily="34" charset="0"/>
                <a:ea typeface="+mn-ea"/>
                <a:cs typeface="Helvetica" pitchFamily="34" charset="0"/>
              </a:rPr>
              <a:t>Automates conversion.</a:t>
            </a:r>
          </a:p>
          <a:p>
            <a:pPr marL="742950" marR="0" lvl="1" indent="-285750" algn="l" defTabSz="457200" rtl="0" eaLnBrk="1" fontAlgn="auto" latinLnBrk="0" hangingPunct="1">
              <a:lnSpc>
                <a:spcPct val="100000"/>
              </a:lnSpc>
              <a:spcBef>
                <a:spcPct val="20000"/>
              </a:spcBef>
              <a:spcAft>
                <a:spcPts val="0"/>
              </a:spcAft>
              <a:buClr>
                <a:srgbClr val="4C8C2B"/>
              </a:buClr>
              <a:buSzTx/>
              <a:buFont typeface="Wingdings" pitchFamily="2" charset="2"/>
              <a:buChar char="Ø"/>
              <a:tabLst/>
              <a:defRPr/>
            </a:pPr>
            <a:r>
              <a:rPr kumimoji="0" lang="en-US" b="0" i="0" u="none" strike="noStrike" kern="1200" cap="none" spc="0" normalizeH="0" baseline="0" noProof="0" dirty="0" smtClean="0">
                <a:ln>
                  <a:noFill/>
                </a:ln>
                <a:solidFill>
                  <a:srgbClr val="000000"/>
                </a:solidFill>
                <a:effectLst/>
                <a:uLnTx/>
                <a:uFillTx/>
                <a:latin typeface="Helvetica" pitchFamily="34" charset="0"/>
                <a:ea typeface="+mn-ea"/>
                <a:cs typeface="Helvetica" pitchFamily="34" charset="0"/>
              </a:rPr>
              <a:t>Edits and comments PDFs</a:t>
            </a:r>
            <a:r>
              <a:rPr kumimoji="0" lang="en-US" b="0" i="0" u="none" strike="noStrike" kern="1200" cap="none" spc="0" normalizeH="0" baseline="0" noProof="0" dirty="0" smtClean="0">
                <a:ln>
                  <a:noFill/>
                </a:ln>
                <a:solidFill>
                  <a:srgbClr val="000000"/>
                </a:solidFill>
                <a:effectLst/>
                <a:uLnTx/>
                <a:uFillTx/>
                <a:latin typeface="Helvetica" pitchFamily="34" charset="0"/>
                <a:ea typeface="+mn-ea"/>
                <a:cs typeface="Helvetica" pitchFamily="34" charset="0"/>
              </a:rPr>
              <a:t>.</a:t>
            </a:r>
          </a:p>
          <a:p>
            <a:pPr lvl="1" algn="r">
              <a:spcBef>
                <a:spcPct val="20000"/>
              </a:spcBef>
              <a:buClr>
                <a:srgbClr val="4C8C2B"/>
              </a:buClr>
              <a:defRPr/>
            </a:pPr>
            <a:r>
              <a:rPr lang="en-US" sz="1050" dirty="0">
                <a:solidFill>
                  <a:srgbClr val="000000"/>
                </a:solidFill>
                <a:latin typeface="Calibri" panose="020F0502020204030204" pitchFamily="34" charset="0"/>
                <a:cs typeface="Calibri" panose="020F0502020204030204" pitchFamily="34" charset="0"/>
                <a:hlinkClick r:id="rId2"/>
              </a:rPr>
              <a:t>https://</a:t>
            </a:r>
            <a:r>
              <a:rPr lang="en-US" sz="1050" dirty="0" smtClean="0">
                <a:solidFill>
                  <a:srgbClr val="000000"/>
                </a:solidFill>
                <a:latin typeface="Calibri" panose="020F0502020204030204" pitchFamily="34" charset="0"/>
                <a:cs typeface="Calibri" panose="020F0502020204030204" pitchFamily="34" charset="0"/>
                <a:hlinkClick r:id="rId2"/>
              </a:rPr>
              <a:t>www.abbyy.com</a:t>
            </a:r>
            <a:endParaRPr lang="en-US" sz="1050" dirty="0" smtClean="0">
              <a:solidFill>
                <a:srgbClr val="000000"/>
              </a:solidFill>
              <a:latin typeface="Calibri" panose="020F0502020204030204" pitchFamily="34" charset="0"/>
              <a:cs typeface="Calibri" panose="020F0502020204030204" pitchFamily="34" charset="0"/>
            </a:endParaRPr>
          </a:p>
          <a:p>
            <a:pPr lvl="1">
              <a:spcBef>
                <a:spcPct val="20000"/>
              </a:spcBef>
              <a:buClr>
                <a:srgbClr val="4C8C2B"/>
              </a:buClr>
              <a:defRPr/>
            </a:pPr>
            <a:endParaRPr kumimoji="0" lang="en-US" b="0" i="0" u="none" strike="noStrike" kern="1200" cap="none" spc="0" normalizeH="0" baseline="0" noProof="0" dirty="0" smtClean="0">
              <a:ln>
                <a:noFill/>
              </a:ln>
              <a:solidFill>
                <a:srgbClr val="000000"/>
              </a:solidFill>
              <a:effectLst/>
              <a:uLnTx/>
              <a:uFillTx/>
              <a:latin typeface="Helvetica" pitchFamily="34" charset="0"/>
              <a:ea typeface="+mn-ea"/>
              <a:cs typeface="Helvetica" pitchFamily="34" charset="0"/>
            </a:endParaRPr>
          </a:p>
          <a:p>
            <a:pPr marL="742950" marR="0" lvl="1" indent="-285750" algn="l" defTabSz="457200" rtl="0" eaLnBrk="1" fontAlgn="auto" latinLnBrk="0" hangingPunct="1">
              <a:lnSpc>
                <a:spcPct val="100000"/>
              </a:lnSpc>
              <a:spcBef>
                <a:spcPct val="20000"/>
              </a:spcBef>
              <a:spcAft>
                <a:spcPts val="0"/>
              </a:spcAft>
              <a:buClr>
                <a:srgbClr val="4C8C2B"/>
              </a:buClr>
              <a:buSzTx/>
              <a:buFont typeface="Wingdings" pitchFamily="2" charset="2"/>
              <a:buChar char="Ø"/>
              <a:tabLst/>
              <a:defRPr/>
            </a:pPr>
            <a:endParaRPr kumimoji="0" lang="en-US" b="0" i="0" u="none" strike="noStrike" kern="1200" cap="none" spc="0" normalizeH="0" baseline="0" noProof="0" dirty="0" smtClean="0">
              <a:ln>
                <a:noFill/>
              </a:ln>
              <a:solidFill>
                <a:srgbClr val="000000"/>
              </a:solidFill>
              <a:effectLst/>
              <a:uLnTx/>
              <a:uFillTx/>
              <a:latin typeface="Helvetica" pitchFamily="34" charset="0"/>
              <a:ea typeface="+mn-ea"/>
              <a:cs typeface="Helvetica" pitchFamily="34" charset="0"/>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200" b="0" i="0" u="none" strike="noStrike" kern="1200" cap="none" spc="0" normalizeH="0" baseline="0" noProof="0" dirty="0">
              <a:ln>
                <a:noFill/>
              </a:ln>
              <a:solidFill>
                <a:schemeClr val="tx2"/>
              </a:solidFill>
              <a:effectLst/>
              <a:uLnTx/>
              <a:uFillTx/>
              <a:latin typeface="Arial" pitchFamily="34" charset="0"/>
              <a:ea typeface="+mj-ea"/>
              <a:cs typeface="+mn-cs"/>
            </a:endParaRPr>
          </a:p>
        </p:txBody>
      </p:sp>
    </p:spTree>
    <p:extLst>
      <p:ext uri="{BB962C8B-B14F-4D97-AF65-F5344CB8AC3E}">
        <p14:creationId xmlns:p14="http://schemas.microsoft.com/office/powerpoint/2010/main" val="673870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74914" y="1624519"/>
            <a:ext cx="7377193" cy="1721796"/>
          </a:xfrm>
        </p:spPr>
        <p:txBody>
          <a:bodyPr/>
          <a:lstStyle/>
          <a:p>
            <a:pPr algn="ctr"/>
            <a:r>
              <a:rPr lang="en-US" sz="4400" dirty="0" smtClean="0">
                <a:latin typeface="Helvetica" pitchFamily="34" charset="0"/>
                <a:cs typeface="Helvetica" pitchFamily="34" charset="0"/>
              </a:rPr>
              <a:t>Conclusion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40786" y="343304"/>
            <a:ext cx="8439148" cy="395998"/>
          </a:xfrm>
        </p:spPr>
        <p:txBody>
          <a:bodyPr/>
          <a:lstStyle/>
          <a:p>
            <a:r>
              <a:rPr lang="en-US" sz="1800" dirty="0" smtClean="0"/>
              <a:t>CONCLUSION</a:t>
            </a:r>
            <a:endParaRPr lang="en-US" sz="1800" dirty="0"/>
          </a:p>
        </p:txBody>
      </p:sp>
      <p:sp>
        <p:nvSpPr>
          <p:cNvPr id="5" name="Content Placeholder 2"/>
          <p:cNvSpPr txBox="1">
            <a:spLocks/>
          </p:cNvSpPr>
          <p:nvPr/>
        </p:nvSpPr>
        <p:spPr>
          <a:xfrm>
            <a:off x="1295400" y="1206231"/>
            <a:ext cx="7086600" cy="3210127"/>
          </a:xfrm>
          <a:prstGeom prst="rect">
            <a:avLst/>
          </a:prstGeom>
        </p:spPr>
        <p:txBody>
          <a:bodyPr/>
          <a:lstStyle/>
          <a:p>
            <a:pPr marL="342900" marR="0" lvl="0" indent="-342900" algn="l" defTabSz="457200" rtl="0" eaLnBrk="1" fontAlgn="auto" latinLnBrk="0" hangingPunct="1">
              <a:lnSpc>
                <a:spcPct val="100000"/>
              </a:lnSpc>
              <a:spcBef>
                <a:spcPct val="20000"/>
              </a:spcBef>
              <a:spcAft>
                <a:spcPts val="0"/>
              </a:spcAft>
              <a:buClr>
                <a:srgbClr val="4C8C2B"/>
              </a:buClr>
              <a:buSzTx/>
              <a:buFont typeface="Wingdings" pitchFamily="2" charset="2"/>
              <a:buChar char="Ø"/>
              <a:tabLst/>
              <a:defRPr/>
            </a:pPr>
            <a:r>
              <a:rPr kumimoji="0" lang="en-US" sz="1800" b="0" i="0" u="none" strike="noStrike" kern="1200" cap="none" spc="0" normalizeH="0" baseline="0" noProof="0" dirty="0" smtClean="0">
                <a:ln>
                  <a:noFill/>
                </a:ln>
                <a:solidFill>
                  <a:srgbClr val="000000"/>
                </a:solidFill>
                <a:effectLst/>
                <a:uLnTx/>
                <a:uFillTx/>
                <a:latin typeface="Helvetica" pitchFamily="34" charset="0"/>
                <a:ea typeface="+mn-ea"/>
                <a:cs typeface="Helvetica" pitchFamily="34" charset="0"/>
              </a:rPr>
              <a:t>This is an amazing service!</a:t>
            </a:r>
          </a:p>
          <a:p>
            <a:pPr marL="342900" marR="0" lvl="0" indent="-342900" algn="l" defTabSz="457200" rtl="0" eaLnBrk="1" fontAlgn="auto" latinLnBrk="0" hangingPunct="1">
              <a:lnSpc>
                <a:spcPct val="100000"/>
              </a:lnSpc>
              <a:spcBef>
                <a:spcPct val="20000"/>
              </a:spcBef>
              <a:spcAft>
                <a:spcPts val="0"/>
              </a:spcAft>
              <a:buClr>
                <a:srgbClr val="4C8C2B"/>
              </a:buClr>
              <a:buSzTx/>
              <a:buFont typeface="Wingdings" pitchFamily="2" charset="2"/>
              <a:buChar char="Ø"/>
              <a:tabLst/>
              <a:defRPr/>
            </a:pPr>
            <a:r>
              <a:rPr kumimoji="0" lang="en-US" sz="1800" b="0" i="0" u="none" strike="noStrike" kern="1200" cap="none" spc="0" normalizeH="0" baseline="0" noProof="0" dirty="0" smtClean="0">
                <a:ln>
                  <a:noFill/>
                </a:ln>
                <a:solidFill>
                  <a:srgbClr val="000000"/>
                </a:solidFill>
                <a:effectLst/>
                <a:uLnTx/>
                <a:uFillTx/>
                <a:latin typeface="Helvetica" pitchFamily="34" charset="0"/>
                <a:ea typeface="+mn-ea"/>
                <a:cs typeface="Helvetica" pitchFamily="34" charset="0"/>
              </a:rPr>
              <a:t>There’s a lot to take in consideration: scanning, editing, file types, readers, resources, budget, etc., etc.</a:t>
            </a:r>
          </a:p>
          <a:p>
            <a:pPr marL="342900" marR="0" lvl="0" indent="-342900" algn="l" defTabSz="457200" rtl="0" eaLnBrk="1" fontAlgn="auto" latinLnBrk="0" hangingPunct="1">
              <a:lnSpc>
                <a:spcPct val="100000"/>
              </a:lnSpc>
              <a:spcBef>
                <a:spcPct val="20000"/>
              </a:spcBef>
              <a:spcAft>
                <a:spcPts val="0"/>
              </a:spcAft>
              <a:buClr>
                <a:srgbClr val="4C8C2B"/>
              </a:buClr>
              <a:buSzTx/>
              <a:buFont typeface="Wingdings" pitchFamily="2" charset="2"/>
              <a:buChar char="Ø"/>
              <a:tabLst/>
              <a:defRPr/>
            </a:pPr>
            <a:r>
              <a:rPr kumimoji="0" lang="en-US" sz="1800" b="0" i="0" u="none" strike="noStrike" kern="1200" cap="none" spc="0" normalizeH="0" baseline="0" noProof="0" dirty="0" smtClean="0">
                <a:ln>
                  <a:noFill/>
                </a:ln>
                <a:solidFill>
                  <a:srgbClr val="000000"/>
                </a:solidFill>
                <a:effectLst/>
                <a:uLnTx/>
                <a:uFillTx/>
                <a:latin typeface="Helvetica" pitchFamily="34" charset="0"/>
                <a:ea typeface="+mn-ea"/>
                <a:cs typeface="Helvetica" pitchFamily="34" charset="0"/>
              </a:rPr>
              <a:t>It is more difficult for a patron with disabilities to fulfill all academic needs.</a:t>
            </a:r>
          </a:p>
          <a:p>
            <a:pPr marL="342900" marR="0" lvl="0" indent="-342900" algn="l" defTabSz="457200" rtl="0" eaLnBrk="1" fontAlgn="auto" latinLnBrk="0" hangingPunct="1">
              <a:lnSpc>
                <a:spcPct val="100000"/>
              </a:lnSpc>
              <a:spcBef>
                <a:spcPct val="20000"/>
              </a:spcBef>
              <a:spcAft>
                <a:spcPts val="0"/>
              </a:spcAft>
              <a:buClr>
                <a:srgbClr val="4C8C2B"/>
              </a:buClr>
              <a:buSzTx/>
              <a:buFont typeface="Wingdings" pitchFamily="2" charset="2"/>
              <a:buChar char="Ø"/>
              <a:tabLst/>
              <a:defRPr/>
            </a:pPr>
            <a:r>
              <a:rPr kumimoji="0" lang="en-US" sz="1800" b="0" i="0" u="none" strike="noStrike" kern="1200" cap="none" spc="0" normalizeH="0" baseline="0" noProof="0" dirty="0" smtClean="0">
                <a:ln>
                  <a:noFill/>
                </a:ln>
                <a:solidFill>
                  <a:srgbClr val="000000"/>
                </a:solidFill>
                <a:effectLst/>
                <a:uLnTx/>
                <a:uFillTx/>
                <a:latin typeface="Helvetica" pitchFamily="34" charset="0"/>
                <a:ea typeface="+mn-ea"/>
                <a:cs typeface="Helvetica" pitchFamily="34" charset="0"/>
              </a:rPr>
              <a:t>One feels good when the job is well done and the patron is happy.</a:t>
            </a:r>
          </a:p>
          <a:p>
            <a:pPr marL="342900" marR="0" lvl="0" indent="-342900" algn="l" defTabSz="457200" rtl="0" eaLnBrk="1" fontAlgn="auto" latinLnBrk="0" hangingPunct="1">
              <a:lnSpc>
                <a:spcPct val="100000"/>
              </a:lnSpc>
              <a:spcBef>
                <a:spcPct val="20000"/>
              </a:spcBef>
              <a:spcAft>
                <a:spcPts val="0"/>
              </a:spcAft>
              <a:buClr>
                <a:srgbClr val="4C8C2B"/>
              </a:buClr>
              <a:buSzTx/>
              <a:buFont typeface="Wingdings" pitchFamily="2" charset="2"/>
              <a:buChar char="Ø"/>
              <a:tabLst/>
              <a:defRPr/>
            </a:pPr>
            <a:r>
              <a:rPr kumimoji="0" lang="en-US" sz="1800" b="0" i="0" u="none" strike="noStrike" kern="1200" cap="none" spc="0" normalizeH="0" baseline="0" noProof="0" dirty="0" smtClean="0">
                <a:ln>
                  <a:noFill/>
                </a:ln>
                <a:solidFill>
                  <a:srgbClr val="000000"/>
                </a:solidFill>
                <a:effectLst/>
                <a:uLnTx/>
                <a:uFillTx/>
                <a:latin typeface="Helvetica" pitchFamily="34" charset="0"/>
                <a:ea typeface="+mn-ea"/>
                <a:cs typeface="Helvetica" pitchFamily="34" charset="0"/>
              </a:rPr>
              <a:t>There’s a lot more that needs to be done in terms of alternate text.</a:t>
            </a:r>
          </a:p>
          <a:p>
            <a:pPr marL="342900" marR="0" lvl="0" indent="-342900" algn="l" defTabSz="457200" rtl="0" eaLnBrk="1" fontAlgn="auto" latinLnBrk="0" hangingPunct="1">
              <a:lnSpc>
                <a:spcPct val="100000"/>
              </a:lnSpc>
              <a:spcBef>
                <a:spcPct val="20000"/>
              </a:spcBef>
              <a:spcAft>
                <a:spcPts val="0"/>
              </a:spcAft>
              <a:buClr>
                <a:srgbClr val="4C8C2B"/>
              </a:buClr>
              <a:buSzTx/>
              <a:buFont typeface="Wingdings" pitchFamily="2" charset="2"/>
              <a:buChar char="Ø"/>
              <a:tabLst/>
              <a:defRPr/>
            </a:pPr>
            <a:r>
              <a:rPr kumimoji="0" lang="en-US" sz="1800" b="0" i="0" u="none" strike="noStrike" kern="1200" cap="none" spc="0" normalizeH="0" baseline="0" noProof="0" dirty="0" smtClean="0">
                <a:ln>
                  <a:noFill/>
                </a:ln>
                <a:solidFill>
                  <a:srgbClr val="000000"/>
                </a:solidFill>
                <a:effectLst/>
                <a:uLnTx/>
                <a:uFillTx/>
                <a:latin typeface="Helvetica" pitchFamily="34" charset="0"/>
                <a:ea typeface="+mn-ea"/>
                <a:cs typeface="Helvetica" pitchFamily="34" charset="0"/>
              </a:rPr>
              <a:t>After all…</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1800" b="0" i="0" u="none" strike="noStrike" kern="1200" cap="none" spc="0" normalizeH="0" baseline="0" noProof="0" dirty="0">
              <a:ln>
                <a:noFill/>
              </a:ln>
              <a:solidFill>
                <a:schemeClr val="tx2"/>
              </a:solidFill>
              <a:effectLst/>
              <a:uLnTx/>
              <a:uFillTx/>
              <a:latin typeface="Arial" pitchFamily="34" charset="0"/>
              <a:ea typeface="+mj-ea"/>
              <a:cs typeface="+mn-cs"/>
            </a:endParaRPr>
          </a:p>
        </p:txBody>
      </p:sp>
    </p:spTree>
    <p:extLst>
      <p:ext uri="{BB962C8B-B14F-4D97-AF65-F5344CB8AC3E}">
        <p14:creationId xmlns:p14="http://schemas.microsoft.com/office/powerpoint/2010/main" val="673870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304800" y="661481"/>
            <a:ext cx="8564880" cy="3258766"/>
          </a:xfrm>
          <a:prstGeom prst="rect">
            <a:avLst/>
          </a:prstGeom>
        </p:spPr>
        <p:txBody>
          <a:bodyPr/>
          <a:lstStyle/>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r>
              <a:rPr kumimoji="0" lang="en-US" sz="2400" b="0" i="0" u="none" strike="noStrike" kern="1200" cap="none" spc="0" normalizeH="0" baseline="0" noProof="0" dirty="0" smtClean="0">
                <a:ln>
                  <a:noFill/>
                </a:ln>
                <a:solidFill>
                  <a:schemeClr val="tx1"/>
                </a:solidFill>
                <a:effectLst/>
                <a:uLnTx/>
                <a:uFillTx/>
                <a:latin typeface="Helvetica"/>
                <a:ea typeface="+mn-ea"/>
                <a:cs typeface="Helvetica"/>
              </a:rPr>
              <a:t>One of the main missions of the library, as an institution, is to provide access…share knowledge to the patrons it serves.  Remember…</a:t>
            </a:r>
          </a:p>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r>
              <a:rPr lang="en-US" sz="4400" dirty="0" smtClean="0">
                <a:latin typeface="Helvetica"/>
                <a:cs typeface="Helvetica"/>
              </a:rPr>
              <a:t>I</a:t>
            </a:r>
            <a:r>
              <a:rPr kumimoji="0" lang="en-US" sz="4400" b="0" i="0" u="none" strike="noStrike" kern="1200" cap="none" spc="0" normalizeH="0" baseline="0" noProof="0" dirty="0" smtClean="0">
                <a:ln>
                  <a:noFill/>
                </a:ln>
                <a:solidFill>
                  <a:schemeClr val="tx1"/>
                </a:solidFill>
                <a:effectLst/>
                <a:uLnTx/>
                <a:uFillTx/>
                <a:latin typeface="Helvetica"/>
                <a:ea typeface="+mn-ea"/>
                <a:cs typeface="Helvetica"/>
              </a:rPr>
              <a:t>t is not about the library.              It is about the patron.</a:t>
            </a:r>
          </a:p>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067802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30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940284" y="1001949"/>
            <a:ext cx="7377193" cy="3138110"/>
          </a:xfrm>
        </p:spPr>
        <p:txBody>
          <a:bodyPr/>
          <a:lstStyle/>
          <a:p>
            <a:pPr algn="ctr"/>
            <a:r>
              <a:rPr lang="en-US" sz="4400" dirty="0" smtClean="0"/>
              <a:t>What’s Pushing the Change</a:t>
            </a:r>
            <a:endParaRPr lang="en-US" sz="4400" dirty="0"/>
          </a:p>
        </p:txBody>
      </p:sp>
    </p:spTree>
    <p:extLst>
      <p:ext uri="{BB962C8B-B14F-4D97-AF65-F5344CB8AC3E}">
        <p14:creationId xmlns:p14="http://schemas.microsoft.com/office/powerpoint/2010/main" val="1007403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p:txBody>
          <a:bodyPr/>
          <a:lstStyle/>
          <a:p>
            <a:r>
              <a:rPr lang="en-US" dirty="0" smtClean="0"/>
              <a:t>Ronald Figueroa</a:t>
            </a:r>
            <a:endParaRPr lang="en-US" dirty="0"/>
          </a:p>
        </p:txBody>
      </p:sp>
      <p:sp>
        <p:nvSpPr>
          <p:cNvPr id="10" name="Text Placeholder 9"/>
          <p:cNvSpPr>
            <a:spLocks noGrp="1"/>
          </p:cNvSpPr>
          <p:nvPr>
            <p:ph type="body" sz="quarter" idx="16"/>
          </p:nvPr>
        </p:nvSpPr>
        <p:spPr/>
        <p:txBody>
          <a:bodyPr/>
          <a:lstStyle/>
          <a:p>
            <a:r>
              <a:rPr lang="en-US" dirty="0" smtClean="0"/>
              <a:t>Syracuse University Libraries</a:t>
            </a:r>
            <a:endParaRPr lang="en-US" dirty="0"/>
          </a:p>
        </p:txBody>
      </p:sp>
      <p:sp>
        <p:nvSpPr>
          <p:cNvPr id="11" name="Text Placeholder 10"/>
          <p:cNvSpPr>
            <a:spLocks noGrp="1"/>
          </p:cNvSpPr>
          <p:nvPr>
            <p:ph type="body" sz="quarter" idx="17"/>
          </p:nvPr>
        </p:nvSpPr>
        <p:spPr/>
        <p:txBody>
          <a:bodyPr/>
          <a:lstStyle/>
          <a:p>
            <a:r>
              <a:rPr lang="en-US" dirty="0" smtClean="0"/>
              <a:t>rfiguero@syr.edu</a:t>
            </a:r>
            <a:endParaRPr lang="en-US" dirty="0"/>
          </a:p>
        </p:txBody>
      </p:sp>
      <p:sp>
        <p:nvSpPr>
          <p:cNvPr id="12" name="Text Placeholder 11"/>
          <p:cNvSpPr>
            <a:spLocks noGrp="1"/>
          </p:cNvSpPr>
          <p:nvPr>
            <p:ph type="body" sz="quarter" idx="18"/>
          </p:nvPr>
        </p:nvSpPr>
        <p:spPr/>
        <p:txBody>
          <a:bodyPr/>
          <a:lstStyle/>
          <a:p>
            <a:r>
              <a:rPr lang="en-US" dirty="0" smtClean="0"/>
              <a:t>Stephanie Helsher</a:t>
            </a:r>
            <a:endParaRPr lang="en-US" dirty="0"/>
          </a:p>
        </p:txBody>
      </p:sp>
      <p:sp>
        <p:nvSpPr>
          <p:cNvPr id="13" name="Text Placeholder 12"/>
          <p:cNvSpPr>
            <a:spLocks noGrp="1"/>
          </p:cNvSpPr>
          <p:nvPr>
            <p:ph type="body" sz="quarter" idx="19"/>
          </p:nvPr>
        </p:nvSpPr>
        <p:spPr/>
        <p:txBody>
          <a:bodyPr/>
          <a:lstStyle/>
          <a:p>
            <a:r>
              <a:rPr lang="en-US" dirty="0" smtClean="0"/>
              <a:t>Syracuse University Libraries</a:t>
            </a:r>
            <a:endParaRPr lang="en-US" dirty="0"/>
          </a:p>
        </p:txBody>
      </p:sp>
      <p:sp>
        <p:nvSpPr>
          <p:cNvPr id="14" name="Text Placeholder 13"/>
          <p:cNvSpPr>
            <a:spLocks noGrp="1"/>
          </p:cNvSpPr>
          <p:nvPr>
            <p:ph type="body" sz="quarter" idx="20"/>
          </p:nvPr>
        </p:nvSpPr>
        <p:spPr/>
        <p:txBody>
          <a:bodyPr/>
          <a:lstStyle/>
          <a:p>
            <a:r>
              <a:rPr lang="en-US" dirty="0" smtClean="0"/>
              <a:t>shhelshe@syr.edu</a:t>
            </a:r>
            <a:endParaRPr lang="en-US" dirty="0"/>
          </a:p>
        </p:txBody>
      </p:sp>
    </p:spTree>
    <p:extLst>
      <p:ext uri="{BB962C8B-B14F-4D97-AF65-F5344CB8AC3E}">
        <p14:creationId xmlns:p14="http://schemas.microsoft.com/office/powerpoint/2010/main" val="834237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40786" y="343304"/>
            <a:ext cx="8439148" cy="376543"/>
          </a:xfrm>
        </p:spPr>
        <p:txBody>
          <a:bodyPr/>
          <a:lstStyle/>
          <a:p>
            <a:r>
              <a:rPr lang="en-US" sz="1800" dirty="0" smtClean="0"/>
              <a:t>WHAT’S PUSHING THE CHANGE</a:t>
            </a:r>
            <a:endParaRPr lang="en-US" sz="1800" dirty="0"/>
          </a:p>
        </p:txBody>
      </p:sp>
      <p:sp>
        <p:nvSpPr>
          <p:cNvPr id="5" name="Content Placeholder 2"/>
          <p:cNvSpPr txBox="1">
            <a:spLocks/>
          </p:cNvSpPr>
          <p:nvPr/>
        </p:nvSpPr>
        <p:spPr>
          <a:xfrm>
            <a:off x="554477" y="1157591"/>
            <a:ext cx="8073957" cy="3122579"/>
          </a:xfrm>
          <a:prstGeom prst="rect">
            <a:avLst/>
          </a:prstGeom>
        </p:spPr>
        <p:txBody>
          <a:bodyPr/>
          <a:lstStyle/>
          <a:p>
            <a:pPr marL="742950" marR="0" lvl="1" indent="-285750" algn="l" defTabSz="457200" rtl="0" eaLnBrk="1" fontAlgn="auto" latinLnBrk="0" hangingPunct="1">
              <a:lnSpc>
                <a:spcPct val="100000"/>
              </a:lnSpc>
              <a:spcBef>
                <a:spcPct val="20000"/>
              </a:spcBef>
              <a:spcAft>
                <a:spcPts val="0"/>
              </a:spcAft>
              <a:buClr>
                <a:srgbClr val="4C8C2B"/>
              </a:buClr>
              <a:buSzTx/>
              <a:buFont typeface="Wingdings" pitchFamily="2" charset="2"/>
              <a:buChar char="Ø"/>
              <a:tabLst/>
              <a:defRPr/>
            </a:pPr>
            <a:r>
              <a:rPr kumimoji="0" lang="en-US" i="0" u="none" strike="noStrike" kern="1200" cap="none" spc="0" normalizeH="0" baseline="0" noProof="0" dirty="0" smtClean="0">
                <a:ln>
                  <a:noFill/>
                </a:ln>
                <a:solidFill>
                  <a:schemeClr val="tx1"/>
                </a:solidFill>
                <a:effectLst/>
                <a:uLnTx/>
                <a:uFillTx/>
                <a:latin typeface="Helvetica" pitchFamily="34" charset="0"/>
                <a:ea typeface="+mn-ea"/>
                <a:cs typeface="Helvetica" pitchFamily="34" charset="0"/>
              </a:rPr>
              <a:t>The library is part of a larger campus effort to get Syracuse University beyond compliance.</a:t>
            </a:r>
          </a:p>
          <a:p>
            <a:pPr marL="742950" marR="0" lvl="1" indent="-285750" algn="l" defTabSz="457200" rtl="0" eaLnBrk="1" fontAlgn="auto" latinLnBrk="0" hangingPunct="1">
              <a:lnSpc>
                <a:spcPct val="100000"/>
              </a:lnSpc>
              <a:spcBef>
                <a:spcPct val="20000"/>
              </a:spcBef>
              <a:spcAft>
                <a:spcPts val="0"/>
              </a:spcAft>
              <a:buClr>
                <a:srgbClr val="4C8C2B"/>
              </a:buClr>
              <a:buSzTx/>
              <a:buFont typeface="Wingdings" pitchFamily="2" charset="2"/>
              <a:buChar char="Ø"/>
              <a:tabLst/>
              <a:defRPr/>
            </a:pPr>
            <a:r>
              <a:rPr kumimoji="0" lang="en-US" i="0" u="none" strike="noStrike" kern="1200" cap="none" spc="0" normalizeH="0" baseline="0" noProof="0" dirty="0" smtClean="0">
                <a:ln>
                  <a:noFill/>
                </a:ln>
                <a:solidFill>
                  <a:schemeClr val="tx1"/>
                </a:solidFill>
                <a:effectLst/>
                <a:uLnTx/>
                <a:uFillTx/>
                <a:latin typeface="Helvetica" pitchFamily="34" charset="0"/>
                <a:ea typeface="+mn-ea"/>
                <a:cs typeface="Helvetica" pitchFamily="34" charset="0"/>
              </a:rPr>
              <a:t>Chancellor, Provost and University have new commitment to ADA issues, laws and obligations, and inclusion.</a:t>
            </a:r>
          </a:p>
          <a:p>
            <a:pPr marL="742950" marR="0" lvl="1" indent="-285750" algn="l" defTabSz="457200" rtl="0" eaLnBrk="1" fontAlgn="auto" latinLnBrk="0" hangingPunct="1">
              <a:lnSpc>
                <a:spcPct val="100000"/>
              </a:lnSpc>
              <a:spcBef>
                <a:spcPct val="20000"/>
              </a:spcBef>
              <a:spcAft>
                <a:spcPts val="0"/>
              </a:spcAft>
              <a:buClr>
                <a:srgbClr val="4C8C2B"/>
              </a:buClr>
              <a:buSzTx/>
              <a:buFont typeface="Wingdings" pitchFamily="2" charset="2"/>
              <a:buChar char="Ø"/>
              <a:tabLst/>
              <a:defRPr/>
            </a:pPr>
            <a:r>
              <a:rPr kumimoji="0" lang="en-US" i="0" u="none" strike="noStrike" kern="1200" cap="none" spc="0" normalizeH="0" baseline="0" noProof="0" dirty="0" smtClean="0">
                <a:ln>
                  <a:noFill/>
                </a:ln>
                <a:solidFill>
                  <a:schemeClr val="tx1"/>
                </a:solidFill>
                <a:effectLst/>
                <a:uLnTx/>
                <a:uFillTx/>
                <a:latin typeface="Helvetica" pitchFamily="34" charset="0"/>
                <a:ea typeface="+mn-ea"/>
                <a:cs typeface="Helvetica" pitchFamily="34" charset="0"/>
              </a:rPr>
              <a:t>Well-known Disability Studies Program and Burton Blatt Institute.</a:t>
            </a:r>
          </a:p>
          <a:p>
            <a:pPr marL="742950" marR="0" lvl="1" indent="-285750" algn="l" defTabSz="457200" rtl="0" eaLnBrk="1" fontAlgn="auto" latinLnBrk="0" hangingPunct="1">
              <a:lnSpc>
                <a:spcPct val="100000"/>
              </a:lnSpc>
              <a:spcBef>
                <a:spcPct val="20000"/>
              </a:spcBef>
              <a:spcAft>
                <a:spcPts val="0"/>
              </a:spcAft>
              <a:buClr>
                <a:srgbClr val="4C8C2B"/>
              </a:buClr>
              <a:buSzTx/>
              <a:buFont typeface="Wingdings" pitchFamily="2" charset="2"/>
              <a:buChar char="Ø"/>
              <a:tabLst/>
              <a:defRPr/>
            </a:pPr>
            <a:r>
              <a:rPr kumimoji="0" lang="en-US" i="0" u="none" strike="noStrike" kern="1200" cap="none" spc="0" normalizeH="0" baseline="0" noProof="0" dirty="0" smtClean="0">
                <a:ln>
                  <a:noFill/>
                </a:ln>
                <a:solidFill>
                  <a:schemeClr val="tx1"/>
                </a:solidFill>
                <a:effectLst/>
                <a:uLnTx/>
                <a:uFillTx/>
                <a:latin typeface="Helvetica" pitchFamily="34" charset="0"/>
                <a:ea typeface="+mn-ea"/>
                <a:cs typeface="Helvetica" pitchFamily="34" charset="0"/>
              </a:rPr>
              <a:t>Beginnings of some financial commitment to staffing, including within IT and the Library.</a:t>
            </a:r>
          </a:p>
          <a:p>
            <a:pPr marL="742950" marR="0" lvl="1" indent="-285750" algn="l" defTabSz="457200" rtl="0" eaLnBrk="1" fontAlgn="auto" latinLnBrk="0" hangingPunct="1">
              <a:lnSpc>
                <a:spcPct val="100000"/>
              </a:lnSpc>
              <a:spcBef>
                <a:spcPct val="20000"/>
              </a:spcBef>
              <a:spcAft>
                <a:spcPts val="0"/>
              </a:spcAft>
              <a:buClr>
                <a:srgbClr val="4C8C2B"/>
              </a:buClr>
              <a:buSzTx/>
              <a:buFont typeface="Wingdings" pitchFamily="2" charset="2"/>
              <a:buChar char="Ø"/>
              <a:tabLst/>
              <a:defRPr/>
            </a:pPr>
            <a:r>
              <a:rPr kumimoji="0" lang="en-US" i="0" u="none" strike="noStrike" kern="1200" cap="none" spc="0" normalizeH="0" baseline="0" noProof="0" dirty="0" smtClean="0">
                <a:ln>
                  <a:noFill/>
                </a:ln>
                <a:solidFill>
                  <a:schemeClr val="tx1"/>
                </a:solidFill>
                <a:effectLst/>
                <a:uLnTx/>
                <a:uFillTx/>
                <a:latin typeface="Helvetica" pitchFamily="34" charset="0"/>
                <a:ea typeface="+mn-ea"/>
                <a:cs typeface="Helvetica" pitchFamily="34" charset="0"/>
              </a:rPr>
              <a:t>More self-advocacy from those with disabilities.</a:t>
            </a:r>
          </a:p>
          <a:p>
            <a:pPr marL="742950" marR="0" lvl="1" indent="-285750" algn="l" defTabSz="457200" rtl="0" eaLnBrk="1" fontAlgn="auto" latinLnBrk="0" hangingPunct="1">
              <a:lnSpc>
                <a:spcPct val="100000"/>
              </a:lnSpc>
              <a:spcBef>
                <a:spcPct val="20000"/>
              </a:spcBef>
              <a:spcAft>
                <a:spcPts val="0"/>
              </a:spcAft>
              <a:buClr>
                <a:srgbClr val="4C8C2B"/>
              </a:buClr>
              <a:buSzTx/>
              <a:buFont typeface="Wingdings" pitchFamily="2" charset="2"/>
              <a:buChar char="Ø"/>
              <a:tabLst/>
              <a:defRPr/>
            </a:pPr>
            <a:r>
              <a:rPr kumimoji="0" lang="en-US" i="0" u="none" strike="noStrike" kern="1200" cap="none" spc="0" normalizeH="0" baseline="0" noProof="0" dirty="0" smtClean="0">
                <a:ln>
                  <a:noFill/>
                </a:ln>
                <a:solidFill>
                  <a:schemeClr val="tx1"/>
                </a:solidFill>
                <a:effectLst/>
                <a:uLnTx/>
                <a:uFillTx/>
                <a:latin typeface="Helvetica" pitchFamily="34" charset="0"/>
                <a:ea typeface="+mn-ea"/>
                <a:cs typeface="Helvetica" pitchFamily="34" charset="0"/>
              </a:rPr>
              <a:t>Larger national disability rights movements.</a:t>
            </a:r>
          </a:p>
          <a:p>
            <a:pPr marL="742950" marR="0" lvl="1" indent="-285750" algn="l" defTabSz="457200" rtl="0" eaLnBrk="1" fontAlgn="auto" latinLnBrk="0" hangingPunct="1">
              <a:lnSpc>
                <a:spcPct val="100000"/>
              </a:lnSpc>
              <a:spcBef>
                <a:spcPct val="20000"/>
              </a:spcBef>
              <a:spcAft>
                <a:spcPts val="0"/>
              </a:spcAft>
              <a:buClr>
                <a:srgbClr val="4C8C2B"/>
              </a:buClr>
              <a:buSzTx/>
              <a:buFont typeface="Wingdings" pitchFamily="2" charset="2"/>
              <a:buChar char="Ø"/>
              <a:tabLst/>
              <a:defRPr/>
            </a:pPr>
            <a:endParaRPr kumimoji="0" lang="en-US" i="0" u="none" strike="noStrike" kern="1200" cap="none" spc="0" normalizeH="0" baseline="0" noProof="0" dirty="0">
              <a:ln>
                <a:noFill/>
              </a:ln>
              <a:solidFill>
                <a:schemeClr val="tx1"/>
              </a:solidFill>
              <a:effectLst/>
              <a:uLnTx/>
              <a:uFillTx/>
              <a:latin typeface="Helvetica" pitchFamily="34" charset="0"/>
              <a:ea typeface="+mn-ea"/>
              <a:cs typeface="Helvetica" pitchFamily="34" charset="0"/>
            </a:endParaRPr>
          </a:p>
        </p:txBody>
      </p:sp>
    </p:spTree>
    <p:extLst>
      <p:ext uri="{BB962C8B-B14F-4D97-AF65-F5344CB8AC3E}">
        <p14:creationId xmlns:p14="http://schemas.microsoft.com/office/powerpoint/2010/main" val="673870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lated image"/>
          <p:cNvPicPr>
            <a:picLocks noChangeAspect="1" noChangeArrowheads="1"/>
          </p:cNvPicPr>
          <p:nvPr/>
        </p:nvPicPr>
        <p:blipFill>
          <a:blip r:embed="rId2"/>
          <a:srcRect/>
          <a:stretch>
            <a:fillRect/>
          </a:stretch>
        </p:blipFill>
        <p:spPr bwMode="auto">
          <a:xfrm>
            <a:off x="612776" y="422344"/>
            <a:ext cx="1185152" cy="1708013"/>
          </a:xfrm>
          <a:prstGeom prst="rect">
            <a:avLst/>
          </a:prstGeom>
          <a:noFill/>
        </p:spPr>
      </p:pic>
      <p:sp>
        <p:nvSpPr>
          <p:cNvPr id="3" name="Text Placeholder 1"/>
          <p:cNvSpPr txBox="1">
            <a:spLocks/>
          </p:cNvSpPr>
          <p:nvPr/>
        </p:nvSpPr>
        <p:spPr>
          <a:xfrm>
            <a:off x="2286318" y="762502"/>
            <a:ext cx="4892695" cy="395998"/>
          </a:xfrm>
          <a:prstGeom prst="rect">
            <a:avLst/>
          </a:prstGeom>
        </p:spPr>
        <p:txBody>
          <a:bodyPr/>
          <a:lstStyle/>
          <a:p>
            <a:pPr marL="342900" marR="0" lvl="0" indent="-342900" algn="l" defTabSz="457200" rtl="0" eaLnBrk="1" fontAlgn="auto" latinLnBrk="0" hangingPunct="1">
              <a:lnSpc>
                <a:spcPct val="100000"/>
              </a:lnSpc>
              <a:spcBef>
                <a:spcPct val="20000"/>
              </a:spcBef>
              <a:spcAft>
                <a:spcPts val="0"/>
              </a:spcAft>
              <a:buClrTx/>
              <a:buSzTx/>
              <a:tabLst/>
              <a:defRPr/>
            </a:pPr>
            <a:r>
              <a:rPr lang="en-US" dirty="0" smtClean="0">
                <a:latin typeface="Helvetica" pitchFamily="34" charset="0"/>
                <a:cs typeface="Helvetica" pitchFamily="34" charset="0"/>
              </a:rPr>
              <a:t>What is a cowboy without a horse?</a:t>
            </a:r>
            <a:endParaRPr kumimoji="0" lang="en-US" sz="1800" b="0" i="0" u="none" strike="noStrike" kern="1200" cap="none" spc="0" normalizeH="0" baseline="0" noProof="0" dirty="0">
              <a:ln>
                <a:noFill/>
              </a:ln>
              <a:solidFill>
                <a:schemeClr val="tx1"/>
              </a:solidFill>
              <a:effectLst/>
              <a:uLnTx/>
              <a:uFillTx/>
              <a:latin typeface="Helvetica" pitchFamily="34" charset="0"/>
              <a:cs typeface="Helvetica" pitchFamily="34" charset="0"/>
            </a:endParaRPr>
          </a:p>
        </p:txBody>
      </p:sp>
      <p:pic>
        <p:nvPicPr>
          <p:cNvPr id="3076" name="Picture 4" descr="Image result for jack sparrow and ship"/>
          <p:cNvPicPr>
            <a:picLocks noChangeAspect="1" noChangeArrowheads="1"/>
          </p:cNvPicPr>
          <p:nvPr/>
        </p:nvPicPr>
        <p:blipFill>
          <a:blip r:embed="rId3"/>
          <a:srcRect/>
          <a:stretch>
            <a:fillRect/>
          </a:stretch>
        </p:blipFill>
        <p:spPr bwMode="auto">
          <a:xfrm>
            <a:off x="6497673" y="3076176"/>
            <a:ext cx="1838931" cy="1515280"/>
          </a:xfrm>
          <a:prstGeom prst="rect">
            <a:avLst/>
          </a:prstGeom>
          <a:noFill/>
        </p:spPr>
      </p:pic>
      <p:sp>
        <p:nvSpPr>
          <p:cNvPr id="5" name="Text Placeholder 1"/>
          <p:cNvSpPr txBox="1">
            <a:spLocks/>
          </p:cNvSpPr>
          <p:nvPr/>
        </p:nvSpPr>
        <p:spPr>
          <a:xfrm>
            <a:off x="2467499" y="3485338"/>
            <a:ext cx="3729020" cy="395998"/>
          </a:xfrm>
          <a:prstGeom prst="rect">
            <a:avLst/>
          </a:prstGeom>
        </p:spPr>
        <p:txBody>
          <a:bodyPr/>
          <a:lstStyle/>
          <a:p>
            <a:pPr marL="342900" marR="0" lvl="0" indent="-342900" algn="l" defTabSz="457200" rtl="0" eaLnBrk="1" fontAlgn="auto" latinLnBrk="0" hangingPunct="1">
              <a:lnSpc>
                <a:spcPct val="100000"/>
              </a:lnSpc>
              <a:spcBef>
                <a:spcPct val="20000"/>
              </a:spcBef>
              <a:spcAft>
                <a:spcPts val="0"/>
              </a:spcAft>
              <a:buClrTx/>
              <a:buSzTx/>
              <a:tabLst/>
              <a:defRPr/>
            </a:pPr>
            <a:r>
              <a:rPr lang="en-US" dirty="0" smtClean="0">
                <a:latin typeface="Helvetica" pitchFamily="34" charset="0"/>
                <a:cs typeface="Helvetica" pitchFamily="34" charset="0"/>
              </a:rPr>
              <a:t>What is a pirate without a ship?</a:t>
            </a:r>
            <a:endParaRPr kumimoji="0" lang="en-US" sz="1800" b="0" i="0" u="none" strike="noStrike" kern="1200" cap="none" spc="0" normalizeH="0" baseline="0" noProof="0" dirty="0">
              <a:ln>
                <a:noFill/>
              </a:ln>
              <a:solidFill>
                <a:schemeClr val="tx1"/>
              </a:solidFill>
              <a:effectLst/>
              <a:uLnTx/>
              <a:uFillTx/>
              <a:latin typeface="Helvetica" pitchFamily="34" charset="0"/>
              <a:cs typeface="Helvetica" pitchFamily="34" charset="0"/>
            </a:endParaRPr>
          </a:p>
        </p:txBody>
      </p:sp>
      <p:sp>
        <p:nvSpPr>
          <p:cNvPr id="6" name="Text Placeholder 1"/>
          <p:cNvSpPr txBox="1">
            <a:spLocks/>
          </p:cNvSpPr>
          <p:nvPr/>
        </p:nvSpPr>
        <p:spPr>
          <a:xfrm>
            <a:off x="1447732" y="2276272"/>
            <a:ext cx="6888872" cy="632298"/>
          </a:xfrm>
          <a:prstGeom prst="rect">
            <a:avLst/>
          </a:prstGeom>
        </p:spPr>
        <p:txBody>
          <a:bodyPr/>
          <a:lstStyle/>
          <a:p>
            <a:pPr marL="342900" marR="0" lvl="0" indent="-342900" algn="l" defTabSz="457200" rtl="0" eaLnBrk="1" fontAlgn="auto" latinLnBrk="0" hangingPunct="1">
              <a:lnSpc>
                <a:spcPct val="100000"/>
              </a:lnSpc>
              <a:spcBef>
                <a:spcPct val="20000"/>
              </a:spcBef>
              <a:spcAft>
                <a:spcPts val="0"/>
              </a:spcAft>
              <a:buClrTx/>
              <a:buSzTx/>
              <a:tabLst/>
              <a:defRPr/>
            </a:pPr>
            <a:r>
              <a:rPr lang="en-US" sz="2400" dirty="0" smtClean="0">
                <a:latin typeface="Helvetica" pitchFamily="34" charset="0"/>
                <a:cs typeface="Helvetica" pitchFamily="34" charset="0"/>
              </a:rPr>
              <a:t>What is a student without access to information?</a:t>
            </a:r>
            <a:endParaRPr kumimoji="0" lang="en-US" sz="2400" b="0" i="0" u="none" strike="noStrike" kern="1200" cap="none" spc="0" normalizeH="0" baseline="0" noProof="0" dirty="0">
              <a:ln>
                <a:noFill/>
              </a:ln>
              <a:solidFill>
                <a:schemeClr val="tx1"/>
              </a:solidFill>
              <a:effectLst/>
              <a:uLnTx/>
              <a:uFillTx/>
              <a:latin typeface="Helvetica" pitchFamily="34" charset="0"/>
              <a:cs typeface="Helvetica" pitchFamily="34" charset="0"/>
            </a:endParaRPr>
          </a:p>
        </p:txBody>
      </p:sp>
    </p:spTree>
    <p:extLst>
      <p:ext uri="{BB962C8B-B14F-4D97-AF65-F5344CB8AC3E}">
        <p14:creationId xmlns:p14="http://schemas.microsoft.com/office/powerpoint/2010/main" val="2067802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1+#ppt_w/2"/>
                                          </p:val>
                                        </p:tav>
                                        <p:tav tm="100000">
                                          <p:val>
                                            <p:strVal val="#ppt_x"/>
                                          </p:val>
                                        </p:tav>
                                      </p:tavLst>
                                    </p:anim>
                                    <p:anim calcmode="lin" valueType="num">
                                      <p:cBhvr additive="base">
                                        <p:cTn id="8" dur="2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074"/>
                                        </p:tgtEl>
                                        <p:attrNameLst>
                                          <p:attrName>style.visibility</p:attrName>
                                        </p:attrNameLst>
                                      </p:cBhvr>
                                      <p:to>
                                        <p:strVal val="visible"/>
                                      </p:to>
                                    </p:set>
                                    <p:anim calcmode="lin" valueType="num">
                                      <p:cBhvr additive="base">
                                        <p:cTn id="11" dur="2000" fill="hold"/>
                                        <p:tgtEl>
                                          <p:spTgt spid="3074"/>
                                        </p:tgtEl>
                                        <p:attrNameLst>
                                          <p:attrName>ppt_x</p:attrName>
                                        </p:attrNameLst>
                                      </p:cBhvr>
                                      <p:tavLst>
                                        <p:tav tm="0">
                                          <p:val>
                                            <p:strVal val="1+#ppt_w/2"/>
                                          </p:val>
                                        </p:tav>
                                        <p:tav tm="100000">
                                          <p:val>
                                            <p:strVal val="#ppt_x"/>
                                          </p:val>
                                        </p:tav>
                                      </p:tavLst>
                                    </p:anim>
                                    <p:anim calcmode="lin" valueType="num">
                                      <p:cBhvr additive="base">
                                        <p:cTn id="12" dur="2000" fill="hold"/>
                                        <p:tgtEl>
                                          <p:spTgt spid="307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2000" fill="hold"/>
                                        <p:tgtEl>
                                          <p:spTgt spid="5"/>
                                        </p:tgtEl>
                                        <p:attrNameLst>
                                          <p:attrName>ppt_x</p:attrName>
                                        </p:attrNameLst>
                                      </p:cBhvr>
                                      <p:tavLst>
                                        <p:tav tm="0">
                                          <p:val>
                                            <p:strVal val="0-#ppt_w/2"/>
                                          </p:val>
                                        </p:tav>
                                        <p:tav tm="100000">
                                          <p:val>
                                            <p:strVal val="#ppt_x"/>
                                          </p:val>
                                        </p:tav>
                                      </p:tavLst>
                                    </p:anim>
                                    <p:anim calcmode="lin" valueType="num">
                                      <p:cBhvr additive="base">
                                        <p:cTn id="18" dur="2000" fill="hold"/>
                                        <p:tgtEl>
                                          <p:spTgt spid="5"/>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3076"/>
                                        </p:tgtEl>
                                        <p:attrNameLst>
                                          <p:attrName>style.visibility</p:attrName>
                                        </p:attrNameLst>
                                      </p:cBhvr>
                                      <p:to>
                                        <p:strVal val="visible"/>
                                      </p:to>
                                    </p:set>
                                    <p:anim calcmode="lin" valueType="num">
                                      <p:cBhvr additive="base">
                                        <p:cTn id="21" dur="2000" fill="hold"/>
                                        <p:tgtEl>
                                          <p:spTgt spid="3076"/>
                                        </p:tgtEl>
                                        <p:attrNameLst>
                                          <p:attrName>ppt_x</p:attrName>
                                        </p:attrNameLst>
                                      </p:cBhvr>
                                      <p:tavLst>
                                        <p:tav tm="0">
                                          <p:val>
                                            <p:strVal val="0-#ppt_w/2"/>
                                          </p:val>
                                        </p:tav>
                                        <p:tav tm="100000">
                                          <p:val>
                                            <p:strVal val="#ppt_x"/>
                                          </p:val>
                                        </p:tav>
                                      </p:tavLst>
                                    </p:anim>
                                    <p:anim calcmode="lin" valueType="num">
                                      <p:cBhvr additive="base">
                                        <p:cTn id="22" dur="2000" fill="hold"/>
                                        <p:tgtEl>
                                          <p:spTgt spid="3076"/>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940284" y="1001949"/>
            <a:ext cx="7377193" cy="3138110"/>
          </a:xfrm>
        </p:spPr>
        <p:txBody>
          <a:bodyPr/>
          <a:lstStyle/>
          <a:p>
            <a:pPr algn="ctr"/>
            <a:r>
              <a:rPr lang="en-US" sz="4400" dirty="0" smtClean="0"/>
              <a:t>Providing Services for Patrons with Disabilities</a:t>
            </a:r>
            <a:endParaRPr lang="en-US" sz="4400" dirty="0"/>
          </a:p>
        </p:txBody>
      </p:sp>
    </p:spTree>
    <p:extLst>
      <p:ext uri="{BB962C8B-B14F-4D97-AF65-F5344CB8AC3E}">
        <p14:creationId xmlns:p14="http://schemas.microsoft.com/office/powerpoint/2010/main" val="1007403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990600" y="2209800"/>
            <a:ext cx="7315200" cy="1066800"/>
          </a:xfrm>
          <a:prstGeom prst="rect">
            <a:avLst/>
          </a:prstGeom>
        </p:spPr>
        <p:txBody>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chemeClr val="tx1"/>
                </a:solidFill>
                <a:effectLst/>
                <a:uLnTx/>
                <a:uFillTx/>
                <a:latin typeface="Helvetica" pitchFamily="34" charset="0"/>
                <a:ea typeface="+mn-ea"/>
                <a:cs typeface="Helvetica" pitchFamily="34" charset="0"/>
              </a:rPr>
              <a:t>Everything begins with one patron and one request…</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dirty="0">
              <a:ln>
                <a:noFill/>
              </a:ln>
              <a:solidFill>
                <a:schemeClr val="tx1"/>
              </a:solidFill>
              <a:effectLst/>
              <a:uLnTx/>
              <a:uFillTx/>
              <a:latin typeface="Helvetica" pitchFamily="34" charset="0"/>
              <a:ea typeface="+mn-ea"/>
              <a:cs typeface="Helvetica" pitchFamily="34" charset="0"/>
            </a:endParaRPr>
          </a:p>
        </p:txBody>
      </p:sp>
    </p:spTree>
    <p:extLst>
      <p:ext uri="{BB962C8B-B14F-4D97-AF65-F5344CB8AC3E}">
        <p14:creationId xmlns:p14="http://schemas.microsoft.com/office/powerpoint/2010/main" val="2067802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noGrp="1"/>
          </p:cNvSpPr>
          <p:nvPr>
            <p:ph type="body" sz="quarter" idx="10"/>
          </p:nvPr>
        </p:nvSpPr>
        <p:spPr bwMode="auto">
          <a:xfrm>
            <a:off x="700391" y="2247089"/>
            <a:ext cx="7763001" cy="102638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342900" marR="0" lvl="0" indent="-342900" algn="ctr" defTabSz="914400" rtl="0" eaLnBrk="1" fontAlgn="base" latinLnBrk="0" hangingPunct="1">
              <a:lnSpc>
                <a:spcPct val="100000"/>
              </a:lnSpc>
              <a:spcBef>
                <a:spcPct val="50000"/>
              </a:spcBef>
              <a:spcAft>
                <a:spcPct val="0"/>
              </a:spcAft>
              <a:buClr>
                <a:schemeClr val="accent1"/>
              </a:buClr>
              <a:buSzTx/>
              <a:buFont typeface="Arial" pitchFamily="34" charset="0"/>
              <a:buNone/>
              <a:tabLst/>
              <a:defRPr/>
            </a:pPr>
            <a:r>
              <a:rPr kumimoji="0" lang="en-US" sz="4400" b="1" i="0" u="none" strike="noStrike" kern="1200" cap="none" spc="100" normalizeH="0" baseline="0" noProof="0" dirty="0">
                <a:ln>
                  <a:noFill/>
                </a:ln>
                <a:effectLst/>
                <a:uLnTx/>
                <a:uFillTx/>
                <a:latin typeface="Helvetica" pitchFamily="34" charset="0"/>
                <a:ea typeface="+mn-ea"/>
                <a:cs typeface="Helvetica" pitchFamily="34" charset="0"/>
              </a:rPr>
              <a:t>Planning &amp; Implementation</a:t>
            </a:r>
          </a:p>
        </p:txBody>
      </p:sp>
    </p:spTree>
    <p:extLst>
      <p:ext uri="{BB962C8B-B14F-4D97-AF65-F5344CB8AC3E}">
        <p14:creationId xmlns:p14="http://schemas.microsoft.com/office/powerpoint/2010/main" val="1007403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Confidential">
  <a:themeElements>
    <a:clrScheme name="Custom 4">
      <a:dk1>
        <a:srgbClr val="000000"/>
      </a:dk1>
      <a:lt1>
        <a:sysClr val="window" lastClr="FFFFFF"/>
      </a:lt1>
      <a:dk2>
        <a:srgbClr val="1F497D"/>
      </a:dk2>
      <a:lt2>
        <a:srgbClr val="EEECE1"/>
      </a:lt2>
      <a:accent1>
        <a:srgbClr val="00AFD7"/>
      </a:accent1>
      <a:accent2>
        <a:srgbClr val="236192"/>
      </a:accent2>
      <a:accent3>
        <a:srgbClr val="8A1B61"/>
      </a:accent3>
      <a:accent4>
        <a:srgbClr val="007749"/>
      </a:accent4>
      <a:accent5>
        <a:srgbClr val="E87722"/>
      </a:accent5>
      <a:accent6>
        <a:srgbClr val="AE257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350515AF1295244B26E4E6D23BF0BEB" ma:contentTypeVersion="60" ma:contentTypeDescription="Create a new document." ma:contentTypeScope="" ma:versionID="3ab1845c282ca95ea55a370b014f16f3">
  <xsd:schema xmlns:xsd="http://www.w3.org/2001/XMLSchema" xmlns:xs="http://www.w3.org/2001/XMLSchema" xmlns:p="http://schemas.microsoft.com/office/2006/metadata/properties" xmlns:ns2="6b67d80f-331f-4b51-b18e-81b8c101c29d" targetNamespace="http://schemas.microsoft.com/office/2006/metadata/properties" ma:root="true" ma:fieldsID="dc18ffd4b9c37d9f1a33ccc21d583d93" ns2:_="">
    <xsd:import namespace="6b67d80f-331f-4b51-b18e-81b8c101c29d"/>
    <xsd:element name="properties">
      <xsd:complexType>
        <xsd:sequence>
          <xsd:element name="documentManagement">
            <xsd:complexType>
              <xsd:all>
                <xsd:element ref="ns2:SharedWithUsers" minOccurs="0"/>
                <xsd:element ref="ns2:SharingHintHash"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67d80f-331f-4b51-b18e-81b8c101c29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e1e867eb-0ccf-46b3-a8be-678a344b5681" ContentTypeId="0x0101" PreviousValue="false"/>
</file>

<file path=customXml/itemProps1.xml><?xml version="1.0" encoding="utf-8"?>
<ds:datastoreItem xmlns:ds="http://schemas.openxmlformats.org/officeDocument/2006/customXml" ds:itemID="{595F8081-E4B0-4ACB-86C3-2F58A415E77B}">
  <ds:schemaRefs>
    <ds:schemaRef ds:uri="http://schemas.microsoft.com/sharepoint/v3/contenttype/forms"/>
  </ds:schemaRefs>
</ds:datastoreItem>
</file>

<file path=customXml/itemProps2.xml><?xml version="1.0" encoding="utf-8"?>
<ds:datastoreItem xmlns:ds="http://schemas.openxmlformats.org/officeDocument/2006/customXml" ds:itemID="{E7E988F0-95B4-4FCA-A550-26E1636850FD}">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B82E809F-BB71-443C-980C-C97BB9F2C3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67d80f-331f-4b51-b18e-81b8c101c2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0F593AE6-1AD2-44A9-9585-67BB81296102}">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
  <TotalTime>11444</TotalTime>
  <Words>1054</Words>
  <Application>Microsoft Office PowerPoint</Application>
  <PresentationFormat>On-screen Show (16:9)</PresentationFormat>
  <Paragraphs>237</Paragraphs>
  <Slides>40</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ＭＳ Ｐゴシック</vt:lpstr>
      <vt:lpstr>Algerian</vt:lpstr>
      <vt:lpstr>Arial</vt:lpstr>
      <vt:lpstr>Calibri</vt:lpstr>
      <vt:lpstr>Cambria</vt:lpstr>
      <vt:lpstr>Edwardian Script ITC</vt:lpstr>
      <vt:lpstr>Georgia</vt:lpstr>
      <vt:lpstr>Harlow Solid Italic</vt:lpstr>
      <vt:lpstr>Helvetica</vt:lpstr>
      <vt:lpstr>Wingdings</vt:lpstr>
      <vt:lpstr>Confidential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oclc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Blake,Clint</dc:creator>
  <cp:lastModifiedBy>Ronald Figueroa</cp:lastModifiedBy>
  <cp:revision>282</cp:revision>
  <dcterms:created xsi:type="dcterms:W3CDTF">2015-04-17T19:58:50Z</dcterms:created>
  <dcterms:modified xsi:type="dcterms:W3CDTF">2018-04-13T18:47:38Z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0x010100A350515AF1295244B26E4E6D23BF0BEB</vt:lpwstr>
  </property>
</Properties>
</file>