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0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4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80013" y="0"/>
            <a:ext cx="3962400" cy="3444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3"/>
            <a:ext cx="7315200" cy="270033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513"/>
            <a:ext cx="3962400" cy="3444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 name="Shape 6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4" name="Shape 12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1" name="Shape 131"/>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7" name="Shape 137"/>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4" name="Shape 144"/>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9" name="Shape 14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6" name="Shape 15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JMU includes the following collection locations:</a:t>
            </a:r>
            <a:endParaRPr/>
          </a:p>
          <a:p>
            <a:pPr marL="0" lvl="0" indent="0">
              <a:spcBef>
                <a:spcPts val="0"/>
              </a:spcBef>
              <a:spcAft>
                <a:spcPts val="0"/>
              </a:spcAft>
              <a:buNone/>
            </a:pPr>
            <a:r>
              <a:rPr lang="en-US"/>
              <a:t>Carrier_Main</a:t>
            </a:r>
            <a:endParaRPr/>
          </a:p>
          <a:p>
            <a:pPr marL="0" lvl="0" indent="0">
              <a:spcBef>
                <a:spcPts val="0"/>
              </a:spcBef>
              <a:spcAft>
                <a:spcPts val="0"/>
              </a:spcAft>
              <a:buNone/>
            </a:pPr>
            <a:r>
              <a:rPr lang="en-US"/>
              <a:t>Rose_Science</a:t>
            </a:r>
            <a:endParaRPr/>
          </a:p>
          <a:p>
            <a:pPr marL="0" lvl="0" indent="0">
              <a:spcBef>
                <a:spcPts val="0"/>
              </a:spcBef>
              <a:spcAft>
                <a:spcPts val="0"/>
              </a:spcAft>
              <a:buNone/>
            </a:pPr>
            <a:r>
              <a:rPr lang="en-US"/>
              <a:t>Music</a:t>
            </a:r>
            <a:endParaRPr/>
          </a:p>
          <a:p>
            <a:pPr marL="0" lvl="0" indent="0">
              <a:spcBef>
                <a:spcPts val="0"/>
              </a:spcBef>
              <a:spcAft>
                <a:spcPts val="0"/>
              </a:spcAft>
              <a:buNone/>
            </a:pPr>
            <a:r>
              <a:rPr lang="en-US"/>
              <a:t>ETMC_Education</a:t>
            </a:r>
            <a:endParaRPr/>
          </a:p>
          <a:p>
            <a:pPr marL="0" lvl="0" indent="0">
              <a:spcBef>
                <a:spcPts val="0"/>
              </a:spcBef>
              <a:spcAft>
                <a:spcPts val="0"/>
              </a:spcAft>
              <a:buNone/>
            </a:pPr>
            <a:r>
              <a:rPr lang="en-US"/>
              <a:t>Offsite_Bound Journals, Micro, VHS</a:t>
            </a:r>
            <a:endParaRPr/>
          </a:p>
          <a:p>
            <a:pPr marL="0" lvl="0" indent="0">
              <a:spcBef>
                <a:spcPts val="0"/>
              </a:spcBef>
              <a:spcAft>
                <a:spcPts val="0"/>
              </a:spcAft>
              <a:buNone/>
            </a:pPr>
            <a:endParaRPr/>
          </a:p>
          <a:p>
            <a:pPr marL="0" lvl="0" indent="0">
              <a:spcBef>
                <a:spcPts val="0"/>
              </a:spcBef>
              <a:spcAft>
                <a:spcPts val="0"/>
              </a:spcAft>
              <a:buNone/>
            </a:pPr>
            <a:r>
              <a:rPr lang="en-US"/>
              <a:t>We offer Departmental delivery for faculty.</a:t>
            </a:r>
            <a:endParaRPr/>
          </a:p>
          <a:p>
            <a:pPr marL="0" lvl="0" indent="0">
              <a:spcBef>
                <a:spcPts val="0"/>
              </a:spcBef>
              <a:spcAft>
                <a:spcPts val="0"/>
              </a:spcAft>
              <a:buNone/>
            </a:pPr>
            <a:r>
              <a:rPr lang="en-US"/>
              <a:t>ILL facilitates Distance Learner materials through our Document Delivery module.</a:t>
            </a:r>
            <a:endParaRPr/>
          </a:p>
          <a:p>
            <a:pPr marL="0" lvl="0" indent="0" rtl="0">
              <a:spcBef>
                <a:spcPts val="0"/>
              </a:spcBef>
              <a:spcAft>
                <a:spcPts val="0"/>
              </a:spcAft>
              <a:buNone/>
            </a:pPr>
            <a:r>
              <a:rPr lang="en-US"/>
              <a:t>Free lenders within the US. We are International Lenders ($35.00 IFM), DHL used for shipping International.</a:t>
            </a:r>
            <a:endParaRPr/>
          </a:p>
        </p:txBody>
      </p:sp>
      <p:sp>
        <p:nvSpPr>
          <p:cNvPr id="161" name="Shape 16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9" name="Shape 169"/>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2400"/>
              <a:buFont typeface="Arial"/>
              <a:buNone/>
            </a:pPr>
            <a:endParaRPr/>
          </a:p>
        </p:txBody>
      </p:sp>
      <p:sp>
        <p:nvSpPr>
          <p:cNvPr id="174" name="Shape 17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latin typeface="Arial"/>
                <a:ea typeface="Arial"/>
                <a:cs typeface="Arial"/>
                <a:sym typeface="Arial"/>
              </a:rPr>
              <a:t>Created Conditionals alerting the requesting library that we own the title electronically, will they accept this format for fulfillment.</a:t>
            </a:r>
            <a:endParaRPr>
              <a:latin typeface="Arial"/>
              <a:ea typeface="Arial"/>
              <a:cs typeface="Arial"/>
              <a:sym typeface="Arial"/>
            </a:endParaRPr>
          </a:p>
          <a:p>
            <a:pPr marL="0" lvl="0" indent="0">
              <a:spcBef>
                <a:spcPts val="0"/>
              </a:spcBef>
              <a:spcAft>
                <a:spcPts val="0"/>
              </a:spcAft>
              <a:buClr>
                <a:schemeClr val="dk1"/>
              </a:buClr>
              <a:buSzPts val="1100"/>
              <a:buFont typeface="Arial"/>
              <a:buNone/>
            </a:pPr>
            <a:endParaRPr>
              <a:latin typeface="Arial"/>
              <a:ea typeface="Arial"/>
              <a:cs typeface="Arial"/>
              <a:sym typeface="Arial"/>
            </a:endParaRPr>
          </a:p>
          <a:p>
            <a:pPr marL="0" lvl="0" indent="0">
              <a:spcBef>
                <a:spcPts val="0"/>
              </a:spcBef>
              <a:spcAft>
                <a:spcPts val="0"/>
              </a:spcAft>
              <a:buClr>
                <a:schemeClr val="dk1"/>
              </a:buClr>
              <a:buSzPts val="1100"/>
              <a:buFont typeface="Arial"/>
              <a:buNone/>
            </a:pPr>
            <a:r>
              <a:rPr lang="en-US">
                <a:latin typeface="Arial"/>
                <a:ea typeface="Arial"/>
                <a:cs typeface="Arial"/>
                <a:sym typeface="Arial"/>
              </a:rPr>
              <a:t>27 requests filled since that time as fulltext ebooks.</a:t>
            </a:r>
            <a:endParaRPr>
              <a:latin typeface="Arial"/>
              <a:ea typeface="Arial"/>
              <a:cs typeface="Arial"/>
              <a:sym typeface="Arial"/>
            </a:endParaRPr>
          </a:p>
          <a:p>
            <a:pPr marL="0" lvl="0" indent="0">
              <a:spcBef>
                <a:spcPts val="0"/>
              </a:spcBef>
              <a:spcAft>
                <a:spcPts val="0"/>
              </a:spcAft>
              <a:buClr>
                <a:schemeClr val="dk1"/>
              </a:buClr>
              <a:buSzPts val="1100"/>
              <a:buFont typeface="Arial"/>
              <a:buNone/>
            </a:pPr>
            <a:endParaRPr sz="1600">
              <a:latin typeface="Arial"/>
              <a:ea typeface="Arial"/>
              <a:cs typeface="Arial"/>
              <a:sym typeface="Arial"/>
            </a:endParaRPr>
          </a:p>
          <a:p>
            <a:pPr marL="0" lvl="0" indent="0" rtl="0">
              <a:spcBef>
                <a:spcPts val="0"/>
              </a:spcBef>
              <a:spcAft>
                <a:spcPts val="0"/>
              </a:spcAft>
              <a:buClr>
                <a:schemeClr val="dk1"/>
              </a:buClr>
              <a:buSzPts val="2400"/>
              <a:buFont typeface="Arial"/>
              <a:buNone/>
            </a:pPr>
            <a:r>
              <a:rPr lang="en-US" sz="1600">
                <a:latin typeface="Arial"/>
                <a:ea typeface="Arial"/>
                <a:cs typeface="Arial"/>
                <a:sym typeface="Arial"/>
              </a:rPr>
              <a:t>XXX requests filled since January 2017</a:t>
            </a:r>
            <a:endParaRPr/>
          </a:p>
        </p:txBody>
      </p:sp>
      <p:sp>
        <p:nvSpPr>
          <p:cNvPr id="181" name="Shape 18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 name="Shape 7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2" name="Shape 19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457200" lvl="0" indent="-381000" rtl="0">
              <a:spcBef>
                <a:spcPts val="0"/>
              </a:spcBef>
              <a:spcAft>
                <a:spcPts val="1000"/>
              </a:spcAft>
              <a:buClr>
                <a:schemeClr val="dk1"/>
              </a:buClr>
              <a:buSzPts val="2400"/>
              <a:buChar char="●"/>
            </a:pPr>
            <a:r>
              <a:rPr lang="en-US" sz="2400">
                <a:latin typeface="Arial"/>
                <a:ea typeface="Arial"/>
                <a:cs typeface="Arial"/>
                <a:sym typeface="Arial"/>
              </a:rPr>
              <a:t>We recently changed our index in our discovery layer - our holdings have required much more tweaking</a:t>
            </a:r>
            <a:endParaRPr/>
          </a:p>
        </p:txBody>
      </p:sp>
      <p:sp>
        <p:nvSpPr>
          <p:cNvPr id="207" name="Shape 207"/>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9" name="Shape 219"/>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5" name="Shape 225"/>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2" name="Shape 232"/>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IIB</a:t>
            </a:r>
            <a:endParaRPr/>
          </a:p>
        </p:txBody>
      </p:sp>
      <p:sp>
        <p:nvSpPr>
          <p:cNvPr id="237" name="Shape 23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5" name="Shape 24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Last year we processed over 10,000 requests in borrowing/lending.  Over 4,000 were electronic article requests. </a:t>
            </a:r>
            <a:endParaRPr/>
          </a:p>
        </p:txBody>
      </p:sp>
      <p:sp>
        <p:nvSpPr>
          <p:cNvPr id="88" name="Shape 8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4" name="Shape 94"/>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a:t>  This past year ILL has been working more closely with our subject librarians. We tried not to cancel our patrons borrowing requests until we had the patron connect with a subject librarian.  Citations seem to be a challenge for some of our  new users to ILL.  We found over 100 of our borrowing requests were for items we owned online and the patron was usually just a click away from accessing the article. </a:t>
            </a:r>
            <a:endParaRPr/>
          </a:p>
        </p:txBody>
      </p:sp>
      <p:sp>
        <p:nvSpPr>
          <p:cNvPr id="100" name="Shape 100"/>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05" name="Shape 10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2" name="Shape 11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17" name="Shape 11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0"/>
        <p:cNvGrpSpPr/>
        <p:nvPr/>
      </p:nvGrpSpPr>
      <p:grpSpPr>
        <a:xfrm>
          <a:off x="0" y="0"/>
          <a:ext cx="0" cy="0"/>
          <a:chOff x="0" y="0"/>
          <a:chExt cx="0" cy="0"/>
        </a:xfrm>
      </p:grpSpPr>
      <p:sp>
        <p:nvSpPr>
          <p:cNvPr id="11" name="Shape 11"/>
          <p:cNvSpPr/>
          <p:nvPr/>
        </p:nvSpPr>
        <p:spPr>
          <a:xfrm>
            <a:off x="0" y="151415"/>
            <a:ext cx="9144000" cy="1781146"/>
          </a:xfrm>
          <a:prstGeom prst="rect">
            <a:avLst/>
          </a:prstGeom>
          <a:solidFill>
            <a:srgbClr val="EE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Shape 12"/>
          <p:cNvPicPr preferRelativeResize="0"/>
          <p:nvPr/>
        </p:nvPicPr>
        <p:blipFill rotWithShape="1">
          <a:blip r:embed="rId2">
            <a:alphaModFix amt="14000"/>
          </a:blip>
          <a:srcRect l="12803" t="24510" r="24328" b="54882"/>
          <a:stretch/>
        </p:blipFill>
        <p:spPr>
          <a:xfrm>
            <a:off x="3771855" y="151415"/>
            <a:ext cx="5372145" cy="1775661"/>
          </a:xfrm>
          <a:prstGeom prst="rect">
            <a:avLst/>
          </a:prstGeom>
          <a:noFill/>
          <a:ln>
            <a:noFill/>
          </a:ln>
        </p:spPr>
      </p:pic>
      <p:pic>
        <p:nvPicPr>
          <p:cNvPr id="13" name="Shape 13"/>
          <p:cNvPicPr preferRelativeResize="0"/>
          <p:nvPr/>
        </p:nvPicPr>
        <p:blipFill rotWithShape="1">
          <a:blip r:embed="rId3">
            <a:alphaModFix/>
          </a:blip>
          <a:srcRect/>
          <a:stretch/>
        </p:blipFill>
        <p:spPr>
          <a:xfrm>
            <a:off x="4829307" y="151415"/>
            <a:ext cx="4017965" cy="1775661"/>
          </a:xfrm>
          <a:prstGeom prst="rect">
            <a:avLst/>
          </a:prstGeom>
          <a:noFill/>
          <a:ln>
            <a:noFill/>
          </a:ln>
        </p:spPr>
      </p:pic>
      <p:sp>
        <p:nvSpPr>
          <p:cNvPr id="14" name="Shape 14"/>
          <p:cNvSpPr txBox="1">
            <a:spLocks noGrp="1"/>
          </p:cNvSpPr>
          <p:nvPr>
            <p:ph type="body" idx="1"/>
          </p:nvPr>
        </p:nvSpPr>
        <p:spPr>
          <a:xfrm>
            <a:off x="452713" y="2315531"/>
            <a:ext cx="7815262" cy="1401763"/>
          </a:xfrm>
          <a:prstGeom prst="rect">
            <a:avLst/>
          </a:prstGeom>
          <a:noFill/>
          <a:ln>
            <a:noFill/>
          </a:ln>
        </p:spPr>
        <p:txBody>
          <a:bodyPr spcFirstLastPara="1" wrap="square" lIns="91425" tIns="91425" rIns="91425" bIns="91425" anchor="t" anchorCtr="0"/>
          <a:lstStyle>
            <a:lvl1pPr marL="457200" marR="0" lvl="0" indent="-228600" algn="l" rtl="0">
              <a:spcBef>
                <a:spcPts val="800"/>
              </a:spcBef>
              <a:spcAft>
                <a:spcPts val="0"/>
              </a:spcAft>
              <a:buClr>
                <a:srgbClr val="4C8C2B"/>
              </a:buClr>
              <a:buSzPts val="4000"/>
              <a:buFont typeface="Arial"/>
              <a:buNone/>
              <a:defRPr sz="40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452438" y="3749092"/>
            <a:ext cx="7815262" cy="627062"/>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 name="Shape 16" descr="OCLC_H_PMS.eps"/>
          <p:cNvPicPr preferRelativeResize="0"/>
          <p:nvPr/>
        </p:nvPicPr>
        <p:blipFill rotWithShape="1">
          <a:blip r:embed="rId4">
            <a:alphaModFix/>
          </a:blip>
          <a:srcRect/>
          <a:stretch/>
        </p:blipFill>
        <p:spPr>
          <a:xfrm>
            <a:off x="8065903" y="4665694"/>
            <a:ext cx="858624" cy="285661"/>
          </a:xfrm>
          <a:prstGeom prst="rect">
            <a:avLst/>
          </a:prstGeom>
          <a:noFill/>
          <a:ln>
            <a:noFill/>
          </a:ln>
        </p:spPr>
      </p:pic>
      <p:sp>
        <p:nvSpPr>
          <p:cNvPr id="17" name="Shape 17"/>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Shape 18"/>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Shape 19"/>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Shape 20"/>
          <p:cNvPicPr preferRelativeResize="0"/>
          <p:nvPr/>
        </p:nvPicPr>
        <p:blipFill rotWithShape="1">
          <a:blip r:embed="rId5">
            <a:alphaModFix/>
          </a:blip>
          <a:srcRect/>
          <a:stretch/>
        </p:blipFill>
        <p:spPr>
          <a:xfrm>
            <a:off x="452438" y="420776"/>
            <a:ext cx="3465870" cy="1242423"/>
          </a:xfrm>
          <a:prstGeom prst="rect">
            <a:avLst/>
          </a:prstGeom>
          <a:noFill/>
          <a:ln>
            <a:noFill/>
          </a:ln>
        </p:spPr>
      </p:pic>
      <p:pic>
        <p:nvPicPr>
          <p:cNvPr id="21" name="Shape 21"/>
          <p:cNvPicPr preferRelativeResize="0"/>
          <p:nvPr/>
        </p:nvPicPr>
        <p:blipFill rotWithShape="1">
          <a:blip r:embed="rId6">
            <a:alphaModFix/>
          </a:blip>
          <a:srcRect/>
          <a:stretch/>
        </p:blipFill>
        <p:spPr>
          <a:xfrm>
            <a:off x="337671" y="4611674"/>
            <a:ext cx="1422400" cy="393700"/>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mt="13000"/>
          </a:blip>
          <a:srcRect/>
          <a:stretch/>
        </p:blipFill>
        <p:spPr>
          <a:xfrm>
            <a:off x="4149439" y="975360"/>
            <a:ext cx="4994562" cy="4168140"/>
          </a:xfrm>
          <a:prstGeom prst="rect">
            <a:avLst/>
          </a:prstGeom>
          <a:noFill/>
          <a:ln>
            <a:noFill/>
          </a:ln>
        </p:spPr>
      </p:pic>
      <p:sp>
        <p:nvSpPr>
          <p:cNvPr id="24" name="Shape 24"/>
          <p:cNvSpPr>
            <a:spLocks noGrp="1"/>
          </p:cNvSpPr>
          <p:nvPr>
            <p:ph type="pic" idx="2"/>
          </p:nvPr>
        </p:nvSpPr>
        <p:spPr>
          <a:xfrm>
            <a:off x="1114447" y="1386766"/>
            <a:ext cx="1761082" cy="183194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3090843" y="2327578"/>
            <a:ext cx="5030269" cy="63912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3"/>
          </p:nvPr>
        </p:nvSpPr>
        <p:spPr>
          <a:xfrm>
            <a:off x="3090835" y="1791337"/>
            <a:ext cx="5030277" cy="488156"/>
          </a:xfrm>
          <a:prstGeom prst="rect">
            <a:avLst/>
          </a:prstGeom>
          <a:noFill/>
          <a:ln>
            <a:noFill/>
          </a:ln>
        </p:spPr>
        <p:txBody>
          <a:bodyPr spcFirstLastPara="1" wrap="square" lIns="91425" tIns="91425" rIns="91425" bIns="91425" anchor="b" anchorCtr="0"/>
          <a:lstStyle>
            <a:lvl1pPr marL="457200" marR="0" lvl="0" indent="-228600" algn="l" rtl="0">
              <a:spcBef>
                <a:spcPts val="720"/>
              </a:spcBef>
              <a:spcAft>
                <a:spcPts val="0"/>
              </a:spcAft>
              <a:buClr>
                <a:srgbClr val="4C8C2B"/>
              </a:buClr>
              <a:buSzPts val="3600"/>
              <a:buFont typeface="Arial"/>
              <a:buNone/>
              <a:defRPr sz="36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descr="OCLC_H_PMS.eps"/>
          <p:cNvPicPr preferRelativeResize="0"/>
          <p:nvPr/>
        </p:nvPicPr>
        <p:blipFill rotWithShape="1">
          <a:blip r:embed="rId3">
            <a:alphaModFix/>
          </a:blip>
          <a:srcRect/>
          <a:stretch/>
        </p:blipFill>
        <p:spPr>
          <a:xfrm>
            <a:off x="8065903" y="4691820"/>
            <a:ext cx="858624" cy="285661"/>
          </a:xfrm>
          <a:prstGeom prst="rect">
            <a:avLst/>
          </a:prstGeom>
          <a:noFill/>
          <a:ln>
            <a:noFill/>
          </a:ln>
        </p:spPr>
      </p:pic>
      <p:pic>
        <p:nvPicPr>
          <p:cNvPr id="28" name="Shape 28"/>
          <p:cNvPicPr preferRelativeResize="0"/>
          <p:nvPr/>
        </p:nvPicPr>
        <p:blipFill rotWithShape="1">
          <a:blip r:embed="rId4">
            <a:alphaModFix/>
          </a:blip>
          <a:srcRect/>
          <a:stretch/>
        </p:blipFill>
        <p:spPr>
          <a:xfrm>
            <a:off x="262684" y="4691820"/>
            <a:ext cx="2293879" cy="227913"/>
          </a:xfrm>
          <a:prstGeom prst="rect">
            <a:avLst/>
          </a:prstGeom>
          <a:noFill/>
          <a:ln>
            <a:noFill/>
          </a:ln>
        </p:spPr>
      </p:pic>
      <p:sp>
        <p:nvSpPr>
          <p:cNvPr id="29" name="Shape 29"/>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Shape 30"/>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Shape 31"/>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New Section">
  <p:cSld name="1_New Section">
    <p:spTree>
      <p:nvGrpSpPr>
        <p:cNvPr id="1" name="Shape 32"/>
        <p:cNvGrpSpPr/>
        <p:nvPr/>
      </p:nvGrpSpPr>
      <p:grpSpPr>
        <a:xfrm>
          <a:off x="0" y="0"/>
          <a:ext cx="0" cy="0"/>
          <a:chOff x="0" y="0"/>
          <a:chExt cx="0" cy="0"/>
        </a:xfrm>
      </p:grpSpPr>
      <p:sp>
        <p:nvSpPr>
          <p:cNvPr id="33" name="Shape 33"/>
          <p:cNvSpPr/>
          <p:nvPr/>
        </p:nvSpPr>
        <p:spPr>
          <a:xfrm>
            <a:off x="0" y="138112"/>
            <a:ext cx="9144000" cy="5005388"/>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Shape 34"/>
          <p:cNvSpPr txBox="1">
            <a:spLocks noGrp="1"/>
          </p:cNvSpPr>
          <p:nvPr>
            <p:ph type="body" idx="1"/>
          </p:nvPr>
        </p:nvSpPr>
        <p:spPr>
          <a:xfrm>
            <a:off x="774914" y="782961"/>
            <a:ext cx="7377193" cy="3138110"/>
          </a:xfrm>
          <a:prstGeom prst="rect">
            <a:avLst/>
          </a:prstGeom>
          <a:noFill/>
          <a:ln>
            <a:noFill/>
          </a:ln>
        </p:spPr>
        <p:txBody>
          <a:bodyPr spcFirstLastPara="1" wrap="square" lIns="91425" tIns="91425" rIns="91425" bIns="91425" anchor="ctr" anchorCtr="0"/>
          <a:lstStyle>
            <a:lvl1pPr marL="457200" marR="0" lvl="0" indent="-228600" algn="l" rtl="0">
              <a:spcBef>
                <a:spcPts val="108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8065903" y="4696658"/>
            <a:ext cx="851535" cy="278130"/>
          </a:xfrm>
          <a:prstGeom prst="rect">
            <a:avLst/>
          </a:prstGeom>
          <a:noFill/>
          <a:ln>
            <a:noFill/>
          </a:ln>
        </p:spPr>
      </p:pic>
      <p:pic>
        <p:nvPicPr>
          <p:cNvPr id="36" name="Shape 36"/>
          <p:cNvPicPr preferRelativeResize="0"/>
          <p:nvPr/>
        </p:nvPicPr>
        <p:blipFill rotWithShape="1">
          <a:blip r:embed="rId3">
            <a:alphaModFix/>
          </a:blip>
          <a:srcRect/>
          <a:stretch/>
        </p:blipFill>
        <p:spPr>
          <a:xfrm>
            <a:off x="262684" y="4691820"/>
            <a:ext cx="2293879" cy="227913"/>
          </a:xfrm>
          <a:prstGeom prst="rect">
            <a:avLst/>
          </a:prstGeom>
          <a:noFill/>
          <a:ln>
            <a:noFill/>
          </a:ln>
        </p:spPr>
      </p:pic>
      <p:sp>
        <p:nvSpPr>
          <p:cNvPr id="37" name="Shape 37"/>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Shape 38"/>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Shape 39"/>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40786" y="343304"/>
            <a:ext cx="8439148" cy="686442"/>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4C8C2B"/>
              </a:buClr>
              <a:buSzPts val="3600"/>
              <a:buFont typeface="Arial"/>
              <a:buNone/>
              <a:defRPr sz="36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340786" y="1029747"/>
            <a:ext cx="8439148" cy="3141659"/>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pic>
        <p:nvPicPr>
          <p:cNvPr id="43" name="Shape 43"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44" name="Shape 44"/>
          <p:cNvPicPr preferRelativeResize="0"/>
          <p:nvPr/>
        </p:nvPicPr>
        <p:blipFill rotWithShape="1">
          <a:blip r:embed="rId3">
            <a:alphaModFix/>
          </a:blip>
          <a:srcRect/>
          <a:stretch/>
        </p:blipFill>
        <p:spPr>
          <a:xfrm>
            <a:off x="262684" y="4691820"/>
            <a:ext cx="2293879" cy="227913"/>
          </a:xfrm>
          <a:prstGeom prst="rect">
            <a:avLst/>
          </a:prstGeom>
          <a:noFill/>
          <a:ln>
            <a:noFill/>
          </a:ln>
        </p:spPr>
      </p:pic>
      <p:sp>
        <p:nvSpPr>
          <p:cNvPr id="45" name="Shape 45"/>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Shape 46"/>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Shape 47"/>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8"/>
        <p:cNvGrpSpPr/>
        <p:nvPr/>
      </p:nvGrpSpPr>
      <p:grpSpPr>
        <a:xfrm>
          <a:off x="0" y="0"/>
          <a:ext cx="0" cy="0"/>
          <a:chOff x="0" y="0"/>
          <a:chExt cx="0" cy="0"/>
        </a:xfrm>
      </p:grpSpPr>
      <p:pic>
        <p:nvPicPr>
          <p:cNvPr id="49" name="Shape 49"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50" name="Shape 50"/>
          <p:cNvPicPr preferRelativeResize="0"/>
          <p:nvPr/>
        </p:nvPicPr>
        <p:blipFill rotWithShape="1">
          <a:blip r:embed="rId3">
            <a:alphaModFix/>
          </a:blip>
          <a:srcRect/>
          <a:stretch/>
        </p:blipFill>
        <p:spPr>
          <a:xfrm>
            <a:off x="262684" y="4691820"/>
            <a:ext cx="2293879" cy="227913"/>
          </a:xfrm>
          <a:prstGeom prst="rect">
            <a:avLst/>
          </a:prstGeom>
          <a:noFill/>
          <a:ln>
            <a:noFill/>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1"/>
        <p:cNvGrpSpPr/>
        <p:nvPr/>
      </p:nvGrpSpPr>
      <p:grpSpPr>
        <a:xfrm>
          <a:off x="0" y="0"/>
          <a:ext cx="0" cy="0"/>
          <a:chOff x="0" y="0"/>
          <a:chExt cx="0" cy="0"/>
        </a:xfrm>
      </p:grpSpPr>
      <p:sp>
        <p:nvSpPr>
          <p:cNvPr id="52" name="Shape 52"/>
          <p:cNvSpPr/>
          <p:nvPr/>
        </p:nvSpPr>
        <p:spPr>
          <a:xfrm>
            <a:off x="0" y="151415"/>
            <a:ext cx="9144000" cy="1781146"/>
          </a:xfrm>
          <a:prstGeom prst="rect">
            <a:avLst/>
          </a:prstGeom>
          <a:solidFill>
            <a:srgbClr val="EE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Shape 53"/>
          <p:cNvSpPr txBox="1">
            <a:spLocks noGrp="1"/>
          </p:cNvSpPr>
          <p:nvPr>
            <p:ph type="body" idx="1"/>
          </p:nvPr>
        </p:nvSpPr>
        <p:spPr>
          <a:xfrm>
            <a:off x="446881" y="2431038"/>
            <a:ext cx="3525837" cy="46341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Clr>
                <a:srgbClr val="4C8C2B"/>
              </a:buClr>
              <a:buSzPts val="2800"/>
              <a:buFont typeface="Arial"/>
              <a:buNone/>
              <a:defRPr sz="28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46881" y="2909951"/>
            <a:ext cx="3525837" cy="40295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46880" y="3328405"/>
            <a:ext cx="3525837" cy="81121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4"/>
          </p:nvPr>
        </p:nvSpPr>
        <p:spPr>
          <a:xfrm>
            <a:off x="4644339" y="2431038"/>
            <a:ext cx="3525837" cy="46341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Clr>
                <a:srgbClr val="4C8C2B"/>
              </a:buClr>
              <a:buSzPts val="2800"/>
              <a:buFont typeface="Arial"/>
              <a:buNone/>
              <a:defRPr sz="28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5"/>
          </p:nvPr>
        </p:nvSpPr>
        <p:spPr>
          <a:xfrm>
            <a:off x="4644339" y="2909951"/>
            <a:ext cx="3525837" cy="40295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6"/>
          </p:nvPr>
        </p:nvSpPr>
        <p:spPr>
          <a:xfrm>
            <a:off x="4644338" y="3328405"/>
            <a:ext cx="3525837" cy="81121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Shape 59"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60" name="Shape 60"/>
          <p:cNvPicPr preferRelativeResize="0"/>
          <p:nvPr/>
        </p:nvPicPr>
        <p:blipFill rotWithShape="1">
          <a:blip r:embed="rId3">
            <a:alphaModFix/>
          </a:blip>
          <a:srcRect/>
          <a:stretch/>
        </p:blipFill>
        <p:spPr>
          <a:xfrm>
            <a:off x="5803910" y="753973"/>
            <a:ext cx="2857238" cy="665245"/>
          </a:xfrm>
          <a:prstGeom prst="rect">
            <a:avLst/>
          </a:prstGeom>
          <a:noFill/>
          <a:ln>
            <a:noFill/>
          </a:ln>
        </p:spPr>
      </p:pic>
      <p:pic>
        <p:nvPicPr>
          <p:cNvPr id="61" name="Shape 61"/>
          <p:cNvPicPr preferRelativeResize="0"/>
          <p:nvPr/>
        </p:nvPicPr>
        <p:blipFill rotWithShape="1">
          <a:blip r:embed="rId4">
            <a:alphaModFix/>
          </a:blip>
          <a:srcRect/>
          <a:stretch/>
        </p:blipFill>
        <p:spPr>
          <a:xfrm>
            <a:off x="0" y="155276"/>
            <a:ext cx="5555152" cy="1775321"/>
          </a:xfrm>
          <a:prstGeom prst="rect">
            <a:avLst/>
          </a:prstGeom>
          <a:noFill/>
          <a:ln>
            <a:noFill/>
          </a:ln>
        </p:spPr>
      </p:pic>
      <p:sp>
        <p:nvSpPr>
          <p:cNvPr id="62" name="Shape 62"/>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Shape 63"/>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Shape 64"/>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5" name="Shape 65"/>
          <p:cNvPicPr preferRelativeResize="0"/>
          <p:nvPr/>
        </p:nvPicPr>
        <p:blipFill rotWithShape="1">
          <a:blip r:embed="rId5">
            <a:alphaModFix/>
          </a:blip>
          <a:srcRect/>
          <a:stretch/>
        </p:blipFill>
        <p:spPr>
          <a:xfrm>
            <a:off x="337671" y="4611674"/>
            <a:ext cx="1422400" cy="393700"/>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vivalib.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direct.com.ezproxy.fgcu.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2713" y="2315531"/>
            <a:ext cx="7815262" cy="1401763"/>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C8C2B"/>
              </a:buClr>
              <a:buSzPts val="4000"/>
              <a:buFont typeface="Arial"/>
              <a:buNone/>
            </a:pPr>
            <a:r>
              <a:rPr lang="en-US"/>
              <a:t>E-resources and Interlibrary Loan</a:t>
            </a:r>
            <a:endParaRPr sz="4000" b="1" i="0" u="none" strike="noStrike" cap="none">
              <a:solidFill>
                <a:srgbClr val="4C8C2B"/>
              </a:solidFill>
              <a:latin typeface="Arial"/>
              <a:ea typeface="Arial"/>
              <a:cs typeface="Arial"/>
              <a:sym typeface="Arial"/>
            </a:endParaRPr>
          </a:p>
        </p:txBody>
      </p:sp>
      <p:sp>
        <p:nvSpPr>
          <p:cNvPr id="71" name="Shape 71"/>
          <p:cNvSpPr txBox="1">
            <a:spLocks noGrp="1"/>
          </p:cNvSpPr>
          <p:nvPr>
            <p:ph type="body" idx="2"/>
          </p:nvPr>
        </p:nvSpPr>
        <p:spPr>
          <a:xfrm>
            <a:off x="452450" y="3904101"/>
            <a:ext cx="7815300" cy="4722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b="1"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3600"/>
              <a:buFont typeface="Arial"/>
              <a:buNone/>
            </a:pPr>
            <a:r>
              <a:rPr lang="en-US"/>
              <a:t> </a:t>
            </a:r>
            <a:endParaRPr sz="3600" b="1" i="0" u="none" strike="noStrike" cap="none">
              <a:solidFill>
                <a:srgbClr val="4C8C2B"/>
              </a:solidFill>
              <a:latin typeface="Arial"/>
              <a:ea typeface="Arial"/>
              <a:cs typeface="Arial"/>
              <a:sym typeface="Arial"/>
            </a:endParaRPr>
          </a:p>
        </p:txBody>
      </p:sp>
      <p:sp>
        <p:nvSpPr>
          <p:cNvPr id="127" name="Shape 127"/>
          <p:cNvSpPr txBox="1">
            <a:spLocks noGrp="1"/>
          </p:cNvSpPr>
          <p:nvPr>
            <p:ph type="body" idx="2"/>
          </p:nvPr>
        </p:nvSpPr>
        <p:spPr>
          <a:xfrm>
            <a:off x="397100" y="343300"/>
            <a:ext cx="8382600" cy="42642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None/>
            </a:pPr>
            <a:r>
              <a:rPr lang="en-US"/>
              <a:t>Hike in ILL lending requests after move to WMS</a:t>
            </a:r>
            <a:endParaRPr/>
          </a:p>
          <a:p>
            <a:pPr marL="457200" lvl="0" indent="-368300" rtl="0">
              <a:lnSpc>
                <a:spcPct val="115000"/>
              </a:lnSpc>
              <a:spcBef>
                <a:spcPts val="0"/>
              </a:spcBef>
              <a:spcAft>
                <a:spcPts val="0"/>
              </a:spcAft>
              <a:buSzPts val="2200"/>
              <a:buChar char="•"/>
            </a:pPr>
            <a:r>
              <a:rPr lang="en-US" sz="2200"/>
              <a:t>2015 academic year: 7,500</a:t>
            </a:r>
            <a:endParaRPr sz="2200"/>
          </a:p>
          <a:p>
            <a:pPr marL="457200" lvl="0" indent="-368300" rtl="0">
              <a:lnSpc>
                <a:spcPct val="115000"/>
              </a:lnSpc>
              <a:spcBef>
                <a:spcPts val="0"/>
              </a:spcBef>
              <a:spcAft>
                <a:spcPts val="0"/>
              </a:spcAft>
              <a:buSzPts val="2200"/>
              <a:buChar char="•"/>
            </a:pPr>
            <a:r>
              <a:rPr lang="en-US" sz="2200"/>
              <a:t>2016 academic year: 12,069</a:t>
            </a:r>
            <a:endParaRPr sz="2200"/>
          </a:p>
          <a:p>
            <a:pPr marL="457200" lvl="0" indent="-368300" rtl="0">
              <a:lnSpc>
                <a:spcPct val="115000"/>
              </a:lnSpc>
              <a:spcBef>
                <a:spcPts val="0"/>
              </a:spcBef>
              <a:spcAft>
                <a:spcPts val="0"/>
              </a:spcAft>
              <a:buSzPts val="2200"/>
              <a:buChar char="•"/>
            </a:pPr>
            <a:r>
              <a:rPr lang="en-US" sz="2200"/>
              <a:t>2017 academic year: 9,239</a:t>
            </a:r>
            <a:endParaRPr sz="2200"/>
          </a:p>
          <a:p>
            <a:pPr marL="457200" lvl="0" indent="-368300" rtl="0">
              <a:lnSpc>
                <a:spcPct val="115000"/>
              </a:lnSpc>
              <a:spcBef>
                <a:spcPts val="0"/>
              </a:spcBef>
              <a:spcAft>
                <a:spcPts val="0"/>
              </a:spcAft>
              <a:buSzPts val="2200"/>
              <a:buChar char="•"/>
            </a:pPr>
            <a:r>
              <a:rPr lang="en-US" sz="2200"/>
              <a:t>No significant increase in borrowing requests</a:t>
            </a:r>
            <a:endParaRPr sz="22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r>
              <a:rPr lang="en-US" sz="2200"/>
              <a:t>Moved interlibrary loan department from public services to technical services</a:t>
            </a:r>
            <a:endParaRPr sz="22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r>
              <a:rPr lang="en-US" sz="2200"/>
              <a:t>Electronic Resources Librarian position hired in 2015</a:t>
            </a:r>
            <a:endParaRPr sz="2200"/>
          </a:p>
          <a:p>
            <a:pPr marL="457200" lvl="0" indent="-368300" rtl="0">
              <a:lnSpc>
                <a:spcPct val="115000"/>
              </a:lnSpc>
              <a:spcBef>
                <a:spcPts val="0"/>
              </a:spcBef>
              <a:spcAft>
                <a:spcPts val="0"/>
              </a:spcAft>
              <a:buSzPts val="2200"/>
              <a:buChar char="•"/>
            </a:pPr>
            <a:r>
              <a:rPr lang="en-US" sz="2200"/>
              <a:t>70% of materials budget spent on electronic resources</a:t>
            </a:r>
            <a:endParaRPr sz="220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rtl="0">
              <a:spcBef>
                <a:spcPts val="1080"/>
              </a:spcBef>
              <a:spcAft>
                <a:spcPts val="0"/>
              </a:spcAft>
              <a:buNone/>
            </a:pPr>
            <a:r>
              <a:rPr lang="en-US"/>
              <a:t>How we do what we do...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2"/>
          </p:nvPr>
        </p:nvSpPr>
        <p:spPr>
          <a:xfrm>
            <a:off x="170200" y="152400"/>
            <a:ext cx="4349400" cy="42063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a:t>Work with your Electronic Resources Librarian or Department: </a:t>
            </a:r>
            <a:endParaRPr/>
          </a:p>
          <a:p>
            <a:pPr marL="457200" lvl="0" indent="-368300" rtl="0">
              <a:spcBef>
                <a:spcPts val="480"/>
              </a:spcBef>
              <a:spcAft>
                <a:spcPts val="0"/>
              </a:spcAft>
              <a:buSzPts val="2200"/>
              <a:buChar char="•"/>
            </a:pPr>
            <a:r>
              <a:rPr lang="en-US" sz="2200"/>
              <a:t>They negotiate your </a:t>
            </a:r>
            <a:r>
              <a:rPr lang="en-US" sz="2200" b="1"/>
              <a:t>licenses</a:t>
            </a:r>
            <a:endParaRPr sz="2200" b="1"/>
          </a:p>
          <a:p>
            <a:pPr marL="457200" lvl="0" indent="-368300" rtl="0">
              <a:spcBef>
                <a:spcPts val="480"/>
              </a:spcBef>
              <a:spcAft>
                <a:spcPts val="0"/>
              </a:spcAft>
              <a:buSzPts val="2200"/>
              <a:buChar char="•"/>
            </a:pPr>
            <a:r>
              <a:rPr lang="en-US" sz="2200"/>
              <a:t>Ask them to make ILL a priority</a:t>
            </a:r>
            <a:endParaRPr sz="2200"/>
          </a:p>
          <a:p>
            <a:pPr marL="457200" lvl="0" indent="-368300" rtl="0">
              <a:spcBef>
                <a:spcPts val="480"/>
              </a:spcBef>
              <a:spcAft>
                <a:spcPts val="0"/>
              </a:spcAft>
              <a:buSzPts val="2200"/>
              <a:buChar char="•"/>
            </a:pPr>
            <a:r>
              <a:rPr lang="en-US" sz="2200"/>
              <a:t>Using SpringShare or other ticketing system for reporting access issues with an online resource.</a:t>
            </a:r>
            <a:endParaRPr sz="2200"/>
          </a:p>
          <a:p>
            <a:pPr marL="0" lvl="0" indent="0" rtl="0">
              <a:spcBef>
                <a:spcPts val="480"/>
              </a:spcBef>
              <a:spcAft>
                <a:spcPts val="0"/>
              </a:spcAft>
              <a:buNone/>
            </a:pPr>
            <a:endParaRPr/>
          </a:p>
          <a:p>
            <a:pPr marL="0" lvl="0" indent="0" rtl="0">
              <a:spcBef>
                <a:spcPts val="480"/>
              </a:spcBef>
              <a:spcAft>
                <a:spcPts val="0"/>
              </a:spcAft>
              <a:buNone/>
            </a:pPr>
            <a:endParaRPr/>
          </a:p>
        </p:txBody>
      </p:sp>
      <p:pic>
        <p:nvPicPr>
          <p:cNvPr id="140" name="Shape 140"/>
          <p:cNvPicPr preferRelativeResize="0"/>
          <p:nvPr/>
        </p:nvPicPr>
        <p:blipFill>
          <a:blip r:embed="rId3">
            <a:alphaModFix/>
          </a:blip>
          <a:stretch>
            <a:fillRect/>
          </a:stretch>
        </p:blipFill>
        <p:spPr>
          <a:xfrm>
            <a:off x="4672000" y="152400"/>
            <a:ext cx="4319599" cy="44969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2"/>
          </p:nvPr>
        </p:nvSpPr>
        <p:spPr>
          <a:xfrm>
            <a:off x="352500" y="613725"/>
            <a:ext cx="8439000" cy="36162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2800"/>
              <a:t>Keeping up to date with new e-resources</a:t>
            </a:r>
            <a:endParaRPr sz="2800"/>
          </a:p>
          <a:p>
            <a:pPr marL="457200" lvl="0" indent="-393700" rtl="0">
              <a:spcBef>
                <a:spcPts val="480"/>
              </a:spcBef>
              <a:spcAft>
                <a:spcPts val="0"/>
              </a:spcAft>
              <a:buSzPts val="2600"/>
              <a:buChar char="•"/>
            </a:pPr>
            <a:r>
              <a:rPr lang="en-US" sz="2600"/>
              <a:t>Example: Testing out a new database or ebook package and usage stats will determine purchasing options</a:t>
            </a:r>
            <a:endParaRPr sz="2600"/>
          </a:p>
          <a:p>
            <a:pPr marL="457200" lvl="0" indent="-393700" rtl="0">
              <a:spcBef>
                <a:spcPts val="0"/>
              </a:spcBef>
              <a:spcAft>
                <a:spcPts val="0"/>
              </a:spcAft>
              <a:buSzPts val="2600"/>
              <a:buChar char="•"/>
            </a:pPr>
            <a:r>
              <a:rPr lang="en-US" sz="2600"/>
              <a:t>Track highly requested e-resources</a:t>
            </a:r>
            <a:endParaRPr sz="2600"/>
          </a:p>
          <a:p>
            <a:pPr marL="457200" lvl="0" indent="-393700" rtl="0">
              <a:spcBef>
                <a:spcPts val="0"/>
              </a:spcBef>
              <a:spcAft>
                <a:spcPts val="0"/>
              </a:spcAft>
              <a:buSzPts val="2600"/>
              <a:buChar char="•"/>
            </a:pPr>
            <a:r>
              <a:rPr lang="en-US" sz="2600"/>
              <a:t>If you own it, they will come </a:t>
            </a:r>
            <a:endParaRPr sz="2600"/>
          </a:p>
          <a:p>
            <a:pPr marL="0" lvl="0" indent="0" rtl="0">
              <a:spcBef>
                <a:spcPts val="480"/>
              </a:spcBef>
              <a:spcAft>
                <a:spcPts val="0"/>
              </a:spcAft>
              <a:buNone/>
            </a:pPr>
            <a:endParaRPr/>
          </a:p>
          <a:p>
            <a:pPr marL="0" lvl="0" indent="0" rtl="0">
              <a:spcBef>
                <a:spcPts val="480"/>
              </a:spcBef>
              <a:spcAft>
                <a:spcPts val="0"/>
              </a:spcAft>
              <a:buNone/>
            </a:pPr>
            <a:endParaRPr b="1"/>
          </a:p>
          <a:p>
            <a:pPr marL="0" lvl="0" indent="0" rtl="0">
              <a:spcBef>
                <a:spcPts val="480"/>
              </a:spcBef>
              <a:spcAft>
                <a:spcPts val="0"/>
              </a:spcAft>
              <a:buNone/>
            </a:pPr>
            <a:endParaRPr/>
          </a:p>
          <a:p>
            <a:pPr marL="0" lvl="0" indent="0" rtl="0">
              <a:spcBef>
                <a:spcPts val="480"/>
              </a:spcBef>
              <a:spcAft>
                <a:spcPts val="0"/>
              </a:spcAft>
              <a:buNone/>
            </a:pPr>
            <a:endParaRPr/>
          </a:p>
          <a:p>
            <a:pPr marL="0" lvl="0" indent="0" rtl="0">
              <a:spcBef>
                <a:spcPts val="48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3090850" y="2327575"/>
            <a:ext cx="5030400" cy="722700"/>
          </a:xfrm>
          <a:prstGeom prst="rect">
            <a:avLst/>
          </a:prstGeom>
          <a:noFill/>
          <a:ln>
            <a:noFill/>
          </a:ln>
        </p:spPr>
        <p:txBody>
          <a:bodyPr spcFirstLastPara="1" wrap="square" lIns="0" tIns="0" rIns="18287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a:t>Director, Interlibrary Loan and Course Reserves</a:t>
            </a:r>
            <a:endParaRPr/>
          </a:p>
          <a:p>
            <a:pPr marL="0" marR="0" lvl="0" indent="0" algn="l" rtl="0">
              <a:lnSpc>
                <a:spcPct val="100000"/>
              </a:lnSpc>
              <a:spcBef>
                <a:spcPts val="0"/>
              </a:spcBef>
              <a:spcAft>
                <a:spcPts val="0"/>
              </a:spcAft>
              <a:buClr>
                <a:schemeClr val="dk1"/>
              </a:buClr>
              <a:buSzPts val="2400"/>
              <a:buFont typeface="Arial"/>
              <a:buNone/>
            </a:pPr>
            <a:r>
              <a:rPr lang="en-US"/>
              <a:t>James Madison University Libraries (VMC) </a:t>
            </a:r>
            <a:endParaRPr/>
          </a:p>
        </p:txBody>
      </p:sp>
      <p:sp>
        <p:nvSpPr>
          <p:cNvPr id="152" name="Shape 152"/>
          <p:cNvSpPr txBox="1">
            <a:spLocks noGrp="1"/>
          </p:cNvSpPr>
          <p:nvPr>
            <p:ph type="body" idx="3"/>
          </p:nvPr>
        </p:nvSpPr>
        <p:spPr>
          <a:xfrm>
            <a:off x="3090835" y="1791337"/>
            <a:ext cx="5030400" cy="488100"/>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a:t>Mikki Butcher</a:t>
            </a:r>
            <a:endParaRPr sz="3600" b="1" i="0" u="none" strike="noStrike" cap="none">
              <a:solidFill>
                <a:srgbClr val="4C8C2B"/>
              </a:solidFill>
              <a:latin typeface="Arial"/>
              <a:ea typeface="Arial"/>
              <a:cs typeface="Arial"/>
              <a:sym typeface="Arial"/>
            </a:endParaRPr>
          </a:p>
        </p:txBody>
      </p:sp>
      <p:pic>
        <p:nvPicPr>
          <p:cNvPr id="153" name="Shape 153"/>
          <p:cNvPicPr preferRelativeResize="0"/>
          <p:nvPr/>
        </p:nvPicPr>
        <p:blipFill rotWithShape="1">
          <a:blip r:embed="rId3">
            <a:alphaModFix/>
          </a:blip>
          <a:srcRect l="29" r="29"/>
          <a:stretch/>
        </p:blipFill>
        <p:spPr>
          <a:xfrm>
            <a:off x="777673" y="1157650"/>
            <a:ext cx="1885193" cy="2828175"/>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74914" y="782961"/>
            <a:ext cx="7377300" cy="313800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a:t>Intro/Background</a:t>
            </a:r>
            <a:endParaRPr sz="54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264750" y="2770325"/>
            <a:ext cx="8556600" cy="1767900"/>
          </a:xfrm>
          <a:prstGeom prst="rect">
            <a:avLst/>
          </a:prstGeom>
          <a:noFill/>
          <a:ln>
            <a:noFill/>
          </a:ln>
        </p:spPr>
        <p:txBody>
          <a:bodyPr spcFirstLastPara="1" wrap="square" lIns="0" tIns="0" rIns="182875" bIns="45700" anchor="t" anchorCtr="0">
            <a:noAutofit/>
          </a:bodyPr>
          <a:lstStyle/>
          <a:p>
            <a:pPr marL="0" lvl="0" indent="0">
              <a:spcBef>
                <a:spcPts val="0"/>
              </a:spcBef>
              <a:spcAft>
                <a:spcPts val="0"/>
              </a:spcAft>
              <a:buClr>
                <a:schemeClr val="dk1"/>
              </a:buClr>
              <a:buSzPts val="2400"/>
              <a:buFont typeface="Arial"/>
              <a:buNone/>
            </a:pPr>
            <a:r>
              <a:rPr lang="en-US" sz="1800"/>
              <a:t>O</a:t>
            </a:r>
            <a:r>
              <a:rPr lang="en-US" sz="1700"/>
              <a:t>ur ILS is Sierra, currently in review for contract renewal. </a:t>
            </a:r>
            <a:endParaRPr sz="1700"/>
          </a:p>
          <a:p>
            <a:pPr marL="0" lvl="0" indent="0">
              <a:spcBef>
                <a:spcPts val="0"/>
              </a:spcBef>
              <a:spcAft>
                <a:spcPts val="0"/>
              </a:spcAft>
              <a:buClr>
                <a:schemeClr val="dk1"/>
              </a:buClr>
              <a:buSzPts val="2400"/>
              <a:buFont typeface="Arial"/>
              <a:buNone/>
            </a:pPr>
            <a:endParaRPr sz="1700"/>
          </a:p>
          <a:p>
            <a:pPr marL="0" lvl="0" indent="0">
              <a:spcBef>
                <a:spcPts val="0"/>
              </a:spcBef>
              <a:spcAft>
                <a:spcPts val="0"/>
              </a:spcAft>
              <a:buClr>
                <a:schemeClr val="dk1"/>
              </a:buClr>
              <a:buSzPts val="2400"/>
              <a:buFont typeface="Arial"/>
              <a:buNone/>
            </a:pPr>
            <a:r>
              <a:rPr lang="en-US" sz="1700"/>
              <a:t>We are an ILLiad library. We participate in OCLC Direct Request which allows for 30% of total borrowing requests being processed unmediated.</a:t>
            </a:r>
            <a:endParaRPr sz="1700"/>
          </a:p>
          <a:p>
            <a:pPr marL="0" lvl="0" indent="0">
              <a:spcBef>
                <a:spcPts val="0"/>
              </a:spcBef>
              <a:spcAft>
                <a:spcPts val="0"/>
              </a:spcAft>
              <a:buClr>
                <a:schemeClr val="dk1"/>
              </a:buClr>
              <a:buSzPts val="2400"/>
              <a:buFont typeface="Arial"/>
              <a:buNone/>
            </a:pPr>
            <a:endParaRPr sz="1700"/>
          </a:p>
          <a:p>
            <a:pPr marL="0" lvl="0" indent="0" rtl="0">
              <a:spcBef>
                <a:spcPts val="0"/>
              </a:spcBef>
              <a:spcAft>
                <a:spcPts val="0"/>
              </a:spcAft>
              <a:buClr>
                <a:schemeClr val="dk1"/>
              </a:buClr>
              <a:buSzPts val="2400"/>
              <a:buFont typeface="Arial"/>
              <a:buNone/>
            </a:pPr>
            <a:r>
              <a:rPr lang="en-US" sz="1700"/>
              <a:t>We process approx. 25,000 requests annually. Split evenly between Borrowing and Lending.</a:t>
            </a:r>
            <a:endParaRPr sz="1700"/>
          </a:p>
          <a:p>
            <a:pPr marL="0" lvl="0" indent="0" rtl="0">
              <a:spcBef>
                <a:spcPts val="0"/>
              </a:spcBef>
              <a:spcAft>
                <a:spcPts val="0"/>
              </a:spcAft>
              <a:buClr>
                <a:schemeClr val="dk1"/>
              </a:buClr>
              <a:buSzPts val="2400"/>
              <a:buFont typeface="Arial"/>
              <a:buNone/>
            </a:pPr>
            <a:endParaRPr sz="1800"/>
          </a:p>
        </p:txBody>
      </p:sp>
      <p:sp>
        <p:nvSpPr>
          <p:cNvPr id="164" name="Shape 164"/>
          <p:cNvSpPr txBox="1">
            <a:spLocks noGrp="1"/>
          </p:cNvSpPr>
          <p:nvPr>
            <p:ph type="body" idx="3"/>
          </p:nvPr>
        </p:nvSpPr>
        <p:spPr>
          <a:xfrm>
            <a:off x="264750" y="501125"/>
            <a:ext cx="4784100" cy="2269200"/>
          </a:xfrm>
          <a:prstGeom prst="rect">
            <a:avLst/>
          </a:prstGeom>
          <a:noFill/>
          <a:ln>
            <a:noFill/>
          </a:ln>
        </p:spPr>
        <p:txBody>
          <a:bodyPr spcFirstLastPara="1" wrap="square" lIns="0" tIns="45700" rIns="182875" bIns="0" anchor="b" anchorCtr="0">
            <a:noAutofit/>
          </a:bodyPr>
          <a:lstStyle/>
          <a:p>
            <a:pPr marL="0" lvl="0" indent="0" rtl="0">
              <a:spcBef>
                <a:spcPts val="0"/>
              </a:spcBef>
              <a:spcAft>
                <a:spcPts val="0"/>
              </a:spcAft>
              <a:buClr>
                <a:schemeClr val="dk1"/>
              </a:buClr>
              <a:buSzPts val="2400"/>
              <a:buFont typeface="Arial"/>
              <a:buNone/>
            </a:pPr>
            <a:r>
              <a:rPr lang="en-US" sz="1800" b="0">
                <a:solidFill>
                  <a:schemeClr val="dk1"/>
                </a:solidFill>
              </a:rPr>
              <a:t>James Madison University is located in the beautiful Shenandoah Valley, 2 hours south of DC. Enrollment is currently 23,000.</a:t>
            </a:r>
            <a:endParaRPr sz="1800" b="0">
              <a:solidFill>
                <a:schemeClr val="dk1"/>
              </a:solidFill>
            </a:endParaRPr>
          </a:p>
          <a:p>
            <a:pPr marL="0" lvl="0" indent="0" rtl="0">
              <a:spcBef>
                <a:spcPts val="0"/>
              </a:spcBef>
              <a:spcAft>
                <a:spcPts val="0"/>
              </a:spcAft>
              <a:buClr>
                <a:schemeClr val="dk1"/>
              </a:buClr>
              <a:buSzPts val="2400"/>
              <a:buFont typeface="Arial"/>
              <a:buNone/>
            </a:pPr>
            <a:endParaRPr sz="1800" b="0">
              <a:solidFill>
                <a:schemeClr val="dk1"/>
              </a:solidFill>
            </a:endParaRPr>
          </a:p>
          <a:p>
            <a:pPr marL="0" lvl="0" indent="0" rtl="0">
              <a:spcBef>
                <a:spcPts val="0"/>
              </a:spcBef>
              <a:spcAft>
                <a:spcPts val="0"/>
              </a:spcAft>
              <a:buClr>
                <a:schemeClr val="dk1"/>
              </a:buClr>
              <a:buSzPts val="2400"/>
              <a:buFont typeface="Arial"/>
              <a:buNone/>
            </a:pPr>
            <a:r>
              <a:rPr lang="en-US" sz="1800" b="0">
                <a:solidFill>
                  <a:schemeClr val="dk1"/>
                </a:solidFill>
              </a:rPr>
              <a:t>I’ve been at JMU Libraries for 25 + years. During that time, I’ve worked in ILL, Serials, Microforms, and Course Reserves. </a:t>
            </a:r>
            <a:endParaRPr sz="1800" b="0">
              <a:solidFill>
                <a:schemeClr val="dk1"/>
              </a:solidFill>
            </a:endParaRPr>
          </a:p>
          <a:p>
            <a:pPr marL="0" lvl="0" indent="0" rtl="0">
              <a:spcBef>
                <a:spcPts val="0"/>
              </a:spcBef>
              <a:spcAft>
                <a:spcPts val="0"/>
              </a:spcAft>
              <a:buClr>
                <a:schemeClr val="dk1"/>
              </a:buClr>
              <a:buSzPts val="2400"/>
              <a:buFont typeface="Arial"/>
              <a:buNone/>
            </a:pPr>
            <a:endParaRPr sz="1800" b="0">
              <a:solidFill>
                <a:schemeClr val="dk1"/>
              </a:solidFill>
            </a:endParaRPr>
          </a:p>
        </p:txBody>
      </p:sp>
      <p:pic>
        <p:nvPicPr>
          <p:cNvPr id="165" name="Shape 165"/>
          <p:cNvPicPr preferRelativeResize="0"/>
          <p:nvPr/>
        </p:nvPicPr>
        <p:blipFill>
          <a:blip r:embed="rId3">
            <a:alphaModFix/>
          </a:blip>
          <a:stretch>
            <a:fillRect/>
          </a:stretch>
        </p:blipFill>
        <p:spPr>
          <a:xfrm>
            <a:off x="5116350" y="423426"/>
            <a:ext cx="3601051" cy="2269200"/>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a:spcBef>
                <a:spcPts val="1080"/>
              </a:spcBef>
              <a:spcAft>
                <a:spcPts val="0"/>
              </a:spcAft>
              <a:buNone/>
            </a:pPr>
            <a:r>
              <a:rPr lang="en-US"/>
              <a:t>How we do what we do...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352511" y="28655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3600"/>
              <a:buFont typeface="Arial"/>
              <a:buNone/>
            </a:pPr>
            <a:r>
              <a:rPr lang="en-US"/>
              <a:t> </a:t>
            </a:r>
            <a:endParaRPr sz="3600" b="1" i="0" u="none" strike="noStrike" cap="none">
              <a:solidFill>
                <a:srgbClr val="4C8C2B"/>
              </a:solidFill>
              <a:latin typeface="Arial"/>
              <a:ea typeface="Arial"/>
              <a:cs typeface="Arial"/>
              <a:sym typeface="Arial"/>
            </a:endParaRPr>
          </a:p>
        </p:txBody>
      </p:sp>
      <p:sp>
        <p:nvSpPr>
          <p:cNvPr id="177" name="Shape 177"/>
          <p:cNvSpPr txBox="1">
            <a:spLocks noGrp="1"/>
          </p:cNvSpPr>
          <p:nvPr>
            <p:ph type="body" idx="2"/>
          </p:nvPr>
        </p:nvSpPr>
        <p:spPr>
          <a:xfrm>
            <a:off x="415875" y="1588425"/>
            <a:ext cx="8017800" cy="28932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2400"/>
              <a:buFont typeface="Arial"/>
              <a:buNone/>
            </a:pPr>
            <a:endParaRPr sz="1600"/>
          </a:p>
          <a:p>
            <a:pPr marL="0" lvl="0" indent="0" rtl="0">
              <a:spcBef>
                <a:spcPts val="0"/>
              </a:spcBef>
              <a:spcAft>
                <a:spcPts val="0"/>
              </a:spcAft>
              <a:buClr>
                <a:schemeClr val="dk1"/>
              </a:buClr>
              <a:buSzPts val="2400"/>
              <a:buFont typeface="Arial"/>
              <a:buNone/>
            </a:pPr>
            <a:r>
              <a:rPr lang="en-US" sz="1600"/>
              <a:t>We are a member of the VIVA consortia.</a:t>
            </a:r>
            <a:endParaRPr sz="1600"/>
          </a:p>
          <a:p>
            <a:pPr marL="457200" lvl="0" indent="-317500" rtl="0">
              <a:spcBef>
                <a:spcPts val="0"/>
              </a:spcBef>
              <a:spcAft>
                <a:spcPts val="0"/>
              </a:spcAft>
              <a:buSzPts val="1400"/>
              <a:buChar char="•"/>
            </a:pPr>
            <a:r>
              <a:rPr lang="en-US" sz="1400"/>
              <a:t>39 state-assisted colleges and universities</a:t>
            </a:r>
            <a:endParaRPr sz="1400"/>
          </a:p>
          <a:p>
            <a:pPr marL="457200" lvl="0" indent="-317500" rtl="0">
              <a:spcBef>
                <a:spcPts val="0"/>
              </a:spcBef>
              <a:spcAft>
                <a:spcPts val="0"/>
              </a:spcAft>
              <a:buSzPts val="1400"/>
              <a:buChar char="•"/>
            </a:pPr>
            <a:r>
              <a:rPr lang="en-US" sz="1400"/>
              <a:t>32 private colleges and universities.</a:t>
            </a:r>
            <a:endParaRPr sz="1400"/>
          </a:p>
          <a:p>
            <a:pPr marL="0" lvl="0" indent="0" rtl="0">
              <a:spcBef>
                <a:spcPts val="0"/>
              </a:spcBef>
              <a:spcAft>
                <a:spcPts val="0"/>
              </a:spcAft>
              <a:buClr>
                <a:schemeClr val="dk1"/>
              </a:buClr>
              <a:buSzPts val="2400"/>
              <a:buFont typeface="Arial"/>
              <a:buNone/>
            </a:pPr>
            <a:endParaRPr sz="1600"/>
          </a:p>
          <a:p>
            <a:pPr marL="0" lvl="0" indent="0" rtl="0">
              <a:spcBef>
                <a:spcPts val="0"/>
              </a:spcBef>
              <a:spcAft>
                <a:spcPts val="0"/>
              </a:spcAft>
              <a:buClr>
                <a:schemeClr val="dk1"/>
              </a:buClr>
              <a:buSzPts val="2400"/>
              <a:buFont typeface="Arial"/>
              <a:buNone/>
            </a:pPr>
            <a:r>
              <a:rPr lang="en-US" sz="1600"/>
              <a:t>During the FY17-19 Biennium, VIVA </a:t>
            </a:r>
            <a:r>
              <a:rPr lang="en-US" sz="1400"/>
              <a:t>added 28,000 ebooks to shared collections, with an estimated 6,000 new titles to be added each year the contracts continue. Most notably, these collections include the rights for VIVA institutions to lend whole ebooks via Interlibrary Loan without the use of restrictive software, a first for libraries worldwide. </a:t>
            </a:r>
            <a:endParaRPr sz="1400"/>
          </a:p>
          <a:p>
            <a:pPr marL="0" lvl="0" indent="0" rtl="0">
              <a:spcBef>
                <a:spcPts val="0"/>
              </a:spcBef>
              <a:spcAft>
                <a:spcPts val="0"/>
              </a:spcAft>
              <a:buClr>
                <a:schemeClr val="dk1"/>
              </a:buClr>
              <a:buSzPts val="2400"/>
              <a:buFont typeface="Arial"/>
              <a:buNone/>
            </a:pPr>
            <a:endParaRPr sz="1400"/>
          </a:p>
          <a:p>
            <a:pPr marL="0" lvl="0" indent="0" rtl="0">
              <a:spcBef>
                <a:spcPts val="0"/>
              </a:spcBef>
              <a:spcAft>
                <a:spcPts val="0"/>
              </a:spcAft>
              <a:buClr>
                <a:schemeClr val="dk1"/>
              </a:buClr>
              <a:buSzPts val="2400"/>
              <a:buFont typeface="Arial"/>
              <a:buNone/>
            </a:pPr>
            <a:r>
              <a:rPr lang="en-US" sz="1600" u="sng">
                <a:solidFill>
                  <a:schemeClr val="hlink"/>
                </a:solidFill>
                <a:hlinkClick r:id="rId3"/>
              </a:rPr>
              <a:t>http://www.vivalib.org/index.html</a:t>
            </a:r>
            <a:endParaRPr sz="1400"/>
          </a:p>
          <a:p>
            <a:pPr marL="0" lvl="0" indent="0" rtl="0">
              <a:spcBef>
                <a:spcPts val="0"/>
              </a:spcBef>
              <a:spcAft>
                <a:spcPts val="0"/>
              </a:spcAft>
              <a:buClr>
                <a:schemeClr val="dk1"/>
              </a:buClr>
              <a:buSzPts val="2400"/>
              <a:buFont typeface="Arial"/>
              <a:buNone/>
            </a:pPr>
            <a:endParaRPr sz="1400"/>
          </a:p>
          <a:p>
            <a:pPr marL="0" marR="0" lvl="0" indent="0" algn="l" rtl="0">
              <a:spcBef>
                <a:spcPts val="0"/>
              </a:spcBef>
              <a:spcAft>
                <a:spcPts val="0"/>
              </a:spcAft>
              <a:buClr>
                <a:schemeClr val="dk1"/>
              </a:buClr>
              <a:buSzPts val="2400"/>
              <a:buFont typeface="Arial"/>
              <a:buNone/>
            </a:pPr>
            <a:endParaRPr sz="1600"/>
          </a:p>
          <a:p>
            <a:pPr marL="0" marR="0" lvl="0" indent="0" algn="l" rtl="0">
              <a:spcBef>
                <a:spcPts val="0"/>
              </a:spcBef>
              <a:spcAft>
                <a:spcPts val="0"/>
              </a:spcAft>
              <a:buClr>
                <a:schemeClr val="dk1"/>
              </a:buClr>
              <a:buSzPts val="2400"/>
              <a:buFont typeface="Arial"/>
              <a:buNone/>
            </a:pPr>
            <a:r>
              <a:rPr lang="en-US" sz="1400"/>
              <a:t> </a:t>
            </a:r>
            <a:endParaRPr sz="1400"/>
          </a:p>
          <a:p>
            <a:pPr marL="0" marR="0" lvl="0" indent="0" algn="l" rtl="0">
              <a:spcBef>
                <a:spcPts val="0"/>
              </a:spcBef>
              <a:spcAft>
                <a:spcPts val="0"/>
              </a:spcAft>
              <a:buClr>
                <a:schemeClr val="dk1"/>
              </a:buClr>
              <a:buSzPts val="2400"/>
              <a:buFont typeface="Arial"/>
              <a:buNone/>
            </a:pPr>
            <a:endParaRPr sz="1600"/>
          </a:p>
          <a:p>
            <a:pPr marL="0" marR="0" lvl="0" indent="0" algn="l" rtl="0">
              <a:spcBef>
                <a:spcPts val="0"/>
              </a:spcBef>
              <a:spcAft>
                <a:spcPts val="0"/>
              </a:spcAft>
              <a:buClr>
                <a:schemeClr val="dk1"/>
              </a:buClr>
              <a:buSzPts val="2400"/>
              <a:buFont typeface="Arial"/>
              <a:buNone/>
            </a:pPr>
            <a:endParaRPr sz="1600"/>
          </a:p>
          <a:p>
            <a:pPr marL="0" marR="0" lvl="0" indent="0" algn="l" rtl="0">
              <a:spcBef>
                <a:spcPts val="0"/>
              </a:spcBef>
              <a:spcAft>
                <a:spcPts val="0"/>
              </a:spcAft>
              <a:buClr>
                <a:schemeClr val="dk1"/>
              </a:buClr>
              <a:buSzPts val="2400"/>
              <a:buFont typeface="Arial"/>
              <a:buNone/>
            </a:pPr>
            <a:endParaRPr sz="18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p:txBody>
      </p:sp>
      <p:pic>
        <p:nvPicPr>
          <p:cNvPr id="178" name="Shape 178"/>
          <p:cNvPicPr preferRelativeResize="0"/>
          <p:nvPr/>
        </p:nvPicPr>
        <p:blipFill>
          <a:blip r:embed="rId4">
            <a:alphaModFix/>
          </a:blip>
          <a:stretch>
            <a:fillRect/>
          </a:stretch>
        </p:blipFill>
        <p:spPr>
          <a:xfrm>
            <a:off x="628650" y="465325"/>
            <a:ext cx="7886700" cy="100965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2"/>
          </p:nvPr>
        </p:nvSpPr>
        <p:spPr>
          <a:xfrm>
            <a:off x="4018375" y="202700"/>
            <a:ext cx="4799100" cy="2392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Arial"/>
              <a:buNone/>
            </a:pPr>
            <a:r>
              <a:rPr lang="en-US" sz="1800" i="1"/>
              <a:t>What does this mean?</a:t>
            </a:r>
            <a:endParaRPr sz="1800" i="1"/>
          </a:p>
          <a:p>
            <a:pPr marL="0" lvl="0" indent="0" rtl="0">
              <a:spcBef>
                <a:spcPts val="0"/>
              </a:spcBef>
              <a:spcAft>
                <a:spcPts val="0"/>
              </a:spcAft>
              <a:buClr>
                <a:schemeClr val="dk1"/>
              </a:buClr>
              <a:buSzPts val="2400"/>
              <a:buFont typeface="Arial"/>
              <a:buNone/>
            </a:pPr>
            <a:endParaRPr sz="1400"/>
          </a:p>
          <a:p>
            <a:pPr marL="0" lvl="0" indent="0" rtl="0">
              <a:spcBef>
                <a:spcPts val="0"/>
              </a:spcBef>
              <a:spcAft>
                <a:spcPts val="0"/>
              </a:spcAft>
              <a:buClr>
                <a:schemeClr val="dk1"/>
              </a:buClr>
              <a:buSzPts val="2400"/>
              <a:buFont typeface="Arial"/>
              <a:buNone/>
            </a:pPr>
            <a:r>
              <a:rPr lang="en-US" sz="1600"/>
              <a:t>January 2017, member libraries began lending whole ebooks from:</a:t>
            </a:r>
            <a:endParaRPr sz="1600"/>
          </a:p>
          <a:p>
            <a:pPr marL="0" lvl="0" indent="0" rtl="0">
              <a:spcBef>
                <a:spcPts val="0"/>
              </a:spcBef>
              <a:spcAft>
                <a:spcPts val="0"/>
              </a:spcAft>
              <a:buClr>
                <a:schemeClr val="dk1"/>
              </a:buClr>
              <a:buSzPts val="2400"/>
              <a:buFont typeface="Arial"/>
              <a:buNone/>
            </a:pPr>
            <a:endParaRPr sz="1600"/>
          </a:p>
          <a:p>
            <a:pPr marL="457200" lvl="0" indent="-330200" rtl="0">
              <a:spcBef>
                <a:spcPts val="0"/>
              </a:spcBef>
              <a:spcAft>
                <a:spcPts val="0"/>
              </a:spcAft>
              <a:buSzPts val="1600"/>
              <a:buChar char="•"/>
            </a:pPr>
            <a:r>
              <a:rPr lang="en-US" sz="1600"/>
              <a:t>Brill</a:t>
            </a:r>
            <a:endParaRPr sz="1600"/>
          </a:p>
          <a:p>
            <a:pPr marL="457200" lvl="0" indent="-330200" rtl="0">
              <a:spcBef>
                <a:spcPts val="0"/>
              </a:spcBef>
              <a:spcAft>
                <a:spcPts val="0"/>
              </a:spcAft>
              <a:buSzPts val="1600"/>
              <a:buChar char="•"/>
            </a:pPr>
            <a:r>
              <a:rPr lang="en-US" sz="1600"/>
              <a:t>Oxford University Press </a:t>
            </a:r>
            <a:endParaRPr sz="1600"/>
          </a:p>
          <a:p>
            <a:pPr marL="457200" lvl="0" indent="-330200" rtl="0">
              <a:spcBef>
                <a:spcPts val="0"/>
              </a:spcBef>
              <a:spcAft>
                <a:spcPts val="0"/>
              </a:spcAft>
              <a:buSzPts val="1600"/>
              <a:buChar char="•"/>
            </a:pPr>
            <a:r>
              <a:rPr lang="en-US" sz="1600"/>
              <a:t>Taylor &amp; Francis</a:t>
            </a:r>
            <a:endParaRPr sz="1600"/>
          </a:p>
          <a:p>
            <a:pPr marL="457200" lvl="0" indent="-330200" rtl="0">
              <a:spcBef>
                <a:spcPts val="0"/>
              </a:spcBef>
              <a:spcAft>
                <a:spcPts val="0"/>
              </a:spcAft>
              <a:buSzPts val="1600"/>
              <a:buChar char="•"/>
            </a:pPr>
            <a:r>
              <a:rPr lang="en-US" sz="1600"/>
              <a:t>Wiley</a:t>
            </a:r>
            <a:endParaRPr sz="1600"/>
          </a:p>
          <a:p>
            <a:pPr marL="0" lvl="0" indent="0" rtl="0">
              <a:spcBef>
                <a:spcPts val="0"/>
              </a:spcBef>
              <a:spcAft>
                <a:spcPts val="0"/>
              </a:spcAft>
              <a:buClr>
                <a:schemeClr val="dk1"/>
              </a:buClr>
              <a:buSzPts val="2400"/>
              <a:buFont typeface="Arial"/>
              <a:buNone/>
            </a:pPr>
            <a:endParaRPr sz="1400"/>
          </a:p>
          <a:p>
            <a:pPr marL="0" lvl="0" indent="0" rtl="0">
              <a:spcBef>
                <a:spcPts val="0"/>
              </a:spcBef>
              <a:spcAft>
                <a:spcPts val="0"/>
              </a:spcAft>
              <a:buClr>
                <a:schemeClr val="dk1"/>
              </a:buClr>
              <a:buSzPts val="2400"/>
              <a:buFont typeface="Arial"/>
              <a:buNone/>
            </a:pPr>
            <a:endParaRPr sz="1400"/>
          </a:p>
          <a:p>
            <a:pPr marL="0" lvl="0" indent="0" rtl="0">
              <a:spcBef>
                <a:spcPts val="0"/>
              </a:spcBef>
              <a:spcAft>
                <a:spcPts val="0"/>
              </a:spcAft>
              <a:buClr>
                <a:schemeClr val="dk1"/>
              </a:buClr>
              <a:buSzPts val="2400"/>
              <a:buFont typeface="Arial"/>
              <a:buNone/>
            </a:pPr>
            <a:endParaRPr sz="1400"/>
          </a:p>
          <a:p>
            <a:pPr marL="0" lvl="0" indent="0" algn="ctr" rtl="0">
              <a:spcBef>
                <a:spcPts val="0"/>
              </a:spcBef>
              <a:spcAft>
                <a:spcPts val="0"/>
              </a:spcAft>
              <a:buClr>
                <a:schemeClr val="dk1"/>
              </a:buClr>
              <a:buSzPts val="2400"/>
              <a:buFont typeface="Arial"/>
              <a:buNone/>
            </a:pPr>
            <a:endParaRPr sz="1600"/>
          </a:p>
          <a:p>
            <a:pPr marL="0" lvl="0" indent="0" rtl="0">
              <a:spcBef>
                <a:spcPts val="0"/>
              </a:spcBef>
              <a:spcAft>
                <a:spcPts val="0"/>
              </a:spcAft>
              <a:buClr>
                <a:schemeClr val="dk1"/>
              </a:buClr>
              <a:buSzPts val="2400"/>
              <a:buFont typeface="Arial"/>
              <a:buNone/>
            </a:pPr>
            <a:endParaRPr sz="1600"/>
          </a:p>
          <a:p>
            <a:pPr marL="0" lvl="0" indent="0" rtl="0">
              <a:spcBef>
                <a:spcPts val="0"/>
              </a:spcBef>
              <a:spcAft>
                <a:spcPts val="0"/>
              </a:spcAft>
              <a:buClr>
                <a:schemeClr val="dk1"/>
              </a:buClr>
              <a:buSzPts val="2400"/>
              <a:buFont typeface="Arial"/>
              <a:buNone/>
            </a:pPr>
            <a:endParaRPr sz="1400"/>
          </a:p>
          <a:p>
            <a:pPr marL="0" lvl="0" indent="0" rtl="0">
              <a:spcBef>
                <a:spcPts val="0"/>
              </a:spcBef>
              <a:spcAft>
                <a:spcPts val="0"/>
              </a:spcAft>
              <a:buClr>
                <a:schemeClr val="dk1"/>
              </a:buClr>
              <a:buSzPts val="2400"/>
              <a:buFont typeface="Arial"/>
              <a:buNone/>
            </a:pPr>
            <a:endParaRPr sz="1600"/>
          </a:p>
          <a:p>
            <a:pPr marL="0" marR="0" lvl="0" indent="0" algn="l" rtl="0">
              <a:spcBef>
                <a:spcPts val="0"/>
              </a:spcBef>
              <a:spcAft>
                <a:spcPts val="0"/>
              </a:spcAft>
              <a:buClr>
                <a:schemeClr val="dk1"/>
              </a:buClr>
              <a:buSzPts val="2400"/>
              <a:buFont typeface="Arial"/>
              <a:buNone/>
            </a:pPr>
            <a:endParaRPr sz="2000"/>
          </a:p>
          <a:p>
            <a:pPr marL="0" lvl="0" indent="0"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p:txBody>
      </p:sp>
      <p:pic>
        <p:nvPicPr>
          <p:cNvPr id="184" name="Shape 184"/>
          <p:cNvPicPr preferRelativeResize="0"/>
          <p:nvPr/>
        </p:nvPicPr>
        <p:blipFill>
          <a:blip r:embed="rId3">
            <a:alphaModFix/>
          </a:blip>
          <a:stretch>
            <a:fillRect/>
          </a:stretch>
        </p:blipFill>
        <p:spPr>
          <a:xfrm>
            <a:off x="340775" y="226950"/>
            <a:ext cx="3507931" cy="2343701"/>
          </a:xfrm>
          <a:prstGeom prst="rect">
            <a:avLst/>
          </a:prstGeom>
          <a:noFill/>
          <a:ln>
            <a:noFill/>
          </a:ln>
        </p:spPr>
      </p:pic>
      <p:sp>
        <p:nvSpPr>
          <p:cNvPr id="185" name="Shape 185"/>
          <p:cNvSpPr txBox="1"/>
          <p:nvPr/>
        </p:nvSpPr>
        <p:spPr>
          <a:xfrm>
            <a:off x="800900" y="2660750"/>
            <a:ext cx="8063400" cy="41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chemeClr val="dk1"/>
                </a:solidFill>
              </a:rPr>
              <a:t>We fill Lending Loan requests as Articles by sending full ebook pdf’s.</a:t>
            </a:r>
            <a:endParaRPr sz="1600">
              <a:solidFill>
                <a:schemeClr val="dk1"/>
              </a:solidFill>
            </a:endParaRPr>
          </a:p>
          <a:p>
            <a:pPr marL="0" lvl="0" indent="0" rtl="0">
              <a:spcBef>
                <a:spcPts val="0"/>
              </a:spcBef>
              <a:spcAft>
                <a:spcPts val="0"/>
              </a:spcAft>
              <a:buNone/>
            </a:pPr>
            <a:endParaRPr sz="1600">
              <a:solidFill>
                <a:schemeClr val="dk1"/>
              </a:solidFill>
            </a:endParaRPr>
          </a:p>
          <a:p>
            <a:pPr marL="0" lvl="0" indent="0" rtl="0">
              <a:spcBef>
                <a:spcPts val="0"/>
              </a:spcBef>
              <a:spcAft>
                <a:spcPts val="0"/>
              </a:spcAft>
              <a:buClr>
                <a:schemeClr val="dk1"/>
              </a:buClr>
              <a:buSzPts val="2400"/>
              <a:buFont typeface="Arial"/>
              <a:buNone/>
            </a:pPr>
            <a:endParaRPr sz="1600">
              <a:solidFill>
                <a:schemeClr val="dk1"/>
              </a:solidFill>
            </a:endParaRPr>
          </a:p>
        </p:txBody>
      </p:sp>
      <p:sp>
        <p:nvSpPr>
          <p:cNvPr id="186" name="Shape 186"/>
          <p:cNvSpPr txBox="1"/>
          <p:nvPr/>
        </p:nvSpPr>
        <p:spPr>
          <a:xfrm>
            <a:off x="340775" y="3719700"/>
            <a:ext cx="3850500" cy="59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7" name="Shape 187"/>
          <p:cNvSpPr txBox="1"/>
          <p:nvPr/>
        </p:nvSpPr>
        <p:spPr>
          <a:xfrm>
            <a:off x="340775" y="3144800"/>
            <a:ext cx="3507900" cy="1197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b="1" u="sng"/>
              <a:t>Pros:</a:t>
            </a:r>
            <a:endParaRPr b="1" u="sng"/>
          </a:p>
          <a:p>
            <a:pPr marL="457200" lvl="0" indent="-317500" rtl="0">
              <a:spcBef>
                <a:spcPts val="0"/>
              </a:spcBef>
              <a:spcAft>
                <a:spcPts val="0"/>
              </a:spcAft>
              <a:buSzPts val="1400"/>
              <a:buChar char="●"/>
            </a:pPr>
            <a:r>
              <a:rPr lang="en-US"/>
              <a:t>Immediate access for patrons.</a:t>
            </a:r>
            <a:endParaRPr/>
          </a:p>
          <a:p>
            <a:pPr marL="457200" lvl="0" indent="-317500">
              <a:spcBef>
                <a:spcPts val="0"/>
              </a:spcBef>
              <a:spcAft>
                <a:spcPts val="0"/>
              </a:spcAft>
              <a:buSzPts val="1400"/>
              <a:buChar char="●"/>
            </a:pPr>
            <a:r>
              <a:rPr lang="en-US"/>
              <a:t>Reduced shipping charges.</a:t>
            </a:r>
            <a:endParaRPr/>
          </a:p>
          <a:p>
            <a:pPr marL="0" lvl="0" indent="0">
              <a:spcBef>
                <a:spcPts val="0"/>
              </a:spcBef>
              <a:spcAft>
                <a:spcPts val="0"/>
              </a:spcAft>
              <a:buNone/>
            </a:pPr>
            <a:endParaRPr/>
          </a:p>
        </p:txBody>
      </p:sp>
      <p:sp>
        <p:nvSpPr>
          <p:cNvPr id="188" name="Shape 188"/>
          <p:cNvSpPr txBox="1"/>
          <p:nvPr/>
        </p:nvSpPr>
        <p:spPr>
          <a:xfrm>
            <a:off x="6469425" y="3586200"/>
            <a:ext cx="5125800" cy="59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9" name="Shape 189"/>
          <p:cNvSpPr txBox="1"/>
          <p:nvPr/>
        </p:nvSpPr>
        <p:spPr>
          <a:xfrm>
            <a:off x="4018375" y="3078950"/>
            <a:ext cx="4799100" cy="1708500"/>
          </a:xfrm>
          <a:prstGeom prst="rect">
            <a:avLst/>
          </a:prstGeom>
          <a:noFill/>
          <a:ln>
            <a:noFill/>
          </a:ln>
        </p:spPr>
        <p:txBody>
          <a:bodyPr spcFirstLastPara="1" wrap="square" lIns="91425" tIns="91425" rIns="91425" bIns="91425" anchor="t" anchorCtr="0">
            <a:noAutofit/>
          </a:bodyPr>
          <a:lstStyle/>
          <a:p>
            <a:pPr marL="457200" lvl="0" indent="457200" rtl="0">
              <a:spcBef>
                <a:spcPts val="0"/>
              </a:spcBef>
              <a:spcAft>
                <a:spcPts val="0"/>
              </a:spcAft>
              <a:buNone/>
            </a:pPr>
            <a:r>
              <a:rPr lang="en-US" b="1" u="sng"/>
              <a:t>Cons:</a:t>
            </a:r>
            <a:endParaRPr b="1" u="sng"/>
          </a:p>
          <a:p>
            <a:pPr marL="457200" lvl="0" indent="-317500" rtl="0">
              <a:spcBef>
                <a:spcPts val="0"/>
              </a:spcBef>
              <a:spcAft>
                <a:spcPts val="0"/>
              </a:spcAft>
              <a:buSzPts val="1400"/>
              <a:buChar char="●"/>
            </a:pPr>
            <a:r>
              <a:rPr lang="en-US"/>
              <a:t>Publisher platforms unique</a:t>
            </a:r>
            <a:endParaRPr/>
          </a:p>
          <a:p>
            <a:pPr marL="914400" lvl="1" indent="-317500" rtl="0">
              <a:spcBef>
                <a:spcPts val="0"/>
              </a:spcBef>
              <a:spcAft>
                <a:spcPts val="0"/>
              </a:spcAft>
              <a:buSzPts val="1400"/>
              <a:buChar char="○"/>
            </a:pPr>
            <a:r>
              <a:rPr lang="en-US"/>
              <a:t>Entire book as one pdf</a:t>
            </a:r>
            <a:endParaRPr/>
          </a:p>
          <a:p>
            <a:pPr marL="914400" lvl="1" indent="-317500" rtl="0">
              <a:spcBef>
                <a:spcPts val="0"/>
              </a:spcBef>
              <a:spcAft>
                <a:spcPts val="0"/>
              </a:spcAft>
              <a:buSzPts val="1400"/>
              <a:buChar char="○"/>
            </a:pPr>
            <a:r>
              <a:rPr lang="en-US"/>
              <a:t>Individual chapter pdf’s</a:t>
            </a:r>
            <a:endParaRPr/>
          </a:p>
          <a:p>
            <a:pPr marL="457200" lvl="0" indent="-317500" rtl="0">
              <a:spcBef>
                <a:spcPts val="0"/>
              </a:spcBef>
              <a:spcAft>
                <a:spcPts val="0"/>
              </a:spcAft>
              <a:buSzPts val="1400"/>
              <a:buChar char="●"/>
            </a:pPr>
            <a:r>
              <a:rPr lang="en-US"/>
              <a:t>Oxford does not provide full ebook download.</a:t>
            </a:r>
            <a:endParaRPr/>
          </a:p>
          <a:p>
            <a:pPr marL="914400" lvl="1" indent="-317500" rtl="0">
              <a:spcBef>
                <a:spcPts val="0"/>
              </a:spcBef>
              <a:spcAft>
                <a:spcPts val="0"/>
              </a:spcAft>
              <a:buSzPts val="1400"/>
              <a:buChar char="○"/>
            </a:pPr>
            <a:r>
              <a:rPr lang="en-US"/>
              <a:t>Requires individual chapters to be downloaded and stitched together.</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a:spLocks noGrp="1"/>
          </p:cNvSpPr>
          <p:nvPr>
            <p:ph type="pic" idx="2"/>
          </p:nvPr>
        </p:nvSpPr>
        <p:spPr>
          <a:xfrm>
            <a:off x="1114447" y="1386766"/>
            <a:ext cx="1761082" cy="183194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photo</a:t>
            </a:r>
            <a:endParaRPr/>
          </a:p>
        </p:txBody>
      </p:sp>
      <p:sp>
        <p:nvSpPr>
          <p:cNvPr id="77" name="Shape 77"/>
          <p:cNvSpPr txBox="1">
            <a:spLocks noGrp="1"/>
          </p:cNvSpPr>
          <p:nvPr>
            <p:ph type="body" idx="1"/>
          </p:nvPr>
        </p:nvSpPr>
        <p:spPr>
          <a:xfrm>
            <a:off x="3090843" y="2327578"/>
            <a:ext cx="5030269" cy="639129"/>
          </a:xfrm>
          <a:prstGeom prst="rect">
            <a:avLst/>
          </a:prstGeom>
          <a:noFill/>
          <a:ln>
            <a:noFill/>
          </a:ln>
        </p:spPr>
        <p:txBody>
          <a:bodyPr spcFirstLastPara="1" wrap="square" lIns="0" tIns="0" rIns="18287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a:t>Head of Customer Services </a:t>
            </a:r>
            <a:endParaRPr/>
          </a:p>
          <a:p>
            <a:pPr marL="0" marR="0" lvl="0" indent="0" algn="l" rtl="0">
              <a:lnSpc>
                <a:spcPct val="100000"/>
              </a:lnSpc>
              <a:spcBef>
                <a:spcPts val="0"/>
              </a:spcBef>
              <a:spcAft>
                <a:spcPts val="0"/>
              </a:spcAft>
              <a:buClr>
                <a:schemeClr val="dk1"/>
              </a:buClr>
              <a:buSzPts val="2400"/>
              <a:buFont typeface="Arial"/>
              <a:buNone/>
            </a:pPr>
            <a:r>
              <a:rPr lang="en-US"/>
              <a:t>Florida Gulf Coast University Library</a:t>
            </a:r>
            <a:endParaRPr/>
          </a:p>
        </p:txBody>
      </p:sp>
      <p:sp>
        <p:nvSpPr>
          <p:cNvPr id="78" name="Shape 78"/>
          <p:cNvSpPr txBox="1">
            <a:spLocks noGrp="1"/>
          </p:cNvSpPr>
          <p:nvPr>
            <p:ph type="body" idx="3"/>
          </p:nvPr>
        </p:nvSpPr>
        <p:spPr>
          <a:xfrm>
            <a:off x="3090835" y="1791337"/>
            <a:ext cx="5030277" cy="488156"/>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a:t>Peggy Glatthaar</a:t>
            </a:r>
            <a:endParaRPr sz="3600" b="1" i="0" u="none" strike="noStrike" cap="none">
              <a:solidFill>
                <a:srgbClr val="4C8C2B"/>
              </a:solidFill>
              <a:latin typeface="Arial"/>
              <a:ea typeface="Arial"/>
              <a:cs typeface="Arial"/>
              <a:sym typeface="Arial"/>
            </a:endParaRPr>
          </a:p>
        </p:txBody>
      </p:sp>
      <p:pic>
        <p:nvPicPr>
          <p:cNvPr id="79" name="Shape 79"/>
          <p:cNvPicPr preferRelativeResize="0"/>
          <p:nvPr/>
        </p:nvPicPr>
        <p:blipFill>
          <a:blip r:embed="rId3">
            <a:alphaModFix/>
          </a:blip>
          <a:stretch>
            <a:fillRect/>
          </a:stretch>
        </p:blipFill>
        <p:spPr>
          <a:xfrm>
            <a:off x="152400" y="702750"/>
            <a:ext cx="2275675" cy="3069149"/>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3600"/>
              <a:buFont typeface="Arial"/>
              <a:buNone/>
            </a:pPr>
            <a:r>
              <a:rPr lang="en-US"/>
              <a:t> </a:t>
            </a:r>
            <a:endParaRPr sz="3600" b="1" i="0" u="none" strike="noStrike" cap="none">
              <a:solidFill>
                <a:srgbClr val="4C8C2B"/>
              </a:solidFill>
              <a:latin typeface="Arial"/>
              <a:ea typeface="Arial"/>
              <a:cs typeface="Arial"/>
              <a:sym typeface="Arial"/>
            </a:endParaRPr>
          </a:p>
        </p:txBody>
      </p:sp>
      <p:sp>
        <p:nvSpPr>
          <p:cNvPr id="195" name="Shape 195"/>
          <p:cNvSpPr txBox="1">
            <a:spLocks noGrp="1"/>
          </p:cNvSpPr>
          <p:nvPr>
            <p:ph type="body" idx="2"/>
          </p:nvPr>
        </p:nvSpPr>
        <p:spPr>
          <a:xfrm>
            <a:off x="340775" y="397325"/>
            <a:ext cx="4704900" cy="25482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2400"/>
              <a:buFont typeface="Arial"/>
              <a:buNone/>
            </a:pPr>
            <a:r>
              <a:rPr lang="en-US" sz="1800"/>
              <a:t>Borrowing article requests filled from our own electronic collections, we created a lender symbol = VMC-OWN.</a:t>
            </a:r>
            <a:endParaRPr sz="1800"/>
          </a:p>
          <a:p>
            <a:pPr marL="457200" lvl="0" indent="-342900" rtl="0">
              <a:spcBef>
                <a:spcPts val="0"/>
              </a:spcBef>
              <a:spcAft>
                <a:spcPts val="0"/>
              </a:spcAft>
              <a:buSzPts val="1800"/>
              <a:buChar char="•"/>
            </a:pPr>
            <a:r>
              <a:rPr lang="en-US" sz="1800"/>
              <a:t>FY17=22%</a:t>
            </a:r>
            <a:endParaRPr sz="1800"/>
          </a:p>
          <a:p>
            <a:pPr marL="457200" lvl="0" indent="-342900" rtl="0">
              <a:spcBef>
                <a:spcPts val="0"/>
              </a:spcBef>
              <a:spcAft>
                <a:spcPts val="0"/>
              </a:spcAft>
              <a:buSzPts val="1800"/>
              <a:buChar char="•"/>
            </a:pPr>
            <a:r>
              <a:rPr lang="en-US" sz="1800"/>
              <a:t>FY16=19%</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2400"/>
              <a:buFont typeface="Arial"/>
              <a:buNone/>
            </a:pPr>
            <a:r>
              <a:rPr lang="en-US" sz="1800"/>
              <a:t>Beginning FY18, we started tracking Borrowing article requests filled from fulltext online sources. (VMC-INT)</a:t>
            </a:r>
            <a:endParaRPr sz="1800"/>
          </a:p>
          <a:p>
            <a:pPr marL="0" lvl="0" indent="0" rtl="0">
              <a:spcBef>
                <a:spcPts val="0"/>
              </a:spcBef>
              <a:spcAft>
                <a:spcPts val="0"/>
              </a:spcAft>
              <a:buClr>
                <a:schemeClr val="dk1"/>
              </a:buClr>
              <a:buSzPts val="2400"/>
              <a:buFont typeface="Arial"/>
              <a:buNone/>
            </a:pPr>
            <a:endParaRPr sz="1800"/>
          </a:p>
          <a:p>
            <a:pPr marL="0" lvl="0" indent="0" rtl="0">
              <a:spcBef>
                <a:spcPts val="0"/>
              </a:spcBef>
              <a:spcAft>
                <a:spcPts val="0"/>
              </a:spcAft>
              <a:buClr>
                <a:schemeClr val="dk1"/>
              </a:buClr>
              <a:buSzPts val="2400"/>
              <a:buFont typeface="Arial"/>
              <a:buNone/>
            </a:pPr>
            <a:endParaRPr sz="1800"/>
          </a:p>
          <a:p>
            <a:pPr marL="0" lvl="0" indent="0" rtl="0">
              <a:spcBef>
                <a:spcPts val="0"/>
              </a:spcBef>
              <a:spcAft>
                <a:spcPts val="0"/>
              </a:spcAft>
              <a:buClr>
                <a:schemeClr val="dk1"/>
              </a:buClr>
              <a:buSzPts val="2400"/>
              <a:buFont typeface="Arial"/>
              <a:buNone/>
            </a:pPr>
            <a:endParaRPr sz="1800"/>
          </a:p>
          <a:p>
            <a:pPr marL="0" lvl="0" indent="0" rtl="0">
              <a:spcBef>
                <a:spcPts val="0"/>
              </a:spcBef>
              <a:spcAft>
                <a:spcPts val="0"/>
              </a:spcAft>
              <a:buClr>
                <a:schemeClr val="dk1"/>
              </a:buClr>
              <a:buSzPts val="2400"/>
              <a:buFont typeface="Arial"/>
              <a:buNone/>
            </a:pPr>
            <a:endParaRPr sz="2000"/>
          </a:p>
          <a:p>
            <a:pPr marL="0" lvl="0" indent="0" rtl="0">
              <a:spcBef>
                <a:spcPts val="0"/>
              </a:spcBef>
              <a:spcAft>
                <a:spcPts val="0"/>
              </a:spcAft>
              <a:buClr>
                <a:schemeClr val="dk1"/>
              </a:buClr>
              <a:buSzPts val="2400"/>
              <a:buFont typeface="Arial"/>
              <a:buNone/>
            </a:pPr>
            <a:endParaRPr sz="2000"/>
          </a:p>
          <a:p>
            <a:pPr marL="0" lvl="0" indent="0" rtl="0">
              <a:spcBef>
                <a:spcPts val="0"/>
              </a:spcBef>
              <a:spcAft>
                <a:spcPts val="0"/>
              </a:spcAft>
              <a:buClr>
                <a:schemeClr val="dk1"/>
              </a:buClr>
              <a:buSzPts val="2400"/>
              <a:buFont typeface="Arial"/>
              <a:buNone/>
            </a:pPr>
            <a:endParaRPr sz="18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p:txBody>
      </p:sp>
      <p:pic>
        <p:nvPicPr>
          <p:cNvPr id="196" name="Shape 196"/>
          <p:cNvPicPr preferRelativeResize="0"/>
          <p:nvPr/>
        </p:nvPicPr>
        <p:blipFill>
          <a:blip r:embed="rId3">
            <a:alphaModFix/>
          </a:blip>
          <a:stretch>
            <a:fillRect/>
          </a:stretch>
        </p:blipFill>
        <p:spPr>
          <a:xfrm>
            <a:off x="5169255" y="397354"/>
            <a:ext cx="3610521" cy="2410148"/>
          </a:xfrm>
          <a:prstGeom prst="rect">
            <a:avLst/>
          </a:prstGeom>
          <a:noFill/>
          <a:ln>
            <a:noFill/>
          </a:ln>
        </p:spPr>
      </p:pic>
      <p:sp>
        <p:nvSpPr>
          <p:cNvPr id="197" name="Shape 197"/>
          <p:cNvSpPr txBox="1"/>
          <p:nvPr/>
        </p:nvSpPr>
        <p:spPr>
          <a:xfrm>
            <a:off x="340775" y="2990000"/>
            <a:ext cx="8362200" cy="149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chemeClr val="dk1"/>
                </a:solidFill>
              </a:rPr>
              <a:t>Borrowing article requests filled from our own electronic resources or via fulltext online are finished as a Borrowing request. </a:t>
            </a:r>
            <a:endParaRPr sz="1800">
              <a:solidFill>
                <a:schemeClr val="dk1"/>
              </a:solidFill>
            </a:endParaRPr>
          </a:p>
          <a:p>
            <a:pPr marL="0" lvl="0" indent="0" rtl="0">
              <a:spcBef>
                <a:spcPts val="0"/>
              </a:spcBef>
              <a:spcAft>
                <a:spcPts val="0"/>
              </a:spcAft>
              <a:buNone/>
            </a:pPr>
            <a:endParaRPr sz="1800">
              <a:solidFill>
                <a:schemeClr val="dk1"/>
              </a:solidFill>
            </a:endParaRPr>
          </a:p>
          <a:p>
            <a:pPr marL="0" lvl="0" indent="0" rtl="0">
              <a:spcBef>
                <a:spcPts val="0"/>
              </a:spcBef>
              <a:spcAft>
                <a:spcPts val="0"/>
              </a:spcAft>
              <a:buNone/>
            </a:pPr>
            <a:r>
              <a:rPr lang="en-US" sz="1800">
                <a:solidFill>
                  <a:schemeClr val="dk1"/>
                </a:solidFill>
              </a:rPr>
              <a:t>Requests filled from JMU Libraries print collections are routed through Document Delivery.</a:t>
            </a:r>
            <a:endParaRPr sz="1800">
              <a:solidFill>
                <a:schemeClr val="dk1"/>
              </a:solidFill>
            </a:endParaRPr>
          </a:p>
          <a:p>
            <a:pPr marL="0" lvl="0" indent="0" rtl="0">
              <a:spcBef>
                <a:spcPts val="0"/>
              </a:spcBef>
              <a:spcAft>
                <a:spcPts val="0"/>
              </a:spcAft>
              <a:buClr>
                <a:schemeClr val="dk1"/>
              </a:buClr>
              <a:buSzPts val="2400"/>
              <a:buFont typeface="Arial"/>
              <a:buNone/>
            </a:pPr>
            <a:endParaRPr sz="1800">
              <a:solidFill>
                <a:schemeClr val="dk1"/>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a:spcBef>
                <a:spcPts val="1080"/>
              </a:spcBef>
              <a:spcAft>
                <a:spcPts val="0"/>
              </a:spcAft>
              <a:buNone/>
            </a:pPr>
            <a:r>
              <a:rPr lang="en-US"/>
              <a:t>Wishlist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2"/>
          </p:nvPr>
        </p:nvSpPr>
        <p:spPr>
          <a:xfrm>
            <a:off x="340775" y="545950"/>
            <a:ext cx="8439000" cy="36255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SzPts val="2400"/>
              <a:buChar char="●"/>
            </a:pPr>
            <a:r>
              <a:rPr lang="en-US"/>
              <a:t>FGCU wishlist would be to lend/borrow eBooks for patrons.  </a:t>
            </a:r>
            <a:endParaRPr/>
          </a:p>
          <a:p>
            <a:pPr marL="457200" lvl="0" indent="-381000">
              <a:spcBef>
                <a:spcPts val="1000"/>
              </a:spcBef>
              <a:spcAft>
                <a:spcPts val="0"/>
              </a:spcAft>
              <a:buSzPts val="2400"/>
              <a:buChar char="●"/>
            </a:pPr>
            <a:r>
              <a:rPr lang="en-US"/>
              <a:t>We are eager to learn how our peers are making this happen for their patrons. </a:t>
            </a:r>
            <a:endParaRPr/>
          </a:p>
          <a:p>
            <a:pPr marL="457200" lvl="0" indent="-381000" rtl="0">
              <a:spcBef>
                <a:spcPts val="1000"/>
              </a:spcBef>
              <a:spcAft>
                <a:spcPts val="0"/>
              </a:spcAft>
              <a:buSzPts val="2400"/>
              <a:buChar char="●"/>
            </a:pPr>
            <a:r>
              <a:rPr lang="en-US"/>
              <a:t>We are interested to know how other academic libraries collection maintenance processes for keeping eResource holdings current and up to date. </a:t>
            </a:r>
            <a:endParaRPr/>
          </a:p>
          <a:p>
            <a:pPr marL="457200" lvl="0" indent="-381000" rtl="0">
              <a:spcBef>
                <a:spcPts val="1000"/>
              </a:spcBef>
              <a:spcAft>
                <a:spcPts val="1000"/>
              </a:spcAft>
              <a:buSzPts val="2400"/>
              <a:buChar char="●"/>
            </a:pPr>
            <a:r>
              <a:rPr lang="en-US"/>
              <a:t>We are part of the collection maintenance process, but we are not the process.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91500" y="1178200"/>
            <a:ext cx="7878600" cy="63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457200" lvl="0" indent="-381000">
              <a:spcBef>
                <a:spcPts val="0"/>
              </a:spcBef>
              <a:spcAft>
                <a:spcPts val="0"/>
              </a:spcAft>
              <a:buSzPts val="2400"/>
              <a:buChar char="●"/>
            </a:pPr>
            <a:r>
              <a:rPr lang="en-US"/>
              <a:t>If you are loaning eBooks, how did you get started?</a:t>
            </a:r>
            <a:endParaRPr/>
          </a:p>
          <a:p>
            <a:pPr marL="457200" lvl="0" indent="-381000">
              <a:spcBef>
                <a:spcPts val="1000"/>
              </a:spcBef>
              <a:spcAft>
                <a:spcPts val="0"/>
              </a:spcAft>
              <a:buSzPts val="2400"/>
              <a:buChar char="●"/>
            </a:pPr>
            <a:r>
              <a:rPr lang="en-US"/>
              <a:t>Who negotiated the contracts to begin lending eBooks?</a:t>
            </a:r>
            <a:endParaRPr/>
          </a:p>
          <a:p>
            <a:pPr marL="457200" lvl="0" indent="-381000">
              <a:spcBef>
                <a:spcPts val="1000"/>
              </a:spcBef>
              <a:spcAft>
                <a:spcPts val="1000"/>
              </a:spcAft>
              <a:buSzPts val="2400"/>
              <a:buChar char="●"/>
            </a:pPr>
            <a:r>
              <a:rPr lang="en-US"/>
              <a:t>Do publishers/vendors have similar criteria for licensing?</a:t>
            </a:r>
            <a:endParaRPr/>
          </a:p>
        </p:txBody>
      </p:sp>
      <p:sp>
        <p:nvSpPr>
          <p:cNvPr id="215" name="Shape 215"/>
          <p:cNvSpPr txBox="1">
            <a:spLocks noGrp="1"/>
          </p:cNvSpPr>
          <p:nvPr>
            <p:ph type="body" idx="3"/>
          </p:nvPr>
        </p:nvSpPr>
        <p:spPr>
          <a:xfrm>
            <a:off x="617800" y="447599"/>
            <a:ext cx="7503300" cy="5940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n-US" sz="2400" b="0">
                <a:solidFill>
                  <a:schemeClr val="dk1"/>
                </a:solidFill>
              </a:rPr>
              <a:t>Questions from FGCU:</a:t>
            </a:r>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rtl="0">
              <a:spcBef>
                <a:spcPts val="1080"/>
              </a:spcBef>
              <a:spcAft>
                <a:spcPts val="0"/>
              </a:spcAft>
              <a:buNone/>
            </a:pPr>
            <a:r>
              <a:rPr lang="en-US"/>
              <a:t>Wishlist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2"/>
          </p:nvPr>
        </p:nvSpPr>
        <p:spPr>
          <a:xfrm>
            <a:off x="340950" y="226925"/>
            <a:ext cx="4055700" cy="4254600"/>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en-US" sz="1800"/>
              <a:t>For Tipasa:</a:t>
            </a:r>
            <a:endParaRPr sz="1800"/>
          </a:p>
          <a:p>
            <a:pPr marL="457200" lvl="0" indent="-342900">
              <a:spcBef>
                <a:spcPts val="480"/>
              </a:spcBef>
              <a:spcAft>
                <a:spcPts val="0"/>
              </a:spcAft>
              <a:buSzPts val="1800"/>
              <a:buChar char="•"/>
            </a:pPr>
            <a:r>
              <a:rPr lang="en-US" sz="1800"/>
              <a:t>Internal notes</a:t>
            </a:r>
            <a:endParaRPr sz="1800"/>
          </a:p>
          <a:p>
            <a:pPr marL="457200" lvl="0" indent="-342900">
              <a:spcBef>
                <a:spcPts val="0"/>
              </a:spcBef>
              <a:spcAft>
                <a:spcPts val="0"/>
              </a:spcAft>
              <a:buSzPts val="1800"/>
              <a:buChar char="•"/>
            </a:pPr>
            <a:r>
              <a:rPr lang="en-US" sz="1800"/>
              <a:t>Flexibility</a:t>
            </a:r>
            <a:endParaRPr sz="1800"/>
          </a:p>
          <a:p>
            <a:pPr marL="457200" lvl="0" indent="-342900">
              <a:spcBef>
                <a:spcPts val="0"/>
              </a:spcBef>
              <a:spcAft>
                <a:spcPts val="0"/>
              </a:spcAft>
              <a:buSzPts val="1800"/>
              <a:buChar char="•"/>
            </a:pPr>
            <a:r>
              <a:rPr lang="en-US" sz="1800"/>
              <a:t>Seeing patron history after record is closed</a:t>
            </a:r>
            <a:endParaRPr sz="1800"/>
          </a:p>
          <a:p>
            <a:pPr marL="914400" lvl="1" indent="-342900" rtl="0">
              <a:spcBef>
                <a:spcPts val="0"/>
              </a:spcBef>
              <a:spcAft>
                <a:spcPts val="0"/>
              </a:spcAft>
              <a:buSzPts val="1800"/>
              <a:buChar char="–"/>
            </a:pPr>
            <a:r>
              <a:rPr lang="en-US" sz="1800"/>
              <a:t>Making a note of that hard to find ejournal</a:t>
            </a:r>
            <a:endParaRPr sz="1800"/>
          </a:p>
          <a:p>
            <a:pPr marL="0" lvl="0" indent="0">
              <a:spcBef>
                <a:spcPts val="480"/>
              </a:spcBef>
              <a:spcAft>
                <a:spcPts val="0"/>
              </a:spcAft>
              <a:buNone/>
            </a:pPr>
            <a:r>
              <a:rPr lang="en-US" sz="1800"/>
              <a:t>For eresources:</a:t>
            </a:r>
            <a:endParaRPr sz="1800"/>
          </a:p>
          <a:p>
            <a:pPr marL="457200" lvl="0" indent="-342900" rtl="0">
              <a:spcBef>
                <a:spcPts val="480"/>
              </a:spcBef>
              <a:spcAft>
                <a:spcPts val="0"/>
              </a:spcAft>
              <a:buSzPts val="1800"/>
              <a:buChar char="•"/>
            </a:pPr>
            <a:r>
              <a:rPr lang="en-US" sz="1800"/>
              <a:t>Cost effective models</a:t>
            </a:r>
            <a:endParaRPr sz="1800"/>
          </a:p>
          <a:p>
            <a:pPr marL="457200" lvl="0" indent="-342900" rtl="0">
              <a:spcBef>
                <a:spcPts val="0"/>
              </a:spcBef>
              <a:spcAft>
                <a:spcPts val="0"/>
              </a:spcAft>
              <a:buSzPts val="1800"/>
              <a:buChar char="•"/>
            </a:pPr>
            <a:r>
              <a:rPr lang="en-US" sz="1800"/>
              <a:t>Improved linking and discovery of OA &amp; hybrid journals</a:t>
            </a:r>
            <a:endParaRPr sz="1800"/>
          </a:p>
          <a:p>
            <a:pPr marL="457200" lvl="0" indent="-342900" rtl="0">
              <a:spcBef>
                <a:spcPts val="0"/>
              </a:spcBef>
              <a:spcAft>
                <a:spcPts val="0"/>
              </a:spcAft>
              <a:buSzPts val="1800"/>
              <a:buChar char="•"/>
            </a:pPr>
            <a:r>
              <a:rPr lang="en-US" sz="1800"/>
              <a:t>Better handling of embargo periods</a:t>
            </a:r>
            <a:endParaRPr sz="1800"/>
          </a:p>
        </p:txBody>
      </p:sp>
      <p:pic>
        <p:nvPicPr>
          <p:cNvPr id="228" name="Shape 228"/>
          <p:cNvPicPr preferRelativeResize="0"/>
          <p:nvPr/>
        </p:nvPicPr>
        <p:blipFill>
          <a:blip r:embed="rId3">
            <a:alphaModFix/>
          </a:blip>
          <a:stretch>
            <a:fillRect/>
          </a:stretch>
        </p:blipFill>
        <p:spPr>
          <a:xfrm>
            <a:off x="4549050" y="1092375"/>
            <a:ext cx="4442550" cy="29587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rtl="0">
              <a:spcBef>
                <a:spcPts val="1080"/>
              </a:spcBef>
              <a:spcAft>
                <a:spcPts val="0"/>
              </a:spcAft>
              <a:buNone/>
            </a:pPr>
            <a:r>
              <a:rPr lang="en-US"/>
              <a:t>Wishlist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4557300" y="343300"/>
            <a:ext cx="4222500" cy="101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3600"/>
              <a:buFont typeface="Arial"/>
              <a:buNone/>
            </a:pPr>
            <a:r>
              <a:rPr lang="en-US"/>
              <a:t> </a:t>
            </a:r>
            <a:endParaRPr sz="3600" b="1" i="0" u="none" strike="noStrike" cap="none">
              <a:solidFill>
                <a:srgbClr val="4C8C2B"/>
              </a:solidFill>
              <a:latin typeface="Arial"/>
              <a:ea typeface="Arial"/>
              <a:cs typeface="Arial"/>
              <a:sym typeface="Arial"/>
            </a:endParaRPr>
          </a:p>
        </p:txBody>
      </p:sp>
      <p:sp>
        <p:nvSpPr>
          <p:cNvPr id="240" name="Shape 240"/>
          <p:cNvSpPr txBox="1">
            <a:spLocks noGrp="1"/>
          </p:cNvSpPr>
          <p:nvPr>
            <p:ph type="body" idx="2"/>
          </p:nvPr>
        </p:nvSpPr>
        <p:spPr>
          <a:xfrm>
            <a:off x="3829250" y="228050"/>
            <a:ext cx="4950600" cy="240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en-US" sz="2000"/>
              <a:t>JMU’s wishlist:</a:t>
            </a:r>
            <a:endParaRPr sz="2000"/>
          </a:p>
          <a:p>
            <a:pPr marL="0" marR="0" lvl="0" indent="0" algn="ctr" rtl="0">
              <a:spcBef>
                <a:spcPts val="0"/>
              </a:spcBef>
              <a:spcAft>
                <a:spcPts val="0"/>
              </a:spcAft>
              <a:buClr>
                <a:schemeClr val="dk1"/>
              </a:buClr>
              <a:buSzPts val="2400"/>
              <a:buFont typeface="Arial"/>
              <a:buNone/>
            </a:pPr>
            <a:endParaRPr sz="2000"/>
          </a:p>
          <a:p>
            <a:pPr marL="457200" lvl="0" indent="-330200" rtl="0">
              <a:spcBef>
                <a:spcPts val="0"/>
              </a:spcBef>
              <a:spcAft>
                <a:spcPts val="0"/>
              </a:spcAft>
              <a:buSzPts val="1600"/>
              <a:buChar char="•"/>
            </a:pPr>
            <a:r>
              <a:rPr lang="en-US" sz="1600"/>
              <a:t>Easier integration for borrowers creating a lender string recognizing that VIVA institutions can lend whole ebooks.</a:t>
            </a:r>
            <a:endParaRPr sz="1600"/>
          </a:p>
          <a:p>
            <a:pPr marL="0" lvl="0" indent="0" rtl="0">
              <a:spcBef>
                <a:spcPts val="0"/>
              </a:spcBef>
              <a:spcAft>
                <a:spcPts val="0"/>
              </a:spcAft>
              <a:buNone/>
            </a:pPr>
            <a:endParaRPr sz="1600"/>
          </a:p>
          <a:p>
            <a:pPr marL="457200" marR="0" lvl="0" indent="-330200" algn="l" rtl="0">
              <a:spcBef>
                <a:spcPts val="0"/>
              </a:spcBef>
              <a:spcAft>
                <a:spcPts val="0"/>
              </a:spcAft>
              <a:buSzPts val="1600"/>
              <a:buChar char="•"/>
            </a:pPr>
            <a:r>
              <a:rPr lang="en-US" sz="1600"/>
              <a:t>Additional publishers allowing whole ebook Interlibrary Loan rights, making it an industry norm.</a:t>
            </a:r>
            <a:endParaRPr sz="1600"/>
          </a:p>
          <a:p>
            <a:pPr marL="0" marR="0" lvl="0" indent="0" algn="l" rtl="0">
              <a:spcBef>
                <a:spcPts val="0"/>
              </a:spcBef>
              <a:spcAft>
                <a:spcPts val="0"/>
              </a:spcAft>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sz="2000"/>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p:txBody>
      </p:sp>
      <p:pic>
        <p:nvPicPr>
          <p:cNvPr id="241" name="Shape 241"/>
          <p:cNvPicPr preferRelativeResize="0"/>
          <p:nvPr/>
        </p:nvPicPr>
        <p:blipFill>
          <a:blip r:embed="rId3">
            <a:alphaModFix/>
          </a:blip>
          <a:stretch>
            <a:fillRect/>
          </a:stretch>
        </p:blipFill>
        <p:spPr>
          <a:xfrm>
            <a:off x="171425" y="228050"/>
            <a:ext cx="3601050" cy="2405915"/>
          </a:xfrm>
          <a:prstGeom prst="rect">
            <a:avLst/>
          </a:prstGeom>
          <a:noFill/>
          <a:ln>
            <a:noFill/>
          </a:ln>
        </p:spPr>
      </p:pic>
      <p:sp>
        <p:nvSpPr>
          <p:cNvPr id="242" name="Shape 242"/>
          <p:cNvSpPr txBox="1"/>
          <p:nvPr/>
        </p:nvSpPr>
        <p:spPr>
          <a:xfrm>
            <a:off x="171425" y="2634050"/>
            <a:ext cx="8608500" cy="20367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Clr>
                <a:schemeClr val="dk1"/>
              </a:buClr>
              <a:buSzPts val="1600"/>
              <a:buChar char="•"/>
            </a:pPr>
            <a:r>
              <a:rPr lang="en-US" sz="1600">
                <a:solidFill>
                  <a:schemeClr val="dk1"/>
                </a:solidFill>
              </a:rPr>
              <a:t>Consortia and individual institutions request whole ebook lending ILL rights when renewing journal contracts.</a:t>
            </a:r>
            <a:endParaRPr sz="1600">
              <a:solidFill>
                <a:schemeClr val="dk1"/>
              </a:solidFill>
            </a:endParaRPr>
          </a:p>
          <a:p>
            <a:pPr marL="0" lvl="0" indent="0" rtl="0">
              <a:spcBef>
                <a:spcPts val="0"/>
              </a:spcBef>
              <a:spcAft>
                <a:spcPts val="0"/>
              </a:spcAft>
              <a:buNone/>
            </a:pPr>
            <a:endParaRPr sz="1600">
              <a:solidFill>
                <a:schemeClr val="dk1"/>
              </a:solidFill>
            </a:endParaRPr>
          </a:p>
          <a:p>
            <a:pPr marL="457200" lvl="0" indent="-330200" rtl="0">
              <a:spcBef>
                <a:spcPts val="0"/>
              </a:spcBef>
              <a:spcAft>
                <a:spcPts val="0"/>
              </a:spcAft>
              <a:buClr>
                <a:schemeClr val="dk1"/>
              </a:buClr>
              <a:buSzPts val="1600"/>
              <a:buChar char="•"/>
            </a:pPr>
            <a:r>
              <a:rPr lang="en-US" sz="1600">
                <a:solidFill>
                  <a:schemeClr val="dk1"/>
                </a:solidFill>
              </a:rPr>
              <a:t>Publishers who provide fulltext ILL rights, provide whole ebook pdf option, removing the need to stitch chapters.</a:t>
            </a:r>
            <a:endParaRPr sz="1600">
              <a:solidFill>
                <a:schemeClr val="dk1"/>
              </a:solidFill>
            </a:endParaRPr>
          </a:p>
          <a:p>
            <a:pPr marL="0" lvl="0" indent="0" rtl="0">
              <a:spcBef>
                <a:spcPts val="0"/>
              </a:spcBef>
              <a:spcAft>
                <a:spcPts val="0"/>
              </a:spcAft>
              <a:buNone/>
            </a:pPr>
            <a:endParaRPr sz="1600">
              <a:solidFill>
                <a:schemeClr val="dk1"/>
              </a:solidFill>
            </a:endParaRPr>
          </a:p>
          <a:p>
            <a:pPr marL="457200" lvl="0" indent="-330200" rtl="0">
              <a:spcBef>
                <a:spcPts val="0"/>
              </a:spcBef>
              <a:spcAft>
                <a:spcPts val="0"/>
              </a:spcAft>
              <a:buClr>
                <a:schemeClr val="dk1"/>
              </a:buClr>
              <a:buSzPts val="1600"/>
              <a:buChar char="•"/>
            </a:pPr>
            <a:r>
              <a:rPr lang="en-US" sz="1600">
                <a:solidFill>
                  <a:schemeClr val="dk1"/>
                </a:solidFill>
              </a:rPr>
              <a:t>Discovery system integrated to alert patron when they are ordering something currently available fulltext by your institution.</a:t>
            </a:r>
            <a:endParaRPr sz="1600">
              <a:solidFill>
                <a:schemeClr val="dk1"/>
              </a:solidFil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46881" y="2431038"/>
            <a:ext cx="3525837" cy="463413"/>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C8C2B"/>
              </a:buClr>
              <a:buSzPts val="2800"/>
              <a:buFont typeface="Arial"/>
              <a:buNone/>
            </a:pPr>
            <a:endParaRPr sz="2800" b="1" i="0" u="none" strike="noStrike" cap="none">
              <a:solidFill>
                <a:srgbClr val="4C8C2B"/>
              </a:solidFill>
              <a:latin typeface="Arial"/>
              <a:ea typeface="Arial"/>
              <a:cs typeface="Arial"/>
              <a:sym typeface="Arial"/>
            </a:endParaRPr>
          </a:p>
        </p:txBody>
      </p:sp>
      <p:sp>
        <p:nvSpPr>
          <p:cNvPr id="248" name="Shape 248"/>
          <p:cNvSpPr txBox="1">
            <a:spLocks noGrp="1"/>
          </p:cNvSpPr>
          <p:nvPr>
            <p:ph type="body" idx="2"/>
          </p:nvPr>
        </p:nvSpPr>
        <p:spPr>
          <a:xfrm>
            <a:off x="446881" y="2909951"/>
            <a:ext cx="3525837" cy="40295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sp>
        <p:nvSpPr>
          <p:cNvPr id="249" name="Shape 249"/>
          <p:cNvSpPr txBox="1">
            <a:spLocks noGrp="1"/>
          </p:cNvSpPr>
          <p:nvPr>
            <p:ph type="body" idx="3"/>
          </p:nvPr>
        </p:nvSpPr>
        <p:spPr>
          <a:xfrm>
            <a:off x="1926650" y="2894450"/>
            <a:ext cx="3525900" cy="124530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7F7F7F"/>
              </a:buClr>
              <a:buSzPts val="1400"/>
              <a:buFont typeface="Arial"/>
              <a:buNone/>
            </a:pPr>
            <a:r>
              <a:rPr lang="en-US" sz="4800" b="1">
                <a:solidFill>
                  <a:srgbClr val="4C8C2B"/>
                </a:solidFill>
              </a:rPr>
              <a:t>Questions?</a:t>
            </a:r>
            <a:endParaRPr sz="4800" b="1" i="0" u="none" strike="noStrike" cap="none">
              <a:solidFill>
                <a:srgbClr val="4C8C2B"/>
              </a:solidFill>
            </a:endParaRPr>
          </a:p>
        </p:txBody>
      </p:sp>
      <p:sp>
        <p:nvSpPr>
          <p:cNvPr id="250" name="Shape 250"/>
          <p:cNvSpPr txBox="1">
            <a:spLocks noGrp="1"/>
          </p:cNvSpPr>
          <p:nvPr>
            <p:ph type="body" idx="4"/>
          </p:nvPr>
        </p:nvSpPr>
        <p:spPr>
          <a:xfrm>
            <a:off x="4644339" y="2431038"/>
            <a:ext cx="3525837" cy="463413"/>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C8C2B"/>
              </a:buClr>
              <a:buSzPts val="2800"/>
              <a:buFont typeface="Arial"/>
              <a:buNone/>
            </a:pPr>
            <a:endParaRPr sz="2800" b="1" i="0" u="none" strike="noStrike" cap="none">
              <a:solidFill>
                <a:srgbClr val="4C8C2B"/>
              </a:solidFill>
              <a:latin typeface="Arial"/>
              <a:ea typeface="Arial"/>
              <a:cs typeface="Arial"/>
              <a:sym typeface="Arial"/>
            </a:endParaRPr>
          </a:p>
        </p:txBody>
      </p:sp>
      <p:sp>
        <p:nvSpPr>
          <p:cNvPr id="251" name="Shape 251"/>
          <p:cNvSpPr txBox="1">
            <a:spLocks noGrp="1"/>
          </p:cNvSpPr>
          <p:nvPr>
            <p:ph type="body" idx="5"/>
          </p:nvPr>
        </p:nvSpPr>
        <p:spPr>
          <a:xfrm>
            <a:off x="4644339" y="2909951"/>
            <a:ext cx="3525837" cy="40295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p:txBody>
      </p:sp>
      <p:sp>
        <p:nvSpPr>
          <p:cNvPr id="252" name="Shape 252"/>
          <p:cNvSpPr txBox="1">
            <a:spLocks noGrp="1"/>
          </p:cNvSpPr>
          <p:nvPr>
            <p:ph type="body" idx="6"/>
          </p:nvPr>
        </p:nvSpPr>
        <p:spPr>
          <a:xfrm>
            <a:off x="4644338" y="3328405"/>
            <a:ext cx="3525837" cy="81121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7F7F7F"/>
              </a:buClr>
              <a:buSzPts val="1400"/>
              <a:buFont typeface="Arial"/>
              <a:buNone/>
            </a:pPr>
            <a:endParaRPr sz="1400" b="0" i="0" u="none" strike="noStrike" cap="none">
              <a:solidFill>
                <a:srgbClr val="7F7F7F"/>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74914" y="782961"/>
            <a:ext cx="7377193" cy="313811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a:t>Intro/Background</a:t>
            </a:r>
            <a:endParaRPr sz="5400" b="0" i="0" u="none" strike="noStrike" cap="none">
              <a:solidFill>
                <a:schemeClr val="lt1"/>
              </a:solidFill>
              <a:latin typeface="Arial"/>
              <a:ea typeface="Arial"/>
              <a:cs typeface="Arial"/>
              <a:sym typeface="Arial"/>
            </a:endParaRPr>
          </a:p>
        </p:txBody>
      </p:sp>
      <p:pic>
        <p:nvPicPr>
          <p:cNvPr id="85" name="Shape 85"/>
          <p:cNvPicPr preferRelativeResize="0"/>
          <p:nvPr/>
        </p:nvPicPr>
        <p:blipFill>
          <a:blip r:embed="rId3">
            <a:alphaModFix/>
          </a:blip>
          <a:stretch>
            <a:fillRect/>
          </a:stretch>
        </p:blipFill>
        <p:spPr>
          <a:xfrm>
            <a:off x="2736201" y="2650751"/>
            <a:ext cx="3311674" cy="2360500"/>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2"/>
          </p:nvPr>
        </p:nvSpPr>
        <p:spPr>
          <a:xfrm>
            <a:off x="340786" y="1029747"/>
            <a:ext cx="8439148" cy="3141659"/>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Char char="●"/>
            </a:pPr>
            <a:r>
              <a:rPr lang="en-US" sz="1800"/>
              <a:t>I joined Florida Gulf Coast University Library in Fort Myers Florida 4 years ago.  </a:t>
            </a:r>
            <a:endParaRPr sz="1800"/>
          </a:p>
          <a:p>
            <a:pPr marL="457200" marR="0" lvl="0" indent="-342900" algn="l" rtl="0">
              <a:spcBef>
                <a:spcPts val="1000"/>
              </a:spcBef>
              <a:spcAft>
                <a:spcPts val="0"/>
              </a:spcAft>
              <a:buSzPts val="1800"/>
              <a:buChar char="●"/>
            </a:pPr>
            <a:r>
              <a:rPr lang="en-US" sz="1800"/>
              <a:t>Customer Services includes Circulation, Course Reserves, Interlibrary Loan.  </a:t>
            </a:r>
            <a:endParaRPr sz="1800"/>
          </a:p>
          <a:p>
            <a:pPr marL="457200" marR="0" lvl="0" indent="-342900" algn="l" rtl="0">
              <a:spcBef>
                <a:spcPts val="1000"/>
              </a:spcBef>
              <a:spcAft>
                <a:spcPts val="0"/>
              </a:spcAft>
              <a:buSzPts val="1800"/>
              <a:buChar char="●"/>
            </a:pPr>
            <a:r>
              <a:rPr lang="en-US" sz="1800"/>
              <a:t>FGCU enrollment - 15,000 students, and we just turned 20 years old.  </a:t>
            </a:r>
            <a:endParaRPr sz="1800"/>
          </a:p>
          <a:p>
            <a:pPr marL="457200" marR="0" lvl="0" indent="-342900" algn="l" rtl="0">
              <a:spcBef>
                <a:spcPts val="1000"/>
              </a:spcBef>
              <a:spcAft>
                <a:spcPts val="0"/>
              </a:spcAft>
              <a:buSzPts val="1800"/>
              <a:buChar char="●"/>
            </a:pPr>
            <a:r>
              <a:rPr lang="en-US" sz="1800"/>
              <a:t>FGCU library uses ILLiad/Rapid, and Aleph is our ILS.</a:t>
            </a:r>
            <a:endParaRPr sz="1800"/>
          </a:p>
          <a:p>
            <a:pPr marL="457200" marR="0" lvl="0" indent="-342900" algn="l" rtl="0">
              <a:spcBef>
                <a:spcPts val="1000"/>
              </a:spcBef>
              <a:spcAft>
                <a:spcPts val="0"/>
              </a:spcAft>
              <a:buSzPts val="1800"/>
              <a:buChar char="●"/>
            </a:pPr>
            <a:r>
              <a:rPr lang="en-US" sz="1800"/>
              <a:t>FGCU Library has more digital resources than print resources. </a:t>
            </a:r>
            <a:r>
              <a:rPr lang="en-US" sz="1800">
                <a:solidFill>
                  <a:srgbClr val="333333"/>
                </a:solidFill>
                <a:highlight>
                  <a:srgbClr val="FFFFFF"/>
                </a:highlight>
              </a:rPr>
              <a:t>We have over    100,000 ebooks Over 128,000 unique journal titles through individual subscriptions, e-journal packages such as </a:t>
            </a:r>
            <a:r>
              <a:rPr lang="en-US" sz="1800">
                <a:solidFill>
                  <a:srgbClr val="337AB7"/>
                </a:solidFill>
                <a:highlight>
                  <a:srgbClr val="FFFFFF"/>
                </a:highlight>
                <a:uFill>
                  <a:noFill/>
                </a:uFill>
                <a:hlinkClick r:id="rId3"/>
              </a:rPr>
              <a:t>Science Direct</a:t>
            </a:r>
            <a:r>
              <a:rPr lang="en-US" sz="1800">
                <a:solidFill>
                  <a:srgbClr val="333333"/>
                </a:solidFill>
                <a:highlight>
                  <a:srgbClr val="FFFFFF"/>
                </a:highlight>
              </a:rPr>
              <a:t>, and databases</a:t>
            </a:r>
            <a:r>
              <a:rPr lang="en-US">
                <a:solidFill>
                  <a:srgbClr val="333333"/>
                </a:solidFill>
                <a:highlight>
                  <a:srgbClr val="FFFFFF"/>
                </a:highlight>
              </a:rPr>
              <a:t>.</a:t>
            </a:r>
            <a:endParaRPr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774914" y="782961"/>
            <a:ext cx="7377300" cy="3138000"/>
          </a:xfrm>
          <a:prstGeom prst="rect">
            <a:avLst/>
          </a:prstGeom>
        </p:spPr>
        <p:txBody>
          <a:bodyPr spcFirstLastPara="1" wrap="square" lIns="91425" tIns="91425" rIns="91425" bIns="91425" anchor="ctr" anchorCtr="0">
            <a:noAutofit/>
          </a:bodyPr>
          <a:lstStyle/>
          <a:p>
            <a:pPr marL="0" lvl="0" indent="0" rtl="0">
              <a:spcBef>
                <a:spcPts val="1080"/>
              </a:spcBef>
              <a:spcAft>
                <a:spcPts val="0"/>
              </a:spcAft>
              <a:buNone/>
            </a:pPr>
            <a:r>
              <a:rPr lang="en-US"/>
              <a:t>How we do what we 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2"/>
          </p:nvPr>
        </p:nvSpPr>
        <p:spPr>
          <a:xfrm>
            <a:off x="340775" y="660900"/>
            <a:ext cx="8439000" cy="3510300"/>
          </a:xfrm>
          <a:prstGeom prst="rect">
            <a:avLst/>
          </a:prstGeom>
        </p:spPr>
        <p:txBody>
          <a:bodyPr spcFirstLastPara="1" wrap="square" lIns="91425" tIns="91425" rIns="91425" bIns="91425" anchor="t" anchorCtr="0">
            <a:noAutofit/>
          </a:bodyPr>
          <a:lstStyle/>
          <a:p>
            <a:pPr marL="457200" lvl="0" indent="-381000">
              <a:spcBef>
                <a:spcPts val="480"/>
              </a:spcBef>
              <a:spcAft>
                <a:spcPts val="0"/>
              </a:spcAft>
              <a:buSzPts val="2400"/>
              <a:buChar char="●"/>
            </a:pPr>
            <a:r>
              <a:rPr lang="en-US"/>
              <a:t>At FGCU library -reference librarians work a few shifts at the Reference Desk - 9 out 10 students need help navigating how to use e-resources.</a:t>
            </a:r>
            <a:endParaRPr/>
          </a:p>
          <a:p>
            <a:pPr marL="457200" lvl="0" indent="-381000">
              <a:spcBef>
                <a:spcPts val="0"/>
              </a:spcBef>
              <a:spcAft>
                <a:spcPts val="0"/>
              </a:spcAft>
              <a:buSzPts val="2400"/>
              <a:buChar char="●"/>
            </a:pPr>
            <a:r>
              <a:rPr lang="en-US"/>
              <a:t>Incomplete citations in borrowing we refer to our subject librarians. </a:t>
            </a:r>
            <a:endParaRPr/>
          </a:p>
          <a:p>
            <a:pPr marL="457200" lvl="0" indent="-381000">
              <a:spcBef>
                <a:spcPts val="0"/>
              </a:spcBef>
              <a:spcAft>
                <a:spcPts val="0"/>
              </a:spcAft>
              <a:buSzPts val="2400"/>
              <a:buChar char="●"/>
            </a:pPr>
            <a:r>
              <a:rPr lang="en-US"/>
              <a:t>Recent update to a new discovery tool we needed Tech Services assistance.</a:t>
            </a:r>
            <a:endParaRPr/>
          </a:p>
          <a:p>
            <a:pPr marL="457200" lvl="0" indent="-381000">
              <a:spcBef>
                <a:spcPts val="0"/>
              </a:spcBef>
              <a:spcAft>
                <a:spcPts val="0"/>
              </a:spcAft>
              <a:buSzPts val="2400"/>
              <a:buChar char="●"/>
            </a:pPr>
            <a:r>
              <a:rPr lang="en-US"/>
              <a:t>Fill local request when we own the e-resources. (even when the patron is just a click away)</a:t>
            </a:r>
            <a:endParaRPr/>
          </a:p>
          <a:p>
            <a:pPr marL="0" lvl="0" indent="0">
              <a:spcBef>
                <a:spcPts val="480"/>
              </a:spcBef>
              <a:spcAft>
                <a:spcPts val="0"/>
              </a:spcAft>
              <a:buNone/>
            </a:pPr>
            <a:endParaRPr/>
          </a:p>
          <a:p>
            <a:pPr marL="0" lvl="0" indent="0">
              <a:spcBef>
                <a:spcPts val="480"/>
              </a:spcBef>
              <a:spcAft>
                <a:spcPts val="0"/>
              </a:spcAft>
              <a:buClr>
                <a:schemeClr val="dk1"/>
              </a:buClr>
              <a:buSzPts val="1100"/>
              <a:buFont typeface="Arial"/>
              <a:buNone/>
            </a:pPr>
            <a:endParaRPr/>
          </a:p>
          <a:p>
            <a:pPr marL="0" lvl="0" indent="0">
              <a:spcBef>
                <a:spcPts val="480"/>
              </a:spcBef>
              <a:spcAft>
                <a:spcPts val="0"/>
              </a:spcAft>
              <a:buNone/>
            </a:pPr>
            <a:endParaRPr/>
          </a:p>
          <a:p>
            <a:pPr marL="0" lvl="0" indent="0">
              <a:spcBef>
                <a:spcPts val="480"/>
              </a:spcBef>
              <a:spcAft>
                <a:spcPts val="0"/>
              </a:spcAft>
              <a:buNone/>
            </a:pPr>
            <a:endParaRPr/>
          </a:p>
          <a:p>
            <a:pPr marL="0" lvl="0" indent="0">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3090843" y="2327578"/>
            <a:ext cx="5030400" cy="639000"/>
          </a:xfrm>
          <a:prstGeom prst="rect">
            <a:avLst/>
          </a:prstGeom>
          <a:noFill/>
          <a:ln>
            <a:noFill/>
          </a:ln>
        </p:spPr>
        <p:txBody>
          <a:bodyPr spcFirstLastPara="1" wrap="square" lIns="0" tIns="0" rIns="18287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a:t>Interlibrary Loan and Fulfillment Associate</a:t>
            </a:r>
            <a:endParaRPr/>
          </a:p>
          <a:p>
            <a:pPr marL="0" marR="0" lvl="0" indent="0" algn="l" rtl="0">
              <a:lnSpc>
                <a:spcPct val="100000"/>
              </a:lnSpc>
              <a:spcBef>
                <a:spcPts val="0"/>
              </a:spcBef>
              <a:spcAft>
                <a:spcPts val="0"/>
              </a:spcAft>
              <a:buClr>
                <a:schemeClr val="dk1"/>
              </a:buClr>
              <a:buSzPts val="2400"/>
              <a:buFont typeface="Arial"/>
              <a:buNone/>
            </a:pPr>
            <a:r>
              <a:rPr lang="en-US"/>
              <a:t>Butler University Libraries </a:t>
            </a:r>
            <a:endParaRPr/>
          </a:p>
        </p:txBody>
      </p:sp>
      <p:sp>
        <p:nvSpPr>
          <p:cNvPr id="108" name="Shape 108"/>
          <p:cNvSpPr txBox="1">
            <a:spLocks noGrp="1"/>
          </p:cNvSpPr>
          <p:nvPr>
            <p:ph type="body" idx="3"/>
          </p:nvPr>
        </p:nvSpPr>
        <p:spPr>
          <a:xfrm>
            <a:off x="3090835" y="1791337"/>
            <a:ext cx="5030400" cy="488100"/>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a:t>Sarah Damery</a:t>
            </a:r>
            <a:endParaRPr sz="3600" b="1" i="0" u="none" strike="noStrike" cap="none">
              <a:solidFill>
                <a:srgbClr val="4C8C2B"/>
              </a:solidFill>
              <a:latin typeface="Arial"/>
              <a:ea typeface="Arial"/>
              <a:cs typeface="Arial"/>
              <a:sym typeface="Arial"/>
            </a:endParaRPr>
          </a:p>
        </p:txBody>
      </p:sp>
      <p:pic>
        <p:nvPicPr>
          <p:cNvPr id="109" name="Shape 109"/>
          <p:cNvPicPr preferRelativeResize="0"/>
          <p:nvPr/>
        </p:nvPicPr>
        <p:blipFill>
          <a:blip r:embed="rId3">
            <a:alphaModFix/>
          </a:blip>
          <a:stretch>
            <a:fillRect/>
          </a:stretch>
        </p:blipFill>
        <p:spPr>
          <a:xfrm>
            <a:off x="824598" y="1238925"/>
            <a:ext cx="1885450" cy="282817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74914" y="782961"/>
            <a:ext cx="7377300" cy="313800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a:t>Intro/Background</a:t>
            </a:r>
            <a:endParaRPr sz="5400" b="0"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3600"/>
              <a:buFont typeface="Arial"/>
              <a:buNone/>
            </a:pPr>
            <a:r>
              <a:rPr lang="en-US"/>
              <a:t> </a:t>
            </a:r>
            <a:endParaRPr sz="3600" b="1" i="0" u="none" strike="noStrike" cap="none">
              <a:solidFill>
                <a:srgbClr val="4C8C2B"/>
              </a:solidFill>
              <a:latin typeface="Arial"/>
              <a:ea typeface="Arial"/>
              <a:cs typeface="Arial"/>
              <a:sym typeface="Arial"/>
            </a:endParaRPr>
          </a:p>
        </p:txBody>
      </p:sp>
      <p:sp>
        <p:nvSpPr>
          <p:cNvPr id="120" name="Shape 120"/>
          <p:cNvSpPr txBox="1">
            <a:spLocks noGrp="1"/>
          </p:cNvSpPr>
          <p:nvPr>
            <p:ph type="body" idx="2"/>
          </p:nvPr>
        </p:nvSpPr>
        <p:spPr>
          <a:xfrm>
            <a:off x="4519475" y="432925"/>
            <a:ext cx="4260300" cy="41745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a:t>Located in Indianapolis, Indiana with almost 5,000 students currently enrolled.</a:t>
            </a:r>
            <a:endParaRPr/>
          </a:p>
          <a:p>
            <a:pPr marL="0" marR="0" lvl="0" indent="0" algn="l" rtl="0">
              <a:spcBef>
                <a:spcPts val="0"/>
              </a:spcBef>
              <a:spcAft>
                <a:spcPts val="0"/>
              </a:spcAft>
              <a:buNone/>
            </a:pPr>
            <a:endParaRPr/>
          </a:p>
          <a:p>
            <a:pPr marL="0" lvl="0" indent="0" rtl="0">
              <a:lnSpc>
                <a:spcPct val="115000"/>
              </a:lnSpc>
              <a:spcBef>
                <a:spcPts val="0"/>
              </a:spcBef>
              <a:spcAft>
                <a:spcPts val="0"/>
              </a:spcAft>
              <a:buClr>
                <a:schemeClr val="dk1"/>
              </a:buClr>
              <a:buSzPts val="1100"/>
              <a:buFont typeface="Arial"/>
              <a:buNone/>
            </a:pPr>
            <a:r>
              <a:rPr lang="en-US"/>
              <a:t>Member of Private Academic Library Network of Indiana (</a:t>
            </a:r>
            <a:r>
              <a:rPr lang="en-US">
                <a:solidFill>
                  <a:srgbClr val="08540C"/>
                </a:solidFill>
              </a:rPr>
              <a:t>PALNI</a:t>
            </a:r>
            <a:r>
              <a:rPr lang="en-US"/>
              <a:t>) consortium, member libraries joined OCLC WorldShare Management Services in 2014.</a:t>
            </a:r>
            <a:endParaRPr/>
          </a:p>
          <a:p>
            <a:pPr marL="0" lvl="0" indent="0"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a:p>
            <a:pPr marL="0" marR="0" lvl="0" indent="0" algn="l" rtl="0">
              <a:spcBef>
                <a:spcPts val="0"/>
              </a:spcBef>
              <a:spcAft>
                <a:spcPts val="0"/>
              </a:spcAft>
              <a:buClr>
                <a:schemeClr val="dk1"/>
              </a:buClr>
              <a:buSzPts val="2400"/>
              <a:buFont typeface="Arial"/>
              <a:buNone/>
            </a:pPr>
            <a:endParaRPr/>
          </a:p>
        </p:txBody>
      </p:sp>
      <p:pic>
        <p:nvPicPr>
          <p:cNvPr id="121" name="Shape 121"/>
          <p:cNvPicPr preferRelativeResize="0"/>
          <p:nvPr/>
        </p:nvPicPr>
        <p:blipFill>
          <a:blip r:embed="rId3">
            <a:alphaModFix/>
          </a:blip>
          <a:stretch>
            <a:fillRect/>
          </a:stretch>
        </p:blipFill>
        <p:spPr>
          <a:xfrm>
            <a:off x="152400" y="1182104"/>
            <a:ext cx="4214676" cy="2811156"/>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1203</Words>
  <Application>Microsoft Office PowerPoint</Application>
  <PresentationFormat>On-screen Show (16:9)</PresentationFormat>
  <Paragraphs>205</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Musser,Susan</dc:creator>
  <cp:lastModifiedBy>Musser,Susan</cp:lastModifiedBy>
  <cp:revision>2</cp:revision>
  <dcterms:modified xsi:type="dcterms:W3CDTF">2018-03-13T14:04:41Z</dcterms:modified>
</cp:coreProperties>
</file>