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76" r:id="rId6"/>
    <p:sldId id="271" r:id="rId7"/>
    <p:sldId id="272" r:id="rId8"/>
    <p:sldId id="273" r:id="rId9"/>
    <p:sldId id="277" r:id="rId10"/>
    <p:sldId id="274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6" r:id="rId19"/>
    <p:sldId id="287" r:id="rId20"/>
    <p:sldId id="289" r:id="rId21"/>
    <p:sldId id="290" r:id="rId22"/>
    <p:sldId id="288" r:id="rId23"/>
    <p:sldId id="292" r:id="rId24"/>
    <p:sldId id="293" r:id="rId25"/>
    <p:sldId id="275" r:id="rId26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C2B"/>
    <a:srgbClr val="000000"/>
    <a:srgbClr val="77C020"/>
    <a:srgbClr val="EEF1F2"/>
    <a:srgbClr val="F6BE00"/>
    <a:srgbClr val="B7C00E"/>
    <a:srgbClr val="8A1B61"/>
    <a:srgbClr val="D2703A"/>
    <a:srgbClr val="AE2373"/>
    <a:srgbClr val="BC0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 autoAdjust="0"/>
    <p:restoredTop sz="94813"/>
  </p:normalViewPr>
  <p:slideViewPr>
    <p:cSldViewPr snapToGrid="0" snapToObjects="1">
      <p:cViewPr>
        <p:scale>
          <a:sx n="120" d="100"/>
          <a:sy n="120" d="100"/>
        </p:scale>
        <p:origin x="-204" y="210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3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enutzer\Clasen%20Nicole\Documents\ILL_2017_Grafi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55E-2"/>
          <c:y val="0.19432888597258677"/>
          <c:w val="0.83279308836395449"/>
          <c:h val="0.7547451881014872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Tabelle1!$A$6:$D$6</c:f>
              <c:strCache>
                <c:ptCount val="4"/>
                <c:pt idx="0">
                  <c:v>National</c:v>
                </c:pt>
                <c:pt idx="1">
                  <c:v>subito</c:v>
                </c:pt>
                <c:pt idx="2">
                  <c:v>WorldShare</c:v>
                </c:pt>
                <c:pt idx="3">
                  <c:v>ILL</c:v>
                </c:pt>
              </c:strCache>
            </c:strRef>
          </c:cat>
          <c:val>
            <c:numRef>
              <c:f>Tabelle1!$A$4:$D$4</c:f>
              <c:numCache>
                <c:formatCode>0%</c:formatCode>
                <c:ptCount val="4"/>
                <c:pt idx="0">
                  <c:v>0.85207064369012275</c:v>
                </c:pt>
                <c:pt idx="1">
                  <c:v>9.0049279177252001E-2</c:v>
                </c:pt>
                <c:pt idx="2">
                  <c:v>4.7381469805025861E-2</c:v>
                </c:pt>
                <c:pt idx="3">
                  <c:v>1.0498607327599401E-2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60105-63AA-46BE-BD31-B7EDAAFF96C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76FFA4C-5EAE-41A8-9457-9C56798DC251}">
      <dgm:prSet phldrT="[Text]"/>
      <dgm:spPr>
        <a:solidFill>
          <a:srgbClr val="4C8C2B"/>
        </a:solidFill>
        <a:ln>
          <a:solidFill>
            <a:schemeClr val="bg1"/>
          </a:solidFill>
        </a:ln>
      </dgm:spPr>
      <dgm:t>
        <a:bodyPr/>
        <a:lstStyle/>
        <a:p>
          <a:r>
            <a:rPr lang="de-DE" dirty="0" err="1" smtClean="0"/>
            <a:t>WorldCat</a:t>
          </a:r>
          <a:endParaRPr lang="de-DE" dirty="0" smtClean="0"/>
        </a:p>
        <a:p>
          <a:r>
            <a:rPr lang="de-DE" dirty="0" err="1" smtClean="0"/>
            <a:t>WorldShare</a:t>
          </a:r>
          <a:r>
            <a:rPr lang="de-DE" dirty="0" smtClean="0"/>
            <a:t> ILL</a:t>
          </a:r>
          <a:endParaRPr lang="de-DE" dirty="0"/>
        </a:p>
      </dgm:t>
    </dgm:pt>
    <dgm:pt modelId="{23D43DFF-9487-46FE-BEF3-11C41F4FB6F8}" type="parTrans" cxnId="{E8E56E4C-1BFE-454E-92D9-421BDBF5203D}">
      <dgm:prSet/>
      <dgm:spPr/>
      <dgm:t>
        <a:bodyPr/>
        <a:lstStyle/>
        <a:p>
          <a:endParaRPr lang="de-DE"/>
        </a:p>
      </dgm:t>
    </dgm:pt>
    <dgm:pt modelId="{106D7507-B59F-43AE-9CC8-5F067A889E68}" type="sibTrans" cxnId="{E8E56E4C-1BFE-454E-92D9-421BDBF5203D}">
      <dgm:prSet/>
      <dgm:spPr/>
      <dgm:t>
        <a:bodyPr/>
        <a:lstStyle/>
        <a:p>
          <a:endParaRPr lang="de-DE"/>
        </a:p>
      </dgm:t>
    </dgm:pt>
    <dgm:pt modelId="{5EEF18C6-DB07-4476-9215-BCEE7C3F8F06}">
      <dgm:prSet phldrT="[Text]"/>
      <dgm:spPr>
        <a:solidFill>
          <a:srgbClr val="4C8C2B"/>
        </a:solidFill>
      </dgm:spPr>
      <dgm:t>
        <a:bodyPr/>
        <a:lstStyle/>
        <a:p>
          <a:r>
            <a:rPr lang="de-DE" dirty="0" err="1" smtClean="0"/>
            <a:t>WorldShare</a:t>
          </a:r>
          <a:r>
            <a:rPr lang="de-DE" dirty="0" smtClean="0"/>
            <a:t> ZBW</a:t>
          </a:r>
        </a:p>
        <a:p>
          <a:r>
            <a:rPr lang="de-DE" dirty="0" err="1" smtClean="0"/>
            <a:t>MyBib</a:t>
          </a:r>
          <a:r>
            <a:rPr lang="de-DE" dirty="0" smtClean="0"/>
            <a:t> </a:t>
          </a:r>
          <a:r>
            <a:rPr lang="de-DE" dirty="0" err="1" smtClean="0"/>
            <a:t>eDoc</a:t>
          </a:r>
          <a:endParaRPr lang="de-DE" dirty="0"/>
        </a:p>
      </dgm:t>
    </dgm:pt>
    <dgm:pt modelId="{EC7CCD8E-E1D1-49C1-B8EA-3D58B1E80B92}" type="parTrans" cxnId="{F72FD317-665B-42D5-97E7-3A196CA693CE}">
      <dgm:prSet/>
      <dgm:spPr/>
      <dgm:t>
        <a:bodyPr/>
        <a:lstStyle/>
        <a:p>
          <a:endParaRPr lang="de-DE"/>
        </a:p>
      </dgm:t>
    </dgm:pt>
    <dgm:pt modelId="{C741D251-92F0-4550-9BBF-3551D8C9B141}" type="sibTrans" cxnId="{F72FD317-665B-42D5-97E7-3A196CA693CE}">
      <dgm:prSet/>
      <dgm:spPr/>
      <dgm:t>
        <a:bodyPr/>
        <a:lstStyle/>
        <a:p>
          <a:endParaRPr lang="de-DE"/>
        </a:p>
      </dgm:t>
    </dgm:pt>
    <dgm:pt modelId="{05ED9ED7-922B-46EF-B7E3-DBE3C647D22C}">
      <dgm:prSet phldrT="[Text]"/>
      <dgm:spPr>
        <a:solidFill>
          <a:srgbClr val="4C8C2B"/>
        </a:solidFill>
      </dgm:spPr>
      <dgm:t>
        <a:bodyPr/>
        <a:lstStyle/>
        <a:p>
          <a:r>
            <a:rPr lang="de-DE" dirty="0" smtClean="0"/>
            <a:t>Scan</a:t>
          </a:r>
        </a:p>
        <a:p>
          <a:r>
            <a:rPr lang="de-DE" dirty="0" smtClean="0"/>
            <a:t>Upload</a:t>
          </a:r>
          <a:endParaRPr lang="de-DE" dirty="0"/>
        </a:p>
      </dgm:t>
    </dgm:pt>
    <dgm:pt modelId="{B264738C-A38A-4DA0-AEF0-4EAFC4B8428E}" type="parTrans" cxnId="{85D78013-06CC-4107-9953-41EF6ACEF083}">
      <dgm:prSet/>
      <dgm:spPr/>
      <dgm:t>
        <a:bodyPr/>
        <a:lstStyle/>
        <a:p>
          <a:endParaRPr lang="de-DE"/>
        </a:p>
      </dgm:t>
    </dgm:pt>
    <dgm:pt modelId="{8F2D12B4-036B-44D5-A89C-C5305FE7A41D}" type="sibTrans" cxnId="{85D78013-06CC-4107-9953-41EF6ACEF083}">
      <dgm:prSet/>
      <dgm:spPr/>
      <dgm:t>
        <a:bodyPr/>
        <a:lstStyle/>
        <a:p>
          <a:endParaRPr lang="de-DE"/>
        </a:p>
      </dgm:t>
    </dgm:pt>
    <dgm:pt modelId="{F271E637-6D02-4F6F-842D-474A87EC459E}">
      <dgm:prSet/>
      <dgm:spPr>
        <a:solidFill>
          <a:srgbClr val="4C8C2B"/>
        </a:solidFill>
      </dgm:spPr>
      <dgm:t>
        <a:bodyPr/>
        <a:lstStyle/>
        <a:p>
          <a:r>
            <a:rPr lang="de-DE" dirty="0" err="1" smtClean="0"/>
            <a:t>eMail</a:t>
          </a:r>
          <a:endParaRPr lang="de-DE" dirty="0"/>
        </a:p>
      </dgm:t>
    </dgm:pt>
    <dgm:pt modelId="{ABCF7C64-0A46-47A6-9CC2-51D565868D2D}" type="parTrans" cxnId="{4331C155-A8A7-4A93-875C-AE2D81C96D7A}">
      <dgm:prSet/>
      <dgm:spPr/>
      <dgm:t>
        <a:bodyPr/>
        <a:lstStyle/>
        <a:p>
          <a:endParaRPr lang="de-DE"/>
        </a:p>
      </dgm:t>
    </dgm:pt>
    <dgm:pt modelId="{EA1F9AF4-5432-4985-BB87-EC2B1D415832}" type="sibTrans" cxnId="{4331C155-A8A7-4A93-875C-AE2D81C96D7A}">
      <dgm:prSet/>
      <dgm:spPr/>
      <dgm:t>
        <a:bodyPr/>
        <a:lstStyle/>
        <a:p>
          <a:endParaRPr lang="de-DE"/>
        </a:p>
      </dgm:t>
    </dgm:pt>
    <dgm:pt modelId="{A1ADD3AA-0063-48D8-8240-8DF7E8022D82}">
      <dgm:prSet/>
      <dgm:spPr>
        <a:solidFill>
          <a:srgbClr val="4C8C2B"/>
        </a:solidFill>
      </dgm:spPr>
      <dgm:t>
        <a:bodyPr/>
        <a:lstStyle/>
        <a:p>
          <a:r>
            <a:rPr lang="de-DE" dirty="0" err="1" smtClean="0"/>
            <a:t>MyBib</a:t>
          </a:r>
          <a:r>
            <a:rPr lang="de-DE" dirty="0" smtClean="0"/>
            <a:t> </a:t>
          </a:r>
          <a:r>
            <a:rPr lang="de-DE" dirty="0" err="1" smtClean="0"/>
            <a:t>eL</a:t>
          </a:r>
          <a:endParaRPr lang="de-DE" dirty="0" smtClean="0"/>
        </a:p>
        <a:p>
          <a:r>
            <a:rPr lang="de-DE" dirty="0" smtClean="0"/>
            <a:t>Print</a:t>
          </a:r>
          <a:endParaRPr lang="de-DE" dirty="0"/>
        </a:p>
      </dgm:t>
    </dgm:pt>
    <dgm:pt modelId="{F4B6E9F3-2409-44B4-B7D1-351C4ACD08AE}" type="parTrans" cxnId="{14157854-2862-48EE-9E06-EADD36ACC92B}">
      <dgm:prSet/>
      <dgm:spPr/>
      <dgm:t>
        <a:bodyPr/>
        <a:lstStyle/>
        <a:p>
          <a:endParaRPr lang="de-DE"/>
        </a:p>
      </dgm:t>
    </dgm:pt>
    <dgm:pt modelId="{D9E504B6-BE08-46A4-923B-0DBE47AAFEDE}" type="sibTrans" cxnId="{14157854-2862-48EE-9E06-EADD36ACC92B}">
      <dgm:prSet/>
      <dgm:spPr/>
      <dgm:t>
        <a:bodyPr/>
        <a:lstStyle/>
        <a:p>
          <a:endParaRPr lang="de-DE"/>
        </a:p>
      </dgm:t>
    </dgm:pt>
    <dgm:pt modelId="{9D920DBF-5B34-4D4E-B3D9-D3F55369333A}" type="pres">
      <dgm:prSet presAssocID="{C1E60105-63AA-46BE-BD31-B7EDAAFF96C8}" presName="CompostProcess" presStyleCnt="0">
        <dgm:presLayoutVars>
          <dgm:dir/>
          <dgm:resizeHandles val="exact"/>
        </dgm:presLayoutVars>
      </dgm:prSet>
      <dgm:spPr/>
    </dgm:pt>
    <dgm:pt modelId="{1B628498-3CF8-4A44-B459-8ABE009FBB52}" type="pres">
      <dgm:prSet presAssocID="{C1E60105-63AA-46BE-BD31-B7EDAAFF96C8}" presName="arrow" presStyleLbl="bgShp" presStyleIdx="0" presStyleCnt="1"/>
      <dgm:spPr/>
    </dgm:pt>
    <dgm:pt modelId="{973D1EFE-07FA-4855-A4EC-9B9A16CAA8B7}" type="pres">
      <dgm:prSet presAssocID="{C1E60105-63AA-46BE-BD31-B7EDAAFF96C8}" presName="linearProcess" presStyleCnt="0"/>
      <dgm:spPr/>
    </dgm:pt>
    <dgm:pt modelId="{1B2158F9-A25B-450A-949C-3919D60CE9F1}" type="pres">
      <dgm:prSet presAssocID="{A76FFA4C-5EAE-41A8-9457-9C56798DC251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84BA30-4695-41C0-85F1-D4B1D56C1041}" type="pres">
      <dgm:prSet presAssocID="{106D7507-B59F-43AE-9CC8-5F067A889E68}" presName="sibTrans" presStyleCnt="0"/>
      <dgm:spPr/>
    </dgm:pt>
    <dgm:pt modelId="{220DF0B4-E888-4AEA-8505-823BCDD020A0}" type="pres">
      <dgm:prSet presAssocID="{5EEF18C6-DB07-4476-9215-BCEE7C3F8F06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DBDCAF-8E1A-4709-8B8E-826386EF23C8}" type="pres">
      <dgm:prSet presAssocID="{C741D251-92F0-4550-9BBF-3551D8C9B141}" presName="sibTrans" presStyleCnt="0"/>
      <dgm:spPr/>
    </dgm:pt>
    <dgm:pt modelId="{A5EDA195-5B46-41D4-B684-2FDE674EF264}" type="pres">
      <dgm:prSet presAssocID="{05ED9ED7-922B-46EF-B7E3-DBE3C647D22C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0A344EF-1806-404F-847D-0BEE07563296}" type="pres">
      <dgm:prSet presAssocID="{8F2D12B4-036B-44D5-A89C-C5305FE7A41D}" presName="sibTrans" presStyleCnt="0"/>
      <dgm:spPr/>
    </dgm:pt>
    <dgm:pt modelId="{1E5E8A99-75E6-45B4-BE15-CCAEB8E735C0}" type="pres">
      <dgm:prSet presAssocID="{F271E637-6D02-4F6F-842D-474A87EC459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4B48D37-14A2-4E70-94CF-3BCAF57465EB}" type="pres">
      <dgm:prSet presAssocID="{EA1F9AF4-5432-4985-BB87-EC2B1D415832}" presName="sibTrans" presStyleCnt="0"/>
      <dgm:spPr/>
    </dgm:pt>
    <dgm:pt modelId="{1AFFC700-60F6-4833-9EE2-DB05125970AA}" type="pres">
      <dgm:prSet presAssocID="{A1ADD3AA-0063-48D8-8240-8DF7E8022D82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445F4BC-8D7A-49BE-A823-B7358ED895A0}" type="presOf" srcId="{C1E60105-63AA-46BE-BD31-B7EDAAFF96C8}" destId="{9D920DBF-5B34-4D4E-B3D9-D3F55369333A}" srcOrd="0" destOrd="0" presId="urn:microsoft.com/office/officeart/2005/8/layout/hProcess9"/>
    <dgm:cxn modelId="{8E920C3E-ABEE-474C-A5DF-E794E003B777}" type="presOf" srcId="{A76FFA4C-5EAE-41A8-9457-9C56798DC251}" destId="{1B2158F9-A25B-450A-949C-3919D60CE9F1}" srcOrd="0" destOrd="0" presId="urn:microsoft.com/office/officeart/2005/8/layout/hProcess9"/>
    <dgm:cxn modelId="{4331C155-A8A7-4A93-875C-AE2D81C96D7A}" srcId="{C1E60105-63AA-46BE-BD31-B7EDAAFF96C8}" destId="{F271E637-6D02-4F6F-842D-474A87EC459E}" srcOrd="3" destOrd="0" parTransId="{ABCF7C64-0A46-47A6-9CC2-51D565868D2D}" sibTransId="{EA1F9AF4-5432-4985-BB87-EC2B1D415832}"/>
    <dgm:cxn modelId="{F72FD317-665B-42D5-97E7-3A196CA693CE}" srcId="{C1E60105-63AA-46BE-BD31-B7EDAAFF96C8}" destId="{5EEF18C6-DB07-4476-9215-BCEE7C3F8F06}" srcOrd="1" destOrd="0" parTransId="{EC7CCD8E-E1D1-49C1-B8EA-3D58B1E80B92}" sibTransId="{C741D251-92F0-4550-9BBF-3551D8C9B141}"/>
    <dgm:cxn modelId="{41C2C9CA-F83A-446E-A6CA-CCB15202B3A7}" type="presOf" srcId="{05ED9ED7-922B-46EF-B7E3-DBE3C647D22C}" destId="{A5EDA195-5B46-41D4-B684-2FDE674EF264}" srcOrd="0" destOrd="0" presId="urn:microsoft.com/office/officeart/2005/8/layout/hProcess9"/>
    <dgm:cxn modelId="{714A05F8-85B7-4DE5-9C62-C45888B81980}" type="presOf" srcId="{5EEF18C6-DB07-4476-9215-BCEE7C3F8F06}" destId="{220DF0B4-E888-4AEA-8505-823BCDD020A0}" srcOrd="0" destOrd="0" presId="urn:microsoft.com/office/officeart/2005/8/layout/hProcess9"/>
    <dgm:cxn modelId="{14157854-2862-48EE-9E06-EADD36ACC92B}" srcId="{C1E60105-63AA-46BE-BD31-B7EDAAFF96C8}" destId="{A1ADD3AA-0063-48D8-8240-8DF7E8022D82}" srcOrd="4" destOrd="0" parTransId="{F4B6E9F3-2409-44B4-B7D1-351C4ACD08AE}" sibTransId="{D9E504B6-BE08-46A4-923B-0DBE47AAFEDE}"/>
    <dgm:cxn modelId="{D1D3C32B-CE23-4384-8D87-BF3171803499}" type="presOf" srcId="{F271E637-6D02-4F6F-842D-474A87EC459E}" destId="{1E5E8A99-75E6-45B4-BE15-CCAEB8E735C0}" srcOrd="0" destOrd="0" presId="urn:microsoft.com/office/officeart/2005/8/layout/hProcess9"/>
    <dgm:cxn modelId="{85D78013-06CC-4107-9953-41EF6ACEF083}" srcId="{C1E60105-63AA-46BE-BD31-B7EDAAFF96C8}" destId="{05ED9ED7-922B-46EF-B7E3-DBE3C647D22C}" srcOrd="2" destOrd="0" parTransId="{B264738C-A38A-4DA0-AEF0-4EAFC4B8428E}" sibTransId="{8F2D12B4-036B-44D5-A89C-C5305FE7A41D}"/>
    <dgm:cxn modelId="{E8E56E4C-1BFE-454E-92D9-421BDBF5203D}" srcId="{C1E60105-63AA-46BE-BD31-B7EDAAFF96C8}" destId="{A76FFA4C-5EAE-41A8-9457-9C56798DC251}" srcOrd="0" destOrd="0" parTransId="{23D43DFF-9487-46FE-BEF3-11C41F4FB6F8}" sibTransId="{106D7507-B59F-43AE-9CC8-5F067A889E68}"/>
    <dgm:cxn modelId="{F4438AE7-AE45-471D-94A9-1B08C6D7435D}" type="presOf" srcId="{A1ADD3AA-0063-48D8-8240-8DF7E8022D82}" destId="{1AFFC700-60F6-4833-9EE2-DB05125970AA}" srcOrd="0" destOrd="0" presId="urn:microsoft.com/office/officeart/2005/8/layout/hProcess9"/>
    <dgm:cxn modelId="{D09399DB-3FFB-4C85-8445-C5174B168303}" type="presParOf" srcId="{9D920DBF-5B34-4D4E-B3D9-D3F55369333A}" destId="{1B628498-3CF8-4A44-B459-8ABE009FBB52}" srcOrd="0" destOrd="0" presId="urn:microsoft.com/office/officeart/2005/8/layout/hProcess9"/>
    <dgm:cxn modelId="{63DE8785-6044-4A73-ABF5-6A3A5A7E8E75}" type="presParOf" srcId="{9D920DBF-5B34-4D4E-B3D9-D3F55369333A}" destId="{973D1EFE-07FA-4855-A4EC-9B9A16CAA8B7}" srcOrd="1" destOrd="0" presId="urn:microsoft.com/office/officeart/2005/8/layout/hProcess9"/>
    <dgm:cxn modelId="{EB7FA563-3D34-4B50-BC8E-63CD43D6084B}" type="presParOf" srcId="{973D1EFE-07FA-4855-A4EC-9B9A16CAA8B7}" destId="{1B2158F9-A25B-450A-949C-3919D60CE9F1}" srcOrd="0" destOrd="0" presId="urn:microsoft.com/office/officeart/2005/8/layout/hProcess9"/>
    <dgm:cxn modelId="{41E875EE-5960-48FD-8618-2B2BE6B61C39}" type="presParOf" srcId="{973D1EFE-07FA-4855-A4EC-9B9A16CAA8B7}" destId="{E784BA30-4695-41C0-85F1-D4B1D56C1041}" srcOrd="1" destOrd="0" presId="urn:microsoft.com/office/officeart/2005/8/layout/hProcess9"/>
    <dgm:cxn modelId="{9491F583-B778-4788-9832-90E3163D1BEE}" type="presParOf" srcId="{973D1EFE-07FA-4855-A4EC-9B9A16CAA8B7}" destId="{220DF0B4-E888-4AEA-8505-823BCDD020A0}" srcOrd="2" destOrd="0" presId="urn:microsoft.com/office/officeart/2005/8/layout/hProcess9"/>
    <dgm:cxn modelId="{DA14167A-F575-485C-A80D-DCC48C9ECECB}" type="presParOf" srcId="{973D1EFE-07FA-4855-A4EC-9B9A16CAA8B7}" destId="{A1DBDCAF-8E1A-4709-8B8E-826386EF23C8}" srcOrd="3" destOrd="0" presId="urn:microsoft.com/office/officeart/2005/8/layout/hProcess9"/>
    <dgm:cxn modelId="{695BAA97-7515-4CF5-9C7E-199C42060641}" type="presParOf" srcId="{973D1EFE-07FA-4855-A4EC-9B9A16CAA8B7}" destId="{A5EDA195-5B46-41D4-B684-2FDE674EF264}" srcOrd="4" destOrd="0" presId="urn:microsoft.com/office/officeart/2005/8/layout/hProcess9"/>
    <dgm:cxn modelId="{533DA9C7-3E63-460F-BA69-4A9339A111D3}" type="presParOf" srcId="{973D1EFE-07FA-4855-A4EC-9B9A16CAA8B7}" destId="{D0A344EF-1806-404F-847D-0BEE07563296}" srcOrd="5" destOrd="0" presId="urn:microsoft.com/office/officeart/2005/8/layout/hProcess9"/>
    <dgm:cxn modelId="{51106F23-FFBA-48B0-A078-B07FD2AD4BFF}" type="presParOf" srcId="{973D1EFE-07FA-4855-A4EC-9B9A16CAA8B7}" destId="{1E5E8A99-75E6-45B4-BE15-CCAEB8E735C0}" srcOrd="6" destOrd="0" presId="urn:microsoft.com/office/officeart/2005/8/layout/hProcess9"/>
    <dgm:cxn modelId="{CA6081A9-CC37-42DE-BF5D-660231378678}" type="presParOf" srcId="{973D1EFE-07FA-4855-A4EC-9B9A16CAA8B7}" destId="{24B48D37-14A2-4E70-94CF-3BCAF57465EB}" srcOrd="7" destOrd="0" presId="urn:microsoft.com/office/officeart/2005/8/layout/hProcess9"/>
    <dgm:cxn modelId="{F79A67D8-A0F4-4EF7-AAE3-E3F4CC4F211B}" type="presParOf" srcId="{973D1EFE-07FA-4855-A4EC-9B9A16CAA8B7}" destId="{1AFFC700-60F6-4833-9EE2-DB05125970AA}" srcOrd="8" destOrd="0" presId="urn:microsoft.com/office/officeart/2005/8/layout/hProcess9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8498-3CF8-4A44-B459-8ABE009FBB52}">
      <dsp:nvSpPr>
        <dsp:cNvPr id="0" name=""/>
        <dsp:cNvSpPr/>
      </dsp:nvSpPr>
      <dsp:spPr>
        <a:xfrm>
          <a:off x="618291" y="0"/>
          <a:ext cx="7007303" cy="16017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158F9-A25B-450A-949C-3919D60CE9F1}">
      <dsp:nvSpPr>
        <dsp:cNvPr id="0" name=""/>
        <dsp:cNvSpPr/>
      </dsp:nvSpPr>
      <dsp:spPr>
        <a:xfrm>
          <a:off x="2081" y="480536"/>
          <a:ext cx="1567679" cy="640714"/>
        </a:xfrm>
        <a:prstGeom prst="roundRect">
          <a:avLst/>
        </a:prstGeom>
        <a:solidFill>
          <a:srgbClr val="4C8C2B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WorldCat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WorldShare</a:t>
          </a:r>
          <a:r>
            <a:rPr lang="de-DE" sz="1400" kern="1200" dirty="0" smtClean="0"/>
            <a:t> ILL</a:t>
          </a:r>
          <a:endParaRPr lang="de-DE" sz="1400" kern="1200" dirty="0"/>
        </a:p>
      </dsp:txBody>
      <dsp:txXfrm>
        <a:off x="33358" y="511813"/>
        <a:ext cx="1505125" cy="578160"/>
      </dsp:txXfrm>
    </dsp:sp>
    <dsp:sp modelId="{220DF0B4-E888-4AEA-8505-823BCDD020A0}">
      <dsp:nvSpPr>
        <dsp:cNvPr id="0" name=""/>
        <dsp:cNvSpPr/>
      </dsp:nvSpPr>
      <dsp:spPr>
        <a:xfrm>
          <a:off x="1670092" y="480536"/>
          <a:ext cx="1567679" cy="640714"/>
        </a:xfrm>
        <a:prstGeom prst="roundRect">
          <a:avLst/>
        </a:prstGeom>
        <a:solidFill>
          <a:srgbClr val="4C8C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WorldShare</a:t>
          </a:r>
          <a:r>
            <a:rPr lang="de-DE" sz="1400" kern="1200" dirty="0" smtClean="0"/>
            <a:t> ZBW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MyBib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eDoc</a:t>
          </a:r>
          <a:endParaRPr lang="de-DE" sz="1400" kern="1200" dirty="0"/>
        </a:p>
      </dsp:txBody>
      <dsp:txXfrm>
        <a:off x="1701369" y="511813"/>
        <a:ext cx="1505125" cy="578160"/>
      </dsp:txXfrm>
    </dsp:sp>
    <dsp:sp modelId="{A5EDA195-5B46-41D4-B684-2FDE674EF264}">
      <dsp:nvSpPr>
        <dsp:cNvPr id="0" name=""/>
        <dsp:cNvSpPr/>
      </dsp:nvSpPr>
      <dsp:spPr>
        <a:xfrm>
          <a:off x="3338103" y="480536"/>
          <a:ext cx="1567679" cy="640714"/>
        </a:xfrm>
        <a:prstGeom prst="roundRect">
          <a:avLst/>
        </a:prstGeom>
        <a:solidFill>
          <a:srgbClr val="4C8C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Scan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Upload</a:t>
          </a:r>
          <a:endParaRPr lang="de-DE" sz="1400" kern="1200" dirty="0"/>
        </a:p>
      </dsp:txBody>
      <dsp:txXfrm>
        <a:off x="3369380" y="511813"/>
        <a:ext cx="1505125" cy="578160"/>
      </dsp:txXfrm>
    </dsp:sp>
    <dsp:sp modelId="{1E5E8A99-75E6-45B4-BE15-CCAEB8E735C0}">
      <dsp:nvSpPr>
        <dsp:cNvPr id="0" name=""/>
        <dsp:cNvSpPr/>
      </dsp:nvSpPr>
      <dsp:spPr>
        <a:xfrm>
          <a:off x="5006114" y="480536"/>
          <a:ext cx="1567679" cy="640714"/>
        </a:xfrm>
        <a:prstGeom prst="roundRect">
          <a:avLst/>
        </a:prstGeom>
        <a:solidFill>
          <a:srgbClr val="4C8C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eMail</a:t>
          </a:r>
          <a:endParaRPr lang="de-DE" sz="1400" kern="1200" dirty="0"/>
        </a:p>
      </dsp:txBody>
      <dsp:txXfrm>
        <a:off x="5037391" y="511813"/>
        <a:ext cx="1505125" cy="578160"/>
      </dsp:txXfrm>
    </dsp:sp>
    <dsp:sp modelId="{1AFFC700-60F6-4833-9EE2-DB05125970AA}">
      <dsp:nvSpPr>
        <dsp:cNvPr id="0" name=""/>
        <dsp:cNvSpPr/>
      </dsp:nvSpPr>
      <dsp:spPr>
        <a:xfrm>
          <a:off x="6674125" y="480536"/>
          <a:ext cx="1567679" cy="640714"/>
        </a:xfrm>
        <a:prstGeom prst="roundRect">
          <a:avLst/>
        </a:prstGeom>
        <a:solidFill>
          <a:srgbClr val="4C8C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MyBib</a:t>
          </a:r>
          <a:r>
            <a:rPr lang="de-DE" sz="1400" kern="1200" dirty="0" smtClean="0"/>
            <a:t> </a:t>
          </a:r>
          <a:r>
            <a:rPr lang="de-DE" sz="1400" kern="1200" dirty="0" err="1" smtClean="0"/>
            <a:t>eL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Print</a:t>
          </a:r>
          <a:endParaRPr lang="de-DE" sz="1400" kern="1200" dirty="0"/>
        </a:p>
      </dsp:txBody>
      <dsp:txXfrm>
        <a:off x="6705402" y="511813"/>
        <a:ext cx="1505125" cy="57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A59C-26AF-6346-A5CF-41ECEFF79957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42FB-C156-A14A-9F52-74F252AEF9C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ibniz-gemeinschaft.de/en/hom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department of the Kiel Institute for the World Economy, whose name at the time was the “Royal Institute for Maritime Traffic and World Economy</a:t>
            </a:r>
          </a:p>
          <a:p>
            <a:r>
              <a:rPr lang="en-US" dirty="0" smtClean="0"/>
              <a:t>Seat: The ZBW has two branches, one on the </a:t>
            </a:r>
            <a:r>
              <a:rPr lang="en-US" b="1" dirty="0" smtClean="0"/>
              <a:t>Firth of Kiel</a:t>
            </a:r>
            <a:r>
              <a:rPr lang="en-US" dirty="0" smtClean="0"/>
              <a:t>, the other on the </a:t>
            </a:r>
            <a:r>
              <a:rPr lang="en-US" dirty="0" err="1" smtClean="0"/>
              <a:t>Binnenalster</a:t>
            </a:r>
            <a:r>
              <a:rPr lang="en-US" dirty="0" smtClean="0"/>
              <a:t> in </a:t>
            </a:r>
            <a:r>
              <a:rPr lang="en-US" b="1" dirty="0" smtClean="0"/>
              <a:t>Hamburg</a:t>
            </a:r>
            <a:r>
              <a:rPr lang="en-US" dirty="0" smtClean="0"/>
              <a:t>. Legal form: foundation under public </a:t>
            </a:r>
            <a:r>
              <a:rPr lang="en-US" dirty="0" err="1" smtClean="0"/>
              <a:t>law.Founding</a:t>
            </a:r>
            <a:r>
              <a:rPr lang="en-US" dirty="0" smtClean="0"/>
              <a:t> year: 1919. Director: Professor Klaus </a:t>
            </a:r>
            <a:r>
              <a:rPr lang="en-US" dirty="0" err="1" smtClean="0"/>
              <a:t>TochtermannFinancing</a:t>
            </a:r>
            <a:r>
              <a:rPr lang="en-US" dirty="0" smtClean="0"/>
              <a:t>: The ZBW is financed jointly by the federal and state </a:t>
            </a:r>
            <a:r>
              <a:rPr lang="en-US" dirty="0" err="1" smtClean="0"/>
              <a:t>governments.Budget</a:t>
            </a:r>
            <a:r>
              <a:rPr lang="en-US" dirty="0" smtClean="0"/>
              <a:t>: 22.56 million </a:t>
            </a:r>
            <a:r>
              <a:rPr lang="en-US" dirty="0" err="1" smtClean="0"/>
              <a:t>EUR.The</a:t>
            </a:r>
            <a:r>
              <a:rPr lang="en-US" dirty="0" smtClean="0"/>
              <a:t> ZBW is a member of the  </a:t>
            </a:r>
            <a:r>
              <a:rPr lang="en-US" dirty="0" smtClean="0">
                <a:hlinkClick r:id="rId3" tooltip="Leibniz Association - Opens external link in new window"/>
              </a:rPr>
              <a:t>Leibniz Association</a:t>
            </a:r>
            <a:r>
              <a:rPr lang="en-US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9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(</a:t>
            </a:r>
            <a:r>
              <a:rPr lang="de-DE" dirty="0" err="1" smtClean="0"/>
              <a:t>copy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monos</a:t>
            </a:r>
            <a:r>
              <a:rPr lang="de-DE" dirty="0" smtClean="0"/>
              <a:t>, </a:t>
            </a:r>
            <a:r>
              <a:rPr lang="de-DE" dirty="0" err="1" smtClean="0"/>
              <a:t>compilations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2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3" t="24510" r="24328" b="54883"/>
          <a:stretch/>
        </p:blipFill>
        <p:spPr>
          <a:xfrm>
            <a:off x="3771855" y="151415"/>
            <a:ext cx="5372145" cy="1775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307" y="151415"/>
            <a:ext cx="4017965" cy="1775661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2713" y="2315531"/>
            <a:ext cx="7815262" cy="140176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Title of presentation goes here and it can be two lines long</a:t>
            </a:r>
            <a:endParaRPr lang="en-US" dirty="0"/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3749092"/>
            <a:ext cx="7815262" cy="62706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 cap="all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JANE SMITH, NAME OF ORGANIZATION</a:t>
            </a:r>
            <a:endParaRPr lang="en-US" dirty="0"/>
          </a:p>
        </p:txBody>
      </p:sp>
      <p:pic>
        <p:nvPicPr>
          <p:cNvPr id="12" name="Picture 26" descr="OCLC_H_PMS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65694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2438" y="420776"/>
            <a:ext cx="3465870" cy="1242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hq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439" y="975360"/>
            <a:ext cx="4994562" cy="4168140"/>
          </a:xfrm>
          <a:prstGeom prst="rect">
            <a:avLst/>
          </a:prstGeom>
        </p:spPr>
      </p:pic>
      <p:sp>
        <p:nvSpPr>
          <p:cNvPr id="1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114447" y="1386766"/>
            <a:ext cx="1761082" cy="1831948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Place Speaker </a:t>
            </a:r>
            <a:br>
              <a:rPr lang="en-US" dirty="0" smtClean="0"/>
            </a:br>
            <a:r>
              <a:rPr lang="en-US" dirty="0" smtClean="0"/>
              <a:t>Photo Here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90843" y="2327578"/>
            <a:ext cx="5030269" cy="639129"/>
          </a:xfrm>
          <a:prstGeom prst="rect">
            <a:avLst/>
          </a:prstGeom>
        </p:spPr>
        <p:txBody>
          <a:bodyPr vert="horz" lIns="0" tIns="0" rIns="18288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90835" y="1791337"/>
            <a:ext cx="5030277" cy="488156"/>
          </a:xfrm>
          <a:prstGeom prst="rect">
            <a:avLst/>
          </a:prstGeom>
        </p:spPr>
        <p:txBody>
          <a:bodyPr vert="horz" lIns="0" rIns="182880" bIns="0" anchor="b" anchorCtr="0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5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8112"/>
            <a:ext cx="9144000" cy="5005388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74914" y="782961"/>
            <a:ext cx="7377193" cy="3138110"/>
          </a:xfrm>
          <a:prstGeom prst="rect">
            <a:avLst/>
          </a:prstGeom>
        </p:spPr>
        <p:txBody>
          <a:bodyPr bIns="365760" anchor="ctr" anchorCtr="0"/>
          <a:lstStyle>
            <a:lvl1pPr marL="0" indent="0">
              <a:buNone/>
              <a:defRPr sz="5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903" y="4696658"/>
            <a:ext cx="851535" cy="278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14165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 smtClean="0"/>
          </a:p>
        </p:txBody>
      </p:sp>
      <p:pic>
        <p:nvPicPr>
          <p:cNvPr id="11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6881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446881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 smtClean="0"/>
              <a:t>NAME OF ORGANIZATION</a:t>
            </a:r>
            <a:endParaRPr lang="en-US" dirty="0"/>
          </a:p>
        </p:txBody>
      </p:sp>
      <p:sp>
        <p:nvSpPr>
          <p:cNvPr id="14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446880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email@address.org</a:t>
            </a:r>
            <a:endParaRPr lang="en-US" dirty="0" smtClean="0"/>
          </a:p>
          <a:p>
            <a:pPr lvl="0"/>
            <a:r>
              <a:rPr lang="en-US" dirty="0" smtClean="0"/>
              <a:t>@</a:t>
            </a:r>
            <a:r>
              <a:rPr lang="en-US" dirty="0" err="1" smtClean="0"/>
              <a:t>twitteraccount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44339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4644339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 smtClean="0"/>
              <a:t>NAME OF ORGANIZATION</a:t>
            </a:r>
            <a:endParaRPr lang="en-US" dirty="0"/>
          </a:p>
        </p:txBody>
      </p:sp>
      <p:sp>
        <p:nvSpPr>
          <p:cNvPr id="17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4644338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email@address.org</a:t>
            </a:r>
            <a:endParaRPr lang="en-US" dirty="0" smtClean="0"/>
          </a:p>
          <a:p>
            <a:pPr lvl="0"/>
            <a:r>
              <a:rPr lang="en-US" dirty="0" smtClean="0"/>
              <a:t>@</a:t>
            </a:r>
            <a:r>
              <a:rPr lang="en-US" dirty="0" err="1" smtClean="0"/>
              <a:t>twitteraccount</a:t>
            </a:r>
            <a:endParaRPr lang="en-US" dirty="0"/>
          </a:p>
        </p:txBody>
      </p: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10" y="753973"/>
            <a:ext cx="2857238" cy="665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76"/>
            <a:ext cx="5555152" cy="1775321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52" r:id="rId2"/>
    <p:sldLayoutId id="2147483684" r:id="rId3"/>
    <p:sldLayoutId id="2147483653" r:id="rId4"/>
    <p:sldLayoutId id="214748365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ILL and German copyright - the solution of the ZBW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Nicole </a:t>
            </a:r>
            <a:r>
              <a:rPr lang="en-US" dirty="0" err="1" smtClean="0"/>
              <a:t>clasen</a:t>
            </a:r>
            <a:r>
              <a:rPr lang="en-US" dirty="0" smtClean="0"/>
              <a:t>, ZBW – Leibniz Information </a:t>
            </a:r>
            <a:r>
              <a:rPr lang="en-US" dirty="0" err="1" smtClean="0"/>
              <a:t>centre</a:t>
            </a:r>
            <a:r>
              <a:rPr lang="en-US" dirty="0" smtClean="0"/>
              <a:t> for economics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4233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10%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non-commercial </a:t>
            </a:r>
            <a:r>
              <a:rPr lang="de-DE" dirty="0" err="1" smtClean="0"/>
              <a:t>proposals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Journals, </a:t>
            </a:r>
            <a:r>
              <a:rPr lang="de-DE" dirty="0" err="1" smtClean="0"/>
              <a:t>books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copies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magazines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copies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newspapers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end </a:t>
            </a:r>
            <a:r>
              <a:rPr lang="de-DE" dirty="0" err="1" smtClean="0"/>
              <a:t>user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/>
              <a:t>in Germany)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5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Newspapers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domain</a:t>
            </a:r>
            <a:r>
              <a:rPr lang="de-DE" dirty="0" smtClean="0"/>
              <a:t> </a:t>
            </a:r>
            <a:r>
              <a:rPr lang="de-DE" dirty="0" err="1" smtClean="0"/>
              <a:t>newspapers</a:t>
            </a:r>
            <a:r>
              <a:rPr lang="de-DE" dirty="0" smtClean="0"/>
              <a:t>= </a:t>
            </a:r>
            <a:r>
              <a:rPr lang="de-DE" dirty="0" err="1" smtClean="0"/>
              <a:t>yes</a:t>
            </a:r>
            <a:endParaRPr lang="de-DE" dirty="0"/>
          </a:p>
          <a:p>
            <a:pPr lvl="3"/>
            <a:r>
              <a:rPr lang="de-DE" dirty="0"/>
              <a:t>70 </a:t>
            </a:r>
            <a:r>
              <a:rPr lang="de-DE" dirty="0" err="1" smtClean="0"/>
              <a:t>years</a:t>
            </a:r>
            <a:r>
              <a:rPr lang="de-DE" dirty="0" smtClean="0"/>
              <a:t> after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death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endParaRPr lang="de-DE" dirty="0"/>
          </a:p>
          <a:p>
            <a:pPr lvl="3"/>
            <a:r>
              <a:rPr lang="de-DE" dirty="0" smtClean="0"/>
              <a:t>Anonymous </a:t>
            </a:r>
            <a:r>
              <a:rPr lang="de-DE" dirty="0" err="1" smtClean="0"/>
              <a:t>post</a:t>
            </a:r>
            <a:r>
              <a:rPr lang="de-DE" dirty="0" smtClean="0"/>
              <a:t>: </a:t>
            </a:r>
            <a:r>
              <a:rPr lang="de-DE" dirty="0"/>
              <a:t>70 </a:t>
            </a:r>
            <a:r>
              <a:rPr lang="de-DE" dirty="0" err="1" smtClean="0"/>
              <a:t>years</a:t>
            </a:r>
            <a:r>
              <a:rPr lang="de-DE" dirty="0" smtClean="0"/>
              <a:t> after </a:t>
            </a:r>
            <a:r>
              <a:rPr lang="de-DE" dirty="0" err="1" smtClean="0"/>
              <a:t>publication</a:t>
            </a:r>
            <a:endParaRPr lang="de-DE" dirty="0"/>
          </a:p>
          <a:p>
            <a:r>
              <a:rPr lang="en-US" dirty="0"/>
              <a:t>Delivery from all other daily and weekly newspapers = no</a:t>
            </a:r>
          </a:p>
          <a:p>
            <a:r>
              <a:rPr lang="en-US" dirty="0"/>
              <a:t>Lending </a:t>
            </a:r>
            <a:r>
              <a:rPr lang="en-US" dirty="0" smtClean="0"/>
              <a:t>the duplication </a:t>
            </a:r>
            <a:r>
              <a:rPr lang="en-US" dirty="0"/>
              <a:t>of the newspaper = yes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77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Journals / </a:t>
            </a:r>
            <a:r>
              <a:rPr lang="de-DE" dirty="0" err="1" smtClean="0"/>
              <a:t>Magazines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US" dirty="0"/>
              <a:t>Journals / scientific journals: </a:t>
            </a:r>
            <a:endParaRPr lang="en-US" dirty="0" smtClean="0"/>
          </a:p>
          <a:p>
            <a:pPr lvl="1">
              <a:lnSpc>
                <a:spcPct val="170000"/>
              </a:lnSpc>
            </a:pPr>
            <a:r>
              <a:rPr lang="en-US" sz="1200" dirty="0" smtClean="0"/>
              <a:t>in </a:t>
            </a:r>
            <a:r>
              <a:rPr lang="en-US" sz="1200" dirty="0"/>
              <a:t>their content assigned to one or more subject areas </a:t>
            </a:r>
            <a:endParaRPr lang="en-US" sz="1200" dirty="0" smtClean="0"/>
          </a:p>
          <a:p>
            <a:pPr lvl="1">
              <a:lnSpc>
                <a:spcPct val="170000"/>
              </a:lnSpc>
            </a:pPr>
            <a:r>
              <a:rPr lang="en-US" sz="1200" dirty="0" smtClean="0"/>
              <a:t>Contributions </a:t>
            </a:r>
            <a:r>
              <a:rPr lang="en-US" sz="1200" dirty="0"/>
              <a:t>are sufficient in form and content to the demands of scientific work </a:t>
            </a:r>
            <a:endParaRPr lang="en-US" sz="1200" dirty="0" smtClean="0"/>
          </a:p>
          <a:p>
            <a:pPr lvl="1">
              <a:lnSpc>
                <a:spcPct val="170000"/>
              </a:lnSpc>
            </a:pPr>
            <a:r>
              <a:rPr lang="en-US" sz="1200" dirty="0" smtClean="0"/>
              <a:t>contain </a:t>
            </a:r>
            <a:r>
              <a:rPr lang="en-US" sz="1200" dirty="0"/>
              <a:t>footnotes or endnotes contain a bibliography </a:t>
            </a:r>
            <a:endParaRPr lang="en-US" sz="1200" dirty="0" smtClean="0"/>
          </a:p>
          <a:p>
            <a:pPr lvl="1">
              <a:lnSpc>
                <a:spcPct val="170000"/>
              </a:lnSpc>
            </a:pPr>
            <a:r>
              <a:rPr lang="en-US" sz="1200" dirty="0" smtClean="0"/>
              <a:t>contain </a:t>
            </a:r>
            <a:r>
              <a:rPr lang="en-US" sz="1200" dirty="0"/>
              <a:t>editorial board </a:t>
            </a:r>
            <a:r>
              <a:rPr lang="en-US" sz="1200" dirty="0" smtClean="0"/>
              <a:t>/ </a:t>
            </a:r>
            <a:r>
              <a:rPr lang="en-US" sz="1200" dirty="0"/>
              <a:t>Advisory </a:t>
            </a:r>
            <a:r>
              <a:rPr lang="en-US" sz="1200" dirty="0" smtClean="0"/>
              <a:t>Board, </a:t>
            </a:r>
            <a:r>
              <a:rPr lang="en-US" sz="1200" dirty="0"/>
              <a:t>consisting of experts from the respective scientific discipline</a:t>
            </a:r>
            <a:r>
              <a:rPr lang="de-DE" sz="1200" dirty="0"/>
              <a:t> </a:t>
            </a:r>
          </a:p>
          <a:p>
            <a:pPr>
              <a:lnSpc>
                <a:spcPct val="170000"/>
              </a:lnSpc>
            </a:pPr>
            <a:r>
              <a:rPr lang="de-DE" dirty="0"/>
              <a:t> </a:t>
            </a:r>
            <a:r>
              <a:rPr lang="de-DE" dirty="0" err="1" smtClean="0"/>
              <a:t>Magazines</a:t>
            </a:r>
            <a:r>
              <a:rPr lang="de-DE" dirty="0" smtClean="0"/>
              <a:t>: </a:t>
            </a:r>
            <a:endParaRPr lang="de-DE" dirty="0"/>
          </a:p>
          <a:p>
            <a:pPr lvl="1">
              <a:lnSpc>
                <a:spcPct val="170000"/>
              </a:lnSpc>
            </a:pPr>
            <a:r>
              <a:rPr lang="de-DE" sz="1200" dirty="0"/>
              <a:t>Hobby-, Lifestyle- und M</a:t>
            </a:r>
            <a:r>
              <a:rPr lang="de-DE" sz="1200" dirty="0" smtClean="0"/>
              <a:t>agazine</a:t>
            </a:r>
            <a:endParaRPr lang="de-DE" sz="1200" dirty="0"/>
          </a:p>
          <a:p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740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/>
              <a:t>International Interlibrary Loan </a:t>
            </a:r>
            <a:r>
              <a:rPr lang="de-DE" sz="3200" dirty="0" err="1"/>
              <a:t>with</a:t>
            </a:r>
            <a:r>
              <a:rPr lang="de-DE" sz="3200" dirty="0"/>
              <a:t> German </a:t>
            </a:r>
            <a:r>
              <a:rPr lang="de-DE" sz="3200" dirty="0" err="1" smtClean="0"/>
              <a:t>libraries</a:t>
            </a:r>
            <a:r>
              <a:rPr lang="de-DE" sz="3200" dirty="0" smtClean="0"/>
              <a:t>….</a:t>
            </a:r>
            <a:endParaRPr lang="de-DE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Modern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Comfortable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Service-</a:t>
            </a:r>
            <a:r>
              <a:rPr lang="de-DE" dirty="0" err="1"/>
              <a:t>orientated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Reality</a:t>
            </a:r>
            <a:r>
              <a:rPr lang="de-DE" dirty="0"/>
              <a:t>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4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WorldShare</a:t>
            </a:r>
            <a:r>
              <a:rPr lang="de-DE" dirty="0" smtClean="0"/>
              <a:t> ILL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13900"/>
              </p:ext>
            </p:extLst>
          </p:nvPr>
        </p:nvGraphicFramePr>
        <p:xfrm>
          <a:off x="395288" y="1239838"/>
          <a:ext cx="8243887" cy="1601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69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Auftragsliste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4" r="2922"/>
          <a:stretch/>
        </p:blipFill>
        <p:spPr bwMode="auto">
          <a:xfrm>
            <a:off x="450514" y="343304"/>
            <a:ext cx="799288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9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MyBib</a:t>
            </a:r>
            <a:r>
              <a:rPr lang="de-DE" dirty="0" smtClean="0"/>
              <a:t> </a:t>
            </a:r>
            <a:r>
              <a:rPr lang="de-DE" dirty="0" err="1" smtClean="0"/>
              <a:t>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Copyright-compliant delivery of all copy orders via </a:t>
            </a:r>
            <a:r>
              <a:rPr lang="en-US" dirty="0" err="1"/>
              <a:t>MyBib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Automatic </a:t>
            </a:r>
            <a:r>
              <a:rPr lang="en-US" dirty="0"/>
              <a:t>upload of documents from </a:t>
            </a:r>
            <a:r>
              <a:rPr lang="en-US" dirty="0" err="1"/>
              <a:t>MyBib</a:t>
            </a:r>
            <a:r>
              <a:rPr lang="en-US" dirty="0"/>
              <a:t> </a:t>
            </a:r>
            <a:r>
              <a:rPr lang="en-US" dirty="0" err="1"/>
              <a:t>eDoc</a:t>
            </a:r>
            <a:r>
              <a:rPr lang="en-US" dirty="0"/>
              <a:t> to </a:t>
            </a:r>
            <a:r>
              <a:rPr lang="en-US" dirty="0" err="1"/>
              <a:t>MyBib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Admin </a:t>
            </a:r>
            <a:r>
              <a:rPr lang="en-US" dirty="0"/>
              <a:t>area for the delivery library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Mail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0"/>
          <a:stretch/>
        </p:blipFill>
        <p:spPr bwMode="auto">
          <a:xfrm>
            <a:off x="340786" y="1029746"/>
            <a:ext cx="8730404" cy="27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75861" y="1900362"/>
            <a:ext cx="620202" cy="1749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7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1" y="-1"/>
            <a:ext cx="5776116" cy="424847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794636" y="2536466"/>
            <a:ext cx="731520" cy="16697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806811" y="2222389"/>
            <a:ext cx="1049572" cy="4929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WorldShare</a:t>
            </a:r>
            <a:r>
              <a:rPr lang="de-DE" dirty="0" smtClean="0"/>
              <a:t> in Germany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-1922" b="12726"/>
          <a:stretch/>
        </p:blipFill>
        <p:spPr bwMode="auto">
          <a:xfrm>
            <a:off x="2564590" y="1029746"/>
            <a:ext cx="3319375" cy="362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Head of User Services and Document Delivery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Nicole Clasen</a:t>
            </a:r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7" name="Picture 3" descr="L:\Fotos\Nicole_Clasen_Gesi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39" y="1301198"/>
            <a:ext cx="1473305" cy="205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/>
              <a:t>Loans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/>
              <a:t>Copies</a:t>
            </a:r>
            <a:endParaRPr lang="de-DE" dirty="0"/>
          </a:p>
          <a:p>
            <a:pPr marL="746125" lvl="3" indent="-285750">
              <a:buFont typeface="Wingdings" panose="05000000000000000000" pitchFamily="2" charset="2"/>
              <a:buChar char="ü"/>
            </a:pPr>
            <a:r>
              <a:rPr lang="de-DE" dirty="0" smtClean="0"/>
              <a:t>Journals</a:t>
            </a:r>
            <a:endParaRPr lang="de-DE" dirty="0"/>
          </a:p>
          <a:p>
            <a:pPr marL="746125" lvl="3" indent="-285750">
              <a:buFont typeface="Wingdings" panose="05000000000000000000" pitchFamily="2" charset="2"/>
              <a:buChar char="ü"/>
            </a:pPr>
            <a:r>
              <a:rPr lang="de-DE" dirty="0"/>
              <a:t>10%</a:t>
            </a:r>
          </a:p>
          <a:p>
            <a:pPr marL="746125" lvl="3" indent="-285750">
              <a:buFont typeface="Wingdings" panose="05000000000000000000" pitchFamily="2" charset="2"/>
              <a:buChar char="ü"/>
            </a:pPr>
            <a:r>
              <a:rPr lang="de-DE" dirty="0" smtClean="0"/>
              <a:t>Digital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/>
              <a:t>via </a:t>
            </a:r>
            <a:r>
              <a:rPr lang="de-DE" dirty="0" err="1"/>
              <a:t>MyBib</a:t>
            </a:r>
            <a:r>
              <a:rPr lang="de-DE" dirty="0"/>
              <a:t> </a:t>
            </a:r>
            <a:r>
              <a:rPr lang="de-DE" dirty="0" err="1"/>
              <a:t>eL</a:t>
            </a:r>
            <a:endParaRPr lang="de-DE" dirty="0"/>
          </a:p>
          <a:p>
            <a:pPr marL="746125" lvl="3" indent="-285750">
              <a:buFont typeface="Wingdings" panose="05000000000000000000" pitchFamily="2" charset="2"/>
              <a:buChar char="ü"/>
            </a:pP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delivery</a:t>
            </a:r>
            <a:r>
              <a:rPr lang="de-DE" dirty="0"/>
              <a:t> in Germany</a:t>
            </a:r>
          </a:p>
          <a:p>
            <a:pPr marL="746125" lvl="3" indent="-285750">
              <a:buFont typeface="Wingdings" panose="05000000000000000000" pitchFamily="2" charset="2"/>
              <a:buChar char="ü"/>
            </a:pPr>
            <a:r>
              <a:rPr lang="de-DE" dirty="0"/>
              <a:t>Newspapers, </a:t>
            </a:r>
            <a:r>
              <a:rPr lang="de-DE" dirty="0" err="1"/>
              <a:t>magazines</a:t>
            </a:r>
            <a:r>
              <a:rPr lang="de-DE" dirty="0"/>
              <a:t> (70 </a:t>
            </a:r>
            <a:r>
              <a:rPr lang="de-DE" dirty="0" err="1"/>
              <a:t>years</a:t>
            </a:r>
            <a:r>
              <a:rPr lang="de-DE" dirty="0"/>
              <a:t> after </a:t>
            </a:r>
            <a:r>
              <a:rPr lang="de-DE" dirty="0" err="1"/>
              <a:t>authors</a:t>
            </a:r>
            <a:r>
              <a:rPr lang="de-DE" dirty="0"/>
              <a:t> </a:t>
            </a:r>
            <a:r>
              <a:rPr lang="de-DE" dirty="0" err="1"/>
              <a:t>death</a:t>
            </a:r>
            <a:r>
              <a:rPr lang="de-DE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9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Nicole Clasen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Zbw</a:t>
            </a:r>
            <a:r>
              <a:rPr lang="en-US" dirty="0" smtClean="0"/>
              <a:t> – Leibniz Information Center of Economics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n.clasen@zbw.eu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german</a:t>
            </a:r>
            <a:r>
              <a:rPr lang="en-US" dirty="0" smtClean="0"/>
              <a:t> copyright – a mystery for foreign librarians?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ZBW </a:t>
            </a:r>
            <a:r>
              <a:rPr lang="en-US" dirty="0"/>
              <a:t>(</a:t>
            </a:r>
            <a:r>
              <a:rPr lang="en-US" dirty="0" smtClean="0"/>
              <a:t>DEGNL)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Founded in 1919 </a:t>
            </a:r>
            <a:endParaRPr lang="en-GB" sz="1800" dirty="0" smtClean="0"/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 smtClean="0"/>
              <a:t>Two branches (Kiel, Hamburg)</a:t>
            </a:r>
            <a:endParaRPr lang="en-GB" sz="1800" dirty="0"/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Specialised in Economics and Business Studies</a:t>
            </a:r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endParaRPr lang="en-GB" sz="1800" dirty="0"/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4,4 Mio Books </a:t>
            </a:r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31.000 Periodicals, Journals</a:t>
            </a:r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4,8 Mio Catalogue Items</a:t>
            </a:r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5,6 Mio Downloads of Digital Full </a:t>
            </a:r>
            <a:r>
              <a:rPr lang="en-GB" sz="1800" dirty="0" smtClean="0"/>
              <a:t>Texts</a:t>
            </a:r>
            <a:endParaRPr lang="en-GB" sz="1800" dirty="0"/>
          </a:p>
          <a:p>
            <a:pPr marL="222214" lvl="1" indent="-221217" defTabSz="779242">
              <a:lnSpc>
                <a:spcPts val="2511"/>
              </a:lnSpc>
              <a:buFont typeface="Symbol" pitchFamily="18" charset="2"/>
              <a:buChar char="·"/>
            </a:pPr>
            <a:r>
              <a:rPr lang="en-GB" sz="1800" dirty="0"/>
              <a:t>~ 270 Employees</a:t>
            </a:r>
          </a:p>
        </p:txBody>
      </p:sp>
      <p:pic>
        <p:nvPicPr>
          <p:cNvPr id="4" name="Picture 5" descr="P1150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40" y="411510"/>
            <a:ext cx="2637734" cy="19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_MG_1090 Kop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440" y="2498679"/>
            <a:ext cx="2649538" cy="176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34347" r="39863" b="4988"/>
          <a:stretch/>
        </p:blipFill>
        <p:spPr bwMode="auto">
          <a:xfrm>
            <a:off x="169237" y="938121"/>
            <a:ext cx="418591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Bestseller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3766825" cy="3141659"/>
          </a:xfrm>
        </p:spPr>
        <p:txBody>
          <a:bodyPr/>
          <a:lstStyle/>
          <a:p>
            <a:endParaRPr lang="de-DE" sz="1800" dirty="0"/>
          </a:p>
        </p:txBody>
      </p:sp>
      <p:pic>
        <p:nvPicPr>
          <p:cNvPr id="2051" name="Picture 3" descr="Z:\4_Benutzung\6_Technik_IT\E-Screens\Kuriositäten\IMG_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925569"/>
            <a:ext cx="1655778" cy="11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Benutzer\Clasen Nicole\Downloads\downloaded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11" y="343304"/>
            <a:ext cx="4417043" cy="44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t="23487" r="16588"/>
          <a:stretch/>
        </p:blipFill>
        <p:spPr bwMode="auto">
          <a:xfrm>
            <a:off x="395536" y="303498"/>
            <a:ext cx="8243996" cy="412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ILL </a:t>
            </a:r>
            <a:r>
              <a:rPr lang="de-DE" dirty="0" err="1" smtClean="0"/>
              <a:t>facts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881905"/>
              </p:ext>
            </p:extLst>
          </p:nvPr>
        </p:nvGraphicFramePr>
        <p:xfrm>
          <a:off x="2285999" y="453224"/>
          <a:ext cx="5283643" cy="409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75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ILL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G</a:t>
            </a:r>
            <a:r>
              <a:rPr lang="de-DE" dirty="0" smtClean="0"/>
              <a:t>erman Copyright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uniform international </a:t>
            </a:r>
            <a:r>
              <a:rPr lang="de-DE" dirty="0" err="1"/>
              <a:t>regulations</a:t>
            </a:r>
            <a:r>
              <a:rPr lang="de-DE" dirty="0" smtClean="0"/>
              <a:t>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German </a:t>
            </a:r>
            <a:r>
              <a:rPr lang="en-US" dirty="0" smtClean="0"/>
              <a:t>law includes interlibrary 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General </a:t>
            </a:r>
            <a:r>
              <a:rPr lang="de-DE" dirty="0" err="1" smtClean="0"/>
              <a:t>conditions</a:t>
            </a:r>
            <a:endParaRPr lang="de-DE" dirty="0"/>
          </a:p>
          <a:p>
            <a:pPr marL="973137" lvl="4" indent="-285750">
              <a:buFont typeface="Arial" panose="020B0604020202020204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explanation</a:t>
            </a:r>
            <a:endParaRPr lang="de-DE" dirty="0"/>
          </a:p>
          <a:p>
            <a:pPr marL="973137" lvl="4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No</a:t>
            </a:r>
            <a:r>
              <a:rPr lang="de-DE" dirty="0" smtClean="0"/>
              <a:t> international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delivery</a:t>
            </a:r>
            <a:endParaRPr lang="de-DE" dirty="0"/>
          </a:p>
          <a:p>
            <a:pPr marL="293687" lvl="1">
              <a:buFont typeface="Arial" panose="020B0604020202020204" pitchFamily="34" charset="0"/>
              <a:buChar char="•"/>
            </a:pPr>
            <a:r>
              <a:rPr lang="de-DE" sz="2400" dirty="0" smtClean="0"/>
              <a:t>Problem</a:t>
            </a:r>
            <a:r>
              <a:rPr lang="de-DE" sz="2400" dirty="0"/>
              <a:t>: </a:t>
            </a:r>
            <a:r>
              <a:rPr lang="de-DE" sz="2400" dirty="0" smtClean="0"/>
              <a:t>international </a:t>
            </a:r>
            <a:r>
              <a:rPr lang="de-DE" sz="2400" dirty="0" err="1" smtClean="0"/>
              <a:t>law</a:t>
            </a:r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3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German Copyright Law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Urheber-Wissensgesellschafts-Gesetz (</a:t>
            </a:r>
            <a:r>
              <a:rPr lang="de-DE" dirty="0" err="1"/>
              <a:t>UrhWG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Valid </a:t>
            </a:r>
            <a:r>
              <a:rPr lang="de-DE" dirty="0" err="1" smtClean="0"/>
              <a:t>since</a:t>
            </a:r>
            <a:r>
              <a:rPr lang="de-DE" dirty="0" smtClean="0"/>
              <a:t> 1st March </a:t>
            </a:r>
            <a:r>
              <a:rPr lang="de-DE" dirty="0"/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Bundled</a:t>
            </a:r>
            <a:r>
              <a:rPr lang="de-DE" dirty="0" smtClean="0"/>
              <a:t> </a:t>
            </a:r>
            <a:r>
              <a:rPr lang="de-DE" dirty="0"/>
              <a:t>in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§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Limited </a:t>
            </a:r>
            <a:r>
              <a:rPr lang="de-DE" dirty="0" err="1" smtClean="0"/>
              <a:t>to</a:t>
            </a:r>
            <a:r>
              <a:rPr lang="de-DE" dirty="0" smtClean="0"/>
              <a:t> 2023</a:t>
            </a:r>
            <a:r>
              <a:rPr lang="de-DE" dirty="0"/>
              <a:t>, </a:t>
            </a:r>
            <a:r>
              <a:rPr lang="de-DE" dirty="0" err="1" smtClean="0"/>
              <a:t>evaluate</a:t>
            </a:r>
            <a:r>
              <a:rPr lang="de-DE" dirty="0" smtClean="0"/>
              <a:t> in </a:t>
            </a:r>
            <a:r>
              <a:rPr lang="de-DE" dirty="0"/>
              <a:t>2021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78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e1e867eb-0ccf-46b3-a8be-678a344b5681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0515AF1295244B26E4E6D23BF0BEB" ma:contentTypeVersion="60" ma:contentTypeDescription="Create a new document." ma:contentTypeScope="" ma:versionID="3ab1845c282ca95ea55a370b014f16f3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dc18ffd4b9c37d9f1a33ccc21d583d93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988F0-95B4-4FCA-A550-26E1636850FD}">
  <ds:schemaRefs>
    <ds:schemaRef ds:uri="http://www.w3.org/XML/1998/namespace"/>
    <ds:schemaRef ds:uri="http://purl.org/dc/elements/1.1/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593AE6-1AD2-44A9-9585-67BB81296102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82E809F-BB71-443C-980C-C97BB9F2C3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449</Words>
  <Application>Microsoft Office PowerPoint</Application>
  <PresentationFormat>Bildschirmpräsentation (16:9)</PresentationFormat>
  <Paragraphs>90</Paragraphs>
  <Slides>21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Confidential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oclc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Nicole Clasen</cp:lastModifiedBy>
  <cp:revision>235</cp:revision>
  <dcterms:created xsi:type="dcterms:W3CDTF">2015-04-17T19:58:50Z</dcterms:created>
  <dcterms:modified xsi:type="dcterms:W3CDTF">2018-03-08T12:06:19Z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0x010100A350515AF1295244B26E4E6D23BF0BEB</vt:lpwstr>
  </property>
</Properties>
</file>