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2"/>
  </p:notesMasterIdLst>
  <p:handoutMasterIdLst>
    <p:handoutMasterId r:id="rId33"/>
  </p:handoutMasterIdLst>
  <p:sldIdLst>
    <p:sldId id="276" r:id="rId6"/>
    <p:sldId id="271" r:id="rId7"/>
    <p:sldId id="277" r:id="rId8"/>
    <p:sldId id="300" r:id="rId9"/>
    <p:sldId id="302" r:id="rId10"/>
    <p:sldId id="291" r:id="rId11"/>
    <p:sldId id="273" r:id="rId12"/>
    <p:sldId id="296" r:id="rId13"/>
    <p:sldId id="285" r:id="rId14"/>
    <p:sldId id="282" r:id="rId15"/>
    <p:sldId id="272" r:id="rId16"/>
    <p:sldId id="287" r:id="rId17"/>
    <p:sldId id="292" r:id="rId18"/>
    <p:sldId id="305" r:id="rId19"/>
    <p:sldId id="294" r:id="rId20"/>
    <p:sldId id="306" r:id="rId21"/>
    <p:sldId id="297" r:id="rId22"/>
    <p:sldId id="295" r:id="rId23"/>
    <p:sldId id="288" r:id="rId24"/>
    <p:sldId id="304" r:id="rId25"/>
    <p:sldId id="286" r:id="rId26"/>
    <p:sldId id="283" r:id="rId27"/>
    <p:sldId id="299" r:id="rId28"/>
    <p:sldId id="298" r:id="rId29"/>
    <p:sldId id="293" r:id="rId30"/>
    <p:sldId id="275" r:id="rId31"/>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8">
          <p15:clr>
            <a:srgbClr val="A4A3A4"/>
          </p15:clr>
        </p15:guide>
        <p15:guide id="2" pos="5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C020"/>
    <a:srgbClr val="4C8C2B"/>
    <a:srgbClr val="000000"/>
    <a:srgbClr val="EEF1F2"/>
    <a:srgbClr val="F6BE00"/>
    <a:srgbClr val="B7C00E"/>
    <a:srgbClr val="8A1B61"/>
    <a:srgbClr val="D2703A"/>
    <a:srgbClr val="AE2373"/>
    <a:srgbClr val="BC0E8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61" autoAdjust="0"/>
    <p:restoredTop sz="75332"/>
  </p:normalViewPr>
  <p:slideViewPr>
    <p:cSldViewPr snapToGrid="0" snapToObjects="1">
      <p:cViewPr varScale="1">
        <p:scale>
          <a:sx n="114" d="100"/>
          <a:sy n="114" d="100"/>
        </p:scale>
        <p:origin x="1170" y="108"/>
      </p:cViewPr>
      <p:guideLst>
        <p:guide orient="horz" pos="1808"/>
        <p:guide pos="55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Count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7D8-44F6-8E6F-D119703D8B3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7D8-44F6-8E6F-D119703D8B3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7D8-44F6-8E6F-D119703D8B3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7D8-44F6-8E6F-D119703D8B3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7D8-44F6-8E6F-D119703D8B3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7D8-44F6-8E6F-D119703D8B3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Digital Delivery</c:v>
                </c:pt>
                <c:pt idx="1">
                  <c:v>Scan and Deliver</c:v>
                </c:pt>
                <c:pt idx="2">
                  <c:v>Scan and Send</c:v>
                </c:pt>
                <c:pt idx="3">
                  <c:v>Scan Delivery</c:v>
                </c:pt>
                <c:pt idx="4">
                  <c:v>Scan on Demand</c:v>
                </c:pt>
                <c:pt idx="5">
                  <c:v>Scans to U</c:v>
                </c:pt>
              </c:strCache>
            </c:strRef>
          </c:cat>
          <c:val>
            <c:numRef>
              <c:f>Sheet1!$B$2:$B$7</c:f>
              <c:numCache>
                <c:formatCode>General</c:formatCode>
                <c:ptCount val="6"/>
                <c:pt idx="0">
                  <c:v>23</c:v>
                </c:pt>
                <c:pt idx="1">
                  <c:v>11</c:v>
                </c:pt>
                <c:pt idx="2">
                  <c:v>16</c:v>
                </c:pt>
                <c:pt idx="3">
                  <c:v>7</c:v>
                </c:pt>
                <c:pt idx="4">
                  <c:v>24</c:v>
                </c:pt>
                <c:pt idx="5">
                  <c:v>28</c:v>
                </c:pt>
              </c:numCache>
            </c:numRef>
          </c:val>
          <c:extLst>
            <c:ext xmlns:c16="http://schemas.microsoft.com/office/drawing/2014/chart" uri="{C3380CC4-5D6E-409C-BE32-E72D297353CC}">
              <c16:uniqueId val="{00000000-C01C-4C2B-8006-C7EAABA8890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89B2CD-D934-9E45-A7B8-91E45BA593B5}" type="doc">
      <dgm:prSet loTypeId="urn:microsoft.com/office/officeart/2005/8/layout/matrix3" loCatId="matrix" qsTypeId="urn:microsoft.com/office/officeart/2005/8/quickstyle/simple1" qsCatId="simple" csTypeId="urn:microsoft.com/office/officeart/2005/8/colors/colorful2" csCatId="colorful" phldr="1"/>
      <dgm:spPr/>
      <dgm:t>
        <a:bodyPr/>
        <a:lstStyle/>
        <a:p>
          <a:endParaRPr lang="en-US"/>
        </a:p>
      </dgm:t>
    </dgm:pt>
    <dgm:pt modelId="{20A5540F-2AAE-7A44-AC9D-B11EC58101CE}">
      <dgm:prSet/>
      <dgm:spPr/>
      <dgm:t>
        <a:bodyPr/>
        <a:lstStyle/>
        <a:p>
          <a:pPr rtl="0"/>
          <a:r>
            <a:rPr lang="en-US" baseline="0" dirty="0" smtClean="0"/>
            <a:t>Public Facing Recall for Books (Alma)</a:t>
          </a:r>
          <a:endParaRPr lang="en-US" dirty="0"/>
        </a:p>
      </dgm:t>
    </dgm:pt>
    <dgm:pt modelId="{70199C81-B46D-8342-8E85-D20D52283F9D}" type="parTrans" cxnId="{FDD2D7DD-769C-A043-B6D1-5752191742F1}">
      <dgm:prSet/>
      <dgm:spPr/>
      <dgm:t>
        <a:bodyPr/>
        <a:lstStyle/>
        <a:p>
          <a:endParaRPr lang="en-US"/>
        </a:p>
      </dgm:t>
    </dgm:pt>
    <dgm:pt modelId="{AF4151A0-4388-924B-BD88-A9C32424814A}" type="sibTrans" cxnId="{FDD2D7DD-769C-A043-B6D1-5752191742F1}">
      <dgm:prSet/>
      <dgm:spPr/>
      <dgm:t>
        <a:bodyPr/>
        <a:lstStyle/>
        <a:p>
          <a:endParaRPr lang="en-US"/>
        </a:p>
      </dgm:t>
    </dgm:pt>
    <dgm:pt modelId="{1BF69945-5157-A24F-9D77-F400F4FA4489}">
      <dgm:prSet/>
      <dgm:spPr/>
      <dgm:t>
        <a:bodyPr/>
        <a:lstStyle/>
        <a:p>
          <a:pPr rtl="0"/>
          <a:r>
            <a:rPr lang="en-US" baseline="0" smtClean="0"/>
            <a:t>Local Paging (Alma)</a:t>
          </a:r>
          <a:endParaRPr lang="en-US"/>
        </a:p>
      </dgm:t>
    </dgm:pt>
    <dgm:pt modelId="{72E22466-BD7F-D440-A6F6-64C867415B80}" type="parTrans" cxnId="{FA2EF864-51BD-7C4D-A8E0-0DEE18C7F73F}">
      <dgm:prSet/>
      <dgm:spPr/>
      <dgm:t>
        <a:bodyPr/>
        <a:lstStyle/>
        <a:p>
          <a:endParaRPr lang="en-US"/>
        </a:p>
      </dgm:t>
    </dgm:pt>
    <dgm:pt modelId="{B8481B89-5B39-544A-9DE1-E6886ECEAC9A}" type="sibTrans" cxnId="{FA2EF864-51BD-7C4D-A8E0-0DEE18C7F73F}">
      <dgm:prSet/>
      <dgm:spPr/>
      <dgm:t>
        <a:bodyPr/>
        <a:lstStyle/>
        <a:p>
          <a:endParaRPr lang="en-US"/>
        </a:p>
      </dgm:t>
    </dgm:pt>
    <dgm:pt modelId="{BEC313D4-DBE6-DA49-B8F8-0EA489C64588}">
      <dgm:prSet/>
      <dgm:spPr/>
      <dgm:t>
        <a:bodyPr/>
        <a:lstStyle/>
        <a:p>
          <a:pPr rtl="0"/>
          <a:r>
            <a:rPr lang="en-US" baseline="0" smtClean="0"/>
            <a:t>Interlibrary Loan (ILLiad)</a:t>
          </a:r>
          <a:endParaRPr lang="en-US"/>
        </a:p>
      </dgm:t>
    </dgm:pt>
    <dgm:pt modelId="{997351B9-A2AE-5446-9F2B-41C8C61B8DCB}" type="parTrans" cxnId="{5374CBC5-384D-4247-A556-A4BB7A17AA6D}">
      <dgm:prSet/>
      <dgm:spPr/>
      <dgm:t>
        <a:bodyPr/>
        <a:lstStyle/>
        <a:p>
          <a:endParaRPr lang="en-US"/>
        </a:p>
      </dgm:t>
    </dgm:pt>
    <dgm:pt modelId="{F10B9C38-FFD7-0841-B062-0575EA98A2DA}" type="sibTrans" cxnId="{5374CBC5-384D-4247-A556-A4BB7A17AA6D}">
      <dgm:prSet/>
      <dgm:spPr/>
      <dgm:t>
        <a:bodyPr/>
        <a:lstStyle/>
        <a:p>
          <a:endParaRPr lang="en-US"/>
        </a:p>
      </dgm:t>
    </dgm:pt>
    <dgm:pt modelId="{76CA371E-823A-7B41-A914-6B3DE1750585}">
      <dgm:prSet/>
      <dgm:spPr/>
      <dgm:t>
        <a:bodyPr/>
        <a:lstStyle/>
        <a:p>
          <a:pPr rtl="0"/>
          <a:r>
            <a:rPr lang="en-US" baseline="0" dirty="0" smtClean="0"/>
            <a:t>Document Delivery (</a:t>
          </a:r>
          <a:r>
            <a:rPr lang="en-US" baseline="0" dirty="0" err="1" smtClean="0"/>
            <a:t>ILLiad</a:t>
          </a:r>
          <a:r>
            <a:rPr lang="en-US" baseline="0" dirty="0" smtClean="0"/>
            <a:t>)</a:t>
          </a:r>
          <a:endParaRPr lang="en-US" dirty="0"/>
        </a:p>
      </dgm:t>
    </dgm:pt>
    <dgm:pt modelId="{28A0287F-8DB8-5445-AB42-5E9E9D4988A2}" type="parTrans" cxnId="{C1904423-35D9-DD42-8609-578DBC8D736B}">
      <dgm:prSet/>
      <dgm:spPr/>
      <dgm:t>
        <a:bodyPr/>
        <a:lstStyle/>
        <a:p>
          <a:endParaRPr lang="en-US"/>
        </a:p>
      </dgm:t>
    </dgm:pt>
    <dgm:pt modelId="{FF40F606-C6C5-E24C-8C5C-DF949A8A76EE}" type="sibTrans" cxnId="{C1904423-35D9-DD42-8609-578DBC8D736B}">
      <dgm:prSet/>
      <dgm:spPr/>
      <dgm:t>
        <a:bodyPr/>
        <a:lstStyle/>
        <a:p>
          <a:endParaRPr lang="en-US"/>
        </a:p>
      </dgm:t>
    </dgm:pt>
    <dgm:pt modelId="{8C89D9CD-DC50-BA47-A0FF-16A13E1418C8}" type="pres">
      <dgm:prSet presAssocID="{FD89B2CD-D934-9E45-A7B8-91E45BA593B5}" presName="matrix" presStyleCnt="0">
        <dgm:presLayoutVars>
          <dgm:chMax val="1"/>
          <dgm:dir/>
          <dgm:resizeHandles val="exact"/>
        </dgm:presLayoutVars>
      </dgm:prSet>
      <dgm:spPr/>
      <dgm:t>
        <a:bodyPr/>
        <a:lstStyle/>
        <a:p>
          <a:endParaRPr lang="en-US"/>
        </a:p>
      </dgm:t>
    </dgm:pt>
    <dgm:pt modelId="{E54B4232-078D-2349-AAFC-62B416767A19}" type="pres">
      <dgm:prSet presAssocID="{FD89B2CD-D934-9E45-A7B8-91E45BA593B5}" presName="diamond" presStyleLbl="bgShp" presStyleIdx="0" presStyleCnt="1"/>
      <dgm:spPr/>
    </dgm:pt>
    <dgm:pt modelId="{4892E525-4C3E-8F46-887F-DE0CE3F66D6F}" type="pres">
      <dgm:prSet presAssocID="{FD89B2CD-D934-9E45-A7B8-91E45BA593B5}" presName="quad1" presStyleLbl="node1" presStyleIdx="0" presStyleCnt="4" custScaleX="214909" custLinFactNeighborX="-60899">
        <dgm:presLayoutVars>
          <dgm:chMax val="0"/>
          <dgm:chPref val="0"/>
          <dgm:bulletEnabled val="1"/>
        </dgm:presLayoutVars>
      </dgm:prSet>
      <dgm:spPr/>
      <dgm:t>
        <a:bodyPr/>
        <a:lstStyle/>
        <a:p>
          <a:endParaRPr lang="en-US"/>
        </a:p>
      </dgm:t>
    </dgm:pt>
    <dgm:pt modelId="{FA8DF186-616A-794D-9B89-55C5B465013E}" type="pres">
      <dgm:prSet presAssocID="{FD89B2CD-D934-9E45-A7B8-91E45BA593B5}" presName="quad2" presStyleLbl="node1" presStyleIdx="1" presStyleCnt="4" custScaleX="214909" custLinFactNeighborX="60912">
        <dgm:presLayoutVars>
          <dgm:chMax val="0"/>
          <dgm:chPref val="0"/>
          <dgm:bulletEnabled val="1"/>
        </dgm:presLayoutVars>
      </dgm:prSet>
      <dgm:spPr/>
      <dgm:t>
        <a:bodyPr/>
        <a:lstStyle/>
        <a:p>
          <a:endParaRPr lang="en-US"/>
        </a:p>
      </dgm:t>
    </dgm:pt>
    <dgm:pt modelId="{C9220CEF-61EA-FF42-AC3E-8866B0C004F2}" type="pres">
      <dgm:prSet presAssocID="{FD89B2CD-D934-9E45-A7B8-91E45BA593B5}" presName="quad3" presStyleLbl="node1" presStyleIdx="2" presStyleCnt="4" custScaleX="214909" custLinFactNeighborX="-60899">
        <dgm:presLayoutVars>
          <dgm:chMax val="0"/>
          <dgm:chPref val="0"/>
          <dgm:bulletEnabled val="1"/>
        </dgm:presLayoutVars>
      </dgm:prSet>
      <dgm:spPr/>
      <dgm:t>
        <a:bodyPr/>
        <a:lstStyle/>
        <a:p>
          <a:endParaRPr lang="en-US"/>
        </a:p>
      </dgm:t>
    </dgm:pt>
    <dgm:pt modelId="{4622FABA-B0C3-A743-B8B1-9C21964C507B}" type="pres">
      <dgm:prSet presAssocID="{FD89B2CD-D934-9E45-A7B8-91E45BA593B5}" presName="quad4" presStyleLbl="node1" presStyleIdx="3" presStyleCnt="4" custScaleX="214909" custLinFactNeighborX="60054">
        <dgm:presLayoutVars>
          <dgm:chMax val="0"/>
          <dgm:chPref val="0"/>
          <dgm:bulletEnabled val="1"/>
        </dgm:presLayoutVars>
      </dgm:prSet>
      <dgm:spPr/>
      <dgm:t>
        <a:bodyPr/>
        <a:lstStyle/>
        <a:p>
          <a:endParaRPr lang="en-US"/>
        </a:p>
      </dgm:t>
    </dgm:pt>
  </dgm:ptLst>
  <dgm:cxnLst>
    <dgm:cxn modelId="{5374CBC5-384D-4247-A556-A4BB7A17AA6D}" srcId="{FD89B2CD-D934-9E45-A7B8-91E45BA593B5}" destId="{BEC313D4-DBE6-DA49-B8F8-0EA489C64588}" srcOrd="2" destOrd="0" parTransId="{997351B9-A2AE-5446-9F2B-41C8C61B8DCB}" sibTransId="{F10B9C38-FFD7-0841-B062-0575EA98A2DA}"/>
    <dgm:cxn modelId="{FDD2D7DD-769C-A043-B6D1-5752191742F1}" srcId="{FD89B2CD-D934-9E45-A7B8-91E45BA593B5}" destId="{20A5540F-2AAE-7A44-AC9D-B11EC58101CE}" srcOrd="0" destOrd="0" parTransId="{70199C81-B46D-8342-8E85-D20D52283F9D}" sibTransId="{AF4151A0-4388-924B-BD88-A9C32424814A}"/>
    <dgm:cxn modelId="{D132B4CF-BBF1-794E-82C7-58D876016F5D}" type="presOf" srcId="{20A5540F-2AAE-7A44-AC9D-B11EC58101CE}" destId="{4892E525-4C3E-8F46-887F-DE0CE3F66D6F}" srcOrd="0" destOrd="0" presId="urn:microsoft.com/office/officeart/2005/8/layout/matrix3"/>
    <dgm:cxn modelId="{A1F8C7C9-A1B0-AB4A-AE35-BBCA82D3FF3D}" type="presOf" srcId="{76CA371E-823A-7B41-A914-6B3DE1750585}" destId="{4622FABA-B0C3-A743-B8B1-9C21964C507B}" srcOrd="0" destOrd="0" presId="urn:microsoft.com/office/officeart/2005/8/layout/matrix3"/>
    <dgm:cxn modelId="{822BD4D4-330C-7748-881B-A40E0A6EF270}" type="presOf" srcId="{BEC313D4-DBE6-DA49-B8F8-0EA489C64588}" destId="{C9220CEF-61EA-FF42-AC3E-8866B0C004F2}" srcOrd="0" destOrd="0" presId="urn:microsoft.com/office/officeart/2005/8/layout/matrix3"/>
    <dgm:cxn modelId="{B2CB588F-B990-194E-B03A-DDA40D2CF7E9}" type="presOf" srcId="{1BF69945-5157-A24F-9D77-F400F4FA4489}" destId="{FA8DF186-616A-794D-9B89-55C5B465013E}" srcOrd="0" destOrd="0" presId="urn:microsoft.com/office/officeart/2005/8/layout/matrix3"/>
    <dgm:cxn modelId="{C1904423-35D9-DD42-8609-578DBC8D736B}" srcId="{FD89B2CD-D934-9E45-A7B8-91E45BA593B5}" destId="{76CA371E-823A-7B41-A914-6B3DE1750585}" srcOrd="3" destOrd="0" parTransId="{28A0287F-8DB8-5445-AB42-5E9E9D4988A2}" sibTransId="{FF40F606-C6C5-E24C-8C5C-DF949A8A76EE}"/>
    <dgm:cxn modelId="{FA2EF864-51BD-7C4D-A8E0-0DEE18C7F73F}" srcId="{FD89B2CD-D934-9E45-A7B8-91E45BA593B5}" destId="{1BF69945-5157-A24F-9D77-F400F4FA4489}" srcOrd="1" destOrd="0" parTransId="{72E22466-BD7F-D440-A6F6-64C867415B80}" sibTransId="{B8481B89-5B39-544A-9DE1-E6886ECEAC9A}"/>
    <dgm:cxn modelId="{F8277C6B-3A52-9948-8ADC-98A3FD8EE993}" type="presOf" srcId="{FD89B2CD-D934-9E45-A7B8-91E45BA593B5}" destId="{8C89D9CD-DC50-BA47-A0FF-16A13E1418C8}" srcOrd="0" destOrd="0" presId="urn:microsoft.com/office/officeart/2005/8/layout/matrix3"/>
    <dgm:cxn modelId="{E29F4B85-08CB-FB4A-9646-1882619712F3}" type="presParOf" srcId="{8C89D9CD-DC50-BA47-A0FF-16A13E1418C8}" destId="{E54B4232-078D-2349-AAFC-62B416767A19}" srcOrd="0" destOrd="0" presId="urn:microsoft.com/office/officeart/2005/8/layout/matrix3"/>
    <dgm:cxn modelId="{38E941FD-2595-194E-AD8A-FF8713E4F8A3}" type="presParOf" srcId="{8C89D9CD-DC50-BA47-A0FF-16A13E1418C8}" destId="{4892E525-4C3E-8F46-887F-DE0CE3F66D6F}" srcOrd="1" destOrd="0" presId="urn:microsoft.com/office/officeart/2005/8/layout/matrix3"/>
    <dgm:cxn modelId="{DEEA48AF-B0F4-BF4B-A25F-F22D385EDCE5}" type="presParOf" srcId="{8C89D9CD-DC50-BA47-A0FF-16A13E1418C8}" destId="{FA8DF186-616A-794D-9B89-55C5B465013E}" srcOrd="2" destOrd="0" presId="urn:microsoft.com/office/officeart/2005/8/layout/matrix3"/>
    <dgm:cxn modelId="{260D3FA5-B749-FC42-9DC8-0A0977998C58}" type="presParOf" srcId="{8C89D9CD-DC50-BA47-A0FF-16A13E1418C8}" destId="{C9220CEF-61EA-FF42-AC3E-8866B0C004F2}" srcOrd="3" destOrd="0" presId="urn:microsoft.com/office/officeart/2005/8/layout/matrix3"/>
    <dgm:cxn modelId="{921E945F-296E-2C42-B0E6-EB97930911E1}" type="presParOf" srcId="{8C89D9CD-DC50-BA47-A0FF-16A13E1418C8}" destId="{4622FABA-B0C3-A743-B8B1-9C21964C507B}"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C39A83-043B-EA4F-A70F-A18DFEFD93B1}"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27E2C380-9EF4-2A40-821E-9138F58E9993}">
      <dgm:prSet/>
      <dgm:spPr/>
      <dgm:t>
        <a:bodyPr/>
        <a:lstStyle/>
        <a:p>
          <a:pPr rtl="0"/>
          <a:r>
            <a:rPr lang="en-US" baseline="0" dirty="0" err="1" smtClean="0"/>
            <a:t>OpenURL</a:t>
          </a:r>
          <a:endParaRPr lang="en-US" dirty="0"/>
        </a:p>
      </dgm:t>
    </dgm:pt>
    <dgm:pt modelId="{36148A1B-72B8-854F-B6F2-82B7CD753EA4}" type="parTrans" cxnId="{9749432A-2106-A243-936C-141F1870B504}">
      <dgm:prSet/>
      <dgm:spPr/>
      <dgm:t>
        <a:bodyPr/>
        <a:lstStyle/>
        <a:p>
          <a:endParaRPr lang="en-US"/>
        </a:p>
      </dgm:t>
    </dgm:pt>
    <dgm:pt modelId="{B3F15E5C-2E37-9D4C-ADF3-6C785293DE25}" type="sibTrans" cxnId="{9749432A-2106-A243-936C-141F1870B504}">
      <dgm:prSet/>
      <dgm:spPr/>
      <dgm:t>
        <a:bodyPr/>
        <a:lstStyle/>
        <a:p>
          <a:endParaRPr lang="en-US"/>
        </a:p>
      </dgm:t>
    </dgm:pt>
    <dgm:pt modelId="{7938DE16-36E4-F24C-9F2F-5157C92DDB94}">
      <dgm:prSet/>
      <dgm:spPr/>
      <dgm:t>
        <a:bodyPr/>
        <a:lstStyle/>
        <a:p>
          <a:pPr rtl="0"/>
          <a:r>
            <a:rPr lang="en-US" baseline="0" dirty="0" smtClean="0"/>
            <a:t>Multi-campus environment</a:t>
          </a:r>
          <a:endParaRPr lang="en-US" dirty="0"/>
        </a:p>
      </dgm:t>
    </dgm:pt>
    <dgm:pt modelId="{1B6B6A0A-D507-3047-B3AE-CF0DFAD7FCB2}" type="parTrans" cxnId="{BF5714F7-F3ED-1146-AE9A-7E7DADB318BB}">
      <dgm:prSet/>
      <dgm:spPr/>
      <dgm:t>
        <a:bodyPr/>
        <a:lstStyle/>
        <a:p>
          <a:endParaRPr lang="en-US"/>
        </a:p>
      </dgm:t>
    </dgm:pt>
    <dgm:pt modelId="{75E9CDB8-19EC-F644-ADAB-BDCB44CFB17B}" type="sibTrans" cxnId="{BF5714F7-F3ED-1146-AE9A-7E7DADB318BB}">
      <dgm:prSet/>
      <dgm:spPr/>
      <dgm:t>
        <a:bodyPr/>
        <a:lstStyle/>
        <a:p>
          <a:endParaRPr lang="en-US"/>
        </a:p>
      </dgm:t>
    </dgm:pt>
    <dgm:pt modelId="{3354EAE3-5436-9A49-9023-EFB206431A84}">
      <dgm:prSet custT="1"/>
      <dgm:spPr/>
      <dgm:t>
        <a:bodyPr/>
        <a:lstStyle/>
        <a:p>
          <a:pPr rtl="0"/>
          <a:r>
            <a:rPr lang="en-US" sz="1400" dirty="0" smtClean="0"/>
            <a:t>User needs to sign in to see request options</a:t>
          </a:r>
          <a:endParaRPr lang="en-US" sz="1400" dirty="0"/>
        </a:p>
      </dgm:t>
    </dgm:pt>
    <dgm:pt modelId="{1980DFD4-3F44-4246-869D-866D7F460F34}" type="parTrans" cxnId="{7ECF3275-284D-3545-9377-03E4CE7C2EAD}">
      <dgm:prSet/>
      <dgm:spPr/>
      <dgm:t>
        <a:bodyPr/>
        <a:lstStyle/>
        <a:p>
          <a:endParaRPr lang="en-US"/>
        </a:p>
      </dgm:t>
    </dgm:pt>
    <dgm:pt modelId="{EAF6CBA6-EEC4-C141-A3F3-D8BFED043E98}" type="sibTrans" cxnId="{7ECF3275-284D-3545-9377-03E4CE7C2EAD}">
      <dgm:prSet/>
      <dgm:spPr/>
      <dgm:t>
        <a:bodyPr/>
        <a:lstStyle/>
        <a:p>
          <a:endParaRPr lang="en-US"/>
        </a:p>
      </dgm:t>
    </dgm:pt>
    <dgm:pt modelId="{33259B3B-EDF3-2D40-9F29-9820B166B699}">
      <dgm:prSet custT="1"/>
      <dgm:spPr/>
      <dgm:t>
        <a:bodyPr/>
        <a:lstStyle/>
        <a:p>
          <a:pPr rtl="0"/>
          <a:r>
            <a:rPr lang="en-US" sz="1400" dirty="0" smtClean="0"/>
            <a:t>System needs to know who the person is in order to route request to appropriate service locations.</a:t>
          </a:r>
          <a:endParaRPr lang="en-US" sz="1400" dirty="0"/>
        </a:p>
      </dgm:t>
    </dgm:pt>
    <dgm:pt modelId="{A883E2ED-4DAA-E948-A649-A5BAC0933AF6}" type="parTrans" cxnId="{D36385BB-E2A6-084B-B3DD-6059A5C0D309}">
      <dgm:prSet/>
      <dgm:spPr/>
      <dgm:t>
        <a:bodyPr/>
        <a:lstStyle/>
        <a:p>
          <a:endParaRPr lang="en-US"/>
        </a:p>
      </dgm:t>
    </dgm:pt>
    <dgm:pt modelId="{BDD4B995-DD21-C442-85AE-42570C9FA6DB}" type="sibTrans" cxnId="{D36385BB-E2A6-084B-B3DD-6059A5C0D309}">
      <dgm:prSet/>
      <dgm:spPr/>
      <dgm:t>
        <a:bodyPr/>
        <a:lstStyle/>
        <a:p>
          <a:endParaRPr lang="en-US"/>
        </a:p>
      </dgm:t>
    </dgm:pt>
    <dgm:pt modelId="{41082BB1-9763-7442-88C1-26E01DDCBD1B}">
      <dgm:prSet/>
      <dgm:spPr/>
      <dgm:t>
        <a:bodyPr/>
        <a:lstStyle/>
        <a:p>
          <a:pPr rtl="0"/>
          <a:r>
            <a:rPr lang="en-US" baseline="0" dirty="0" smtClean="0"/>
            <a:t>Potential Costs</a:t>
          </a:r>
          <a:endParaRPr lang="en-US" dirty="0"/>
        </a:p>
      </dgm:t>
    </dgm:pt>
    <dgm:pt modelId="{1948592C-C537-C04E-B53A-00795374E2E6}" type="parTrans" cxnId="{EA2C938E-8EF3-B548-90DA-18C0AD1649E1}">
      <dgm:prSet/>
      <dgm:spPr/>
      <dgm:t>
        <a:bodyPr/>
        <a:lstStyle/>
        <a:p>
          <a:endParaRPr lang="en-US"/>
        </a:p>
      </dgm:t>
    </dgm:pt>
    <dgm:pt modelId="{4A4443C1-75C6-954F-801A-A4374644E026}" type="sibTrans" cxnId="{EA2C938E-8EF3-B548-90DA-18C0AD1649E1}">
      <dgm:prSet/>
      <dgm:spPr/>
      <dgm:t>
        <a:bodyPr/>
        <a:lstStyle/>
        <a:p>
          <a:endParaRPr lang="en-US"/>
        </a:p>
      </dgm:t>
    </dgm:pt>
    <dgm:pt modelId="{D14A57CF-5D72-3B4F-95D5-0272FAE9406C}">
      <dgm:prSet custT="1"/>
      <dgm:spPr/>
      <dgm:t>
        <a:bodyPr/>
        <a:lstStyle/>
        <a:p>
          <a:pPr rtl="0"/>
          <a:r>
            <a:rPr lang="en-US" sz="1400" baseline="0" dirty="0" smtClean="0"/>
            <a:t>Can’t include the Alma record ID in order to check availability and create local paging request.</a:t>
          </a:r>
          <a:endParaRPr lang="en-US" sz="1400" dirty="0"/>
        </a:p>
      </dgm:t>
    </dgm:pt>
    <dgm:pt modelId="{A9DCB8A8-244D-3244-A606-5F6AA760C874}" type="parTrans" cxnId="{03C6EB89-5E6F-E348-A9A8-25D1C3B44762}">
      <dgm:prSet/>
      <dgm:spPr/>
      <dgm:t>
        <a:bodyPr/>
        <a:lstStyle/>
        <a:p>
          <a:endParaRPr lang="en-US"/>
        </a:p>
      </dgm:t>
    </dgm:pt>
    <dgm:pt modelId="{6BF7D9E2-642C-5E49-8672-BAF7769F9992}" type="sibTrans" cxnId="{03C6EB89-5E6F-E348-A9A8-25D1C3B44762}">
      <dgm:prSet/>
      <dgm:spPr/>
      <dgm:t>
        <a:bodyPr/>
        <a:lstStyle/>
        <a:p>
          <a:endParaRPr lang="en-US"/>
        </a:p>
      </dgm:t>
    </dgm:pt>
    <dgm:pt modelId="{66728D08-803D-414A-91B9-AA715EF14960}">
      <dgm:prSet custT="1"/>
      <dgm:spPr/>
      <dgm:t>
        <a:bodyPr/>
        <a:lstStyle/>
        <a:p>
          <a:pPr rtl="0"/>
          <a:r>
            <a:rPr lang="en-US" sz="1400" dirty="0" smtClean="0"/>
            <a:t>Will this increase use? More staffing for scanning and customer service? Impact</a:t>
          </a:r>
          <a:r>
            <a:rPr lang="en-US" sz="1400" baseline="0" dirty="0" smtClean="0"/>
            <a:t> of the r</a:t>
          </a:r>
          <a:r>
            <a:rPr lang="en-US" sz="1400" dirty="0" smtClean="0"/>
            <a:t>emoval of recalls?</a:t>
          </a:r>
          <a:endParaRPr lang="en-US" sz="1400" dirty="0"/>
        </a:p>
      </dgm:t>
    </dgm:pt>
    <dgm:pt modelId="{FF37AAEF-D710-BD45-884F-8205AAF4B37C}" type="parTrans" cxnId="{8CD3E586-2791-A04D-9B7B-DC0E8860C94D}">
      <dgm:prSet/>
      <dgm:spPr/>
      <dgm:t>
        <a:bodyPr/>
        <a:lstStyle/>
        <a:p>
          <a:endParaRPr lang="en-US"/>
        </a:p>
      </dgm:t>
    </dgm:pt>
    <dgm:pt modelId="{B0AB0EB7-88E3-694C-A262-DECB87B7B9CD}" type="sibTrans" cxnId="{8CD3E586-2791-A04D-9B7B-DC0E8860C94D}">
      <dgm:prSet/>
      <dgm:spPr/>
      <dgm:t>
        <a:bodyPr/>
        <a:lstStyle/>
        <a:p>
          <a:endParaRPr lang="en-US"/>
        </a:p>
      </dgm:t>
    </dgm:pt>
    <dgm:pt modelId="{5C81523B-4BF4-DA44-958A-5FF7C497A361}" type="pres">
      <dgm:prSet presAssocID="{E2C39A83-043B-EA4F-A70F-A18DFEFD93B1}" presName="Name0" presStyleCnt="0">
        <dgm:presLayoutVars>
          <dgm:dir/>
          <dgm:animLvl val="lvl"/>
          <dgm:resizeHandles val="exact"/>
        </dgm:presLayoutVars>
      </dgm:prSet>
      <dgm:spPr/>
      <dgm:t>
        <a:bodyPr/>
        <a:lstStyle/>
        <a:p>
          <a:endParaRPr lang="en-US"/>
        </a:p>
      </dgm:t>
    </dgm:pt>
    <dgm:pt modelId="{6CF7757F-DFC6-7646-8303-6D79D32C960D}" type="pres">
      <dgm:prSet presAssocID="{27E2C380-9EF4-2A40-821E-9138F58E9993}" presName="linNode" presStyleCnt="0"/>
      <dgm:spPr/>
    </dgm:pt>
    <dgm:pt modelId="{9185AAC8-3FC9-E245-9F5B-8C4B6F2B937B}" type="pres">
      <dgm:prSet presAssocID="{27E2C380-9EF4-2A40-821E-9138F58E9993}" presName="parentText" presStyleLbl="node1" presStyleIdx="0" presStyleCnt="3" custScaleY="25929">
        <dgm:presLayoutVars>
          <dgm:chMax val="1"/>
          <dgm:bulletEnabled val="1"/>
        </dgm:presLayoutVars>
      </dgm:prSet>
      <dgm:spPr/>
      <dgm:t>
        <a:bodyPr/>
        <a:lstStyle/>
        <a:p>
          <a:endParaRPr lang="en-US"/>
        </a:p>
      </dgm:t>
    </dgm:pt>
    <dgm:pt modelId="{B9733E0C-130C-A943-A384-3B4E5975746B}" type="pres">
      <dgm:prSet presAssocID="{27E2C380-9EF4-2A40-821E-9138F58E9993}" presName="descendantText" presStyleLbl="alignAccFollowNode1" presStyleIdx="0" presStyleCnt="3" custScaleY="25929">
        <dgm:presLayoutVars>
          <dgm:bulletEnabled val="1"/>
        </dgm:presLayoutVars>
      </dgm:prSet>
      <dgm:spPr/>
      <dgm:t>
        <a:bodyPr/>
        <a:lstStyle/>
        <a:p>
          <a:endParaRPr lang="en-US"/>
        </a:p>
      </dgm:t>
    </dgm:pt>
    <dgm:pt modelId="{E0CA654F-7BF1-D345-914D-DEC6CB93A54C}" type="pres">
      <dgm:prSet presAssocID="{B3F15E5C-2E37-9D4C-ADF3-6C785293DE25}" presName="sp" presStyleCnt="0"/>
      <dgm:spPr/>
    </dgm:pt>
    <dgm:pt modelId="{ABC89858-45D6-2143-B197-73C6950DA2A1}" type="pres">
      <dgm:prSet presAssocID="{7938DE16-36E4-F24C-9F2F-5157C92DDB94}" presName="linNode" presStyleCnt="0"/>
      <dgm:spPr/>
    </dgm:pt>
    <dgm:pt modelId="{C32C0D2D-364F-184B-A83D-C009957EEFDB}" type="pres">
      <dgm:prSet presAssocID="{7938DE16-36E4-F24C-9F2F-5157C92DDB94}" presName="parentText" presStyleLbl="node1" presStyleIdx="1" presStyleCnt="3" custScaleY="25929">
        <dgm:presLayoutVars>
          <dgm:chMax val="1"/>
          <dgm:bulletEnabled val="1"/>
        </dgm:presLayoutVars>
      </dgm:prSet>
      <dgm:spPr/>
      <dgm:t>
        <a:bodyPr/>
        <a:lstStyle/>
        <a:p>
          <a:endParaRPr lang="en-US"/>
        </a:p>
      </dgm:t>
    </dgm:pt>
    <dgm:pt modelId="{3CC654CD-B03C-B049-AA8E-6C6E4F5BBF17}" type="pres">
      <dgm:prSet presAssocID="{7938DE16-36E4-F24C-9F2F-5157C92DDB94}" presName="descendantText" presStyleLbl="alignAccFollowNode1" presStyleIdx="1" presStyleCnt="3" custScaleY="25929">
        <dgm:presLayoutVars>
          <dgm:bulletEnabled val="1"/>
        </dgm:presLayoutVars>
      </dgm:prSet>
      <dgm:spPr/>
      <dgm:t>
        <a:bodyPr/>
        <a:lstStyle/>
        <a:p>
          <a:endParaRPr lang="en-US"/>
        </a:p>
      </dgm:t>
    </dgm:pt>
    <dgm:pt modelId="{6F3BC8BB-37D6-874B-A4ED-D18993AED27F}" type="pres">
      <dgm:prSet presAssocID="{75E9CDB8-19EC-F644-ADAB-BDCB44CFB17B}" presName="sp" presStyleCnt="0"/>
      <dgm:spPr/>
    </dgm:pt>
    <dgm:pt modelId="{5CC888B5-C835-8B48-A9B5-13ED9F657907}" type="pres">
      <dgm:prSet presAssocID="{41082BB1-9763-7442-88C1-26E01DDCBD1B}" presName="linNode" presStyleCnt="0"/>
      <dgm:spPr/>
    </dgm:pt>
    <dgm:pt modelId="{3F9DF8D5-D8C9-E04F-A133-835AE5E68448}" type="pres">
      <dgm:prSet presAssocID="{41082BB1-9763-7442-88C1-26E01DDCBD1B}" presName="parentText" presStyleLbl="node1" presStyleIdx="2" presStyleCnt="3" custScaleY="25929">
        <dgm:presLayoutVars>
          <dgm:chMax val="1"/>
          <dgm:bulletEnabled val="1"/>
        </dgm:presLayoutVars>
      </dgm:prSet>
      <dgm:spPr/>
      <dgm:t>
        <a:bodyPr/>
        <a:lstStyle/>
        <a:p>
          <a:endParaRPr lang="en-US"/>
        </a:p>
      </dgm:t>
    </dgm:pt>
    <dgm:pt modelId="{687B4517-6C40-FA46-B5D9-B0A7F8DC65A9}" type="pres">
      <dgm:prSet presAssocID="{41082BB1-9763-7442-88C1-26E01DDCBD1B}" presName="descendantText" presStyleLbl="alignAccFollowNode1" presStyleIdx="2" presStyleCnt="3" custScaleY="25929">
        <dgm:presLayoutVars>
          <dgm:bulletEnabled val="1"/>
        </dgm:presLayoutVars>
      </dgm:prSet>
      <dgm:spPr/>
      <dgm:t>
        <a:bodyPr/>
        <a:lstStyle/>
        <a:p>
          <a:endParaRPr lang="en-US"/>
        </a:p>
      </dgm:t>
    </dgm:pt>
  </dgm:ptLst>
  <dgm:cxnLst>
    <dgm:cxn modelId="{EA2C938E-8EF3-B548-90DA-18C0AD1649E1}" srcId="{E2C39A83-043B-EA4F-A70F-A18DFEFD93B1}" destId="{41082BB1-9763-7442-88C1-26E01DDCBD1B}" srcOrd="2" destOrd="0" parTransId="{1948592C-C537-C04E-B53A-00795374E2E6}" sibTransId="{4A4443C1-75C6-954F-801A-A4374644E026}"/>
    <dgm:cxn modelId="{8CD3E586-2791-A04D-9B7B-DC0E8860C94D}" srcId="{41082BB1-9763-7442-88C1-26E01DDCBD1B}" destId="{66728D08-803D-414A-91B9-AA715EF14960}" srcOrd="0" destOrd="0" parTransId="{FF37AAEF-D710-BD45-884F-8205AAF4B37C}" sibTransId="{B0AB0EB7-88E3-694C-A262-DECB87B7B9CD}"/>
    <dgm:cxn modelId="{D36385BB-E2A6-084B-B3DD-6059A5C0D309}" srcId="{7938DE16-36E4-F24C-9F2F-5157C92DDB94}" destId="{33259B3B-EDF3-2D40-9F29-9820B166B699}" srcOrd="1" destOrd="0" parTransId="{A883E2ED-4DAA-E948-A649-A5BAC0933AF6}" sibTransId="{BDD4B995-DD21-C442-85AE-42570C9FA6DB}"/>
    <dgm:cxn modelId="{03C6EB89-5E6F-E348-A9A8-25D1C3B44762}" srcId="{27E2C380-9EF4-2A40-821E-9138F58E9993}" destId="{D14A57CF-5D72-3B4F-95D5-0272FAE9406C}" srcOrd="0" destOrd="0" parTransId="{A9DCB8A8-244D-3244-A606-5F6AA760C874}" sibTransId="{6BF7D9E2-642C-5E49-8672-BAF7769F9992}"/>
    <dgm:cxn modelId="{BE016126-84E9-9C4E-B860-D7BA037CF9D3}" type="presOf" srcId="{41082BB1-9763-7442-88C1-26E01DDCBD1B}" destId="{3F9DF8D5-D8C9-E04F-A133-835AE5E68448}" srcOrd="0" destOrd="0" presId="urn:microsoft.com/office/officeart/2005/8/layout/vList5"/>
    <dgm:cxn modelId="{7ECF3275-284D-3545-9377-03E4CE7C2EAD}" srcId="{7938DE16-36E4-F24C-9F2F-5157C92DDB94}" destId="{3354EAE3-5436-9A49-9023-EFB206431A84}" srcOrd="0" destOrd="0" parTransId="{1980DFD4-3F44-4246-869D-866D7F460F34}" sibTransId="{EAF6CBA6-EEC4-C141-A3F3-D8BFED043E98}"/>
    <dgm:cxn modelId="{11C8DF33-D49E-D341-9FEC-0164187BAD38}" type="presOf" srcId="{66728D08-803D-414A-91B9-AA715EF14960}" destId="{687B4517-6C40-FA46-B5D9-B0A7F8DC65A9}" srcOrd="0" destOrd="0" presId="urn:microsoft.com/office/officeart/2005/8/layout/vList5"/>
    <dgm:cxn modelId="{EEEA919C-D31B-CD4B-8BFF-18E6C1E8CF76}" type="presOf" srcId="{3354EAE3-5436-9A49-9023-EFB206431A84}" destId="{3CC654CD-B03C-B049-AA8E-6C6E4F5BBF17}" srcOrd="0" destOrd="0" presId="urn:microsoft.com/office/officeart/2005/8/layout/vList5"/>
    <dgm:cxn modelId="{BF5714F7-F3ED-1146-AE9A-7E7DADB318BB}" srcId="{E2C39A83-043B-EA4F-A70F-A18DFEFD93B1}" destId="{7938DE16-36E4-F24C-9F2F-5157C92DDB94}" srcOrd="1" destOrd="0" parTransId="{1B6B6A0A-D507-3047-B3AE-CF0DFAD7FCB2}" sibTransId="{75E9CDB8-19EC-F644-ADAB-BDCB44CFB17B}"/>
    <dgm:cxn modelId="{DA2B14FC-4699-8C4D-844E-5AAA0611ADD9}" type="presOf" srcId="{7938DE16-36E4-F24C-9F2F-5157C92DDB94}" destId="{C32C0D2D-364F-184B-A83D-C009957EEFDB}" srcOrd="0" destOrd="0" presId="urn:microsoft.com/office/officeart/2005/8/layout/vList5"/>
    <dgm:cxn modelId="{7AF14223-6F0D-F640-9DC7-CE817EEE5796}" type="presOf" srcId="{D14A57CF-5D72-3B4F-95D5-0272FAE9406C}" destId="{B9733E0C-130C-A943-A384-3B4E5975746B}" srcOrd="0" destOrd="0" presId="urn:microsoft.com/office/officeart/2005/8/layout/vList5"/>
    <dgm:cxn modelId="{9749432A-2106-A243-936C-141F1870B504}" srcId="{E2C39A83-043B-EA4F-A70F-A18DFEFD93B1}" destId="{27E2C380-9EF4-2A40-821E-9138F58E9993}" srcOrd="0" destOrd="0" parTransId="{36148A1B-72B8-854F-B6F2-82B7CD753EA4}" sibTransId="{B3F15E5C-2E37-9D4C-ADF3-6C785293DE25}"/>
    <dgm:cxn modelId="{52D700FC-872F-6B47-9D75-743E1FADDD38}" type="presOf" srcId="{27E2C380-9EF4-2A40-821E-9138F58E9993}" destId="{9185AAC8-3FC9-E245-9F5B-8C4B6F2B937B}" srcOrd="0" destOrd="0" presId="urn:microsoft.com/office/officeart/2005/8/layout/vList5"/>
    <dgm:cxn modelId="{EBA5B0E2-2D24-6842-880C-7B814EDC550E}" type="presOf" srcId="{33259B3B-EDF3-2D40-9F29-9820B166B699}" destId="{3CC654CD-B03C-B049-AA8E-6C6E4F5BBF17}" srcOrd="0" destOrd="1" presId="urn:microsoft.com/office/officeart/2005/8/layout/vList5"/>
    <dgm:cxn modelId="{6761FB77-90DD-0247-BBDA-8B166FF36727}" type="presOf" srcId="{E2C39A83-043B-EA4F-A70F-A18DFEFD93B1}" destId="{5C81523B-4BF4-DA44-958A-5FF7C497A361}" srcOrd="0" destOrd="0" presId="urn:microsoft.com/office/officeart/2005/8/layout/vList5"/>
    <dgm:cxn modelId="{16AB4765-5133-664D-A1A2-39066D2C83D1}" type="presParOf" srcId="{5C81523B-4BF4-DA44-958A-5FF7C497A361}" destId="{6CF7757F-DFC6-7646-8303-6D79D32C960D}" srcOrd="0" destOrd="0" presId="urn:microsoft.com/office/officeart/2005/8/layout/vList5"/>
    <dgm:cxn modelId="{46757F77-CF36-B44A-A137-49381450D789}" type="presParOf" srcId="{6CF7757F-DFC6-7646-8303-6D79D32C960D}" destId="{9185AAC8-3FC9-E245-9F5B-8C4B6F2B937B}" srcOrd="0" destOrd="0" presId="urn:microsoft.com/office/officeart/2005/8/layout/vList5"/>
    <dgm:cxn modelId="{1CB5B05F-013E-FD4E-87FF-B26E27117C4C}" type="presParOf" srcId="{6CF7757F-DFC6-7646-8303-6D79D32C960D}" destId="{B9733E0C-130C-A943-A384-3B4E5975746B}" srcOrd="1" destOrd="0" presId="urn:microsoft.com/office/officeart/2005/8/layout/vList5"/>
    <dgm:cxn modelId="{89CD9874-D41A-0B43-BEDA-152EC7EFAA21}" type="presParOf" srcId="{5C81523B-4BF4-DA44-958A-5FF7C497A361}" destId="{E0CA654F-7BF1-D345-914D-DEC6CB93A54C}" srcOrd="1" destOrd="0" presId="urn:microsoft.com/office/officeart/2005/8/layout/vList5"/>
    <dgm:cxn modelId="{D023CF67-2C3D-974D-A471-DEE20CEC822D}" type="presParOf" srcId="{5C81523B-4BF4-DA44-958A-5FF7C497A361}" destId="{ABC89858-45D6-2143-B197-73C6950DA2A1}" srcOrd="2" destOrd="0" presId="urn:microsoft.com/office/officeart/2005/8/layout/vList5"/>
    <dgm:cxn modelId="{0D24CB45-1E15-0D41-8FCA-B593F06C0270}" type="presParOf" srcId="{ABC89858-45D6-2143-B197-73C6950DA2A1}" destId="{C32C0D2D-364F-184B-A83D-C009957EEFDB}" srcOrd="0" destOrd="0" presId="urn:microsoft.com/office/officeart/2005/8/layout/vList5"/>
    <dgm:cxn modelId="{AB08BAD5-225E-6642-BE11-1B121A1EA458}" type="presParOf" srcId="{ABC89858-45D6-2143-B197-73C6950DA2A1}" destId="{3CC654CD-B03C-B049-AA8E-6C6E4F5BBF17}" srcOrd="1" destOrd="0" presId="urn:microsoft.com/office/officeart/2005/8/layout/vList5"/>
    <dgm:cxn modelId="{8D926E4D-A6FB-534D-BAAA-0D58C907352F}" type="presParOf" srcId="{5C81523B-4BF4-DA44-958A-5FF7C497A361}" destId="{6F3BC8BB-37D6-874B-A4ED-D18993AED27F}" srcOrd="3" destOrd="0" presId="urn:microsoft.com/office/officeart/2005/8/layout/vList5"/>
    <dgm:cxn modelId="{22A53B5E-36B5-F346-9C18-0F0AD4839745}" type="presParOf" srcId="{5C81523B-4BF4-DA44-958A-5FF7C497A361}" destId="{5CC888B5-C835-8B48-A9B5-13ED9F657907}" srcOrd="4" destOrd="0" presId="urn:microsoft.com/office/officeart/2005/8/layout/vList5"/>
    <dgm:cxn modelId="{ECC3DF5E-1E27-BC4D-8262-85EC758BF1F1}" type="presParOf" srcId="{5CC888B5-C835-8B48-A9B5-13ED9F657907}" destId="{3F9DF8D5-D8C9-E04F-A133-835AE5E68448}" srcOrd="0" destOrd="0" presId="urn:microsoft.com/office/officeart/2005/8/layout/vList5"/>
    <dgm:cxn modelId="{301AB2E4-BE1A-7F4B-8B4C-2A0CA592E9CB}" type="presParOf" srcId="{5CC888B5-C835-8B48-A9B5-13ED9F657907}" destId="{687B4517-6C40-FA46-B5D9-B0A7F8DC65A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BA1D64-7809-AE4E-877E-28CD52B86583}" type="doc">
      <dgm:prSet loTypeId="urn:microsoft.com/office/officeart/2005/8/layout/hierarchy3" loCatId="hierarchy" qsTypeId="urn:microsoft.com/office/officeart/2005/8/quickstyle/simple2" qsCatId="simple" csTypeId="urn:microsoft.com/office/officeart/2005/8/colors/colorful2" csCatId="colorful" phldr="1"/>
      <dgm:spPr/>
      <dgm:t>
        <a:bodyPr/>
        <a:lstStyle/>
        <a:p>
          <a:endParaRPr lang="en-US"/>
        </a:p>
      </dgm:t>
    </dgm:pt>
    <dgm:pt modelId="{76FADE5D-F2EA-DA47-9A12-80573EBB5901}">
      <dgm:prSet phldrT="[Text]"/>
      <dgm:spPr/>
      <dgm:t>
        <a:bodyPr/>
        <a:lstStyle/>
        <a:p>
          <a:r>
            <a:rPr lang="en-US" dirty="0" smtClean="0"/>
            <a:t>Outside</a:t>
          </a:r>
          <a:r>
            <a:rPr lang="en-US" baseline="0" dirty="0" smtClean="0"/>
            <a:t> Discovery</a:t>
          </a:r>
          <a:endParaRPr lang="en-US" dirty="0"/>
        </a:p>
      </dgm:t>
    </dgm:pt>
    <dgm:pt modelId="{EB65F69F-7939-F041-800F-AF47890D0E25}" type="parTrans" cxnId="{78333C8A-1A76-444C-AB5E-3F633CE60BC5}">
      <dgm:prSet/>
      <dgm:spPr/>
      <dgm:t>
        <a:bodyPr/>
        <a:lstStyle/>
        <a:p>
          <a:endParaRPr lang="en-US"/>
        </a:p>
      </dgm:t>
    </dgm:pt>
    <dgm:pt modelId="{3FB780F7-D374-6147-9942-B252192CDE81}" type="sibTrans" cxnId="{78333C8A-1A76-444C-AB5E-3F633CE60BC5}">
      <dgm:prSet/>
      <dgm:spPr/>
      <dgm:t>
        <a:bodyPr/>
        <a:lstStyle/>
        <a:p>
          <a:endParaRPr lang="en-US"/>
        </a:p>
      </dgm:t>
    </dgm:pt>
    <dgm:pt modelId="{B92D742D-C782-1344-8518-D09C646EDB79}">
      <dgm:prSet phldrT="[Text]"/>
      <dgm:spPr/>
      <dgm:t>
        <a:bodyPr/>
        <a:lstStyle/>
        <a:p>
          <a:r>
            <a:rPr lang="en-US" dirty="0" smtClean="0"/>
            <a:t>Requests/User</a:t>
          </a:r>
        </a:p>
        <a:p>
          <a:r>
            <a:rPr lang="en-US" dirty="0" smtClean="0"/>
            <a:t>.53</a:t>
          </a:r>
          <a:endParaRPr lang="en-US" dirty="0"/>
        </a:p>
      </dgm:t>
    </dgm:pt>
    <dgm:pt modelId="{A7420591-65DE-EA41-9DC9-091A46BD9242}" type="parTrans" cxnId="{979522FE-BAC4-F345-8CBB-6D29F597CB7C}">
      <dgm:prSet/>
      <dgm:spPr/>
      <dgm:t>
        <a:bodyPr/>
        <a:lstStyle/>
        <a:p>
          <a:endParaRPr lang="en-US"/>
        </a:p>
      </dgm:t>
    </dgm:pt>
    <dgm:pt modelId="{219176A9-423B-0548-906A-7A7E0B2209CE}" type="sibTrans" cxnId="{979522FE-BAC4-F345-8CBB-6D29F597CB7C}">
      <dgm:prSet/>
      <dgm:spPr/>
      <dgm:t>
        <a:bodyPr/>
        <a:lstStyle/>
        <a:p>
          <a:endParaRPr lang="en-US"/>
        </a:p>
      </dgm:t>
    </dgm:pt>
    <dgm:pt modelId="{79DE61EE-2EFA-554C-987F-7DB4D5F7CFB7}">
      <dgm:prSet phldrT="[Text]"/>
      <dgm:spPr/>
      <dgm:t>
        <a:bodyPr/>
        <a:lstStyle/>
        <a:p>
          <a:r>
            <a:rPr lang="en-US" dirty="0" smtClean="0"/>
            <a:t>Inside Discovery</a:t>
          </a:r>
          <a:endParaRPr lang="en-US" dirty="0"/>
        </a:p>
      </dgm:t>
    </dgm:pt>
    <dgm:pt modelId="{A4E4801A-4581-214F-B18E-57137C9233E5}" type="parTrans" cxnId="{8B53CCBC-25A6-F54C-AEF0-6BBA90C55488}">
      <dgm:prSet/>
      <dgm:spPr/>
      <dgm:t>
        <a:bodyPr/>
        <a:lstStyle/>
        <a:p>
          <a:endParaRPr lang="en-US"/>
        </a:p>
      </dgm:t>
    </dgm:pt>
    <dgm:pt modelId="{8F1A949D-CF74-AB40-A6CA-559573104DF1}" type="sibTrans" cxnId="{8B53CCBC-25A6-F54C-AEF0-6BBA90C55488}">
      <dgm:prSet/>
      <dgm:spPr/>
      <dgm:t>
        <a:bodyPr/>
        <a:lstStyle/>
        <a:p>
          <a:endParaRPr lang="en-US"/>
        </a:p>
      </dgm:t>
    </dgm:pt>
    <dgm:pt modelId="{366A9C92-95FA-E142-BDBE-D5BD30F47C55}">
      <dgm:prSet phldrT="[Text]"/>
      <dgm:spPr/>
      <dgm:t>
        <a:bodyPr/>
        <a:lstStyle/>
        <a:p>
          <a:r>
            <a:rPr lang="en-US" dirty="0" smtClean="0"/>
            <a:t>Requests/User</a:t>
          </a:r>
        </a:p>
        <a:p>
          <a:r>
            <a:rPr lang="en-US" dirty="0" smtClean="0"/>
            <a:t>1.26</a:t>
          </a:r>
          <a:endParaRPr lang="en-US" dirty="0"/>
        </a:p>
      </dgm:t>
    </dgm:pt>
    <dgm:pt modelId="{D0784889-BB26-3E41-8597-418C7C27F4D8}" type="parTrans" cxnId="{C16B30A0-F89D-8E42-A02B-A3B3699A264E}">
      <dgm:prSet/>
      <dgm:spPr/>
      <dgm:t>
        <a:bodyPr/>
        <a:lstStyle/>
        <a:p>
          <a:endParaRPr lang="en-US"/>
        </a:p>
      </dgm:t>
    </dgm:pt>
    <dgm:pt modelId="{A659080B-5C66-E846-B3A7-67AEC23DF695}" type="sibTrans" cxnId="{C16B30A0-F89D-8E42-A02B-A3B3699A264E}">
      <dgm:prSet/>
      <dgm:spPr/>
      <dgm:t>
        <a:bodyPr/>
        <a:lstStyle/>
        <a:p>
          <a:endParaRPr lang="en-US"/>
        </a:p>
      </dgm:t>
    </dgm:pt>
    <dgm:pt modelId="{5EB380D8-55F6-7647-94B5-D2FD76881890}" type="pres">
      <dgm:prSet presAssocID="{CDBA1D64-7809-AE4E-877E-28CD52B86583}" presName="diagram" presStyleCnt="0">
        <dgm:presLayoutVars>
          <dgm:chPref val="1"/>
          <dgm:dir/>
          <dgm:animOne val="branch"/>
          <dgm:animLvl val="lvl"/>
          <dgm:resizeHandles/>
        </dgm:presLayoutVars>
      </dgm:prSet>
      <dgm:spPr/>
      <dgm:t>
        <a:bodyPr/>
        <a:lstStyle/>
        <a:p>
          <a:endParaRPr lang="en-US"/>
        </a:p>
      </dgm:t>
    </dgm:pt>
    <dgm:pt modelId="{EB217607-BF78-9544-92BB-B41704EFBFA5}" type="pres">
      <dgm:prSet presAssocID="{76FADE5D-F2EA-DA47-9A12-80573EBB5901}" presName="root" presStyleCnt="0"/>
      <dgm:spPr/>
    </dgm:pt>
    <dgm:pt modelId="{095B2113-45EA-094A-80AC-8A7015E27C80}" type="pres">
      <dgm:prSet presAssocID="{76FADE5D-F2EA-DA47-9A12-80573EBB5901}" presName="rootComposite" presStyleCnt="0"/>
      <dgm:spPr/>
    </dgm:pt>
    <dgm:pt modelId="{F34CEB2D-D3F6-8A48-A49B-19EECFC6EF20}" type="pres">
      <dgm:prSet presAssocID="{76FADE5D-F2EA-DA47-9A12-80573EBB5901}" presName="rootText" presStyleLbl="node1" presStyleIdx="0" presStyleCnt="2" custScaleX="137484"/>
      <dgm:spPr/>
      <dgm:t>
        <a:bodyPr/>
        <a:lstStyle/>
        <a:p>
          <a:endParaRPr lang="en-US"/>
        </a:p>
      </dgm:t>
    </dgm:pt>
    <dgm:pt modelId="{CB4A09A1-BDD9-A34A-8917-05BB5CB1EB18}" type="pres">
      <dgm:prSet presAssocID="{76FADE5D-F2EA-DA47-9A12-80573EBB5901}" presName="rootConnector" presStyleLbl="node1" presStyleIdx="0" presStyleCnt="2"/>
      <dgm:spPr/>
      <dgm:t>
        <a:bodyPr/>
        <a:lstStyle/>
        <a:p>
          <a:endParaRPr lang="en-US"/>
        </a:p>
      </dgm:t>
    </dgm:pt>
    <dgm:pt modelId="{4AEBDB8B-0DA2-2043-8E2D-A859F576A8B6}" type="pres">
      <dgm:prSet presAssocID="{76FADE5D-F2EA-DA47-9A12-80573EBB5901}" presName="childShape" presStyleCnt="0"/>
      <dgm:spPr/>
    </dgm:pt>
    <dgm:pt modelId="{46072180-C8E6-3447-B892-88B4C77DC7D4}" type="pres">
      <dgm:prSet presAssocID="{A7420591-65DE-EA41-9DC9-091A46BD9242}" presName="Name13" presStyleLbl="parChTrans1D2" presStyleIdx="0" presStyleCnt="2"/>
      <dgm:spPr/>
      <dgm:t>
        <a:bodyPr/>
        <a:lstStyle/>
        <a:p>
          <a:endParaRPr lang="en-US"/>
        </a:p>
      </dgm:t>
    </dgm:pt>
    <dgm:pt modelId="{45F97976-46D9-DA4D-B512-4923F0DF81A1}" type="pres">
      <dgm:prSet presAssocID="{B92D742D-C782-1344-8518-D09C646EDB79}" presName="childText" presStyleLbl="bgAcc1" presStyleIdx="0" presStyleCnt="2">
        <dgm:presLayoutVars>
          <dgm:bulletEnabled val="1"/>
        </dgm:presLayoutVars>
      </dgm:prSet>
      <dgm:spPr/>
      <dgm:t>
        <a:bodyPr/>
        <a:lstStyle/>
        <a:p>
          <a:endParaRPr lang="en-US"/>
        </a:p>
      </dgm:t>
    </dgm:pt>
    <dgm:pt modelId="{41DAFCF7-98BD-F541-97E5-1E1FDBBC3652}" type="pres">
      <dgm:prSet presAssocID="{79DE61EE-2EFA-554C-987F-7DB4D5F7CFB7}" presName="root" presStyleCnt="0"/>
      <dgm:spPr/>
    </dgm:pt>
    <dgm:pt modelId="{3F184AA9-F2F2-D743-A623-29D05A6CBC97}" type="pres">
      <dgm:prSet presAssocID="{79DE61EE-2EFA-554C-987F-7DB4D5F7CFB7}" presName="rootComposite" presStyleCnt="0"/>
      <dgm:spPr/>
    </dgm:pt>
    <dgm:pt modelId="{0AEE7129-58E5-9C4B-B7C0-AEC07120714F}" type="pres">
      <dgm:prSet presAssocID="{79DE61EE-2EFA-554C-987F-7DB4D5F7CFB7}" presName="rootText" presStyleLbl="node1" presStyleIdx="1" presStyleCnt="2" custScaleX="137484"/>
      <dgm:spPr/>
      <dgm:t>
        <a:bodyPr/>
        <a:lstStyle/>
        <a:p>
          <a:endParaRPr lang="en-US"/>
        </a:p>
      </dgm:t>
    </dgm:pt>
    <dgm:pt modelId="{0B435022-E0FF-E84B-8839-9787C6B23381}" type="pres">
      <dgm:prSet presAssocID="{79DE61EE-2EFA-554C-987F-7DB4D5F7CFB7}" presName="rootConnector" presStyleLbl="node1" presStyleIdx="1" presStyleCnt="2"/>
      <dgm:spPr/>
      <dgm:t>
        <a:bodyPr/>
        <a:lstStyle/>
        <a:p>
          <a:endParaRPr lang="en-US"/>
        </a:p>
      </dgm:t>
    </dgm:pt>
    <dgm:pt modelId="{D11EF276-998F-9049-992A-36D73DA98747}" type="pres">
      <dgm:prSet presAssocID="{79DE61EE-2EFA-554C-987F-7DB4D5F7CFB7}" presName="childShape" presStyleCnt="0"/>
      <dgm:spPr/>
    </dgm:pt>
    <dgm:pt modelId="{4AA499C0-AEC9-6D4B-8C68-0DB3607123C7}" type="pres">
      <dgm:prSet presAssocID="{D0784889-BB26-3E41-8597-418C7C27F4D8}" presName="Name13" presStyleLbl="parChTrans1D2" presStyleIdx="1" presStyleCnt="2"/>
      <dgm:spPr/>
      <dgm:t>
        <a:bodyPr/>
        <a:lstStyle/>
        <a:p>
          <a:endParaRPr lang="en-US"/>
        </a:p>
      </dgm:t>
    </dgm:pt>
    <dgm:pt modelId="{5A5CF51D-03B0-9443-B66A-757924BB040B}" type="pres">
      <dgm:prSet presAssocID="{366A9C92-95FA-E142-BDBE-D5BD30F47C55}" presName="childText" presStyleLbl="bgAcc1" presStyleIdx="1" presStyleCnt="2">
        <dgm:presLayoutVars>
          <dgm:bulletEnabled val="1"/>
        </dgm:presLayoutVars>
      </dgm:prSet>
      <dgm:spPr/>
      <dgm:t>
        <a:bodyPr/>
        <a:lstStyle/>
        <a:p>
          <a:endParaRPr lang="en-US"/>
        </a:p>
      </dgm:t>
    </dgm:pt>
  </dgm:ptLst>
  <dgm:cxnLst>
    <dgm:cxn modelId="{979522FE-BAC4-F345-8CBB-6D29F597CB7C}" srcId="{76FADE5D-F2EA-DA47-9A12-80573EBB5901}" destId="{B92D742D-C782-1344-8518-D09C646EDB79}" srcOrd="0" destOrd="0" parTransId="{A7420591-65DE-EA41-9DC9-091A46BD9242}" sibTransId="{219176A9-423B-0548-906A-7A7E0B2209CE}"/>
    <dgm:cxn modelId="{44B77159-34B8-6E44-BD26-076B1D7253BD}" type="presOf" srcId="{76FADE5D-F2EA-DA47-9A12-80573EBB5901}" destId="{F34CEB2D-D3F6-8A48-A49B-19EECFC6EF20}" srcOrd="0" destOrd="0" presId="urn:microsoft.com/office/officeart/2005/8/layout/hierarchy3"/>
    <dgm:cxn modelId="{A18824B4-8368-1347-92DF-28909534EA93}" type="presOf" srcId="{366A9C92-95FA-E142-BDBE-D5BD30F47C55}" destId="{5A5CF51D-03B0-9443-B66A-757924BB040B}" srcOrd="0" destOrd="0" presId="urn:microsoft.com/office/officeart/2005/8/layout/hierarchy3"/>
    <dgm:cxn modelId="{670283B9-FFD9-5348-A92A-CB8FBDC7CD9B}" type="presOf" srcId="{B92D742D-C782-1344-8518-D09C646EDB79}" destId="{45F97976-46D9-DA4D-B512-4923F0DF81A1}" srcOrd="0" destOrd="0" presId="urn:microsoft.com/office/officeart/2005/8/layout/hierarchy3"/>
    <dgm:cxn modelId="{095C39D9-FE2A-844E-9B8B-A90AADC5973B}" type="presOf" srcId="{CDBA1D64-7809-AE4E-877E-28CD52B86583}" destId="{5EB380D8-55F6-7647-94B5-D2FD76881890}" srcOrd="0" destOrd="0" presId="urn:microsoft.com/office/officeart/2005/8/layout/hierarchy3"/>
    <dgm:cxn modelId="{D4E91257-3E0D-5945-95AC-02531E5ABC02}" type="presOf" srcId="{76FADE5D-F2EA-DA47-9A12-80573EBB5901}" destId="{CB4A09A1-BDD9-A34A-8917-05BB5CB1EB18}" srcOrd="1" destOrd="0" presId="urn:microsoft.com/office/officeart/2005/8/layout/hierarchy3"/>
    <dgm:cxn modelId="{C16B30A0-F89D-8E42-A02B-A3B3699A264E}" srcId="{79DE61EE-2EFA-554C-987F-7DB4D5F7CFB7}" destId="{366A9C92-95FA-E142-BDBE-D5BD30F47C55}" srcOrd="0" destOrd="0" parTransId="{D0784889-BB26-3E41-8597-418C7C27F4D8}" sibTransId="{A659080B-5C66-E846-B3A7-67AEC23DF695}"/>
    <dgm:cxn modelId="{E151BE4C-26F2-E749-8D90-BC04455ED573}" type="presOf" srcId="{D0784889-BB26-3E41-8597-418C7C27F4D8}" destId="{4AA499C0-AEC9-6D4B-8C68-0DB3607123C7}" srcOrd="0" destOrd="0" presId="urn:microsoft.com/office/officeart/2005/8/layout/hierarchy3"/>
    <dgm:cxn modelId="{10268F75-F741-BE42-8DE5-E4CB73B3F483}" type="presOf" srcId="{79DE61EE-2EFA-554C-987F-7DB4D5F7CFB7}" destId="{0B435022-E0FF-E84B-8839-9787C6B23381}" srcOrd="1" destOrd="0" presId="urn:microsoft.com/office/officeart/2005/8/layout/hierarchy3"/>
    <dgm:cxn modelId="{8B53CCBC-25A6-F54C-AEF0-6BBA90C55488}" srcId="{CDBA1D64-7809-AE4E-877E-28CD52B86583}" destId="{79DE61EE-2EFA-554C-987F-7DB4D5F7CFB7}" srcOrd="1" destOrd="0" parTransId="{A4E4801A-4581-214F-B18E-57137C9233E5}" sibTransId="{8F1A949D-CF74-AB40-A6CA-559573104DF1}"/>
    <dgm:cxn modelId="{78333C8A-1A76-444C-AB5E-3F633CE60BC5}" srcId="{CDBA1D64-7809-AE4E-877E-28CD52B86583}" destId="{76FADE5D-F2EA-DA47-9A12-80573EBB5901}" srcOrd="0" destOrd="0" parTransId="{EB65F69F-7939-F041-800F-AF47890D0E25}" sibTransId="{3FB780F7-D374-6147-9942-B252192CDE81}"/>
    <dgm:cxn modelId="{C5E94E44-68C8-1E40-B87F-02340A053FCD}" type="presOf" srcId="{79DE61EE-2EFA-554C-987F-7DB4D5F7CFB7}" destId="{0AEE7129-58E5-9C4B-B7C0-AEC07120714F}" srcOrd="0" destOrd="0" presId="urn:microsoft.com/office/officeart/2005/8/layout/hierarchy3"/>
    <dgm:cxn modelId="{FAA6B08B-250F-9548-B282-119E22D6B0A0}" type="presOf" srcId="{A7420591-65DE-EA41-9DC9-091A46BD9242}" destId="{46072180-C8E6-3447-B892-88B4C77DC7D4}" srcOrd="0" destOrd="0" presId="urn:microsoft.com/office/officeart/2005/8/layout/hierarchy3"/>
    <dgm:cxn modelId="{00F39AE7-40D3-9D43-B889-5C029A2D76CC}" type="presParOf" srcId="{5EB380D8-55F6-7647-94B5-D2FD76881890}" destId="{EB217607-BF78-9544-92BB-B41704EFBFA5}" srcOrd="0" destOrd="0" presId="urn:microsoft.com/office/officeart/2005/8/layout/hierarchy3"/>
    <dgm:cxn modelId="{37C71CA8-714D-9F44-996A-38B6260B5900}" type="presParOf" srcId="{EB217607-BF78-9544-92BB-B41704EFBFA5}" destId="{095B2113-45EA-094A-80AC-8A7015E27C80}" srcOrd="0" destOrd="0" presId="urn:microsoft.com/office/officeart/2005/8/layout/hierarchy3"/>
    <dgm:cxn modelId="{8C466C72-0C53-D049-B94C-99EC6EC818D5}" type="presParOf" srcId="{095B2113-45EA-094A-80AC-8A7015E27C80}" destId="{F34CEB2D-D3F6-8A48-A49B-19EECFC6EF20}" srcOrd="0" destOrd="0" presId="urn:microsoft.com/office/officeart/2005/8/layout/hierarchy3"/>
    <dgm:cxn modelId="{274BABCB-1D09-8645-84DC-B23DC3B39A94}" type="presParOf" srcId="{095B2113-45EA-094A-80AC-8A7015E27C80}" destId="{CB4A09A1-BDD9-A34A-8917-05BB5CB1EB18}" srcOrd="1" destOrd="0" presId="urn:microsoft.com/office/officeart/2005/8/layout/hierarchy3"/>
    <dgm:cxn modelId="{B06E0946-7791-764F-8226-8B8B22FC2B49}" type="presParOf" srcId="{EB217607-BF78-9544-92BB-B41704EFBFA5}" destId="{4AEBDB8B-0DA2-2043-8E2D-A859F576A8B6}" srcOrd="1" destOrd="0" presId="urn:microsoft.com/office/officeart/2005/8/layout/hierarchy3"/>
    <dgm:cxn modelId="{C961ABFC-7681-A34E-8EA4-A206D4DEDB3D}" type="presParOf" srcId="{4AEBDB8B-0DA2-2043-8E2D-A859F576A8B6}" destId="{46072180-C8E6-3447-B892-88B4C77DC7D4}" srcOrd="0" destOrd="0" presId="urn:microsoft.com/office/officeart/2005/8/layout/hierarchy3"/>
    <dgm:cxn modelId="{8CB572FE-61E6-D040-B449-567D3D9EF1EC}" type="presParOf" srcId="{4AEBDB8B-0DA2-2043-8E2D-A859F576A8B6}" destId="{45F97976-46D9-DA4D-B512-4923F0DF81A1}" srcOrd="1" destOrd="0" presId="urn:microsoft.com/office/officeart/2005/8/layout/hierarchy3"/>
    <dgm:cxn modelId="{88FFA5A7-9543-774A-AEB5-2012941668C9}" type="presParOf" srcId="{5EB380D8-55F6-7647-94B5-D2FD76881890}" destId="{41DAFCF7-98BD-F541-97E5-1E1FDBBC3652}" srcOrd="1" destOrd="0" presId="urn:microsoft.com/office/officeart/2005/8/layout/hierarchy3"/>
    <dgm:cxn modelId="{55703DDE-A264-E74A-B5F6-F3D610E853EE}" type="presParOf" srcId="{41DAFCF7-98BD-F541-97E5-1E1FDBBC3652}" destId="{3F184AA9-F2F2-D743-A623-29D05A6CBC97}" srcOrd="0" destOrd="0" presId="urn:microsoft.com/office/officeart/2005/8/layout/hierarchy3"/>
    <dgm:cxn modelId="{AA7B7DF1-EC3F-084C-B7E8-685603E65D07}" type="presParOf" srcId="{3F184AA9-F2F2-D743-A623-29D05A6CBC97}" destId="{0AEE7129-58E5-9C4B-B7C0-AEC07120714F}" srcOrd="0" destOrd="0" presId="urn:microsoft.com/office/officeart/2005/8/layout/hierarchy3"/>
    <dgm:cxn modelId="{166304CE-188C-3949-814E-0C966D39F245}" type="presParOf" srcId="{3F184AA9-F2F2-D743-A623-29D05A6CBC97}" destId="{0B435022-E0FF-E84B-8839-9787C6B23381}" srcOrd="1" destOrd="0" presId="urn:microsoft.com/office/officeart/2005/8/layout/hierarchy3"/>
    <dgm:cxn modelId="{3CC9AD6D-7F3D-7A46-8F64-F38BB9344727}" type="presParOf" srcId="{41DAFCF7-98BD-F541-97E5-1E1FDBBC3652}" destId="{D11EF276-998F-9049-992A-36D73DA98747}" srcOrd="1" destOrd="0" presId="urn:microsoft.com/office/officeart/2005/8/layout/hierarchy3"/>
    <dgm:cxn modelId="{8FBF21DE-5F8F-5240-AE16-4E40E50D6288}" type="presParOf" srcId="{D11EF276-998F-9049-992A-36D73DA98747}" destId="{4AA499C0-AEC9-6D4B-8C68-0DB3607123C7}" srcOrd="0" destOrd="0" presId="urn:microsoft.com/office/officeart/2005/8/layout/hierarchy3"/>
    <dgm:cxn modelId="{298D0436-C3EB-5142-ADCC-CC56CB10F249}" type="presParOf" srcId="{D11EF276-998F-9049-992A-36D73DA98747}" destId="{5A5CF51D-03B0-9443-B66A-757924BB040B}"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BA1D64-7809-AE4E-877E-28CD52B86583}"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US"/>
        </a:p>
      </dgm:t>
    </dgm:pt>
    <dgm:pt modelId="{76FADE5D-F2EA-DA47-9A12-80573EBB5901}">
      <dgm:prSet phldrT="[Text]"/>
      <dgm:spPr>
        <a:solidFill>
          <a:schemeClr val="accent5"/>
        </a:solidFill>
      </dgm:spPr>
      <dgm:t>
        <a:bodyPr/>
        <a:lstStyle/>
        <a:p>
          <a:r>
            <a:rPr lang="en-US" dirty="0" smtClean="0"/>
            <a:t>Outside</a:t>
          </a:r>
          <a:r>
            <a:rPr lang="en-US" baseline="0" dirty="0" smtClean="0"/>
            <a:t> Discovery</a:t>
          </a:r>
          <a:endParaRPr lang="en-US" dirty="0"/>
        </a:p>
      </dgm:t>
    </dgm:pt>
    <dgm:pt modelId="{EB65F69F-7939-F041-800F-AF47890D0E25}" type="parTrans" cxnId="{78333C8A-1A76-444C-AB5E-3F633CE60BC5}">
      <dgm:prSet/>
      <dgm:spPr/>
      <dgm:t>
        <a:bodyPr/>
        <a:lstStyle/>
        <a:p>
          <a:endParaRPr lang="en-US"/>
        </a:p>
      </dgm:t>
    </dgm:pt>
    <dgm:pt modelId="{3FB780F7-D374-6147-9942-B252192CDE81}" type="sibTrans" cxnId="{78333C8A-1A76-444C-AB5E-3F633CE60BC5}">
      <dgm:prSet/>
      <dgm:spPr/>
      <dgm:t>
        <a:bodyPr/>
        <a:lstStyle/>
        <a:p>
          <a:endParaRPr lang="en-US"/>
        </a:p>
      </dgm:t>
    </dgm:pt>
    <dgm:pt modelId="{B92D742D-C782-1344-8518-D09C646EDB79}">
      <dgm:prSet phldrT="[Text]"/>
      <dgm:spPr/>
      <dgm:t>
        <a:bodyPr/>
        <a:lstStyle/>
        <a:p>
          <a:r>
            <a:rPr lang="en-US" dirty="0" smtClean="0"/>
            <a:t>.2 DD for every ILL</a:t>
          </a:r>
          <a:endParaRPr lang="en-US" dirty="0"/>
        </a:p>
      </dgm:t>
    </dgm:pt>
    <dgm:pt modelId="{A7420591-65DE-EA41-9DC9-091A46BD9242}" type="parTrans" cxnId="{979522FE-BAC4-F345-8CBB-6D29F597CB7C}">
      <dgm:prSet/>
      <dgm:spPr/>
      <dgm:t>
        <a:bodyPr/>
        <a:lstStyle/>
        <a:p>
          <a:endParaRPr lang="en-US"/>
        </a:p>
      </dgm:t>
    </dgm:pt>
    <dgm:pt modelId="{219176A9-423B-0548-906A-7A7E0B2209CE}" type="sibTrans" cxnId="{979522FE-BAC4-F345-8CBB-6D29F597CB7C}">
      <dgm:prSet/>
      <dgm:spPr/>
      <dgm:t>
        <a:bodyPr/>
        <a:lstStyle/>
        <a:p>
          <a:endParaRPr lang="en-US"/>
        </a:p>
      </dgm:t>
    </dgm:pt>
    <dgm:pt modelId="{79DE61EE-2EFA-554C-987F-7DB4D5F7CFB7}">
      <dgm:prSet phldrT="[Text]"/>
      <dgm:spPr>
        <a:solidFill>
          <a:schemeClr val="accent4"/>
        </a:solidFill>
      </dgm:spPr>
      <dgm:t>
        <a:bodyPr/>
        <a:lstStyle/>
        <a:p>
          <a:r>
            <a:rPr lang="en-US" dirty="0" smtClean="0"/>
            <a:t>Inside Discovery</a:t>
          </a:r>
          <a:endParaRPr lang="en-US" dirty="0"/>
        </a:p>
      </dgm:t>
    </dgm:pt>
    <dgm:pt modelId="{A4E4801A-4581-214F-B18E-57137C9233E5}" type="parTrans" cxnId="{8B53CCBC-25A6-F54C-AEF0-6BBA90C55488}">
      <dgm:prSet/>
      <dgm:spPr/>
      <dgm:t>
        <a:bodyPr/>
        <a:lstStyle/>
        <a:p>
          <a:endParaRPr lang="en-US"/>
        </a:p>
      </dgm:t>
    </dgm:pt>
    <dgm:pt modelId="{8F1A949D-CF74-AB40-A6CA-559573104DF1}" type="sibTrans" cxnId="{8B53CCBC-25A6-F54C-AEF0-6BBA90C55488}">
      <dgm:prSet/>
      <dgm:spPr/>
      <dgm:t>
        <a:bodyPr/>
        <a:lstStyle/>
        <a:p>
          <a:endParaRPr lang="en-US"/>
        </a:p>
      </dgm:t>
    </dgm:pt>
    <dgm:pt modelId="{366A9C92-95FA-E142-BDBE-D5BD30F47C55}">
      <dgm:prSet phldrT="[Text]"/>
      <dgm:spPr/>
      <dgm:t>
        <a:bodyPr/>
        <a:lstStyle/>
        <a:p>
          <a:r>
            <a:rPr lang="en-US" dirty="0" smtClean="0"/>
            <a:t>.4 DDs for every ILL</a:t>
          </a:r>
          <a:endParaRPr lang="en-US" dirty="0"/>
        </a:p>
      </dgm:t>
    </dgm:pt>
    <dgm:pt modelId="{D0784889-BB26-3E41-8597-418C7C27F4D8}" type="parTrans" cxnId="{C16B30A0-F89D-8E42-A02B-A3B3699A264E}">
      <dgm:prSet/>
      <dgm:spPr/>
      <dgm:t>
        <a:bodyPr/>
        <a:lstStyle/>
        <a:p>
          <a:endParaRPr lang="en-US"/>
        </a:p>
      </dgm:t>
    </dgm:pt>
    <dgm:pt modelId="{A659080B-5C66-E846-B3A7-67AEC23DF695}" type="sibTrans" cxnId="{C16B30A0-F89D-8E42-A02B-A3B3699A264E}">
      <dgm:prSet/>
      <dgm:spPr/>
      <dgm:t>
        <a:bodyPr/>
        <a:lstStyle/>
        <a:p>
          <a:endParaRPr lang="en-US"/>
        </a:p>
      </dgm:t>
    </dgm:pt>
    <dgm:pt modelId="{5EB380D8-55F6-7647-94B5-D2FD76881890}" type="pres">
      <dgm:prSet presAssocID="{CDBA1D64-7809-AE4E-877E-28CD52B86583}" presName="diagram" presStyleCnt="0">
        <dgm:presLayoutVars>
          <dgm:chPref val="1"/>
          <dgm:dir/>
          <dgm:animOne val="branch"/>
          <dgm:animLvl val="lvl"/>
          <dgm:resizeHandles/>
        </dgm:presLayoutVars>
      </dgm:prSet>
      <dgm:spPr/>
      <dgm:t>
        <a:bodyPr/>
        <a:lstStyle/>
        <a:p>
          <a:endParaRPr lang="en-US"/>
        </a:p>
      </dgm:t>
    </dgm:pt>
    <dgm:pt modelId="{EB217607-BF78-9544-92BB-B41704EFBFA5}" type="pres">
      <dgm:prSet presAssocID="{76FADE5D-F2EA-DA47-9A12-80573EBB5901}" presName="root" presStyleCnt="0"/>
      <dgm:spPr/>
    </dgm:pt>
    <dgm:pt modelId="{095B2113-45EA-094A-80AC-8A7015E27C80}" type="pres">
      <dgm:prSet presAssocID="{76FADE5D-F2EA-DA47-9A12-80573EBB5901}" presName="rootComposite" presStyleCnt="0"/>
      <dgm:spPr/>
    </dgm:pt>
    <dgm:pt modelId="{F34CEB2D-D3F6-8A48-A49B-19EECFC6EF20}" type="pres">
      <dgm:prSet presAssocID="{76FADE5D-F2EA-DA47-9A12-80573EBB5901}" presName="rootText" presStyleLbl="node1" presStyleIdx="0" presStyleCnt="2" custScaleX="137484"/>
      <dgm:spPr/>
      <dgm:t>
        <a:bodyPr/>
        <a:lstStyle/>
        <a:p>
          <a:endParaRPr lang="en-US"/>
        </a:p>
      </dgm:t>
    </dgm:pt>
    <dgm:pt modelId="{CB4A09A1-BDD9-A34A-8917-05BB5CB1EB18}" type="pres">
      <dgm:prSet presAssocID="{76FADE5D-F2EA-DA47-9A12-80573EBB5901}" presName="rootConnector" presStyleLbl="node1" presStyleIdx="0" presStyleCnt="2"/>
      <dgm:spPr/>
      <dgm:t>
        <a:bodyPr/>
        <a:lstStyle/>
        <a:p>
          <a:endParaRPr lang="en-US"/>
        </a:p>
      </dgm:t>
    </dgm:pt>
    <dgm:pt modelId="{4AEBDB8B-0DA2-2043-8E2D-A859F576A8B6}" type="pres">
      <dgm:prSet presAssocID="{76FADE5D-F2EA-DA47-9A12-80573EBB5901}" presName="childShape" presStyleCnt="0"/>
      <dgm:spPr/>
    </dgm:pt>
    <dgm:pt modelId="{46072180-C8E6-3447-B892-88B4C77DC7D4}" type="pres">
      <dgm:prSet presAssocID="{A7420591-65DE-EA41-9DC9-091A46BD9242}" presName="Name13" presStyleLbl="parChTrans1D2" presStyleIdx="0" presStyleCnt="2"/>
      <dgm:spPr/>
      <dgm:t>
        <a:bodyPr/>
        <a:lstStyle/>
        <a:p>
          <a:endParaRPr lang="en-US"/>
        </a:p>
      </dgm:t>
    </dgm:pt>
    <dgm:pt modelId="{45F97976-46D9-DA4D-B512-4923F0DF81A1}" type="pres">
      <dgm:prSet presAssocID="{B92D742D-C782-1344-8518-D09C646EDB79}" presName="childText" presStyleLbl="bgAcc1" presStyleIdx="0" presStyleCnt="2">
        <dgm:presLayoutVars>
          <dgm:bulletEnabled val="1"/>
        </dgm:presLayoutVars>
      </dgm:prSet>
      <dgm:spPr/>
      <dgm:t>
        <a:bodyPr/>
        <a:lstStyle/>
        <a:p>
          <a:endParaRPr lang="en-US"/>
        </a:p>
      </dgm:t>
    </dgm:pt>
    <dgm:pt modelId="{41DAFCF7-98BD-F541-97E5-1E1FDBBC3652}" type="pres">
      <dgm:prSet presAssocID="{79DE61EE-2EFA-554C-987F-7DB4D5F7CFB7}" presName="root" presStyleCnt="0"/>
      <dgm:spPr/>
    </dgm:pt>
    <dgm:pt modelId="{3F184AA9-F2F2-D743-A623-29D05A6CBC97}" type="pres">
      <dgm:prSet presAssocID="{79DE61EE-2EFA-554C-987F-7DB4D5F7CFB7}" presName="rootComposite" presStyleCnt="0"/>
      <dgm:spPr/>
    </dgm:pt>
    <dgm:pt modelId="{0AEE7129-58E5-9C4B-B7C0-AEC07120714F}" type="pres">
      <dgm:prSet presAssocID="{79DE61EE-2EFA-554C-987F-7DB4D5F7CFB7}" presName="rootText" presStyleLbl="node1" presStyleIdx="1" presStyleCnt="2" custScaleX="137484"/>
      <dgm:spPr/>
      <dgm:t>
        <a:bodyPr/>
        <a:lstStyle/>
        <a:p>
          <a:endParaRPr lang="en-US"/>
        </a:p>
      </dgm:t>
    </dgm:pt>
    <dgm:pt modelId="{0B435022-E0FF-E84B-8839-9787C6B23381}" type="pres">
      <dgm:prSet presAssocID="{79DE61EE-2EFA-554C-987F-7DB4D5F7CFB7}" presName="rootConnector" presStyleLbl="node1" presStyleIdx="1" presStyleCnt="2"/>
      <dgm:spPr/>
      <dgm:t>
        <a:bodyPr/>
        <a:lstStyle/>
        <a:p>
          <a:endParaRPr lang="en-US"/>
        </a:p>
      </dgm:t>
    </dgm:pt>
    <dgm:pt modelId="{D11EF276-998F-9049-992A-36D73DA98747}" type="pres">
      <dgm:prSet presAssocID="{79DE61EE-2EFA-554C-987F-7DB4D5F7CFB7}" presName="childShape" presStyleCnt="0"/>
      <dgm:spPr/>
    </dgm:pt>
    <dgm:pt modelId="{4AA499C0-AEC9-6D4B-8C68-0DB3607123C7}" type="pres">
      <dgm:prSet presAssocID="{D0784889-BB26-3E41-8597-418C7C27F4D8}" presName="Name13" presStyleLbl="parChTrans1D2" presStyleIdx="1" presStyleCnt="2"/>
      <dgm:spPr/>
      <dgm:t>
        <a:bodyPr/>
        <a:lstStyle/>
        <a:p>
          <a:endParaRPr lang="en-US"/>
        </a:p>
      </dgm:t>
    </dgm:pt>
    <dgm:pt modelId="{5A5CF51D-03B0-9443-B66A-757924BB040B}" type="pres">
      <dgm:prSet presAssocID="{366A9C92-95FA-E142-BDBE-D5BD30F47C55}" presName="childText" presStyleLbl="bgAcc1" presStyleIdx="1" presStyleCnt="2">
        <dgm:presLayoutVars>
          <dgm:bulletEnabled val="1"/>
        </dgm:presLayoutVars>
      </dgm:prSet>
      <dgm:spPr/>
      <dgm:t>
        <a:bodyPr/>
        <a:lstStyle/>
        <a:p>
          <a:endParaRPr lang="en-US"/>
        </a:p>
      </dgm:t>
    </dgm:pt>
  </dgm:ptLst>
  <dgm:cxnLst>
    <dgm:cxn modelId="{F366FFC7-145D-9746-A1B7-C6C8869F5E99}" type="presOf" srcId="{D0784889-BB26-3E41-8597-418C7C27F4D8}" destId="{4AA499C0-AEC9-6D4B-8C68-0DB3607123C7}" srcOrd="0" destOrd="0" presId="urn:microsoft.com/office/officeart/2005/8/layout/hierarchy3"/>
    <dgm:cxn modelId="{979522FE-BAC4-F345-8CBB-6D29F597CB7C}" srcId="{76FADE5D-F2EA-DA47-9A12-80573EBB5901}" destId="{B92D742D-C782-1344-8518-D09C646EDB79}" srcOrd="0" destOrd="0" parTransId="{A7420591-65DE-EA41-9DC9-091A46BD9242}" sibTransId="{219176A9-423B-0548-906A-7A7E0B2209CE}"/>
    <dgm:cxn modelId="{30B66FEB-65D2-7540-A3BA-19C1799DAAF8}" type="presOf" srcId="{76FADE5D-F2EA-DA47-9A12-80573EBB5901}" destId="{F34CEB2D-D3F6-8A48-A49B-19EECFC6EF20}" srcOrd="0" destOrd="0" presId="urn:microsoft.com/office/officeart/2005/8/layout/hierarchy3"/>
    <dgm:cxn modelId="{0CD7D08C-D2E4-1941-B47F-BA31E5958739}" type="presOf" srcId="{366A9C92-95FA-E142-BDBE-D5BD30F47C55}" destId="{5A5CF51D-03B0-9443-B66A-757924BB040B}" srcOrd="0" destOrd="0" presId="urn:microsoft.com/office/officeart/2005/8/layout/hierarchy3"/>
    <dgm:cxn modelId="{C16B30A0-F89D-8E42-A02B-A3B3699A264E}" srcId="{79DE61EE-2EFA-554C-987F-7DB4D5F7CFB7}" destId="{366A9C92-95FA-E142-BDBE-D5BD30F47C55}" srcOrd="0" destOrd="0" parTransId="{D0784889-BB26-3E41-8597-418C7C27F4D8}" sibTransId="{A659080B-5C66-E846-B3A7-67AEC23DF695}"/>
    <dgm:cxn modelId="{2A61459B-28A5-D34E-96D7-89F0B8A953F2}" type="presOf" srcId="{B92D742D-C782-1344-8518-D09C646EDB79}" destId="{45F97976-46D9-DA4D-B512-4923F0DF81A1}" srcOrd="0" destOrd="0" presId="urn:microsoft.com/office/officeart/2005/8/layout/hierarchy3"/>
    <dgm:cxn modelId="{CF82B33B-C270-4345-83EE-2EBF21EA711F}" type="presOf" srcId="{79DE61EE-2EFA-554C-987F-7DB4D5F7CFB7}" destId="{0AEE7129-58E5-9C4B-B7C0-AEC07120714F}" srcOrd="0" destOrd="0" presId="urn:microsoft.com/office/officeart/2005/8/layout/hierarchy3"/>
    <dgm:cxn modelId="{10B1F092-CAC2-5448-B371-6FC41CE17279}" type="presOf" srcId="{A7420591-65DE-EA41-9DC9-091A46BD9242}" destId="{46072180-C8E6-3447-B892-88B4C77DC7D4}" srcOrd="0" destOrd="0" presId="urn:microsoft.com/office/officeart/2005/8/layout/hierarchy3"/>
    <dgm:cxn modelId="{3BBF42D7-1F1C-8C4F-8C59-D47C20A2E571}" type="presOf" srcId="{79DE61EE-2EFA-554C-987F-7DB4D5F7CFB7}" destId="{0B435022-E0FF-E84B-8839-9787C6B23381}" srcOrd="1" destOrd="0" presId="urn:microsoft.com/office/officeart/2005/8/layout/hierarchy3"/>
    <dgm:cxn modelId="{8B53CCBC-25A6-F54C-AEF0-6BBA90C55488}" srcId="{CDBA1D64-7809-AE4E-877E-28CD52B86583}" destId="{79DE61EE-2EFA-554C-987F-7DB4D5F7CFB7}" srcOrd="1" destOrd="0" parTransId="{A4E4801A-4581-214F-B18E-57137C9233E5}" sibTransId="{8F1A949D-CF74-AB40-A6CA-559573104DF1}"/>
    <dgm:cxn modelId="{78333C8A-1A76-444C-AB5E-3F633CE60BC5}" srcId="{CDBA1D64-7809-AE4E-877E-28CD52B86583}" destId="{76FADE5D-F2EA-DA47-9A12-80573EBB5901}" srcOrd="0" destOrd="0" parTransId="{EB65F69F-7939-F041-800F-AF47890D0E25}" sibTransId="{3FB780F7-D374-6147-9942-B252192CDE81}"/>
    <dgm:cxn modelId="{92AB9D3D-A618-1143-A910-ABFD72C58711}" type="presOf" srcId="{76FADE5D-F2EA-DA47-9A12-80573EBB5901}" destId="{CB4A09A1-BDD9-A34A-8917-05BB5CB1EB18}" srcOrd="1" destOrd="0" presId="urn:microsoft.com/office/officeart/2005/8/layout/hierarchy3"/>
    <dgm:cxn modelId="{19F3603B-3068-6C44-B1D9-24D14F870F5C}" type="presOf" srcId="{CDBA1D64-7809-AE4E-877E-28CD52B86583}" destId="{5EB380D8-55F6-7647-94B5-D2FD76881890}" srcOrd="0" destOrd="0" presId="urn:microsoft.com/office/officeart/2005/8/layout/hierarchy3"/>
    <dgm:cxn modelId="{E832B349-1E21-D143-88A7-F17D36147B28}" type="presParOf" srcId="{5EB380D8-55F6-7647-94B5-D2FD76881890}" destId="{EB217607-BF78-9544-92BB-B41704EFBFA5}" srcOrd="0" destOrd="0" presId="urn:microsoft.com/office/officeart/2005/8/layout/hierarchy3"/>
    <dgm:cxn modelId="{154CC236-90EA-9D4A-879B-F7824616AFE0}" type="presParOf" srcId="{EB217607-BF78-9544-92BB-B41704EFBFA5}" destId="{095B2113-45EA-094A-80AC-8A7015E27C80}" srcOrd="0" destOrd="0" presId="urn:microsoft.com/office/officeart/2005/8/layout/hierarchy3"/>
    <dgm:cxn modelId="{1AFE8862-06DD-0745-8AB1-9B122EED9D84}" type="presParOf" srcId="{095B2113-45EA-094A-80AC-8A7015E27C80}" destId="{F34CEB2D-D3F6-8A48-A49B-19EECFC6EF20}" srcOrd="0" destOrd="0" presId="urn:microsoft.com/office/officeart/2005/8/layout/hierarchy3"/>
    <dgm:cxn modelId="{7A8084DB-75E9-D340-BF27-286C1A8C3D34}" type="presParOf" srcId="{095B2113-45EA-094A-80AC-8A7015E27C80}" destId="{CB4A09A1-BDD9-A34A-8917-05BB5CB1EB18}" srcOrd="1" destOrd="0" presId="urn:microsoft.com/office/officeart/2005/8/layout/hierarchy3"/>
    <dgm:cxn modelId="{D1E7812E-8961-B946-BB8C-01BB073B21A9}" type="presParOf" srcId="{EB217607-BF78-9544-92BB-B41704EFBFA5}" destId="{4AEBDB8B-0DA2-2043-8E2D-A859F576A8B6}" srcOrd="1" destOrd="0" presId="urn:microsoft.com/office/officeart/2005/8/layout/hierarchy3"/>
    <dgm:cxn modelId="{CABC2102-ADB0-6A40-BB4E-6FA59BB65871}" type="presParOf" srcId="{4AEBDB8B-0DA2-2043-8E2D-A859F576A8B6}" destId="{46072180-C8E6-3447-B892-88B4C77DC7D4}" srcOrd="0" destOrd="0" presId="urn:microsoft.com/office/officeart/2005/8/layout/hierarchy3"/>
    <dgm:cxn modelId="{00630CCC-3839-9A44-80A3-C49F08AAA070}" type="presParOf" srcId="{4AEBDB8B-0DA2-2043-8E2D-A859F576A8B6}" destId="{45F97976-46D9-DA4D-B512-4923F0DF81A1}" srcOrd="1" destOrd="0" presId="urn:microsoft.com/office/officeart/2005/8/layout/hierarchy3"/>
    <dgm:cxn modelId="{E470DC20-F385-7649-94FA-5DA117F3498D}" type="presParOf" srcId="{5EB380D8-55F6-7647-94B5-D2FD76881890}" destId="{41DAFCF7-98BD-F541-97E5-1E1FDBBC3652}" srcOrd="1" destOrd="0" presId="urn:microsoft.com/office/officeart/2005/8/layout/hierarchy3"/>
    <dgm:cxn modelId="{88F8A497-C345-E244-816F-A47A0584A649}" type="presParOf" srcId="{41DAFCF7-98BD-F541-97E5-1E1FDBBC3652}" destId="{3F184AA9-F2F2-D743-A623-29D05A6CBC97}" srcOrd="0" destOrd="0" presId="urn:microsoft.com/office/officeart/2005/8/layout/hierarchy3"/>
    <dgm:cxn modelId="{0AE675C1-3172-3044-90C5-0036BA602477}" type="presParOf" srcId="{3F184AA9-F2F2-D743-A623-29D05A6CBC97}" destId="{0AEE7129-58E5-9C4B-B7C0-AEC07120714F}" srcOrd="0" destOrd="0" presId="urn:microsoft.com/office/officeart/2005/8/layout/hierarchy3"/>
    <dgm:cxn modelId="{EC05C59C-E265-6D49-80EA-81291AE5F6BA}" type="presParOf" srcId="{3F184AA9-F2F2-D743-A623-29D05A6CBC97}" destId="{0B435022-E0FF-E84B-8839-9787C6B23381}" srcOrd="1" destOrd="0" presId="urn:microsoft.com/office/officeart/2005/8/layout/hierarchy3"/>
    <dgm:cxn modelId="{2ADFBE32-B31B-3B4C-A6D1-674B4959E818}" type="presParOf" srcId="{41DAFCF7-98BD-F541-97E5-1E1FDBBC3652}" destId="{D11EF276-998F-9049-992A-36D73DA98747}" srcOrd="1" destOrd="0" presId="urn:microsoft.com/office/officeart/2005/8/layout/hierarchy3"/>
    <dgm:cxn modelId="{87EEB27C-D9D0-DA41-B9EA-2E479B00C998}" type="presParOf" srcId="{D11EF276-998F-9049-992A-36D73DA98747}" destId="{4AA499C0-AEC9-6D4B-8C68-0DB3607123C7}" srcOrd="0" destOrd="0" presId="urn:microsoft.com/office/officeart/2005/8/layout/hierarchy3"/>
    <dgm:cxn modelId="{E3B8E338-7AA4-9647-AFBC-05F4AC12923D}" type="presParOf" srcId="{D11EF276-998F-9049-992A-36D73DA98747}" destId="{5A5CF51D-03B0-9443-B66A-757924BB040B}"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53495E-8F6D-D546-A2C6-98AC17336E42}" type="doc">
      <dgm:prSet loTypeId="urn:microsoft.com/office/officeart/2005/8/layout/pyramid2" loCatId="pyramid" qsTypeId="urn:microsoft.com/office/officeart/2005/8/quickstyle/simple4" qsCatId="simple" csTypeId="urn:microsoft.com/office/officeart/2005/8/colors/colorful4" csCatId="colorful" phldr="1"/>
      <dgm:spPr/>
      <dgm:t>
        <a:bodyPr/>
        <a:lstStyle/>
        <a:p>
          <a:endParaRPr lang="en-US"/>
        </a:p>
      </dgm:t>
    </dgm:pt>
    <dgm:pt modelId="{3100DA08-F4B0-A445-9ACC-77649DDE02F2}">
      <dgm:prSet custT="1"/>
      <dgm:spPr>
        <a:solidFill>
          <a:schemeClr val="accent5">
            <a:alpha val="90000"/>
          </a:schemeClr>
        </a:solidFill>
        <a:ln>
          <a:solidFill>
            <a:schemeClr val="accent5"/>
          </a:solidFill>
        </a:ln>
      </dgm:spPr>
      <dgm:t>
        <a:bodyPr/>
        <a:lstStyle/>
        <a:p>
          <a:pPr algn="l" rtl="0"/>
          <a:r>
            <a:rPr lang="en-US" sz="2000" dirty="0" smtClean="0">
              <a:solidFill>
                <a:schemeClr val="bg1"/>
              </a:solidFill>
            </a:rPr>
            <a:t>High: 26,085 - Average of “In Discovery”</a:t>
          </a:r>
          <a:endParaRPr lang="en-US" sz="2000" dirty="0">
            <a:solidFill>
              <a:schemeClr val="bg1"/>
            </a:solidFill>
          </a:endParaRPr>
        </a:p>
      </dgm:t>
    </dgm:pt>
    <dgm:pt modelId="{6B9B3E77-3250-C64D-BC93-117D325CC4EC}" type="parTrans" cxnId="{B17AFECE-FE63-2540-9D47-ADEFEACEE074}">
      <dgm:prSet/>
      <dgm:spPr/>
      <dgm:t>
        <a:bodyPr/>
        <a:lstStyle/>
        <a:p>
          <a:endParaRPr lang="en-US"/>
        </a:p>
      </dgm:t>
    </dgm:pt>
    <dgm:pt modelId="{5432FD59-45C3-9546-B437-F08E6E778509}" type="sibTrans" cxnId="{B17AFECE-FE63-2540-9D47-ADEFEACEE074}">
      <dgm:prSet/>
      <dgm:spPr/>
      <dgm:t>
        <a:bodyPr/>
        <a:lstStyle/>
        <a:p>
          <a:endParaRPr lang="en-US"/>
        </a:p>
      </dgm:t>
    </dgm:pt>
    <dgm:pt modelId="{C099EB8C-23EE-204B-A0C2-9F9FDD2D8793}">
      <dgm:prSet custT="1"/>
      <dgm:spPr>
        <a:solidFill>
          <a:schemeClr val="accent3">
            <a:alpha val="90000"/>
          </a:schemeClr>
        </a:solidFill>
        <a:ln>
          <a:solidFill>
            <a:schemeClr val="accent3"/>
          </a:solidFill>
        </a:ln>
      </dgm:spPr>
      <dgm:t>
        <a:bodyPr/>
        <a:lstStyle/>
        <a:p>
          <a:pPr algn="l" rtl="0"/>
          <a:r>
            <a:rPr lang="en-US" sz="2000" dirty="0" smtClean="0">
              <a:solidFill>
                <a:schemeClr val="bg1"/>
              </a:solidFill>
            </a:rPr>
            <a:t>Medium:</a:t>
          </a:r>
          <a:r>
            <a:rPr lang="en-US" sz="2000" baseline="0" dirty="0" smtClean="0">
              <a:solidFill>
                <a:schemeClr val="bg1"/>
              </a:solidFill>
            </a:rPr>
            <a:t> </a:t>
          </a:r>
          <a:r>
            <a:rPr lang="en-US" sz="2000" dirty="0" smtClean="0">
              <a:solidFill>
                <a:schemeClr val="bg1"/>
              </a:solidFill>
            </a:rPr>
            <a:t>16,924 - “UMN-Estimated </a:t>
          </a:r>
          <a:r>
            <a:rPr lang="en-US" sz="2000" b="0" cap="none" spc="0" dirty="0" smtClean="0">
              <a:ln w="0"/>
              <a:solidFill>
                <a:schemeClr val="bg1"/>
              </a:solidFill>
              <a:effectLst>
                <a:outerShdw blurRad="38100" dist="19050" dir="2700000" algn="tl" rotWithShape="0">
                  <a:schemeClr val="dk1">
                    <a:alpha val="40000"/>
                  </a:schemeClr>
                </a:outerShdw>
              </a:effectLst>
            </a:rPr>
            <a:t>w/in</a:t>
          </a:r>
          <a:r>
            <a:rPr lang="en-US" sz="2000" dirty="0" smtClean="0">
              <a:solidFill>
                <a:schemeClr val="bg1"/>
              </a:solidFill>
            </a:rPr>
            <a:t> Discovery”</a:t>
          </a:r>
          <a:endParaRPr lang="en-US" sz="2000" dirty="0">
            <a:solidFill>
              <a:schemeClr val="bg1"/>
            </a:solidFill>
          </a:endParaRPr>
        </a:p>
      </dgm:t>
    </dgm:pt>
    <dgm:pt modelId="{E262C0DF-D213-F841-83F3-2741AF87A074}" type="sibTrans" cxnId="{A544E5D4-F546-C342-99B7-DFF3920D81E6}">
      <dgm:prSet/>
      <dgm:spPr/>
      <dgm:t>
        <a:bodyPr/>
        <a:lstStyle/>
        <a:p>
          <a:endParaRPr lang="en-US"/>
        </a:p>
      </dgm:t>
    </dgm:pt>
    <dgm:pt modelId="{4A540F02-6283-D449-BA1E-2981F1EC1CCC}" type="parTrans" cxnId="{A544E5D4-F546-C342-99B7-DFF3920D81E6}">
      <dgm:prSet/>
      <dgm:spPr/>
      <dgm:t>
        <a:bodyPr/>
        <a:lstStyle/>
        <a:p>
          <a:endParaRPr lang="en-US"/>
        </a:p>
      </dgm:t>
    </dgm:pt>
    <dgm:pt modelId="{CC411A51-4801-5048-8572-CC56194ADA97}">
      <dgm:prSet custT="1"/>
      <dgm:spPr>
        <a:solidFill>
          <a:schemeClr val="accent1">
            <a:lumMod val="75000"/>
            <a:alpha val="90000"/>
          </a:schemeClr>
        </a:solidFill>
        <a:ln>
          <a:solidFill>
            <a:schemeClr val="accent1">
              <a:lumMod val="75000"/>
            </a:schemeClr>
          </a:solidFill>
        </a:ln>
      </dgm:spPr>
      <dgm:t>
        <a:bodyPr/>
        <a:lstStyle/>
        <a:p>
          <a:pPr algn="l"/>
          <a:r>
            <a:rPr lang="en-US" sz="2000" b="0" cap="none" spc="0" dirty="0" smtClean="0">
              <a:ln w="0"/>
              <a:solidFill>
                <a:schemeClr val="bg1"/>
              </a:solidFill>
              <a:effectLst>
                <a:outerShdw blurRad="38100" dist="25400" dir="5400000" algn="ctr" rotWithShape="0">
                  <a:srgbClr val="6E747A">
                    <a:alpha val="43000"/>
                  </a:srgbClr>
                </a:outerShdw>
              </a:effectLst>
            </a:rPr>
            <a:t>Low:</a:t>
          </a:r>
          <a:r>
            <a:rPr lang="en-US" sz="2000" b="0" cap="none" spc="0" baseline="0" dirty="0" smtClean="0">
              <a:ln w="0"/>
              <a:solidFill>
                <a:schemeClr val="bg1"/>
              </a:solidFill>
              <a:effectLst>
                <a:outerShdw blurRad="38100" dist="25400" dir="5400000" algn="ctr" rotWithShape="0">
                  <a:srgbClr val="6E747A">
                    <a:alpha val="43000"/>
                  </a:srgbClr>
                </a:outerShdw>
              </a:effectLst>
            </a:rPr>
            <a:t> </a:t>
          </a:r>
          <a:r>
            <a:rPr lang="en-US" sz="2000" b="0" cap="none" spc="0" dirty="0" smtClean="0">
              <a:ln w="0"/>
              <a:solidFill>
                <a:schemeClr val="bg1"/>
              </a:solidFill>
              <a:effectLst>
                <a:outerShdw blurRad="38100" dist="25400" dir="5400000" algn="ctr" rotWithShape="0">
                  <a:srgbClr val="6E747A">
                    <a:alpha val="43000"/>
                  </a:srgbClr>
                </a:outerShdw>
              </a:effectLst>
            </a:rPr>
            <a:t>6,367 - Average of “Not in Discovery”</a:t>
          </a:r>
          <a:endParaRPr lang="en-US" sz="2000" b="0" cap="none" spc="0" dirty="0">
            <a:ln w="0"/>
            <a:solidFill>
              <a:schemeClr val="bg1"/>
            </a:solidFill>
            <a:effectLst>
              <a:outerShdw blurRad="38100" dist="25400" dir="5400000" algn="ctr" rotWithShape="0">
                <a:srgbClr val="6E747A">
                  <a:alpha val="43000"/>
                </a:srgbClr>
              </a:outerShdw>
            </a:effectLst>
          </a:endParaRPr>
        </a:p>
      </dgm:t>
    </dgm:pt>
    <dgm:pt modelId="{F2051C6B-C9FC-4D4B-86BF-6402DEE5C73C}" type="parTrans" cxnId="{E7282C02-C48D-B849-8809-F7C84B3C2D0F}">
      <dgm:prSet/>
      <dgm:spPr/>
      <dgm:t>
        <a:bodyPr/>
        <a:lstStyle/>
        <a:p>
          <a:endParaRPr lang="en-US"/>
        </a:p>
      </dgm:t>
    </dgm:pt>
    <dgm:pt modelId="{7698196D-4381-6C47-B76C-D5F3D05CADE3}" type="sibTrans" cxnId="{E7282C02-C48D-B849-8809-F7C84B3C2D0F}">
      <dgm:prSet/>
      <dgm:spPr/>
      <dgm:t>
        <a:bodyPr/>
        <a:lstStyle/>
        <a:p>
          <a:endParaRPr lang="en-US"/>
        </a:p>
      </dgm:t>
    </dgm:pt>
    <dgm:pt modelId="{A20C38D3-34EB-1644-BACB-B775A38788CB}" type="pres">
      <dgm:prSet presAssocID="{7553495E-8F6D-D546-A2C6-98AC17336E42}" presName="compositeShape" presStyleCnt="0">
        <dgm:presLayoutVars>
          <dgm:dir/>
          <dgm:resizeHandles/>
        </dgm:presLayoutVars>
      </dgm:prSet>
      <dgm:spPr/>
      <dgm:t>
        <a:bodyPr/>
        <a:lstStyle/>
        <a:p>
          <a:endParaRPr lang="en-US"/>
        </a:p>
      </dgm:t>
    </dgm:pt>
    <dgm:pt modelId="{1A58CEA7-E8FD-BD47-95A8-7C9AA30D7F7F}" type="pres">
      <dgm:prSet presAssocID="{7553495E-8F6D-D546-A2C6-98AC17336E42}" presName="pyramid" presStyleLbl="node1" presStyleIdx="0" presStyleCnt="1" custLinFactNeighborX="-48844" custLinFactNeighborY="0"/>
      <dgm:spPr/>
    </dgm:pt>
    <dgm:pt modelId="{6179A3D7-9FBD-744A-BF50-0C7FD220466A}" type="pres">
      <dgm:prSet presAssocID="{7553495E-8F6D-D546-A2C6-98AC17336E42}" presName="theList" presStyleCnt="0"/>
      <dgm:spPr/>
    </dgm:pt>
    <dgm:pt modelId="{1B82E15A-CCCC-044B-BE52-739EB32EA8FC}" type="pres">
      <dgm:prSet presAssocID="{CC411A51-4801-5048-8572-CC56194ADA97}" presName="aNode" presStyleLbl="fgAcc1" presStyleIdx="0" presStyleCnt="3" custScaleX="296663" custLinFactY="220" custLinFactNeighborX="22092" custLinFactNeighborY="100000">
        <dgm:presLayoutVars>
          <dgm:bulletEnabled val="1"/>
        </dgm:presLayoutVars>
      </dgm:prSet>
      <dgm:spPr/>
      <dgm:t>
        <a:bodyPr/>
        <a:lstStyle/>
        <a:p>
          <a:endParaRPr lang="en-US"/>
        </a:p>
      </dgm:t>
    </dgm:pt>
    <dgm:pt modelId="{91C967EA-2880-B240-A00C-7F216A194302}" type="pres">
      <dgm:prSet presAssocID="{CC411A51-4801-5048-8572-CC56194ADA97}" presName="aSpace" presStyleCnt="0"/>
      <dgm:spPr/>
    </dgm:pt>
    <dgm:pt modelId="{BEC053B8-6B37-3F48-AF17-950C5E3BA79E}" type="pres">
      <dgm:prSet presAssocID="{C099EB8C-23EE-204B-A0C2-9F9FDD2D8793}" presName="aNode" presStyleLbl="fgAcc1" presStyleIdx="1" presStyleCnt="3" custScaleX="296663" custLinFactY="220" custLinFactNeighborX="22092" custLinFactNeighborY="100000">
        <dgm:presLayoutVars>
          <dgm:bulletEnabled val="1"/>
        </dgm:presLayoutVars>
      </dgm:prSet>
      <dgm:spPr/>
      <dgm:t>
        <a:bodyPr/>
        <a:lstStyle/>
        <a:p>
          <a:endParaRPr lang="en-US"/>
        </a:p>
      </dgm:t>
    </dgm:pt>
    <dgm:pt modelId="{FE8D2DAA-7D20-454A-BFF2-887F9F7685FD}" type="pres">
      <dgm:prSet presAssocID="{C099EB8C-23EE-204B-A0C2-9F9FDD2D8793}" presName="aSpace" presStyleCnt="0"/>
      <dgm:spPr/>
    </dgm:pt>
    <dgm:pt modelId="{C344CA75-0FC8-FD44-86AD-71748D0BE1E5}" type="pres">
      <dgm:prSet presAssocID="{3100DA08-F4B0-A445-9ACC-77649DDE02F2}" presName="aNode" presStyleLbl="fgAcc1" presStyleIdx="2" presStyleCnt="3" custScaleX="296663" custLinFactY="220" custLinFactNeighborX="22092" custLinFactNeighborY="100000">
        <dgm:presLayoutVars>
          <dgm:bulletEnabled val="1"/>
        </dgm:presLayoutVars>
      </dgm:prSet>
      <dgm:spPr/>
      <dgm:t>
        <a:bodyPr/>
        <a:lstStyle/>
        <a:p>
          <a:endParaRPr lang="en-US"/>
        </a:p>
      </dgm:t>
    </dgm:pt>
    <dgm:pt modelId="{0D830D81-939C-3548-B793-2C60192D412C}" type="pres">
      <dgm:prSet presAssocID="{3100DA08-F4B0-A445-9ACC-77649DDE02F2}" presName="aSpace" presStyleCnt="0"/>
      <dgm:spPr/>
    </dgm:pt>
  </dgm:ptLst>
  <dgm:cxnLst>
    <dgm:cxn modelId="{82AC4DBE-86D6-3140-9E09-D159F1CD6BFC}" type="presOf" srcId="{3100DA08-F4B0-A445-9ACC-77649DDE02F2}" destId="{C344CA75-0FC8-FD44-86AD-71748D0BE1E5}" srcOrd="0" destOrd="0" presId="urn:microsoft.com/office/officeart/2005/8/layout/pyramid2"/>
    <dgm:cxn modelId="{A544E5D4-F546-C342-99B7-DFF3920D81E6}" srcId="{7553495E-8F6D-D546-A2C6-98AC17336E42}" destId="{C099EB8C-23EE-204B-A0C2-9F9FDD2D8793}" srcOrd="1" destOrd="0" parTransId="{4A540F02-6283-D449-BA1E-2981F1EC1CCC}" sibTransId="{E262C0DF-D213-F841-83F3-2741AF87A074}"/>
    <dgm:cxn modelId="{E7282C02-C48D-B849-8809-F7C84B3C2D0F}" srcId="{7553495E-8F6D-D546-A2C6-98AC17336E42}" destId="{CC411A51-4801-5048-8572-CC56194ADA97}" srcOrd="0" destOrd="0" parTransId="{F2051C6B-C9FC-4D4B-86BF-6402DEE5C73C}" sibTransId="{7698196D-4381-6C47-B76C-D5F3D05CADE3}"/>
    <dgm:cxn modelId="{F333F65C-13E6-6045-97F9-B0424A6032B0}" type="presOf" srcId="{CC411A51-4801-5048-8572-CC56194ADA97}" destId="{1B82E15A-CCCC-044B-BE52-739EB32EA8FC}" srcOrd="0" destOrd="0" presId="urn:microsoft.com/office/officeart/2005/8/layout/pyramid2"/>
    <dgm:cxn modelId="{B17AFECE-FE63-2540-9D47-ADEFEACEE074}" srcId="{7553495E-8F6D-D546-A2C6-98AC17336E42}" destId="{3100DA08-F4B0-A445-9ACC-77649DDE02F2}" srcOrd="2" destOrd="0" parTransId="{6B9B3E77-3250-C64D-BC93-117D325CC4EC}" sibTransId="{5432FD59-45C3-9546-B437-F08E6E778509}"/>
    <dgm:cxn modelId="{6FF19695-DE05-BC46-81EF-2F7908695855}" type="presOf" srcId="{7553495E-8F6D-D546-A2C6-98AC17336E42}" destId="{A20C38D3-34EB-1644-BACB-B775A38788CB}" srcOrd="0" destOrd="0" presId="urn:microsoft.com/office/officeart/2005/8/layout/pyramid2"/>
    <dgm:cxn modelId="{8AFF7D06-D02A-7746-8CB9-E8D44FD143EF}" type="presOf" srcId="{C099EB8C-23EE-204B-A0C2-9F9FDD2D8793}" destId="{BEC053B8-6B37-3F48-AF17-950C5E3BA79E}" srcOrd="0" destOrd="0" presId="urn:microsoft.com/office/officeart/2005/8/layout/pyramid2"/>
    <dgm:cxn modelId="{52D82D46-D21C-A84A-A99A-840CB862AA5D}" type="presParOf" srcId="{A20C38D3-34EB-1644-BACB-B775A38788CB}" destId="{1A58CEA7-E8FD-BD47-95A8-7C9AA30D7F7F}" srcOrd="0" destOrd="0" presId="urn:microsoft.com/office/officeart/2005/8/layout/pyramid2"/>
    <dgm:cxn modelId="{C0B6687A-6B13-E14C-9651-B7AC97A21FB2}" type="presParOf" srcId="{A20C38D3-34EB-1644-BACB-B775A38788CB}" destId="{6179A3D7-9FBD-744A-BF50-0C7FD220466A}" srcOrd="1" destOrd="0" presId="urn:microsoft.com/office/officeart/2005/8/layout/pyramid2"/>
    <dgm:cxn modelId="{3746E22B-3AE4-AF4E-A3FA-23119920647F}" type="presParOf" srcId="{6179A3D7-9FBD-744A-BF50-0C7FD220466A}" destId="{1B82E15A-CCCC-044B-BE52-739EB32EA8FC}" srcOrd="0" destOrd="0" presId="urn:microsoft.com/office/officeart/2005/8/layout/pyramid2"/>
    <dgm:cxn modelId="{99E7B10A-D58F-784C-8ABA-86474BCB3DB7}" type="presParOf" srcId="{6179A3D7-9FBD-744A-BF50-0C7FD220466A}" destId="{91C967EA-2880-B240-A00C-7F216A194302}" srcOrd="1" destOrd="0" presId="urn:microsoft.com/office/officeart/2005/8/layout/pyramid2"/>
    <dgm:cxn modelId="{8B0D6CAE-3DD1-3A41-8B1B-FB0718FBFA77}" type="presParOf" srcId="{6179A3D7-9FBD-744A-BF50-0C7FD220466A}" destId="{BEC053B8-6B37-3F48-AF17-950C5E3BA79E}" srcOrd="2" destOrd="0" presId="urn:microsoft.com/office/officeart/2005/8/layout/pyramid2"/>
    <dgm:cxn modelId="{D1F031D6-1E41-2641-8537-67498D7FA91F}" type="presParOf" srcId="{6179A3D7-9FBD-744A-BF50-0C7FD220466A}" destId="{FE8D2DAA-7D20-454A-BFF2-887F9F7685FD}" srcOrd="3" destOrd="0" presId="urn:microsoft.com/office/officeart/2005/8/layout/pyramid2"/>
    <dgm:cxn modelId="{884A00E6-76F0-0E4B-96DE-58FC6901AB9F}" type="presParOf" srcId="{6179A3D7-9FBD-744A-BF50-0C7FD220466A}" destId="{C344CA75-0FC8-FD44-86AD-71748D0BE1E5}" srcOrd="4" destOrd="0" presId="urn:microsoft.com/office/officeart/2005/8/layout/pyramid2"/>
    <dgm:cxn modelId="{7AF3F702-23AD-0C4F-88CF-1BC7FFE12EDD}" type="presParOf" srcId="{6179A3D7-9FBD-744A-BF50-0C7FD220466A}" destId="{0D830D81-939C-3548-B793-2C60192D412C}"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B4232-078D-2349-AAFC-62B416767A19}">
      <dsp:nvSpPr>
        <dsp:cNvPr id="0" name=""/>
        <dsp:cNvSpPr/>
      </dsp:nvSpPr>
      <dsp:spPr>
        <a:xfrm>
          <a:off x="1377322" y="0"/>
          <a:ext cx="3141659" cy="3141659"/>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92E525-4C3E-8F46-887F-DE0CE3F66D6F}">
      <dsp:nvSpPr>
        <dsp:cNvPr id="0" name=""/>
        <dsp:cNvSpPr/>
      </dsp:nvSpPr>
      <dsp:spPr>
        <a:xfrm>
          <a:off x="225657" y="298457"/>
          <a:ext cx="2633166" cy="122524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baseline="0" dirty="0" smtClean="0"/>
            <a:t>Public Facing Recall for Books (Alma)</a:t>
          </a:r>
          <a:endParaRPr lang="en-US" sz="2100" kern="1200" dirty="0"/>
        </a:p>
      </dsp:txBody>
      <dsp:txXfrm>
        <a:off x="285469" y="358269"/>
        <a:ext cx="2513542" cy="1105623"/>
      </dsp:txXfrm>
    </dsp:sp>
    <dsp:sp modelId="{FA8DF186-616A-794D-9B89-55C5B465013E}">
      <dsp:nvSpPr>
        <dsp:cNvPr id="0" name=""/>
        <dsp:cNvSpPr/>
      </dsp:nvSpPr>
      <dsp:spPr>
        <a:xfrm>
          <a:off x="3037640" y="298457"/>
          <a:ext cx="2633166" cy="1225247"/>
        </a:xfrm>
        <a:prstGeom prst="roundRect">
          <a:avLst/>
        </a:prstGeom>
        <a:solidFill>
          <a:schemeClr val="accent2">
            <a:hueOff val="2313495"/>
            <a:satOff val="1983"/>
            <a:lumOff val="-10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baseline="0" smtClean="0"/>
            <a:t>Local Paging (Alma)</a:t>
          </a:r>
          <a:endParaRPr lang="en-US" sz="2100" kern="1200"/>
        </a:p>
      </dsp:txBody>
      <dsp:txXfrm>
        <a:off x="3097452" y="358269"/>
        <a:ext cx="2513542" cy="1105623"/>
      </dsp:txXfrm>
    </dsp:sp>
    <dsp:sp modelId="{C9220CEF-61EA-FF42-AC3E-8866B0C004F2}">
      <dsp:nvSpPr>
        <dsp:cNvPr id="0" name=""/>
        <dsp:cNvSpPr/>
      </dsp:nvSpPr>
      <dsp:spPr>
        <a:xfrm>
          <a:off x="225657" y="1617954"/>
          <a:ext cx="2633166" cy="1225247"/>
        </a:xfrm>
        <a:prstGeom prst="roundRect">
          <a:avLst/>
        </a:prstGeom>
        <a:solidFill>
          <a:schemeClr val="accent2">
            <a:hueOff val="4626991"/>
            <a:satOff val="3967"/>
            <a:lumOff val="-20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baseline="0" smtClean="0"/>
            <a:t>Interlibrary Loan (ILLiad)</a:t>
          </a:r>
          <a:endParaRPr lang="en-US" sz="2100" kern="1200"/>
        </a:p>
      </dsp:txBody>
      <dsp:txXfrm>
        <a:off x="285469" y="1677766"/>
        <a:ext cx="2513542" cy="1105623"/>
      </dsp:txXfrm>
    </dsp:sp>
    <dsp:sp modelId="{4622FABA-B0C3-A743-B8B1-9C21964C507B}">
      <dsp:nvSpPr>
        <dsp:cNvPr id="0" name=""/>
        <dsp:cNvSpPr/>
      </dsp:nvSpPr>
      <dsp:spPr>
        <a:xfrm>
          <a:off x="3027127" y="1617954"/>
          <a:ext cx="2633166" cy="1225247"/>
        </a:xfrm>
        <a:prstGeom prst="roundRect">
          <a:avLst/>
        </a:prstGeom>
        <a:solidFill>
          <a:schemeClr val="accent2">
            <a:hueOff val="6940486"/>
            <a:satOff val="5950"/>
            <a:lumOff val="-31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baseline="0" dirty="0" smtClean="0"/>
            <a:t>Document Delivery (</a:t>
          </a:r>
          <a:r>
            <a:rPr lang="en-US" sz="2000" kern="1200" baseline="0" dirty="0" err="1" smtClean="0"/>
            <a:t>ILLiad</a:t>
          </a:r>
          <a:r>
            <a:rPr lang="en-US" sz="2000" kern="1200" baseline="0" dirty="0" smtClean="0"/>
            <a:t>)</a:t>
          </a:r>
          <a:endParaRPr lang="en-US" sz="2000" kern="1200" dirty="0"/>
        </a:p>
      </dsp:txBody>
      <dsp:txXfrm>
        <a:off x="3086939" y="1677766"/>
        <a:ext cx="2513542" cy="11056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33E0C-130C-A943-A384-3B4E5975746B}">
      <dsp:nvSpPr>
        <dsp:cNvPr id="0" name=""/>
        <dsp:cNvSpPr/>
      </dsp:nvSpPr>
      <dsp:spPr>
        <a:xfrm rot="5400000">
          <a:off x="5413098" y="-2100432"/>
          <a:ext cx="651044" cy="5401054"/>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kern="1200" baseline="0" dirty="0" smtClean="0"/>
            <a:t>Can’t include the Alma record ID in order to check availability and create local paging request.</a:t>
          </a:r>
          <a:endParaRPr lang="en-US" sz="1400" kern="1200" dirty="0"/>
        </a:p>
      </dsp:txBody>
      <dsp:txXfrm rot="-5400000">
        <a:off x="3038094" y="306353"/>
        <a:ext cx="5369273" cy="587482"/>
      </dsp:txXfrm>
    </dsp:sp>
    <dsp:sp modelId="{9185AAC8-3FC9-E245-9F5B-8C4B6F2B937B}">
      <dsp:nvSpPr>
        <dsp:cNvPr id="0" name=""/>
        <dsp:cNvSpPr/>
      </dsp:nvSpPr>
      <dsp:spPr>
        <a:xfrm>
          <a:off x="0" y="193192"/>
          <a:ext cx="3038093" cy="81380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baseline="0" dirty="0" err="1" smtClean="0"/>
            <a:t>OpenURL</a:t>
          </a:r>
          <a:endParaRPr lang="en-US" sz="2400" kern="1200" dirty="0"/>
        </a:p>
      </dsp:txBody>
      <dsp:txXfrm>
        <a:off x="39727" y="232919"/>
        <a:ext cx="2958639" cy="734351"/>
      </dsp:txXfrm>
    </dsp:sp>
    <dsp:sp modelId="{3CC654CD-B03C-B049-AA8E-6C6E4F5BBF17}">
      <dsp:nvSpPr>
        <dsp:cNvPr id="0" name=""/>
        <dsp:cNvSpPr/>
      </dsp:nvSpPr>
      <dsp:spPr>
        <a:xfrm rot="5400000">
          <a:off x="5413098" y="-1129697"/>
          <a:ext cx="651044" cy="5401054"/>
        </a:xfrm>
        <a:prstGeom prst="round2SameRect">
          <a:avLst/>
        </a:prstGeom>
        <a:solidFill>
          <a:schemeClr val="accent2">
            <a:tint val="40000"/>
            <a:alpha val="90000"/>
            <a:hueOff val="3480636"/>
            <a:satOff val="-1063"/>
            <a:lumOff val="-214"/>
            <a:alphaOff val="0"/>
          </a:schemeClr>
        </a:solidFill>
        <a:ln w="25400" cap="flat" cmpd="sng" algn="ctr">
          <a:solidFill>
            <a:schemeClr val="accent2">
              <a:tint val="40000"/>
              <a:alpha val="90000"/>
              <a:hueOff val="3480636"/>
              <a:satOff val="-1063"/>
              <a:lumOff val="-2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t>User needs to sign in to see request options</a:t>
          </a:r>
          <a:endParaRPr lang="en-US" sz="1400" kern="1200" dirty="0"/>
        </a:p>
        <a:p>
          <a:pPr marL="114300" lvl="1" indent="-114300" algn="l" defTabSz="622300" rtl="0">
            <a:lnSpc>
              <a:spcPct val="90000"/>
            </a:lnSpc>
            <a:spcBef>
              <a:spcPct val="0"/>
            </a:spcBef>
            <a:spcAft>
              <a:spcPct val="15000"/>
            </a:spcAft>
            <a:buChar char="••"/>
          </a:pPr>
          <a:r>
            <a:rPr lang="en-US" sz="1400" kern="1200" dirty="0" smtClean="0"/>
            <a:t>System needs to know who the person is in order to route request to appropriate service locations.</a:t>
          </a:r>
          <a:endParaRPr lang="en-US" sz="1400" kern="1200" dirty="0"/>
        </a:p>
      </dsp:txBody>
      <dsp:txXfrm rot="-5400000">
        <a:off x="3038094" y="1277088"/>
        <a:ext cx="5369273" cy="587482"/>
      </dsp:txXfrm>
    </dsp:sp>
    <dsp:sp modelId="{C32C0D2D-364F-184B-A83D-C009957EEFDB}">
      <dsp:nvSpPr>
        <dsp:cNvPr id="0" name=""/>
        <dsp:cNvSpPr/>
      </dsp:nvSpPr>
      <dsp:spPr>
        <a:xfrm>
          <a:off x="0" y="1163926"/>
          <a:ext cx="3038093" cy="813805"/>
        </a:xfrm>
        <a:prstGeom prst="roundRect">
          <a:avLst/>
        </a:prstGeom>
        <a:solidFill>
          <a:schemeClr val="accent2">
            <a:hueOff val="3470243"/>
            <a:satOff val="2975"/>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baseline="0" dirty="0" smtClean="0"/>
            <a:t>Multi-campus environment</a:t>
          </a:r>
          <a:endParaRPr lang="en-US" sz="2400" kern="1200" dirty="0"/>
        </a:p>
      </dsp:txBody>
      <dsp:txXfrm>
        <a:off x="39727" y="1203653"/>
        <a:ext cx="2958639" cy="734351"/>
      </dsp:txXfrm>
    </dsp:sp>
    <dsp:sp modelId="{687B4517-6C40-FA46-B5D9-B0A7F8DC65A9}">
      <dsp:nvSpPr>
        <dsp:cNvPr id="0" name=""/>
        <dsp:cNvSpPr/>
      </dsp:nvSpPr>
      <dsp:spPr>
        <a:xfrm rot="5400000">
          <a:off x="5413098" y="-158963"/>
          <a:ext cx="651044" cy="5401054"/>
        </a:xfrm>
        <a:prstGeom prst="round2SameRect">
          <a:avLst/>
        </a:prstGeom>
        <a:solidFill>
          <a:schemeClr val="accent2">
            <a:tint val="40000"/>
            <a:alpha val="90000"/>
            <a:hueOff val="6961272"/>
            <a:satOff val="-2126"/>
            <a:lumOff val="-427"/>
            <a:alphaOff val="0"/>
          </a:schemeClr>
        </a:solidFill>
        <a:ln w="25400" cap="flat" cmpd="sng" algn="ctr">
          <a:solidFill>
            <a:schemeClr val="accent2">
              <a:tint val="40000"/>
              <a:alpha val="90000"/>
              <a:hueOff val="6961272"/>
              <a:satOff val="-2126"/>
              <a:lumOff val="-4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t>Will this increase use? More staffing for scanning and customer service? Impact</a:t>
          </a:r>
          <a:r>
            <a:rPr lang="en-US" sz="1400" kern="1200" baseline="0" dirty="0" smtClean="0"/>
            <a:t> of the r</a:t>
          </a:r>
          <a:r>
            <a:rPr lang="en-US" sz="1400" kern="1200" dirty="0" smtClean="0"/>
            <a:t>emoval of recalls?</a:t>
          </a:r>
          <a:endParaRPr lang="en-US" sz="1400" kern="1200" dirty="0"/>
        </a:p>
      </dsp:txBody>
      <dsp:txXfrm rot="-5400000">
        <a:off x="3038094" y="2247822"/>
        <a:ext cx="5369273" cy="587482"/>
      </dsp:txXfrm>
    </dsp:sp>
    <dsp:sp modelId="{3F9DF8D5-D8C9-E04F-A133-835AE5E68448}">
      <dsp:nvSpPr>
        <dsp:cNvPr id="0" name=""/>
        <dsp:cNvSpPr/>
      </dsp:nvSpPr>
      <dsp:spPr>
        <a:xfrm>
          <a:off x="0" y="2134661"/>
          <a:ext cx="3038093" cy="813805"/>
        </a:xfrm>
        <a:prstGeom prst="roundRect">
          <a:avLst/>
        </a:prstGeom>
        <a:solidFill>
          <a:schemeClr val="accent2">
            <a:hueOff val="6940486"/>
            <a:satOff val="5950"/>
            <a:lumOff val="-31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baseline="0" dirty="0" smtClean="0"/>
            <a:t>Potential Costs</a:t>
          </a:r>
          <a:endParaRPr lang="en-US" sz="2400" kern="1200" dirty="0"/>
        </a:p>
      </dsp:txBody>
      <dsp:txXfrm>
        <a:off x="39727" y="2174388"/>
        <a:ext cx="2958639" cy="7343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CEB2D-D3F6-8A48-A49B-19EECFC6EF20}">
      <dsp:nvSpPr>
        <dsp:cNvPr id="0" name=""/>
        <dsp:cNvSpPr/>
      </dsp:nvSpPr>
      <dsp:spPr>
        <a:xfrm>
          <a:off x="746213" y="633"/>
          <a:ext cx="3183883" cy="1157910"/>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0485" tIns="46990" rIns="70485" bIns="46990" numCol="1" spcCol="1270" anchor="ctr" anchorCtr="0">
          <a:noAutofit/>
        </a:bodyPr>
        <a:lstStyle/>
        <a:p>
          <a:pPr lvl="0" algn="ctr" defTabSz="1644650">
            <a:lnSpc>
              <a:spcPct val="90000"/>
            </a:lnSpc>
            <a:spcBef>
              <a:spcPct val="0"/>
            </a:spcBef>
            <a:spcAft>
              <a:spcPct val="35000"/>
            </a:spcAft>
          </a:pPr>
          <a:r>
            <a:rPr lang="en-US" sz="3700" kern="1200" dirty="0" smtClean="0"/>
            <a:t>Outside</a:t>
          </a:r>
          <a:r>
            <a:rPr lang="en-US" sz="3700" kern="1200" baseline="0" dirty="0" smtClean="0"/>
            <a:t> Discovery</a:t>
          </a:r>
          <a:endParaRPr lang="en-US" sz="3700" kern="1200" dirty="0"/>
        </a:p>
      </dsp:txBody>
      <dsp:txXfrm>
        <a:off x="780127" y="34547"/>
        <a:ext cx="3116055" cy="1090082"/>
      </dsp:txXfrm>
    </dsp:sp>
    <dsp:sp modelId="{46072180-C8E6-3447-B892-88B4C77DC7D4}">
      <dsp:nvSpPr>
        <dsp:cNvPr id="0" name=""/>
        <dsp:cNvSpPr/>
      </dsp:nvSpPr>
      <dsp:spPr>
        <a:xfrm>
          <a:off x="1064601" y="1158544"/>
          <a:ext cx="318388" cy="868432"/>
        </a:xfrm>
        <a:custGeom>
          <a:avLst/>
          <a:gdLst/>
          <a:ahLst/>
          <a:cxnLst/>
          <a:rect l="0" t="0" r="0" b="0"/>
          <a:pathLst>
            <a:path>
              <a:moveTo>
                <a:pt x="0" y="0"/>
              </a:moveTo>
              <a:lnTo>
                <a:pt x="0" y="868432"/>
              </a:lnTo>
              <a:lnTo>
                <a:pt x="318388" y="86843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F97976-46D9-DA4D-B512-4923F0DF81A1}">
      <dsp:nvSpPr>
        <dsp:cNvPr id="0" name=""/>
        <dsp:cNvSpPr/>
      </dsp:nvSpPr>
      <dsp:spPr>
        <a:xfrm>
          <a:off x="1382989" y="1448021"/>
          <a:ext cx="1852656" cy="115791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Requests/User</a:t>
          </a:r>
        </a:p>
        <a:p>
          <a:pPr lvl="0" algn="ctr" defTabSz="889000">
            <a:lnSpc>
              <a:spcPct val="90000"/>
            </a:lnSpc>
            <a:spcBef>
              <a:spcPct val="0"/>
            </a:spcBef>
            <a:spcAft>
              <a:spcPct val="35000"/>
            </a:spcAft>
          </a:pPr>
          <a:r>
            <a:rPr lang="en-US" sz="2000" kern="1200" dirty="0" smtClean="0"/>
            <a:t>.53</a:t>
          </a:r>
          <a:endParaRPr lang="en-US" sz="2000" kern="1200" dirty="0"/>
        </a:p>
      </dsp:txBody>
      <dsp:txXfrm>
        <a:off x="1416903" y="1481935"/>
        <a:ext cx="1784828" cy="1090082"/>
      </dsp:txXfrm>
    </dsp:sp>
    <dsp:sp modelId="{0AEE7129-58E5-9C4B-B7C0-AEC07120714F}">
      <dsp:nvSpPr>
        <dsp:cNvPr id="0" name=""/>
        <dsp:cNvSpPr/>
      </dsp:nvSpPr>
      <dsp:spPr>
        <a:xfrm>
          <a:off x="4509051" y="633"/>
          <a:ext cx="3183883" cy="1157910"/>
        </a:xfrm>
        <a:prstGeom prst="roundRect">
          <a:avLst>
            <a:gd name="adj" fmla="val 10000"/>
          </a:avLst>
        </a:prstGeom>
        <a:solidFill>
          <a:schemeClr val="accent2">
            <a:hueOff val="6940486"/>
            <a:satOff val="5950"/>
            <a:lumOff val="-313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0485" tIns="46990" rIns="70485" bIns="46990" numCol="1" spcCol="1270" anchor="ctr" anchorCtr="0">
          <a:noAutofit/>
        </a:bodyPr>
        <a:lstStyle/>
        <a:p>
          <a:pPr lvl="0" algn="ctr" defTabSz="1644650">
            <a:lnSpc>
              <a:spcPct val="90000"/>
            </a:lnSpc>
            <a:spcBef>
              <a:spcPct val="0"/>
            </a:spcBef>
            <a:spcAft>
              <a:spcPct val="35000"/>
            </a:spcAft>
          </a:pPr>
          <a:r>
            <a:rPr lang="en-US" sz="3700" kern="1200" dirty="0" smtClean="0"/>
            <a:t>Inside Discovery</a:t>
          </a:r>
          <a:endParaRPr lang="en-US" sz="3700" kern="1200" dirty="0"/>
        </a:p>
      </dsp:txBody>
      <dsp:txXfrm>
        <a:off x="4542965" y="34547"/>
        <a:ext cx="3116055" cy="1090082"/>
      </dsp:txXfrm>
    </dsp:sp>
    <dsp:sp modelId="{4AA499C0-AEC9-6D4B-8C68-0DB3607123C7}">
      <dsp:nvSpPr>
        <dsp:cNvPr id="0" name=""/>
        <dsp:cNvSpPr/>
      </dsp:nvSpPr>
      <dsp:spPr>
        <a:xfrm>
          <a:off x="4827439" y="1158544"/>
          <a:ext cx="318388" cy="868432"/>
        </a:xfrm>
        <a:custGeom>
          <a:avLst/>
          <a:gdLst/>
          <a:ahLst/>
          <a:cxnLst/>
          <a:rect l="0" t="0" r="0" b="0"/>
          <a:pathLst>
            <a:path>
              <a:moveTo>
                <a:pt x="0" y="0"/>
              </a:moveTo>
              <a:lnTo>
                <a:pt x="0" y="868432"/>
              </a:lnTo>
              <a:lnTo>
                <a:pt x="318388" y="86843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5CF51D-03B0-9443-B66A-757924BB040B}">
      <dsp:nvSpPr>
        <dsp:cNvPr id="0" name=""/>
        <dsp:cNvSpPr/>
      </dsp:nvSpPr>
      <dsp:spPr>
        <a:xfrm>
          <a:off x="5145828" y="1448021"/>
          <a:ext cx="1852656" cy="115791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6940486"/>
              <a:satOff val="5950"/>
              <a:lumOff val="-31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Requests/User</a:t>
          </a:r>
        </a:p>
        <a:p>
          <a:pPr lvl="0" algn="ctr" defTabSz="889000">
            <a:lnSpc>
              <a:spcPct val="90000"/>
            </a:lnSpc>
            <a:spcBef>
              <a:spcPct val="0"/>
            </a:spcBef>
            <a:spcAft>
              <a:spcPct val="35000"/>
            </a:spcAft>
          </a:pPr>
          <a:r>
            <a:rPr lang="en-US" sz="2000" kern="1200" dirty="0" smtClean="0"/>
            <a:t>1.26</a:t>
          </a:r>
          <a:endParaRPr lang="en-US" sz="2000" kern="1200" dirty="0"/>
        </a:p>
      </dsp:txBody>
      <dsp:txXfrm>
        <a:off x="5179742" y="1481935"/>
        <a:ext cx="1784828" cy="10900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CEB2D-D3F6-8A48-A49B-19EECFC6EF20}">
      <dsp:nvSpPr>
        <dsp:cNvPr id="0" name=""/>
        <dsp:cNvSpPr/>
      </dsp:nvSpPr>
      <dsp:spPr>
        <a:xfrm>
          <a:off x="746213" y="633"/>
          <a:ext cx="3183883" cy="1157910"/>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lvl="0" algn="ctr" defTabSz="1644650">
            <a:lnSpc>
              <a:spcPct val="90000"/>
            </a:lnSpc>
            <a:spcBef>
              <a:spcPct val="0"/>
            </a:spcBef>
            <a:spcAft>
              <a:spcPct val="35000"/>
            </a:spcAft>
          </a:pPr>
          <a:r>
            <a:rPr lang="en-US" sz="3700" kern="1200" dirty="0" smtClean="0"/>
            <a:t>Outside</a:t>
          </a:r>
          <a:r>
            <a:rPr lang="en-US" sz="3700" kern="1200" baseline="0" dirty="0" smtClean="0"/>
            <a:t> Discovery</a:t>
          </a:r>
          <a:endParaRPr lang="en-US" sz="3700" kern="1200" dirty="0"/>
        </a:p>
      </dsp:txBody>
      <dsp:txXfrm>
        <a:off x="780127" y="34547"/>
        <a:ext cx="3116055" cy="1090082"/>
      </dsp:txXfrm>
    </dsp:sp>
    <dsp:sp modelId="{46072180-C8E6-3447-B892-88B4C77DC7D4}">
      <dsp:nvSpPr>
        <dsp:cNvPr id="0" name=""/>
        <dsp:cNvSpPr/>
      </dsp:nvSpPr>
      <dsp:spPr>
        <a:xfrm>
          <a:off x="1064601" y="1158544"/>
          <a:ext cx="318388" cy="868432"/>
        </a:xfrm>
        <a:custGeom>
          <a:avLst/>
          <a:gdLst/>
          <a:ahLst/>
          <a:cxnLst/>
          <a:rect l="0" t="0" r="0" b="0"/>
          <a:pathLst>
            <a:path>
              <a:moveTo>
                <a:pt x="0" y="0"/>
              </a:moveTo>
              <a:lnTo>
                <a:pt x="0" y="868432"/>
              </a:lnTo>
              <a:lnTo>
                <a:pt x="318388" y="86843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F97976-46D9-DA4D-B512-4923F0DF81A1}">
      <dsp:nvSpPr>
        <dsp:cNvPr id="0" name=""/>
        <dsp:cNvSpPr/>
      </dsp:nvSpPr>
      <dsp:spPr>
        <a:xfrm>
          <a:off x="1382989" y="1448021"/>
          <a:ext cx="1852656" cy="115791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kern="1200" dirty="0" smtClean="0"/>
            <a:t>.2 DD for every ILL</a:t>
          </a:r>
          <a:endParaRPr lang="en-US" sz="2900" kern="1200" dirty="0"/>
        </a:p>
      </dsp:txBody>
      <dsp:txXfrm>
        <a:off x="1416903" y="1481935"/>
        <a:ext cx="1784828" cy="1090082"/>
      </dsp:txXfrm>
    </dsp:sp>
    <dsp:sp modelId="{0AEE7129-58E5-9C4B-B7C0-AEC07120714F}">
      <dsp:nvSpPr>
        <dsp:cNvPr id="0" name=""/>
        <dsp:cNvSpPr/>
      </dsp:nvSpPr>
      <dsp:spPr>
        <a:xfrm>
          <a:off x="4509051" y="633"/>
          <a:ext cx="3183883" cy="1157910"/>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lvl="0" algn="ctr" defTabSz="1644650">
            <a:lnSpc>
              <a:spcPct val="90000"/>
            </a:lnSpc>
            <a:spcBef>
              <a:spcPct val="0"/>
            </a:spcBef>
            <a:spcAft>
              <a:spcPct val="35000"/>
            </a:spcAft>
          </a:pPr>
          <a:r>
            <a:rPr lang="en-US" sz="3700" kern="1200" dirty="0" smtClean="0"/>
            <a:t>Inside Discovery</a:t>
          </a:r>
          <a:endParaRPr lang="en-US" sz="3700" kern="1200" dirty="0"/>
        </a:p>
      </dsp:txBody>
      <dsp:txXfrm>
        <a:off x="4542965" y="34547"/>
        <a:ext cx="3116055" cy="1090082"/>
      </dsp:txXfrm>
    </dsp:sp>
    <dsp:sp modelId="{4AA499C0-AEC9-6D4B-8C68-0DB3607123C7}">
      <dsp:nvSpPr>
        <dsp:cNvPr id="0" name=""/>
        <dsp:cNvSpPr/>
      </dsp:nvSpPr>
      <dsp:spPr>
        <a:xfrm>
          <a:off x="4827439" y="1158544"/>
          <a:ext cx="318388" cy="868432"/>
        </a:xfrm>
        <a:custGeom>
          <a:avLst/>
          <a:gdLst/>
          <a:ahLst/>
          <a:cxnLst/>
          <a:rect l="0" t="0" r="0" b="0"/>
          <a:pathLst>
            <a:path>
              <a:moveTo>
                <a:pt x="0" y="0"/>
              </a:moveTo>
              <a:lnTo>
                <a:pt x="0" y="868432"/>
              </a:lnTo>
              <a:lnTo>
                <a:pt x="318388" y="86843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5CF51D-03B0-9443-B66A-757924BB040B}">
      <dsp:nvSpPr>
        <dsp:cNvPr id="0" name=""/>
        <dsp:cNvSpPr/>
      </dsp:nvSpPr>
      <dsp:spPr>
        <a:xfrm>
          <a:off x="5145828" y="1448021"/>
          <a:ext cx="1852656" cy="115791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kern="1200" dirty="0" smtClean="0"/>
            <a:t>.4 DDs for every ILL</a:t>
          </a:r>
          <a:endParaRPr lang="en-US" sz="2900" kern="1200" dirty="0"/>
        </a:p>
      </dsp:txBody>
      <dsp:txXfrm>
        <a:off x="5179742" y="1481935"/>
        <a:ext cx="1784828" cy="10900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8CEA7-E8FD-BD47-95A8-7C9AA30D7F7F}">
      <dsp:nvSpPr>
        <dsp:cNvPr id="0" name=""/>
        <dsp:cNvSpPr/>
      </dsp:nvSpPr>
      <dsp:spPr>
        <a:xfrm>
          <a:off x="93193" y="0"/>
          <a:ext cx="3141659" cy="3141659"/>
        </a:xfrm>
        <a:prstGeom prst="triangl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B82E15A-CCCC-044B-BE52-739EB32EA8FC}">
      <dsp:nvSpPr>
        <dsp:cNvPr id="0" name=""/>
        <dsp:cNvSpPr/>
      </dsp:nvSpPr>
      <dsp:spPr>
        <a:xfrm>
          <a:off x="1641664" y="410450"/>
          <a:ext cx="6058090" cy="743689"/>
        </a:xfrm>
        <a:prstGeom prst="roundRect">
          <a:avLst/>
        </a:prstGeom>
        <a:solidFill>
          <a:schemeClr val="accent1">
            <a:lumMod val="75000"/>
            <a:alpha val="90000"/>
          </a:schemeClr>
        </a:solidFill>
        <a:ln w="9525" cap="flat" cmpd="sng" algn="ctr">
          <a:solidFill>
            <a:schemeClr val="accent1">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cap="none" spc="0" dirty="0" smtClean="0">
              <a:ln w="0"/>
              <a:solidFill>
                <a:schemeClr val="bg1"/>
              </a:solidFill>
              <a:effectLst>
                <a:outerShdw blurRad="38100" dist="25400" dir="5400000" algn="ctr" rotWithShape="0">
                  <a:srgbClr val="6E747A">
                    <a:alpha val="43000"/>
                  </a:srgbClr>
                </a:outerShdw>
              </a:effectLst>
            </a:rPr>
            <a:t>Low:</a:t>
          </a:r>
          <a:r>
            <a:rPr lang="en-US" sz="2000" b="0" kern="1200" cap="none" spc="0" baseline="0" dirty="0" smtClean="0">
              <a:ln w="0"/>
              <a:solidFill>
                <a:schemeClr val="bg1"/>
              </a:solidFill>
              <a:effectLst>
                <a:outerShdw blurRad="38100" dist="25400" dir="5400000" algn="ctr" rotWithShape="0">
                  <a:srgbClr val="6E747A">
                    <a:alpha val="43000"/>
                  </a:srgbClr>
                </a:outerShdw>
              </a:effectLst>
            </a:rPr>
            <a:t> </a:t>
          </a:r>
          <a:r>
            <a:rPr lang="en-US" sz="2000" b="0" kern="1200" cap="none" spc="0" dirty="0" smtClean="0">
              <a:ln w="0"/>
              <a:solidFill>
                <a:schemeClr val="bg1"/>
              </a:solidFill>
              <a:effectLst>
                <a:outerShdw blurRad="38100" dist="25400" dir="5400000" algn="ctr" rotWithShape="0">
                  <a:srgbClr val="6E747A">
                    <a:alpha val="43000"/>
                  </a:srgbClr>
                </a:outerShdw>
              </a:effectLst>
            </a:rPr>
            <a:t>6,367 - Average of “Not in Discovery”</a:t>
          </a:r>
          <a:endParaRPr lang="en-US" sz="2000" b="0" kern="1200" cap="none" spc="0" dirty="0">
            <a:ln w="0"/>
            <a:solidFill>
              <a:schemeClr val="bg1"/>
            </a:solidFill>
            <a:effectLst>
              <a:outerShdw blurRad="38100" dist="25400" dir="5400000" algn="ctr" rotWithShape="0">
                <a:srgbClr val="6E747A">
                  <a:alpha val="43000"/>
                </a:srgbClr>
              </a:outerShdw>
            </a:effectLst>
          </a:endParaRPr>
        </a:p>
      </dsp:txBody>
      <dsp:txXfrm>
        <a:off x="1677968" y="446754"/>
        <a:ext cx="5985482" cy="671081"/>
      </dsp:txXfrm>
    </dsp:sp>
    <dsp:sp modelId="{BEC053B8-6B37-3F48-AF17-950C5E3BA79E}">
      <dsp:nvSpPr>
        <dsp:cNvPr id="0" name=""/>
        <dsp:cNvSpPr/>
      </dsp:nvSpPr>
      <dsp:spPr>
        <a:xfrm>
          <a:off x="1641664" y="1247101"/>
          <a:ext cx="6058090" cy="743689"/>
        </a:xfrm>
        <a:prstGeom prst="roundRect">
          <a:avLst/>
        </a:prstGeom>
        <a:solidFill>
          <a:schemeClr val="accent3">
            <a:alpha val="90000"/>
          </a:schemeClr>
        </a:solidFill>
        <a:ln w="9525"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bg1"/>
              </a:solidFill>
            </a:rPr>
            <a:t>Medium:</a:t>
          </a:r>
          <a:r>
            <a:rPr lang="en-US" sz="2000" kern="1200" baseline="0" dirty="0" smtClean="0">
              <a:solidFill>
                <a:schemeClr val="bg1"/>
              </a:solidFill>
            </a:rPr>
            <a:t> </a:t>
          </a:r>
          <a:r>
            <a:rPr lang="en-US" sz="2000" kern="1200" dirty="0" smtClean="0">
              <a:solidFill>
                <a:schemeClr val="bg1"/>
              </a:solidFill>
            </a:rPr>
            <a:t>16,924 - “UMN-Estimated </a:t>
          </a:r>
          <a:r>
            <a:rPr lang="en-US" sz="2000" b="0" kern="1200" cap="none" spc="0" dirty="0" smtClean="0">
              <a:ln w="0"/>
              <a:solidFill>
                <a:schemeClr val="bg1"/>
              </a:solidFill>
              <a:effectLst>
                <a:outerShdw blurRad="38100" dist="19050" dir="2700000" algn="tl" rotWithShape="0">
                  <a:schemeClr val="dk1">
                    <a:alpha val="40000"/>
                  </a:schemeClr>
                </a:outerShdw>
              </a:effectLst>
            </a:rPr>
            <a:t>w/in</a:t>
          </a:r>
          <a:r>
            <a:rPr lang="en-US" sz="2000" kern="1200" dirty="0" smtClean="0">
              <a:solidFill>
                <a:schemeClr val="bg1"/>
              </a:solidFill>
            </a:rPr>
            <a:t> Discovery”</a:t>
          </a:r>
          <a:endParaRPr lang="en-US" sz="2000" kern="1200" dirty="0">
            <a:solidFill>
              <a:schemeClr val="bg1"/>
            </a:solidFill>
          </a:endParaRPr>
        </a:p>
      </dsp:txBody>
      <dsp:txXfrm>
        <a:off x="1677968" y="1283405"/>
        <a:ext cx="5985482" cy="671081"/>
      </dsp:txXfrm>
    </dsp:sp>
    <dsp:sp modelId="{C344CA75-0FC8-FD44-86AD-71748D0BE1E5}">
      <dsp:nvSpPr>
        <dsp:cNvPr id="0" name=""/>
        <dsp:cNvSpPr/>
      </dsp:nvSpPr>
      <dsp:spPr>
        <a:xfrm>
          <a:off x="1641664" y="2083752"/>
          <a:ext cx="6058090" cy="743689"/>
        </a:xfrm>
        <a:prstGeom prst="roundRect">
          <a:avLst/>
        </a:prstGeom>
        <a:solidFill>
          <a:schemeClr val="accent5">
            <a:alpha val="90000"/>
          </a:schemeClr>
        </a:solidFill>
        <a:ln w="9525" cap="flat" cmpd="sng" algn="ctr">
          <a:solidFill>
            <a:schemeClr val="accent5"/>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bg1"/>
              </a:solidFill>
            </a:rPr>
            <a:t>High: 26,085 - Average of “In Discovery”</a:t>
          </a:r>
          <a:endParaRPr lang="en-US" sz="2000" kern="1200" dirty="0">
            <a:solidFill>
              <a:schemeClr val="bg1"/>
            </a:solidFill>
          </a:endParaRPr>
        </a:p>
      </dsp:txBody>
      <dsp:txXfrm>
        <a:off x="1677968" y="2120056"/>
        <a:ext cx="5985482" cy="671081"/>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EA7726C-ACAE-124E-B040-09E55DEF4DA0}" type="datetimeFigureOut">
              <a:rPr lang="en-US" smtClean="0"/>
              <a:t>3/2/2018</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81C18C3-2E63-8349-A502-4ACA2BEDD3E4}" type="slidenum">
              <a:rPr lang="en-US" smtClean="0"/>
              <a:t>‹#›</a:t>
            </a:fld>
            <a:endParaRPr lang="en-US"/>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FF8CA59C-26AF-6346-A5CF-41ECEFF79957}" type="datetimeFigureOut">
              <a:rPr lang="en-US" smtClean="0"/>
              <a:t>3/2/2018</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34E242FB-C156-A14A-9F52-74F252AEF9C7}" type="slidenum">
              <a:rPr lang="en-US" smtClean="0"/>
              <a:t>‹#›</a:t>
            </a:fld>
            <a:endParaRPr lang="en-US"/>
          </a:p>
        </p:txBody>
      </p:sp>
    </p:spTree>
    <p:extLst>
      <p:ext uri="{BB962C8B-B14F-4D97-AF65-F5344CB8AC3E}">
        <p14:creationId xmlns:p14="http://schemas.microsoft.com/office/powerpoint/2010/main" val="1244590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5</a:t>
            </a:fld>
            <a:endParaRPr lang="en-US"/>
          </a:p>
        </p:txBody>
      </p:sp>
    </p:spTree>
    <p:extLst>
      <p:ext uri="{BB962C8B-B14F-4D97-AF65-F5344CB8AC3E}">
        <p14:creationId xmlns:p14="http://schemas.microsoft.com/office/powerpoint/2010/main" val="668735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Phased implementation</a:t>
            </a:r>
          </a:p>
          <a:p>
            <a:pPr marL="914400" lvl="1" indent="-457200">
              <a:buFont typeface="+mj-lt"/>
              <a:buAutoNum type="arabicPeriod"/>
            </a:pPr>
            <a:r>
              <a:rPr lang="en-US" dirty="0" smtClean="0"/>
              <a:t>Naming Service</a:t>
            </a:r>
          </a:p>
          <a:p>
            <a:pPr marL="914400" lvl="1" indent="-457200">
              <a:buFont typeface="+mj-lt"/>
              <a:buAutoNum type="arabicPeriod"/>
            </a:pPr>
            <a:r>
              <a:rPr lang="en-US" dirty="0" smtClean="0"/>
              <a:t>Promotion</a:t>
            </a:r>
          </a:p>
          <a:p>
            <a:pPr marL="914400" lvl="1" indent="-457200">
              <a:buFont typeface="+mj-lt"/>
              <a:buAutoNum type="arabicPeriod"/>
            </a:pPr>
            <a:r>
              <a:rPr lang="en-US" dirty="0" smtClean="0"/>
              <a:t>Discovery</a:t>
            </a:r>
          </a:p>
          <a:p>
            <a:pPr lvl="1"/>
            <a:r>
              <a:rPr lang="en-US" dirty="0" smtClean="0"/>
              <a:t>Allowing the service to grow</a:t>
            </a:r>
          </a:p>
          <a:p>
            <a:pPr lvl="1"/>
            <a:r>
              <a:rPr lang="en-US" dirty="0" smtClean="0"/>
              <a:t>Potentially removing public facing recalls, improving technologies (Rapid, MMSID passing, etc.), expanding service to system campuses, etc.</a:t>
            </a:r>
          </a:p>
          <a:p>
            <a:pPr lvl="1"/>
            <a:r>
              <a:rPr lang="en-US" dirty="0" smtClean="0"/>
              <a:t>Adding to discovery </a:t>
            </a:r>
          </a:p>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18</a:t>
            </a:fld>
            <a:endParaRPr lang="en-US"/>
          </a:p>
        </p:txBody>
      </p:sp>
    </p:spTree>
    <p:extLst>
      <p:ext uri="{BB962C8B-B14F-4D97-AF65-F5344CB8AC3E}">
        <p14:creationId xmlns:p14="http://schemas.microsoft.com/office/powerpoint/2010/main" val="1772207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our ideal became</a:t>
            </a:r>
            <a:r>
              <a:rPr lang="en-US" baseline="0" dirty="0" smtClean="0"/>
              <a:t> more complicated to implement, a</a:t>
            </a:r>
            <a:r>
              <a:rPr lang="en-US" dirty="0" smtClean="0"/>
              <a:t>dditional testing to name the</a:t>
            </a:r>
            <a:r>
              <a:rPr lang="en-US" baseline="0" dirty="0" smtClean="0"/>
              <a:t> overall service.</a:t>
            </a:r>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19</a:t>
            </a:fld>
            <a:endParaRPr lang="en-US"/>
          </a:p>
        </p:txBody>
      </p:sp>
    </p:spTree>
    <p:extLst>
      <p:ext uri="{BB962C8B-B14F-4D97-AF65-F5344CB8AC3E}">
        <p14:creationId xmlns:p14="http://schemas.microsoft.com/office/powerpoint/2010/main" val="1661693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step:</a:t>
            </a:r>
          </a:p>
          <a:p>
            <a:endParaRPr lang="en-US" dirty="0" smtClean="0"/>
          </a:p>
          <a:p>
            <a:r>
              <a:rPr lang="en-US" dirty="0" smtClean="0"/>
              <a:t>Improved</a:t>
            </a:r>
            <a:r>
              <a:rPr lang="en-US" baseline="0" dirty="0" smtClean="0"/>
              <a:t> the request form to allow for collecting the appropriate data about the item.</a:t>
            </a:r>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21</a:t>
            </a:fld>
            <a:endParaRPr lang="en-US"/>
          </a:p>
        </p:txBody>
      </p:sp>
    </p:spTree>
    <p:extLst>
      <p:ext uri="{BB962C8B-B14F-4D97-AF65-F5344CB8AC3E}">
        <p14:creationId xmlns:p14="http://schemas.microsoft.com/office/powerpoint/2010/main" val="843927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 testing done within Discovery</a:t>
            </a:r>
            <a:r>
              <a:rPr lang="en-US" baseline="0" dirty="0" smtClean="0"/>
              <a:t> layer (Primo). Circling back to one of our first slides where we noted that we want to remove jargon. </a:t>
            </a:r>
          </a:p>
          <a:p>
            <a:r>
              <a:rPr lang="en-US" baseline="0" dirty="0" smtClean="0"/>
              <a:t>Ensure words are chosen carefully and navigation works for users. </a:t>
            </a:r>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22</a:t>
            </a:fld>
            <a:endParaRPr lang="en-US"/>
          </a:p>
        </p:txBody>
      </p:sp>
    </p:spTree>
    <p:extLst>
      <p:ext uri="{BB962C8B-B14F-4D97-AF65-F5344CB8AC3E}">
        <p14:creationId xmlns:p14="http://schemas.microsoft.com/office/powerpoint/2010/main" val="1806349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26</a:t>
            </a:fld>
            <a:endParaRPr lang="en-US"/>
          </a:p>
        </p:txBody>
      </p:sp>
    </p:spTree>
    <p:extLst>
      <p:ext uri="{BB962C8B-B14F-4D97-AF65-F5344CB8AC3E}">
        <p14:creationId xmlns:p14="http://schemas.microsoft.com/office/powerpoint/2010/main" val="562738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 new service approved (with staff allocation and a budget to pay for the scanning work) but now what</a:t>
            </a:r>
            <a:r>
              <a:rPr lang="mr-IN" dirty="0" smtClean="0"/>
              <a:t>…</a:t>
            </a:r>
            <a:r>
              <a:rPr lang="en-US" dirty="0" smtClean="0"/>
              <a:t>.?</a:t>
            </a:r>
          </a:p>
          <a:p>
            <a:endParaRPr lang="en-US" dirty="0" smtClean="0"/>
          </a:p>
          <a:p>
            <a:r>
              <a:rPr lang="en-US" dirty="0" smtClean="0"/>
              <a:t>How do we present this to our</a:t>
            </a:r>
            <a:r>
              <a:rPr lang="en-US" baseline="0" dirty="0" smtClean="0"/>
              <a:t> patrons? What will users understand best? How can we shift decision making from the user to us to make the process ”smarter” and more intuitive? How do we remove the barriers that make this difficult for our affiliates?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4E242FB-C156-A14A-9F52-74F252AEF9C7}" type="slidenum">
              <a:rPr lang="en-US" smtClean="0"/>
              <a:t>6</a:t>
            </a:fld>
            <a:endParaRPr lang="en-US"/>
          </a:p>
        </p:txBody>
      </p:sp>
    </p:spTree>
    <p:extLst>
      <p:ext uri="{BB962C8B-B14F-4D97-AF65-F5344CB8AC3E}">
        <p14:creationId xmlns:p14="http://schemas.microsoft.com/office/powerpoint/2010/main" val="1663681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different divisions</a:t>
            </a:r>
          </a:p>
          <a:p>
            <a:r>
              <a:rPr lang="en-US" dirty="0" smtClean="0"/>
              <a:t>4 different campuses</a:t>
            </a:r>
          </a:p>
          <a:p>
            <a:r>
              <a:rPr lang="en-US" dirty="0" smtClean="0"/>
              <a:t>Each service has a different name</a:t>
            </a:r>
            <a:r>
              <a:rPr lang="mr-IN" dirty="0" smtClean="0"/>
              <a: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8</a:t>
            </a:fld>
            <a:endParaRPr lang="en-US"/>
          </a:p>
        </p:txBody>
      </p:sp>
    </p:spTree>
    <p:extLst>
      <p:ext uri="{BB962C8B-B14F-4D97-AF65-F5344CB8AC3E}">
        <p14:creationId xmlns:p14="http://schemas.microsoft.com/office/powerpoint/2010/main" val="134911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10</a:t>
            </a:fld>
            <a:endParaRPr lang="en-US"/>
          </a:p>
        </p:txBody>
      </p:sp>
    </p:spTree>
    <p:extLst>
      <p:ext uri="{BB962C8B-B14F-4D97-AF65-F5344CB8AC3E}">
        <p14:creationId xmlns:p14="http://schemas.microsoft.com/office/powerpoint/2010/main" val="629846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MMSID</a:t>
            </a:r>
            <a:r>
              <a:rPr lang="en-US" baseline="0" dirty="0" smtClean="0"/>
              <a:t> isn’t passed</a:t>
            </a:r>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12</a:t>
            </a:fld>
            <a:endParaRPr lang="en-US"/>
          </a:p>
        </p:txBody>
      </p:sp>
    </p:spTree>
    <p:extLst>
      <p:ext uri="{BB962C8B-B14F-4D97-AF65-F5344CB8AC3E}">
        <p14:creationId xmlns:p14="http://schemas.microsoft.com/office/powerpoint/2010/main" val="709173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Looked at BTAA DD Stats</a:t>
            </a:r>
            <a:r>
              <a:rPr lang="en-US" baseline="0" dirty="0" smtClean="0"/>
              <a:t>. Then used the user population of grad students and faculty as reported </a:t>
            </a:r>
            <a:endParaRPr lang="en-US" dirty="0" smtClean="0"/>
          </a:p>
          <a:p>
            <a:r>
              <a:rPr lang="en-US" dirty="0" smtClean="0"/>
              <a:t>Libraries with document delivery services presented in Discovery have significantly higher numbers of requests</a:t>
            </a:r>
          </a:p>
        </p:txBody>
      </p:sp>
      <p:sp>
        <p:nvSpPr>
          <p:cNvPr id="4" name="Slide Number Placeholder 3"/>
          <p:cNvSpPr>
            <a:spLocks noGrp="1"/>
          </p:cNvSpPr>
          <p:nvPr>
            <p:ph type="sldNum" sz="quarter" idx="10"/>
          </p:nvPr>
        </p:nvSpPr>
        <p:spPr/>
        <p:txBody>
          <a:bodyPr/>
          <a:lstStyle/>
          <a:p>
            <a:fld id="{34E242FB-C156-A14A-9F52-74F252AEF9C7}" type="slidenum">
              <a:rPr lang="en-US" smtClean="0"/>
              <a:t>13</a:t>
            </a:fld>
            <a:endParaRPr lang="en-US"/>
          </a:p>
        </p:txBody>
      </p:sp>
    </p:spTree>
    <p:extLst>
      <p:ext uri="{BB962C8B-B14F-4D97-AF65-F5344CB8AC3E}">
        <p14:creationId xmlns:p14="http://schemas.microsoft.com/office/powerpoint/2010/main" val="1912450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25,000</a:t>
            </a:r>
            <a:r>
              <a:rPr lang="en-US" baseline="0" dirty="0" smtClean="0"/>
              <a:t> ILL requests would translate to 5,000 DD requests.</a:t>
            </a:r>
          </a:p>
          <a:p>
            <a:endParaRPr lang="en-US" baseline="0" dirty="0" smtClean="0"/>
          </a:p>
          <a:p>
            <a:r>
              <a:rPr lang="en-US" baseline="0" dirty="0" smtClean="0"/>
              <a:t>25,000 ILL requests inside discovery would translate to 10,000 requests.</a:t>
            </a:r>
            <a:endParaRPr lang="en-US" dirty="0" smtClean="0"/>
          </a:p>
        </p:txBody>
      </p:sp>
      <p:sp>
        <p:nvSpPr>
          <p:cNvPr id="4" name="Slide Number Placeholder 3"/>
          <p:cNvSpPr>
            <a:spLocks noGrp="1"/>
          </p:cNvSpPr>
          <p:nvPr>
            <p:ph type="sldNum" sz="quarter" idx="10"/>
          </p:nvPr>
        </p:nvSpPr>
        <p:spPr/>
        <p:txBody>
          <a:bodyPr/>
          <a:lstStyle/>
          <a:p>
            <a:fld id="{34E242FB-C156-A14A-9F52-74F252AEF9C7}" type="slidenum">
              <a:rPr lang="en-US" smtClean="0"/>
              <a:t>14</a:t>
            </a:fld>
            <a:endParaRPr lang="en-US"/>
          </a:p>
        </p:txBody>
      </p:sp>
    </p:spTree>
    <p:extLst>
      <p:ext uri="{BB962C8B-B14F-4D97-AF65-F5344CB8AC3E}">
        <p14:creationId xmlns:p14="http://schemas.microsoft.com/office/powerpoint/2010/main" val="88039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MMSID</a:t>
            </a:r>
            <a:r>
              <a:rPr lang="en-US" baseline="0" dirty="0" smtClean="0"/>
              <a:t> isn’t passed</a:t>
            </a:r>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15</a:t>
            </a:fld>
            <a:endParaRPr lang="en-US"/>
          </a:p>
        </p:txBody>
      </p:sp>
    </p:spTree>
    <p:extLst>
      <p:ext uri="{BB962C8B-B14F-4D97-AF65-F5344CB8AC3E}">
        <p14:creationId xmlns:p14="http://schemas.microsoft.com/office/powerpoint/2010/main" val="1701889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MMSID</a:t>
            </a:r>
            <a:r>
              <a:rPr lang="en-US" baseline="0" dirty="0" smtClean="0"/>
              <a:t> isn’t passed</a:t>
            </a:r>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16</a:t>
            </a:fld>
            <a:endParaRPr lang="en-US"/>
          </a:p>
        </p:txBody>
      </p:sp>
    </p:spTree>
    <p:extLst>
      <p:ext uri="{BB962C8B-B14F-4D97-AF65-F5344CB8AC3E}">
        <p14:creationId xmlns:p14="http://schemas.microsoft.com/office/powerpoint/2010/main" val="2552148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tiff"/><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tiff"/><Relationship Id="rId1" Type="http://schemas.openxmlformats.org/officeDocument/2006/relationships/slideMaster" Target="../slideMasters/slideMaster1.xml"/><Relationship Id="rId4" Type="http://schemas.openxmlformats.org/officeDocument/2006/relationships/image" Target="../media/image7.tif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11.png"/><Relationship Id="rId4" Type="http://schemas.microsoft.com/office/2007/relationships/hdphoto" Target="../media/hdphoto2.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6" name="Rectangle 5"/>
          <p:cNvSpPr/>
          <p:nvPr userDrawn="1"/>
        </p:nvSpPr>
        <p:spPr>
          <a:xfrm>
            <a:off x="0" y="151415"/>
            <a:ext cx="9144000" cy="1781146"/>
          </a:xfrm>
          <a:prstGeom prst="rect">
            <a:avLst/>
          </a:prstGeom>
          <a:solidFill>
            <a:srgbClr val="EEF1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2" cstate="hqprint">
            <a:alphaModFix amt="14000"/>
            <a:extLst>
              <a:ext uri="{28A0092B-C50C-407E-A947-70E740481C1C}">
                <a14:useLocalDpi xmlns:a14="http://schemas.microsoft.com/office/drawing/2010/main"/>
              </a:ext>
            </a:extLst>
          </a:blip>
          <a:srcRect l="12803" t="24510" r="24328" b="54883"/>
          <a:stretch/>
        </p:blipFill>
        <p:spPr>
          <a:xfrm>
            <a:off x="3771855" y="151415"/>
            <a:ext cx="5372145" cy="1775661"/>
          </a:xfrm>
          <a:prstGeom prst="rect">
            <a:avLst/>
          </a:prstGeom>
        </p:spPr>
      </p:pic>
      <p:pic>
        <p:nvPicPr>
          <p:cNvPr id="3" name="Picture 2"/>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4829307" y="151415"/>
            <a:ext cx="4017965" cy="1775661"/>
          </a:xfrm>
          <a:prstGeom prst="rect">
            <a:avLst/>
          </a:prstGeom>
        </p:spPr>
      </p:pic>
      <p:sp>
        <p:nvSpPr>
          <p:cNvPr id="32" name="Text Placeholder 17"/>
          <p:cNvSpPr>
            <a:spLocks noGrp="1"/>
          </p:cNvSpPr>
          <p:nvPr>
            <p:ph type="body" sz="quarter" idx="12" hasCustomPrompt="1"/>
          </p:nvPr>
        </p:nvSpPr>
        <p:spPr>
          <a:xfrm>
            <a:off x="452713" y="2315531"/>
            <a:ext cx="7815262" cy="1401763"/>
          </a:xfrm>
          <a:prstGeom prst="rect">
            <a:avLst/>
          </a:prstGeom>
        </p:spPr>
        <p:txBody>
          <a:bodyPr lIns="0"/>
          <a:lstStyle>
            <a:lvl1pPr marL="0" indent="0">
              <a:buNone/>
              <a:defRPr sz="4000" b="1">
                <a:solidFill>
                  <a:srgbClr val="4C8C2B"/>
                </a:solidFill>
              </a:defRPr>
            </a:lvl1pPr>
          </a:lstStyle>
          <a:p>
            <a:pPr lvl="0"/>
            <a:r>
              <a:rPr lang="en-US" dirty="0" smtClean="0"/>
              <a:t>Title of presentation goes here and it can be two lines long</a:t>
            </a:r>
            <a:endParaRPr lang="en-US" dirty="0"/>
          </a:p>
        </p:txBody>
      </p:sp>
      <p:sp>
        <p:nvSpPr>
          <p:cNvPr id="33" name="Text Placeholder 24"/>
          <p:cNvSpPr>
            <a:spLocks noGrp="1"/>
          </p:cNvSpPr>
          <p:nvPr>
            <p:ph type="body" sz="quarter" idx="13" hasCustomPrompt="1"/>
          </p:nvPr>
        </p:nvSpPr>
        <p:spPr>
          <a:xfrm>
            <a:off x="452438" y="3749092"/>
            <a:ext cx="7815262" cy="627062"/>
          </a:xfrm>
          <a:prstGeom prst="rect">
            <a:avLst/>
          </a:prstGeom>
        </p:spPr>
        <p:txBody>
          <a:bodyPr lIns="0"/>
          <a:lstStyle>
            <a:lvl1pPr marL="0" indent="0">
              <a:buNone/>
              <a:defRPr sz="1600" b="1" cap="all" spc="20" baseline="0">
                <a:solidFill>
                  <a:schemeClr val="tx1"/>
                </a:solidFill>
              </a:defRPr>
            </a:lvl1pPr>
          </a:lstStyle>
          <a:p>
            <a:pPr lvl="0"/>
            <a:r>
              <a:rPr lang="en-US" dirty="0" smtClean="0"/>
              <a:t>JANE SMITH, NAME OF ORGANIZATION</a:t>
            </a:r>
            <a:endParaRPr lang="en-US" dirty="0"/>
          </a:p>
        </p:txBody>
      </p:sp>
      <p:pic>
        <p:nvPicPr>
          <p:cNvPr id="12" name="Picture 26" descr="OCLC_H_PMS.eps"/>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065903" y="4665694"/>
            <a:ext cx="858624" cy="2856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Rectangle 12"/>
          <p:cNvSpPr/>
          <p:nvPr userDrawn="1"/>
        </p:nvSpPr>
        <p:spPr>
          <a:xfrm>
            <a:off x="3267221" y="-3277"/>
            <a:ext cx="5876779" cy="92529"/>
          </a:xfrm>
          <a:prstGeom prst="rect">
            <a:avLst/>
          </a:prstGeom>
          <a:solidFill>
            <a:srgbClr val="F6B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2208725" y="-3277"/>
            <a:ext cx="1058496" cy="92529"/>
          </a:xfrm>
          <a:prstGeom prst="rect">
            <a:avLst/>
          </a:prstGeom>
          <a:solidFill>
            <a:srgbClr val="B7BF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0" y="-3277"/>
            <a:ext cx="2208725" cy="92529"/>
          </a:xfrm>
          <a:prstGeom prst="rect">
            <a:avLst/>
          </a:prstGeom>
          <a:solidFill>
            <a:srgbClr val="77C0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5"/>
          <a:stretch>
            <a:fillRect/>
          </a:stretch>
        </p:blipFill>
        <p:spPr>
          <a:xfrm>
            <a:off x="452438" y="420776"/>
            <a:ext cx="3465870" cy="1242423"/>
          </a:xfrm>
          <a:prstGeom prst="rect">
            <a:avLst/>
          </a:prstGeom>
        </p:spPr>
      </p:pic>
      <p:pic>
        <p:nvPicPr>
          <p:cNvPr id="4" name="Picture 3"/>
          <p:cNvPicPr>
            <a:picLocks noChangeAspect="1"/>
          </p:cNvPicPr>
          <p:nvPr userDrawn="1"/>
        </p:nvPicPr>
        <p:blipFill>
          <a:blip r:embed="rId6"/>
          <a:stretch>
            <a:fillRect/>
          </a:stretch>
        </p:blipFill>
        <p:spPr>
          <a:xfrm>
            <a:off x="337671" y="4611674"/>
            <a:ext cx="1422400" cy="393700"/>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hqprint">
            <a:alphaModFix amt="13000"/>
            <a:extLst>
              <a:ext uri="{28A0092B-C50C-407E-A947-70E740481C1C}">
                <a14:useLocalDpi xmlns:a14="http://schemas.microsoft.com/office/drawing/2010/main"/>
              </a:ext>
            </a:extLst>
          </a:blip>
          <a:srcRect/>
          <a:stretch/>
        </p:blipFill>
        <p:spPr>
          <a:xfrm>
            <a:off x="4149439" y="975360"/>
            <a:ext cx="4994562" cy="4168140"/>
          </a:xfrm>
          <a:prstGeom prst="rect">
            <a:avLst/>
          </a:prstGeom>
        </p:spPr>
      </p:pic>
      <p:sp>
        <p:nvSpPr>
          <p:cNvPr id="13" name="Picture Placeholder 8"/>
          <p:cNvSpPr>
            <a:spLocks noGrp="1"/>
          </p:cNvSpPr>
          <p:nvPr>
            <p:ph type="pic" sz="quarter" idx="10" hasCustomPrompt="1"/>
          </p:nvPr>
        </p:nvSpPr>
        <p:spPr>
          <a:xfrm>
            <a:off x="1114447" y="1386766"/>
            <a:ext cx="1761082" cy="1831948"/>
          </a:xfrm>
          <a:prstGeom prst="rect">
            <a:avLst/>
          </a:prstGeom>
        </p:spPr>
        <p:txBody>
          <a:bodyPr vert="horz" anchor="ctr" anchorCtr="0"/>
          <a:lstStyle>
            <a:lvl1pPr marL="0" indent="0" algn="ctr">
              <a:spcBef>
                <a:spcPts val="0"/>
              </a:spcBef>
              <a:buNone/>
              <a:defRPr sz="1400" baseline="0">
                <a:solidFill>
                  <a:schemeClr val="tx1"/>
                </a:solidFill>
                <a:latin typeface="+mn-lt"/>
              </a:defRPr>
            </a:lvl1pPr>
          </a:lstStyle>
          <a:p>
            <a:r>
              <a:rPr lang="en-US" dirty="0" smtClean="0"/>
              <a:t>Place Speaker </a:t>
            </a:r>
            <a:br>
              <a:rPr lang="en-US" dirty="0" smtClean="0"/>
            </a:br>
            <a:r>
              <a:rPr lang="en-US" dirty="0" smtClean="0"/>
              <a:t>Photo Here</a:t>
            </a:r>
            <a:endParaRPr lang="en-US" dirty="0"/>
          </a:p>
        </p:txBody>
      </p:sp>
      <p:sp>
        <p:nvSpPr>
          <p:cNvPr id="17" name="Text Placeholder 12"/>
          <p:cNvSpPr>
            <a:spLocks noGrp="1"/>
          </p:cNvSpPr>
          <p:nvPr>
            <p:ph type="body" sz="quarter" idx="12" hasCustomPrompt="1"/>
          </p:nvPr>
        </p:nvSpPr>
        <p:spPr>
          <a:xfrm>
            <a:off x="3090843" y="2327578"/>
            <a:ext cx="5030269" cy="639129"/>
          </a:xfrm>
          <a:prstGeom prst="rect">
            <a:avLst/>
          </a:prstGeom>
        </p:spPr>
        <p:txBody>
          <a:bodyPr vert="horz" lIns="0" tIns="0" rIns="182880">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baseline="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smtClean="0">
                <a:ln>
                  <a:noFill/>
                </a:ln>
                <a:solidFill>
                  <a:srgbClr val="000000">
                    <a:lumMod val="85000"/>
                    <a:lumOff val="15000"/>
                  </a:srgbClr>
                </a:solidFill>
                <a:effectLst/>
                <a:uLnTx/>
                <a:uFillTx/>
                <a:latin typeface="+mn-lt"/>
                <a:ea typeface="ＭＳ Ｐゴシック" charset="0"/>
                <a:cs typeface="Arial"/>
              </a:rPr>
              <a:t>Speaker Position, Speaker Title</a:t>
            </a:r>
          </a:p>
        </p:txBody>
      </p:sp>
      <p:sp>
        <p:nvSpPr>
          <p:cNvPr id="26" name="Text Placeholder 2"/>
          <p:cNvSpPr>
            <a:spLocks noGrp="1"/>
          </p:cNvSpPr>
          <p:nvPr>
            <p:ph type="body" sz="quarter" idx="13" hasCustomPrompt="1"/>
          </p:nvPr>
        </p:nvSpPr>
        <p:spPr>
          <a:xfrm>
            <a:off x="3090835" y="1791337"/>
            <a:ext cx="5030277" cy="488156"/>
          </a:xfrm>
          <a:prstGeom prst="rect">
            <a:avLst/>
          </a:prstGeom>
        </p:spPr>
        <p:txBody>
          <a:bodyPr vert="horz" lIns="0" rIns="182880" bIns="0" anchor="b" anchorCtr="0"/>
          <a:lstStyle>
            <a:lvl1pPr marL="0" indent="0">
              <a:buNone/>
              <a:defRPr sz="3600" b="1" baseline="0">
                <a:solidFill>
                  <a:srgbClr val="4C8C2B"/>
                </a:solidFill>
              </a:defRPr>
            </a:lvl1pPr>
          </a:lstStyle>
          <a:p>
            <a:pPr lvl="0"/>
            <a:r>
              <a:rPr lang="en-US" dirty="0" smtClean="0"/>
              <a:t>Speaker Name</a:t>
            </a:r>
            <a:endParaRPr lang="en-US" dirty="0"/>
          </a:p>
        </p:txBody>
      </p:sp>
      <p:pic>
        <p:nvPicPr>
          <p:cNvPr id="15"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065903" y="4691820"/>
            <a:ext cx="858624" cy="2856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262684" y="4691820"/>
            <a:ext cx="2293879" cy="227913"/>
          </a:xfrm>
          <a:prstGeom prst="rect">
            <a:avLst/>
          </a:prstGeom>
        </p:spPr>
      </p:pic>
      <p:sp>
        <p:nvSpPr>
          <p:cNvPr id="11" name="Rectangle 10"/>
          <p:cNvSpPr/>
          <p:nvPr userDrawn="1"/>
        </p:nvSpPr>
        <p:spPr>
          <a:xfrm>
            <a:off x="3267221" y="-3277"/>
            <a:ext cx="5876779" cy="92529"/>
          </a:xfrm>
          <a:prstGeom prst="rect">
            <a:avLst/>
          </a:prstGeom>
          <a:solidFill>
            <a:srgbClr val="F6B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2208725" y="-3277"/>
            <a:ext cx="1058496" cy="92529"/>
          </a:xfrm>
          <a:prstGeom prst="rect">
            <a:avLst/>
          </a:prstGeom>
          <a:solidFill>
            <a:srgbClr val="B7BF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userDrawn="1"/>
        </p:nvSpPr>
        <p:spPr>
          <a:xfrm>
            <a:off x="0" y="-3277"/>
            <a:ext cx="2208725" cy="92529"/>
          </a:xfrm>
          <a:prstGeom prst="rect">
            <a:avLst/>
          </a:prstGeom>
          <a:solidFill>
            <a:srgbClr val="77C0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70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New Section">
    <p:spTree>
      <p:nvGrpSpPr>
        <p:cNvPr id="1" name=""/>
        <p:cNvGrpSpPr/>
        <p:nvPr/>
      </p:nvGrpSpPr>
      <p:grpSpPr>
        <a:xfrm>
          <a:off x="0" y="0"/>
          <a:ext cx="0" cy="0"/>
          <a:chOff x="0" y="0"/>
          <a:chExt cx="0" cy="0"/>
        </a:xfrm>
      </p:grpSpPr>
      <p:sp>
        <p:nvSpPr>
          <p:cNvPr id="3" name="Rectangle 2"/>
          <p:cNvSpPr/>
          <p:nvPr userDrawn="1"/>
        </p:nvSpPr>
        <p:spPr>
          <a:xfrm>
            <a:off x="0" y="138112"/>
            <a:ext cx="9144000" cy="5005388"/>
          </a:xfrm>
          <a:prstGeom prst="rect">
            <a:avLst/>
          </a:prstGeom>
          <a:solidFill>
            <a:srgbClr val="77C0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 Placeholder 5"/>
          <p:cNvSpPr>
            <a:spLocks noGrp="1"/>
          </p:cNvSpPr>
          <p:nvPr>
            <p:ph type="body" sz="quarter" idx="10" hasCustomPrompt="1"/>
          </p:nvPr>
        </p:nvSpPr>
        <p:spPr>
          <a:xfrm>
            <a:off x="774914" y="782961"/>
            <a:ext cx="7377193" cy="3138110"/>
          </a:xfrm>
          <a:prstGeom prst="rect">
            <a:avLst/>
          </a:prstGeom>
        </p:spPr>
        <p:txBody>
          <a:bodyPr bIns="365760" anchor="ctr" anchorCtr="0"/>
          <a:lstStyle>
            <a:lvl1pPr marL="0" indent="0">
              <a:buNone/>
              <a:defRPr sz="5400" baseline="0">
                <a:solidFill>
                  <a:schemeClr val="bg1"/>
                </a:solidFill>
              </a:defRPr>
            </a:lvl1pPr>
          </a:lstStyle>
          <a:p>
            <a:pPr lvl="0"/>
            <a:r>
              <a:rPr lang="en-US" dirty="0" smtClean="0"/>
              <a:t>Section title goes here</a:t>
            </a:r>
            <a:endParaRPr lang="en-US" dirty="0"/>
          </a:p>
        </p:txBody>
      </p:sp>
      <p:pic>
        <p:nvPicPr>
          <p:cNvPr id="17" name="Picture 16"/>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065903" y="4696658"/>
            <a:ext cx="851535" cy="278130"/>
          </a:xfrm>
          <a:prstGeom prst="rect">
            <a:avLst/>
          </a:prstGeom>
        </p:spPr>
      </p:pic>
      <p:pic>
        <p:nvPicPr>
          <p:cNvPr id="9" name="Picture 8"/>
          <p:cNvPicPr>
            <a:picLocks noChangeAspect="1"/>
          </p:cNvPicPr>
          <p:nvPr userDrawn="1"/>
        </p:nvPicPr>
        <p:blipFill>
          <a:blip r:embed="rId3" cstate="hq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262684" y="4691820"/>
            <a:ext cx="2293879" cy="227913"/>
          </a:xfrm>
          <a:prstGeom prst="rect">
            <a:avLst/>
          </a:prstGeom>
        </p:spPr>
      </p:pic>
      <p:sp>
        <p:nvSpPr>
          <p:cNvPr id="11" name="Rectangle 10"/>
          <p:cNvSpPr/>
          <p:nvPr userDrawn="1"/>
        </p:nvSpPr>
        <p:spPr>
          <a:xfrm>
            <a:off x="3267221" y="-3277"/>
            <a:ext cx="5876779" cy="92529"/>
          </a:xfrm>
          <a:prstGeom prst="rect">
            <a:avLst/>
          </a:prstGeom>
          <a:solidFill>
            <a:srgbClr val="F6B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2208725" y="-3277"/>
            <a:ext cx="1058496" cy="92529"/>
          </a:xfrm>
          <a:prstGeom prst="rect">
            <a:avLst/>
          </a:prstGeom>
          <a:solidFill>
            <a:srgbClr val="B7BF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3277"/>
            <a:ext cx="2208725" cy="92529"/>
          </a:xfrm>
          <a:prstGeom prst="rect">
            <a:avLst/>
          </a:prstGeom>
          <a:solidFill>
            <a:srgbClr val="77C0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rgbClr val="4C8C2B"/>
                </a:solidFill>
              </a:defRPr>
            </a:lvl1pPr>
          </a:lstStyle>
          <a:p>
            <a:pPr lvl="0"/>
            <a:r>
              <a:rPr lang="en-US" dirty="0" smtClean="0"/>
              <a:t>Title of slide</a:t>
            </a:r>
            <a:endParaRPr lang="en-US" dirty="0"/>
          </a:p>
        </p:txBody>
      </p:sp>
      <p:sp>
        <p:nvSpPr>
          <p:cNvPr id="10" name="Text Placeholder 3"/>
          <p:cNvSpPr>
            <a:spLocks noGrp="1"/>
          </p:cNvSpPr>
          <p:nvPr>
            <p:ph type="body" sz="quarter" idx="12"/>
          </p:nvPr>
        </p:nvSpPr>
        <p:spPr>
          <a:xfrm>
            <a:off x="340786" y="1029747"/>
            <a:ext cx="8439148" cy="3141659"/>
          </a:xfrm>
          <a:prstGeom prst="rect">
            <a:avLst/>
          </a:prstGeom>
        </p:spPr>
        <p:txBody>
          <a:bodyPr vert="horz"/>
          <a:lstStyle>
            <a:lvl1pPr marL="342900" indent="-342900">
              <a:buFont typeface="Arial"/>
              <a:buChar char="•"/>
              <a:defRPr sz="2400" baseline="0"/>
            </a:lvl1pPr>
            <a:lvl2pPr>
              <a:defRPr sz="2000"/>
            </a:lvl2pPr>
            <a:lvl3pPr>
              <a:defRPr sz="1800"/>
            </a:lvl3pPr>
            <a:lvl4pPr>
              <a:buFont typeface="Arial" charset="0"/>
              <a:buChar char="•"/>
              <a:defRPr sz="1600"/>
            </a:lvl4pPr>
            <a:lvl5pPr>
              <a:buFont typeface="Arial" charset="0"/>
              <a:buChar char="•"/>
              <a:defRPr sz="1400"/>
            </a:lvl5pPr>
            <a:lvl6pPr>
              <a:defRPr sz="1400"/>
            </a:lvl6pPr>
            <a:lvl7pPr>
              <a:defRPr sz="1200"/>
            </a:lvl7pPr>
            <a:lvl8pPr>
              <a:defRPr sz="1100"/>
            </a:lvl8pPr>
            <a:lvl9pPr>
              <a:defRPr sz="1100"/>
            </a:lvl9pPr>
          </a:lstStyle>
          <a:p>
            <a:pPr marL="342900" marR="0" lvl="0" indent="-342900" algn="l" defTabSz="457200" rtl="0" eaLnBrk="1" fontAlgn="auto" latinLnBrk="0" hangingPunct="1">
              <a:lnSpc>
                <a:spcPct val="100000"/>
              </a:lnSpc>
              <a:spcBef>
                <a:spcPct val="20000"/>
              </a:spcBef>
              <a:spcAft>
                <a:spcPts val="0"/>
              </a:spcAft>
              <a:buClrTx/>
              <a:buSzTx/>
              <a:tabLst/>
              <a:defRPr/>
            </a:pPr>
            <a:endParaRPr lang="en-US" dirty="0" smtClean="0"/>
          </a:p>
        </p:txBody>
      </p:sp>
      <p:pic>
        <p:nvPicPr>
          <p:cNvPr id="11"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65903" y="4691820"/>
            <a:ext cx="858624" cy="2856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62684" y="4691820"/>
            <a:ext cx="2293879" cy="227913"/>
          </a:xfrm>
          <a:prstGeom prst="rect">
            <a:avLst/>
          </a:prstGeom>
        </p:spPr>
      </p:pic>
      <p:sp>
        <p:nvSpPr>
          <p:cNvPr id="12" name="Rectangle 11"/>
          <p:cNvSpPr/>
          <p:nvPr userDrawn="1"/>
        </p:nvSpPr>
        <p:spPr>
          <a:xfrm>
            <a:off x="3267221" y="-3277"/>
            <a:ext cx="5876779" cy="92529"/>
          </a:xfrm>
          <a:prstGeom prst="rect">
            <a:avLst/>
          </a:prstGeom>
          <a:solidFill>
            <a:srgbClr val="F6B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2208725" y="-3277"/>
            <a:ext cx="1058496" cy="92529"/>
          </a:xfrm>
          <a:prstGeom prst="rect">
            <a:avLst/>
          </a:prstGeom>
          <a:solidFill>
            <a:srgbClr val="B7BF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3277"/>
            <a:ext cx="2208725" cy="92529"/>
          </a:xfrm>
          <a:prstGeom prst="rect">
            <a:avLst/>
          </a:prstGeom>
          <a:solidFill>
            <a:srgbClr val="77C0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6"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65903" y="4691820"/>
            <a:ext cx="858624" cy="2856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62684" y="4691820"/>
            <a:ext cx="2293879" cy="227913"/>
          </a:xfrm>
          <a:prstGeom prst="rect">
            <a:avLst/>
          </a:prstGeom>
        </p:spPr>
      </p:pic>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8" name="Rectangle 17"/>
          <p:cNvSpPr/>
          <p:nvPr userDrawn="1"/>
        </p:nvSpPr>
        <p:spPr>
          <a:xfrm>
            <a:off x="0" y="151415"/>
            <a:ext cx="9144000" cy="1781146"/>
          </a:xfrm>
          <a:prstGeom prst="rect">
            <a:avLst/>
          </a:prstGeom>
          <a:solidFill>
            <a:srgbClr val="EEF1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6"/>
          <p:cNvSpPr>
            <a:spLocks noGrp="1"/>
          </p:cNvSpPr>
          <p:nvPr>
            <p:ph type="body" sz="quarter" idx="10" hasCustomPrompt="1"/>
          </p:nvPr>
        </p:nvSpPr>
        <p:spPr>
          <a:xfrm>
            <a:off x="446881" y="2431038"/>
            <a:ext cx="3525837" cy="463413"/>
          </a:xfrm>
          <a:prstGeom prst="rect">
            <a:avLst/>
          </a:prstGeom>
        </p:spPr>
        <p:txBody>
          <a:bodyPr lIns="0"/>
          <a:lstStyle>
            <a:lvl1pPr marL="0" indent="0">
              <a:buNone/>
              <a:defRPr sz="2800" b="1">
                <a:solidFill>
                  <a:srgbClr val="4C8C2B"/>
                </a:solidFill>
              </a:defRPr>
            </a:lvl1pPr>
          </a:lstStyle>
          <a:p>
            <a:pPr lvl="0"/>
            <a:r>
              <a:rPr lang="en-US" dirty="0" smtClean="0"/>
              <a:t>Jane Smith</a:t>
            </a:r>
            <a:endParaRPr lang="en-US" dirty="0"/>
          </a:p>
        </p:txBody>
      </p:sp>
      <p:sp>
        <p:nvSpPr>
          <p:cNvPr id="13" name="Text Placeholder 40"/>
          <p:cNvSpPr>
            <a:spLocks noGrp="1"/>
          </p:cNvSpPr>
          <p:nvPr>
            <p:ph type="body" sz="quarter" idx="16" hasCustomPrompt="1"/>
          </p:nvPr>
        </p:nvSpPr>
        <p:spPr>
          <a:xfrm>
            <a:off x="446881" y="2909951"/>
            <a:ext cx="3525837" cy="402956"/>
          </a:xfrm>
          <a:prstGeom prst="rect">
            <a:avLst/>
          </a:prstGeom>
        </p:spPr>
        <p:txBody>
          <a:bodyPr lIns="0"/>
          <a:lstStyle>
            <a:lvl1pPr marL="0" indent="0">
              <a:spcBef>
                <a:spcPts val="0"/>
              </a:spcBef>
              <a:buNone/>
              <a:defRPr sz="1400" b="1" cap="all" spc="20" baseline="0"/>
            </a:lvl1pPr>
          </a:lstStyle>
          <a:p>
            <a:pPr lvl="0"/>
            <a:r>
              <a:rPr lang="en-US" smtClean="0"/>
              <a:t>NAME OF ORGANIZATION</a:t>
            </a:r>
            <a:endParaRPr lang="en-US" dirty="0"/>
          </a:p>
        </p:txBody>
      </p:sp>
      <p:sp>
        <p:nvSpPr>
          <p:cNvPr id="14" name="Text Placeholder 43"/>
          <p:cNvSpPr>
            <a:spLocks noGrp="1"/>
          </p:cNvSpPr>
          <p:nvPr>
            <p:ph type="body" sz="quarter" idx="17" hasCustomPrompt="1"/>
          </p:nvPr>
        </p:nvSpPr>
        <p:spPr>
          <a:xfrm>
            <a:off x="446880" y="3328405"/>
            <a:ext cx="3525837" cy="811212"/>
          </a:xfrm>
          <a:prstGeom prst="rect">
            <a:avLst/>
          </a:prstGeom>
        </p:spPr>
        <p:txBody>
          <a:bodyPr lIns="0"/>
          <a:lstStyle>
            <a:lvl1pPr marL="0" indent="0">
              <a:buNone/>
              <a:defRPr sz="1400">
                <a:solidFill>
                  <a:schemeClr val="tx1">
                    <a:lumMod val="50000"/>
                    <a:lumOff val="50000"/>
                  </a:schemeClr>
                </a:solidFill>
              </a:defRPr>
            </a:lvl1pPr>
          </a:lstStyle>
          <a:p>
            <a:pPr lvl="0"/>
            <a:r>
              <a:rPr lang="en-US" dirty="0" err="1" smtClean="0"/>
              <a:t>email@address.org</a:t>
            </a:r>
            <a:endParaRPr lang="en-US" dirty="0" smtClean="0"/>
          </a:p>
          <a:p>
            <a:pPr lvl="0"/>
            <a:r>
              <a:rPr lang="en-US" dirty="0" smtClean="0"/>
              <a:t>@</a:t>
            </a:r>
            <a:r>
              <a:rPr lang="en-US" dirty="0" err="1" smtClean="0"/>
              <a:t>twitteraccount</a:t>
            </a:r>
            <a:endParaRPr lang="en-US" dirty="0"/>
          </a:p>
        </p:txBody>
      </p:sp>
      <p:sp>
        <p:nvSpPr>
          <p:cNvPr id="15" name="Text Placeholder 6"/>
          <p:cNvSpPr>
            <a:spLocks noGrp="1"/>
          </p:cNvSpPr>
          <p:nvPr>
            <p:ph type="body" sz="quarter" idx="18" hasCustomPrompt="1"/>
          </p:nvPr>
        </p:nvSpPr>
        <p:spPr>
          <a:xfrm>
            <a:off x="4644339" y="2431038"/>
            <a:ext cx="3525837" cy="463413"/>
          </a:xfrm>
          <a:prstGeom prst="rect">
            <a:avLst/>
          </a:prstGeom>
        </p:spPr>
        <p:txBody>
          <a:bodyPr lIns="0"/>
          <a:lstStyle>
            <a:lvl1pPr marL="0" indent="0">
              <a:buNone/>
              <a:defRPr sz="2800" b="1">
                <a:solidFill>
                  <a:srgbClr val="4C8C2B"/>
                </a:solidFill>
              </a:defRPr>
            </a:lvl1pPr>
          </a:lstStyle>
          <a:p>
            <a:pPr lvl="0"/>
            <a:r>
              <a:rPr lang="en-US" dirty="0" smtClean="0"/>
              <a:t>Jane Smith</a:t>
            </a:r>
            <a:endParaRPr lang="en-US" dirty="0"/>
          </a:p>
        </p:txBody>
      </p:sp>
      <p:sp>
        <p:nvSpPr>
          <p:cNvPr id="16" name="Text Placeholder 40"/>
          <p:cNvSpPr>
            <a:spLocks noGrp="1"/>
          </p:cNvSpPr>
          <p:nvPr>
            <p:ph type="body" sz="quarter" idx="19" hasCustomPrompt="1"/>
          </p:nvPr>
        </p:nvSpPr>
        <p:spPr>
          <a:xfrm>
            <a:off x="4644339" y="2909951"/>
            <a:ext cx="3525837" cy="402956"/>
          </a:xfrm>
          <a:prstGeom prst="rect">
            <a:avLst/>
          </a:prstGeom>
        </p:spPr>
        <p:txBody>
          <a:bodyPr lIns="0"/>
          <a:lstStyle>
            <a:lvl1pPr marL="0" indent="0">
              <a:spcBef>
                <a:spcPts val="0"/>
              </a:spcBef>
              <a:buNone/>
              <a:defRPr sz="1400" b="1" cap="all" spc="20" baseline="0"/>
            </a:lvl1pPr>
          </a:lstStyle>
          <a:p>
            <a:pPr lvl="0"/>
            <a:r>
              <a:rPr lang="en-US" smtClean="0"/>
              <a:t>NAME OF ORGANIZATION</a:t>
            </a:r>
            <a:endParaRPr lang="en-US" dirty="0"/>
          </a:p>
        </p:txBody>
      </p:sp>
      <p:sp>
        <p:nvSpPr>
          <p:cNvPr id="17" name="Text Placeholder 43"/>
          <p:cNvSpPr>
            <a:spLocks noGrp="1"/>
          </p:cNvSpPr>
          <p:nvPr>
            <p:ph type="body" sz="quarter" idx="20" hasCustomPrompt="1"/>
          </p:nvPr>
        </p:nvSpPr>
        <p:spPr>
          <a:xfrm>
            <a:off x="4644338" y="3328405"/>
            <a:ext cx="3525837" cy="811212"/>
          </a:xfrm>
          <a:prstGeom prst="rect">
            <a:avLst/>
          </a:prstGeom>
        </p:spPr>
        <p:txBody>
          <a:bodyPr lIns="0"/>
          <a:lstStyle>
            <a:lvl1pPr marL="0" indent="0">
              <a:buNone/>
              <a:defRPr sz="1400">
                <a:solidFill>
                  <a:schemeClr val="tx1">
                    <a:lumMod val="50000"/>
                    <a:lumOff val="50000"/>
                  </a:schemeClr>
                </a:solidFill>
              </a:defRPr>
            </a:lvl1pPr>
          </a:lstStyle>
          <a:p>
            <a:pPr lvl="0"/>
            <a:r>
              <a:rPr lang="en-US" dirty="0" err="1" smtClean="0"/>
              <a:t>email@address.org</a:t>
            </a:r>
            <a:endParaRPr lang="en-US" dirty="0" smtClean="0"/>
          </a:p>
          <a:p>
            <a:pPr lvl="0"/>
            <a:r>
              <a:rPr lang="en-US" dirty="0" smtClean="0"/>
              <a:t>@</a:t>
            </a:r>
            <a:r>
              <a:rPr lang="en-US" dirty="0" err="1" smtClean="0"/>
              <a:t>twitteraccount</a:t>
            </a:r>
            <a:endParaRPr lang="en-US" dirty="0"/>
          </a:p>
        </p:txBody>
      </p:sp>
      <p:pic>
        <p:nvPicPr>
          <p:cNvPr id="19"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65903" y="4691820"/>
            <a:ext cx="858624" cy="2856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30"/>
          <p:cNvPicPr>
            <a:picLocks noChangeAspect="1"/>
          </p:cNvPicPr>
          <p:nvPr userDrawn="1"/>
        </p:nvPicPr>
        <p:blipFill>
          <a:blip r:embed="rId3" cstate="hq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5803910" y="753973"/>
            <a:ext cx="2857238" cy="665245"/>
          </a:xfrm>
          <a:prstGeom prst="rect">
            <a:avLst/>
          </a:prstGeom>
        </p:spPr>
      </p:pic>
      <p:pic>
        <p:nvPicPr>
          <p:cNvPr id="3" name="Picture 2"/>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0" y="155276"/>
            <a:ext cx="5555152" cy="1775321"/>
          </a:xfrm>
          <a:prstGeom prst="rect">
            <a:avLst/>
          </a:prstGeom>
        </p:spPr>
      </p:pic>
      <p:sp>
        <p:nvSpPr>
          <p:cNvPr id="20" name="Rectangle 19"/>
          <p:cNvSpPr/>
          <p:nvPr userDrawn="1"/>
        </p:nvSpPr>
        <p:spPr>
          <a:xfrm>
            <a:off x="3267221" y="-3277"/>
            <a:ext cx="5876779" cy="92529"/>
          </a:xfrm>
          <a:prstGeom prst="rect">
            <a:avLst/>
          </a:prstGeom>
          <a:solidFill>
            <a:srgbClr val="F6B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userDrawn="1"/>
        </p:nvSpPr>
        <p:spPr>
          <a:xfrm>
            <a:off x="2208725" y="-3277"/>
            <a:ext cx="1058496" cy="92529"/>
          </a:xfrm>
          <a:prstGeom prst="rect">
            <a:avLst/>
          </a:prstGeom>
          <a:solidFill>
            <a:srgbClr val="B7BF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userDrawn="1"/>
        </p:nvSpPr>
        <p:spPr>
          <a:xfrm>
            <a:off x="0" y="-3277"/>
            <a:ext cx="2208725" cy="92529"/>
          </a:xfrm>
          <a:prstGeom prst="rect">
            <a:avLst/>
          </a:prstGeom>
          <a:solidFill>
            <a:srgbClr val="77C0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p:cNvPicPr>
            <a:picLocks noChangeAspect="1"/>
          </p:cNvPicPr>
          <p:nvPr userDrawn="1"/>
        </p:nvPicPr>
        <p:blipFill>
          <a:blip r:embed="rId6">
            <a:alphaModFix/>
          </a:blip>
          <a:stretch>
            <a:fillRect/>
          </a:stretch>
        </p:blipFill>
        <p:spPr>
          <a:xfrm>
            <a:off x="337671" y="4611674"/>
            <a:ext cx="1422400" cy="393700"/>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85" r:id="rId1"/>
    <p:sldLayoutId id="2147483652" r:id="rId2"/>
    <p:sldLayoutId id="2147483684" r:id="rId3"/>
    <p:sldLayoutId id="2147483653" r:id="rId4"/>
    <p:sldLayoutId id="2147483658" r:id="rId5"/>
    <p:sldLayoutId id="2147483679" r:id="rId6"/>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docx"/><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sz="3200" dirty="0" smtClean="0"/>
              <a:t>Document Delivery and ILL in Discovery: </a:t>
            </a:r>
            <a:r>
              <a:rPr lang="en-US" sz="3200" dirty="0"/>
              <a:t>m</a:t>
            </a:r>
            <a:r>
              <a:rPr lang="en-US" sz="3200" dirty="0" smtClean="0"/>
              <a:t>aking it easier for users</a:t>
            </a:r>
            <a:endParaRPr lang="en-US" sz="3200" dirty="0"/>
          </a:p>
        </p:txBody>
      </p:sp>
      <p:sp>
        <p:nvSpPr>
          <p:cNvPr id="3" name="Text Placeholder 2"/>
          <p:cNvSpPr>
            <a:spLocks noGrp="1"/>
          </p:cNvSpPr>
          <p:nvPr>
            <p:ph type="body" sz="quarter" idx="13"/>
          </p:nvPr>
        </p:nvSpPr>
        <p:spPr/>
        <p:txBody>
          <a:bodyPr/>
          <a:lstStyle/>
          <a:p>
            <a:r>
              <a:rPr lang="en-US" dirty="0" smtClean="0"/>
              <a:t>Melissa Eighmy Brown - University of Minnesota</a:t>
            </a:r>
          </a:p>
          <a:p>
            <a:r>
              <a:rPr lang="en-US" dirty="0" smtClean="0"/>
              <a:t>Kate McCready – University of Minnesota</a:t>
            </a:r>
            <a:endParaRPr lang="en-US" dirty="0"/>
          </a:p>
        </p:txBody>
      </p:sp>
    </p:spTree>
    <p:extLst>
      <p:ext uri="{BB962C8B-B14F-4D97-AF65-F5344CB8AC3E}">
        <p14:creationId xmlns:p14="http://schemas.microsoft.com/office/powerpoint/2010/main" val="208222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Removing Jargon</a:t>
            </a:r>
            <a:endParaRPr lang="en-US" dirty="0"/>
          </a:p>
        </p:txBody>
      </p:sp>
      <p:pic>
        <p:nvPicPr>
          <p:cNvPr id="4" name="Picture 3"/>
          <p:cNvPicPr>
            <a:picLocks noChangeAspect="1"/>
          </p:cNvPicPr>
          <p:nvPr/>
        </p:nvPicPr>
        <p:blipFill>
          <a:blip r:embed="rId3"/>
          <a:stretch>
            <a:fillRect/>
          </a:stretch>
        </p:blipFill>
        <p:spPr>
          <a:xfrm>
            <a:off x="2011746" y="992142"/>
            <a:ext cx="6481634" cy="3672623"/>
          </a:xfrm>
          <a:prstGeom prst="rect">
            <a:avLst/>
          </a:prstGeom>
        </p:spPr>
      </p:pic>
    </p:spTree>
    <p:extLst>
      <p:ext uri="{BB962C8B-B14F-4D97-AF65-F5344CB8AC3E}">
        <p14:creationId xmlns:p14="http://schemas.microsoft.com/office/powerpoint/2010/main" val="175514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Feasibility Analysis</a:t>
            </a:r>
            <a:endParaRPr lang="en-US" dirty="0"/>
          </a:p>
        </p:txBody>
      </p:sp>
    </p:spTree>
    <p:extLst>
      <p:ext uri="{BB962C8B-B14F-4D97-AF65-F5344CB8AC3E}">
        <p14:creationId xmlns:p14="http://schemas.microsoft.com/office/powerpoint/2010/main" val="100740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Road blocks and Issues</a:t>
            </a:r>
            <a:endParaRPr lang="en-US" dirty="0"/>
          </a:p>
        </p:txBody>
      </p:sp>
      <p:graphicFrame>
        <p:nvGraphicFramePr>
          <p:cNvPr id="5" name="Diagram 4"/>
          <p:cNvGraphicFramePr/>
          <p:nvPr>
            <p:extLst>
              <p:ext uri="{D42A27DB-BD31-4B8C-83A1-F6EECF244321}">
                <p14:modId xmlns:p14="http://schemas.microsoft.com/office/powerpoint/2010/main" val="638922509"/>
              </p:ext>
            </p:extLst>
          </p:nvPr>
        </p:nvGraphicFramePr>
        <p:xfrm>
          <a:off x="340786" y="1029747"/>
          <a:ext cx="8439148" cy="3141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2273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Environmental Scan </a:t>
            </a:r>
            <a:r>
              <a:rPr lang="mr-IN" dirty="0" smtClean="0"/>
              <a:t>–</a:t>
            </a:r>
            <a:r>
              <a:rPr lang="en-US" dirty="0" smtClean="0"/>
              <a:t> DD Requests</a:t>
            </a:r>
            <a:endParaRPr lang="en-US" dirty="0"/>
          </a:p>
        </p:txBody>
      </p:sp>
      <p:graphicFrame>
        <p:nvGraphicFramePr>
          <p:cNvPr id="4" name="Diagram 3"/>
          <p:cNvGraphicFramePr/>
          <p:nvPr>
            <p:extLst>
              <p:ext uri="{D42A27DB-BD31-4B8C-83A1-F6EECF244321}">
                <p14:modId xmlns:p14="http://schemas.microsoft.com/office/powerpoint/2010/main" val="387069606"/>
              </p:ext>
            </p:extLst>
          </p:nvPr>
        </p:nvGraphicFramePr>
        <p:xfrm>
          <a:off x="340786" y="1324304"/>
          <a:ext cx="8439148" cy="2606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243145" y="4341042"/>
            <a:ext cx="3594538" cy="307777"/>
          </a:xfrm>
          <a:prstGeom prst="rect">
            <a:avLst/>
          </a:prstGeom>
          <a:noFill/>
        </p:spPr>
        <p:txBody>
          <a:bodyPr wrap="square" rtlCol="0">
            <a:spAutoFit/>
          </a:bodyPr>
          <a:lstStyle/>
          <a:p>
            <a:r>
              <a:rPr lang="en-US" sz="1400" dirty="0" smtClean="0"/>
              <a:t>*User = Grad Students + Faculty</a:t>
            </a:r>
            <a:endParaRPr lang="en-US" sz="1400" dirty="0"/>
          </a:p>
        </p:txBody>
      </p:sp>
    </p:spTree>
    <p:extLst>
      <p:ext uri="{BB962C8B-B14F-4D97-AF65-F5344CB8AC3E}">
        <p14:creationId xmlns:p14="http://schemas.microsoft.com/office/powerpoint/2010/main" val="109436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Environmental Scan - Ratio of ILL:DD</a:t>
            </a:r>
            <a:endParaRPr lang="en-US" dirty="0"/>
          </a:p>
        </p:txBody>
      </p:sp>
      <p:graphicFrame>
        <p:nvGraphicFramePr>
          <p:cNvPr id="4" name="Diagram 3"/>
          <p:cNvGraphicFramePr/>
          <p:nvPr>
            <p:extLst>
              <p:ext uri="{D42A27DB-BD31-4B8C-83A1-F6EECF244321}">
                <p14:modId xmlns:p14="http://schemas.microsoft.com/office/powerpoint/2010/main" val="1508157306"/>
              </p:ext>
            </p:extLst>
          </p:nvPr>
        </p:nvGraphicFramePr>
        <p:xfrm>
          <a:off x="340786" y="1324304"/>
          <a:ext cx="8439148" cy="2606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698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Estimates</a:t>
            </a:r>
            <a:endParaRPr lang="en-US" dirty="0"/>
          </a:p>
        </p:txBody>
      </p:sp>
      <p:graphicFrame>
        <p:nvGraphicFramePr>
          <p:cNvPr id="4" name="Diagram 3"/>
          <p:cNvGraphicFramePr/>
          <p:nvPr>
            <p:extLst>
              <p:ext uri="{D42A27DB-BD31-4B8C-83A1-F6EECF244321}">
                <p14:modId xmlns:p14="http://schemas.microsoft.com/office/powerpoint/2010/main" val="1960151136"/>
              </p:ext>
            </p:extLst>
          </p:nvPr>
        </p:nvGraphicFramePr>
        <p:xfrm>
          <a:off x="340786" y="1029747"/>
          <a:ext cx="8439148" cy="3141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037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Potential Costs per 15,000 Requests</a:t>
            </a:r>
            <a:endParaRPr lang="en-US" dirty="0"/>
          </a:p>
        </p:txBody>
      </p:sp>
      <p:sp>
        <p:nvSpPr>
          <p:cNvPr id="3" name="Text Placeholder 2"/>
          <p:cNvSpPr>
            <a:spLocks noGrp="1"/>
          </p:cNvSpPr>
          <p:nvPr>
            <p:ph type="body" sz="quarter" idx="12"/>
          </p:nvPr>
        </p:nvSpPr>
        <p:spPr/>
        <p:txBody>
          <a:bodyPr/>
          <a:lstStyle/>
          <a:p>
            <a:pPr marL="0" indent="0">
              <a:buNone/>
            </a:pPr>
            <a:endParaRPr lang="en-US" dirty="0" smtClean="0"/>
          </a:p>
          <a:p>
            <a:r>
              <a:rPr lang="en-US" dirty="0" smtClean="0"/>
              <a:t>Mediation Staff Costs: 1 staff person = ~$40,000</a:t>
            </a:r>
          </a:p>
          <a:p>
            <a:r>
              <a:rPr lang="en-US" dirty="0" smtClean="0"/>
              <a:t>Scanning Staff Costs: 15,000 requests = $24,000</a:t>
            </a:r>
          </a:p>
          <a:p>
            <a:endParaRPr lang="en-US" dirty="0"/>
          </a:p>
          <a:p>
            <a:pPr marL="0" indent="0" algn="ctr">
              <a:buNone/>
            </a:pPr>
            <a:r>
              <a:rPr lang="en-US" dirty="0" smtClean="0">
                <a:solidFill>
                  <a:schemeClr val="accent3"/>
                </a:solidFill>
              </a:rPr>
              <a:t>An increase of 10,000 DD requests (medium estimate) would cost: ~$45K to $50K</a:t>
            </a:r>
          </a:p>
        </p:txBody>
      </p:sp>
    </p:spTree>
    <p:extLst>
      <p:ext uri="{BB962C8B-B14F-4D97-AF65-F5344CB8AC3E}">
        <p14:creationId xmlns:p14="http://schemas.microsoft.com/office/powerpoint/2010/main" val="1816566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Implementation</a:t>
            </a:r>
            <a:endParaRPr lang="en-US" dirty="0"/>
          </a:p>
        </p:txBody>
      </p:sp>
    </p:spTree>
    <p:extLst>
      <p:ext uri="{BB962C8B-B14F-4D97-AF65-F5344CB8AC3E}">
        <p14:creationId xmlns:p14="http://schemas.microsoft.com/office/powerpoint/2010/main" val="36065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Revised Ideal</a:t>
            </a:r>
            <a:endParaRPr lang="en-US" dirty="0"/>
          </a:p>
        </p:txBody>
      </p:sp>
      <p:sp>
        <p:nvSpPr>
          <p:cNvPr id="3" name="Text Placeholder 2"/>
          <p:cNvSpPr>
            <a:spLocks noGrp="1"/>
          </p:cNvSpPr>
          <p:nvPr>
            <p:ph type="body" sz="quarter" idx="12"/>
          </p:nvPr>
        </p:nvSpPr>
        <p:spPr/>
        <p:txBody>
          <a:bodyPr/>
          <a:lstStyle/>
          <a:p>
            <a:pPr marL="0" indent="0">
              <a:buNone/>
            </a:pPr>
            <a:endParaRPr lang="en-US" dirty="0" smtClean="0"/>
          </a:p>
          <a:p>
            <a:pPr marL="0" indent="0">
              <a:buNone/>
            </a:pPr>
            <a:r>
              <a:rPr lang="en-US" dirty="0" smtClean="0"/>
              <a:t> </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artisticLightScreen/>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1468074" y="1110760"/>
            <a:ext cx="5972962" cy="3218441"/>
          </a:xfrm>
          <a:prstGeom prst="rect">
            <a:avLst/>
          </a:prstGeom>
        </p:spPr>
      </p:pic>
    </p:spTree>
    <p:extLst>
      <p:ext uri="{BB962C8B-B14F-4D97-AF65-F5344CB8AC3E}">
        <p14:creationId xmlns:p14="http://schemas.microsoft.com/office/powerpoint/2010/main" val="1258160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Name the </a:t>
            </a:r>
            <a:r>
              <a:rPr lang="en-US" dirty="0"/>
              <a:t>S</a:t>
            </a:r>
            <a:r>
              <a:rPr lang="en-US" dirty="0" smtClean="0"/>
              <a:t>ervice </a:t>
            </a:r>
            <a:r>
              <a:rPr lang="en-US" dirty="0"/>
              <a:t>S</a:t>
            </a:r>
            <a:r>
              <a:rPr lang="en-US" dirty="0" smtClean="0"/>
              <a:t>urvey</a:t>
            </a:r>
            <a:endParaRPr lang="en-US" dirty="0"/>
          </a:p>
        </p:txBody>
      </p:sp>
      <p:sp>
        <p:nvSpPr>
          <p:cNvPr id="3" name="Text Placeholder 2"/>
          <p:cNvSpPr>
            <a:spLocks noGrp="1"/>
          </p:cNvSpPr>
          <p:nvPr>
            <p:ph type="body" sz="quarter" idx="12"/>
          </p:nvPr>
        </p:nvSpPr>
        <p:spPr/>
        <p:txBody>
          <a:bodyPr/>
          <a:lstStyle/>
          <a:p>
            <a:endParaRPr lang="en-US" dirty="0" smtClean="0"/>
          </a:p>
          <a:p>
            <a:r>
              <a:rPr lang="en-US" dirty="0" smtClean="0"/>
              <a:t>Table with iPads at 3 libraries</a:t>
            </a:r>
          </a:p>
          <a:p>
            <a:r>
              <a:rPr lang="en-US" dirty="0" smtClean="0"/>
              <a:t>Emailed survey to students and faculty who had used ILL in the past year</a:t>
            </a:r>
          </a:p>
          <a:p>
            <a:endParaRPr lang="en-US" dirty="0" smtClean="0"/>
          </a:p>
        </p:txBody>
      </p:sp>
    </p:spTree>
    <p:extLst>
      <p:ext uri="{BB962C8B-B14F-4D97-AF65-F5344CB8AC3E}">
        <p14:creationId xmlns:p14="http://schemas.microsoft.com/office/powerpoint/2010/main" val="32385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480" b="7480"/>
          <a:stretch>
            <a:fillRect/>
          </a:stretch>
        </p:blipFill>
        <p:spPr/>
      </p:pic>
      <p:sp>
        <p:nvSpPr>
          <p:cNvPr id="3" name="Text Placeholder 2"/>
          <p:cNvSpPr>
            <a:spLocks noGrp="1"/>
          </p:cNvSpPr>
          <p:nvPr>
            <p:ph type="body" sz="quarter" idx="12"/>
          </p:nvPr>
        </p:nvSpPr>
        <p:spPr/>
        <p:txBody>
          <a:bodyPr>
            <a:normAutofit fontScale="92500"/>
          </a:bodyPr>
          <a:lstStyle/>
          <a:p>
            <a:r>
              <a:rPr lang="en-US" dirty="0" smtClean="0"/>
              <a:t>Manager, Interlibrary Loan Borrowing</a:t>
            </a:r>
            <a:endParaRPr lang="en-US" dirty="0"/>
          </a:p>
        </p:txBody>
      </p:sp>
      <p:sp>
        <p:nvSpPr>
          <p:cNvPr id="4" name="Text Placeholder 3"/>
          <p:cNvSpPr>
            <a:spLocks noGrp="1"/>
          </p:cNvSpPr>
          <p:nvPr>
            <p:ph type="body" sz="quarter" idx="13"/>
          </p:nvPr>
        </p:nvSpPr>
        <p:spPr/>
        <p:txBody>
          <a:bodyPr/>
          <a:lstStyle/>
          <a:p>
            <a:r>
              <a:rPr lang="en-US" sz="3200" dirty="0" smtClean="0"/>
              <a:t>Melissa Eighmy Brown</a:t>
            </a:r>
            <a:endParaRPr lang="en-US" sz="3200" dirty="0"/>
          </a:p>
        </p:txBody>
      </p:sp>
    </p:spTree>
    <p:extLst>
      <p:ext uri="{BB962C8B-B14F-4D97-AF65-F5344CB8AC3E}">
        <p14:creationId xmlns:p14="http://schemas.microsoft.com/office/powerpoint/2010/main" val="3903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Results</a:t>
            </a:r>
            <a:endParaRPr lang="en-US" dirty="0"/>
          </a:p>
        </p:txBody>
      </p:sp>
      <p:sp>
        <p:nvSpPr>
          <p:cNvPr id="3" name="Text Placeholder 2"/>
          <p:cNvSpPr>
            <a:spLocks noGrp="1"/>
          </p:cNvSpPr>
          <p:nvPr>
            <p:ph type="body" sz="quarter" idx="12"/>
          </p:nvPr>
        </p:nvSpPr>
        <p:spPr/>
        <p:txBody>
          <a:bodyPr/>
          <a:lstStyle/>
          <a:p>
            <a:pPr marL="0" indent="0">
              <a:buNone/>
            </a:pPr>
            <a:r>
              <a:rPr lang="en-US" dirty="0" smtClean="0"/>
              <a:t>“Anything but Scan and Deliver”</a:t>
            </a:r>
          </a:p>
          <a:p>
            <a:pPr marL="0" indent="0">
              <a:buNone/>
            </a:pPr>
            <a:endParaRPr lang="en-US" dirty="0"/>
          </a:p>
          <a:p>
            <a:pPr marL="0" indent="0">
              <a:buNone/>
            </a:pPr>
            <a:endParaRPr lang="en-US" dirty="0"/>
          </a:p>
        </p:txBody>
      </p:sp>
      <p:graphicFrame>
        <p:nvGraphicFramePr>
          <p:cNvPr id="13" name="Chart 12"/>
          <p:cNvGraphicFramePr/>
          <p:nvPr>
            <p:extLst/>
          </p:nvPr>
        </p:nvGraphicFramePr>
        <p:xfrm>
          <a:off x="2922952" y="1336431"/>
          <a:ext cx="5267571" cy="35481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594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200" dirty="0" smtClean="0"/>
              <a:t>Simplifying the </a:t>
            </a:r>
            <a:r>
              <a:rPr lang="en-US" sz="3200" dirty="0" err="1" smtClean="0"/>
              <a:t>ILLiad</a:t>
            </a:r>
            <a:r>
              <a:rPr lang="en-US" sz="3200" dirty="0" smtClean="0"/>
              <a:t> Chapter Request</a:t>
            </a:r>
            <a:endParaRPr lang="en-US" sz="3200" dirty="0"/>
          </a:p>
        </p:txBody>
      </p:sp>
      <p:sp>
        <p:nvSpPr>
          <p:cNvPr id="3" name="Text Placeholder 2"/>
          <p:cNvSpPr>
            <a:spLocks noGrp="1"/>
          </p:cNvSpPr>
          <p:nvPr>
            <p:ph type="body" sz="quarter" idx="12"/>
          </p:nvPr>
        </p:nvSpPr>
        <p:spPr/>
        <p:txBody>
          <a:bodyPr/>
          <a:lstStyle/>
          <a:p>
            <a:pPr marL="0" indent="0">
              <a:buNone/>
            </a:pPr>
            <a:r>
              <a:rPr lang="en-US" dirty="0" smtClean="0"/>
              <a:t>Modified book form to include optional chapter fields</a:t>
            </a:r>
          </a:p>
          <a:p>
            <a:pPr marL="0" indent="0">
              <a:buNone/>
            </a:pPr>
            <a:endParaRPr lang="en-US" dirty="0"/>
          </a:p>
        </p:txBody>
      </p:sp>
      <p:pic>
        <p:nvPicPr>
          <p:cNvPr id="4" name="Picture 3"/>
          <p:cNvPicPr>
            <a:picLocks noChangeAspect="1"/>
          </p:cNvPicPr>
          <p:nvPr/>
        </p:nvPicPr>
        <p:blipFill>
          <a:blip r:embed="rId3"/>
          <a:stretch>
            <a:fillRect/>
          </a:stretch>
        </p:blipFill>
        <p:spPr>
          <a:xfrm>
            <a:off x="808383" y="1564997"/>
            <a:ext cx="4081670" cy="2947992"/>
          </a:xfrm>
          <a:prstGeom prst="rect">
            <a:avLst/>
          </a:prstGeom>
        </p:spPr>
      </p:pic>
      <p:pic>
        <p:nvPicPr>
          <p:cNvPr id="5" name="Picture 4"/>
          <p:cNvPicPr>
            <a:picLocks noChangeAspect="1"/>
          </p:cNvPicPr>
          <p:nvPr/>
        </p:nvPicPr>
        <p:blipFill>
          <a:blip r:embed="rId4"/>
          <a:stretch>
            <a:fillRect/>
          </a:stretch>
        </p:blipFill>
        <p:spPr>
          <a:xfrm>
            <a:off x="4915879" y="1623390"/>
            <a:ext cx="3845772" cy="2457883"/>
          </a:xfrm>
          <a:prstGeom prst="rect">
            <a:avLst/>
          </a:prstGeom>
        </p:spPr>
      </p:pic>
    </p:spTree>
    <p:extLst>
      <p:ext uri="{BB962C8B-B14F-4D97-AF65-F5344CB8AC3E}">
        <p14:creationId xmlns:p14="http://schemas.microsoft.com/office/powerpoint/2010/main" val="23995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200" dirty="0" smtClean="0"/>
              <a:t>Usability: ILL and Doc Del in Discovery</a:t>
            </a:r>
            <a:endParaRPr lang="en-US" sz="3200" dirty="0"/>
          </a:p>
        </p:txBody>
      </p:sp>
      <p:sp>
        <p:nvSpPr>
          <p:cNvPr id="3" name="Text Placeholder 2"/>
          <p:cNvSpPr>
            <a:spLocks noGrp="1"/>
          </p:cNvSpPr>
          <p:nvPr>
            <p:ph type="body" sz="quarter" idx="12"/>
          </p:nvPr>
        </p:nvSpPr>
        <p:spPr/>
        <p:txBody>
          <a:bodyPr/>
          <a:lstStyle/>
          <a:p>
            <a:pPr marL="0" indent="0">
              <a:buNone/>
            </a:pPr>
            <a:endParaRPr lang="en-US" sz="2000" dirty="0"/>
          </a:p>
          <a:p>
            <a:pPr marL="0" indent="0">
              <a:buNone/>
            </a:pPr>
            <a:r>
              <a:rPr lang="en-US" sz="2000" dirty="0" smtClean="0"/>
              <a:t>Tested  Get a Chapter  and  Get the Article</a:t>
            </a:r>
          </a:p>
          <a:p>
            <a:pPr marL="0" indent="0">
              <a:buNone/>
            </a:pPr>
            <a:endParaRPr lang="en-US" sz="2000" dirty="0"/>
          </a:p>
          <a:p>
            <a:pPr marL="0" indent="0">
              <a:buNone/>
            </a:pPr>
            <a:r>
              <a:rPr lang="en-US" sz="2000" dirty="0" smtClean="0"/>
              <a:t>Results: </a:t>
            </a:r>
          </a:p>
          <a:p>
            <a:r>
              <a:rPr lang="en-US" sz="2000" dirty="0" smtClean="0"/>
              <a:t>The word “Get” implies immediacy</a:t>
            </a:r>
            <a:endParaRPr lang="en-US" sz="2000" dirty="0"/>
          </a:p>
          <a:p>
            <a:r>
              <a:rPr lang="en-US" sz="2000" dirty="0" smtClean="0"/>
              <a:t>ILL and Document Delivery are complicated in that they are siloed from other services. </a:t>
            </a:r>
          </a:p>
          <a:p>
            <a:pPr lvl="1"/>
            <a:r>
              <a:rPr lang="en-US" sz="1600" dirty="0" smtClean="0"/>
              <a:t>Users expected ILL requests to be in their main Library Account (not in </a:t>
            </a:r>
            <a:r>
              <a:rPr lang="en-US" sz="1600" dirty="0" err="1" smtClean="0"/>
              <a:t>ILLiad</a:t>
            </a:r>
            <a:r>
              <a:rPr lang="en-US" sz="1600" dirty="0" smtClean="0"/>
              <a:t>), even after just having submit the request in </a:t>
            </a:r>
            <a:r>
              <a:rPr lang="en-US" sz="1600" dirty="0" err="1" smtClean="0"/>
              <a:t>ILLiad</a:t>
            </a:r>
            <a:r>
              <a:rPr lang="en-US" sz="1600" dirty="0" smtClean="0"/>
              <a:t>.</a:t>
            </a:r>
            <a:endParaRPr lang="en-US" sz="1600" dirty="0"/>
          </a:p>
        </p:txBody>
      </p:sp>
      <p:sp>
        <p:nvSpPr>
          <p:cNvPr id="4" name="Rectangle 3"/>
          <p:cNvSpPr/>
          <p:nvPr/>
        </p:nvSpPr>
        <p:spPr>
          <a:xfrm>
            <a:off x="3548543" y="1410748"/>
            <a:ext cx="1744910" cy="335560"/>
          </a:xfrm>
          <a:prstGeom prst="rect">
            <a:avLst/>
          </a:prstGeom>
          <a:noFill/>
          <a:ln w="28575">
            <a:solidFill>
              <a:srgbClr val="77C0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284915" y="1410748"/>
            <a:ext cx="1686187" cy="335560"/>
          </a:xfrm>
          <a:prstGeom prst="rect">
            <a:avLst/>
          </a:prstGeom>
          <a:noFill/>
          <a:ln w="28575">
            <a:solidFill>
              <a:srgbClr val="77C0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305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200" dirty="0" smtClean="0"/>
              <a:t>Item Available with Document Delivery </a:t>
            </a:r>
            <a:endParaRPr lang="en-US" sz="3200" dirty="0"/>
          </a:p>
        </p:txBody>
      </p:sp>
      <p:sp>
        <p:nvSpPr>
          <p:cNvPr id="3" name="Text Placeholder 2"/>
          <p:cNvSpPr>
            <a:spLocks noGrp="1"/>
          </p:cNvSpPr>
          <p:nvPr>
            <p:ph type="body" sz="quarter" idx="12"/>
          </p:nvPr>
        </p:nvSpPr>
        <p:spPr/>
        <p:txBody>
          <a:bodyPr/>
          <a:lstStyle/>
          <a:p>
            <a:endParaRPr lang="en-US" dirty="0"/>
          </a:p>
        </p:txBody>
      </p:sp>
      <p:pic>
        <p:nvPicPr>
          <p:cNvPr id="4" name="Picture 3"/>
          <p:cNvPicPr>
            <a:picLocks noChangeAspect="1"/>
          </p:cNvPicPr>
          <p:nvPr/>
        </p:nvPicPr>
        <p:blipFill>
          <a:blip r:embed="rId2"/>
          <a:stretch>
            <a:fillRect/>
          </a:stretch>
        </p:blipFill>
        <p:spPr>
          <a:xfrm>
            <a:off x="755009" y="1657143"/>
            <a:ext cx="7476190" cy="1657143"/>
          </a:xfrm>
          <a:prstGeom prst="rect">
            <a:avLst/>
          </a:prstGeom>
        </p:spPr>
      </p:pic>
    </p:spTree>
    <p:extLst>
      <p:ext uri="{BB962C8B-B14F-4D97-AF65-F5344CB8AC3E}">
        <p14:creationId xmlns:p14="http://schemas.microsoft.com/office/powerpoint/2010/main" val="2899531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0786" y="343303"/>
            <a:ext cx="8439148" cy="948601"/>
          </a:xfrm>
        </p:spPr>
        <p:txBody>
          <a:bodyPr/>
          <a:lstStyle/>
          <a:p>
            <a:r>
              <a:rPr lang="en-US" sz="2800" dirty="0" smtClean="0"/>
              <a:t>Item Checked Out, Recallable, with Document Delivery and ILL Option</a:t>
            </a:r>
            <a:endParaRPr lang="en-US" sz="2800" dirty="0"/>
          </a:p>
        </p:txBody>
      </p:sp>
      <p:sp>
        <p:nvSpPr>
          <p:cNvPr id="3" name="Text Placeholder 2"/>
          <p:cNvSpPr>
            <a:spLocks noGrp="1"/>
          </p:cNvSpPr>
          <p:nvPr>
            <p:ph type="body" sz="quarter" idx="12"/>
          </p:nvPr>
        </p:nvSpPr>
        <p:spPr>
          <a:xfrm>
            <a:off x="340786" y="1216404"/>
            <a:ext cx="8439148" cy="2852258"/>
          </a:xfrm>
        </p:spPr>
        <p:txBody>
          <a:bodyPr/>
          <a:lstStyle/>
          <a:p>
            <a:pPr marL="0" indent="0">
              <a:buNone/>
            </a:pPr>
            <a:endParaRPr lang="en-US" dirty="0"/>
          </a:p>
        </p:txBody>
      </p:sp>
      <p:pic>
        <p:nvPicPr>
          <p:cNvPr id="4" name="Picture 3"/>
          <p:cNvPicPr>
            <a:picLocks noChangeAspect="1"/>
          </p:cNvPicPr>
          <p:nvPr/>
        </p:nvPicPr>
        <p:blipFill>
          <a:blip r:embed="rId2"/>
          <a:stretch>
            <a:fillRect/>
          </a:stretch>
        </p:blipFill>
        <p:spPr>
          <a:xfrm>
            <a:off x="830510" y="1799676"/>
            <a:ext cx="6523809" cy="1685714"/>
          </a:xfrm>
          <a:prstGeom prst="rect">
            <a:avLst/>
          </a:prstGeom>
        </p:spPr>
      </p:pic>
    </p:spTree>
    <p:extLst>
      <p:ext uri="{BB962C8B-B14F-4D97-AF65-F5344CB8AC3E}">
        <p14:creationId xmlns:p14="http://schemas.microsoft.com/office/powerpoint/2010/main" val="326569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Questions?</a:t>
            </a:r>
            <a:endParaRPr lang="en-US" sz="2800" dirty="0" smtClean="0"/>
          </a:p>
          <a:p>
            <a:pPr marL="457200" indent="-457200">
              <a:buFont typeface="+mj-lt"/>
              <a:buAutoNum type="arabicPeriod"/>
            </a:pPr>
            <a:endParaRPr lang="en-US" sz="2800" dirty="0"/>
          </a:p>
        </p:txBody>
      </p:sp>
    </p:spTree>
    <p:extLst>
      <p:ext uri="{BB962C8B-B14F-4D97-AF65-F5344CB8AC3E}">
        <p14:creationId xmlns:p14="http://schemas.microsoft.com/office/powerpoint/2010/main" val="165937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sz="2400" dirty="0" smtClean="0"/>
              <a:t>Melissa </a:t>
            </a:r>
            <a:r>
              <a:rPr lang="en-US" sz="2400" dirty="0" err="1" smtClean="0"/>
              <a:t>Eighmy</a:t>
            </a:r>
            <a:r>
              <a:rPr lang="en-US" sz="2400" dirty="0" smtClean="0"/>
              <a:t>-Brown</a:t>
            </a:r>
            <a:endParaRPr lang="en-US" sz="2400" dirty="0"/>
          </a:p>
        </p:txBody>
      </p:sp>
      <p:sp>
        <p:nvSpPr>
          <p:cNvPr id="10" name="Text Placeholder 9"/>
          <p:cNvSpPr>
            <a:spLocks noGrp="1"/>
          </p:cNvSpPr>
          <p:nvPr>
            <p:ph type="body" sz="quarter" idx="16"/>
          </p:nvPr>
        </p:nvSpPr>
        <p:spPr/>
        <p:txBody>
          <a:bodyPr/>
          <a:lstStyle/>
          <a:p>
            <a:r>
              <a:rPr lang="en-US" dirty="0" smtClean="0"/>
              <a:t>University of Minnesota </a:t>
            </a:r>
            <a:endParaRPr lang="en-US" dirty="0"/>
          </a:p>
        </p:txBody>
      </p:sp>
      <p:sp>
        <p:nvSpPr>
          <p:cNvPr id="11" name="Text Placeholder 10"/>
          <p:cNvSpPr>
            <a:spLocks noGrp="1"/>
          </p:cNvSpPr>
          <p:nvPr>
            <p:ph type="body" sz="quarter" idx="17"/>
          </p:nvPr>
        </p:nvSpPr>
        <p:spPr/>
        <p:txBody>
          <a:bodyPr/>
          <a:lstStyle/>
          <a:p>
            <a:r>
              <a:rPr lang="en-US" dirty="0" smtClean="0"/>
              <a:t>eighm002@umn.edu</a:t>
            </a:r>
            <a:endParaRPr lang="en-US" dirty="0"/>
          </a:p>
        </p:txBody>
      </p:sp>
      <p:sp>
        <p:nvSpPr>
          <p:cNvPr id="12" name="Text Placeholder 11"/>
          <p:cNvSpPr>
            <a:spLocks noGrp="1"/>
          </p:cNvSpPr>
          <p:nvPr>
            <p:ph type="body" sz="quarter" idx="18"/>
          </p:nvPr>
        </p:nvSpPr>
        <p:spPr/>
        <p:txBody>
          <a:bodyPr/>
          <a:lstStyle/>
          <a:p>
            <a:r>
              <a:rPr lang="en-US" sz="2400" dirty="0" smtClean="0"/>
              <a:t>Kate McCready</a:t>
            </a:r>
            <a:endParaRPr lang="en-US" sz="2400" dirty="0"/>
          </a:p>
        </p:txBody>
      </p:sp>
      <p:sp>
        <p:nvSpPr>
          <p:cNvPr id="13" name="Text Placeholder 12"/>
          <p:cNvSpPr>
            <a:spLocks noGrp="1"/>
          </p:cNvSpPr>
          <p:nvPr>
            <p:ph type="body" sz="quarter" idx="19"/>
          </p:nvPr>
        </p:nvSpPr>
        <p:spPr/>
        <p:txBody>
          <a:bodyPr/>
          <a:lstStyle/>
          <a:p>
            <a:r>
              <a:rPr lang="en-US" dirty="0" smtClean="0"/>
              <a:t>University of Minnesota	</a:t>
            </a:r>
            <a:endParaRPr lang="en-US" dirty="0"/>
          </a:p>
        </p:txBody>
      </p:sp>
      <p:sp>
        <p:nvSpPr>
          <p:cNvPr id="14" name="Text Placeholder 13"/>
          <p:cNvSpPr>
            <a:spLocks noGrp="1"/>
          </p:cNvSpPr>
          <p:nvPr>
            <p:ph type="body" sz="quarter" idx="20"/>
          </p:nvPr>
        </p:nvSpPr>
        <p:spPr/>
        <p:txBody>
          <a:bodyPr/>
          <a:lstStyle/>
          <a:p>
            <a:r>
              <a:rPr lang="en-US" dirty="0" smtClean="0"/>
              <a:t>mccre008@umn.edu</a:t>
            </a:r>
            <a:endParaRPr lang="en-US" dirty="0"/>
          </a:p>
        </p:txBody>
      </p:sp>
    </p:spTree>
    <p:extLst>
      <p:ext uri="{BB962C8B-B14F-4D97-AF65-F5344CB8AC3E}">
        <p14:creationId xmlns:p14="http://schemas.microsoft.com/office/powerpoint/2010/main" val="83423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950" r="1950"/>
          <a:stretch>
            <a:fillRect/>
          </a:stretch>
        </p:blipFill>
        <p:spPr/>
      </p:pic>
      <p:sp>
        <p:nvSpPr>
          <p:cNvPr id="3" name="Text Placeholder 2"/>
          <p:cNvSpPr>
            <a:spLocks noGrp="1"/>
          </p:cNvSpPr>
          <p:nvPr>
            <p:ph type="body" sz="quarter" idx="12"/>
          </p:nvPr>
        </p:nvSpPr>
        <p:spPr/>
        <p:txBody>
          <a:bodyPr>
            <a:normAutofit fontScale="92500"/>
          </a:bodyPr>
          <a:lstStyle/>
          <a:p>
            <a:r>
              <a:rPr lang="en-US" dirty="0" smtClean="0"/>
              <a:t>Director, Content Services Department</a:t>
            </a:r>
            <a:endParaRPr lang="en-US" dirty="0"/>
          </a:p>
        </p:txBody>
      </p:sp>
      <p:sp>
        <p:nvSpPr>
          <p:cNvPr id="4" name="Text Placeholder 3"/>
          <p:cNvSpPr>
            <a:spLocks noGrp="1"/>
          </p:cNvSpPr>
          <p:nvPr>
            <p:ph type="body" sz="quarter" idx="13"/>
          </p:nvPr>
        </p:nvSpPr>
        <p:spPr/>
        <p:txBody>
          <a:bodyPr/>
          <a:lstStyle/>
          <a:p>
            <a:r>
              <a:rPr lang="en-US" dirty="0" smtClean="0"/>
              <a:t>Kate McCready	</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184" r="2126" b="5226"/>
          <a:stretch/>
        </p:blipFill>
        <p:spPr>
          <a:xfrm>
            <a:off x="1114447" y="1386766"/>
            <a:ext cx="1761082" cy="1960600"/>
          </a:xfrm>
          <a:prstGeom prst="rect">
            <a:avLst/>
          </a:prstGeom>
        </p:spPr>
      </p:pic>
    </p:spTree>
    <p:extLst>
      <p:ext uri="{BB962C8B-B14F-4D97-AF65-F5344CB8AC3E}">
        <p14:creationId xmlns:p14="http://schemas.microsoft.com/office/powerpoint/2010/main" val="269390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University of Minnesota Overview </a:t>
            </a:r>
            <a:endParaRPr lang="en-US" dirty="0"/>
          </a:p>
        </p:txBody>
      </p:sp>
      <p:sp>
        <p:nvSpPr>
          <p:cNvPr id="3" name="Text Placeholder 2"/>
          <p:cNvSpPr>
            <a:spLocks noGrp="1"/>
          </p:cNvSpPr>
          <p:nvPr>
            <p:ph type="body" sz="quarter" idx="12"/>
          </p:nvPr>
        </p:nvSpPr>
        <p:spPr/>
        <p:txBody>
          <a:bodyPr/>
          <a:lstStyle/>
          <a:p>
            <a:r>
              <a:rPr lang="en-US" dirty="0" smtClean="0"/>
              <a:t>2017 Twin Cities Student Enrollment: </a:t>
            </a:r>
            <a:r>
              <a:rPr lang="en-US" b="1" dirty="0" smtClean="0"/>
              <a:t>51,848</a:t>
            </a:r>
          </a:p>
          <a:p>
            <a:r>
              <a:rPr lang="en-US" dirty="0" smtClean="0"/>
              <a:t>Libraries on the TC Campus: </a:t>
            </a:r>
            <a:r>
              <a:rPr lang="en-US" b="1" dirty="0" smtClean="0"/>
              <a:t>12</a:t>
            </a:r>
          </a:p>
          <a:p>
            <a:r>
              <a:rPr lang="en-US" dirty="0" smtClean="0"/>
              <a:t>Volumes </a:t>
            </a:r>
            <a:r>
              <a:rPr lang="en-US" dirty="0"/>
              <a:t>in our </a:t>
            </a:r>
            <a:r>
              <a:rPr lang="en-US" dirty="0" smtClean="0"/>
              <a:t>Collections: </a:t>
            </a:r>
            <a:r>
              <a:rPr lang="en-US" b="1" dirty="0" smtClean="0"/>
              <a:t>8,256,400</a:t>
            </a:r>
            <a:endParaRPr lang="en-US" dirty="0"/>
          </a:p>
          <a:p>
            <a:pPr marL="0" indent="0">
              <a:buNone/>
            </a:pPr>
            <a:endParaRPr lang="en-US" dirty="0" smtClean="0"/>
          </a:p>
          <a:p>
            <a:r>
              <a:rPr lang="en-US" dirty="0" smtClean="0"/>
              <a:t>ILL Borrowing: </a:t>
            </a:r>
            <a:r>
              <a:rPr lang="en-US" b="1" dirty="0" smtClean="0"/>
              <a:t>48,165</a:t>
            </a:r>
          </a:p>
          <a:p>
            <a:r>
              <a:rPr lang="en-US" dirty="0" smtClean="0"/>
              <a:t>ILL Lending (total including state resource </a:t>
            </a:r>
            <a:r>
              <a:rPr lang="en-US" dirty="0"/>
              <a:t>s</a:t>
            </a:r>
            <a:r>
              <a:rPr lang="en-US" dirty="0" smtClean="0"/>
              <a:t>haring program): </a:t>
            </a:r>
            <a:r>
              <a:rPr lang="en-US" b="1" dirty="0" smtClean="0"/>
              <a:t>107,430</a:t>
            </a:r>
          </a:p>
        </p:txBody>
      </p:sp>
    </p:spTree>
    <p:extLst>
      <p:ext uri="{BB962C8B-B14F-4D97-AF65-F5344CB8AC3E}">
        <p14:creationId xmlns:p14="http://schemas.microsoft.com/office/powerpoint/2010/main" val="112539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sz="4000" dirty="0" smtClean="0"/>
          </a:p>
          <a:p>
            <a:r>
              <a:rPr lang="en-US" sz="4000" dirty="0" smtClean="0"/>
              <a:t>Agenda:</a:t>
            </a:r>
          </a:p>
          <a:p>
            <a:pPr marL="742950" indent="-742950">
              <a:buAutoNum type="arabicPeriod"/>
            </a:pPr>
            <a:r>
              <a:rPr lang="en-US" sz="4000" dirty="0" smtClean="0"/>
              <a:t>The Ideal</a:t>
            </a:r>
          </a:p>
          <a:p>
            <a:pPr marL="742950" indent="-742950">
              <a:buAutoNum type="arabicPeriod"/>
            </a:pPr>
            <a:r>
              <a:rPr lang="en-US" sz="4000" dirty="0" smtClean="0"/>
              <a:t>Feasibility Analysis</a:t>
            </a:r>
          </a:p>
          <a:p>
            <a:pPr marL="742950" indent="-742950">
              <a:buAutoNum type="arabicPeriod"/>
            </a:pPr>
            <a:r>
              <a:rPr lang="en-US" sz="4000" dirty="0" smtClean="0"/>
              <a:t>Implementation</a:t>
            </a:r>
          </a:p>
          <a:p>
            <a:endParaRPr lang="en-US" sz="4000" dirty="0"/>
          </a:p>
        </p:txBody>
      </p:sp>
    </p:spTree>
    <p:extLst>
      <p:ext uri="{BB962C8B-B14F-4D97-AF65-F5344CB8AC3E}">
        <p14:creationId xmlns:p14="http://schemas.microsoft.com/office/powerpoint/2010/main" val="426929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a:t>
            </a:r>
            <a:r>
              <a:rPr lang="en-US" dirty="0" smtClean="0"/>
              <a:t>he Ideal</a:t>
            </a:r>
            <a:endParaRPr lang="en-US" dirty="0"/>
          </a:p>
        </p:txBody>
      </p:sp>
    </p:spTree>
    <p:extLst>
      <p:ext uri="{BB962C8B-B14F-4D97-AF65-F5344CB8AC3E}">
        <p14:creationId xmlns:p14="http://schemas.microsoft.com/office/powerpoint/2010/main" val="38520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A Short History…</a:t>
            </a:r>
            <a:endParaRPr lang="en-US" dirty="0"/>
          </a:p>
        </p:txBody>
      </p:sp>
      <p:sp>
        <p:nvSpPr>
          <p:cNvPr id="3" name="Text Placeholder 2"/>
          <p:cNvSpPr>
            <a:spLocks noGrp="1"/>
          </p:cNvSpPr>
          <p:nvPr>
            <p:ph type="body" sz="quarter" idx="12"/>
          </p:nvPr>
        </p:nvSpPr>
        <p:spPr/>
        <p:txBody>
          <a:bodyPr/>
          <a:lstStyle/>
          <a:p>
            <a:r>
              <a:rPr lang="en-US" dirty="0" smtClean="0"/>
              <a:t>2011: U of MN discontinues fee-based Doc Del Service</a:t>
            </a:r>
          </a:p>
          <a:p>
            <a:r>
              <a:rPr lang="en-US" dirty="0" smtClean="0"/>
              <a:t>Implements soft-roll out of free service in 2016</a:t>
            </a:r>
          </a:p>
          <a:p>
            <a:r>
              <a:rPr lang="en-US" dirty="0" smtClean="0"/>
              <a:t>2017: exploring options to incorporate new document delivery service into existing discovery environment</a:t>
            </a:r>
          </a:p>
          <a:p>
            <a:endParaRPr lang="en-US" dirty="0" smtClean="0"/>
          </a:p>
          <a:p>
            <a:endParaRPr lang="en-US" dirty="0"/>
          </a:p>
        </p:txBody>
      </p:sp>
      <p:pic>
        <p:nvPicPr>
          <p:cNvPr id="5" name="Picture 4"/>
          <p:cNvPicPr>
            <a:picLocks noChangeAspect="1"/>
          </p:cNvPicPr>
          <p:nvPr/>
        </p:nvPicPr>
        <p:blipFill>
          <a:blip r:embed="rId2"/>
          <a:stretch>
            <a:fillRect/>
          </a:stretch>
        </p:blipFill>
        <p:spPr>
          <a:xfrm>
            <a:off x="2822713" y="2809190"/>
            <a:ext cx="4760934" cy="1510850"/>
          </a:xfrm>
          <a:prstGeom prst="rect">
            <a:avLst/>
          </a:prstGeom>
        </p:spPr>
      </p:pic>
    </p:spTree>
    <p:extLst>
      <p:ext uri="{BB962C8B-B14F-4D97-AF65-F5344CB8AC3E}">
        <p14:creationId xmlns:p14="http://schemas.microsoft.com/office/powerpoint/2010/main" val="67387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Delivery Services</a:t>
            </a:r>
            <a:endParaRPr lang="en-US" dirty="0"/>
          </a:p>
        </p:txBody>
      </p:sp>
      <p:graphicFrame>
        <p:nvGraphicFramePr>
          <p:cNvPr id="4" name="Diagram 3"/>
          <p:cNvGraphicFramePr/>
          <p:nvPr>
            <p:extLst>
              <p:ext uri="{D42A27DB-BD31-4B8C-83A1-F6EECF244321}">
                <p14:modId xmlns:p14="http://schemas.microsoft.com/office/powerpoint/2010/main" val="70814868"/>
              </p:ext>
            </p:extLst>
          </p:nvPr>
        </p:nvGraphicFramePr>
        <p:xfrm>
          <a:off x="1612207" y="1250463"/>
          <a:ext cx="5896305" cy="3141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240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The Ideal</a:t>
            </a:r>
            <a:endParaRPr lang="en-US" dirty="0"/>
          </a:p>
        </p:txBody>
      </p:sp>
      <p:sp>
        <p:nvSpPr>
          <p:cNvPr id="3" name="Text Placeholder 2"/>
          <p:cNvSpPr>
            <a:spLocks noGrp="1"/>
          </p:cNvSpPr>
          <p:nvPr>
            <p:ph type="body" sz="quarter" idx="12"/>
          </p:nvPr>
        </p:nvSpPr>
        <p:spPr/>
        <p:txBody>
          <a:bodyPr/>
          <a:lstStyle/>
          <a:p>
            <a:pPr marL="0" indent="0">
              <a:buNone/>
            </a:pPr>
            <a:r>
              <a:rPr lang="en-US" sz="2000" b="1" dirty="0" smtClean="0"/>
              <a:t>One Button Smart Fulfillment System</a:t>
            </a:r>
            <a:endParaRPr lang="en-US" sz="2000" b="1" dirty="0"/>
          </a:p>
        </p:txBody>
      </p:sp>
      <p:pic>
        <p:nvPicPr>
          <p:cNvPr id="4" name="Picture 3"/>
          <p:cNvPicPr>
            <a:picLocks noChangeAspect="1"/>
          </p:cNvPicPr>
          <p:nvPr/>
        </p:nvPicPr>
        <p:blipFill>
          <a:blip r:embed="rId2"/>
          <a:stretch>
            <a:fillRect/>
          </a:stretch>
        </p:blipFill>
        <p:spPr>
          <a:xfrm>
            <a:off x="389082" y="1607739"/>
            <a:ext cx="3409524" cy="1371429"/>
          </a:xfrm>
          <a:prstGeom prst="rect">
            <a:avLst/>
          </a:prstGeom>
        </p:spPr>
      </p:pic>
      <p:sp>
        <p:nvSpPr>
          <p:cNvPr id="5" name="Right Arrow 4"/>
          <p:cNvSpPr/>
          <p:nvPr/>
        </p:nvSpPr>
        <p:spPr>
          <a:xfrm>
            <a:off x="3925955" y="1795670"/>
            <a:ext cx="1106557" cy="344556"/>
          </a:xfrm>
          <a:prstGeom prst="rightArrow">
            <a:avLst/>
          </a:prstGeom>
          <a:solidFill>
            <a:srgbClr val="4C8C2B"/>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159860" y="1538120"/>
            <a:ext cx="1636643" cy="923330"/>
          </a:xfrm>
          <a:prstGeom prst="rect">
            <a:avLst/>
          </a:prstGeom>
          <a:noFill/>
        </p:spPr>
        <p:txBody>
          <a:bodyPr wrap="square" rtlCol="0">
            <a:spAutoFit/>
          </a:bodyPr>
          <a:lstStyle/>
          <a:p>
            <a:r>
              <a:rPr lang="en-US" dirty="0" smtClean="0"/>
              <a:t>Request form with optional chapter fields</a:t>
            </a:r>
            <a:endParaRPr lang="en-US" dirty="0"/>
          </a:p>
        </p:txBody>
      </p:sp>
      <p:sp>
        <p:nvSpPr>
          <p:cNvPr id="9" name="Flowchart: Decision 8"/>
          <p:cNvSpPr/>
          <p:nvPr/>
        </p:nvSpPr>
        <p:spPr>
          <a:xfrm>
            <a:off x="5032512" y="2482080"/>
            <a:ext cx="1704766" cy="745294"/>
          </a:xfrm>
          <a:prstGeom prst="flowChartDecisi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dirty="0" smtClean="0"/>
              <a:t>Availability  check</a:t>
            </a:r>
            <a:endParaRPr lang="en-US" sz="1100" dirty="0"/>
          </a:p>
        </p:txBody>
      </p:sp>
      <p:sp>
        <p:nvSpPr>
          <p:cNvPr id="11" name="Down Arrow 10"/>
          <p:cNvSpPr/>
          <p:nvPr/>
        </p:nvSpPr>
        <p:spPr>
          <a:xfrm>
            <a:off x="5735808" y="3438939"/>
            <a:ext cx="298173" cy="602974"/>
          </a:xfrm>
          <a:prstGeom prst="downArrow">
            <a:avLst/>
          </a:prstGeom>
          <a:solidFill>
            <a:srgbClr val="4C8C2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5245476" y="4189820"/>
            <a:ext cx="1348271" cy="600294"/>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Local Paging </a:t>
            </a:r>
            <a:endParaRPr lang="en-US" dirty="0"/>
          </a:p>
        </p:txBody>
      </p:sp>
      <p:sp>
        <p:nvSpPr>
          <p:cNvPr id="14" name="Left Arrow 13"/>
          <p:cNvSpPr/>
          <p:nvPr/>
        </p:nvSpPr>
        <p:spPr>
          <a:xfrm>
            <a:off x="4490627" y="3204438"/>
            <a:ext cx="834886" cy="329968"/>
          </a:xfrm>
          <a:prstGeom prst="leftArrow">
            <a:avLst/>
          </a:prstGeom>
          <a:solidFill>
            <a:srgbClr val="4C8C2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2447971" y="3134807"/>
            <a:ext cx="1719838" cy="605619"/>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ILL or Doc Del</a:t>
            </a:r>
            <a:endParaRPr lang="en-US" dirty="0"/>
          </a:p>
        </p:txBody>
      </p:sp>
    </p:spTree>
    <p:extLst>
      <p:ext uri="{BB962C8B-B14F-4D97-AF65-F5344CB8AC3E}">
        <p14:creationId xmlns:p14="http://schemas.microsoft.com/office/powerpoint/2010/main" val="334232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e1e867eb-0ccf-46b3-a8be-678a344b5681"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A350515AF1295244B26E4E6D23BF0BEB" ma:contentTypeVersion="60" ma:contentTypeDescription="Create a new document." ma:contentTypeScope="" ma:versionID="3ab1845c282ca95ea55a370b014f16f3">
  <xsd:schema xmlns:xsd="http://www.w3.org/2001/XMLSchema" xmlns:xs="http://www.w3.org/2001/XMLSchema" xmlns:p="http://schemas.microsoft.com/office/2006/metadata/properties" xmlns:ns2="6b67d80f-331f-4b51-b18e-81b8c101c29d" targetNamespace="http://schemas.microsoft.com/office/2006/metadata/properties" ma:root="true" ma:fieldsID="dc18ffd4b9c37d9f1a33ccc21d583d93" ns2:_="">
    <xsd:import namespace="6b67d80f-331f-4b51-b18e-81b8c101c29d"/>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67d80f-331f-4b51-b18e-81b8c101c29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593AE6-1AD2-44A9-9585-67BB81296102}">
  <ds:schemaRefs>
    <ds:schemaRef ds:uri="Microsoft.SharePoint.Taxonomy.ContentTypeSync"/>
  </ds:schemaRefs>
</ds:datastoreItem>
</file>

<file path=customXml/itemProps2.xml><?xml version="1.0" encoding="utf-8"?>
<ds:datastoreItem xmlns:ds="http://schemas.openxmlformats.org/officeDocument/2006/customXml" ds:itemID="{595F8081-E4B0-4ACB-86C3-2F58A415E77B}">
  <ds:schemaRefs>
    <ds:schemaRef ds:uri="http://schemas.microsoft.com/sharepoint/v3/contenttype/forms"/>
  </ds:schemaRefs>
</ds:datastoreItem>
</file>

<file path=customXml/itemProps3.xml><?xml version="1.0" encoding="utf-8"?>
<ds:datastoreItem xmlns:ds="http://schemas.openxmlformats.org/officeDocument/2006/customXml" ds:itemID="{E7E988F0-95B4-4FCA-A550-26E1636850FD}">
  <ds:schemaRef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6b67d80f-331f-4b51-b18e-81b8c101c29d"/>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B82E809F-BB71-443C-980C-C97BB9F2C3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67d80f-331f-4b51-b18e-81b8c101c2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16075</TotalTime>
  <Words>785</Words>
  <Application>Microsoft Office PowerPoint</Application>
  <PresentationFormat>On-screen Show (16:9)</PresentationFormat>
  <Paragraphs>138</Paragraphs>
  <Slides>26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ＭＳ Ｐゴシック</vt:lpstr>
      <vt:lpstr>Arial</vt:lpstr>
      <vt:lpstr>Calibri</vt:lpstr>
      <vt:lpstr>Mangal</vt:lpstr>
      <vt:lpstr>Confidential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Blake,Clint</dc:creator>
  <cp:lastModifiedBy>Melissa Eighmy Brown</cp:lastModifiedBy>
  <cp:revision>274</cp:revision>
  <dcterms:created xsi:type="dcterms:W3CDTF">2015-04-17T19:58:50Z</dcterms:created>
  <dcterms:modified xsi:type="dcterms:W3CDTF">2018-03-02T21:07:37Z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0x010100A350515AF1295244B26E4E6D23BF0BEB</vt:lpwstr>
  </property>
</Properties>
</file>