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5143500" type="screen16x9"/>
  <p:notesSz cx="6858000" cy="9144000"/>
  <p:embeddedFontLst>
    <p:embeddedFont>
      <p:font typeface="Maven Pro" panose="020B0604020202020204" charset="0"/>
      <p:regular r:id="rId28"/>
      <p:bold r:id="rId29"/>
    </p:embeddedFont>
    <p:embeddedFont>
      <p:font typeface="Georgia" panose="02040502050405020303" pitchFamily="18" charset="0"/>
      <p:regular r:id="rId30"/>
      <p:bold r:id="rId31"/>
      <p:italic r:id="rId32"/>
      <p:boldItalic r:id="rId33"/>
    </p:embeddedFont>
    <p:embeddedFont>
      <p:font typeface="Nuni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16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674215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6142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We also think that some of our issues have to do with students not being authenticated to use our full text. Toward the end of our project we noticed that Discover had begun to make getting the article very clear in some cases. You would find the wording “Full Text from Science Direct” and other unambiguous language. When asked why they still chose to submit an ILL request, they said the full text would not open. They were not authenticated. There is a yellow line at the top of the opening screen which is easy to find if you are looking for it. But if you are not, it is easy to miss. You have two different experiences with searching on campus compared to off campus. </a:t>
            </a:r>
            <a:endParaRPr/>
          </a:p>
        </p:txBody>
      </p:sp>
    </p:spTree>
    <p:extLst>
      <p:ext uri="{BB962C8B-B14F-4D97-AF65-F5344CB8AC3E}">
        <p14:creationId xmlns:p14="http://schemas.microsoft.com/office/powerpoint/2010/main" val="190959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What did we find? We own digital copy but patron still want the print copy</a:t>
            </a:r>
            <a:endParaRPr b="1"/>
          </a:p>
          <a:p>
            <a:pPr marL="0" lvl="0" indent="0" rtl="0">
              <a:spcBef>
                <a:spcPts val="0"/>
              </a:spcBef>
              <a:spcAft>
                <a:spcPts val="0"/>
              </a:spcAft>
              <a:buNone/>
            </a:pPr>
            <a:r>
              <a:rPr lang="en"/>
              <a:t>One aspect we set out to explore was the question of print vs digital books.  We have some frequent users of interlibrary loan who have explained to us that they prefer print and are not interested in our online books.  And we get a substantial number of requests for books which are clearly available in digital form in our catalog.  So we queried some who had placed such requests.  As expected, some simply were not interested in an online book.</a:t>
            </a:r>
            <a:endParaRPr/>
          </a:p>
        </p:txBody>
      </p:sp>
    </p:spTree>
    <p:extLst>
      <p:ext uri="{BB962C8B-B14F-4D97-AF65-F5344CB8AC3E}">
        <p14:creationId xmlns:p14="http://schemas.microsoft.com/office/powerpoint/2010/main" val="1694866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  Most of our digital books can be viewed in a straightforward manner, but in order to save a copy, you must take a number of preliminary steps, such as establishing an account and downloading a special Adobe file.  Some patrons said they were not willing to do that; they would rather have us obtain a print copy through interlibrary loan. </a:t>
            </a:r>
            <a:endParaRPr/>
          </a:p>
          <a:p>
            <a:pPr marL="0" lvl="0" indent="0" rtl="0">
              <a:lnSpc>
                <a:spcPct val="115000"/>
              </a:lnSpc>
              <a:spcBef>
                <a:spcPts val="0"/>
              </a:spcBef>
              <a:spcAft>
                <a:spcPts val="0"/>
              </a:spcAft>
              <a:buNone/>
            </a:pPr>
            <a:r>
              <a:rPr lang="en"/>
              <a:t>The use statistics for our digital books in general is impressive, so the ILL experience is not instructive for the larger Library’s acquisition policy.  In fact, occasionally we will have a patron tell us they are only interested in a digital copy.</a:t>
            </a:r>
            <a:endParaRPr/>
          </a:p>
        </p:txBody>
      </p:sp>
    </p:spTree>
    <p:extLst>
      <p:ext uri="{BB962C8B-B14F-4D97-AF65-F5344CB8AC3E}">
        <p14:creationId xmlns:p14="http://schemas.microsoft.com/office/powerpoint/2010/main" val="249924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Books on our shelf. Students figured out that ILL would pull books for them. </a:t>
            </a:r>
            <a:endParaRPr/>
          </a:p>
          <a:p>
            <a:pPr marL="0" lvl="0" indent="0" rtl="0">
              <a:lnSpc>
                <a:spcPct val="115000"/>
              </a:lnSpc>
              <a:spcBef>
                <a:spcPts val="0"/>
              </a:spcBef>
              <a:spcAft>
                <a:spcPts val="0"/>
              </a:spcAft>
              <a:buNone/>
            </a:pPr>
            <a:r>
              <a:rPr lang="en" sz="1200">
                <a:latin typeface="Times New Roman"/>
                <a:ea typeface="Times New Roman"/>
                <a:cs typeface="Times New Roman"/>
                <a:sym typeface="Times New Roman"/>
              </a:rPr>
              <a:t> </a:t>
            </a:r>
            <a:r>
              <a:rPr lang="en"/>
              <a:t>We provide document delivery to faculty offices whether a book is in our collection or we borrow it from another library.  Since we are going to provide it to them, whether from our collection or elsewhere, some faculty apparently hadn’t searched our holdings first. When told about the digital copy, they said they would definitely make use of it, but only until their print copy arrived.  They still wanted us to borrow the print copy.  So while they did make use of the digital copy, it did not substitute for the loan of the print copy.  </a:t>
            </a:r>
            <a:endParaRPr/>
          </a:p>
          <a:p>
            <a:pPr marL="0" lvl="0" indent="0"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a:t>The use statistics for our digital books in general is impressive, so the ILL experience is not instructive for the larger Library’s acquisition policy.  In fact, occasionally we will have a patron tell us they are only interested in a digital copy.</a:t>
            </a:r>
            <a:endParaRPr/>
          </a:p>
        </p:txBody>
      </p:sp>
    </p:spTree>
    <p:extLst>
      <p:ext uri="{BB962C8B-B14F-4D97-AF65-F5344CB8AC3E}">
        <p14:creationId xmlns:p14="http://schemas.microsoft.com/office/powerpoint/2010/main" val="1267731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a:t>Different devices - Macs v. PCs; different handheld devices may work less effectively; </a:t>
            </a:r>
            <a:endParaRPr sz="1200"/>
          </a:p>
          <a:p>
            <a:pPr marL="0" lvl="0" indent="0">
              <a:spcBef>
                <a:spcPts val="0"/>
              </a:spcBef>
              <a:spcAft>
                <a:spcPts val="0"/>
              </a:spcAft>
              <a:buNone/>
            </a:pPr>
            <a:endParaRPr sz="1200"/>
          </a:p>
          <a:p>
            <a:pPr marL="0" lvl="0" indent="0">
              <a:spcBef>
                <a:spcPts val="0"/>
              </a:spcBef>
              <a:spcAft>
                <a:spcPts val="0"/>
              </a:spcAft>
              <a:buNone/>
            </a:pPr>
            <a:r>
              <a:rPr lang="en" sz="1200"/>
              <a:t>Ex. student that could only see a portion of the screen she was supposed to because of the device she was using.  She couldn’t tell that she just needed to make what was on her screen much smaller.</a:t>
            </a:r>
            <a:endParaRPr sz="1200"/>
          </a:p>
          <a:p>
            <a:pPr marL="0" lvl="0" indent="0">
              <a:spcBef>
                <a:spcPts val="0"/>
              </a:spcBef>
              <a:spcAft>
                <a:spcPts val="0"/>
              </a:spcAft>
              <a:buNone/>
            </a:pPr>
            <a:endParaRPr sz="1200"/>
          </a:p>
          <a:p>
            <a:pPr marL="0" lvl="0" indent="0">
              <a:spcBef>
                <a:spcPts val="0"/>
              </a:spcBef>
              <a:spcAft>
                <a:spcPts val="0"/>
              </a:spcAft>
              <a:buNone/>
            </a:pPr>
            <a:r>
              <a:rPr lang="en" sz="1200"/>
              <a:t>Browser issues</a:t>
            </a:r>
            <a:endParaRPr sz="1200"/>
          </a:p>
          <a:p>
            <a:pPr marL="0" lvl="0" indent="0">
              <a:spcBef>
                <a:spcPts val="0"/>
              </a:spcBef>
              <a:spcAft>
                <a:spcPts val="0"/>
              </a:spcAft>
              <a:buNone/>
            </a:pPr>
            <a:endParaRPr sz="1200"/>
          </a:p>
          <a:p>
            <a:pPr marL="0" lvl="0" indent="0">
              <a:spcBef>
                <a:spcPts val="0"/>
              </a:spcBef>
              <a:spcAft>
                <a:spcPts val="0"/>
              </a:spcAft>
              <a:buNone/>
            </a:pPr>
            <a:r>
              <a:rPr lang="en" sz="1200"/>
              <a:t>Old browsers, especially IE, are often bad.  Some databases work better or don’t work with different browsers.</a:t>
            </a:r>
            <a:endParaRPr sz="1200"/>
          </a:p>
          <a:p>
            <a:pPr marL="0" lvl="0" indent="0">
              <a:spcBef>
                <a:spcPts val="0"/>
              </a:spcBef>
              <a:spcAft>
                <a:spcPts val="0"/>
              </a:spcAft>
              <a:buNone/>
            </a:pPr>
            <a:endParaRPr sz="1200"/>
          </a:p>
          <a:p>
            <a:pPr marL="0" lvl="0" indent="0" rtl="0">
              <a:spcBef>
                <a:spcPts val="0"/>
              </a:spcBef>
              <a:spcAft>
                <a:spcPts val="0"/>
              </a:spcAft>
              <a:buNone/>
            </a:pPr>
            <a:r>
              <a:rPr lang="en" sz="1200"/>
              <a:t>Ex. of teacher using her work computer on very, very old version of Internet Explorer and couldn’t access articles.</a:t>
            </a:r>
            <a:endParaRPr sz="1200"/>
          </a:p>
        </p:txBody>
      </p:sp>
    </p:spTree>
    <p:extLst>
      <p:ext uri="{BB962C8B-B14F-4D97-AF65-F5344CB8AC3E}">
        <p14:creationId xmlns:p14="http://schemas.microsoft.com/office/powerpoint/2010/main" val="102612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52715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30707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Last year we decided that we should make patrons aware when we supplied materials from our collections.  We tried a number of ideas on how best to do that.  We wanted to find a way to tell them that would be hard for them to miss, but we wanted to do it in such a way that it did not involve much new work for us. The best idea we could come up with was to delete the author line of the ILLiad request and add wording to the effect that we supplied it from our Library.  There is not room for much else, but we often add “try our Journal Title List,” since it is usually the single most helpful advice.  </a:t>
            </a:r>
            <a:endParaRPr/>
          </a:p>
          <a:p>
            <a:pPr marL="0" lvl="0" indent="0"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rtl="0">
              <a:spcBef>
                <a:spcPts val="0"/>
              </a:spcBef>
              <a:spcAft>
                <a:spcPts val="0"/>
              </a:spcAft>
              <a:buNone/>
            </a:pPr>
            <a:endParaRPr/>
          </a:p>
        </p:txBody>
      </p:sp>
    </p:spTree>
    <p:extLst>
      <p:ext uri="{BB962C8B-B14F-4D97-AF65-F5344CB8AC3E}">
        <p14:creationId xmlns:p14="http://schemas.microsoft.com/office/powerpoint/2010/main" val="1491183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Last year we decided that we should make patrons aware when we supplied materials from our collections.  We tried a number of ideas on how best to do that.  We wanted to find a way to tell them that would be hard for them to miss, but we wanted to do it in such a way that it did not involve much new work for us. The best idea we could come up with was to delete the author line of the ILLiad request and add wording to the effect that we supplied it from our Library.  There is not room for much else, but we often add “try our Journal Title List,” since it is usually the single most helpful advice.  </a:t>
            </a:r>
            <a:endParaRPr/>
          </a:p>
          <a:p>
            <a:pPr marL="0" lvl="0" indent="0"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rtl="0">
              <a:spcBef>
                <a:spcPts val="0"/>
              </a:spcBef>
              <a:spcAft>
                <a:spcPts val="0"/>
              </a:spcAft>
              <a:buNone/>
            </a:pPr>
            <a:endParaRPr/>
          </a:p>
        </p:txBody>
      </p:sp>
    </p:spTree>
    <p:extLst>
      <p:ext uri="{BB962C8B-B14F-4D97-AF65-F5344CB8AC3E}">
        <p14:creationId xmlns:p14="http://schemas.microsoft.com/office/powerpoint/2010/main" val="77034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2019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Jess GArner What was our problem: insert stats from last powerpoint with FIlled stats </a:t>
            </a:r>
            <a:endParaRPr/>
          </a:p>
          <a:p>
            <a:pPr marL="0" lvl="0" indent="0" rtl="0">
              <a:lnSpc>
                <a:spcPct val="115000"/>
              </a:lnSpc>
              <a:spcBef>
                <a:spcPts val="0"/>
              </a:spcBef>
              <a:spcAft>
                <a:spcPts val="0"/>
              </a:spcAft>
              <a:buNone/>
            </a:pPr>
            <a:r>
              <a:rPr lang="en"/>
              <a:t>Jess G 2</a:t>
            </a:r>
            <a:endParaRPr/>
          </a:p>
          <a:p>
            <a:pPr marL="0" lvl="0" indent="0" rtl="0">
              <a:lnSpc>
                <a:spcPct val="115000"/>
              </a:lnSpc>
              <a:spcBef>
                <a:spcPts val="0"/>
              </a:spcBef>
              <a:spcAft>
                <a:spcPts val="0"/>
              </a:spcAft>
              <a:buNone/>
            </a:pPr>
            <a:r>
              <a:rPr lang="en"/>
              <a:t>All interlibrary loan departments get many requests for materials in their collections, and Georgia Southern is no exception.  Our policy is to fill these requests for the patrons.  Our thinking is that we know our finding aids are not always easy to negotiate, and it seems to us bad public service not to connect well-meaning researchers with the material they are looking for.  When we supply PDFs to them in this way, we credit ourselves --  GPM in OCLC - as the supplier.  An ILLiad report of whom we borrow from based on our OCLC symbol shows we fill between 30 and 40 percent from our collection, but the number is really much higher.  </a:t>
            </a:r>
            <a:endParaRPr/>
          </a:p>
          <a:p>
            <a:pPr marL="0" lvl="0" indent="0">
              <a:spcBef>
                <a:spcPts val="0"/>
              </a:spcBef>
              <a:spcAft>
                <a:spcPts val="0"/>
              </a:spcAft>
              <a:buNone/>
            </a:pPr>
            <a:endParaRPr/>
          </a:p>
        </p:txBody>
      </p:sp>
    </p:spTree>
    <p:extLst>
      <p:ext uri="{BB962C8B-B14F-4D97-AF65-F5344CB8AC3E}">
        <p14:creationId xmlns:p14="http://schemas.microsoft.com/office/powerpoint/2010/main" val="403036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 About half way through the project we added another element.  We began promoting our Liaison program. We emailed them a canned statement about the value of having a faculty librarian assist them with their information needs and gave them contact information for the liaison librarian for their major.   </a:t>
            </a:r>
            <a:endParaRPr/>
          </a:p>
          <a:p>
            <a:pPr marL="0" lvl="0" indent="0" rtl="0">
              <a:lnSpc>
                <a:spcPct val="115000"/>
              </a:lnSpc>
              <a:spcBef>
                <a:spcPts val="0"/>
              </a:spcBef>
              <a:spcAft>
                <a:spcPts val="0"/>
              </a:spcAft>
              <a:buNone/>
            </a:pPr>
            <a:r>
              <a:rPr lang="en" sz="950">
                <a:solidFill>
                  <a:srgbClr val="222222"/>
                </a:solidFill>
                <a:highlight>
                  <a:srgbClr val="FFFFFF"/>
                </a:highlight>
              </a:rPr>
              <a:t>Your liaison librarian is a faculty member with particular expertise at finding information in your field of study.  This person can direct you to the best sources to search and the best approaches for your searches, and can save your time.  You can ask this person for help by email, by phone, or in person with a one-on-one consultation.  We suggest you contact her by email to get research help the next time you need it.  Your liaison is Ruth Baker, and her email address is </a:t>
            </a:r>
            <a:r>
              <a:rPr lang="en" sz="950">
                <a:solidFill>
                  <a:srgbClr val="1155CC"/>
                </a:solidFill>
                <a:highlight>
                  <a:srgbClr val="FFFFFF"/>
                </a:highlight>
              </a:rPr>
              <a:t>baker@georgiasouthern.edu</a:t>
            </a:r>
            <a:r>
              <a:rPr lang="en" sz="950">
                <a:solidFill>
                  <a:srgbClr val="222222"/>
                </a:solidFill>
                <a:highlight>
                  <a:srgbClr val="FFFFFF"/>
                </a:highlight>
              </a:rPr>
              <a:t>. </a:t>
            </a:r>
            <a:endParaRPr sz="950">
              <a:solidFill>
                <a:srgbClr val="222222"/>
              </a:solidFill>
              <a:highlight>
                <a:srgbClr val="FFFFFF"/>
              </a:highlight>
            </a:endParaRPr>
          </a:p>
          <a:p>
            <a:pPr marL="0" lvl="0" indent="0" rtl="0">
              <a:lnSpc>
                <a:spcPct val="115000"/>
              </a:lnSpc>
              <a:spcBef>
                <a:spcPts val="0"/>
              </a:spcBef>
              <a:spcAft>
                <a:spcPts val="0"/>
              </a:spcAft>
              <a:buNone/>
            </a:pPr>
            <a:r>
              <a:rPr lang="en" sz="950">
                <a:solidFill>
                  <a:srgbClr val="222222"/>
                </a:solidFill>
                <a:highlight>
                  <a:srgbClr val="FFFFFF"/>
                </a:highlight>
              </a:rPr>
              <a:t> </a:t>
            </a:r>
            <a:endParaRPr sz="950">
              <a:solidFill>
                <a:srgbClr val="222222"/>
              </a:solidFill>
              <a:highlight>
                <a:srgbClr val="FFFFFF"/>
              </a:highlight>
            </a:endParaRPr>
          </a:p>
          <a:p>
            <a:pPr marL="0" lvl="0" indent="0" rtl="0">
              <a:lnSpc>
                <a:spcPct val="115000"/>
              </a:lnSpc>
              <a:spcBef>
                <a:spcPts val="0"/>
              </a:spcBef>
              <a:spcAft>
                <a:spcPts val="0"/>
              </a:spcAft>
              <a:buNone/>
            </a:pPr>
            <a:r>
              <a:rPr lang="en" sz="950">
                <a:solidFill>
                  <a:srgbClr val="222222"/>
                </a:solidFill>
                <a:highlight>
                  <a:srgbClr val="FFFFFF"/>
                </a:highlight>
              </a:rPr>
              <a:t>At this point we do not know how effective this has been.  It might be some time before one of the researchers remembers her/his liaison and contacts that person.  One exception was the researcher who talked to the liaison librarian just after answering the survey questions.  When told about the Library’s Liaison program, she said she would like to talk to her liaison right then.  So the person called the appropriate liaison who helped her with a specialized search of the Nursing literature.  He said he know her quite well, since they were married.  </a:t>
            </a:r>
            <a:endParaRPr sz="950">
              <a:solidFill>
                <a:srgbClr val="222222"/>
              </a:solidFill>
              <a:highlight>
                <a:srgbClr val="FFFFFF"/>
              </a:highlight>
            </a:endParaRPr>
          </a:p>
          <a:p>
            <a:pPr marL="0" lvl="0" indent="0" rtl="0">
              <a:spcBef>
                <a:spcPts val="0"/>
              </a:spcBef>
              <a:spcAft>
                <a:spcPts val="0"/>
              </a:spcAft>
              <a:buNone/>
            </a:pPr>
            <a:endParaRPr/>
          </a:p>
        </p:txBody>
      </p:sp>
    </p:spTree>
    <p:extLst>
      <p:ext uri="{BB962C8B-B14F-4D97-AF65-F5344CB8AC3E}">
        <p14:creationId xmlns:p14="http://schemas.microsoft.com/office/powerpoint/2010/main" val="776755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Share our research with other departments and at conferences </a:t>
            </a:r>
            <a:endParaRPr/>
          </a:p>
        </p:txBody>
      </p:sp>
    </p:spTree>
    <p:extLst>
      <p:ext uri="{BB962C8B-B14F-4D97-AF65-F5344CB8AC3E}">
        <p14:creationId xmlns:p14="http://schemas.microsoft.com/office/powerpoint/2010/main" val="574791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400">
                <a:solidFill>
                  <a:schemeClr val="dk2"/>
                </a:solidFill>
              </a:rPr>
              <a:t>“</a:t>
            </a:r>
            <a:r>
              <a:rPr lang="en" sz="1400">
                <a:solidFill>
                  <a:schemeClr val="dk2"/>
                </a:solidFill>
                <a:latin typeface="Georgia"/>
                <a:ea typeface="Georgia"/>
                <a:cs typeface="Georgia"/>
                <a:sym typeface="Georgia"/>
              </a:rPr>
              <a:t>Find It” is not always understood.  Emphasize that clicking Find It is the next step to getting your article.</a:t>
            </a:r>
            <a:endParaRPr sz="1400">
              <a:solidFill>
                <a:schemeClr val="dk2"/>
              </a:solidFill>
              <a:latin typeface="Georgia"/>
              <a:ea typeface="Georgia"/>
              <a:cs typeface="Georgia"/>
              <a:sym typeface="Georgia"/>
            </a:endParaRPr>
          </a:p>
          <a:p>
            <a:pPr marL="0" lvl="0" indent="0" rtl="0">
              <a:lnSpc>
                <a:spcPct val="115000"/>
              </a:lnSpc>
              <a:spcBef>
                <a:spcPts val="1600"/>
              </a:spcBef>
              <a:spcAft>
                <a:spcPts val="0"/>
              </a:spcAft>
              <a:buNone/>
            </a:pPr>
            <a:r>
              <a:rPr lang="en" sz="1400">
                <a:solidFill>
                  <a:schemeClr val="dk2"/>
                </a:solidFill>
                <a:latin typeface="Georgia"/>
                <a:ea typeface="Georgia"/>
                <a:cs typeface="Georgia"/>
                <a:sym typeface="Georgia"/>
              </a:rPr>
              <a:t>Some of our databases don’t provide full text and don’t link to our holdings.  Three that come up regularly are MLA Bibliography, Georgia Knowledge Base, and ProQuest Theses and Dissertations Global.  Please explain to students that if they get references from the first two databases, they will need to search in either the GIL Catalog or the Journal Titles List in order to determine if we have the material.  The same is true for dissertations.  If they find a reference to a dissertation, it will not link to ProQuest Dissertations. Of course most of the time students will not recognize that a source is a dissertation.  There is no “see reference” to ProQuest from the word “Dissertations” in the database list.  </a:t>
            </a:r>
            <a:endParaRPr sz="1400">
              <a:solidFill>
                <a:schemeClr val="dk2"/>
              </a:solidFill>
              <a:latin typeface="Georgia"/>
              <a:ea typeface="Georgia"/>
              <a:cs typeface="Georgia"/>
              <a:sym typeface="Georgia"/>
            </a:endParaRPr>
          </a:p>
          <a:p>
            <a:pPr marL="0" lvl="0" indent="0" rtl="0">
              <a:lnSpc>
                <a:spcPct val="115000"/>
              </a:lnSpc>
              <a:spcBef>
                <a:spcPts val="1600"/>
              </a:spcBef>
              <a:spcAft>
                <a:spcPts val="0"/>
              </a:spcAft>
              <a:buNone/>
            </a:pPr>
            <a:r>
              <a:rPr lang="en" sz="1400">
                <a:solidFill>
                  <a:schemeClr val="dk2"/>
                </a:solidFill>
                <a:latin typeface="Georgia"/>
                <a:ea typeface="Georgia"/>
                <a:cs typeface="Georgia"/>
                <a:sym typeface="Georgia"/>
              </a:rPr>
              <a:t> Stress authentication.  Explain that Alma times out.   Remote patrons are not authenticated simply by coming in through MyGeorgiaSouthern.   They must notice the yellow bar at the top of the page which is the pathway to authentication.  </a:t>
            </a:r>
            <a:endParaRPr sz="1400">
              <a:solidFill>
                <a:schemeClr val="dk2"/>
              </a:solidFill>
              <a:latin typeface="Georgia"/>
              <a:ea typeface="Georgia"/>
              <a:cs typeface="Georgia"/>
              <a:sym typeface="Georgia"/>
            </a:endParaRPr>
          </a:p>
          <a:p>
            <a:pPr marL="0" lvl="0" indent="0" rtl="0">
              <a:spcBef>
                <a:spcPts val="1600"/>
              </a:spcBef>
              <a:spcAft>
                <a:spcPts val="0"/>
              </a:spcAft>
              <a:buNone/>
            </a:pPr>
            <a:endParaRPr/>
          </a:p>
        </p:txBody>
      </p:sp>
    </p:spTree>
    <p:extLst>
      <p:ext uri="{BB962C8B-B14F-4D97-AF65-F5344CB8AC3E}">
        <p14:creationId xmlns:p14="http://schemas.microsoft.com/office/powerpoint/2010/main" val="1401746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Maven Pro"/>
                <a:ea typeface="Maven Pro"/>
                <a:cs typeface="Maven Pro"/>
                <a:sym typeface="Maven Pro"/>
              </a:rPr>
              <a:t>Points Shed Points Shared with Collections and Resource Services with Collections</a:t>
            </a:r>
            <a:endParaRPr sz="1200">
              <a:latin typeface="Maven Pro"/>
              <a:ea typeface="Maven Pro"/>
              <a:cs typeface="Maven Pro"/>
              <a:sym typeface="Maven Pro"/>
            </a:endParaRPr>
          </a:p>
          <a:p>
            <a:pPr marL="0" lvl="0" indent="0" rtl="0">
              <a:spcBef>
                <a:spcPts val="0"/>
              </a:spcBef>
              <a:spcAft>
                <a:spcPts val="0"/>
              </a:spcAft>
              <a:buNone/>
            </a:pPr>
            <a:r>
              <a:rPr lang="en" sz="1200">
                <a:latin typeface="Maven Pro"/>
                <a:ea typeface="Maven Pro"/>
                <a:cs typeface="Maven Pro"/>
                <a:sym typeface="Maven Pro"/>
              </a:rPr>
              <a:t>Can authentication be made harder to miss?</a:t>
            </a:r>
            <a:endParaRPr sz="1200">
              <a:latin typeface="Maven Pro"/>
              <a:ea typeface="Maven Pro"/>
              <a:cs typeface="Maven Pro"/>
              <a:sym typeface="Maven Pro"/>
            </a:endParaRPr>
          </a:p>
          <a:p>
            <a:pPr marL="457200" lvl="0" indent="-304800" rtl="0">
              <a:spcBef>
                <a:spcPts val="0"/>
              </a:spcBef>
              <a:spcAft>
                <a:spcPts val="0"/>
              </a:spcAft>
              <a:buClr>
                <a:srgbClr val="000000"/>
              </a:buClr>
              <a:buSzPts val="1200"/>
              <a:buFont typeface="Maven Pro"/>
              <a:buChar char="●"/>
            </a:pPr>
            <a:r>
              <a:rPr lang="en" sz="1200">
                <a:latin typeface="Maven Pro"/>
                <a:ea typeface="Maven Pro"/>
                <a:cs typeface="Maven Pro"/>
                <a:sym typeface="Maven Pro"/>
              </a:rPr>
              <a:t>Can the timing out period be lengthened?</a:t>
            </a:r>
            <a:endParaRPr sz="1200">
              <a:latin typeface="Maven Pro"/>
              <a:ea typeface="Maven Pro"/>
              <a:cs typeface="Maven Pro"/>
              <a:sym typeface="Maven Pro"/>
            </a:endParaRPr>
          </a:p>
          <a:p>
            <a:pPr marL="457200" lvl="0" indent="-304800" rtl="0">
              <a:spcBef>
                <a:spcPts val="0"/>
              </a:spcBef>
              <a:spcAft>
                <a:spcPts val="0"/>
              </a:spcAft>
              <a:buClr>
                <a:srgbClr val="000000"/>
              </a:buClr>
              <a:buSzPts val="1200"/>
              <a:buFont typeface="Maven Pro"/>
              <a:buChar char="●"/>
            </a:pPr>
            <a:r>
              <a:rPr lang="en" sz="1200">
                <a:latin typeface="Maven Pro"/>
                <a:ea typeface="Maven Pro"/>
                <a:cs typeface="Maven Pro"/>
                <a:sym typeface="Maven Pro"/>
              </a:rPr>
              <a:t>Is there a way to indicate that some databases do not link to our holdings?</a:t>
            </a:r>
            <a:endParaRPr sz="1200">
              <a:latin typeface="Maven Pro"/>
              <a:ea typeface="Maven Pro"/>
              <a:cs typeface="Maven Pro"/>
              <a:sym typeface="Maven Pro"/>
            </a:endParaRPr>
          </a:p>
          <a:p>
            <a:pPr marL="0" lvl="0" indent="0" rtl="0">
              <a:spcBef>
                <a:spcPts val="0"/>
              </a:spcBef>
              <a:spcAft>
                <a:spcPts val="0"/>
              </a:spcAft>
              <a:buNone/>
            </a:pPr>
            <a:r>
              <a:rPr lang="en" sz="1200">
                <a:latin typeface="Maven Pro"/>
                <a:ea typeface="Maven Pro"/>
                <a:cs typeface="Maven Pro"/>
                <a:sym typeface="Maven Pro"/>
              </a:rPr>
              <a:t>Find It seems clear, but evidently it is not. Can a better term be found?</a:t>
            </a:r>
            <a:r>
              <a:rPr lang="en" sz="1200">
                <a:solidFill>
                  <a:schemeClr val="lt1"/>
                </a:solidFill>
                <a:latin typeface="Maven Pro"/>
                <a:ea typeface="Maven Pro"/>
                <a:cs typeface="Maven Pro"/>
                <a:sym typeface="Maven Pro"/>
              </a:rPr>
              <a:t> </a:t>
            </a:r>
            <a:r>
              <a:rPr lang="en" sz="2800" b="1">
                <a:solidFill>
                  <a:schemeClr val="lt1"/>
                </a:solidFill>
                <a:latin typeface="Maven Pro"/>
                <a:ea typeface="Maven Pro"/>
                <a:cs typeface="Maven Pro"/>
                <a:sym typeface="Maven Pro"/>
              </a:rPr>
              <a:t>and Resource Services </a:t>
            </a:r>
            <a:endParaRPr/>
          </a:p>
        </p:txBody>
      </p:sp>
    </p:spTree>
    <p:extLst>
      <p:ext uri="{BB962C8B-B14F-4D97-AF65-F5344CB8AC3E}">
        <p14:creationId xmlns:p14="http://schemas.microsoft.com/office/powerpoint/2010/main" val="908306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Last year we decided that we should make patrons aware when we supplied materials from our collections.  We tried a number of ideas on how best to do that.  We wanted to find a way to tell them that would be hard for them to miss, but we wanted to do it in such a way that it did not involve much new work for us. The best idea we could come up with was to delete the author line of the ILLiad request and add wording to the effect that we supplied it from our Library.  There is not room for much else, but we often add “try our Journal Title List,” since it is usually the single most helpful advice.  </a:t>
            </a:r>
            <a:endParaRPr/>
          </a:p>
          <a:p>
            <a:pPr marL="0" lvl="0" indent="0"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rtl="0">
              <a:spcBef>
                <a:spcPts val="0"/>
              </a:spcBef>
              <a:spcAft>
                <a:spcPts val="0"/>
              </a:spcAft>
              <a:buNone/>
            </a:pPr>
            <a:endParaRPr/>
          </a:p>
        </p:txBody>
      </p:sp>
    </p:spTree>
    <p:extLst>
      <p:ext uri="{BB962C8B-B14F-4D97-AF65-F5344CB8AC3E}">
        <p14:creationId xmlns:p14="http://schemas.microsoft.com/office/powerpoint/2010/main" val="3831541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4353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
              <a:t>Fred &amp; Jess Garner Talks about IRB approval Fred’s # 6 </a:t>
            </a:r>
            <a:endParaRPr/>
          </a:p>
          <a:p>
            <a:pPr marL="0" lvl="0" indent="0" rtl="0">
              <a:lnSpc>
                <a:spcPct val="115000"/>
              </a:lnSpc>
              <a:spcBef>
                <a:spcPts val="0"/>
              </a:spcBef>
              <a:spcAft>
                <a:spcPts val="0"/>
              </a:spcAft>
              <a:buNone/>
            </a:pPr>
            <a:r>
              <a:rPr lang="en"/>
              <a:t>While we thought an online survey might be helpful, we decided that often patrons don’t understand what had gone wrong well enough to answer our questions.  So we decided to telephone some of those experiencing difficulties and ask them to describe how they searched.  We put together a list of what we thought were likely issues to assist us in our data collection, but we found as we began the project that the list wasn’t all that useful. There were too many nuances to what had gone wrong to fit our prepared list of categories in most cases.  Because we were using human subjects, we sought and got IRB approval.  [maybe some more about IRB approval]</a:t>
            </a:r>
            <a:endParaRPr/>
          </a:p>
        </p:txBody>
      </p:sp>
    </p:spTree>
    <p:extLst>
      <p:ext uri="{BB962C8B-B14F-4D97-AF65-F5344CB8AC3E}">
        <p14:creationId xmlns:p14="http://schemas.microsoft.com/office/powerpoint/2010/main" val="409442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One reason we wanted to do this was to satisfy our own curiosity. Requesting when we have digital . Requesting when library owns and on the shelf.  Getting close but failing to open full text in databases.  2) Our findings should be helpful to people who manage our finding aids. 3) Giving the info to instruction librarians helps them know what to emphasize 4) As we started making our calls, we realized we were providing reference service. As we found how they  had searched, of course we explained what would have got them to the article right away.  Very appreciative.  5) Later we thought to take it a step further and for many we began sending a prepared message about the liaison program with contact info. Esp. grad students.  Not sure if good things will come of it, but we know of one incidence when it did. Lisa/Nursing grad student story</a:t>
            </a:r>
            <a:endParaRPr/>
          </a:p>
        </p:txBody>
      </p:sp>
    </p:spTree>
    <p:extLst>
      <p:ext uri="{BB962C8B-B14F-4D97-AF65-F5344CB8AC3E}">
        <p14:creationId xmlns:p14="http://schemas.microsoft.com/office/powerpoint/2010/main" val="381604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One reason we wanted to do this was to satisfy our own curiosity. Requesting when we have digital . Requesting when library owns and on the shelf.  Getting close but failing to open full text in databases.  2) Our findings should be helpful to people who manage our finding aids. 3) Giving the info to instruction librarians helps them know what to emphasize 4) As we started making our calls, we realized we were providing reference service. As we found how they  had searched, of course we explained what would have got them to the article right away.  Very appreciative.  5) Later we thought to take it a step further and for many we began sending a prepared message about the liaison program with contact info. Esp. grad students.  Not sure if good things will come of it, but we know of one incidence when it did. Lisa/Nursing grad student story</a:t>
            </a:r>
            <a:endParaRPr/>
          </a:p>
        </p:txBody>
      </p:sp>
    </p:spTree>
    <p:extLst>
      <p:ext uri="{BB962C8B-B14F-4D97-AF65-F5344CB8AC3E}">
        <p14:creationId xmlns:p14="http://schemas.microsoft.com/office/powerpoint/2010/main" val="147791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AutoNum type="arabicPeriod"/>
            </a:pPr>
            <a:r>
              <a:rPr lang="en"/>
              <a:t>We found a portion of the patrons didn’t want to click the Find-It button. After searching for the title find it leaves a person with the feeling they are looking for it all over again and it was much easier to click request through ILL. </a:t>
            </a:r>
            <a:endParaRPr/>
          </a:p>
          <a:p>
            <a:pPr marL="457200" lvl="0" indent="-298450" rtl="0">
              <a:spcBef>
                <a:spcPts val="0"/>
              </a:spcBef>
              <a:spcAft>
                <a:spcPts val="0"/>
              </a:spcAft>
              <a:buSzPts val="1100"/>
              <a:buAutoNum type="arabicPeriod"/>
            </a:pPr>
            <a:r>
              <a:rPr lang="en"/>
              <a:t>We also found that a portion of patrons that did select the Find-It button wasn’t thrilled with the particular databases. They found the database confusing or too much of a hassle to search or the format of the article wasn’t what they needed. </a:t>
            </a:r>
            <a:endParaRPr/>
          </a:p>
          <a:p>
            <a:pPr marL="457200" lvl="0" indent="-298450" rtl="0">
              <a:spcBef>
                <a:spcPts val="0"/>
              </a:spcBef>
              <a:spcAft>
                <a:spcPts val="0"/>
              </a:spcAft>
              <a:buSzPts val="1100"/>
              <a:buAutoNum type="arabicPeriod"/>
            </a:pPr>
            <a:r>
              <a:rPr lang="en"/>
              <a:t>One of our solutions is to have the library liaisons emphasize what the Find-It button means in our catalog. </a:t>
            </a:r>
            <a:endParaRPr/>
          </a:p>
        </p:txBody>
      </p:sp>
    </p:spTree>
    <p:extLst>
      <p:ext uri="{BB962C8B-B14F-4D97-AF65-F5344CB8AC3E}">
        <p14:creationId xmlns:p14="http://schemas.microsoft.com/office/powerpoint/2010/main" val="284915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In some cases there was a key piece of information which most patrons would not be aware of which they would have had to have known to have been successful.  Dissertations turn up in some searches.  </a:t>
            </a:r>
            <a:r>
              <a:rPr lang="en" i="1"/>
              <a:t>Many patrons are not able to identify a reference as a dissertation, but even if they were, they would not know of the existence of ProQuest Dissertations and Theses Global, where a high percentage can be accessed full text</a:t>
            </a:r>
            <a:r>
              <a:rPr lang="en"/>
              <a:t>.  </a:t>
            </a:r>
            <a:endParaRPr/>
          </a:p>
          <a:p>
            <a:pPr marL="0" lvl="0" indent="0"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b="1" i="1"/>
              <a:t>MLA International Bibliography</a:t>
            </a:r>
            <a:r>
              <a:rPr lang="en" i="1"/>
              <a:t> provides only citations</a:t>
            </a:r>
            <a:r>
              <a:rPr lang="en"/>
              <a:t>.  Today’s patrons are not used to any sort of search which doesn’t lead immediately to the information they are seeking.  </a:t>
            </a:r>
            <a:r>
              <a:rPr lang="en" i="1"/>
              <a:t>In order to obtain the information in the citations from MLA, they would need to take the bibliographic information MLA provides and search it either in our catalog or in the Journal Titles List</a:t>
            </a:r>
            <a:r>
              <a:rPr lang="en"/>
              <a:t>.  </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A third common occurrence in the category of things we wouldn’t expect users to understand is citations from </a:t>
            </a:r>
            <a:r>
              <a:rPr lang="en" b="1" i="1"/>
              <a:t>Georgia Knowledge Repository</a:t>
            </a:r>
            <a:r>
              <a:rPr lang="en"/>
              <a:t>.  </a:t>
            </a:r>
            <a:r>
              <a:rPr lang="en" i="1"/>
              <a:t>This includes bibliographies of faculty publications, but seldom has links providing the text of the articles or books.</a:t>
            </a:r>
            <a:r>
              <a:rPr lang="en"/>
              <a:t>  The citations provide the article titles in large blue type, but they do not open.  </a:t>
            </a:r>
            <a:r>
              <a:rPr lang="en" i="1"/>
              <a:t>The article titles in blue type give the appearance of a link, compounding the problem</a:t>
            </a:r>
            <a:r>
              <a:rPr lang="en"/>
              <a:t>.  The rest of the citation -- journal title, issue date, and pages -- is in small gray type, and not linked to our holdings.  </a:t>
            </a:r>
            <a:r>
              <a:rPr lang="en" b="1" i="1"/>
              <a:t>Again, they would have to take the bibliographic information and search our holdings to see if we own the material</a:t>
            </a:r>
            <a:r>
              <a:rPr lang="en"/>
              <a:t>.  The resulting ILL requests often come in the form of loan requests which we will need to turn into article requests.    </a:t>
            </a:r>
            <a:endParaRPr/>
          </a:p>
          <a:p>
            <a:pPr marL="0" lvl="0" indent="0" rtl="0">
              <a:lnSpc>
                <a:spcPct val="115000"/>
              </a:lnSpc>
              <a:spcBef>
                <a:spcPts val="0"/>
              </a:spcBef>
              <a:spcAft>
                <a:spcPts val="0"/>
              </a:spcAft>
              <a:buNone/>
            </a:pPr>
            <a:endParaRPr/>
          </a:p>
          <a:p>
            <a:pPr marL="0" lvl="0" indent="0" rtl="0">
              <a:lnSpc>
                <a:spcPct val="115000"/>
              </a:lnSpc>
              <a:spcBef>
                <a:spcPts val="0"/>
              </a:spcBef>
              <a:spcAft>
                <a:spcPts val="0"/>
              </a:spcAft>
              <a:buNone/>
            </a:pPr>
            <a:r>
              <a:rPr lang="en"/>
              <a:t>A minor issue had to do with some of the smaller databases or journal publisher’s web sites.  In one case an Anthropology instructor had told her students to search in Anthrosource. In another, a student began in an IEEE database.  While many of the databases and web sites which contain the full text can be a little difficult to navigate, these two proved particularly so.  A PDF download was available, but the way the website was designed made it difficult to find how to download. </a:t>
            </a:r>
            <a:endParaRPr/>
          </a:p>
          <a:p>
            <a:pPr marL="0" lvl="0" indent="0"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128133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a:latin typeface="Times New Roman"/>
                <a:ea typeface="Times New Roman"/>
                <a:cs typeface="Times New Roman"/>
                <a:sym typeface="Times New Roman"/>
              </a:rPr>
              <a:t> We can refer them to the RSD department </a:t>
            </a:r>
            <a:endParaRPr sz="1200">
              <a:latin typeface="Times New Roman"/>
              <a:ea typeface="Times New Roman"/>
              <a:cs typeface="Times New Roman"/>
              <a:sym typeface="Times New Roman"/>
            </a:endParaRPr>
          </a:p>
          <a:p>
            <a:pPr marL="0" lvl="0" indent="0" rtl="0">
              <a:spcBef>
                <a:spcPts val="0"/>
              </a:spcBef>
              <a:spcAft>
                <a:spcPts val="0"/>
              </a:spcAft>
              <a:buNone/>
            </a:pPr>
            <a:endParaRPr/>
          </a:p>
        </p:txBody>
      </p:sp>
    </p:spTree>
    <p:extLst>
      <p:ext uri="{BB962C8B-B14F-4D97-AF65-F5344CB8AC3E}">
        <p14:creationId xmlns:p14="http://schemas.microsoft.com/office/powerpoint/2010/main" val="184562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We found that many faculty, staff and students would start searching the catalog by signing in but was unaware that the system automatically signed them out after a certain time of inactivity. Although you would end up signed out there was no prompt to tell you to sign back in except at the very top right hand corner.  </a:t>
            </a:r>
            <a:endParaRPr/>
          </a:p>
        </p:txBody>
      </p:sp>
    </p:spTree>
    <p:extLst>
      <p:ext uri="{BB962C8B-B14F-4D97-AF65-F5344CB8AC3E}">
        <p14:creationId xmlns:p14="http://schemas.microsoft.com/office/powerpoint/2010/main" val="189752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68" name="Shape 268"/>
          <p:cNvSpPr txBox="1">
            <a:spLocks noGrp="1"/>
          </p:cNvSpPr>
          <p:nvPr>
            <p:ph type="title"/>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endParaRPr/>
          </a:p>
        </p:txBody>
      </p:sp>
      <p:sp>
        <p:nvSpPr>
          <p:cNvPr id="269" name="Shape 269"/>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900">
                <a:solidFill>
                  <a:schemeClr val="dk2"/>
                </a:solidFill>
                <a:latin typeface="Nunito"/>
                <a:ea typeface="Nunito"/>
                <a:cs typeface="Nunito"/>
                <a:sym typeface="Nunito"/>
              </a:defRPr>
            </a:lvl1pPr>
            <a:lvl2pPr lvl="1" algn="r">
              <a:spcBef>
                <a:spcPts val="0"/>
              </a:spcBef>
              <a:buNone/>
              <a:defRPr sz="900">
                <a:solidFill>
                  <a:schemeClr val="dk2"/>
                </a:solidFill>
                <a:latin typeface="Nunito"/>
                <a:ea typeface="Nunito"/>
                <a:cs typeface="Nunito"/>
                <a:sym typeface="Nunito"/>
              </a:defRPr>
            </a:lvl2pPr>
            <a:lvl3pPr lvl="2" algn="r">
              <a:spcBef>
                <a:spcPts val="0"/>
              </a:spcBef>
              <a:buNone/>
              <a:defRPr sz="900">
                <a:solidFill>
                  <a:schemeClr val="dk2"/>
                </a:solidFill>
                <a:latin typeface="Nunito"/>
                <a:ea typeface="Nunito"/>
                <a:cs typeface="Nunito"/>
                <a:sym typeface="Nunito"/>
              </a:defRPr>
            </a:lvl3pPr>
            <a:lvl4pPr lvl="3" algn="r">
              <a:spcBef>
                <a:spcPts val="0"/>
              </a:spcBef>
              <a:buNone/>
              <a:defRPr sz="900">
                <a:solidFill>
                  <a:schemeClr val="dk2"/>
                </a:solidFill>
                <a:latin typeface="Nunito"/>
                <a:ea typeface="Nunito"/>
                <a:cs typeface="Nunito"/>
                <a:sym typeface="Nunito"/>
              </a:defRPr>
            </a:lvl4pPr>
            <a:lvl5pPr lvl="4" algn="r">
              <a:spcBef>
                <a:spcPts val="0"/>
              </a:spcBef>
              <a:buNone/>
              <a:defRPr sz="900">
                <a:solidFill>
                  <a:schemeClr val="dk2"/>
                </a:solidFill>
                <a:latin typeface="Nunito"/>
                <a:ea typeface="Nunito"/>
                <a:cs typeface="Nunito"/>
                <a:sym typeface="Nunito"/>
              </a:defRPr>
            </a:lvl5pPr>
            <a:lvl6pPr lvl="5" algn="r">
              <a:spcBef>
                <a:spcPts val="0"/>
              </a:spcBef>
              <a:buNone/>
              <a:defRPr sz="900">
                <a:solidFill>
                  <a:schemeClr val="dk2"/>
                </a:solidFill>
                <a:latin typeface="Nunito"/>
                <a:ea typeface="Nunito"/>
                <a:cs typeface="Nunito"/>
                <a:sym typeface="Nunito"/>
              </a:defRPr>
            </a:lvl6pPr>
            <a:lvl7pPr lvl="6" algn="r">
              <a:spcBef>
                <a:spcPts val="0"/>
              </a:spcBef>
              <a:buNone/>
              <a:defRPr sz="900">
                <a:solidFill>
                  <a:schemeClr val="dk2"/>
                </a:solidFill>
                <a:latin typeface="Nunito"/>
                <a:ea typeface="Nunito"/>
                <a:cs typeface="Nunito"/>
                <a:sym typeface="Nunito"/>
              </a:defRPr>
            </a:lvl7pPr>
            <a:lvl8pPr lvl="7" algn="r">
              <a:spcBef>
                <a:spcPts val="0"/>
              </a:spcBef>
              <a:buNone/>
              <a:defRPr sz="900">
                <a:solidFill>
                  <a:schemeClr val="dk2"/>
                </a:solidFill>
                <a:latin typeface="Nunito"/>
                <a:ea typeface="Nunito"/>
                <a:cs typeface="Nunito"/>
                <a:sym typeface="Nunito"/>
              </a:defRPr>
            </a:lvl8pPr>
            <a:lvl9pPr lvl="8" algn="r">
              <a:spcBef>
                <a:spcPts val="0"/>
              </a:spcBef>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824000" y="947850"/>
            <a:ext cx="4255500" cy="2538900"/>
          </a:xfrm>
          <a:prstGeom prst="rect">
            <a:avLst/>
          </a:prstGeom>
        </p:spPr>
        <p:txBody>
          <a:bodyPr spcFirstLastPara="1" wrap="square" lIns="91425" tIns="91425" rIns="91425" bIns="91425" anchor="ctr" anchorCtr="0">
            <a:noAutofit/>
          </a:bodyPr>
          <a:lstStyle/>
          <a:p>
            <a:pPr marL="0" lvl="0" indent="0" algn="l" rtl="0">
              <a:spcBef>
                <a:spcPts val="1000"/>
              </a:spcBef>
              <a:spcAft>
                <a:spcPts val="0"/>
              </a:spcAft>
              <a:buClr>
                <a:schemeClr val="dk1"/>
              </a:buClr>
              <a:buSzPts val="1100"/>
              <a:buFont typeface="Arial"/>
              <a:buNone/>
            </a:pPr>
            <a:r>
              <a:rPr lang="en" sz="4800">
                <a:solidFill>
                  <a:schemeClr val="lt1"/>
                </a:solidFill>
              </a:rPr>
              <a:t>Right Under Their Noses:</a:t>
            </a:r>
            <a:endParaRPr sz="4800">
              <a:solidFill>
                <a:schemeClr val="lt1"/>
              </a:solidFill>
            </a:endParaRPr>
          </a:p>
          <a:p>
            <a:pPr marL="0" lvl="0" indent="0" algn="l" rtl="0">
              <a:spcBef>
                <a:spcPts val="1000"/>
              </a:spcBef>
              <a:spcAft>
                <a:spcPts val="0"/>
              </a:spcAft>
              <a:buClr>
                <a:schemeClr val="dk1"/>
              </a:buClr>
              <a:buSzPts val="1100"/>
              <a:buFont typeface="Arial"/>
              <a:buNone/>
            </a:pPr>
            <a:r>
              <a:rPr lang="en" sz="2400">
                <a:solidFill>
                  <a:schemeClr val="lt1"/>
                </a:solidFill>
              </a:rPr>
              <a:t>Helping patrons identify the resources at their fingertips</a:t>
            </a:r>
            <a:r>
              <a:rPr lang="en" sz="2400" b="1">
                <a:solidFill>
                  <a:schemeClr val="lt1"/>
                </a:solidFill>
                <a:latin typeface="Times New Roman"/>
                <a:ea typeface="Times New Roman"/>
                <a:cs typeface="Times New Roman"/>
                <a:sym typeface="Times New Roman"/>
              </a:rPr>
              <a:t> </a:t>
            </a:r>
            <a:endParaRPr sz="2400" b="1">
              <a:solidFill>
                <a:schemeClr val="lt1"/>
              </a:solidFill>
              <a:latin typeface="Times New Roman"/>
              <a:ea typeface="Times New Roman"/>
              <a:cs typeface="Times New Roman"/>
              <a:sym typeface="Times New Roman"/>
            </a:endParaRPr>
          </a:p>
          <a:p>
            <a:pPr marL="0" lvl="0" indent="0">
              <a:spcBef>
                <a:spcPts val="0"/>
              </a:spcBef>
              <a:spcAft>
                <a:spcPts val="0"/>
              </a:spcAft>
              <a:buNone/>
            </a:pPr>
            <a:endParaRPr/>
          </a:p>
        </p:txBody>
      </p:sp>
      <p:sp>
        <p:nvSpPr>
          <p:cNvPr id="278" name="Shape 278"/>
          <p:cNvSpPr txBox="1">
            <a:spLocks noGrp="1"/>
          </p:cNvSpPr>
          <p:nvPr>
            <p:ph type="subTitle" idx="1"/>
          </p:nvPr>
        </p:nvSpPr>
        <p:spPr>
          <a:xfrm>
            <a:off x="824000" y="3596300"/>
            <a:ext cx="2147100" cy="1155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Jessica C. Garner</a:t>
            </a:r>
            <a:endParaRPr/>
          </a:p>
          <a:p>
            <a:pPr marL="0" lvl="0" indent="0">
              <a:spcBef>
                <a:spcPts val="0"/>
              </a:spcBef>
              <a:spcAft>
                <a:spcPts val="0"/>
              </a:spcAft>
              <a:buNone/>
            </a:pPr>
            <a:r>
              <a:rPr lang="en"/>
              <a:t>Jessica Williams </a:t>
            </a:r>
            <a:endParaRPr/>
          </a:p>
          <a:p>
            <a:pPr marL="0" lvl="0" indent="0">
              <a:spcBef>
                <a:spcPts val="0"/>
              </a:spcBef>
              <a:spcAft>
                <a:spcPts val="0"/>
              </a:spcAft>
              <a:buNone/>
            </a:pP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1303800" y="598575"/>
            <a:ext cx="7030500" cy="155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Problems with Authentication: No authentication through MyGeorgiasouthern.</a:t>
            </a:r>
            <a:endParaRPr>
              <a:solidFill>
                <a:schemeClr val="lt1"/>
              </a:solidFill>
            </a:endParaRPr>
          </a:p>
          <a:p>
            <a:pPr marL="0" lvl="0" indent="0" algn="ctr" rtl="0">
              <a:spcBef>
                <a:spcPts val="0"/>
              </a:spcBef>
              <a:spcAft>
                <a:spcPts val="0"/>
              </a:spcAft>
              <a:buNone/>
            </a:pPr>
            <a:endParaRPr>
              <a:solidFill>
                <a:schemeClr val="lt1"/>
              </a:solidFill>
            </a:endParaRPr>
          </a:p>
        </p:txBody>
      </p:sp>
      <p:sp>
        <p:nvSpPr>
          <p:cNvPr id="359" name="Shape 359"/>
          <p:cNvSpPr txBox="1">
            <a:spLocks noGrp="1"/>
          </p:cNvSpPr>
          <p:nvPr>
            <p:ph type="body" idx="1"/>
          </p:nvPr>
        </p:nvSpPr>
        <p:spPr>
          <a:xfrm>
            <a:off x="169250" y="4753700"/>
            <a:ext cx="464400" cy="314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100">
                <a:solidFill>
                  <a:srgbClr val="FFFFFF"/>
                </a:solidFill>
                <a:latin typeface="Georgia"/>
                <a:ea typeface="Georgia"/>
                <a:cs typeface="Georgia"/>
                <a:sym typeface="Georgia"/>
              </a:rPr>
              <a:t>JW</a:t>
            </a:r>
            <a:endParaRPr sz="1100">
              <a:solidFill>
                <a:srgbClr val="FFFFFF"/>
              </a:solidFill>
              <a:latin typeface="Georgia"/>
              <a:ea typeface="Georgia"/>
              <a:cs typeface="Georgia"/>
              <a:sym typeface="Georgia"/>
            </a:endParaRPr>
          </a:p>
        </p:txBody>
      </p:sp>
      <p:sp>
        <p:nvSpPr>
          <p:cNvPr id="360" name="Shape 360"/>
          <p:cNvSpPr/>
          <p:nvPr/>
        </p:nvSpPr>
        <p:spPr>
          <a:xfrm>
            <a:off x="2531225" y="2963600"/>
            <a:ext cx="792600" cy="153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p:nvPr/>
        </p:nvSpPr>
        <p:spPr>
          <a:xfrm rot="-6311607">
            <a:off x="4492997" y="4664229"/>
            <a:ext cx="342263" cy="198312"/>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62" name="Shape 362"/>
          <p:cNvPicPr preferRelativeResize="0"/>
          <p:nvPr/>
        </p:nvPicPr>
        <p:blipFill>
          <a:blip r:embed="rId3">
            <a:alphaModFix/>
          </a:blip>
          <a:stretch>
            <a:fillRect/>
          </a:stretch>
        </p:blipFill>
        <p:spPr>
          <a:xfrm>
            <a:off x="391975" y="2531351"/>
            <a:ext cx="8306101" cy="1477600"/>
          </a:xfrm>
          <a:prstGeom prst="rect">
            <a:avLst/>
          </a:prstGeom>
          <a:noFill/>
          <a:ln>
            <a:noFill/>
          </a:ln>
        </p:spPr>
      </p:pic>
      <p:sp>
        <p:nvSpPr>
          <p:cNvPr id="363" name="Shape 363"/>
          <p:cNvSpPr/>
          <p:nvPr/>
        </p:nvSpPr>
        <p:spPr>
          <a:xfrm>
            <a:off x="2657025" y="2899400"/>
            <a:ext cx="3855600" cy="449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1445225" y="2899400"/>
            <a:ext cx="1086000" cy="4494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1303800" y="598575"/>
            <a:ext cx="7030500" cy="7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Digital is great but can I have the book? </a:t>
            </a:r>
            <a:endParaRPr>
              <a:solidFill>
                <a:schemeClr val="lt1"/>
              </a:solidFill>
            </a:endParaRPr>
          </a:p>
        </p:txBody>
      </p:sp>
      <p:pic>
        <p:nvPicPr>
          <p:cNvPr id="370" name="Shape 370" descr="james-tarbotton-367.jpg"/>
          <p:cNvPicPr preferRelativeResize="0"/>
          <p:nvPr/>
        </p:nvPicPr>
        <p:blipFill>
          <a:blip r:embed="rId3">
            <a:alphaModFix/>
          </a:blip>
          <a:stretch>
            <a:fillRect/>
          </a:stretch>
        </p:blipFill>
        <p:spPr>
          <a:xfrm>
            <a:off x="669249" y="1688900"/>
            <a:ext cx="3689101" cy="2443422"/>
          </a:xfrm>
          <a:prstGeom prst="rect">
            <a:avLst/>
          </a:prstGeom>
          <a:noFill/>
          <a:ln>
            <a:noFill/>
          </a:ln>
        </p:spPr>
      </p:pic>
      <p:pic>
        <p:nvPicPr>
          <p:cNvPr id="371" name="Shape 371" descr="joao-silas-51725.jpg"/>
          <p:cNvPicPr preferRelativeResize="0"/>
          <p:nvPr/>
        </p:nvPicPr>
        <p:blipFill>
          <a:blip r:embed="rId4">
            <a:alphaModFix/>
          </a:blip>
          <a:stretch>
            <a:fillRect/>
          </a:stretch>
        </p:blipFill>
        <p:spPr>
          <a:xfrm>
            <a:off x="4894600" y="1688900"/>
            <a:ext cx="3689099" cy="2459399"/>
          </a:xfrm>
          <a:prstGeom prst="rect">
            <a:avLst/>
          </a:prstGeom>
          <a:noFill/>
          <a:ln>
            <a:noFill/>
          </a:ln>
        </p:spPr>
      </p:pic>
      <p:sp>
        <p:nvSpPr>
          <p:cNvPr id="372" name="Shape 372"/>
          <p:cNvSpPr txBox="1"/>
          <p:nvPr/>
        </p:nvSpPr>
        <p:spPr>
          <a:xfrm>
            <a:off x="739300" y="4233475"/>
            <a:ext cx="1751100" cy="466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3" name="Shape 373"/>
          <p:cNvSpPr txBox="1">
            <a:spLocks noGrp="1"/>
          </p:cNvSpPr>
          <p:nvPr>
            <p:ph type="body" idx="1"/>
          </p:nvPr>
        </p:nvSpPr>
        <p:spPr>
          <a:xfrm>
            <a:off x="6338175" y="4194550"/>
            <a:ext cx="2294700" cy="311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100">
                <a:solidFill>
                  <a:schemeClr val="lt1"/>
                </a:solidFill>
                <a:latin typeface="Maven Pro"/>
                <a:ea typeface="Maven Pro"/>
                <a:cs typeface="Maven Pro"/>
                <a:sym typeface="Maven Pro"/>
              </a:rPr>
              <a:t>Photo by João Silas on Unsplash</a:t>
            </a:r>
            <a:endParaRPr sz="1100">
              <a:solidFill>
                <a:schemeClr val="lt1"/>
              </a:solidFill>
              <a:latin typeface="Maven Pro"/>
              <a:ea typeface="Maven Pro"/>
              <a:cs typeface="Maven Pro"/>
              <a:sym typeface="Maven Pro"/>
            </a:endParaRPr>
          </a:p>
        </p:txBody>
      </p:sp>
      <p:sp>
        <p:nvSpPr>
          <p:cNvPr id="374" name="Shape 374"/>
          <p:cNvSpPr txBox="1">
            <a:spLocks noGrp="1"/>
          </p:cNvSpPr>
          <p:nvPr>
            <p:ph type="body" idx="1"/>
          </p:nvPr>
        </p:nvSpPr>
        <p:spPr>
          <a:xfrm>
            <a:off x="1611500" y="4212700"/>
            <a:ext cx="2739000" cy="311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100">
                <a:solidFill>
                  <a:schemeClr val="lt1"/>
                </a:solidFill>
                <a:latin typeface="Maven Pro"/>
                <a:ea typeface="Maven Pro"/>
                <a:cs typeface="Maven Pro"/>
                <a:sym typeface="Maven Pro"/>
              </a:rPr>
              <a:t>Photo by James Tarbotton on Unsplash</a:t>
            </a:r>
            <a:endParaRPr sz="1100">
              <a:solidFill>
                <a:schemeClr val="lt1"/>
              </a:solidFill>
              <a:latin typeface="Maven Pro"/>
              <a:ea typeface="Maven Pro"/>
              <a:cs typeface="Maven Pro"/>
              <a:sym typeface="Maven Pro"/>
            </a:endParaRPr>
          </a:p>
        </p:txBody>
      </p:sp>
      <p:sp>
        <p:nvSpPr>
          <p:cNvPr id="375" name="Shape 375"/>
          <p:cNvSpPr txBox="1"/>
          <p:nvPr/>
        </p:nvSpPr>
        <p:spPr>
          <a:xfrm>
            <a:off x="88900" y="4617275"/>
            <a:ext cx="395400" cy="44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solidFill>
                  <a:schemeClr val="lt1"/>
                </a:solidFill>
              </a:rPr>
              <a:t>JG</a:t>
            </a:r>
            <a:r>
              <a:rPr lang="en">
                <a:solidFill>
                  <a:schemeClr val="lt1"/>
                </a:solidFill>
              </a:rPr>
              <a:t> </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1303800" y="598575"/>
            <a:ext cx="7030500" cy="77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Downloading ebooks is hard!  </a:t>
            </a:r>
            <a:endParaRPr>
              <a:solidFill>
                <a:schemeClr val="lt1"/>
              </a:solidFill>
            </a:endParaRPr>
          </a:p>
        </p:txBody>
      </p:sp>
      <p:sp>
        <p:nvSpPr>
          <p:cNvPr id="381" name="Shape 381"/>
          <p:cNvSpPr txBox="1"/>
          <p:nvPr/>
        </p:nvSpPr>
        <p:spPr>
          <a:xfrm>
            <a:off x="739300" y="4233475"/>
            <a:ext cx="1751100" cy="466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382" name="Shape 382" descr="unsplash_student_ Tim Gouw.jpg"/>
          <p:cNvPicPr preferRelativeResize="0"/>
          <p:nvPr/>
        </p:nvPicPr>
        <p:blipFill>
          <a:blip r:embed="rId3">
            <a:alphaModFix/>
          </a:blip>
          <a:stretch>
            <a:fillRect/>
          </a:stretch>
        </p:blipFill>
        <p:spPr>
          <a:xfrm>
            <a:off x="582375" y="1688900"/>
            <a:ext cx="3655327" cy="2443425"/>
          </a:xfrm>
          <a:prstGeom prst="rect">
            <a:avLst/>
          </a:prstGeom>
          <a:noFill/>
          <a:ln>
            <a:noFill/>
          </a:ln>
        </p:spPr>
      </p:pic>
      <p:sp>
        <p:nvSpPr>
          <p:cNvPr id="383" name="Shape 383"/>
          <p:cNvSpPr txBox="1">
            <a:spLocks noGrp="1"/>
          </p:cNvSpPr>
          <p:nvPr>
            <p:ph type="body" idx="1"/>
          </p:nvPr>
        </p:nvSpPr>
        <p:spPr>
          <a:xfrm>
            <a:off x="2053125" y="4158775"/>
            <a:ext cx="2354400" cy="311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100">
                <a:solidFill>
                  <a:schemeClr val="lt1"/>
                </a:solidFill>
                <a:latin typeface="Maven Pro"/>
                <a:ea typeface="Maven Pro"/>
                <a:cs typeface="Maven Pro"/>
                <a:sym typeface="Maven Pro"/>
              </a:rPr>
              <a:t>Photo by Tim Gouw on Unsplash</a:t>
            </a:r>
            <a:endParaRPr sz="1100">
              <a:solidFill>
                <a:schemeClr val="lt1"/>
              </a:solidFill>
              <a:latin typeface="Maven Pro"/>
              <a:ea typeface="Maven Pro"/>
              <a:cs typeface="Maven Pro"/>
              <a:sym typeface="Maven Pro"/>
            </a:endParaRPr>
          </a:p>
        </p:txBody>
      </p:sp>
      <p:sp>
        <p:nvSpPr>
          <p:cNvPr id="384" name="Shape 384"/>
          <p:cNvSpPr txBox="1"/>
          <p:nvPr/>
        </p:nvSpPr>
        <p:spPr>
          <a:xfrm>
            <a:off x="74900" y="4624275"/>
            <a:ext cx="395400" cy="44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solidFill>
                  <a:schemeClr val="lt1"/>
                </a:solidFill>
              </a:rPr>
              <a:t>JG</a:t>
            </a:r>
            <a:r>
              <a:rPr lang="en">
                <a:solidFill>
                  <a:schemeClr val="lt1"/>
                </a:solidFill>
              </a:rPr>
              <a:t> </a:t>
            </a:r>
            <a:endParaRPr>
              <a:solidFill>
                <a:schemeClr val="lt1"/>
              </a:solidFill>
            </a:endParaRPr>
          </a:p>
        </p:txBody>
      </p:sp>
      <p:sp>
        <p:nvSpPr>
          <p:cNvPr id="385" name="Shape 385"/>
          <p:cNvSpPr txBox="1"/>
          <p:nvPr/>
        </p:nvSpPr>
        <p:spPr>
          <a:xfrm>
            <a:off x="4658975" y="1750975"/>
            <a:ext cx="4159500" cy="2529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solidFill>
                  <a:schemeClr val="lt1"/>
                </a:solidFill>
                <a:latin typeface="Maven Pro"/>
                <a:ea typeface="Maven Pro"/>
                <a:cs typeface="Maven Pro"/>
                <a:sym typeface="Maven Pro"/>
              </a:rPr>
              <a:t>Electronic Book Titles Downloaded = </a:t>
            </a:r>
            <a:endParaRPr>
              <a:solidFill>
                <a:schemeClr val="lt1"/>
              </a:solidFill>
              <a:latin typeface="Maven Pro"/>
              <a:ea typeface="Maven Pro"/>
              <a:cs typeface="Maven Pro"/>
              <a:sym typeface="Maven Pro"/>
            </a:endParaRPr>
          </a:p>
          <a:p>
            <a:pPr marL="0" lvl="0" indent="0" algn="ctr" rtl="0">
              <a:spcBef>
                <a:spcPts val="0"/>
              </a:spcBef>
              <a:spcAft>
                <a:spcPts val="0"/>
              </a:spcAft>
              <a:buNone/>
            </a:pPr>
            <a:r>
              <a:rPr lang="en" sz="1800" b="1">
                <a:solidFill>
                  <a:schemeClr val="lt1"/>
                </a:solidFill>
                <a:latin typeface="Maven Pro"/>
                <a:ea typeface="Maven Pro"/>
                <a:cs typeface="Maven Pro"/>
                <a:sym typeface="Maven Pro"/>
              </a:rPr>
              <a:t>23,886</a:t>
            </a:r>
            <a:endParaRPr sz="1800" b="1">
              <a:solidFill>
                <a:schemeClr val="lt1"/>
              </a:solidFill>
              <a:latin typeface="Maven Pro"/>
              <a:ea typeface="Maven Pro"/>
              <a:cs typeface="Maven Pro"/>
              <a:sym typeface="Maven Pro"/>
            </a:endParaRPr>
          </a:p>
          <a:p>
            <a:pPr marL="0" lvl="0" indent="0" algn="ctr" rtl="0">
              <a:spcBef>
                <a:spcPts val="0"/>
              </a:spcBef>
              <a:spcAft>
                <a:spcPts val="0"/>
              </a:spcAft>
              <a:buNone/>
            </a:pPr>
            <a:r>
              <a:rPr lang="en">
                <a:solidFill>
                  <a:schemeClr val="lt1"/>
                </a:solidFill>
                <a:latin typeface="Maven Pro"/>
                <a:ea typeface="Maven Pro"/>
                <a:cs typeface="Maven Pro"/>
                <a:sym typeface="Maven Pro"/>
              </a:rPr>
              <a:t>Electronic Book Chapters or Sections </a:t>
            </a:r>
            <a:endParaRPr>
              <a:solidFill>
                <a:schemeClr val="lt1"/>
              </a:solidFill>
              <a:latin typeface="Maven Pro"/>
              <a:ea typeface="Maven Pro"/>
              <a:cs typeface="Maven Pro"/>
              <a:sym typeface="Maven Pro"/>
            </a:endParaRPr>
          </a:p>
          <a:p>
            <a:pPr marL="0" lvl="0" indent="0" algn="ctr" rtl="0">
              <a:spcBef>
                <a:spcPts val="0"/>
              </a:spcBef>
              <a:spcAft>
                <a:spcPts val="0"/>
              </a:spcAft>
              <a:buNone/>
            </a:pPr>
            <a:r>
              <a:rPr lang="en" sz="1800" b="1">
                <a:solidFill>
                  <a:schemeClr val="lt1"/>
                </a:solidFill>
                <a:latin typeface="Maven Pro"/>
                <a:ea typeface="Maven Pro"/>
                <a:cs typeface="Maven Pro"/>
                <a:sym typeface="Maven Pro"/>
              </a:rPr>
              <a:t>150,555 </a:t>
            </a:r>
            <a:r>
              <a:rPr lang="en">
                <a:solidFill>
                  <a:schemeClr val="lt1"/>
                </a:solidFill>
                <a:latin typeface="Maven Pro"/>
                <a:ea typeface="Maven Pro"/>
                <a:cs typeface="Maven Pro"/>
                <a:sym typeface="Maven Pro"/>
              </a:rPr>
              <a:t> </a:t>
            </a:r>
            <a:endParaRPr>
              <a:solidFill>
                <a:schemeClr val="lt1"/>
              </a:solidFill>
              <a:latin typeface="Maven Pro"/>
              <a:ea typeface="Maven Pro"/>
              <a:cs typeface="Maven Pro"/>
              <a:sym typeface="Maven Pro"/>
            </a:endParaRPr>
          </a:p>
          <a:p>
            <a:pPr marL="0" lvl="0" indent="0" algn="ctr" rtl="0">
              <a:spcBef>
                <a:spcPts val="0"/>
              </a:spcBef>
              <a:spcAft>
                <a:spcPts val="0"/>
              </a:spcAft>
              <a:buNone/>
            </a:pPr>
            <a:endParaRPr>
              <a:solidFill>
                <a:schemeClr val="lt1"/>
              </a:solidFill>
              <a:latin typeface="Maven Pro"/>
              <a:ea typeface="Maven Pro"/>
              <a:cs typeface="Maven Pro"/>
              <a:sym typeface="Maven Pro"/>
            </a:endParaRPr>
          </a:p>
          <a:p>
            <a:pPr marL="0" lvl="0" indent="0" algn="ctr" rtl="0">
              <a:spcBef>
                <a:spcPts val="0"/>
              </a:spcBef>
              <a:spcAft>
                <a:spcPts val="0"/>
              </a:spcAft>
              <a:buNone/>
            </a:pPr>
            <a:r>
              <a:rPr lang="en">
                <a:solidFill>
                  <a:schemeClr val="lt1"/>
                </a:solidFill>
                <a:latin typeface="Maven Pro"/>
                <a:ea typeface="Maven Pro"/>
                <a:cs typeface="Maven Pro"/>
                <a:sym typeface="Maven Pro"/>
              </a:rPr>
              <a:t>OverDrive </a:t>
            </a:r>
            <a:endParaRPr>
              <a:solidFill>
                <a:schemeClr val="lt1"/>
              </a:solidFill>
              <a:latin typeface="Maven Pro"/>
              <a:ea typeface="Maven Pro"/>
              <a:cs typeface="Maven Pro"/>
              <a:sym typeface="Maven Pro"/>
            </a:endParaRPr>
          </a:p>
          <a:p>
            <a:pPr marL="0" lvl="0" indent="0" algn="ctr" rtl="0">
              <a:spcBef>
                <a:spcPts val="0"/>
              </a:spcBef>
              <a:spcAft>
                <a:spcPts val="0"/>
              </a:spcAft>
              <a:buNone/>
            </a:pPr>
            <a:r>
              <a:rPr lang="en">
                <a:solidFill>
                  <a:schemeClr val="lt1"/>
                </a:solidFill>
                <a:latin typeface="Maven Pro"/>
                <a:ea typeface="Maven Pro"/>
                <a:cs typeface="Maven Pro"/>
                <a:sym typeface="Maven Pro"/>
              </a:rPr>
              <a:t>Book titles circulated a total of </a:t>
            </a:r>
            <a:r>
              <a:rPr lang="en" sz="1800" b="1">
                <a:solidFill>
                  <a:schemeClr val="lt1"/>
                </a:solidFill>
                <a:latin typeface="Maven Pro"/>
                <a:ea typeface="Maven Pro"/>
                <a:cs typeface="Maven Pro"/>
                <a:sym typeface="Maven Pro"/>
              </a:rPr>
              <a:t>1,091</a:t>
            </a:r>
            <a:r>
              <a:rPr lang="en">
                <a:solidFill>
                  <a:schemeClr val="lt1"/>
                </a:solidFill>
                <a:latin typeface="Maven Pro"/>
                <a:ea typeface="Maven Pro"/>
                <a:cs typeface="Maven Pro"/>
                <a:sym typeface="Maven Pro"/>
              </a:rPr>
              <a:t> times (600 ebooks and 491 audiobooks). </a:t>
            </a:r>
            <a:endParaRPr>
              <a:solidFill>
                <a:schemeClr val="lt1"/>
              </a:solidFill>
              <a:latin typeface="Maven Pro"/>
              <a:ea typeface="Maven Pro"/>
              <a:cs typeface="Maven Pro"/>
              <a:sym typeface="Maven Pro"/>
            </a:endParaRPr>
          </a:p>
          <a:p>
            <a:pPr marL="0" lvl="0" indent="0" algn="ctr">
              <a:spcBef>
                <a:spcPts val="0"/>
              </a:spcBef>
              <a:spcAft>
                <a:spcPts val="0"/>
              </a:spcAft>
              <a:buNone/>
            </a:pPr>
            <a:r>
              <a:rPr lang="en" sz="1800" b="1">
                <a:solidFill>
                  <a:schemeClr val="lt1"/>
                </a:solidFill>
                <a:latin typeface="Maven Pro"/>
                <a:ea typeface="Maven Pro"/>
                <a:cs typeface="Maven Pro"/>
                <a:sym typeface="Maven Pro"/>
              </a:rPr>
              <a:t>74.84 %</a:t>
            </a:r>
            <a:r>
              <a:rPr lang="en">
                <a:solidFill>
                  <a:schemeClr val="lt1"/>
                </a:solidFill>
                <a:latin typeface="Maven Pro"/>
                <a:ea typeface="Maven Pro"/>
                <a:cs typeface="Maven Pro"/>
                <a:sym typeface="Maven Pro"/>
              </a:rPr>
              <a:t> have circulated at least once </a:t>
            </a:r>
            <a:endParaRPr>
              <a:solidFill>
                <a:schemeClr val="lt1"/>
              </a:solidFill>
              <a:latin typeface="Maven Pro"/>
              <a:ea typeface="Maven Pro"/>
              <a:cs typeface="Maven Pro"/>
              <a:sym typeface="Maven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303800" y="598575"/>
            <a:ext cx="7030500" cy="90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Can I pick that up after class?</a:t>
            </a:r>
            <a:endParaRPr>
              <a:solidFill>
                <a:schemeClr val="lt1"/>
              </a:solidFill>
            </a:endParaRPr>
          </a:p>
        </p:txBody>
      </p:sp>
      <p:pic>
        <p:nvPicPr>
          <p:cNvPr id="391" name="Shape 391" descr="CIRC2.JPG"/>
          <p:cNvPicPr preferRelativeResize="0"/>
          <p:nvPr/>
        </p:nvPicPr>
        <p:blipFill>
          <a:blip r:embed="rId3">
            <a:alphaModFix/>
          </a:blip>
          <a:stretch>
            <a:fillRect/>
          </a:stretch>
        </p:blipFill>
        <p:spPr>
          <a:xfrm>
            <a:off x="2519425" y="1969650"/>
            <a:ext cx="4370701" cy="1907389"/>
          </a:xfrm>
          <a:prstGeom prst="rect">
            <a:avLst/>
          </a:prstGeom>
          <a:noFill/>
          <a:ln>
            <a:noFill/>
          </a:ln>
        </p:spPr>
      </p:pic>
      <p:sp>
        <p:nvSpPr>
          <p:cNvPr id="392" name="Shape 392"/>
          <p:cNvSpPr txBox="1"/>
          <p:nvPr/>
        </p:nvSpPr>
        <p:spPr>
          <a:xfrm>
            <a:off x="95925" y="4582225"/>
            <a:ext cx="395400" cy="44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solidFill>
                  <a:schemeClr val="lt1"/>
                </a:solidFill>
              </a:rPr>
              <a:t>JG</a:t>
            </a:r>
            <a:r>
              <a:rPr lang="en">
                <a:solidFill>
                  <a:schemeClr val="lt1"/>
                </a:solidFill>
              </a:rPr>
              <a:t> </a:t>
            </a:r>
            <a:endParaRPr>
              <a:solidFill>
                <a:schemeClr val="lt1"/>
              </a:solidFill>
            </a:endParaRPr>
          </a:p>
        </p:txBody>
      </p:sp>
      <p:sp>
        <p:nvSpPr>
          <p:cNvPr id="393" name="Shape 393"/>
          <p:cNvSpPr txBox="1"/>
          <p:nvPr/>
        </p:nvSpPr>
        <p:spPr>
          <a:xfrm>
            <a:off x="4613825" y="3903400"/>
            <a:ext cx="2286000" cy="32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solidFill>
                  <a:schemeClr val="lt1"/>
                </a:solidFill>
                <a:latin typeface="Maven Pro"/>
                <a:ea typeface="Maven Pro"/>
                <a:cs typeface="Maven Pro"/>
                <a:sym typeface="Maven Pro"/>
              </a:rPr>
              <a:t>Henderson Library Check-out desk</a:t>
            </a:r>
            <a:r>
              <a:rPr lang="en">
                <a:solidFill>
                  <a:schemeClr val="lt1"/>
                </a:solidFill>
                <a:latin typeface="Maven Pro"/>
                <a:ea typeface="Maven Pro"/>
                <a:cs typeface="Maven Pro"/>
                <a:sym typeface="Maven Pro"/>
              </a:rPr>
              <a:t> </a:t>
            </a:r>
            <a:endParaRPr>
              <a:solidFill>
                <a:schemeClr val="lt1"/>
              </a:solidFill>
              <a:latin typeface="Maven Pro"/>
              <a:ea typeface="Maven Pro"/>
              <a:cs typeface="Maven Pro"/>
              <a:sym typeface="Maven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1303800" y="598575"/>
            <a:ext cx="7030500" cy="129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Technology problems  </a:t>
            </a:r>
            <a:endParaRPr>
              <a:solidFill>
                <a:schemeClr val="lt1"/>
              </a:solidFill>
            </a:endParaRPr>
          </a:p>
        </p:txBody>
      </p:sp>
      <p:sp>
        <p:nvSpPr>
          <p:cNvPr id="399" name="Shape 39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chemeClr val="lt1"/>
              </a:buClr>
              <a:buSzPts val="2400"/>
              <a:buFont typeface="Maven Pro"/>
              <a:buChar char="●"/>
            </a:pPr>
            <a:r>
              <a:rPr lang="en" sz="2400">
                <a:solidFill>
                  <a:schemeClr val="lt1"/>
                </a:solidFill>
                <a:latin typeface="Maven Pro"/>
                <a:ea typeface="Maven Pro"/>
                <a:cs typeface="Maven Pro"/>
                <a:sym typeface="Maven Pro"/>
              </a:rPr>
              <a:t>Trouble with different devices</a:t>
            </a:r>
            <a:endParaRPr sz="2400">
              <a:solidFill>
                <a:schemeClr val="lt1"/>
              </a:solidFill>
              <a:latin typeface="Maven Pro"/>
              <a:ea typeface="Maven Pro"/>
              <a:cs typeface="Maven Pro"/>
              <a:sym typeface="Maven Pro"/>
            </a:endParaRPr>
          </a:p>
          <a:p>
            <a:pPr marL="457200" lvl="0" indent="-381000" rtl="0">
              <a:spcBef>
                <a:spcPts val="0"/>
              </a:spcBef>
              <a:spcAft>
                <a:spcPts val="0"/>
              </a:spcAft>
              <a:buClr>
                <a:schemeClr val="lt1"/>
              </a:buClr>
              <a:buSzPts val="2400"/>
              <a:buFont typeface="Maven Pro"/>
              <a:buChar char="●"/>
            </a:pPr>
            <a:r>
              <a:rPr lang="en" sz="2400">
                <a:solidFill>
                  <a:schemeClr val="lt1"/>
                </a:solidFill>
                <a:latin typeface="Maven Pro"/>
                <a:ea typeface="Maven Pro"/>
                <a:cs typeface="Maven Pro"/>
                <a:sym typeface="Maven Pro"/>
              </a:rPr>
              <a:t>Browser issues</a:t>
            </a:r>
            <a:endParaRPr sz="2400">
              <a:solidFill>
                <a:schemeClr val="lt1"/>
              </a:solidFill>
              <a:latin typeface="Maven Pro"/>
              <a:ea typeface="Maven Pro"/>
              <a:cs typeface="Maven Pro"/>
              <a:sym typeface="Maven Pro"/>
            </a:endParaRPr>
          </a:p>
          <a:p>
            <a:pPr marL="457200" lvl="0" indent="-381000" rtl="0">
              <a:spcBef>
                <a:spcPts val="0"/>
              </a:spcBef>
              <a:spcAft>
                <a:spcPts val="0"/>
              </a:spcAft>
              <a:buClr>
                <a:schemeClr val="lt1"/>
              </a:buClr>
              <a:buSzPts val="2400"/>
              <a:buFont typeface="Maven Pro"/>
              <a:buChar char="●"/>
            </a:pPr>
            <a:r>
              <a:rPr lang="en" sz="2400">
                <a:solidFill>
                  <a:schemeClr val="lt1"/>
                </a:solidFill>
                <a:latin typeface="Maven Pro"/>
                <a:ea typeface="Maven Pro"/>
                <a:cs typeface="Maven Pro"/>
                <a:sym typeface="Maven Pro"/>
              </a:rPr>
              <a:t>Broken links</a:t>
            </a:r>
            <a:endParaRPr sz="2400">
              <a:solidFill>
                <a:schemeClr val="lt1"/>
              </a:solidFill>
              <a:latin typeface="Maven Pro"/>
              <a:ea typeface="Maven Pro"/>
              <a:cs typeface="Maven Pro"/>
              <a:sym typeface="Maven Pro"/>
            </a:endParaRPr>
          </a:p>
          <a:p>
            <a:pPr marL="0" lvl="0" indent="0" rtl="0">
              <a:spcBef>
                <a:spcPts val="1600"/>
              </a:spcBef>
              <a:spcAft>
                <a:spcPts val="1600"/>
              </a:spcAft>
              <a:buNone/>
            </a:pPr>
            <a:endParaRPr sz="2400">
              <a:solidFill>
                <a:schemeClr val="lt1"/>
              </a:solidFill>
            </a:endParaRPr>
          </a:p>
        </p:txBody>
      </p:sp>
      <p:pic>
        <p:nvPicPr>
          <p:cNvPr id="400" name="Shape 400"/>
          <p:cNvPicPr preferRelativeResize="0"/>
          <p:nvPr/>
        </p:nvPicPr>
        <p:blipFill>
          <a:blip r:embed="rId3">
            <a:alphaModFix/>
          </a:blip>
          <a:stretch>
            <a:fillRect/>
          </a:stretch>
        </p:blipFill>
        <p:spPr>
          <a:xfrm>
            <a:off x="6601175" y="2659425"/>
            <a:ext cx="2426250" cy="2105675"/>
          </a:xfrm>
          <a:prstGeom prst="rect">
            <a:avLst/>
          </a:prstGeom>
          <a:noFill/>
          <a:ln>
            <a:noFill/>
          </a:ln>
        </p:spPr>
      </p:pic>
      <p:sp>
        <p:nvSpPr>
          <p:cNvPr id="401" name="Shape 401"/>
          <p:cNvSpPr txBox="1"/>
          <p:nvPr/>
        </p:nvSpPr>
        <p:spPr>
          <a:xfrm>
            <a:off x="6608450" y="4765100"/>
            <a:ext cx="2426100" cy="378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700"/>
              <a:t>https://www.configurationconnection.com/do-these-common-technology-problems-make-you-inefficient/</a:t>
            </a:r>
            <a:endParaRPr sz="700"/>
          </a:p>
        </p:txBody>
      </p:sp>
      <p:sp>
        <p:nvSpPr>
          <p:cNvPr id="402" name="Shape 402"/>
          <p:cNvSpPr txBox="1"/>
          <p:nvPr/>
        </p:nvSpPr>
        <p:spPr>
          <a:xfrm>
            <a:off x="34850" y="4765100"/>
            <a:ext cx="480900" cy="327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chemeClr val="lt1"/>
                </a:solidFill>
                <a:latin typeface="Maven Pro"/>
                <a:ea typeface="Maven Pro"/>
                <a:cs typeface="Maven Pro"/>
                <a:sym typeface="Maven Pro"/>
              </a:rPr>
              <a:t>JW</a:t>
            </a:r>
            <a:endParaRPr>
              <a:solidFill>
                <a:schemeClr val="lt1"/>
              </a:solidFill>
              <a:latin typeface="Maven Pro"/>
              <a:ea typeface="Maven Pro"/>
              <a:cs typeface="Maven Pro"/>
              <a:sym typeface="Maven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1303800" y="598575"/>
            <a:ext cx="7030500" cy="110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Quiz Question</a:t>
            </a:r>
            <a:endParaRPr>
              <a:solidFill>
                <a:schemeClr val="lt1"/>
              </a:solidFill>
            </a:endParaRPr>
          </a:p>
        </p:txBody>
      </p:sp>
      <p:sp>
        <p:nvSpPr>
          <p:cNvPr id="408" name="Shape 408"/>
          <p:cNvSpPr txBox="1">
            <a:spLocks noGrp="1"/>
          </p:cNvSpPr>
          <p:nvPr>
            <p:ph type="body" idx="1"/>
          </p:nvPr>
        </p:nvSpPr>
        <p:spPr>
          <a:xfrm>
            <a:off x="1303800" y="1639375"/>
            <a:ext cx="7030500" cy="3227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solidFill>
                  <a:schemeClr val="lt1"/>
                </a:solidFill>
              </a:rPr>
              <a:t>What groups of patrons frequently don’t find Henderson Library’s resources…</a:t>
            </a:r>
            <a:endParaRPr sz="2400">
              <a:solidFill>
                <a:schemeClr val="lt1"/>
              </a:solidFill>
            </a:endParaRPr>
          </a:p>
          <a:p>
            <a:pPr marL="457200" lvl="0" indent="-381000" rtl="0">
              <a:spcBef>
                <a:spcPts val="1600"/>
              </a:spcBef>
              <a:spcAft>
                <a:spcPts val="0"/>
              </a:spcAft>
              <a:buClr>
                <a:schemeClr val="lt1"/>
              </a:buClr>
              <a:buSzPts val="2400"/>
              <a:buAutoNum type="alphaLcPeriod"/>
            </a:pPr>
            <a:r>
              <a:rPr lang="en" sz="2400">
                <a:solidFill>
                  <a:schemeClr val="lt1"/>
                </a:solidFill>
              </a:rPr>
              <a:t>Undergraduates</a:t>
            </a:r>
            <a:endParaRPr sz="2400">
              <a:solidFill>
                <a:schemeClr val="lt1"/>
              </a:solidFill>
            </a:endParaRPr>
          </a:p>
          <a:p>
            <a:pPr marL="457200" lvl="0" indent="-381000" rtl="0">
              <a:spcBef>
                <a:spcPts val="0"/>
              </a:spcBef>
              <a:spcAft>
                <a:spcPts val="0"/>
              </a:spcAft>
              <a:buClr>
                <a:schemeClr val="lt1"/>
              </a:buClr>
              <a:buSzPts val="2400"/>
              <a:buAutoNum type="alphaLcPeriod"/>
            </a:pPr>
            <a:r>
              <a:rPr lang="en" sz="2400">
                <a:solidFill>
                  <a:schemeClr val="lt1"/>
                </a:solidFill>
              </a:rPr>
              <a:t>Graduate students</a:t>
            </a:r>
            <a:endParaRPr sz="2400">
              <a:solidFill>
                <a:schemeClr val="lt1"/>
              </a:solidFill>
            </a:endParaRPr>
          </a:p>
          <a:p>
            <a:pPr marL="457200" lvl="0" indent="-381000" rtl="0">
              <a:spcBef>
                <a:spcPts val="0"/>
              </a:spcBef>
              <a:spcAft>
                <a:spcPts val="0"/>
              </a:spcAft>
              <a:buClr>
                <a:schemeClr val="lt1"/>
              </a:buClr>
              <a:buSzPts val="2400"/>
              <a:buAutoNum type="alphaLcPeriod"/>
            </a:pPr>
            <a:r>
              <a:rPr lang="en" sz="2400">
                <a:solidFill>
                  <a:schemeClr val="lt1"/>
                </a:solidFill>
              </a:rPr>
              <a:t>Faculty/staff</a:t>
            </a:r>
            <a:endParaRPr sz="2400">
              <a:solidFill>
                <a:schemeClr val="lt1"/>
              </a:solidFill>
            </a:endParaRPr>
          </a:p>
          <a:p>
            <a:pPr marL="457200" lvl="0" indent="-381000" rtl="0">
              <a:spcBef>
                <a:spcPts val="0"/>
              </a:spcBef>
              <a:spcAft>
                <a:spcPts val="0"/>
              </a:spcAft>
              <a:buClr>
                <a:schemeClr val="lt1"/>
              </a:buClr>
              <a:buSzPts val="2400"/>
              <a:buAutoNum type="alphaLcPeriod"/>
            </a:pPr>
            <a:r>
              <a:rPr lang="en" sz="2400">
                <a:solidFill>
                  <a:schemeClr val="lt1"/>
                </a:solidFill>
              </a:rPr>
              <a:t>Distance learners</a:t>
            </a:r>
            <a:endParaRPr sz="2400">
              <a:solidFill>
                <a:schemeClr val="lt1"/>
              </a:solidFill>
            </a:endParaRPr>
          </a:p>
          <a:p>
            <a:pPr marL="457200" lvl="0" indent="-381000">
              <a:spcBef>
                <a:spcPts val="0"/>
              </a:spcBef>
              <a:spcAft>
                <a:spcPts val="0"/>
              </a:spcAft>
              <a:buClr>
                <a:schemeClr val="lt1"/>
              </a:buClr>
              <a:buSzPts val="2400"/>
              <a:buAutoNum type="alphaLcPeriod"/>
            </a:pPr>
            <a:r>
              <a:rPr lang="en" sz="2400">
                <a:solidFill>
                  <a:schemeClr val="lt1"/>
                </a:solidFill>
              </a:rPr>
              <a:t>All of the above</a:t>
            </a:r>
            <a:endParaRPr sz="2400">
              <a:solidFill>
                <a:schemeClr val="lt1"/>
              </a:solidFill>
            </a:endParaRPr>
          </a:p>
          <a:p>
            <a:pPr marL="0" lvl="0" indent="0">
              <a:spcBef>
                <a:spcPts val="1600"/>
              </a:spcBef>
              <a:spcAft>
                <a:spcPts val="0"/>
              </a:spcAft>
              <a:buNone/>
            </a:pPr>
            <a:r>
              <a:rPr lang="en" sz="2400">
                <a:solidFill>
                  <a:schemeClr val="lt1"/>
                </a:solidFill>
              </a:rPr>
              <a:t>	</a:t>
            </a:r>
            <a:endParaRPr sz="2400">
              <a:solidFill>
                <a:schemeClr val="lt1"/>
              </a:solidFill>
            </a:endParaRPr>
          </a:p>
          <a:p>
            <a:pPr marL="0" lvl="0" indent="0" rtl="0">
              <a:spcBef>
                <a:spcPts val="1600"/>
              </a:spcBef>
              <a:spcAft>
                <a:spcPts val="1600"/>
              </a:spcAft>
              <a:buNone/>
            </a:pPr>
            <a:r>
              <a:rPr lang="en" sz="2400">
                <a:solidFill>
                  <a:schemeClr val="lt1"/>
                </a:solidFill>
              </a:rPr>
              <a:t>								</a:t>
            </a:r>
            <a:endParaRPr sz="2400">
              <a:solidFill>
                <a:schemeClr val="lt1"/>
              </a:solidFill>
            </a:endParaRPr>
          </a:p>
        </p:txBody>
      </p:sp>
      <p:sp>
        <p:nvSpPr>
          <p:cNvPr id="409" name="Shape 409"/>
          <p:cNvSpPr txBox="1"/>
          <p:nvPr/>
        </p:nvSpPr>
        <p:spPr>
          <a:xfrm>
            <a:off x="163025" y="4599200"/>
            <a:ext cx="446100" cy="439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solidFill>
                  <a:schemeClr val="lt1"/>
                </a:solidFill>
                <a:latin typeface="Maven Pro"/>
                <a:ea typeface="Maven Pro"/>
                <a:cs typeface="Maven Pro"/>
                <a:sym typeface="Maven Pro"/>
              </a:rPr>
              <a:t>JW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1303800" y="598575"/>
            <a:ext cx="7030500" cy="110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                         Answer</a:t>
            </a:r>
            <a:endParaRPr>
              <a:solidFill>
                <a:schemeClr val="lt1"/>
              </a:solidFill>
            </a:endParaRPr>
          </a:p>
        </p:txBody>
      </p:sp>
      <p:sp>
        <p:nvSpPr>
          <p:cNvPr id="415" name="Shape 415"/>
          <p:cNvSpPr txBox="1">
            <a:spLocks noGrp="1"/>
          </p:cNvSpPr>
          <p:nvPr>
            <p:ph type="body" idx="1"/>
          </p:nvPr>
        </p:nvSpPr>
        <p:spPr>
          <a:xfrm>
            <a:off x="1303800" y="1639375"/>
            <a:ext cx="7030500" cy="3227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400" dirty="0">
              <a:solidFill>
                <a:schemeClr val="lt1"/>
              </a:solidFill>
            </a:endParaRPr>
          </a:p>
          <a:p>
            <a:pPr marL="0" lvl="0" indent="0" rtl="0">
              <a:spcBef>
                <a:spcPts val="1600"/>
              </a:spcBef>
              <a:spcAft>
                <a:spcPts val="1600"/>
              </a:spcAft>
              <a:buNone/>
            </a:pPr>
            <a:r>
              <a:rPr lang="en" sz="2400" dirty="0" smtClean="0">
                <a:solidFill>
                  <a:schemeClr val="lt1"/>
                </a:solidFill>
              </a:rPr>
              <a:t>E</a:t>
            </a:r>
            <a:r>
              <a:rPr lang="en" sz="2400" dirty="0">
                <a:solidFill>
                  <a:schemeClr val="lt1"/>
                </a:solidFill>
              </a:rPr>
              <a:t>.  All of the Above				</a:t>
            </a:r>
            <a:endParaRPr sz="2400" dirty="0">
              <a:solidFill>
                <a:schemeClr val="lt1"/>
              </a:solidFill>
            </a:endParaRPr>
          </a:p>
        </p:txBody>
      </p:sp>
      <p:pic>
        <p:nvPicPr>
          <p:cNvPr id="416" name="Shape 416"/>
          <p:cNvPicPr preferRelativeResize="0"/>
          <p:nvPr/>
        </p:nvPicPr>
        <p:blipFill>
          <a:blip r:embed="rId3">
            <a:alphaModFix/>
          </a:blip>
          <a:stretch>
            <a:fillRect/>
          </a:stretch>
        </p:blipFill>
        <p:spPr>
          <a:xfrm>
            <a:off x="6404425" y="2378150"/>
            <a:ext cx="2207700" cy="2226625"/>
          </a:xfrm>
          <a:prstGeom prst="rect">
            <a:avLst/>
          </a:prstGeom>
          <a:noFill/>
          <a:ln>
            <a:noFill/>
          </a:ln>
        </p:spPr>
      </p:pic>
      <p:sp>
        <p:nvSpPr>
          <p:cNvPr id="417" name="Shape 417"/>
          <p:cNvSpPr txBox="1"/>
          <p:nvPr/>
        </p:nvSpPr>
        <p:spPr>
          <a:xfrm>
            <a:off x="6448150" y="4684925"/>
            <a:ext cx="2127600" cy="415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700"/>
              <a:t>https://www.longislandpress.com/2016/12/16/college-major-quiz-what-should-your-college-major-be/</a:t>
            </a:r>
            <a:endParaRPr sz="700"/>
          </a:p>
        </p:txBody>
      </p:sp>
      <p:sp>
        <p:nvSpPr>
          <p:cNvPr id="418" name="Shape 418"/>
          <p:cNvSpPr txBox="1"/>
          <p:nvPr/>
        </p:nvSpPr>
        <p:spPr>
          <a:xfrm>
            <a:off x="34850" y="4684925"/>
            <a:ext cx="501900" cy="415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solidFill>
                  <a:schemeClr val="lt1"/>
                </a:solidFill>
                <a:latin typeface="Maven Pro"/>
                <a:ea typeface="Maven Pro"/>
                <a:cs typeface="Maven Pro"/>
                <a:sym typeface="Maven Pro"/>
              </a:rPr>
              <a:t>JW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1310775" y="655125"/>
            <a:ext cx="7030500" cy="87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lt1"/>
                </a:solidFill>
              </a:rPr>
              <a:t>Solutions</a:t>
            </a:r>
            <a:endParaRPr sz="3000">
              <a:solidFill>
                <a:schemeClr val="lt1"/>
              </a:solidFill>
            </a:endParaRPr>
          </a:p>
          <a:p>
            <a:pPr marL="0" lvl="0" indent="0" rtl="0">
              <a:spcBef>
                <a:spcPts val="0"/>
              </a:spcBef>
              <a:spcAft>
                <a:spcPts val="0"/>
              </a:spcAft>
              <a:buNone/>
            </a:pPr>
            <a:endParaRPr>
              <a:solidFill>
                <a:schemeClr val="lt1"/>
              </a:solidFill>
            </a:endParaRPr>
          </a:p>
          <a:p>
            <a:pPr marL="0" lvl="0" indent="0" rtl="0">
              <a:spcBef>
                <a:spcPts val="0"/>
              </a:spcBef>
              <a:spcAft>
                <a:spcPts val="0"/>
              </a:spcAft>
              <a:buNone/>
            </a:pPr>
            <a:endParaRPr>
              <a:solidFill>
                <a:schemeClr val="lt1"/>
              </a:solidFill>
            </a:endParaRPr>
          </a:p>
          <a:p>
            <a:pPr marL="0" lvl="0" indent="0" rtl="0">
              <a:spcBef>
                <a:spcPts val="0"/>
              </a:spcBef>
              <a:spcAft>
                <a:spcPts val="0"/>
              </a:spcAft>
              <a:buNone/>
            </a:pPr>
            <a:endParaRPr>
              <a:solidFill>
                <a:schemeClr val="lt1"/>
              </a:solidFill>
            </a:endParaRPr>
          </a:p>
          <a:p>
            <a:pPr marL="0" lvl="0" indent="0" rtl="0">
              <a:spcBef>
                <a:spcPts val="0"/>
              </a:spcBef>
              <a:spcAft>
                <a:spcPts val="0"/>
              </a:spcAft>
              <a:buNone/>
            </a:pPr>
            <a:endParaRPr>
              <a:solidFill>
                <a:schemeClr val="lt1"/>
              </a:solidFill>
            </a:endParaRPr>
          </a:p>
        </p:txBody>
      </p:sp>
      <p:pic>
        <p:nvPicPr>
          <p:cNvPr id="424" name="Shape 424" descr="rita-morais-108397.jpg"/>
          <p:cNvPicPr preferRelativeResize="0"/>
          <p:nvPr/>
        </p:nvPicPr>
        <p:blipFill>
          <a:blip r:embed="rId3">
            <a:alphaModFix/>
          </a:blip>
          <a:stretch>
            <a:fillRect/>
          </a:stretch>
        </p:blipFill>
        <p:spPr>
          <a:xfrm>
            <a:off x="1226600" y="1913075"/>
            <a:ext cx="3326404" cy="2217603"/>
          </a:xfrm>
          <a:prstGeom prst="rect">
            <a:avLst/>
          </a:prstGeom>
          <a:noFill/>
          <a:ln>
            <a:noFill/>
          </a:ln>
        </p:spPr>
      </p:pic>
      <p:sp>
        <p:nvSpPr>
          <p:cNvPr id="425" name="Shape 425"/>
          <p:cNvSpPr txBox="1"/>
          <p:nvPr/>
        </p:nvSpPr>
        <p:spPr>
          <a:xfrm>
            <a:off x="5569250" y="2262975"/>
            <a:ext cx="3288000" cy="1550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a:solidFill>
                  <a:schemeClr val="lt1"/>
                </a:solidFill>
                <a:latin typeface="Maven Pro"/>
                <a:ea typeface="Maven Pro"/>
                <a:cs typeface="Maven Pro"/>
                <a:sym typeface="Maven Pro"/>
              </a:rPr>
              <a:t>Faculty &amp; Staff</a:t>
            </a:r>
            <a:endParaRPr sz="1800">
              <a:solidFill>
                <a:schemeClr val="lt1"/>
              </a:solidFill>
              <a:latin typeface="Maven Pro"/>
              <a:ea typeface="Maven Pro"/>
              <a:cs typeface="Maven Pro"/>
              <a:sym typeface="Maven Pro"/>
            </a:endParaRPr>
          </a:p>
          <a:p>
            <a:pPr marL="0" lvl="0" indent="0" algn="ctr">
              <a:spcBef>
                <a:spcPts val="0"/>
              </a:spcBef>
              <a:spcAft>
                <a:spcPts val="0"/>
              </a:spcAft>
              <a:buNone/>
            </a:pPr>
            <a:r>
              <a:rPr lang="en" sz="1800">
                <a:solidFill>
                  <a:schemeClr val="lt1"/>
                </a:solidFill>
                <a:latin typeface="Maven Pro"/>
                <a:ea typeface="Maven Pro"/>
                <a:cs typeface="Maven Pro"/>
                <a:sym typeface="Maven Pro"/>
              </a:rPr>
              <a:t>Undergraduate Students</a:t>
            </a:r>
            <a:endParaRPr sz="1800">
              <a:solidFill>
                <a:schemeClr val="lt1"/>
              </a:solidFill>
              <a:latin typeface="Maven Pro"/>
              <a:ea typeface="Maven Pro"/>
              <a:cs typeface="Maven Pro"/>
              <a:sym typeface="Maven Pro"/>
            </a:endParaRPr>
          </a:p>
          <a:p>
            <a:pPr marL="0" lvl="0" indent="0" algn="ctr">
              <a:spcBef>
                <a:spcPts val="0"/>
              </a:spcBef>
              <a:spcAft>
                <a:spcPts val="0"/>
              </a:spcAft>
              <a:buNone/>
            </a:pPr>
            <a:r>
              <a:rPr lang="en" sz="1800">
                <a:solidFill>
                  <a:schemeClr val="lt1"/>
                </a:solidFill>
                <a:latin typeface="Maven Pro"/>
                <a:ea typeface="Maven Pro"/>
                <a:cs typeface="Maven Pro"/>
                <a:sym typeface="Maven Pro"/>
              </a:rPr>
              <a:t>Graduate Students</a:t>
            </a:r>
            <a:endParaRPr sz="1800">
              <a:solidFill>
                <a:schemeClr val="lt1"/>
              </a:solidFill>
              <a:latin typeface="Maven Pro"/>
              <a:ea typeface="Maven Pro"/>
              <a:cs typeface="Maven Pro"/>
              <a:sym typeface="Maven Pro"/>
            </a:endParaRPr>
          </a:p>
          <a:p>
            <a:pPr marL="0" lvl="0" indent="0" algn="ctr">
              <a:spcBef>
                <a:spcPts val="0"/>
              </a:spcBef>
              <a:spcAft>
                <a:spcPts val="0"/>
              </a:spcAft>
              <a:buNone/>
            </a:pPr>
            <a:r>
              <a:rPr lang="en" sz="1800">
                <a:solidFill>
                  <a:schemeClr val="lt1"/>
                </a:solidFill>
                <a:latin typeface="Maven Pro"/>
                <a:ea typeface="Maven Pro"/>
                <a:cs typeface="Maven Pro"/>
                <a:sym typeface="Maven Pro"/>
              </a:rPr>
              <a:t>Distances Learners </a:t>
            </a:r>
            <a:endParaRPr sz="1800">
              <a:solidFill>
                <a:schemeClr val="lt1"/>
              </a:solidFill>
              <a:latin typeface="Maven Pro"/>
              <a:ea typeface="Maven Pro"/>
              <a:cs typeface="Maven Pro"/>
              <a:sym typeface="Maven Pro"/>
            </a:endParaRPr>
          </a:p>
          <a:p>
            <a:pPr marL="0" lvl="0" indent="0" algn="ctr">
              <a:spcBef>
                <a:spcPts val="0"/>
              </a:spcBef>
              <a:spcAft>
                <a:spcPts val="0"/>
              </a:spcAft>
              <a:buNone/>
            </a:pPr>
            <a:endParaRPr sz="1800">
              <a:solidFill>
                <a:schemeClr val="lt1"/>
              </a:solidFill>
              <a:latin typeface="Maven Pro"/>
              <a:ea typeface="Maven Pro"/>
              <a:cs typeface="Maven Pro"/>
              <a:sym typeface="Maven Pro"/>
            </a:endParaRPr>
          </a:p>
        </p:txBody>
      </p:sp>
      <p:sp>
        <p:nvSpPr>
          <p:cNvPr id="426" name="Shape 426"/>
          <p:cNvSpPr/>
          <p:nvPr/>
        </p:nvSpPr>
        <p:spPr>
          <a:xfrm>
            <a:off x="4398575" y="2663675"/>
            <a:ext cx="1667700" cy="7257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7" name="Shape 427"/>
          <p:cNvSpPr txBox="1"/>
          <p:nvPr/>
        </p:nvSpPr>
        <p:spPr>
          <a:xfrm>
            <a:off x="2255325" y="4217850"/>
            <a:ext cx="2385900" cy="3726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sz="1100">
                <a:solidFill>
                  <a:schemeClr val="lt1"/>
                </a:solidFill>
                <a:latin typeface="Maven Pro"/>
                <a:ea typeface="Maven Pro"/>
                <a:cs typeface="Maven Pro"/>
                <a:sym typeface="Maven Pro"/>
              </a:rPr>
              <a:t>Photo by Rita Morais on Unsplash</a:t>
            </a:r>
            <a:endParaRPr/>
          </a:p>
        </p:txBody>
      </p:sp>
      <p:sp>
        <p:nvSpPr>
          <p:cNvPr id="428" name="Shape 428"/>
          <p:cNvSpPr txBox="1"/>
          <p:nvPr/>
        </p:nvSpPr>
        <p:spPr>
          <a:xfrm>
            <a:off x="280300" y="4709025"/>
            <a:ext cx="546600" cy="31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chemeClr val="lt1"/>
                </a:solidFill>
              </a:rPr>
              <a:t>JG</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1303800" y="598575"/>
            <a:ext cx="7030500" cy="398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Instructing Users Through the ILLiad Form</a:t>
            </a:r>
            <a:endParaRPr>
              <a:solidFill>
                <a:schemeClr val="lt1"/>
              </a:solidFill>
            </a:endParaRPr>
          </a:p>
          <a:p>
            <a:pPr marL="0" lvl="0" indent="0" algn="ctr" rtl="0">
              <a:spcBef>
                <a:spcPts val="0"/>
              </a:spcBef>
              <a:spcAft>
                <a:spcPts val="0"/>
              </a:spcAft>
              <a:buNone/>
            </a:pPr>
            <a:endParaRPr>
              <a:solidFill>
                <a:schemeClr val="lt1"/>
              </a:solidFill>
            </a:endParaRPr>
          </a:p>
          <a:p>
            <a:pPr marL="457200" lvl="0" indent="-406400" rtl="0">
              <a:spcBef>
                <a:spcPts val="0"/>
              </a:spcBef>
              <a:spcAft>
                <a:spcPts val="0"/>
              </a:spcAft>
              <a:buClr>
                <a:schemeClr val="lt1"/>
              </a:buClr>
              <a:buSzPts val="2800"/>
              <a:buChar char="●"/>
            </a:pPr>
            <a:r>
              <a:rPr lang="en">
                <a:solidFill>
                  <a:schemeClr val="lt1"/>
                </a:solidFill>
              </a:rPr>
              <a:t>Author field </a:t>
            </a:r>
            <a:endParaRPr>
              <a:solidFill>
                <a:schemeClr val="lt1"/>
              </a:solidFill>
            </a:endParaRPr>
          </a:p>
          <a:p>
            <a:pPr marL="0" lvl="0" indent="0" rtl="0">
              <a:spcBef>
                <a:spcPts val="0"/>
              </a:spcBef>
              <a:spcAft>
                <a:spcPts val="0"/>
              </a:spcAft>
              <a:buNone/>
            </a:pPr>
            <a:endParaRPr>
              <a:solidFill>
                <a:schemeClr val="lt1"/>
              </a:solidFill>
            </a:endParaRPr>
          </a:p>
          <a:p>
            <a:pPr marL="457200" lvl="0" indent="-406400">
              <a:spcBef>
                <a:spcPts val="0"/>
              </a:spcBef>
              <a:spcAft>
                <a:spcPts val="0"/>
              </a:spcAft>
              <a:buClr>
                <a:schemeClr val="lt1"/>
              </a:buClr>
              <a:buSzPts val="2800"/>
              <a:buChar char="●"/>
            </a:pPr>
            <a:r>
              <a:rPr lang="en">
                <a:solidFill>
                  <a:schemeClr val="lt1"/>
                </a:solidFill>
              </a:rPr>
              <a:t>Note field</a:t>
            </a:r>
            <a:endParaRPr>
              <a:solidFill>
                <a:schemeClr val="lt1"/>
              </a:solidFill>
            </a:endParaRPr>
          </a:p>
          <a:p>
            <a:pPr marL="0" lvl="0" indent="0">
              <a:spcBef>
                <a:spcPts val="0"/>
              </a:spcBef>
              <a:spcAft>
                <a:spcPts val="0"/>
              </a:spcAft>
              <a:buNone/>
            </a:pPr>
            <a:endParaRPr>
              <a:solidFill>
                <a:schemeClr val="lt1"/>
              </a:solidFill>
            </a:endParaRPr>
          </a:p>
          <a:p>
            <a:pPr marL="0" lvl="0" indent="0">
              <a:spcBef>
                <a:spcPts val="0"/>
              </a:spcBef>
              <a:spcAft>
                <a:spcPts val="0"/>
              </a:spcAft>
              <a:buNone/>
            </a:pPr>
            <a:endParaRPr>
              <a:solidFill>
                <a:schemeClr val="lt1"/>
              </a:solidFill>
            </a:endParaRPr>
          </a:p>
          <a:p>
            <a:pPr marL="0" lvl="0" indent="0">
              <a:spcBef>
                <a:spcPts val="0"/>
              </a:spcBef>
              <a:spcAft>
                <a:spcPts val="0"/>
              </a:spcAft>
              <a:buNone/>
            </a:pPr>
            <a:endParaRPr>
              <a:solidFill>
                <a:schemeClr val="lt1"/>
              </a:solidFill>
            </a:endParaRPr>
          </a:p>
          <a:p>
            <a:pPr marL="0" lvl="0" indent="0" rtl="0">
              <a:spcBef>
                <a:spcPts val="0"/>
              </a:spcBef>
              <a:spcAft>
                <a:spcPts val="0"/>
              </a:spcAft>
              <a:buNone/>
            </a:pPr>
            <a:endParaRPr>
              <a:solidFill>
                <a:schemeClr val="lt1"/>
              </a:solidFill>
            </a:endParaRPr>
          </a:p>
        </p:txBody>
      </p:sp>
      <p:cxnSp>
        <p:nvCxnSpPr>
          <p:cNvPr id="434" name="Shape 434"/>
          <p:cNvCxnSpPr/>
          <p:nvPr/>
        </p:nvCxnSpPr>
        <p:spPr>
          <a:xfrm rot="10800000" flipH="1">
            <a:off x="4765400" y="3875225"/>
            <a:ext cx="240900" cy="167700"/>
          </a:xfrm>
          <a:prstGeom prst="straightConnector1">
            <a:avLst/>
          </a:prstGeom>
          <a:noFill/>
          <a:ln w="9525" cap="flat" cmpd="sng">
            <a:solidFill>
              <a:schemeClr val="dk2"/>
            </a:solidFill>
            <a:prstDash val="solid"/>
            <a:round/>
            <a:headEnd type="none" w="med" len="med"/>
            <a:tailEnd type="triangle" w="med" len="med"/>
          </a:ln>
        </p:spPr>
      </p:cxnSp>
      <p:pic>
        <p:nvPicPr>
          <p:cNvPr id="435" name="Shape 435"/>
          <p:cNvPicPr preferRelativeResize="0"/>
          <p:nvPr/>
        </p:nvPicPr>
        <p:blipFill>
          <a:blip r:embed="rId3">
            <a:alphaModFix/>
          </a:blip>
          <a:stretch>
            <a:fillRect/>
          </a:stretch>
        </p:blipFill>
        <p:spPr>
          <a:xfrm>
            <a:off x="4320225" y="1795225"/>
            <a:ext cx="4669350" cy="2904475"/>
          </a:xfrm>
          <a:prstGeom prst="rect">
            <a:avLst/>
          </a:prstGeom>
          <a:noFill/>
          <a:ln>
            <a:noFill/>
          </a:ln>
        </p:spPr>
      </p:pic>
      <p:sp>
        <p:nvSpPr>
          <p:cNvPr id="436" name="Shape 436"/>
          <p:cNvSpPr/>
          <p:nvPr/>
        </p:nvSpPr>
        <p:spPr>
          <a:xfrm>
            <a:off x="3459100" y="4296325"/>
            <a:ext cx="766200" cy="3159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4911325" y="2627175"/>
            <a:ext cx="240900" cy="1677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txBox="1"/>
          <p:nvPr/>
        </p:nvSpPr>
        <p:spPr>
          <a:xfrm>
            <a:off x="112175" y="4768375"/>
            <a:ext cx="451200" cy="31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solidFill>
                  <a:schemeClr val="lt1"/>
                </a:solidFill>
              </a:rPr>
              <a:t>JW</a:t>
            </a:r>
            <a:endParaRPr sz="10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1303800" y="598575"/>
            <a:ext cx="7030500" cy="92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Interlibrary Loan Consultations</a:t>
            </a:r>
            <a:endParaRPr>
              <a:solidFill>
                <a:schemeClr val="lt1"/>
              </a:solidFill>
            </a:endParaRPr>
          </a:p>
        </p:txBody>
      </p:sp>
      <p:pic>
        <p:nvPicPr>
          <p:cNvPr id="444" name="Shape 444"/>
          <p:cNvPicPr preferRelativeResize="0"/>
          <p:nvPr/>
        </p:nvPicPr>
        <p:blipFill>
          <a:blip r:embed="rId3">
            <a:alphaModFix/>
          </a:blip>
          <a:stretch>
            <a:fillRect/>
          </a:stretch>
        </p:blipFill>
        <p:spPr>
          <a:xfrm>
            <a:off x="1367450" y="1685650"/>
            <a:ext cx="2205759" cy="2783625"/>
          </a:xfrm>
          <a:prstGeom prst="rect">
            <a:avLst/>
          </a:prstGeom>
          <a:noFill/>
          <a:ln>
            <a:noFill/>
          </a:ln>
        </p:spPr>
      </p:pic>
      <p:sp>
        <p:nvSpPr>
          <p:cNvPr id="445" name="Shape 445"/>
          <p:cNvSpPr/>
          <p:nvPr/>
        </p:nvSpPr>
        <p:spPr>
          <a:xfrm>
            <a:off x="4034450" y="2564300"/>
            <a:ext cx="954300" cy="753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46" name="Shape 446"/>
          <p:cNvPicPr preferRelativeResize="0"/>
          <p:nvPr/>
        </p:nvPicPr>
        <p:blipFill>
          <a:blip r:embed="rId4">
            <a:alphaModFix/>
          </a:blip>
          <a:stretch>
            <a:fillRect/>
          </a:stretch>
        </p:blipFill>
        <p:spPr>
          <a:xfrm>
            <a:off x="5638950" y="1770975"/>
            <a:ext cx="1761800" cy="2698300"/>
          </a:xfrm>
          <a:prstGeom prst="rect">
            <a:avLst/>
          </a:prstGeom>
          <a:noFill/>
          <a:ln>
            <a:noFill/>
          </a:ln>
        </p:spPr>
      </p:pic>
      <p:sp>
        <p:nvSpPr>
          <p:cNvPr id="447" name="Shape 447"/>
          <p:cNvSpPr txBox="1"/>
          <p:nvPr/>
        </p:nvSpPr>
        <p:spPr>
          <a:xfrm>
            <a:off x="210225" y="4751075"/>
            <a:ext cx="700800" cy="280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chemeClr val="lt1"/>
                </a:solidFill>
              </a:rPr>
              <a:t>JG</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a:solidFill>
                  <a:schemeClr val="lt1"/>
                </a:solidFill>
              </a:rPr>
              <a:t>Interlibrary Loan: Where is my resource?  </a:t>
            </a:r>
            <a:endParaRPr>
              <a:solidFill>
                <a:schemeClr val="lt1"/>
              </a:solidFill>
            </a:endParaRPr>
          </a:p>
        </p:txBody>
      </p:sp>
      <p:sp>
        <p:nvSpPr>
          <p:cNvPr id="290" name="Shape 290"/>
          <p:cNvSpPr txBox="1"/>
          <p:nvPr/>
        </p:nvSpPr>
        <p:spPr>
          <a:xfrm>
            <a:off x="123950" y="4603250"/>
            <a:ext cx="395400" cy="44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100">
                <a:solidFill>
                  <a:schemeClr val="lt1"/>
                </a:solidFill>
              </a:rPr>
              <a:t>JG</a:t>
            </a:r>
            <a:r>
              <a:rPr lang="en">
                <a:solidFill>
                  <a:schemeClr val="lt1"/>
                </a:solidFill>
              </a:rPr>
              <a:t> </a:t>
            </a:r>
            <a:endParaRPr>
              <a:solidFill>
                <a:schemeClr val="lt1"/>
              </a:solidFill>
            </a:endParaRPr>
          </a:p>
        </p:txBody>
      </p:sp>
      <p:pic>
        <p:nvPicPr>
          <p:cNvPr id="291" name="Shape 291"/>
          <p:cNvPicPr preferRelativeResize="0"/>
          <p:nvPr/>
        </p:nvPicPr>
        <p:blipFill>
          <a:blip r:embed="rId3">
            <a:alphaModFix/>
          </a:blip>
          <a:stretch>
            <a:fillRect/>
          </a:stretch>
        </p:blipFill>
        <p:spPr>
          <a:xfrm>
            <a:off x="763100" y="1916900"/>
            <a:ext cx="6080825" cy="2349275"/>
          </a:xfrm>
          <a:prstGeom prst="rect">
            <a:avLst/>
          </a:prstGeom>
          <a:noFill/>
          <a:ln>
            <a:noFill/>
          </a:ln>
        </p:spPr>
      </p:pic>
      <p:pic>
        <p:nvPicPr>
          <p:cNvPr id="292" name="Shape 292"/>
          <p:cNvPicPr preferRelativeResize="0"/>
          <p:nvPr/>
        </p:nvPicPr>
        <p:blipFill>
          <a:blip r:embed="rId4">
            <a:alphaModFix/>
          </a:blip>
          <a:stretch>
            <a:fillRect/>
          </a:stretch>
        </p:blipFill>
        <p:spPr>
          <a:xfrm>
            <a:off x="5450848" y="3233788"/>
            <a:ext cx="2333722" cy="1606825"/>
          </a:xfrm>
          <a:prstGeom prst="rect">
            <a:avLst/>
          </a:prstGeom>
          <a:noFill/>
          <a:ln>
            <a:noFill/>
          </a:ln>
        </p:spPr>
      </p:pic>
      <p:sp>
        <p:nvSpPr>
          <p:cNvPr id="293" name="Shape 293"/>
          <p:cNvSpPr txBox="1"/>
          <p:nvPr/>
        </p:nvSpPr>
        <p:spPr>
          <a:xfrm>
            <a:off x="5897863" y="3507938"/>
            <a:ext cx="1439700" cy="9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lt1"/>
                </a:solidFill>
                <a:latin typeface="Maven Pro"/>
                <a:ea typeface="Maven Pro"/>
                <a:cs typeface="Maven Pro"/>
                <a:sym typeface="Maven Pro"/>
              </a:rPr>
              <a:t>We fill </a:t>
            </a:r>
            <a:endParaRPr b="1">
              <a:solidFill>
                <a:schemeClr val="lt1"/>
              </a:solidFill>
              <a:latin typeface="Maven Pro"/>
              <a:ea typeface="Maven Pro"/>
              <a:cs typeface="Maven Pro"/>
              <a:sym typeface="Maven Pro"/>
            </a:endParaRPr>
          </a:p>
          <a:p>
            <a:pPr marL="0" lvl="0" indent="0" algn="ctr" rtl="0">
              <a:spcBef>
                <a:spcPts val="0"/>
              </a:spcBef>
              <a:spcAft>
                <a:spcPts val="0"/>
              </a:spcAft>
              <a:buNone/>
            </a:pPr>
            <a:r>
              <a:rPr lang="en" b="1">
                <a:solidFill>
                  <a:schemeClr val="lt1"/>
                </a:solidFill>
                <a:latin typeface="Maven Pro"/>
                <a:ea typeface="Maven Pro"/>
                <a:cs typeface="Maven Pro"/>
                <a:sym typeface="Maven Pro"/>
              </a:rPr>
              <a:t>Our own</a:t>
            </a:r>
            <a:endParaRPr b="1">
              <a:solidFill>
                <a:schemeClr val="lt1"/>
              </a:solidFill>
              <a:latin typeface="Maven Pro"/>
              <a:ea typeface="Maven Pro"/>
              <a:cs typeface="Maven Pro"/>
              <a:sym typeface="Maven Pro"/>
            </a:endParaRPr>
          </a:p>
          <a:p>
            <a:pPr marL="0" lvl="0" indent="0" algn="ctr" rtl="0">
              <a:spcBef>
                <a:spcPts val="0"/>
              </a:spcBef>
              <a:spcAft>
                <a:spcPts val="0"/>
              </a:spcAft>
              <a:buNone/>
            </a:pPr>
            <a:r>
              <a:rPr lang="en" b="1">
                <a:solidFill>
                  <a:schemeClr val="lt1"/>
                </a:solidFill>
                <a:latin typeface="Maven Pro"/>
                <a:ea typeface="Maven Pro"/>
                <a:cs typeface="Maven Pro"/>
                <a:sym typeface="Maven Pro"/>
              </a:rPr>
              <a:t>requests!</a:t>
            </a:r>
            <a:endParaRPr b="1">
              <a:solidFill>
                <a:schemeClr val="lt1"/>
              </a:solidFill>
              <a:latin typeface="Maven Pro"/>
              <a:ea typeface="Maven Pro"/>
              <a:cs typeface="Maven Pro"/>
              <a:sym typeface="Maven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51"/>
        <p:cNvGrpSpPr/>
        <p:nvPr/>
      </p:nvGrpSpPr>
      <p:grpSpPr>
        <a:xfrm>
          <a:off x="0" y="0"/>
          <a:ext cx="0" cy="0"/>
          <a:chOff x="0" y="0"/>
          <a:chExt cx="0" cy="0"/>
        </a:xfrm>
      </p:grpSpPr>
      <p:sp>
        <p:nvSpPr>
          <p:cNvPr id="452" name="Shape 452"/>
          <p:cNvSpPr txBox="1"/>
          <p:nvPr/>
        </p:nvSpPr>
        <p:spPr>
          <a:xfrm>
            <a:off x="1304900" y="1496025"/>
            <a:ext cx="3340500" cy="254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FFFF"/>
                </a:solidFill>
                <a:latin typeface="Maven Pro"/>
                <a:ea typeface="Maven Pro"/>
                <a:cs typeface="Maven Pro"/>
                <a:sym typeface="Maven Pro"/>
              </a:rPr>
              <a:t>Promoting </a:t>
            </a:r>
            <a:endParaRPr sz="3600">
              <a:solidFill>
                <a:srgbClr val="FFFFFF"/>
              </a:solidFill>
              <a:latin typeface="Maven Pro"/>
              <a:ea typeface="Maven Pro"/>
              <a:cs typeface="Maven Pro"/>
              <a:sym typeface="Maven Pro"/>
            </a:endParaRPr>
          </a:p>
          <a:p>
            <a:pPr marL="0" lvl="0" indent="0" algn="ctr" rtl="0">
              <a:spcBef>
                <a:spcPts val="0"/>
              </a:spcBef>
              <a:spcAft>
                <a:spcPts val="0"/>
              </a:spcAft>
              <a:buNone/>
            </a:pPr>
            <a:r>
              <a:rPr lang="en" sz="3600">
                <a:solidFill>
                  <a:srgbClr val="FFFFFF"/>
                </a:solidFill>
                <a:latin typeface="Maven Pro"/>
                <a:ea typeface="Maven Pro"/>
                <a:cs typeface="Maven Pro"/>
                <a:sym typeface="Maven Pro"/>
              </a:rPr>
              <a:t>the </a:t>
            </a:r>
            <a:endParaRPr sz="3600">
              <a:solidFill>
                <a:srgbClr val="FFFFFF"/>
              </a:solidFill>
              <a:latin typeface="Maven Pro"/>
              <a:ea typeface="Maven Pro"/>
              <a:cs typeface="Maven Pro"/>
              <a:sym typeface="Maven Pro"/>
            </a:endParaRPr>
          </a:p>
          <a:p>
            <a:pPr marL="0" lvl="0" indent="0" algn="ctr" rtl="0">
              <a:spcBef>
                <a:spcPts val="0"/>
              </a:spcBef>
              <a:spcAft>
                <a:spcPts val="0"/>
              </a:spcAft>
              <a:buNone/>
            </a:pPr>
            <a:r>
              <a:rPr lang="en" sz="3600">
                <a:solidFill>
                  <a:srgbClr val="FFFFFF"/>
                </a:solidFill>
                <a:latin typeface="Maven Pro"/>
                <a:ea typeface="Maven Pro"/>
                <a:cs typeface="Maven Pro"/>
                <a:sym typeface="Maven Pro"/>
              </a:rPr>
              <a:t>Liaison </a:t>
            </a:r>
            <a:endParaRPr sz="3600">
              <a:solidFill>
                <a:srgbClr val="FFFFFF"/>
              </a:solidFill>
              <a:latin typeface="Maven Pro"/>
              <a:ea typeface="Maven Pro"/>
              <a:cs typeface="Maven Pro"/>
              <a:sym typeface="Maven Pro"/>
            </a:endParaRPr>
          </a:p>
          <a:p>
            <a:pPr marL="0" lvl="0" indent="0" algn="ctr">
              <a:spcBef>
                <a:spcPts val="0"/>
              </a:spcBef>
              <a:spcAft>
                <a:spcPts val="0"/>
              </a:spcAft>
              <a:buNone/>
            </a:pPr>
            <a:r>
              <a:rPr lang="en" sz="3600">
                <a:solidFill>
                  <a:srgbClr val="FFFFFF"/>
                </a:solidFill>
                <a:latin typeface="Maven Pro"/>
                <a:ea typeface="Maven Pro"/>
                <a:cs typeface="Maven Pro"/>
                <a:sym typeface="Maven Pro"/>
              </a:rPr>
              <a:t>Program</a:t>
            </a:r>
            <a:endParaRPr sz="3600">
              <a:solidFill>
                <a:srgbClr val="FFFFFF"/>
              </a:solidFill>
              <a:latin typeface="Maven Pro"/>
              <a:ea typeface="Maven Pro"/>
              <a:cs typeface="Maven Pro"/>
              <a:sym typeface="Maven Pro"/>
            </a:endParaRPr>
          </a:p>
        </p:txBody>
      </p:sp>
      <p:pic>
        <p:nvPicPr>
          <p:cNvPr id="453" name="Shape 453" descr="Lisa Smith and student.jpg"/>
          <p:cNvPicPr preferRelativeResize="0"/>
          <p:nvPr/>
        </p:nvPicPr>
        <p:blipFill>
          <a:blip r:embed="rId3">
            <a:alphaModFix/>
          </a:blip>
          <a:stretch>
            <a:fillRect/>
          </a:stretch>
        </p:blipFill>
        <p:spPr>
          <a:xfrm>
            <a:off x="5232050" y="987350"/>
            <a:ext cx="2807737" cy="3752700"/>
          </a:xfrm>
          <a:prstGeom prst="rect">
            <a:avLst/>
          </a:prstGeom>
          <a:noFill/>
          <a:ln>
            <a:noFill/>
          </a:ln>
        </p:spPr>
      </p:pic>
      <p:sp>
        <p:nvSpPr>
          <p:cNvPr id="454" name="Shape 454"/>
          <p:cNvSpPr txBox="1"/>
          <p:nvPr/>
        </p:nvSpPr>
        <p:spPr>
          <a:xfrm>
            <a:off x="0" y="4823875"/>
            <a:ext cx="379500" cy="28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solidFill>
                  <a:schemeClr val="lt1"/>
                </a:solidFill>
              </a:rPr>
              <a:t>JG</a:t>
            </a:r>
            <a:endParaRPr sz="10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1303800" y="598575"/>
            <a:ext cx="7030500" cy="102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Share our research!  </a:t>
            </a:r>
            <a:endParaRPr>
              <a:solidFill>
                <a:schemeClr val="lt1"/>
              </a:solidFill>
            </a:endParaRPr>
          </a:p>
        </p:txBody>
      </p:sp>
      <p:pic>
        <p:nvPicPr>
          <p:cNvPr id="460" name="Shape 460" descr="evan-kirby-101570.jpg"/>
          <p:cNvPicPr preferRelativeResize="0"/>
          <p:nvPr/>
        </p:nvPicPr>
        <p:blipFill>
          <a:blip r:embed="rId3">
            <a:alphaModFix/>
          </a:blip>
          <a:stretch>
            <a:fillRect/>
          </a:stretch>
        </p:blipFill>
        <p:spPr>
          <a:xfrm>
            <a:off x="2396500" y="1530800"/>
            <a:ext cx="4643516" cy="2930152"/>
          </a:xfrm>
          <a:prstGeom prst="rect">
            <a:avLst/>
          </a:prstGeom>
          <a:noFill/>
          <a:ln>
            <a:noFill/>
          </a:ln>
        </p:spPr>
      </p:pic>
      <p:sp>
        <p:nvSpPr>
          <p:cNvPr id="461" name="Shape 461"/>
          <p:cNvSpPr txBox="1"/>
          <p:nvPr/>
        </p:nvSpPr>
        <p:spPr>
          <a:xfrm>
            <a:off x="95375" y="4730700"/>
            <a:ext cx="398400" cy="32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solidFill>
                  <a:schemeClr val="lt1"/>
                </a:solidFill>
              </a:rPr>
              <a:t>JG</a:t>
            </a:r>
            <a:endParaRPr sz="1000">
              <a:solidFill>
                <a:schemeClr val="lt1"/>
              </a:solidFill>
            </a:endParaRPr>
          </a:p>
        </p:txBody>
      </p:sp>
      <p:sp>
        <p:nvSpPr>
          <p:cNvPr id="462" name="Shape 462"/>
          <p:cNvSpPr txBox="1"/>
          <p:nvPr/>
        </p:nvSpPr>
        <p:spPr>
          <a:xfrm>
            <a:off x="4638450" y="4516700"/>
            <a:ext cx="2432400" cy="278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100">
                <a:solidFill>
                  <a:schemeClr val="lt1"/>
                </a:solidFill>
                <a:latin typeface="Maven Pro"/>
                <a:ea typeface="Maven Pro"/>
                <a:cs typeface="Maven Pro"/>
                <a:sym typeface="Maven Pro"/>
              </a:rPr>
              <a:t>Photo by Evan Kirby on Unsplash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514350" y="323850"/>
            <a:ext cx="8324700" cy="73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Points Shared with Instruction Librarians</a:t>
            </a:r>
            <a:endParaRPr>
              <a:solidFill>
                <a:schemeClr val="lt1"/>
              </a:solidFill>
            </a:endParaRPr>
          </a:p>
          <a:p>
            <a:pPr marL="0" lvl="0" indent="0" algn="l" rtl="0">
              <a:spcBef>
                <a:spcPts val="0"/>
              </a:spcBef>
              <a:spcAft>
                <a:spcPts val="0"/>
              </a:spcAft>
              <a:buNone/>
            </a:pPr>
            <a:endParaRPr>
              <a:solidFill>
                <a:schemeClr val="lt1"/>
              </a:solidFill>
            </a:endParaRPr>
          </a:p>
        </p:txBody>
      </p:sp>
      <p:sp>
        <p:nvSpPr>
          <p:cNvPr id="468" name="Shape 468"/>
          <p:cNvSpPr txBox="1">
            <a:spLocks noGrp="1"/>
          </p:cNvSpPr>
          <p:nvPr>
            <p:ph type="body" idx="1"/>
          </p:nvPr>
        </p:nvSpPr>
        <p:spPr>
          <a:xfrm>
            <a:off x="838200" y="1338400"/>
            <a:ext cx="8000700" cy="20697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chemeClr val="lt1"/>
              </a:buClr>
              <a:buSzPts val="2400"/>
              <a:buFont typeface="Maven Pro"/>
              <a:buChar char="●"/>
            </a:pPr>
            <a:r>
              <a:rPr lang="en" sz="2400">
                <a:solidFill>
                  <a:schemeClr val="lt1"/>
                </a:solidFill>
                <a:latin typeface="Maven Pro"/>
                <a:ea typeface="Maven Pro"/>
                <a:cs typeface="Maven Pro"/>
                <a:sym typeface="Maven Pro"/>
              </a:rPr>
              <a:t>Authentication</a:t>
            </a:r>
            <a:endParaRPr sz="2400">
              <a:solidFill>
                <a:schemeClr val="lt1"/>
              </a:solidFill>
              <a:latin typeface="Maven Pro"/>
              <a:ea typeface="Maven Pro"/>
              <a:cs typeface="Maven Pro"/>
              <a:sym typeface="Maven Pro"/>
            </a:endParaRPr>
          </a:p>
          <a:p>
            <a:pPr marL="457200" lvl="0" indent="-381000" rtl="0">
              <a:spcBef>
                <a:spcPts val="0"/>
              </a:spcBef>
              <a:spcAft>
                <a:spcPts val="0"/>
              </a:spcAft>
              <a:buClr>
                <a:schemeClr val="lt1"/>
              </a:buClr>
              <a:buSzPts val="2400"/>
              <a:buFont typeface="Maven Pro"/>
              <a:buChar char="●"/>
            </a:pPr>
            <a:r>
              <a:rPr lang="en" sz="2400">
                <a:solidFill>
                  <a:schemeClr val="lt1"/>
                </a:solidFill>
                <a:latin typeface="Maven Pro"/>
                <a:ea typeface="Maven Pro"/>
                <a:cs typeface="Maven Pro"/>
                <a:sym typeface="Maven Pro"/>
              </a:rPr>
              <a:t>“Find It” is not always understood.  </a:t>
            </a:r>
            <a:endParaRPr sz="2400">
              <a:solidFill>
                <a:schemeClr val="lt1"/>
              </a:solidFill>
              <a:latin typeface="Maven Pro"/>
              <a:ea typeface="Maven Pro"/>
              <a:cs typeface="Maven Pro"/>
              <a:sym typeface="Maven Pro"/>
            </a:endParaRPr>
          </a:p>
          <a:p>
            <a:pPr marL="457200" lvl="0" indent="-381000">
              <a:spcBef>
                <a:spcPts val="0"/>
              </a:spcBef>
              <a:spcAft>
                <a:spcPts val="0"/>
              </a:spcAft>
              <a:buClr>
                <a:schemeClr val="lt1"/>
              </a:buClr>
              <a:buSzPts val="2400"/>
              <a:buFont typeface="Maven Pro"/>
              <a:buChar char="●"/>
            </a:pPr>
            <a:r>
              <a:rPr lang="en" sz="2400">
                <a:solidFill>
                  <a:schemeClr val="lt1"/>
                </a:solidFill>
                <a:latin typeface="Maven Pro"/>
                <a:ea typeface="Maven Pro"/>
                <a:cs typeface="Maven Pro"/>
                <a:sym typeface="Maven Pro"/>
              </a:rPr>
              <a:t>Some of our databases don’t provide full text and don’t link to our holdings. </a:t>
            </a:r>
            <a:endParaRPr sz="2400">
              <a:solidFill>
                <a:schemeClr val="lt1"/>
              </a:solidFill>
              <a:latin typeface="Maven Pro"/>
              <a:ea typeface="Maven Pro"/>
              <a:cs typeface="Maven Pro"/>
              <a:sym typeface="Maven Pro"/>
            </a:endParaRPr>
          </a:p>
          <a:p>
            <a:pPr marL="0" lvl="0" indent="0">
              <a:spcBef>
                <a:spcPts val="1600"/>
              </a:spcBef>
              <a:spcAft>
                <a:spcPts val="0"/>
              </a:spcAft>
              <a:buNone/>
            </a:pPr>
            <a:endParaRPr sz="2400">
              <a:solidFill>
                <a:schemeClr val="lt1"/>
              </a:solidFill>
              <a:latin typeface="Maven Pro"/>
              <a:ea typeface="Maven Pro"/>
              <a:cs typeface="Maven Pro"/>
              <a:sym typeface="Maven Pro"/>
            </a:endParaRPr>
          </a:p>
          <a:p>
            <a:pPr marL="0" lvl="0" indent="0" rtl="0">
              <a:spcBef>
                <a:spcPts val="1600"/>
              </a:spcBef>
              <a:spcAft>
                <a:spcPts val="1600"/>
              </a:spcAft>
              <a:buNone/>
            </a:pPr>
            <a:r>
              <a:rPr lang="en" sz="1400">
                <a:solidFill>
                  <a:srgbClr val="FFFFFF"/>
                </a:solidFill>
                <a:latin typeface="Arial"/>
                <a:ea typeface="Arial"/>
                <a:cs typeface="Arial"/>
                <a:sym typeface="Arial"/>
              </a:rPr>
              <a:t> </a:t>
            </a:r>
            <a:endParaRPr sz="1400">
              <a:solidFill>
                <a:srgbClr val="000000"/>
              </a:solidFill>
              <a:latin typeface="Times New Roman"/>
              <a:ea typeface="Times New Roman"/>
              <a:cs typeface="Times New Roman"/>
              <a:sym typeface="Times New Roman"/>
            </a:endParaRPr>
          </a:p>
        </p:txBody>
      </p:sp>
      <p:sp>
        <p:nvSpPr>
          <p:cNvPr id="469" name="Shape 469"/>
          <p:cNvSpPr txBox="1"/>
          <p:nvPr/>
        </p:nvSpPr>
        <p:spPr>
          <a:xfrm>
            <a:off x="182200" y="4624950"/>
            <a:ext cx="609600" cy="336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chemeClr val="lt1"/>
                </a:solidFill>
              </a:rPr>
              <a:t>JW</a:t>
            </a: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514350" y="1392875"/>
            <a:ext cx="8324700" cy="342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endParaRPr>
          </a:p>
          <a:p>
            <a:pPr marL="457200" lvl="0" indent="-381000" algn="l" rtl="0">
              <a:spcBef>
                <a:spcPts val="0"/>
              </a:spcBef>
              <a:spcAft>
                <a:spcPts val="0"/>
              </a:spcAft>
              <a:buClr>
                <a:schemeClr val="lt1"/>
              </a:buClr>
              <a:buSzPts val="2400"/>
              <a:buChar char="●"/>
            </a:pPr>
            <a:r>
              <a:rPr lang="en" sz="2400" b="0">
                <a:solidFill>
                  <a:schemeClr val="lt1"/>
                </a:solidFill>
              </a:rPr>
              <a:t>Can authentication be made harder to miss?</a:t>
            </a:r>
            <a:endParaRPr sz="2400" b="0">
              <a:solidFill>
                <a:schemeClr val="lt1"/>
              </a:solidFill>
            </a:endParaRPr>
          </a:p>
          <a:p>
            <a:pPr marL="457200" lvl="0" indent="-381000" algn="l" rtl="0">
              <a:spcBef>
                <a:spcPts val="0"/>
              </a:spcBef>
              <a:spcAft>
                <a:spcPts val="0"/>
              </a:spcAft>
              <a:buClr>
                <a:schemeClr val="lt1"/>
              </a:buClr>
              <a:buSzPts val="2400"/>
              <a:buChar char="●"/>
            </a:pPr>
            <a:r>
              <a:rPr lang="en" sz="2400" b="0">
                <a:solidFill>
                  <a:schemeClr val="lt1"/>
                </a:solidFill>
              </a:rPr>
              <a:t>Can the timing out period be lengthened?</a:t>
            </a:r>
            <a:endParaRPr sz="2400" b="0">
              <a:solidFill>
                <a:schemeClr val="lt1"/>
              </a:solidFill>
            </a:endParaRPr>
          </a:p>
          <a:p>
            <a:pPr marL="457200" lvl="0" indent="-381000" algn="l" rtl="0">
              <a:spcBef>
                <a:spcPts val="0"/>
              </a:spcBef>
              <a:spcAft>
                <a:spcPts val="0"/>
              </a:spcAft>
              <a:buClr>
                <a:schemeClr val="lt1"/>
              </a:buClr>
              <a:buSzPts val="2400"/>
              <a:buChar char="●"/>
            </a:pPr>
            <a:r>
              <a:rPr lang="en" sz="2400" b="0">
                <a:solidFill>
                  <a:schemeClr val="lt1"/>
                </a:solidFill>
              </a:rPr>
              <a:t>Is there a way to indicate that some databases do not link to our holdings?</a:t>
            </a:r>
            <a:endParaRPr sz="2400" b="0">
              <a:solidFill>
                <a:schemeClr val="lt1"/>
              </a:solidFill>
            </a:endParaRPr>
          </a:p>
          <a:p>
            <a:pPr marL="457200" lvl="0" indent="-381000" algn="l" rtl="0">
              <a:spcBef>
                <a:spcPts val="0"/>
              </a:spcBef>
              <a:spcAft>
                <a:spcPts val="0"/>
              </a:spcAft>
              <a:buClr>
                <a:schemeClr val="lt1"/>
              </a:buClr>
              <a:buSzPts val="2400"/>
              <a:buChar char="●"/>
            </a:pPr>
            <a:r>
              <a:rPr lang="en" sz="2400" b="0">
                <a:solidFill>
                  <a:schemeClr val="lt1"/>
                </a:solidFill>
              </a:rPr>
              <a:t>Find It seems clear, but evidently it is not. Can a better term be found?</a:t>
            </a:r>
            <a:endParaRPr sz="2400" b="0">
              <a:solidFill>
                <a:schemeClr val="lt1"/>
              </a:solidFill>
            </a:endParaRPr>
          </a:p>
          <a:p>
            <a:pPr marL="0" lvl="0" indent="0" algn="l" rtl="0">
              <a:spcBef>
                <a:spcPts val="0"/>
              </a:spcBef>
              <a:spcAft>
                <a:spcPts val="0"/>
              </a:spcAft>
              <a:buNone/>
            </a:pPr>
            <a:endParaRPr>
              <a:solidFill>
                <a:schemeClr val="lt1"/>
              </a:solidFill>
            </a:endParaRPr>
          </a:p>
        </p:txBody>
      </p:sp>
      <p:sp>
        <p:nvSpPr>
          <p:cNvPr id="475" name="Shape 475"/>
          <p:cNvSpPr txBox="1"/>
          <p:nvPr/>
        </p:nvSpPr>
        <p:spPr>
          <a:xfrm>
            <a:off x="770350" y="264575"/>
            <a:ext cx="7929300" cy="141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aven Pro"/>
                <a:ea typeface="Maven Pro"/>
                <a:cs typeface="Maven Pro"/>
                <a:sym typeface="Maven Pro"/>
              </a:rPr>
              <a:t>Suggestions for the </a:t>
            </a:r>
            <a:endParaRPr sz="2800" b="1">
              <a:solidFill>
                <a:schemeClr val="lt1"/>
              </a:solidFill>
              <a:latin typeface="Maven Pro"/>
              <a:ea typeface="Maven Pro"/>
              <a:cs typeface="Maven Pro"/>
              <a:sym typeface="Maven Pro"/>
            </a:endParaRPr>
          </a:p>
          <a:p>
            <a:pPr marL="0" lvl="0" indent="0" algn="ctr" rtl="0">
              <a:spcBef>
                <a:spcPts val="0"/>
              </a:spcBef>
              <a:spcAft>
                <a:spcPts val="0"/>
              </a:spcAft>
              <a:buNone/>
            </a:pPr>
            <a:r>
              <a:rPr lang="en" sz="2800" b="1">
                <a:solidFill>
                  <a:schemeClr val="lt1"/>
                </a:solidFill>
                <a:latin typeface="Maven Pro"/>
                <a:ea typeface="Maven Pro"/>
                <a:cs typeface="Maven Pro"/>
                <a:sym typeface="Maven Pro"/>
              </a:rPr>
              <a:t>Collections and Resource Services Department </a:t>
            </a:r>
            <a:endParaRPr/>
          </a:p>
        </p:txBody>
      </p:sp>
      <p:sp>
        <p:nvSpPr>
          <p:cNvPr id="476" name="Shape 476"/>
          <p:cNvSpPr txBox="1"/>
          <p:nvPr/>
        </p:nvSpPr>
        <p:spPr>
          <a:xfrm>
            <a:off x="350375" y="4695025"/>
            <a:ext cx="567600" cy="36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chemeClr val="lt1"/>
                </a:solidFill>
              </a:rPr>
              <a:t>JG</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1303800" y="598575"/>
            <a:ext cx="7030500" cy="398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Final Takeaways</a:t>
            </a:r>
            <a:endParaRPr>
              <a:solidFill>
                <a:schemeClr val="lt1"/>
              </a:solidFill>
            </a:endParaRPr>
          </a:p>
          <a:p>
            <a:pPr marL="0" lvl="0" indent="0" algn="ctr" rtl="0">
              <a:spcBef>
                <a:spcPts val="0"/>
              </a:spcBef>
              <a:spcAft>
                <a:spcPts val="0"/>
              </a:spcAft>
              <a:buNone/>
            </a:pPr>
            <a:endParaRPr>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If at first a patron doesn’t succeed, the next step is the ILL request.</a:t>
            </a:r>
            <a:endParaRPr sz="1800">
              <a:solidFill>
                <a:schemeClr val="lt1"/>
              </a:solidFill>
            </a:endParaRPr>
          </a:p>
          <a:p>
            <a:pPr marL="0" lvl="0" indent="0" algn="l" rtl="0">
              <a:spcBef>
                <a:spcPts val="0"/>
              </a:spcBef>
              <a:spcAft>
                <a:spcPts val="0"/>
              </a:spcAft>
              <a:buNone/>
            </a:pP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The e-team is the greatest thing since sliced bread.</a:t>
            </a:r>
            <a:endParaRPr sz="1800">
              <a:solidFill>
                <a:schemeClr val="lt1"/>
              </a:solidFill>
            </a:endParaRPr>
          </a:p>
          <a:p>
            <a:pPr marL="0" lvl="0" indent="0" algn="l" rtl="0">
              <a:spcBef>
                <a:spcPts val="0"/>
              </a:spcBef>
              <a:spcAft>
                <a:spcPts val="0"/>
              </a:spcAft>
              <a:buNone/>
            </a:pP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Patrons appreciated the help instead of feeling intruded upon.  </a:t>
            </a:r>
            <a:endParaRPr sz="1800">
              <a:solidFill>
                <a:schemeClr val="lt1"/>
              </a:solidFill>
            </a:endParaRPr>
          </a:p>
          <a:p>
            <a:pPr marL="0" lvl="0" indent="0" algn="l" rtl="0">
              <a:spcBef>
                <a:spcPts val="0"/>
              </a:spcBef>
              <a:spcAft>
                <a:spcPts val="0"/>
              </a:spcAft>
              <a:buNone/>
            </a:pP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Whenever possible, contacting patrons to help when we identify that they are having trouble should be standard procedure.</a:t>
            </a:r>
            <a:endParaRPr sz="1800">
              <a:solidFill>
                <a:schemeClr val="lt1"/>
              </a:solidFill>
            </a:endParaRPr>
          </a:p>
          <a:p>
            <a:pPr marL="0" lvl="0" indent="0" rtl="0">
              <a:spcBef>
                <a:spcPts val="0"/>
              </a:spcBef>
              <a:spcAft>
                <a:spcPts val="0"/>
              </a:spcAft>
              <a:buNone/>
            </a:pPr>
            <a:endParaRPr>
              <a:solidFill>
                <a:schemeClr val="lt1"/>
              </a:solidFill>
            </a:endParaRPr>
          </a:p>
          <a:p>
            <a:pPr marL="0" lvl="0" indent="0" rtl="0">
              <a:spcBef>
                <a:spcPts val="0"/>
              </a:spcBef>
              <a:spcAft>
                <a:spcPts val="0"/>
              </a:spcAft>
              <a:buNone/>
            </a:pPr>
            <a:endParaRPr>
              <a:solidFill>
                <a:schemeClr val="lt1"/>
              </a:solidFill>
            </a:endParaRPr>
          </a:p>
        </p:txBody>
      </p:sp>
      <p:sp>
        <p:nvSpPr>
          <p:cNvPr id="482" name="Shape 482"/>
          <p:cNvSpPr txBox="1"/>
          <p:nvPr/>
        </p:nvSpPr>
        <p:spPr>
          <a:xfrm>
            <a:off x="112175" y="4768375"/>
            <a:ext cx="451200" cy="31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1000">
              <a:solidFill>
                <a:schemeClr val="lt1"/>
              </a:solidFill>
            </a:endParaRPr>
          </a:p>
        </p:txBody>
      </p:sp>
      <p:sp>
        <p:nvSpPr>
          <p:cNvPr id="483" name="Shape 483"/>
          <p:cNvSpPr txBox="1"/>
          <p:nvPr/>
        </p:nvSpPr>
        <p:spPr>
          <a:xfrm>
            <a:off x="182200" y="4674000"/>
            <a:ext cx="525600" cy="378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chemeClr val="lt1"/>
                </a:solidFill>
              </a:rPr>
              <a:t>JG</a:t>
            </a:r>
            <a:endParaRPr>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1803250" y="2052175"/>
            <a:ext cx="2162400" cy="705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lt1"/>
                </a:solidFill>
              </a:rPr>
              <a:t>Questions? </a:t>
            </a:r>
            <a:endParaRPr>
              <a:solidFill>
                <a:schemeClr val="lt1"/>
              </a:solidFill>
            </a:endParaRPr>
          </a:p>
        </p:txBody>
      </p:sp>
      <p:pic>
        <p:nvPicPr>
          <p:cNvPr id="489" name="Shape 489" descr="clay-banks-258326.jpg"/>
          <p:cNvPicPr preferRelativeResize="0"/>
          <p:nvPr/>
        </p:nvPicPr>
        <p:blipFill>
          <a:blip r:embed="rId3">
            <a:alphaModFix/>
          </a:blip>
          <a:stretch>
            <a:fillRect/>
          </a:stretch>
        </p:blipFill>
        <p:spPr>
          <a:xfrm>
            <a:off x="5390024" y="499450"/>
            <a:ext cx="2906650" cy="4354998"/>
          </a:xfrm>
          <a:prstGeom prst="rect">
            <a:avLst/>
          </a:prstGeom>
          <a:noFill/>
          <a:ln>
            <a:noFill/>
          </a:ln>
        </p:spPr>
      </p:pic>
      <p:sp>
        <p:nvSpPr>
          <p:cNvPr id="490" name="Shape 490"/>
          <p:cNvSpPr txBox="1">
            <a:spLocks noGrp="1"/>
          </p:cNvSpPr>
          <p:nvPr>
            <p:ph type="body" idx="1"/>
          </p:nvPr>
        </p:nvSpPr>
        <p:spPr>
          <a:xfrm>
            <a:off x="6094675" y="4854450"/>
            <a:ext cx="2354400" cy="311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100">
                <a:solidFill>
                  <a:schemeClr val="lt1"/>
                </a:solidFill>
                <a:latin typeface="Maven Pro"/>
                <a:ea typeface="Maven Pro"/>
                <a:cs typeface="Maven Pro"/>
                <a:sym typeface="Maven Pro"/>
              </a:rPr>
              <a:t>Photo by Clay Banks on Unsplash</a:t>
            </a:r>
            <a:endParaRPr sz="1100">
              <a:solidFill>
                <a:schemeClr val="lt1"/>
              </a:solidFill>
              <a:latin typeface="Maven Pro"/>
              <a:ea typeface="Maven Pro"/>
              <a:cs typeface="Maven Pro"/>
              <a:sym typeface="Maven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1369225" y="588950"/>
            <a:ext cx="7030500" cy="85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 A Research Project is born!  </a:t>
            </a:r>
            <a:endParaRPr>
              <a:solidFill>
                <a:schemeClr val="lt1"/>
              </a:solidFill>
            </a:endParaRPr>
          </a:p>
        </p:txBody>
      </p:sp>
      <p:sp>
        <p:nvSpPr>
          <p:cNvPr id="299" name="Shape 299"/>
          <p:cNvSpPr txBox="1"/>
          <p:nvPr/>
        </p:nvSpPr>
        <p:spPr>
          <a:xfrm>
            <a:off x="86850" y="4565750"/>
            <a:ext cx="466800" cy="42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a:solidFill>
                  <a:schemeClr val="lt1"/>
                </a:solidFill>
                <a:latin typeface="Maven Pro"/>
                <a:ea typeface="Maven Pro"/>
                <a:cs typeface="Maven Pro"/>
                <a:sym typeface="Maven Pro"/>
              </a:rPr>
              <a:t>JG </a:t>
            </a:r>
            <a:endParaRPr sz="1200"/>
          </a:p>
        </p:txBody>
      </p:sp>
      <p:pic>
        <p:nvPicPr>
          <p:cNvPr id="300" name="Shape 300" descr="GLC Google Slide survey.png"/>
          <p:cNvPicPr preferRelativeResize="0"/>
          <p:nvPr/>
        </p:nvPicPr>
        <p:blipFill>
          <a:blip r:embed="rId3">
            <a:alphaModFix/>
          </a:blip>
          <a:stretch>
            <a:fillRect/>
          </a:stretch>
        </p:blipFill>
        <p:spPr>
          <a:xfrm>
            <a:off x="1055150" y="1529675"/>
            <a:ext cx="3052174" cy="2851674"/>
          </a:xfrm>
          <a:prstGeom prst="rect">
            <a:avLst/>
          </a:prstGeom>
          <a:noFill/>
          <a:ln>
            <a:noFill/>
          </a:ln>
        </p:spPr>
      </p:pic>
      <p:pic>
        <p:nvPicPr>
          <p:cNvPr id="301" name="Shape 301" descr="leo-roomets-269364.jpg"/>
          <p:cNvPicPr preferRelativeResize="0"/>
          <p:nvPr/>
        </p:nvPicPr>
        <p:blipFill>
          <a:blip r:embed="rId4">
            <a:alphaModFix/>
          </a:blip>
          <a:stretch>
            <a:fillRect/>
          </a:stretch>
        </p:blipFill>
        <p:spPr>
          <a:xfrm>
            <a:off x="5549375" y="1529675"/>
            <a:ext cx="2080077" cy="2773628"/>
          </a:xfrm>
          <a:prstGeom prst="rect">
            <a:avLst/>
          </a:prstGeom>
          <a:noFill/>
          <a:ln>
            <a:noFill/>
          </a:ln>
        </p:spPr>
      </p:pic>
      <p:sp>
        <p:nvSpPr>
          <p:cNvPr id="302" name="Shape 302"/>
          <p:cNvSpPr txBox="1"/>
          <p:nvPr/>
        </p:nvSpPr>
        <p:spPr>
          <a:xfrm>
            <a:off x="5494175" y="4381350"/>
            <a:ext cx="21354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chemeClr val="lt1"/>
                </a:solidFill>
                <a:latin typeface="Maven Pro"/>
                <a:ea typeface="Maven Pro"/>
                <a:cs typeface="Maven Pro"/>
                <a:sym typeface="Maven Pro"/>
              </a:rPr>
              <a:t>Photo by Leo Roomets on Unplash </a:t>
            </a: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06"/>
        <p:cNvGrpSpPr/>
        <p:nvPr/>
      </p:nvGrpSpPr>
      <p:grpSpPr>
        <a:xfrm>
          <a:off x="0" y="0"/>
          <a:ext cx="0" cy="0"/>
          <a:chOff x="0" y="0"/>
          <a:chExt cx="0" cy="0"/>
        </a:xfrm>
      </p:grpSpPr>
      <p:sp>
        <p:nvSpPr>
          <p:cNvPr id="307" name="Shape 307"/>
          <p:cNvSpPr txBox="1"/>
          <p:nvPr/>
        </p:nvSpPr>
        <p:spPr>
          <a:xfrm>
            <a:off x="856400" y="1233600"/>
            <a:ext cx="7487100" cy="3249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solidFill>
                <a:srgbClr val="FFFFFF"/>
              </a:solidFill>
            </a:endParaRPr>
          </a:p>
          <a:p>
            <a:pPr marL="0" lvl="0" indent="0" rtl="0">
              <a:spcBef>
                <a:spcPts val="0"/>
              </a:spcBef>
              <a:spcAft>
                <a:spcPts val="0"/>
              </a:spcAft>
              <a:buNone/>
            </a:pPr>
            <a:endParaRPr>
              <a:solidFill>
                <a:srgbClr val="FFFFFF"/>
              </a:solidFill>
              <a:latin typeface="Maven Pro"/>
              <a:ea typeface="Maven Pro"/>
              <a:cs typeface="Maven Pro"/>
              <a:sym typeface="Maven Pro"/>
            </a:endParaRPr>
          </a:p>
          <a:p>
            <a:pPr marL="457200" lvl="0" indent="-336550" rtl="0">
              <a:spcBef>
                <a:spcPts val="0"/>
              </a:spcBef>
              <a:spcAft>
                <a:spcPts val="0"/>
              </a:spcAft>
              <a:buClr>
                <a:srgbClr val="FFFFFF"/>
              </a:buClr>
              <a:buSzPts val="1700"/>
              <a:buFont typeface="Maven Pro"/>
              <a:buAutoNum type="arabicParenR"/>
            </a:pPr>
            <a:r>
              <a:rPr lang="en" sz="1700">
                <a:solidFill>
                  <a:srgbClr val="FFFFFF"/>
                </a:solidFill>
                <a:latin typeface="Maven Pro"/>
                <a:ea typeface="Maven Pro"/>
                <a:cs typeface="Maven Pro"/>
                <a:sym typeface="Maven Pro"/>
              </a:rPr>
              <a:t>Satisfy our own curiosity</a:t>
            </a:r>
            <a:endParaRPr sz="1700">
              <a:solidFill>
                <a:srgbClr val="FFFFFF"/>
              </a:solidFill>
              <a:latin typeface="Maven Pro"/>
              <a:ea typeface="Maven Pro"/>
              <a:cs typeface="Maven Pro"/>
              <a:sym typeface="Maven Pro"/>
            </a:endParaRPr>
          </a:p>
          <a:p>
            <a:pPr marL="0" lvl="0" indent="0" rtl="0">
              <a:spcBef>
                <a:spcPts val="0"/>
              </a:spcBef>
              <a:spcAft>
                <a:spcPts val="0"/>
              </a:spcAft>
              <a:buNone/>
            </a:pPr>
            <a:endParaRPr sz="1700">
              <a:solidFill>
                <a:srgbClr val="FFFFFF"/>
              </a:solidFill>
              <a:latin typeface="Maven Pro"/>
              <a:ea typeface="Maven Pro"/>
              <a:cs typeface="Maven Pro"/>
              <a:sym typeface="Maven Pro"/>
            </a:endParaRPr>
          </a:p>
          <a:p>
            <a:pPr marL="457200" lvl="0" indent="-330200" rtl="0">
              <a:spcBef>
                <a:spcPts val="0"/>
              </a:spcBef>
              <a:spcAft>
                <a:spcPts val="0"/>
              </a:spcAft>
              <a:buClr>
                <a:srgbClr val="FFFFFF"/>
              </a:buClr>
              <a:buSzPts val="1600"/>
              <a:buFont typeface="Maven Pro"/>
              <a:buAutoNum type="arabicParenR"/>
            </a:pPr>
            <a:r>
              <a:rPr lang="en" sz="1600">
                <a:solidFill>
                  <a:srgbClr val="FFFFFF"/>
                </a:solidFill>
                <a:latin typeface="Maven Pro"/>
                <a:ea typeface="Maven Pro"/>
                <a:cs typeface="Maven Pro"/>
                <a:sym typeface="Maven Pro"/>
              </a:rPr>
              <a:t>Assist those who manage our finding aids with improving access by patrons</a:t>
            </a:r>
            <a:endParaRPr sz="1600">
              <a:solidFill>
                <a:srgbClr val="FFFFFF"/>
              </a:solidFill>
              <a:latin typeface="Maven Pro"/>
              <a:ea typeface="Maven Pro"/>
              <a:cs typeface="Maven Pro"/>
              <a:sym typeface="Maven Pro"/>
            </a:endParaRPr>
          </a:p>
          <a:p>
            <a:pPr marL="0" lvl="0" indent="0" rtl="0">
              <a:spcBef>
                <a:spcPts val="0"/>
              </a:spcBef>
              <a:spcAft>
                <a:spcPts val="0"/>
              </a:spcAft>
              <a:buNone/>
            </a:pPr>
            <a:endParaRPr sz="1600">
              <a:solidFill>
                <a:srgbClr val="FFFFFF"/>
              </a:solidFill>
              <a:latin typeface="Maven Pro"/>
              <a:ea typeface="Maven Pro"/>
              <a:cs typeface="Maven Pro"/>
              <a:sym typeface="Maven Pro"/>
            </a:endParaRPr>
          </a:p>
          <a:p>
            <a:pPr marL="457200" lvl="0" indent="-330200" rtl="0">
              <a:spcBef>
                <a:spcPts val="0"/>
              </a:spcBef>
              <a:spcAft>
                <a:spcPts val="0"/>
              </a:spcAft>
              <a:buClr>
                <a:srgbClr val="FFFFFF"/>
              </a:buClr>
              <a:buSzPts val="1600"/>
              <a:buFont typeface="Maven Pro"/>
              <a:buAutoNum type="arabicParenR"/>
            </a:pPr>
            <a:r>
              <a:rPr lang="en" sz="1600">
                <a:solidFill>
                  <a:srgbClr val="FFFFFF"/>
                </a:solidFill>
                <a:latin typeface="Maven Pro"/>
                <a:ea typeface="Maven Pro"/>
                <a:cs typeface="Maven Pro"/>
                <a:sym typeface="Maven Pro"/>
              </a:rPr>
              <a:t>Assist instruction Library faculty in knowing what to emphasize in classes</a:t>
            </a:r>
            <a:endParaRPr sz="1600">
              <a:solidFill>
                <a:srgbClr val="FFFFFF"/>
              </a:solidFill>
              <a:latin typeface="Maven Pro"/>
              <a:ea typeface="Maven Pro"/>
              <a:cs typeface="Maven Pro"/>
              <a:sym typeface="Maven Pro"/>
            </a:endParaRPr>
          </a:p>
          <a:p>
            <a:pPr marL="0" lvl="0" indent="0" rtl="0">
              <a:spcBef>
                <a:spcPts val="0"/>
              </a:spcBef>
              <a:spcAft>
                <a:spcPts val="0"/>
              </a:spcAft>
              <a:buNone/>
            </a:pPr>
            <a:endParaRPr sz="1600">
              <a:solidFill>
                <a:srgbClr val="FFFFFF"/>
              </a:solidFill>
              <a:latin typeface="Maven Pro"/>
              <a:ea typeface="Maven Pro"/>
              <a:cs typeface="Maven Pro"/>
              <a:sym typeface="Maven Pro"/>
            </a:endParaRPr>
          </a:p>
          <a:p>
            <a:pPr marL="457200" lvl="0" indent="-330200" rtl="0">
              <a:spcBef>
                <a:spcPts val="0"/>
              </a:spcBef>
              <a:spcAft>
                <a:spcPts val="0"/>
              </a:spcAft>
              <a:buClr>
                <a:srgbClr val="FFFFFF"/>
              </a:buClr>
              <a:buSzPts val="1600"/>
              <a:buFont typeface="Maven Pro"/>
              <a:buAutoNum type="arabicParenR"/>
            </a:pPr>
            <a:r>
              <a:rPr lang="en" sz="1600">
                <a:solidFill>
                  <a:srgbClr val="FFFFFF"/>
                </a:solidFill>
                <a:latin typeface="Maven Pro"/>
                <a:ea typeface="Maven Pro"/>
                <a:cs typeface="Maven Pro"/>
                <a:sym typeface="Maven Pro"/>
              </a:rPr>
              <a:t>Provide reference service by way of Interlibrary Loan</a:t>
            </a:r>
            <a:endParaRPr sz="1600">
              <a:solidFill>
                <a:srgbClr val="FFFFFF"/>
              </a:solidFill>
              <a:latin typeface="Maven Pro"/>
              <a:ea typeface="Maven Pro"/>
              <a:cs typeface="Maven Pro"/>
              <a:sym typeface="Maven Pro"/>
            </a:endParaRPr>
          </a:p>
          <a:p>
            <a:pPr marL="0" lvl="0" indent="0" rtl="0">
              <a:spcBef>
                <a:spcPts val="0"/>
              </a:spcBef>
              <a:spcAft>
                <a:spcPts val="0"/>
              </a:spcAft>
              <a:buNone/>
            </a:pPr>
            <a:endParaRPr sz="1600">
              <a:solidFill>
                <a:srgbClr val="FFFFFF"/>
              </a:solidFill>
              <a:latin typeface="Maven Pro"/>
              <a:ea typeface="Maven Pro"/>
              <a:cs typeface="Maven Pro"/>
              <a:sym typeface="Maven Pro"/>
            </a:endParaRPr>
          </a:p>
          <a:p>
            <a:pPr marL="457200" lvl="0" indent="-330200" rtl="0">
              <a:spcBef>
                <a:spcPts val="0"/>
              </a:spcBef>
              <a:spcAft>
                <a:spcPts val="0"/>
              </a:spcAft>
              <a:buClr>
                <a:srgbClr val="FFFFFF"/>
              </a:buClr>
              <a:buSzPts val="1600"/>
              <a:buFont typeface="Maven Pro"/>
              <a:buAutoNum type="arabicParenR"/>
            </a:pPr>
            <a:r>
              <a:rPr lang="en" sz="1600">
                <a:solidFill>
                  <a:srgbClr val="FFFFFF"/>
                </a:solidFill>
                <a:latin typeface="Maven Pro"/>
                <a:ea typeface="Maven Pro"/>
                <a:cs typeface="Maven Pro"/>
                <a:sym typeface="Maven Pro"/>
              </a:rPr>
              <a:t>Promote our liaison program</a:t>
            </a:r>
            <a:endParaRPr sz="1600">
              <a:solidFill>
                <a:srgbClr val="FFFFFF"/>
              </a:solidFill>
              <a:latin typeface="Maven Pro"/>
              <a:ea typeface="Maven Pro"/>
              <a:cs typeface="Maven Pro"/>
              <a:sym typeface="Maven Pro"/>
            </a:endParaRPr>
          </a:p>
        </p:txBody>
      </p:sp>
      <p:sp>
        <p:nvSpPr>
          <p:cNvPr id="308" name="Shape 308"/>
          <p:cNvSpPr txBox="1"/>
          <p:nvPr/>
        </p:nvSpPr>
        <p:spPr>
          <a:xfrm>
            <a:off x="1881775" y="480900"/>
            <a:ext cx="5289900" cy="822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800" b="1">
                <a:solidFill>
                  <a:schemeClr val="lt1"/>
                </a:solidFill>
                <a:latin typeface="Maven Pro"/>
                <a:ea typeface="Maven Pro"/>
                <a:cs typeface="Maven Pro"/>
                <a:sym typeface="Maven Pro"/>
              </a:rPr>
              <a:t>Objectives </a:t>
            </a:r>
            <a:endParaRPr sz="2800" b="1">
              <a:solidFill>
                <a:schemeClr val="lt1"/>
              </a:solidFill>
              <a:latin typeface="Maven Pro"/>
              <a:ea typeface="Maven Pro"/>
              <a:cs typeface="Maven Pro"/>
              <a:sym typeface="Maven Pro"/>
            </a:endParaRPr>
          </a:p>
        </p:txBody>
      </p:sp>
      <p:sp>
        <p:nvSpPr>
          <p:cNvPr id="309" name="Shape 309"/>
          <p:cNvSpPr txBox="1"/>
          <p:nvPr/>
        </p:nvSpPr>
        <p:spPr>
          <a:xfrm>
            <a:off x="99550" y="4786050"/>
            <a:ext cx="433800" cy="28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100">
                <a:solidFill>
                  <a:schemeClr val="lt1"/>
                </a:solidFill>
              </a:rPr>
              <a:t>JG</a:t>
            </a:r>
            <a:endParaRPr sz="11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13"/>
        <p:cNvGrpSpPr/>
        <p:nvPr/>
      </p:nvGrpSpPr>
      <p:grpSpPr>
        <a:xfrm>
          <a:off x="0" y="0"/>
          <a:ext cx="0" cy="0"/>
          <a:chOff x="0" y="0"/>
          <a:chExt cx="0" cy="0"/>
        </a:xfrm>
      </p:grpSpPr>
      <p:sp>
        <p:nvSpPr>
          <p:cNvPr id="314" name="Shape 314"/>
          <p:cNvSpPr txBox="1"/>
          <p:nvPr/>
        </p:nvSpPr>
        <p:spPr>
          <a:xfrm>
            <a:off x="856400" y="1233600"/>
            <a:ext cx="7487100" cy="3249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Examples:</a:t>
            </a:r>
            <a:endParaRPr>
              <a:solidFill>
                <a:srgbClr val="FFFFFF"/>
              </a:solidFill>
            </a:endParaRPr>
          </a:p>
          <a:p>
            <a:pPr marL="0" lvl="0" indent="0">
              <a:spcBef>
                <a:spcPts val="0"/>
              </a:spcBef>
              <a:spcAft>
                <a:spcPts val="0"/>
              </a:spcAft>
              <a:buNone/>
            </a:pPr>
            <a:endParaRPr>
              <a:solidFill>
                <a:srgbClr val="FFFFFF"/>
              </a:solidFill>
            </a:endParaRPr>
          </a:p>
          <a:p>
            <a:pPr marL="457200" lvl="0" indent="-317500" rtl="0">
              <a:spcBef>
                <a:spcPts val="0"/>
              </a:spcBef>
              <a:spcAft>
                <a:spcPts val="0"/>
              </a:spcAft>
              <a:buClr>
                <a:srgbClr val="FFFFFF"/>
              </a:buClr>
              <a:buSzPts val="1400"/>
              <a:buChar char="●"/>
            </a:pPr>
            <a:r>
              <a:rPr lang="en">
                <a:solidFill>
                  <a:srgbClr val="FFFFFF"/>
                </a:solidFill>
              </a:rPr>
              <a:t>Patrons are unaware that there are multiple access points</a:t>
            </a:r>
            <a:endParaRPr>
              <a:solidFill>
                <a:srgbClr val="FFFFFF"/>
              </a:solidFill>
            </a:endParaRPr>
          </a:p>
          <a:p>
            <a:pPr marL="0" lvl="0" indent="0" rtl="0">
              <a:spcBef>
                <a:spcPts val="0"/>
              </a:spcBef>
              <a:spcAft>
                <a:spcPts val="0"/>
              </a:spcAft>
              <a:buNone/>
            </a:pPr>
            <a:endParaRPr>
              <a:solidFill>
                <a:srgbClr val="FFFFFF"/>
              </a:solidFill>
            </a:endParaRPr>
          </a:p>
          <a:p>
            <a:pPr marL="0" lvl="0" indent="0" rtl="0">
              <a:spcBef>
                <a:spcPts val="0"/>
              </a:spcBef>
              <a:spcAft>
                <a:spcPts val="0"/>
              </a:spcAft>
              <a:buNone/>
            </a:pPr>
            <a:endParaRPr>
              <a:solidFill>
                <a:srgbClr val="FFFFFF"/>
              </a:solidFill>
            </a:endParaRPr>
          </a:p>
          <a:p>
            <a:pPr marL="457200" lvl="0" indent="-317500" rtl="0">
              <a:spcBef>
                <a:spcPts val="0"/>
              </a:spcBef>
              <a:spcAft>
                <a:spcPts val="0"/>
              </a:spcAft>
              <a:buClr>
                <a:srgbClr val="FFFFFF"/>
              </a:buClr>
              <a:buSzPts val="1400"/>
              <a:buChar char="●"/>
            </a:pPr>
            <a:r>
              <a:rPr lang="en">
                <a:solidFill>
                  <a:srgbClr val="FFFFFF"/>
                </a:solidFill>
              </a:rPr>
              <a:t>Migration to ALMA ILS = patrons who previously were well-versed in navigating the library’s resources had to start over.</a:t>
            </a:r>
            <a:endParaRPr>
              <a:solidFill>
                <a:srgbClr val="FFFFFF"/>
              </a:solidFill>
            </a:endParaRPr>
          </a:p>
          <a:p>
            <a:pPr marL="0" lvl="0" indent="0" rtl="0">
              <a:spcBef>
                <a:spcPts val="0"/>
              </a:spcBef>
              <a:spcAft>
                <a:spcPts val="0"/>
              </a:spcAft>
              <a:buNone/>
            </a:pPr>
            <a:endParaRPr>
              <a:solidFill>
                <a:srgbClr val="FFFFFF"/>
              </a:solidFill>
            </a:endParaRPr>
          </a:p>
          <a:p>
            <a:pPr marL="0" lvl="0" indent="0" rtl="0">
              <a:spcBef>
                <a:spcPts val="0"/>
              </a:spcBef>
              <a:spcAft>
                <a:spcPts val="0"/>
              </a:spcAft>
              <a:buNone/>
            </a:pPr>
            <a:endParaRPr>
              <a:solidFill>
                <a:srgbClr val="FFFFFF"/>
              </a:solidFill>
            </a:endParaRPr>
          </a:p>
          <a:p>
            <a:pPr marL="457200" lvl="0" indent="-317500" rtl="0">
              <a:spcBef>
                <a:spcPts val="0"/>
              </a:spcBef>
              <a:spcAft>
                <a:spcPts val="0"/>
              </a:spcAft>
              <a:buClr>
                <a:srgbClr val="FFFFFF"/>
              </a:buClr>
              <a:buSzPts val="1400"/>
              <a:buChar char="●"/>
            </a:pPr>
            <a:r>
              <a:rPr lang="en">
                <a:solidFill>
                  <a:srgbClr val="FFFFFF"/>
                </a:solidFill>
              </a:rPr>
              <a:t>What is an e-journals title list?</a:t>
            </a:r>
            <a:endParaRPr>
              <a:solidFill>
                <a:srgbClr val="FFFFFF"/>
              </a:solidFill>
            </a:endParaRPr>
          </a:p>
          <a:p>
            <a:pPr marL="0" lvl="0" indent="0" rtl="0">
              <a:spcBef>
                <a:spcPts val="0"/>
              </a:spcBef>
              <a:spcAft>
                <a:spcPts val="0"/>
              </a:spcAft>
              <a:buNone/>
            </a:pPr>
            <a:endParaRPr sz="1600">
              <a:solidFill>
                <a:srgbClr val="FFFFFF"/>
              </a:solidFill>
              <a:latin typeface="Maven Pro"/>
              <a:ea typeface="Maven Pro"/>
              <a:cs typeface="Maven Pro"/>
              <a:sym typeface="Maven Pro"/>
            </a:endParaRPr>
          </a:p>
        </p:txBody>
      </p:sp>
      <p:sp>
        <p:nvSpPr>
          <p:cNvPr id="315" name="Shape 315"/>
          <p:cNvSpPr txBox="1"/>
          <p:nvPr/>
        </p:nvSpPr>
        <p:spPr>
          <a:xfrm>
            <a:off x="1881775" y="480900"/>
            <a:ext cx="5289900" cy="82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aven Pro"/>
                <a:ea typeface="Maven Pro"/>
                <a:cs typeface="Maven Pro"/>
                <a:sym typeface="Maven Pro"/>
              </a:rPr>
              <a:t>Lack of Key Information</a:t>
            </a:r>
            <a:endParaRPr sz="2800" b="1">
              <a:solidFill>
                <a:schemeClr val="lt1"/>
              </a:solidFill>
              <a:latin typeface="Maven Pro"/>
              <a:ea typeface="Maven Pro"/>
              <a:cs typeface="Maven Pro"/>
              <a:sym typeface="Maven Pro"/>
            </a:endParaRPr>
          </a:p>
        </p:txBody>
      </p:sp>
      <p:sp>
        <p:nvSpPr>
          <p:cNvPr id="316" name="Shape 316"/>
          <p:cNvSpPr txBox="1"/>
          <p:nvPr/>
        </p:nvSpPr>
        <p:spPr>
          <a:xfrm>
            <a:off x="106550" y="4751025"/>
            <a:ext cx="433800" cy="284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a:solidFill>
                  <a:schemeClr val="lt1"/>
                </a:solidFill>
              </a:rPr>
              <a:t>JG</a:t>
            </a:r>
            <a:endParaRPr sz="11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1303800" y="6116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 Problems with Find-It</a:t>
            </a:r>
            <a:endParaRPr>
              <a:solidFill>
                <a:schemeClr val="lt1"/>
              </a:solidFill>
            </a:endParaRPr>
          </a:p>
        </p:txBody>
      </p:sp>
      <p:sp>
        <p:nvSpPr>
          <p:cNvPr id="322" name="Shape 322"/>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pic>
        <p:nvPicPr>
          <p:cNvPr id="323" name="Shape 323"/>
          <p:cNvPicPr preferRelativeResize="0"/>
          <p:nvPr/>
        </p:nvPicPr>
        <p:blipFill>
          <a:blip r:embed="rId3">
            <a:alphaModFix/>
          </a:blip>
          <a:stretch>
            <a:fillRect/>
          </a:stretch>
        </p:blipFill>
        <p:spPr>
          <a:xfrm>
            <a:off x="314588" y="1321700"/>
            <a:ext cx="4124325" cy="1447800"/>
          </a:xfrm>
          <a:prstGeom prst="rect">
            <a:avLst/>
          </a:prstGeom>
          <a:noFill/>
          <a:ln>
            <a:noFill/>
          </a:ln>
        </p:spPr>
      </p:pic>
      <p:pic>
        <p:nvPicPr>
          <p:cNvPr id="324" name="Shape 324"/>
          <p:cNvPicPr preferRelativeResize="0"/>
          <p:nvPr/>
        </p:nvPicPr>
        <p:blipFill>
          <a:blip r:embed="rId4">
            <a:alphaModFix/>
          </a:blip>
          <a:stretch>
            <a:fillRect/>
          </a:stretch>
        </p:blipFill>
        <p:spPr>
          <a:xfrm>
            <a:off x="5272350" y="1321700"/>
            <a:ext cx="2775064" cy="3781326"/>
          </a:xfrm>
          <a:prstGeom prst="rect">
            <a:avLst/>
          </a:prstGeom>
          <a:noFill/>
          <a:ln>
            <a:noFill/>
          </a:ln>
        </p:spPr>
      </p:pic>
      <p:sp>
        <p:nvSpPr>
          <p:cNvPr id="325" name="Shape 325"/>
          <p:cNvSpPr txBox="1"/>
          <p:nvPr/>
        </p:nvSpPr>
        <p:spPr>
          <a:xfrm>
            <a:off x="66250" y="4750000"/>
            <a:ext cx="389100" cy="2043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sz="1100">
                <a:solidFill>
                  <a:srgbClr val="FFFFFF"/>
                </a:solidFill>
                <a:latin typeface="Georgia"/>
                <a:ea typeface="Georgia"/>
                <a:cs typeface="Georgia"/>
                <a:sym typeface="Georgia"/>
              </a:rPr>
              <a:t>JG</a:t>
            </a:r>
            <a:endParaRPr/>
          </a:p>
        </p:txBody>
      </p:sp>
      <p:sp>
        <p:nvSpPr>
          <p:cNvPr id="326" name="Shape 326"/>
          <p:cNvSpPr/>
          <p:nvPr/>
        </p:nvSpPr>
        <p:spPr>
          <a:xfrm>
            <a:off x="715050" y="2332600"/>
            <a:ext cx="706500" cy="3531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230175" y="461600"/>
            <a:ext cx="7082700" cy="101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 Atypical databases → patron searching problems</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b="0">
                <a:solidFill>
                  <a:schemeClr val="lt1"/>
                </a:solidFill>
              </a:rPr>
              <a:t>Examples</a:t>
            </a:r>
            <a:endParaRPr b="0">
              <a:solidFill>
                <a:schemeClr val="lt1"/>
              </a:solidFill>
            </a:endParaRPr>
          </a:p>
          <a:p>
            <a:pPr marL="457200" lvl="0" indent="-381000" algn="l" rtl="0">
              <a:spcBef>
                <a:spcPts val="0"/>
              </a:spcBef>
              <a:spcAft>
                <a:spcPts val="0"/>
              </a:spcAft>
              <a:buClr>
                <a:schemeClr val="lt1"/>
              </a:buClr>
              <a:buSzPts val="2400"/>
              <a:buChar char="●"/>
            </a:pPr>
            <a:r>
              <a:rPr lang="en" sz="2400" b="0">
                <a:solidFill>
                  <a:schemeClr val="lt1"/>
                </a:solidFill>
              </a:rPr>
              <a:t>ProQuest Dissertations</a:t>
            </a:r>
            <a:endParaRPr sz="2400" b="0">
              <a:solidFill>
                <a:schemeClr val="lt1"/>
              </a:solidFill>
            </a:endParaRPr>
          </a:p>
          <a:p>
            <a:pPr marL="457200" lvl="0" indent="-381000" algn="l" rtl="0">
              <a:spcBef>
                <a:spcPts val="0"/>
              </a:spcBef>
              <a:spcAft>
                <a:spcPts val="0"/>
              </a:spcAft>
              <a:buClr>
                <a:schemeClr val="lt1"/>
              </a:buClr>
              <a:buSzPts val="2400"/>
              <a:buChar char="●"/>
            </a:pPr>
            <a:r>
              <a:rPr lang="en" sz="2400" b="0">
                <a:solidFill>
                  <a:schemeClr val="lt1"/>
                </a:solidFill>
              </a:rPr>
              <a:t>MLA International Bibliography</a:t>
            </a:r>
            <a:endParaRPr sz="2400" b="0">
              <a:solidFill>
                <a:schemeClr val="lt1"/>
              </a:solidFill>
            </a:endParaRPr>
          </a:p>
          <a:p>
            <a:pPr marL="457200" lvl="0" indent="-381000" algn="l" rtl="0">
              <a:spcBef>
                <a:spcPts val="0"/>
              </a:spcBef>
              <a:spcAft>
                <a:spcPts val="0"/>
              </a:spcAft>
              <a:buClr>
                <a:schemeClr val="lt1"/>
              </a:buClr>
              <a:buSzPts val="2400"/>
              <a:buChar char="●"/>
            </a:pPr>
            <a:r>
              <a:rPr lang="en" sz="2400" b="0">
                <a:solidFill>
                  <a:schemeClr val="lt1"/>
                </a:solidFill>
              </a:rPr>
              <a:t>Georgia Knowledge Repository</a:t>
            </a:r>
            <a:endParaRPr sz="2400" b="0">
              <a:solidFill>
                <a:schemeClr val="lt1"/>
              </a:solidFill>
            </a:endParaRPr>
          </a:p>
          <a:p>
            <a:pPr marL="457200" lvl="0" indent="-381000" algn="l" rtl="0">
              <a:spcBef>
                <a:spcPts val="0"/>
              </a:spcBef>
              <a:spcAft>
                <a:spcPts val="0"/>
              </a:spcAft>
              <a:buClr>
                <a:schemeClr val="lt1"/>
              </a:buClr>
              <a:buSzPts val="2400"/>
              <a:buChar char="●"/>
            </a:pPr>
            <a:r>
              <a:rPr lang="en" sz="2400" b="0">
                <a:solidFill>
                  <a:schemeClr val="lt1"/>
                </a:solidFill>
              </a:rPr>
              <a:t>Difficulty navigating some </a:t>
            </a:r>
            <a:endParaRPr sz="2400" b="0">
              <a:solidFill>
                <a:schemeClr val="lt1"/>
              </a:solidFill>
            </a:endParaRPr>
          </a:p>
          <a:p>
            <a:pPr marL="0" lvl="0" indent="0" algn="l" rtl="0">
              <a:spcBef>
                <a:spcPts val="0"/>
              </a:spcBef>
              <a:spcAft>
                <a:spcPts val="0"/>
              </a:spcAft>
              <a:buNone/>
            </a:pPr>
            <a:r>
              <a:rPr lang="en" sz="2400" b="0">
                <a:solidFill>
                  <a:schemeClr val="lt1"/>
                </a:solidFill>
              </a:rPr>
              <a:t>      websites </a:t>
            </a:r>
            <a:endParaRPr sz="2400" b="0">
              <a:solidFill>
                <a:schemeClr val="lt1"/>
              </a:solidFill>
            </a:endParaRPr>
          </a:p>
          <a:p>
            <a:pPr marL="0" lvl="0" indent="0" algn="l" rtl="0">
              <a:spcBef>
                <a:spcPts val="0"/>
              </a:spcBef>
              <a:spcAft>
                <a:spcPts val="0"/>
              </a:spcAft>
              <a:buNone/>
            </a:pPr>
            <a:endParaRPr sz="2400">
              <a:solidFill>
                <a:schemeClr val="lt1"/>
              </a:solidFill>
            </a:endParaRPr>
          </a:p>
          <a:p>
            <a:pPr marL="0" lvl="0" indent="0" algn="l" rtl="0">
              <a:spcBef>
                <a:spcPts val="0"/>
              </a:spcBef>
              <a:spcAft>
                <a:spcPts val="0"/>
              </a:spcAft>
              <a:buNone/>
            </a:pPr>
            <a:endParaRPr sz="2400">
              <a:solidFill>
                <a:schemeClr val="lt1"/>
              </a:solidFill>
            </a:endParaRPr>
          </a:p>
          <a:p>
            <a:pPr marL="0" lvl="0" indent="0" algn="l" rtl="0">
              <a:spcBef>
                <a:spcPts val="0"/>
              </a:spcBef>
              <a:spcAft>
                <a:spcPts val="0"/>
              </a:spcAft>
              <a:buNone/>
            </a:pPr>
            <a:endParaRPr sz="2400">
              <a:solidFill>
                <a:schemeClr val="lt1"/>
              </a:solidFill>
            </a:endParaRPr>
          </a:p>
        </p:txBody>
      </p:sp>
      <p:pic>
        <p:nvPicPr>
          <p:cNvPr id="332" name="Shape 332"/>
          <p:cNvPicPr preferRelativeResize="0"/>
          <p:nvPr/>
        </p:nvPicPr>
        <p:blipFill>
          <a:blip r:embed="rId3">
            <a:alphaModFix/>
          </a:blip>
          <a:stretch>
            <a:fillRect/>
          </a:stretch>
        </p:blipFill>
        <p:spPr>
          <a:xfrm>
            <a:off x="6674075" y="2200400"/>
            <a:ext cx="2353400" cy="2477200"/>
          </a:xfrm>
          <a:prstGeom prst="rect">
            <a:avLst/>
          </a:prstGeom>
          <a:noFill/>
          <a:ln>
            <a:noFill/>
          </a:ln>
        </p:spPr>
      </p:pic>
      <p:sp>
        <p:nvSpPr>
          <p:cNvPr id="333" name="Shape 333"/>
          <p:cNvSpPr txBox="1"/>
          <p:nvPr/>
        </p:nvSpPr>
        <p:spPr>
          <a:xfrm>
            <a:off x="6615750" y="4677600"/>
            <a:ext cx="2411700" cy="465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00"/>
              <a:t>https://termcoord.wordpress.com/2013/05/14/how-can-a-lack-of-linguistic-knowledge-affect-political-credibility/</a:t>
            </a:r>
            <a:endParaRPr sz="700"/>
          </a:p>
        </p:txBody>
      </p:sp>
      <p:sp>
        <p:nvSpPr>
          <p:cNvPr id="334" name="Shape 334"/>
          <p:cNvSpPr txBox="1"/>
          <p:nvPr/>
        </p:nvSpPr>
        <p:spPr>
          <a:xfrm>
            <a:off x="83650" y="4753800"/>
            <a:ext cx="885000" cy="313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solidFill>
                  <a:schemeClr val="lt1"/>
                </a:solidFill>
              </a:rPr>
              <a:t>JW </a:t>
            </a:r>
            <a:endParaRPr sz="1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1230175" y="461600"/>
            <a:ext cx="7082700" cy="101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 The Interlibrary Loan Department </a:t>
            </a:r>
            <a:r>
              <a:rPr lang="en">
                <a:solidFill>
                  <a:srgbClr val="FF00FF"/>
                </a:solidFill>
              </a:rPr>
              <a:t>IS </a:t>
            </a:r>
            <a:r>
              <a:rPr lang="en">
                <a:solidFill>
                  <a:schemeClr val="lt1"/>
                </a:solidFill>
              </a:rPr>
              <a:t>the Solution. </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sz="2400">
              <a:solidFill>
                <a:schemeClr val="lt1"/>
              </a:solidFill>
            </a:endParaRPr>
          </a:p>
          <a:p>
            <a:pPr marL="0" lvl="0" indent="0" algn="l" rtl="0">
              <a:spcBef>
                <a:spcPts val="0"/>
              </a:spcBef>
              <a:spcAft>
                <a:spcPts val="0"/>
              </a:spcAft>
              <a:buNone/>
            </a:pPr>
            <a:endParaRPr sz="2400">
              <a:solidFill>
                <a:schemeClr val="lt1"/>
              </a:solidFill>
            </a:endParaRPr>
          </a:p>
          <a:p>
            <a:pPr marL="0" lvl="0" indent="0" algn="l" rtl="0">
              <a:spcBef>
                <a:spcPts val="0"/>
              </a:spcBef>
              <a:spcAft>
                <a:spcPts val="0"/>
              </a:spcAft>
              <a:buNone/>
            </a:pPr>
            <a:endParaRPr sz="2400">
              <a:solidFill>
                <a:schemeClr val="lt1"/>
              </a:solidFill>
            </a:endParaRPr>
          </a:p>
          <a:p>
            <a:pPr marL="0" lvl="0" indent="0" algn="l" rtl="0">
              <a:spcBef>
                <a:spcPts val="0"/>
              </a:spcBef>
              <a:spcAft>
                <a:spcPts val="0"/>
              </a:spcAft>
              <a:buNone/>
            </a:pPr>
            <a:endParaRPr sz="2400">
              <a:solidFill>
                <a:schemeClr val="lt1"/>
              </a:solidFill>
            </a:endParaRPr>
          </a:p>
        </p:txBody>
      </p:sp>
      <p:sp>
        <p:nvSpPr>
          <p:cNvPr id="340" name="Shape 340"/>
          <p:cNvSpPr txBox="1"/>
          <p:nvPr/>
        </p:nvSpPr>
        <p:spPr>
          <a:xfrm>
            <a:off x="78525" y="4695025"/>
            <a:ext cx="397200" cy="37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100">
                <a:solidFill>
                  <a:schemeClr val="lt1"/>
                </a:solidFill>
              </a:rPr>
              <a:t>JG</a:t>
            </a:r>
            <a:endParaRPr/>
          </a:p>
        </p:txBody>
      </p:sp>
      <p:pic>
        <p:nvPicPr>
          <p:cNvPr id="341" name="Shape 341" descr="courtney-hedger-336844.jpg"/>
          <p:cNvPicPr preferRelativeResize="0"/>
          <p:nvPr/>
        </p:nvPicPr>
        <p:blipFill>
          <a:blip r:embed="rId3">
            <a:alphaModFix/>
          </a:blip>
          <a:stretch>
            <a:fillRect/>
          </a:stretch>
        </p:blipFill>
        <p:spPr>
          <a:xfrm>
            <a:off x="2424638" y="1561925"/>
            <a:ext cx="4693776" cy="3133101"/>
          </a:xfrm>
          <a:prstGeom prst="rect">
            <a:avLst/>
          </a:prstGeom>
          <a:noFill/>
          <a:ln>
            <a:noFill/>
          </a:ln>
        </p:spPr>
      </p:pic>
      <p:sp>
        <p:nvSpPr>
          <p:cNvPr id="342" name="Shape 342"/>
          <p:cNvSpPr txBox="1"/>
          <p:nvPr/>
        </p:nvSpPr>
        <p:spPr>
          <a:xfrm>
            <a:off x="4465125" y="4751250"/>
            <a:ext cx="2787900" cy="3726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sz="1100">
                <a:solidFill>
                  <a:schemeClr val="lt1"/>
                </a:solidFill>
                <a:latin typeface="Maven Pro"/>
                <a:ea typeface="Maven Pro"/>
                <a:cs typeface="Maven Pro"/>
                <a:sym typeface="Maven Pro"/>
              </a:rPr>
              <a:t>Photo by Courtney Hedger on Unsplash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1303800" y="598575"/>
            <a:ext cx="7030500" cy="155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Problems with Authentication: </a:t>
            </a:r>
            <a:endParaRPr>
              <a:solidFill>
                <a:schemeClr val="lt1"/>
              </a:solidFill>
            </a:endParaRPr>
          </a:p>
          <a:p>
            <a:pPr marL="0" lvl="0" indent="0" algn="ctr" rtl="0">
              <a:spcBef>
                <a:spcPts val="0"/>
              </a:spcBef>
              <a:spcAft>
                <a:spcPts val="0"/>
              </a:spcAft>
              <a:buNone/>
            </a:pPr>
            <a:r>
              <a:rPr lang="en">
                <a:solidFill>
                  <a:schemeClr val="lt1"/>
                </a:solidFill>
              </a:rPr>
              <a:t>Primo Times Out </a:t>
            </a:r>
            <a:endParaRPr>
              <a:solidFill>
                <a:schemeClr val="lt1"/>
              </a:solidFill>
            </a:endParaRPr>
          </a:p>
        </p:txBody>
      </p:sp>
      <p:sp>
        <p:nvSpPr>
          <p:cNvPr id="348" name="Shape 348"/>
          <p:cNvSpPr txBox="1">
            <a:spLocks noGrp="1"/>
          </p:cNvSpPr>
          <p:nvPr>
            <p:ph type="body" idx="1"/>
          </p:nvPr>
        </p:nvSpPr>
        <p:spPr>
          <a:xfrm>
            <a:off x="169250" y="4753700"/>
            <a:ext cx="466800" cy="314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100">
                <a:solidFill>
                  <a:srgbClr val="FFFFFF"/>
                </a:solidFill>
                <a:latin typeface="Georgia"/>
                <a:ea typeface="Georgia"/>
                <a:cs typeface="Georgia"/>
                <a:sym typeface="Georgia"/>
              </a:rPr>
              <a:t>JW</a:t>
            </a:r>
            <a:endParaRPr sz="1100">
              <a:solidFill>
                <a:srgbClr val="FFFFFF"/>
              </a:solidFill>
              <a:latin typeface="Georgia"/>
              <a:ea typeface="Georgia"/>
              <a:cs typeface="Georgia"/>
              <a:sym typeface="Georgia"/>
            </a:endParaRPr>
          </a:p>
        </p:txBody>
      </p:sp>
      <p:pic>
        <p:nvPicPr>
          <p:cNvPr id="349" name="Shape 349" descr="Authentication.png"/>
          <p:cNvPicPr preferRelativeResize="0"/>
          <p:nvPr/>
        </p:nvPicPr>
        <p:blipFill>
          <a:blip r:embed="rId3">
            <a:alphaModFix/>
          </a:blip>
          <a:stretch>
            <a:fillRect/>
          </a:stretch>
        </p:blipFill>
        <p:spPr>
          <a:xfrm>
            <a:off x="768100" y="2320725"/>
            <a:ext cx="7980101" cy="2688525"/>
          </a:xfrm>
          <a:prstGeom prst="rect">
            <a:avLst/>
          </a:prstGeom>
          <a:noFill/>
          <a:ln>
            <a:noFill/>
          </a:ln>
        </p:spPr>
      </p:pic>
      <p:sp>
        <p:nvSpPr>
          <p:cNvPr id="350" name="Shape 350"/>
          <p:cNvSpPr/>
          <p:nvPr/>
        </p:nvSpPr>
        <p:spPr>
          <a:xfrm>
            <a:off x="2531225" y="2963600"/>
            <a:ext cx="792600" cy="153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6512725" y="4125600"/>
            <a:ext cx="342300" cy="198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2001750" y="2932400"/>
            <a:ext cx="466800" cy="2154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p:nvPr/>
        </p:nvSpPr>
        <p:spPr>
          <a:xfrm>
            <a:off x="6005275" y="4125600"/>
            <a:ext cx="403800" cy="198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3270</Words>
  <Application>Microsoft Office PowerPoint</Application>
  <PresentationFormat>On-screen Show (16:9)</PresentationFormat>
  <Paragraphs>212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Maven Pro</vt:lpstr>
      <vt:lpstr>Georgia</vt:lpstr>
      <vt:lpstr>Times New Roman</vt:lpstr>
      <vt:lpstr>Arial</vt:lpstr>
      <vt:lpstr>Nunito</vt:lpstr>
      <vt:lpstr>Momentum</vt:lpstr>
      <vt:lpstr>Right Under Their Noses: Helping patrons identify the resources at their fingertips  </vt:lpstr>
      <vt:lpstr>Interlibrary Loan: Where is my resource?  </vt:lpstr>
      <vt:lpstr> A Research Project is born!  </vt:lpstr>
      <vt:lpstr>PowerPoint Presentation</vt:lpstr>
      <vt:lpstr>PowerPoint Presentation</vt:lpstr>
      <vt:lpstr> Problems with Find-It</vt:lpstr>
      <vt:lpstr> Atypical databases → patron searching problems  Examples ProQuest Dissertations MLA International Bibliography Georgia Knowledge Repository Difficulty navigating some        websites    </vt:lpstr>
      <vt:lpstr> The Interlibrary Loan Department IS the Solution.      </vt:lpstr>
      <vt:lpstr>Problems with Authentication:  Primo Times Out </vt:lpstr>
      <vt:lpstr>Problems with Authentication: No authentication through MyGeorgiasouthern. </vt:lpstr>
      <vt:lpstr>Digital is great but can I have the book? </vt:lpstr>
      <vt:lpstr>Downloading ebooks is hard!  </vt:lpstr>
      <vt:lpstr>Can I pick that up after class?</vt:lpstr>
      <vt:lpstr>Technology problems  </vt:lpstr>
      <vt:lpstr>Quiz Question</vt:lpstr>
      <vt:lpstr>                         Answer</vt:lpstr>
      <vt:lpstr>Solutions    </vt:lpstr>
      <vt:lpstr>Instructing Users Through the ILLiad Form  Author field   Note field    </vt:lpstr>
      <vt:lpstr>Interlibrary Loan Consultations</vt:lpstr>
      <vt:lpstr>PowerPoint Presentation</vt:lpstr>
      <vt:lpstr>Share our research!  </vt:lpstr>
      <vt:lpstr>Points Shared with Instruction Librarians </vt:lpstr>
      <vt:lpstr> Can authentication be made harder to miss? Can the timing out period be lengthened? Is there a way to indicate that some databases do not link to our holdings? Find It seems clear, but evidently it is not. Can a better term be found? </vt:lpstr>
      <vt:lpstr>Final Takeaways  If at first a patron doesn’t succeed, the next step is the ILL request.  The e-team is the greatest thing since sliced bread.  Patrons appreciated the help instead of feeling intruded upon.    Whenever possible, contacting patrons to help when we identify that they are having trouble should be standard procedure.  </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Under Their Noses: Helping patrons identify the resources at their fingertips</dc:title>
  <dc:creator>Jessica Garner</dc:creator>
  <cp:lastModifiedBy>Jessica Garner</cp:lastModifiedBy>
  <cp:revision>2</cp:revision>
  <dcterms:modified xsi:type="dcterms:W3CDTF">2018-03-02T18:16:29Z</dcterms:modified>
</cp:coreProperties>
</file>