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03" r:id="rId2"/>
    <p:sldId id="405" r:id="rId3"/>
    <p:sldId id="406" r:id="rId4"/>
    <p:sldId id="408" r:id="rId5"/>
    <p:sldId id="407" r:id="rId6"/>
    <p:sldId id="356" r:id="rId7"/>
    <p:sldId id="433" r:id="rId8"/>
    <p:sldId id="439" r:id="rId9"/>
    <p:sldId id="434" r:id="rId10"/>
    <p:sldId id="435" r:id="rId11"/>
    <p:sldId id="437" r:id="rId12"/>
    <p:sldId id="438" r:id="rId13"/>
    <p:sldId id="359" r:id="rId14"/>
    <p:sldId id="360" r:id="rId15"/>
    <p:sldId id="404" r:id="rId16"/>
    <p:sldId id="380" r:id="rId17"/>
    <p:sldId id="440" r:id="rId18"/>
    <p:sldId id="361" r:id="rId19"/>
    <p:sldId id="355" r:id="rId20"/>
    <p:sldId id="343" r:id="rId21"/>
    <p:sldId id="344" r:id="rId22"/>
    <p:sldId id="346" r:id="rId23"/>
    <p:sldId id="345" r:id="rId24"/>
    <p:sldId id="347" r:id="rId25"/>
    <p:sldId id="398" r:id="rId26"/>
    <p:sldId id="349" r:id="rId27"/>
    <p:sldId id="353" r:id="rId28"/>
    <p:sldId id="352" r:id="rId29"/>
    <p:sldId id="415" r:id="rId30"/>
    <p:sldId id="409" r:id="rId31"/>
    <p:sldId id="414" r:id="rId32"/>
    <p:sldId id="410" r:id="rId33"/>
    <p:sldId id="411" r:id="rId34"/>
    <p:sldId id="412" r:id="rId35"/>
    <p:sldId id="402" r:id="rId36"/>
    <p:sldId id="400" r:id="rId37"/>
    <p:sldId id="399" r:id="rId38"/>
    <p:sldId id="416" r:id="rId39"/>
    <p:sldId id="421" r:id="rId40"/>
    <p:sldId id="417" r:id="rId41"/>
    <p:sldId id="420" r:id="rId42"/>
    <p:sldId id="422" r:id="rId43"/>
    <p:sldId id="441" r:id="rId44"/>
    <p:sldId id="423" r:id="rId45"/>
    <p:sldId id="428" r:id="rId46"/>
    <p:sldId id="429" r:id="rId47"/>
    <p:sldId id="431" r:id="rId48"/>
  </p:sldIdLst>
  <p:sldSz cx="12192000" cy="6858000"/>
  <p:notesSz cx="6858000" cy="91440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71CA08-C4D2-4E75-A80B-3891441DB499}">
          <p14:sldIdLst>
            <p14:sldId id="403"/>
            <p14:sldId id="405"/>
            <p14:sldId id="406"/>
            <p14:sldId id="408"/>
            <p14:sldId id="407"/>
            <p14:sldId id="356"/>
          </p14:sldIdLst>
        </p14:section>
        <p14:section name="Untitled Section" id="{1D25E4D6-8B87-4370-9CBF-3FB57FD5153B}">
          <p14:sldIdLst>
            <p14:sldId id="433"/>
            <p14:sldId id="439"/>
            <p14:sldId id="434"/>
            <p14:sldId id="435"/>
            <p14:sldId id="437"/>
            <p14:sldId id="438"/>
            <p14:sldId id="359"/>
            <p14:sldId id="360"/>
            <p14:sldId id="404"/>
            <p14:sldId id="380"/>
            <p14:sldId id="440"/>
            <p14:sldId id="361"/>
            <p14:sldId id="355"/>
            <p14:sldId id="343"/>
            <p14:sldId id="344"/>
            <p14:sldId id="346"/>
            <p14:sldId id="345"/>
            <p14:sldId id="347"/>
            <p14:sldId id="398"/>
            <p14:sldId id="349"/>
            <p14:sldId id="353"/>
            <p14:sldId id="352"/>
            <p14:sldId id="415"/>
            <p14:sldId id="409"/>
            <p14:sldId id="414"/>
            <p14:sldId id="410"/>
            <p14:sldId id="411"/>
            <p14:sldId id="412"/>
            <p14:sldId id="402"/>
            <p14:sldId id="400"/>
            <p14:sldId id="399"/>
            <p14:sldId id="416"/>
            <p14:sldId id="421"/>
            <p14:sldId id="417"/>
            <p14:sldId id="420"/>
            <p14:sldId id="422"/>
            <p14:sldId id="441"/>
            <p14:sldId id="423"/>
            <p14:sldId id="428"/>
            <p14:sldId id="429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171"/>
    <a:srgbClr val="9F823E"/>
    <a:srgbClr val="085387"/>
    <a:srgbClr val="120C0C"/>
    <a:srgbClr val="064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1698" autoAdjust="0"/>
  </p:normalViewPr>
  <p:slideViewPr>
    <p:cSldViewPr snapToGrid="0">
      <p:cViewPr varScale="1">
        <p:scale>
          <a:sx n="110" d="100"/>
          <a:sy n="110" d="100"/>
        </p:scale>
        <p:origin x="70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C60D0-861B-4010-A644-F08559431583}" type="doc">
      <dgm:prSet loTypeId="urn:microsoft.com/office/officeart/2005/8/layout/pyramid3" loCatId="pyramid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A8EA8AE-0B86-49EC-A8DE-A61C96FC065C}">
      <dgm:prSet phldrT="[Text]" custT="1"/>
      <dgm:spPr>
        <a:solidFill>
          <a:schemeClr val="accent1"/>
        </a:solidFill>
        <a:ln>
          <a:noFill/>
        </a:ln>
        <a:effectLst>
          <a:outerShdw dist="50800" dir="12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>
              <a:effectLst/>
            </a:rPr>
            <a:t>Process Type</a:t>
          </a:r>
          <a:endParaRPr lang="en-US" sz="3200" dirty="0">
            <a:effectLst/>
          </a:endParaRPr>
        </a:p>
      </dgm:t>
    </dgm:pt>
    <dgm:pt modelId="{B6945089-7263-44CE-97E7-DB068760C7EE}" type="parTrans" cxnId="{7597217C-2846-4294-8622-54A830F79994}">
      <dgm:prSet/>
      <dgm:spPr/>
      <dgm:t>
        <a:bodyPr/>
        <a:lstStyle/>
        <a:p>
          <a:endParaRPr lang="en-US"/>
        </a:p>
      </dgm:t>
    </dgm:pt>
    <dgm:pt modelId="{735E8E12-95B2-4611-A31F-7FA205BFE858}" type="sibTrans" cxnId="{7597217C-2846-4294-8622-54A830F79994}">
      <dgm:prSet/>
      <dgm:spPr/>
      <dgm:t>
        <a:bodyPr/>
        <a:lstStyle/>
        <a:p>
          <a:endParaRPr lang="en-US"/>
        </a:p>
      </dgm:t>
    </dgm:pt>
    <dgm:pt modelId="{0320AEFC-59CC-4AEE-8A79-B2B702320356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dist="50800" dir="12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dirty="0">
              <a:effectLst/>
            </a:rPr>
            <a:t>Transaction Status</a:t>
          </a:r>
        </a:p>
      </dgm:t>
    </dgm:pt>
    <dgm:pt modelId="{5E31B77C-012C-46DF-8BB4-3F0B28343239}" type="parTrans" cxnId="{85769DC2-DE2E-4A66-844A-4DBDAA69B54E}">
      <dgm:prSet/>
      <dgm:spPr/>
      <dgm:t>
        <a:bodyPr/>
        <a:lstStyle/>
        <a:p>
          <a:endParaRPr lang="en-US"/>
        </a:p>
      </dgm:t>
    </dgm:pt>
    <dgm:pt modelId="{CC47B171-2A3D-415A-9B61-8027947C4B54}" type="sibTrans" cxnId="{85769DC2-DE2E-4A66-844A-4DBDAA69B54E}">
      <dgm:prSet/>
      <dgm:spPr/>
      <dgm:t>
        <a:bodyPr/>
        <a:lstStyle/>
        <a:p>
          <a:endParaRPr lang="en-US"/>
        </a:p>
      </dgm:t>
    </dgm:pt>
    <dgm:pt modelId="{2A2911F4-231B-400A-812A-89C2CE763DFD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dist="50800" dir="12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8E4711-63CA-444A-A4A4-29B0D9980FCF}" type="parTrans" cxnId="{BA1B1360-0270-4B65-87DA-8B31DE3B98B1}">
      <dgm:prSet/>
      <dgm:spPr/>
      <dgm:t>
        <a:bodyPr/>
        <a:lstStyle/>
        <a:p>
          <a:endParaRPr lang="en-US"/>
        </a:p>
      </dgm:t>
    </dgm:pt>
    <dgm:pt modelId="{180BED50-581D-460F-B7F3-D490F4CB9C8F}" type="sibTrans" cxnId="{BA1B1360-0270-4B65-87DA-8B31DE3B98B1}">
      <dgm:prSet/>
      <dgm:spPr/>
      <dgm:t>
        <a:bodyPr/>
        <a:lstStyle/>
        <a:p>
          <a:endParaRPr lang="en-US"/>
        </a:p>
      </dgm:t>
    </dgm:pt>
    <dgm:pt modelId="{5F3C52A7-A590-4A5C-95C4-51B4AC90CAAF}" type="pres">
      <dgm:prSet presAssocID="{EF8C60D0-861B-4010-A644-F08559431583}" presName="Name0" presStyleCnt="0">
        <dgm:presLayoutVars>
          <dgm:dir/>
          <dgm:animLvl val="lvl"/>
          <dgm:resizeHandles val="exact"/>
        </dgm:presLayoutVars>
      </dgm:prSet>
      <dgm:spPr/>
    </dgm:pt>
    <dgm:pt modelId="{30A44F36-2004-42D6-869B-3FCFAF9B5969}" type="pres">
      <dgm:prSet presAssocID="{DA8EA8AE-0B86-49EC-A8DE-A61C96FC065C}" presName="Name8" presStyleCnt="0"/>
      <dgm:spPr/>
    </dgm:pt>
    <dgm:pt modelId="{458CF800-45F4-4888-8AD6-7E51721B1BAE}" type="pres">
      <dgm:prSet presAssocID="{DA8EA8AE-0B86-49EC-A8DE-A61C96FC065C}" presName="level" presStyleLbl="node1" presStyleIdx="0" presStyleCnt="3" custLinFactNeighborX="-83929" custLinFactNeighborY="-31873">
        <dgm:presLayoutVars>
          <dgm:chMax val="1"/>
          <dgm:bulletEnabled val="1"/>
        </dgm:presLayoutVars>
      </dgm:prSet>
      <dgm:spPr/>
    </dgm:pt>
    <dgm:pt modelId="{4FCC5DE6-873E-4428-927B-91C3714C15AE}" type="pres">
      <dgm:prSet presAssocID="{DA8EA8AE-0B86-49EC-A8DE-A61C96FC065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AB39946-4E00-4B73-8723-DA02AFD41B2C}" type="pres">
      <dgm:prSet presAssocID="{0320AEFC-59CC-4AEE-8A79-B2B702320356}" presName="Name8" presStyleCnt="0"/>
      <dgm:spPr/>
    </dgm:pt>
    <dgm:pt modelId="{04A2B674-713F-4A39-B9B4-D4280A564DF4}" type="pres">
      <dgm:prSet presAssocID="{0320AEFC-59CC-4AEE-8A79-B2B702320356}" presName="level" presStyleLbl="node1" presStyleIdx="1" presStyleCnt="3" custScaleY="134758">
        <dgm:presLayoutVars>
          <dgm:chMax val="1"/>
          <dgm:bulletEnabled val="1"/>
        </dgm:presLayoutVars>
      </dgm:prSet>
      <dgm:spPr/>
    </dgm:pt>
    <dgm:pt modelId="{ABC8B3C3-EAD4-407F-9E5E-23896CB763FF}" type="pres">
      <dgm:prSet presAssocID="{0320AEFC-59CC-4AEE-8A79-B2B7023203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18EB8C3-6B0B-4506-8A53-6E432EFD9814}" type="pres">
      <dgm:prSet presAssocID="{2A2911F4-231B-400A-812A-89C2CE763DFD}" presName="Name8" presStyleCnt="0"/>
      <dgm:spPr/>
    </dgm:pt>
    <dgm:pt modelId="{3A502D26-C5FF-4853-87BD-CB6EBE412865}" type="pres">
      <dgm:prSet presAssocID="{2A2911F4-231B-400A-812A-89C2CE763DFD}" presName="level" presStyleLbl="node1" presStyleIdx="2" presStyleCnt="3" custScaleY="162936">
        <dgm:presLayoutVars>
          <dgm:chMax val="1"/>
          <dgm:bulletEnabled val="1"/>
        </dgm:presLayoutVars>
      </dgm:prSet>
      <dgm:spPr/>
    </dgm:pt>
    <dgm:pt modelId="{404E1E48-A853-4BCF-9A91-884FF88A8BA3}" type="pres">
      <dgm:prSet presAssocID="{2A2911F4-231B-400A-812A-89C2CE763DF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5A05414-269F-4FE7-A726-A1B9D990A0D3}" type="presOf" srcId="{2A2911F4-231B-400A-812A-89C2CE763DFD}" destId="{3A502D26-C5FF-4853-87BD-CB6EBE412865}" srcOrd="0" destOrd="0" presId="urn:microsoft.com/office/officeart/2005/8/layout/pyramid3"/>
    <dgm:cxn modelId="{D925D11E-1858-4852-9AB0-4614DD469C47}" type="presOf" srcId="{0320AEFC-59CC-4AEE-8A79-B2B702320356}" destId="{ABC8B3C3-EAD4-407F-9E5E-23896CB763FF}" srcOrd="1" destOrd="0" presId="urn:microsoft.com/office/officeart/2005/8/layout/pyramid3"/>
    <dgm:cxn modelId="{BA1B1360-0270-4B65-87DA-8B31DE3B98B1}" srcId="{EF8C60D0-861B-4010-A644-F08559431583}" destId="{2A2911F4-231B-400A-812A-89C2CE763DFD}" srcOrd="2" destOrd="0" parTransId="{368E4711-63CA-444A-A4A4-29B0D9980FCF}" sibTransId="{180BED50-581D-460F-B7F3-D490F4CB9C8F}"/>
    <dgm:cxn modelId="{1ED1AB79-810B-4DAC-8D48-C07E3CA43EDA}" type="presOf" srcId="{DA8EA8AE-0B86-49EC-A8DE-A61C96FC065C}" destId="{4FCC5DE6-873E-4428-927B-91C3714C15AE}" srcOrd="1" destOrd="0" presId="urn:microsoft.com/office/officeart/2005/8/layout/pyramid3"/>
    <dgm:cxn modelId="{7597217C-2846-4294-8622-54A830F79994}" srcId="{EF8C60D0-861B-4010-A644-F08559431583}" destId="{DA8EA8AE-0B86-49EC-A8DE-A61C96FC065C}" srcOrd="0" destOrd="0" parTransId="{B6945089-7263-44CE-97E7-DB068760C7EE}" sibTransId="{735E8E12-95B2-4611-A31F-7FA205BFE858}"/>
    <dgm:cxn modelId="{C5A13790-01F3-40BF-8F1D-30FAD03E2DC8}" type="presOf" srcId="{EF8C60D0-861B-4010-A644-F08559431583}" destId="{5F3C52A7-A590-4A5C-95C4-51B4AC90CAAF}" srcOrd="0" destOrd="0" presId="urn:microsoft.com/office/officeart/2005/8/layout/pyramid3"/>
    <dgm:cxn modelId="{954BCE93-356F-4F8A-9B5E-B070EDE7F315}" type="presOf" srcId="{DA8EA8AE-0B86-49EC-A8DE-A61C96FC065C}" destId="{458CF800-45F4-4888-8AD6-7E51721B1BAE}" srcOrd="0" destOrd="0" presId="urn:microsoft.com/office/officeart/2005/8/layout/pyramid3"/>
    <dgm:cxn modelId="{85769DC2-DE2E-4A66-844A-4DBDAA69B54E}" srcId="{EF8C60D0-861B-4010-A644-F08559431583}" destId="{0320AEFC-59CC-4AEE-8A79-B2B702320356}" srcOrd="1" destOrd="0" parTransId="{5E31B77C-012C-46DF-8BB4-3F0B28343239}" sibTransId="{CC47B171-2A3D-415A-9B61-8027947C4B54}"/>
    <dgm:cxn modelId="{6F0086E8-10D4-4733-BF9D-8924C3092EF7}" type="presOf" srcId="{2A2911F4-231B-400A-812A-89C2CE763DFD}" destId="{404E1E48-A853-4BCF-9A91-884FF88A8BA3}" srcOrd="1" destOrd="0" presId="urn:microsoft.com/office/officeart/2005/8/layout/pyramid3"/>
    <dgm:cxn modelId="{6452BBF7-3560-4AA7-A419-5B2D296C9DCA}" type="presOf" srcId="{0320AEFC-59CC-4AEE-8A79-B2B702320356}" destId="{04A2B674-713F-4A39-B9B4-D4280A564DF4}" srcOrd="0" destOrd="0" presId="urn:microsoft.com/office/officeart/2005/8/layout/pyramid3"/>
    <dgm:cxn modelId="{BC3D250A-FCB7-4D47-A667-031295603C57}" type="presParOf" srcId="{5F3C52A7-A590-4A5C-95C4-51B4AC90CAAF}" destId="{30A44F36-2004-42D6-869B-3FCFAF9B5969}" srcOrd="0" destOrd="0" presId="urn:microsoft.com/office/officeart/2005/8/layout/pyramid3"/>
    <dgm:cxn modelId="{3E6C8EC0-66BD-400A-9489-91317A447F32}" type="presParOf" srcId="{30A44F36-2004-42D6-869B-3FCFAF9B5969}" destId="{458CF800-45F4-4888-8AD6-7E51721B1BAE}" srcOrd="0" destOrd="0" presId="urn:microsoft.com/office/officeart/2005/8/layout/pyramid3"/>
    <dgm:cxn modelId="{D08F8C6D-19F1-4484-BBF3-94F9544D53ED}" type="presParOf" srcId="{30A44F36-2004-42D6-869B-3FCFAF9B5969}" destId="{4FCC5DE6-873E-4428-927B-91C3714C15AE}" srcOrd="1" destOrd="0" presId="urn:microsoft.com/office/officeart/2005/8/layout/pyramid3"/>
    <dgm:cxn modelId="{AB61E73B-9F8E-499C-80DF-293E50AA71F8}" type="presParOf" srcId="{5F3C52A7-A590-4A5C-95C4-51B4AC90CAAF}" destId="{DAB39946-4E00-4B73-8723-DA02AFD41B2C}" srcOrd="1" destOrd="0" presId="urn:microsoft.com/office/officeart/2005/8/layout/pyramid3"/>
    <dgm:cxn modelId="{2B972B24-9FD8-4748-930E-8129F0EFA61F}" type="presParOf" srcId="{DAB39946-4E00-4B73-8723-DA02AFD41B2C}" destId="{04A2B674-713F-4A39-B9B4-D4280A564DF4}" srcOrd="0" destOrd="0" presId="urn:microsoft.com/office/officeart/2005/8/layout/pyramid3"/>
    <dgm:cxn modelId="{1F117C4E-5289-4837-862F-7CDBED7CB32E}" type="presParOf" srcId="{DAB39946-4E00-4B73-8723-DA02AFD41B2C}" destId="{ABC8B3C3-EAD4-407F-9E5E-23896CB763FF}" srcOrd="1" destOrd="0" presId="urn:microsoft.com/office/officeart/2005/8/layout/pyramid3"/>
    <dgm:cxn modelId="{D2293648-5391-44CA-8C88-8ADAFF63313E}" type="presParOf" srcId="{5F3C52A7-A590-4A5C-95C4-51B4AC90CAAF}" destId="{518EB8C3-6B0B-4506-8A53-6E432EFD9814}" srcOrd="2" destOrd="0" presId="urn:microsoft.com/office/officeart/2005/8/layout/pyramid3"/>
    <dgm:cxn modelId="{57917C43-DA1A-462D-AECC-5BED4A4ED525}" type="presParOf" srcId="{518EB8C3-6B0B-4506-8A53-6E432EFD9814}" destId="{3A502D26-C5FF-4853-87BD-CB6EBE412865}" srcOrd="0" destOrd="0" presId="urn:microsoft.com/office/officeart/2005/8/layout/pyramid3"/>
    <dgm:cxn modelId="{051FAACF-10C3-4367-A43D-5AFA42F34372}" type="presParOf" srcId="{518EB8C3-6B0B-4506-8A53-6E432EFD9814}" destId="{404E1E48-A853-4BCF-9A91-884FF88A8BA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CF800-45F4-4888-8AD6-7E51721B1BAE}">
      <dsp:nvSpPr>
        <dsp:cNvPr id="0" name=""/>
        <dsp:cNvSpPr/>
      </dsp:nvSpPr>
      <dsp:spPr>
        <a:xfrm rot="10800000">
          <a:off x="0" y="0"/>
          <a:ext cx="6400800" cy="1264590"/>
        </a:xfrm>
        <a:prstGeom prst="trapezoid">
          <a:avLst>
            <a:gd name="adj" fmla="val 63636"/>
          </a:avLst>
        </a:prstGeom>
        <a:solidFill>
          <a:schemeClr val="accent1"/>
        </a:solidFill>
        <a:ln w="17145" cap="flat" cmpd="sng" algn="ctr">
          <a:noFill/>
          <a:prstDash val="solid"/>
        </a:ln>
        <a:effectLst>
          <a:outerShdw dist="50800" dir="12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effectLst/>
            </a:rPr>
            <a:t>Process Type</a:t>
          </a:r>
          <a:endParaRPr lang="en-US" sz="3200" kern="1200" dirty="0">
            <a:effectLst/>
          </a:endParaRPr>
        </a:p>
      </dsp:txBody>
      <dsp:txXfrm rot="-10800000">
        <a:off x="1120139" y="0"/>
        <a:ext cx="4160520" cy="1264590"/>
      </dsp:txXfrm>
    </dsp:sp>
    <dsp:sp modelId="{04A2B674-713F-4A39-B9B4-D4280A564DF4}">
      <dsp:nvSpPr>
        <dsp:cNvPr id="0" name=""/>
        <dsp:cNvSpPr/>
      </dsp:nvSpPr>
      <dsp:spPr>
        <a:xfrm rot="10800000">
          <a:off x="804739" y="1264590"/>
          <a:ext cx="4791321" cy="1704136"/>
        </a:xfrm>
        <a:prstGeom prst="trapezoid">
          <a:avLst>
            <a:gd name="adj" fmla="val 63636"/>
          </a:avLst>
        </a:prstGeom>
        <a:solidFill>
          <a:schemeClr val="accent1">
            <a:lumMod val="60000"/>
            <a:lumOff val="40000"/>
          </a:schemeClr>
        </a:solidFill>
        <a:ln w="17145" cap="flat" cmpd="sng" algn="ctr">
          <a:noFill/>
          <a:prstDash val="solid"/>
        </a:ln>
        <a:effectLst>
          <a:outerShdw dist="50800" dir="12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/>
            </a:rPr>
            <a:t>Transaction Status</a:t>
          </a:r>
        </a:p>
      </dsp:txBody>
      <dsp:txXfrm rot="-10800000">
        <a:off x="1643220" y="1264590"/>
        <a:ext cx="3114358" cy="1704136"/>
      </dsp:txXfrm>
    </dsp:sp>
    <dsp:sp modelId="{3A502D26-C5FF-4853-87BD-CB6EBE412865}">
      <dsp:nvSpPr>
        <dsp:cNvPr id="0" name=""/>
        <dsp:cNvSpPr/>
      </dsp:nvSpPr>
      <dsp:spPr>
        <a:xfrm rot="10800000">
          <a:off x="1889189" y="2968727"/>
          <a:ext cx="2622420" cy="2060472"/>
        </a:xfrm>
        <a:prstGeom prst="trapezoid">
          <a:avLst>
            <a:gd name="adj" fmla="val 63636"/>
          </a:avLst>
        </a:prstGeom>
        <a:solidFill>
          <a:schemeClr val="accent1">
            <a:lumMod val="20000"/>
            <a:lumOff val="80000"/>
          </a:schemeClr>
        </a:solidFill>
        <a:ln w="17145" cap="flat" cmpd="sng" algn="ctr">
          <a:noFill/>
          <a:prstDash val="solid"/>
        </a:ln>
        <a:effectLst>
          <a:outerShdw dist="50800" dir="12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1889189" y="2968727"/>
        <a:ext cx="2622420" cy="2060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F4DE45-9826-4911-8F03-31DE3B7240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7ED3E-94A2-4C8B-97D1-5FE18EC913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CFCFDFC3-2370-4E3C-B310-DB0911398B81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A230-6902-47EC-A6C2-E802DABAC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9EA2B-3AFE-438E-B9A9-D8E9200B2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928619F2-DF42-4167-AECA-1A08D2538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19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F0FD08AC-337D-4FFF-9526-F7A10D8B41CC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44D02DF6-60AE-458F-93A4-36BCA7B7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2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1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to Create Custom Emails merging request data with other content</a:t>
            </a:r>
          </a:p>
          <a:p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Usually to contact customer but can also send to others within the library</a:t>
            </a:r>
          </a:p>
          <a:p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Accessible from the Email menu in the ILLiad Client</a:t>
            </a:r>
          </a:p>
          <a:p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use to update status simultaneously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11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6FB01-E42F-4EC8-8A6E-4A8B3CCF27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18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27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Configure Customization Keys</a:t>
            </a:r>
          </a:p>
          <a:p>
            <a:pPr lvl="1"/>
            <a:r>
              <a:rPr lang="en-US" sz="1400" dirty="0" err="1"/>
              <a:t>DirectRequestEnabled</a:t>
            </a:r>
            <a:endParaRPr lang="en-US" sz="1400" dirty="0"/>
          </a:p>
          <a:p>
            <a:pPr lvl="1"/>
            <a:r>
              <a:rPr lang="en-US" sz="1400" dirty="0" err="1"/>
              <a:t>SystemIDOCLCSymbol</a:t>
            </a:r>
            <a:r>
              <a:rPr lang="en-US" sz="1400" dirty="0"/>
              <a:t> </a:t>
            </a:r>
          </a:p>
          <a:p>
            <a:r>
              <a:rPr lang="en-US" sz="1400" dirty="0"/>
              <a:t>Create Custom Queue </a:t>
            </a:r>
          </a:p>
          <a:p>
            <a:pPr lvl="1"/>
            <a:r>
              <a:rPr lang="en-US" sz="1400" dirty="0"/>
              <a:t>Awaiting Direct Request Sending</a:t>
            </a:r>
          </a:p>
          <a:p>
            <a:r>
              <a:rPr lang="en-US" sz="1400" dirty="0"/>
              <a:t>Automatic Routing</a:t>
            </a:r>
          </a:p>
          <a:p>
            <a:pPr lvl="1"/>
            <a:r>
              <a:rPr lang="en-US" sz="1400" dirty="0"/>
              <a:t>Create Routing Rule </a:t>
            </a:r>
          </a:p>
          <a:p>
            <a:r>
              <a:rPr lang="en-US" dirty="0"/>
              <a:t>	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t.ISSN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'' and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t.RequestType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'Loan' and (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t.LendingString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'' or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t.LendingString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NULL)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7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29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8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47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CF55-986D-46C4-AFFC-C83EA727595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20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CF55-986D-46C4-AFFC-C83EA727595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41" indent="-285741" defTabSz="914372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Starting with ILLiad 8.6 sites were able to enforce password requirements for patrons using ILLiad Authentication</a:t>
            </a:r>
          </a:p>
          <a:p>
            <a:pPr marL="285741" indent="-285741" defTabSz="914372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Set up by default on new installations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66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CF55-986D-46C4-AFFC-C83EA727595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37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Print Documents Path</a:t>
            </a:r>
          </a:p>
          <a:p>
            <a:r>
              <a:rPr lang="en-US" sz="1400" dirty="0"/>
              <a:t>Tells ILLiad where to look for the email print template</a:t>
            </a:r>
          </a:p>
          <a:p>
            <a:r>
              <a:rPr lang="en-US" sz="1400" dirty="0"/>
              <a:t>Can be mapped drive as long as same from all</a:t>
            </a:r>
          </a:p>
          <a:p>
            <a:r>
              <a:rPr lang="en-US" sz="1400" dirty="0"/>
              <a:t>If not accessible it will pull defaults from program files (x86)\ILLiad\Print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64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Change Font and Size</a:t>
            </a:r>
          </a:p>
          <a:p>
            <a:r>
              <a:rPr lang="en-US" sz="1400" dirty="0"/>
              <a:t>Add Colors and Highlighting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CF55-986D-46C4-AFFC-C83EA727595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54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Legacy vs Print Data Source</a:t>
            </a:r>
          </a:p>
          <a:p>
            <a:pPr lvl="2"/>
            <a:r>
              <a:rPr lang="en-US" dirty="0" err="1"/>
              <a:t>Transactio</a:t>
            </a:r>
            <a:r>
              <a:rPr lang="en-US" dirty="0"/>
              <a:t> = </a:t>
            </a:r>
            <a:r>
              <a:rPr lang="en-US" b="1" dirty="0"/>
              <a:t>Legacy</a:t>
            </a:r>
            <a:r>
              <a:rPr lang="en-US" dirty="0"/>
              <a:t> data source format</a:t>
            </a:r>
          </a:p>
          <a:p>
            <a:pPr lvl="2"/>
            <a:r>
              <a:rPr lang="en-US" dirty="0" err="1"/>
              <a:t>Transaction_Number</a:t>
            </a:r>
            <a:r>
              <a:rPr lang="en-US" dirty="0"/>
              <a:t> = </a:t>
            </a:r>
            <a:r>
              <a:rPr lang="en-US" b="1" dirty="0"/>
              <a:t>Print</a:t>
            </a:r>
            <a:r>
              <a:rPr lang="en-US" dirty="0"/>
              <a:t> data source format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CF55-986D-46C4-AFFC-C83EA727595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15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5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41" indent="-285741">
              <a:buFont typeface="Arial" panose="020B0604020202020204" pitchFamily="34" charset="0"/>
              <a:buChar char="•"/>
            </a:pPr>
            <a:r>
              <a:rPr lang="en-US" sz="1400" dirty="0"/>
              <a:t>Edit Registration and Change Password </a:t>
            </a:r>
            <a:r>
              <a:rPr lang="en-US" sz="1400" dirty="0" err="1"/>
              <a:t>FormName</a:t>
            </a:r>
            <a:endParaRPr lang="en-US" sz="1400" dirty="0"/>
          </a:p>
          <a:p>
            <a:pPr marL="285741" indent="-285741">
              <a:buFont typeface="Arial" panose="020B0604020202020204" pitchFamily="34" charset="0"/>
              <a:buChar char="•"/>
            </a:pPr>
            <a:r>
              <a:rPr lang="en-US" sz="1400" dirty="0"/>
              <a:t>Add entry for Password1 and Password2 </a:t>
            </a:r>
            <a:r>
              <a:rPr lang="en-US" sz="1400" dirty="0" err="1"/>
              <a:t>FieldName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3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sites can change their password requirements by editing the regular expression in the </a:t>
            </a:r>
            <a:r>
              <a:rPr lang="en-US" dirty="0" err="1"/>
              <a:t>WebValidation</a:t>
            </a:r>
            <a:r>
              <a:rPr lang="en-US" dirty="0"/>
              <a:t>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96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9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5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72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Custom queues are created in the Customization Manager under </a:t>
            </a:r>
            <a:r>
              <a:rPr lang="en-US" sz="1400" b="1" dirty="0"/>
              <a:t>System | Custom Queues | </a:t>
            </a:r>
            <a:r>
              <a:rPr lang="en-US" sz="1400" b="1" dirty="0" err="1"/>
              <a:t>CustomQueues</a:t>
            </a:r>
            <a:endParaRPr lang="en-US" sz="1400" b="1" dirty="0"/>
          </a:p>
          <a:p>
            <a:r>
              <a:rPr lang="en-US" sz="1400" dirty="0"/>
              <a:t>Three columns – </a:t>
            </a:r>
            <a:r>
              <a:rPr lang="en-US" sz="1400" dirty="0" err="1"/>
              <a:t>QueueName</a:t>
            </a:r>
            <a:r>
              <a:rPr lang="en-US" sz="1400" dirty="0"/>
              <a:t>, </a:t>
            </a:r>
            <a:r>
              <a:rPr lang="en-US" sz="1400" dirty="0" err="1"/>
              <a:t>ProcessType</a:t>
            </a:r>
            <a:r>
              <a:rPr lang="en-US" sz="1400" dirty="0"/>
              <a:t> and NVTGC</a:t>
            </a:r>
          </a:p>
          <a:p>
            <a:r>
              <a:rPr lang="en-US" sz="1400" dirty="0"/>
              <a:t>Multiple NVTGCs can have the same Custom Queues if they apply to their workflows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23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Custom Queues can be used in three different ways</a:t>
            </a:r>
          </a:p>
          <a:p>
            <a:r>
              <a:rPr lang="en-US" sz="1400" dirty="0"/>
              <a:t>Route manually - will display as an option under the Route drop down in the client for the process type specified in the custom configuration</a:t>
            </a:r>
          </a:p>
          <a:p>
            <a:r>
              <a:rPr lang="en-US" sz="1400" dirty="0"/>
              <a:t>Route with Email or System routing</a:t>
            </a:r>
          </a:p>
          <a:p>
            <a:endParaRPr lang="en-US" sz="1400" dirty="0"/>
          </a:p>
          <a:p>
            <a:r>
              <a:rPr lang="en-US" sz="1400" dirty="0"/>
              <a:t>Keep in mind that the selected name will display to patrons in the web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2DF6-60AE-458F-93A4-36BCA7B753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4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11" b="31985"/>
          <a:stretch/>
        </p:blipFill>
        <p:spPr bwMode="auto">
          <a:xfrm>
            <a:off x="-28891" y="3548381"/>
            <a:ext cx="122208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7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51728E-7C07-4E28-A53F-39157648BAB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40E61-33C4-43DB-8461-83EA2FAB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51728E-7C07-4E28-A53F-39157648BAB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40E61-33C4-43DB-8461-83EA2FAB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51728E-7C07-4E28-A53F-39157648BAB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40E61-33C4-43DB-8461-83EA2FAB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79355"/>
            <a:ext cx="10515600" cy="5565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977205"/>
            <a:ext cx="10515600" cy="53736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6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11" b="31985"/>
          <a:stretch/>
        </p:blipFill>
        <p:spPr bwMode="auto">
          <a:xfrm>
            <a:off x="-28891" y="4406900"/>
            <a:ext cx="122208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0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 b="83525"/>
          <a:stretch/>
        </p:blipFill>
        <p:spPr bwMode="auto">
          <a:xfrm>
            <a:off x="0" y="0"/>
            <a:ext cx="12192000" cy="188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hblack\Dropbox\Atlas Systems\Training\Logos &amp; PPT Templates\illiad_logo.gi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4" y="633420"/>
            <a:ext cx="1916689" cy="6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" y="1431067"/>
            <a:ext cx="12206765" cy="51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74" y="6356522"/>
            <a:ext cx="1608063" cy="2707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212621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0" y="460589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1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7992" y="1002850"/>
            <a:ext cx="5181600" cy="5700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02851"/>
            <a:ext cx="5181600" cy="5700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2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51728E-7C07-4E28-A53F-39157648BAB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40E61-33C4-43DB-8461-83EA2FAB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32" y="137786"/>
            <a:ext cx="11475537" cy="513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7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51728E-7C07-4E28-A53F-39157648BAB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40E61-33C4-43DB-8461-83EA2FAB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51728E-7C07-4E28-A53F-39157648BAB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40E61-33C4-43DB-8461-83EA2FAB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1975" y="187890"/>
            <a:ext cx="10515600" cy="499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975" y="1029349"/>
            <a:ext cx="10515600" cy="527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11" b="31985"/>
          <a:stretch/>
        </p:blipFill>
        <p:spPr bwMode="auto">
          <a:xfrm>
            <a:off x="9525" y="836189"/>
            <a:ext cx="122208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14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rometheus.atlas-sys.com/display/illiad/The+ILLiad+Web+Platform+AP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metheus.atlas-sys.com/display/ILLiadAddons/ILLiad+Twilio+SMS+Addon" TargetMode="External"/><Relationship Id="rId2" Type="http://schemas.openxmlformats.org/officeDocument/2006/relationships/hyperlink" Target="https://prometheus.atlas-sys.com/display/illiad/Text+Notificatio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9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477E04B-1285-4603-85F3-42B10F235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35952"/>
            <a:ext cx="5459470" cy="987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8EF1B-4325-4CA4-967D-B3270240F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sz="4600">
                <a:solidFill>
                  <a:srgbClr val="FFFFFF"/>
                </a:solidFill>
              </a:rPr>
              <a:t>Maximum ILLiad</a:t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>Let ILLiad Do The Work!</a:t>
            </a:r>
            <a:br>
              <a:rPr lang="en-US" sz="4600">
                <a:solidFill>
                  <a:srgbClr val="FFFFFF"/>
                </a:solidFill>
              </a:rPr>
            </a:br>
            <a:endParaRPr lang="en-US" sz="4600">
              <a:solidFill>
                <a:srgbClr val="FFFFFF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9952922-F973-4228-9F91-C5FBF92F7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endParaRPr lang="en-US" sz="1800" b="1" dirty="0">
              <a:solidFill>
                <a:srgbClr val="FFFFFF"/>
              </a:solidFill>
              <a:latin typeface="+mn-lt"/>
            </a:endParaRPr>
          </a:p>
          <a:p>
            <a:pPr algn="r"/>
            <a:r>
              <a:rPr lang="en-US" sz="1800" b="1">
                <a:solidFill>
                  <a:srgbClr val="FFFFFF"/>
                </a:solidFill>
                <a:latin typeface="+mn-lt"/>
              </a:rPr>
              <a:t>Jennifer Johns &amp; Stephanie Spires</a:t>
            </a:r>
          </a:p>
          <a:p>
            <a:pPr algn="r"/>
            <a:r>
              <a:rPr lang="en-US" sz="1800" b="1">
                <a:solidFill>
                  <a:srgbClr val="FFFFFF"/>
                </a:solidFill>
              </a:rPr>
              <a:t>OCLC Resource Sharing Conference</a:t>
            </a:r>
          </a:p>
          <a:p>
            <a:pPr algn="r"/>
            <a:r>
              <a:rPr lang="en-US" sz="1800" b="1">
                <a:solidFill>
                  <a:srgbClr val="FFFFFF"/>
                </a:solidFill>
              </a:rPr>
              <a:t>March 14, 2018</a:t>
            </a:r>
            <a:r>
              <a:rPr lang="en-US" sz="1800" b="1">
                <a:solidFill>
                  <a:srgbClr val="FFFFFF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0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7484-D6E5-409F-9789-64C9C80B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an API?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B36D1-5739-42BE-943C-00FF753BD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Application programming interface</a:t>
            </a:r>
          </a:p>
          <a:p>
            <a:r>
              <a:rPr lang="en-US"/>
              <a:t>An API is a way for developers to perform actions in ILLiad and build their own integrations with it.</a:t>
            </a:r>
          </a:p>
          <a:p>
            <a:r>
              <a:rPr lang="en-US">
                <a:hlinkClick r:id="rId2"/>
              </a:rPr>
              <a:t>https://prometheus.atlas-sys.com/display/illiad/The+ILLiad+Web+Platform+API</a:t>
            </a:r>
            <a:endParaRPr lang="en-US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955CD-6D74-40F2-A839-D2B577B20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9" b="22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F8BC29-FB95-475F-987C-E01C27FA3BBB}"/>
              </a:ext>
            </a:extLst>
          </p:cNvPr>
          <p:cNvSpPr txBox="1"/>
          <p:nvPr/>
        </p:nvSpPr>
        <p:spPr>
          <a:xfrm rot="19899340">
            <a:off x="100868" y="4824933"/>
            <a:ext cx="2583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BYU API Integration</a:t>
            </a:r>
          </a:p>
        </p:txBody>
      </p:sp>
    </p:spTree>
    <p:extLst>
      <p:ext uri="{BB962C8B-B14F-4D97-AF65-F5344CB8AC3E}">
        <p14:creationId xmlns:p14="http://schemas.microsoft.com/office/powerpoint/2010/main" val="3022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Custom Queues </a:t>
            </a:r>
            <a:endParaRPr lang="en-US" sz="54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Maximum ILLiad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8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Create a Custom Queue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8" y="1126513"/>
            <a:ext cx="11300271" cy="513826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1501330" y="3496383"/>
            <a:ext cx="662073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13444" y="4010261"/>
            <a:ext cx="662073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344480" y="4208004"/>
            <a:ext cx="662073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4484" t="82692" r="46660" b="3994"/>
          <a:stretch/>
        </p:blipFill>
        <p:spPr>
          <a:xfrm>
            <a:off x="2890059" y="4710610"/>
            <a:ext cx="8134612" cy="17065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1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Using Custom Queues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066801"/>
            <a:ext cx="8686800" cy="56696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3359727" y="4191000"/>
            <a:ext cx="527858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05362" y="1848952"/>
            <a:ext cx="4284833" cy="789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Route manually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with email routing and routing rules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7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EMAIL ROUTING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Maximum ILLiad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Email Routing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B8113-FA18-48FD-B3DC-9C6AB1E50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Configured in the Customization Manager</a:t>
            </a:r>
          </a:p>
          <a:p>
            <a:pPr lvl="1"/>
            <a:r>
              <a:rPr lang="en-US" b="1" dirty="0"/>
              <a:t>System | </a:t>
            </a:r>
            <a:r>
              <a:rPr lang="en-US" b="1" dirty="0" err="1"/>
              <a:t>EMail</a:t>
            </a:r>
            <a:r>
              <a:rPr lang="en-US" b="1" dirty="0"/>
              <a:t> | </a:t>
            </a:r>
            <a:r>
              <a:rPr lang="en-US" b="1" dirty="0" err="1"/>
              <a:t>EMailRouting</a:t>
            </a:r>
            <a:endParaRPr lang="en-US" dirty="0"/>
          </a:p>
          <a:p>
            <a:r>
              <a:rPr lang="en-US" dirty="0"/>
              <a:t>Uses customized Notification Templates</a:t>
            </a:r>
          </a:p>
          <a:p>
            <a:pPr lvl="1"/>
            <a:r>
              <a:rPr lang="en-US" b="1" dirty="0"/>
              <a:t>Notification Templates</a:t>
            </a:r>
          </a:p>
          <a:p>
            <a:r>
              <a:rPr lang="en-US" dirty="0"/>
              <a:t>Simultaneously updates Transaction Status</a:t>
            </a:r>
          </a:p>
          <a:p>
            <a:pPr lvl="1"/>
            <a:r>
              <a:rPr lang="en-US" dirty="0"/>
              <a:t>Often using Custom Queues</a:t>
            </a:r>
          </a:p>
        </p:txBody>
      </p:sp>
    </p:spTree>
    <p:extLst>
      <p:ext uri="{BB962C8B-B14F-4D97-AF65-F5344CB8AC3E}">
        <p14:creationId xmlns:p14="http://schemas.microsoft.com/office/powerpoint/2010/main" val="422915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Email Routing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49" y="1045076"/>
            <a:ext cx="8468101" cy="55237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2698602" y="3134570"/>
            <a:ext cx="662073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89697" y="4194456"/>
            <a:ext cx="662073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360675" y="6017069"/>
            <a:ext cx="662073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630" t="67683" r="19628" b="-351"/>
          <a:stretch/>
        </p:blipFill>
        <p:spPr>
          <a:xfrm>
            <a:off x="1519952" y="2173537"/>
            <a:ext cx="9152093" cy="38435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114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ailRoutingDemo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086" y="98241"/>
            <a:ext cx="11883001" cy="6684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3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System Routing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Maximum ILLiad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0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9A577A-B943-43C8-90A9-FA4FBDD1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776" y="5079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ILLiad Authentication </a:t>
            </a:r>
            <a:b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Password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8B641-4947-4C5C-86D7-B6EAF1ACE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Maximum ILLiad</a:t>
            </a:r>
          </a:p>
        </p:txBody>
      </p:sp>
    </p:spTree>
    <p:extLst>
      <p:ext uri="{BB962C8B-B14F-4D97-AF65-F5344CB8AC3E}">
        <p14:creationId xmlns:p14="http://schemas.microsoft.com/office/powerpoint/2010/main" val="42891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455935" y="1243277"/>
            <a:ext cx="3149780" cy="4215288"/>
            <a:chOff x="1841364" y="2115534"/>
            <a:chExt cx="1419999" cy="1969779"/>
          </a:xfrm>
        </p:grpSpPr>
        <p:grpSp>
          <p:nvGrpSpPr>
            <p:cNvPr id="39" name="Group 38"/>
            <p:cNvGrpSpPr/>
            <p:nvPr/>
          </p:nvGrpSpPr>
          <p:grpSpPr>
            <a:xfrm>
              <a:off x="1841364" y="2115534"/>
              <a:ext cx="1419999" cy="1969779"/>
              <a:chOff x="1390142" y="5193746"/>
              <a:chExt cx="457131" cy="634118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390142" y="5193746"/>
                <a:ext cx="457131" cy="63411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447937" y="5365614"/>
                <a:ext cx="329653" cy="395713"/>
                <a:chOff x="858721" y="5302789"/>
                <a:chExt cx="329653" cy="395713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858721" y="5302789"/>
                  <a:ext cx="32965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858721" y="5359319"/>
                  <a:ext cx="32965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858721" y="5415849"/>
                  <a:ext cx="32965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858721" y="5472379"/>
                  <a:ext cx="32965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858721" y="5528909"/>
                  <a:ext cx="32965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858721" y="5585439"/>
                  <a:ext cx="32965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58721" y="5641969"/>
                  <a:ext cx="32965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858721" y="5698502"/>
                  <a:ext cx="32965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/>
              <p:cNvSpPr txBox="1"/>
              <p:nvPr/>
            </p:nvSpPr>
            <p:spPr>
              <a:xfrm>
                <a:off x="1536060" y="5291302"/>
                <a:ext cx="165295" cy="56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ILL Request</a:t>
                </a:r>
              </a:p>
            </p:txBody>
          </p:sp>
        </p:grpSp>
        <p:pic>
          <p:nvPicPr>
            <p:cNvPr id="40" name="Picture 2" descr="C:\Users\hblack\Dropbox\Atlas Systems\Training\Logos &amp; PPT Templates\illiad_logo.gif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561" y="2278956"/>
              <a:ext cx="445604" cy="14387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Routing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905725" y="4416330"/>
            <a:ext cx="3401989" cy="2158723"/>
            <a:chOff x="2924023" y="2977288"/>
            <a:chExt cx="2229154" cy="1414504"/>
          </a:xfrm>
        </p:grpSpPr>
        <p:grpSp>
          <p:nvGrpSpPr>
            <p:cNvPr id="22" name="Group 21"/>
            <p:cNvGrpSpPr/>
            <p:nvPr/>
          </p:nvGrpSpPr>
          <p:grpSpPr>
            <a:xfrm rot="20632859">
              <a:off x="3369764" y="2977288"/>
              <a:ext cx="1337671" cy="1414504"/>
              <a:chOff x="4129088" y="2900363"/>
              <a:chExt cx="1077913" cy="1139826"/>
            </a:xfrm>
          </p:grpSpPr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4252913" y="2955926"/>
                <a:ext cx="946150" cy="1084263"/>
              </a:xfrm>
              <a:custGeom>
                <a:avLst/>
                <a:gdLst>
                  <a:gd name="T0" fmla="*/ 1192 w 1192"/>
                  <a:gd name="T1" fmla="*/ 382 h 1366"/>
                  <a:gd name="T2" fmla="*/ 120 w 1192"/>
                  <a:gd name="T3" fmla="*/ 0 h 1366"/>
                  <a:gd name="T4" fmla="*/ 4 w 1192"/>
                  <a:gd name="T5" fmla="*/ 1066 h 1366"/>
                  <a:gd name="T6" fmla="*/ 0 w 1192"/>
                  <a:gd name="T7" fmla="*/ 1083 h 1366"/>
                  <a:gd name="T8" fmla="*/ 0 w 1192"/>
                  <a:gd name="T9" fmla="*/ 1100 h 1366"/>
                  <a:gd name="T10" fmla="*/ 4 w 1192"/>
                  <a:gd name="T11" fmla="*/ 1118 h 1366"/>
                  <a:gd name="T12" fmla="*/ 10 w 1192"/>
                  <a:gd name="T13" fmla="*/ 1136 h 1366"/>
                  <a:gd name="T14" fmla="*/ 19 w 1192"/>
                  <a:gd name="T15" fmla="*/ 1154 h 1366"/>
                  <a:gd name="T16" fmla="*/ 30 w 1192"/>
                  <a:gd name="T17" fmla="*/ 1172 h 1366"/>
                  <a:gd name="T18" fmla="*/ 45 w 1192"/>
                  <a:gd name="T19" fmla="*/ 1191 h 1366"/>
                  <a:gd name="T20" fmla="*/ 63 w 1192"/>
                  <a:gd name="T21" fmla="*/ 1209 h 1366"/>
                  <a:gd name="T22" fmla="*/ 82 w 1192"/>
                  <a:gd name="T23" fmla="*/ 1226 h 1366"/>
                  <a:gd name="T24" fmla="*/ 104 w 1192"/>
                  <a:gd name="T25" fmla="*/ 1244 h 1366"/>
                  <a:gd name="T26" fmla="*/ 127 w 1192"/>
                  <a:gd name="T27" fmla="*/ 1261 h 1366"/>
                  <a:gd name="T28" fmla="*/ 154 w 1192"/>
                  <a:gd name="T29" fmla="*/ 1277 h 1366"/>
                  <a:gd name="T30" fmla="*/ 181 w 1192"/>
                  <a:gd name="T31" fmla="*/ 1292 h 1366"/>
                  <a:gd name="T32" fmla="*/ 211 w 1192"/>
                  <a:gd name="T33" fmla="*/ 1306 h 1366"/>
                  <a:gd name="T34" fmla="*/ 242 w 1192"/>
                  <a:gd name="T35" fmla="*/ 1320 h 1366"/>
                  <a:gd name="T36" fmla="*/ 275 w 1192"/>
                  <a:gd name="T37" fmla="*/ 1331 h 1366"/>
                  <a:gd name="T38" fmla="*/ 303 w 1192"/>
                  <a:gd name="T39" fmla="*/ 1340 h 1366"/>
                  <a:gd name="T40" fmla="*/ 333 w 1192"/>
                  <a:gd name="T41" fmla="*/ 1349 h 1366"/>
                  <a:gd name="T42" fmla="*/ 361 w 1192"/>
                  <a:gd name="T43" fmla="*/ 1354 h 1366"/>
                  <a:gd name="T44" fmla="*/ 389 w 1192"/>
                  <a:gd name="T45" fmla="*/ 1360 h 1366"/>
                  <a:gd name="T46" fmla="*/ 416 w 1192"/>
                  <a:gd name="T47" fmla="*/ 1364 h 1366"/>
                  <a:gd name="T48" fmla="*/ 443 w 1192"/>
                  <a:gd name="T49" fmla="*/ 1365 h 1366"/>
                  <a:gd name="T50" fmla="*/ 468 w 1192"/>
                  <a:gd name="T51" fmla="*/ 1366 h 1366"/>
                  <a:gd name="T52" fmla="*/ 492 w 1192"/>
                  <a:gd name="T53" fmla="*/ 1365 h 1366"/>
                  <a:gd name="T54" fmla="*/ 516 w 1192"/>
                  <a:gd name="T55" fmla="*/ 1362 h 1366"/>
                  <a:gd name="T56" fmla="*/ 537 w 1192"/>
                  <a:gd name="T57" fmla="*/ 1359 h 1366"/>
                  <a:gd name="T58" fmla="*/ 557 w 1192"/>
                  <a:gd name="T59" fmla="*/ 1354 h 1366"/>
                  <a:gd name="T60" fmla="*/ 575 w 1192"/>
                  <a:gd name="T61" fmla="*/ 1347 h 1366"/>
                  <a:gd name="T62" fmla="*/ 592 w 1192"/>
                  <a:gd name="T63" fmla="*/ 1340 h 1366"/>
                  <a:gd name="T64" fmla="*/ 607 w 1192"/>
                  <a:gd name="T65" fmla="*/ 1331 h 1366"/>
                  <a:gd name="T66" fmla="*/ 619 w 1192"/>
                  <a:gd name="T67" fmla="*/ 1321 h 1366"/>
                  <a:gd name="T68" fmla="*/ 630 w 1192"/>
                  <a:gd name="T69" fmla="*/ 1309 h 1366"/>
                  <a:gd name="T70" fmla="*/ 634 w 1192"/>
                  <a:gd name="T71" fmla="*/ 1311 h 1366"/>
                  <a:gd name="T72" fmla="*/ 1192 w 1192"/>
                  <a:gd name="T73" fmla="*/ 382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2" h="1366">
                    <a:moveTo>
                      <a:pt x="1192" y="382"/>
                    </a:moveTo>
                    <a:lnTo>
                      <a:pt x="120" y="0"/>
                    </a:lnTo>
                    <a:lnTo>
                      <a:pt x="4" y="1066"/>
                    </a:lnTo>
                    <a:lnTo>
                      <a:pt x="0" y="1083"/>
                    </a:lnTo>
                    <a:lnTo>
                      <a:pt x="0" y="1100"/>
                    </a:lnTo>
                    <a:lnTo>
                      <a:pt x="4" y="1118"/>
                    </a:lnTo>
                    <a:lnTo>
                      <a:pt x="10" y="1136"/>
                    </a:lnTo>
                    <a:lnTo>
                      <a:pt x="19" y="1154"/>
                    </a:lnTo>
                    <a:lnTo>
                      <a:pt x="30" y="1172"/>
                    </a:lnTo>
                    <a:lnTo>
                      <a:pt x="45" y="1191"/>
                    </a:lnTo>
                    <a:lnTo>
                      <a:pt x="63" y="1209"/>
                    </a:lnTo>
                    <a:lnTo>
                      <a:pt x="82" y="1226"/>
                    </a:lnTo>
                    <a:lnTo>
                      <a:pt x="104" y="1244"/>
                    </a:lnTo>
                    <a:lnTo>
                      <a:pt x="127" y="1261"/>
                    </a:lnTo>
                    <a:lnTo>
                      <a:pt x="154" y="1277"/>
                    </a:lnTo>
                    <a:lnTo>
                      <a:pt x="181" y="1292"/>
                    </a:lnTo>
                    <a:lnTo>
                      <a:pt x="211" y="1306"/>
                    </a:lnTo>
                    <a:lnTo>
                      <a:pt x="242" y="1320"/>
                    </a:lnTo>
                    <a:lnTo>
                      <a:pt x="275" y="1331"/>
                    </a:lnTo>
                    <a:lnTo>
                      <a:pt x="303" y="1340"/>
                    </a:lnTo>
                    <a:lnTo>
                      <a:pt x="333" y="1349"/>
                    </a:lnTo>
                    <a:lnTo>
                      <a:pt x="361" y="1354"/>
                    </a:lnTo>
                    <a:lnTo>
                      <a:pt x="389" y="1360"/>
                    </a:lnTo>
                    <a:lnTo>
                      <a:pt x="416" y="1364"/>
                    </a:lnTo>
                    <a:lnTo>
                      <a:pt x="443" y="1365"/>
                    </a:lnTo>
                    <a:lnTo>
                      <a:pt x="468" y="1366"/>
                    </a:lnTo>
                    <a:lnTo>
                      <a:pt x="492" y="1365"/>
                    </a:lnTo>
                    <a:lnTo>
                      <a:pt x="516" y="1362"/>
                    </a:lnTo>
                    <a:lnTo>
                      <a:pt x="537" y="1359"/>
                    </a:lnTo>
                    <a:lnTo>
                      <a:pt x="557" y="1354"/>
                    </a:lnTo>
                    <a:lnTo>
                      <a:pt x="575" y="1347"/>
                    </a:lnTo>
                    <a:lnTo>
                      <a:pt x="592" y="1340"/>
                    </a:lnTo>
                    <a:lnTo>
                      <a:pt x="607" y="1331"/>
                    </a:lnTo>
                    <a:lnTo>
                      <a:pt x="619" y="1321"/>
                    </a:lnTo>
                    <a:lnTo>
                      <a:pt x="630" y="1309"/>
                    </a:lnTo>
                    <a:lnTo>
                      <a:pt x="634" y="1311"/>
                    </a:lnTo>
                    <a:lnTo>
                      <a:pt x="1192" y="38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4256088" y="2955926"/>
                <a:ext cx="411163" cy="1017588"/>
              </a:xfrm>
              <a:custGeom>
                <a:avLst/>
                <a:gdLst>
                  <a:gd name="T0" fmla="*/ 518 w 518"/>
                  <a:gd name="T1" fmla="*/ 329 h 1282"/>
                  <a:gd name="T2" fmla="*/ 198 w 518"/>
                  <a:gd name="T3" fmla="*/ 1282 h 1282"/>
                  <a:gd name="T4" fmla="*/ 197 w 518"/>
                  <a:gd name="T5" fmla="*/ 1282 h 1282"/>
                  <a:gd name="T6" fmla="*/ 192 w 518"/>
                  <a:gd name="T7" fmla="*/ 1281 h 1282"/>
                  <a:gd name="T8" fmla="*/ 185 w 518"/>
                  <a:gd name="T9" fmla="*/ 1278 h 1282"/>
                  <a:gd name="T10" fmla="*/ 175 w 518"/>
                  <a:gd name="T11" fmla="*/ 1275 h 1282"/>
                  <a:gd name="T12" fmla="*/ 165 w 518"/>
                  <a:gd name="T13" fmla="*/ 1270 h 1282"/>
                  <a:gd name="T14" fmla="*/ 151 w 518"/>
                  <a:gd name="T15" fmla="*/ 1264 h 1282"/>
                  <a:gd name="T16" fmla="*/ 137 w 518"/>
                  <a:gd name="T17" fmla="*/ 1256 h 1282"/>
                  <a:gd name="T18" fmla="*/ 122 w 518"/>
                  <a:gd name="T19" fmla="*/ 1248 h 1282"/>
                  <a:gd name="T20" fmla="*/ 106 w 518"/>
                  <a:gd name="T21" fmla="*/ 1238 h 1282"/>
                  <a:gd name="T22" fmla="*/ 89 w 518"/>
                  <a:gd name="T23" fmla="*/ 1225 h 1282"/>
                  <a:gd name="T24" fmla="*/ 72 w 518"/>
                  <a:gd name="T25" fmla="*/ 1210 h 1282"/>
                  <a:gd name="T26" fmla="*/ 56 w 518"/>
                  <a:gd name="T27" fmla="*/ 1194 h 1282"/>
                  <a:gd name="T28" fmla="*/ 40 w 518"/>
                  <a:gd name="T29" fmla="*/ 1176 h 1282"/>
                  <a:gd name="T30" fmla="*/ 25 w 518"/>
                  <a:gd name="T31" fmla="*/ 1155 h 1282"/>
                  <a:gd name="T32" fmla="*/ 13 w 518"/>
                  <a:gd name="T33" fmla="*/ 1131 h 1282"/>
                  <a:gd name="T34" fmla="*/ 0 w 518"/>
                  <a:gd name="T35" fmla="*/ 1106 h 1282"/>
                  <a:gd name="T36" fmla="*/ 116 w 518"/>
                  <a:gd name="T37" fmla="*/ 0 h 1282"/>
                  <a:gd name="T38" fmla="*/ 117 w 518"/>
                  <a:gd name="T39" fmla="*/ 2 h 1282"/>
                  <a:gd name="T40" fmla="*/ 122 w 518"/>
                  <a:gd name="T41" fmla="*/ 10 h 1282"/>
                  <a:gd name="T42" fmla="*/ 129 w 518"/>
                  <a:gd name="T43" fmla="*/ 22 h 1282"/>
                  <a:gd name="T44" fmla="*/ 139 w 518"/>
                  <a:gd name="T45" fmla="*/ 37 h 1282"/>
                  <a:gd name="T46" fmla="*/ 152 w 518"/>
                  <a:gd name="T47" fmla="*/ 55 h 1282"/>
                  <a:gd name="T48" fmla="*/ 168 w 518"/>
                  <a:gd name="T49" fmla="*/ 76 h 1282"/>
                  <a:gd name="T50" fmla="*/ 188 w 518"/>
                  <a:gd name="T51" fmla="*/ 100 h 1282"/>
                  <a:gd name="T52" fmla="*/ 211 w 518"/>
                  <a:gd name="T53" fmla="*/ 124 h 1282"/>
                  <a:gd name="T54" fmla="*/ 236 w 518"/>
                  <a:gd name="T55" fmla="*/ 151 h 1282"/>
                  <a:gd name="T56" fmla="*/ 266 w 518"/>
                  <a:gd name="T57" fmla="*/ 179 h 1282"/>
                  <a:gd name="T58" fmla="*/ 298 w 518"/>
                  <a:gd name="T59" fmla="*/ 206 h 1282"/>
                  <a:gd name="T60" fmla="*/ 335 w 518"/>
                  <a:gd name="T61" fmla="*/ 233 h 1282"/>
                  <a:gd name="T62" fmla="*/ 376 w 518"/>
                  <a:gd name="T63" fmla="*/ 259 h 1282"/>
                  <a:gd name="T64" fmla="*/ 419 w 518"/>
                  <a:gd name="T65" fmla="*/ 285 h 1282"/>
                  <a:gd name="T66" fmla="*/ 467 w 518"/>
                  <a:gd name="T67" fmla="*/ 309 h 1282"/>
                  <a:gd name="T68" fmla="*/ 518 w 518"/>
                  <a:gd name="T69" fmla="*/ 329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8" h="1282">
                    <a:moveTo>
                      <a:pt x="518" y="329"/>
                    </a:moveTo>
                    <a:lnTo>
                      <a:pt x="198" y="1282"/>
                    </a:lnTo>
                    <a:lnTo>
                      <a:pt x="197" y="1282"/>
                    </a:lnTo>
                    <a:lnTo>
                      <a:pt x="192" y="1281"/>
                    </a:lnTo>
                    <a:lnTo>
                      <a:pt x="185" y="1278"/>
                    </a:lnTo>
                    <a:lnTo>
                      <a:pt x="175" y="1275"/>
                    </a:lnTo>
                    <a:lnTo>
                      <a:pt x="165" y="1270"/>
                    </a:lnTo>
                    <a:lnTo>
                      <a:pt x="151" y="1264"/>
                    </a:lnTo>
                    <a:lnTo>
                      <a:pt x="137" y="1256"/>
                    </a:lnTo>
                    <a:lnTo>
                      <a:pt x="122" y="1248"/>
                    </a:lnTo>
                    <a:lnTo>
                      <a:pt x="106" y="1238"/>
                    </a:lnTo>
                    <a:lnTo>
                      <a:pt x="89" y="1225"/>
                    </a:lnTo>
                    <a:lnTo>
                      <a:pt x="72" y="1210"/>
                    </a:lnTo>
                    <a:lnTo>
                      <a:pt x="56" y="1194"/>
                    </a:lnTo>
                    <a:lnTo>
                      <a:pt x="40" y="1176"/>
                    </a:lnTo>
                    <a:lnTo>
                      <a:pt x="25" y="1155"/>
                    </a:lnTo>
                    <a:lnTo>
                      <a:pt x="13" y="1131"/>
                    </a:lnTo>
                    <a:lnTo>
                      <a:pt x="0" y="1106"/>
                    </a:lnTo>
                    <a:lnTo>
                      <a:pt x="116" y="0"/>
                    </a:lnTo>
                    <a:lnTo>
                      <a:pt x="117" y="2"/>
                    </a:lnTo>
                    <a:lnTo>
                      <a:pt x="122" y="10"/>
                    </a:lnTo>
                    <a:lnTo>
                      <a:pt x="129" y="22"/>
                    </a:lnTo>
                    <a:lnTo>
                      <a:pt x="139" y="37"/>
                    </a:lnTo>
                    <a:lnTo>
                      <a:pt x="152" y="55"/>
                    </a:lnTo>
                    <a:lnTo>
                      <a:pt x="168" y="76"/>
                    </a:lnTo>
                    <a:lnTo>
                      <a:pt x="188" y="100"/>
                    </a:lnTo>
                    <a:lnTo>
                      <a:pt x="211" y="124"/>
                    </a:lnTo>
                    <a:lnTo>
                      <a:pt x="236" y="151"/>
                    </a:lnTo>
                    <a:lnTo>
                      <a:pt x="266" y="179"/>
                    </a:lnTo>
                    <a:lnTo>
                      <a:pt x="298" y="206"/>
                    </a:lnTo>
                    <a:lnTo>
                      <a:pt x="335" y="233"/>
                    </a:lnTo>
                    <a:lnTo>
                      <a:pt x="376" y="259"/>
                    </a:lnTo>
                    <a:lnTo>
                      <a:pt x="419" y="285"/>
                    </a:lnTo>
                    <a:lnTo>
                      <a:pt x="467" y="309"/>
                    </a:lnTo>
                    <a:lnTo>
                      <a:pt x="518" y="32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4344988" y="2900363"/>
                <a:ext cx="862013" cy="401638"/>
              </a:xfrm>
              <a:custGeom>
                <a:avLst/>
                <a:gdLst>
                  <a:gd name="T0" fmla="*/ 1074 w 1084"/>
                  <a:gd name="T1" fmla="*/ 454 h 506"/>
                  <a:gd name="T2" fmla="*/ 1040 w 1084"/>
                  <a:gd name="T3" fmla="*/ 480 h 506"/>
                  <a:gd name="T4" fmla="*/ 990 w 1084"/>
                  <a:gd name="T5" fmla="*/ 496 h 506"/>
                  <a:gd name="T6" fmla="*/ 923 w 1084"/>
                  <a:gd name="T7" fmla="*/ 504 h 506"/>
                  <a:gd name="T8" fmla="*/ 842 w 1084"/>
                  <a:gd name="T9" fmla="*/ 503 h 506"/>
                  <a:gd name="T10" fmla="*/ 750 w 1084"/>
                  <a:gd name="T11" fmla="*/ 493 h 506"/>
                  <a:gd name="T12" fmla="*/ 650 w 1084"/>
                  <a:gd name="T13" fmla="*/ 473 h 506"/>
                  <a:gd name="T14" fmla="*/ 541 w 1084"/>
                  <a:gd name="T15" fmla="*/ 444 h 506"/>
                  <a:gd name="T16" fmla="*/ 431 w 1084"/>
                  <a:gd name="T17" fmla="*/ 406 h 506"/>
                  <a:gd name="T18" fmla="*/ 328 w 1084"/>
                  <a:gd name="T19" fmla="*/ 364 h 506"/>
                  <a:gd name="T20" fmla="*/ 236 w 1084"/>
                  <a:gd name="T21" fmla="*/ 318 h 506"/>
                  <a:gd name="T22" fmla="*/ 157 w 1084"/>
                  <a:gd name="T23" fmla="*/ 269 h 506"/>
                  <a:gd name="T24" fmla="*/ 91 w 1084"/>
                  <a:gd name="T25" fmla="*/ 221 h 506"/>
                  <a:gd name="T26" fmla="*/ 41 w 1084"/>
                  <a:gd name="T27" fmla="*/ 174 h 506"/>
                  <a:gd name="T28" fmla="*/ 11 w 1084"/>
                  <a:gd name="T29" fmla="*/ 129 h 506"/>
                  <a:gd name="T30" fmla="*/ 0 w 1084"/>
                  <a:gd name="T31" fmla="*/ 87 h 506"/>
                  <a:gd name="T32" fmla="*/ 11 w 1084"/>
                  <a:gd name="T33" fmla="*/ 52 h 506"/>
                  <a:gd name="T34" fmla="*/ 44 w 1084"/>
                  <a:gd name="T35" fmla="*/ 25 h 506"/>
                  <a:gd name="T36" fmla="*/ 94 w 1084"/>
                  <a:gd name="T37" fmla="*/ 9 h 506"/>
                  <a:gd name="T38" fmla="*/ 161 w 1084"/>
                  <a:gd name="T39" fmla="*/ 1 h 506"/>
                  <a:gd name="T40" fmla="*/ 242 w 1084"/>
                  <a:gd name="T41" fmla="*/ 2 h 506"/>
                  <a:gd name="T42" fmla="*/ 334 w 1084"/>
                  <a:gd name="T43" fmla="*/ 13 h 506"/>
                  <a:gd name="T44" fmla="*/ 434 w 1084"/>
                  <a:gd name="T45" fmla="*/ 32 h 506"/>
                  <a:gd name="T46" fmla="*/ 541 w 1084"/>
                  <a:gd name="T47" fmla="*/ 61 h 506"/>
                  <a:gd name="T48" fmla="*/ 652 w 1084"/>
                  <a:gd name="T49" fmla="*/ 99 h 506"/>
                  <a:gd name="T50" fmla="*/ 755 w 1084"/>
                  <a:gd name="T51" fmla="*/ 142 h 506"/>
                  <a:gd name="T52" fmla="*/ 848 w 1084"/>
                  <a:gd name="T53" fmla="*/ 188 h 506"/>
                  <a:gd name="T54" fmla="*/ 927 w 1084"/>
                  <a:gd name="T55" fmla="*/ 236 h 506"/>
                  <a:gd name="T56" fmla="*/ 993 w 1084"/>
                  <a:gd name="T57" fmla="*/ 284 h 506"/>
                  <a:gd name="T58" fmla="*/ 1043 w 1084"/>
                  <a:gd name="T59" fmla="*/ 332 h 506"/>
                  <a:gd name="T60" fmla="*/ 1074 w 1084"/>
                  <a:gd name="T61" fmla="*/ 377 h 506"/>
                  <a:gd name="T62" fmla="*/ 1084 w 1084"/>
                  <a:gd name="T63" fmla="*/ 418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4" h="506">
                    <a:moveTo>
                      <a:pt x="1082" y="436"/>
                    </a:moveTo>
                    <a:lnTo>
                      <a:pt x="1074" y="454"/>
                    </a:lnTo>
                    <a:lnTo>
                      <a:pt x="1060" y="468"/>
                    </a:lnTo>
                    <a:lnTo>
                      <a:pt x="1040" y="480"/>
                    </a:lnTo>
                    <a:lnTo>
                      <a:pt x="1017" y="489"/>
                    </a:lnTo>
                    <a:lnTo>
                      <a:pt x="990" y="496"/>
                    </a:lnTo>
                    <a:lnTo>
                      <a:pt x="959" y="502"/>
                    </a:lnTo>
                    <a:lnTo>
                      <a:pt x="923" y="504"/>
                    </a:lnTo>
                    <a:lnTo>
                      <a:pt x="885" y="506"/>
                    </a:lnTo>
                    <a:lnTo>
                      <a:pt x="842" y="503"/>
                    </a:lnTo>
                    <a:lnTo>
                      <a:pt x="797" y="499"/>
                    </a:lnTo>
                    <a:lnTo>
                      <a:pt x="750" y="493"/>
                    </a:lnTo>
                    <a:lnTo>
                      <a:pt x="700" y="484"/>
                    </a:lnTo>
                    <a:lnTo>
                      <a:pt x="650" y="473"/>
                    </a:lnTo>
                    <a:lnTo>
                      <a:pt x="596" y="459"/>
                    </a:lnTo>
                    <a:lnTo>
                      <a:pt x="541" y="444"/>
                    </a:lnTo>
                    <a:lnTo>
                      <a:pt x="486" y="426"/>
                    </a:lnTo>
                    <a:lnTo>
                      <a:pt x="431" y="406"/>
                    </a:lnTo>
                    <a:lnTo>
                      <a:pt x="379" y="386"/>
                    </a:lnTo>
                    <a:lnTo>
                      <a:pt x="328" y="364"/>
                    </a:lnTo>
                    <a:lnTo>
                      <a:pt x="281" y="341"/>
                    </a:lnTo>
                    <a:lnTo>
                      <a:pt x="236" y="318"/>
                    </a:lnTo>
                    <a:lnTo>
                      <a:pt x="195" y="294"/>
                    </a:lnTo>
                    <a:lnTo>
                      <a:pt x="157" y="269"/>
                    </a:lnTo>
                    <a:lnTo>
                      <a:pt x="122" y="245"/>
                    </a:lnTo>
                    <a:lnTo>
                      <a:pt x="91" y="221"/>
                    </a:lnTo>
                    <a:lnTo>
                      <a:pt x="64" y="197"/>
                    </a:lnTo>
                    <a:lnTo>
                      <a:pt x="41" y="174"/>
                    </a:lnTo>
                    <a:lnTo>
                      <a:pt x="24" y="151"/>
                    </a:lnTo>
                    <a:lnTo>
                      <a:pt x="11" y="129"/>
                    </a:lnTo>
                    <a:lnTo>
                      <a:pt x="3" y="108"/>
                    </a:lnTo>
                    <a:lnTo>
                      <a:pt x="0" y="87"/>
                    </a:lnTo>
                    <a:lnTo>
                      <a:pt x="3" y="69"/>
                    </a:lnTo>
                    <a:lnTo>
                      <a:pt x="11" y="52"/>
                    </a:lnTo>
                    <a:lnTo>
                      <a:pt x="25" y="38"/>
                    </a:lnTo>
                    <a:lnTo>
                      <a:pt x="44" y="25"/>
                    </a:lnTo>
                    <a:lnTo>
                      <a:pt x="68" y="16"/>
                    </a:lnTo>
                    <a:lnTo>
                      <a:pt x="94" y="9"/>
                    </a:lnTo>
                    <a:lnTo>
                      <a:pt x="127" y="3"/>
                    </a:lnTo>
                    <a:lnTo>
                      <a:pt x="161" y="1"/>
                    </a:lnTo>
                    <a:lnTo>
                      <a:pt x="200" y="0"/>
                    </a:lnTo>
                    <a:lnTo>
                      <a:pt x="242" y="2"/>
                    </a:lnTo>
                    <a:lnTo>
                      <a:pt x="287" y="7"/>
                    </a:lnTo>
                    <a:lnTo>
                      <a:pt x="334" y="13"/>
                    </a:lnTo>
                    <a:lnTo>
                      <a:pt x="382" y="22"/>
                    </a:lnTo>
                    <a:lnTo>
                      <a:pt x="434" y="32"/>
                    </a:lnTo>
                    <a:lnTo>
                      <a:pt x="487" y="46"/>
                    </a:lnTo>
                    <a:lnTo>
                      <a:pt x="541" y="61"/>
                    </a:lnTo>
                    <a:lnTo>
                      <a:pt x="597" y="79"/>
                    </a:lnTo>
                    <a:lnTo>
                      <a:pt x="652" y="99"/>
                    </a:lnTo>
                    <a:lnTo>
                      <a:pt x="705" y="120"/>
                    </a:lnTo>
                    <a:lnTo>
                      <a:pt x="755" y="142"/>
                    </a:lnTo>
                    <a:lnTo>
                      <a:pt x="803" y="165"/>
                    </a:lnTo>
                    <a:lnTo>
                      <a:pt x="848" y="188"/>
                    </a:lnTo>
                    <a:lnTo>
                      <a:pt x="889" y="212"/>
                    </a:lnTo>
                    <a:lnTo>
                      <a:pt x="927" y="236"/>
                    </a:lnTo>
                    <a:lnTo>
                      <a:pt x="962" y="260"/>
                    </a:lnTo>
                    <a:lnTo>
                      <a:pt x="993" y="284"/>
                    </a:lnTo>
                    <a:lnTo>
                      <a:pt x="1021" y="309"/>
                    </a:lnTo>
                    <a:lnTo>
                      <a:pt x="1043" y="332"/>
                    </a:lnTo>
                    <a:lnTo>
                      <a:pt x="1061" y="355"/>
                    </a:lnTo>
                    <a:lnTo>
                      <a:pt x="1074" y="377"/>
                    </a:lnTo>
                    <a:lnTo>
                      <a:pt x="1082" y="397"/>
                    </a:lnTo>
                    <a:lnTo>
                      <a:pt x="1084" y="418"/>
                    </a:lnTo>
                    <a:lnTo>
                      <a:pt x="1082" y="436"/>
                    </a:lnTo>
                    <a:close/>
                  </a:path>
                </a:pathLst>
              </a:custGeom>
              <a:solidFill>
                <a:srgbClr val="BAD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278313" y="3060701"/>
                <a:ext cx="223838" cy="866775"/>
              </a:xfrm>
              <a:custGeom>
                <a:avLst/>
                <a:gdLst>
                  <a:gd name="T0" fmla="*/ 149 w 281"/>
                  <a:gd name="T1" fmla="*/ 0 h 1093"/>
                  <a:gd name="T2" fmla="*/ 153 w 281"/>
                  <a:gd name="T3" fmla="*/ 4 h 1093"/>
                  <a:gd name="T4" fmla="*/ 164 w 281"/>
                  <a:gd name="T5" fmla="*/ 13 h 1093"/>
                  <a:gd name="T6" fmla="*/ 179 w 281"/>
                  <a:gd name="T7" fmla="*/ 27 h 1093"/>
                  <a:gd name="T8" fmla="*/ 199 w 281"/>
                  <a:gd name="T9" fmla="*/ 43 h 1093"/>
                  <a:gd name="T10" fmla="*/ 221 w 281"/>
                  <a:gd name="T11" fmla="*/ 60 h 1093"/>
                  <a:gd name="T12" fmla="*/ 243 w 281"/>
                  <a:gd name="T13" fmla="*/ 76 h 1093"/>
                  <a:gd name="T14" fmla="*/ 262 w 281"/>
                  <a:gd name="T15" fmla="*/ 90 h 1093"/>
                  <a:gd name="T16" fmla="*/ 281 w 281"/>
                  <a:gd name="T17" fmla="*/ 101 h 1093"/>
                  <a:gd name="T18" fmla="*/ 62 w 281"/>
                  <a:gd name="T19" fmla="*/ 1093 h 1093"/>
                  <a:gd name="T20" fmla="*/ 60 w 281"/>
                  <a:gd name="T21" fmla="*/ 1092 h 1093"/>
                  <a:gd name="T22" fmla="*/ 54 w 281"/>
                  <a:gd name="T23" fmla="*/ 1087 h 1093"/>
                  <a:gd name="T24" fmla="*/ 46 w 281"/>
                  <a:gd name="T25" fmla="*/ 1082 h 1093"/>
                  <a:gd name="T26" fmla="*/ 35 w 281"/>
                  <a:gd name="T27" fmla="*/ 1074 h 1093"/>
                  <a:gd name="T28" fmla="*/ 25 w 281"/>
                  <a:gd name="T29" fmla="*/ 1064 h 1093"/>
                  <a:gd name="T30" fmla="*/ 15 w 281"/>
                  <a:gd name="T31" fmla="*/ 1054 h 1093"/>
                  <a:gd name="T32" fmla="*/ 5 w 281"/>
                  <a:gd name="T33" fmla="*/ 1045 h 1093"/>
                  <a:gd name="T34" fmla="*/ 0 w 281"/>
                  <a:gd name="T35" fmla="*/ 1034 h 1093"/>
                  <a:gd name="T36" fmla="*/ 2 w 281"/>
                  <a:gd name="T37" fmla="*/ 983 h 1093"/>
                  <a:gd name="T38" fmla="*/ 18 w 281"/>
                  <a:gd name="T39" fmla="*/ 863 h 1093"/>
                  <a:gd name="T40" fmla="*/ 41 w 281"/>
                  <a:gd name="T41" fmla="*/ 697 h 1093"/>
                  <a:gd name="T42" fmla="*/ 70 w 281"/>
                  <a:gd name="T43" fmla="*/ 508 h 1093"/>
                  <a:gd name="T44" fmla="*/ 99 w 281"/>
                  <a:gd name="T45" fmla="*/ 322 h 1093"/>
                  <a:gd name="T46" fmla="*/ 124 w 281"/>
                  <a:gd name="T47" fmla="*/ 158 h 1093"/>
                  <a:gd name="T48" fmla="*/ 143 w 281"/>
                  <a:gd name="T49" fmla="*/ 44 h 1093"/>
                  <a:gd name="T50" fmla="*/ 149 w 281"/>
                  <a:gd name="T51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1" h="1093">
                    <a:moveTo>
                      <a:pt x="149" y="0"/>
                    </a:moveTo>
                    <a:lnTo>
                      <a:pt x="153" y="4"/>
                    </a:lnTo>
                    <a:lnTo>
                      <a:pt x="164" y="13"/>
                    </a:lnTo>
                    <a:lnTo>
                      <a:pt x="179" y="27"/>
                    </a:lnTo>
                    <a:lnTo>
                      <a:pt x="199" y="43"/>
                    </a:lnTo>
                    <a:lnTo>
                      <a:pt x="221" y="60"/>
                    </a:lnTo>
                    <a:lnTo>
                      <a:pt x="243" y="76"/>
                    </a:lnTo>
                    <a:lnTo>
                      <a:pt x="262" y="90"/>
                    </a:lnTo>
                    <a:lnTo>
                      <a:pt x="281" y="101"/>
                    </a:lnTo>
                    <a:lnTo>
                      <a:pt x="62" y="1093"/>
                    </a:lnTo>
                    <a:lnTo>
                      <a:pt x="60" y="1092"/>
                    </a:lnTo>
                    <a:lnTo>
                      <a:pt x="54" y="1087"/>
                    </a:lnTo>
                    <a:lnTo>
                      <a:pt x="46" y="1082"/>
                    </a:lnTo>
                    <a:lnTo>
                      <a:pt x="35" y="1074"/>
                    </a:lnTo>
                    <a:lnTo>
                      <a:pt x="25" y="1064"/>
                    </a:lnTo>
                    <a:lnTo>
                      <a:pt x="15" y="1054"/>
                    </a:lnTo>
                    <a:lnTo>
                      <a:pt x="5" y="1045"/>
                    </a:lnTo>
                    <a:lnTo>
                      <a:pt x="0" y="1034"/>
                    </a:lnTo>
                    <a:lnTo>
                      <a:pt x="2" y="983"/>
                    </a:lnTo>
                    <a:lnTo>
                      <a:pt x="18" y="863"/>
                    </a:lnTo>
                    <a:lnTo>
                      <a:pt x="41" y="697"/>
                    </a:lnTo>
                    <a:lnTo>
                      <a:pt x="70" y="508"/>
                    </a:lnTo>
                    <a:lnTo>
                      <a:pt x="99" y="322"/>
                    </a:lnTo>
                    <a:lnTo>
                      <a:pt x="124" y="158"/>
                    </a:lnTo>
                    <a:lnTo>
                      <a:pt x="143" y="44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4392613" y="3133726"/>
                <a:ext cx="88900" cy="90488"/>
              </a:xfrm>
              <a:custGeom>
                <a:avLst/>
                <a:gdLst>
                  <a:gd name="T0" fmla="*/ 73 w 112"/>
                  <a:gd name="T1" fmla="*/ 4 h 116"/>
                  <a:gd name="T2" fmla="*/ 68 w 112"/>
                  <a:gd name="T3" fmla="*/ 2 h 116"/>
                  <a:gd name="T4" fmla="*/ 63 w 112"/>
                  <a:gd name="T5" fmla="*/ 0 h 116"/>
                  <a:gd name="T6" fmla="*/ 57 w 112"/>
                  <a:gd name="T7" fmla="*/ 0 h 116"/>
                  <a:gd name="T8" fmla="*/ 53 w 112"/>
                  <a:gd name="T9" fmla="*/ 0 h 116"/>
                  <a:gd name="T10" fmla="*/ 47 w 112"/>
                  <a:gd name="T11" fmla="*/ 0 h 116"/>
                  <a:gd name="T12" fmla="*/ 41 w 112"/>
                  <a:gd name="T13" fmla="*/ 2 h 116"/>
                  <a:gd name="T14" fmla="*/ 36 w 112"/>
                  <a:gd name="T15" fmla="*/ 4 h 116"/>
                  <a:gd name="T16" fmla="*/ 31 w 112"/>
                  <a:gd name="T17" fmla="*/ 6 h 116"/>
                  <a:gd name="T18" fmla="*/ 21 w 112"/>
                  <a:gd name="T19" fmla="*/ 12 h 116"/>
                  <a:gd name="T20" fmla="*/ 13 w 112"/>
                  <a:gd name="T21" fmla="*/ 20 h 116"/>
                  <a:gd name="T22" fmla="*/ 6 w 112"/>
                  <a:gd name="T23" fmla="*/ 29 h 116"/>
                  <a:gd name="T24" fmla="*/ 2 w 112"/>
                  <a:gd name="T25" fmla="*/ 40 h 116"/>
                  <a:gd name="T26" fmla="*/ 0 w 112"/>
                  <a:gd name="T27" fmla="*/ 51 h 116"/>
                  <a:gd name="T28" fmla="*/ 0 w 112"/>
                  <a:gd name="T29" fmla="*/ 63 h 116"/>
                  <a:gd name="T30" fmla="*/ 2 w 112"/>
                  <a:gd name="T31" fmla="*/ 73 h 116"/>
                  <a:gd name="T32" fmla="*/ 5 w 112"/>
                  <a:gd name="T33" fmla="*/ 83 h 116"/>
                  <a:gd name="T34" fmla="*/ 11 w 112"/>
                  <a:gd name="T35" fmla="*/ 93 h 116"/>
                  <a:gd name="T36" fmla="*/ 19 w 112"/>
                  <a:gd name="T37" fmla="*/ 101 h 116"/>
                  <a:gd name="T38" fmla="*/ 28 w 112"/>
                  <a:gd name="T39" fmla="*/ 108 h 116"/>
                  <a:gd name="T40" fmla="*/ 39 w 112"/>
                  <a:gd name="T41" fmla="*/ 112 h 116"/>
                  <a:gd name="T42" fmla="*/ 45 w 112"/>
                  <a:gd name="T43" fmla="*/ 114 h 116"/>
                  <a:gd name="T44" fmla="*/ 49 w 112"/>
                  <a:gd name="T45" fmla="*/ 116 h 116"/>
                  <a:gd name="T46" fmla="*/ 55 w 112"/>
                  <a:gd name="T47" fmla="*/ 116 h 116"/>
                  <a:gd name="T48" fmla="*/ 61 w 112"/>
                  <a:gd name="T49" fmla="*/ 116 h 116"/>
                  <a:gd name="T50" fmla="*/ 65 w 112"/>
                  <a:gd name="T51" fmla="*/ 116 h 116"/>
                  <a:gd name="T52" fmla="*/ 71 w 112"/>
                  <a:gd name="T53" fmla="*/ 114 h 116"/>
                  <a:gd name="T54" fmla="*/ 76 w 112"/>
                  <a:gd name="T55" fmla="*/ 112 h 116"/>
                  <a:gd name="T56" fmla="*/ 81 w 112"/>
                  <a:gd name="T57" fmla="*/ 110 h 116"/>
                  <a:gd name="T58" fmla="*/ 91 w 112"/>
                  <a:gd name="T59" fmla="*/ 104 h 116"/>
                  <a:gd name="T60" fmla="*/ 99 w 112"/>
                  <a:gd name="T61" fmla="*/ 96 h 116"/>
                  <a:gd name="T62" fmla="*/ 104 w 112"/>
                  <a:gd name="T63" fmla="*/ 87 h 116"/>
                  <a:gd name="T64" fmla="*/ 109 w 112"/>
                  <a:gd name="T65" fmla="*/ 76 h 116"/>
                  <a:gd name="T66" fmla="*/ 111 w 112"/>
                  <a:gd name="T67" fmla="*/ 65 h 116"/>
                  <a:gd name="T68" fmla="*/ 112 w 112"/>
                  <a:gd name="T69" fmla="*/ 53 h 116"/>
                  <a:gd name="T70" fmla="*/ 110 w 112"/>
                  <a:gd name="T71" fmla="*/ 43 h 116"/>
                  <a:gd name="T72" fmla="*/ 107 w 112"/>
                  <a:gd name="T73" fmla="*/ 33 h 116"/>
                  <a:gd name="T74" fmla="*/ 101 w 112"/>
                  <a:gd name="T75" fmla="*/ 24 h 116"/>
                  <a:gd name="T76" fmla="*/ 93 w 112"/>
                  <a:gd name="T77" fmla="*/ 15 h 116"/>
                  <a:gd name="T78" fmla="*/ 84 w 112"/>
                  <a:gd name="T79" fmla="*/ 9 h 116"/>
                  <a:gd name="T80" fmla="*/ 73 w 112"/>
                  <a:gd name="T81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16">
                    <a:moveTo>
                      <a:pt x="73" y="4"/>
                    </a:moveTo>
                    <a:lnTo>
                      <a:pt x="68" y="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1" y="2"/>
                    </a:lnTo>
                    <a:lnTo>
                      <a:pt x="36" y="4"/>
                    </a:lnTo>
                    <a:lnTo>
                      <a:pt x="31" y="6"/>
                    </a:lnTo>
                    <a:lnTo>
                      <a:pt x="21" y="12"/>
                    </a:lnTo>
                    <a:lnTo>
                      <a:pt x="13" y="20"/>
                    </a:lnTo>
                    <a:lnTo>
                      <a:pt x="6" y="29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2" y="73"/>
                    </a:lnTo>
                    <a:lnTo>
                      <a:pt x="5" y="83"/>
                    </a:lnTo>
                    <a:lnTo>
                      <a:pt x="11" y="93"/>
                    </a:lnTo>
                    <a:lnTo>
                      <a:pt x="19" y="101"/>
                    </a:lnTo>
                    <a:lnTo>
                      <a:pt x="28" y="108"/>
                    </a:lnTo>
                    <a:lnTo>
                      <a:pt x="39" y="112"/>
                    </a:lnTo>
                    <a:lnTo>
                      <a:pt x="45" y="114"/>
                    </a:lnTo>
                    <a:lnTo>
                      <a:pt x="49" y="116"/>
                    </a:lnTo>
                    <a:lnTo>
                      <a:pt x="55" y="116"/>
                    </a:lnTo>
                    <a:lnTo>
                      <a:pt x="61" y="116"/>
                    </a:lnTo>
                    <a:lnTo>
                      <a:pt x="65" y="116"/>
                    </a:lnTo>
                    <a:lnTo>
                      <a:pt x="71" y="114"/>
                    </a:lnTo>
                    <a:lnTo>
                      <a:pt x="76" y="112"/>
                    </a:lnTo>
                    <a:lnTo>
                      <a:pt x="81" y="110"/>
                    </a:lnTo>
                    <a:lnTo>
                      <a:pt x="91" y="104"/>
                    </a:lnTo>
                    <a:lnTo>
                      <a:pt x="99" y="96"/>
                    </a:lnTo>
                    <a:lnTo>
                      <a:pt x="104" y="87"/>
                    </a:lnTo>
                    <a:lnTo>
                      <a:pt x="109" y="76"/>
                    </a:lnTo>
                    <a:lnTo>
                      <a:pt x="111" y="65"/>
                    </a:lnTo>
                    <a:lnTo>
                      <a:pt x="112" y="53"/>
                    </a:lnTo>
                    <a:lnTo>
                      <a:pt x="110" y="43"/>
                    </a:lnTo>
                    <a:lnTo>
                      <a:pt x="107" y="33"/>
                    </a:lnTo>
                    <a:lnTo>
                      <a:pt x="101" y="24"/>
                    </a:lnTo>
                    <a:lnTo>
                      <a:pt x="93" y="15"/>
                    </a:lnTo>
                    <a:lnTo>
                      <a:pt x="84" y="9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91C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405313" y="3146426"/>
                <a:ext cx="63500" cy="65088"/>
              </a:xfrm>
              <a:custGeom>
                <a:avLst/>
                <a:gdLst>
                  <a:gd name="T0" fmla="*/ 78 w 80"/>
                  <a:gd name="T1" fmla="*/ 54 h 83"/>
                  <a:gd name="T2" fmla="*/ 75 w 80"/>
                  <a:gd name="T3" fmla="*/ 62 h 83"/>
                  <a:gd name="T4" fmla="*/ 70 w 80"/>
                  <a:gd name="T5" fmla="*/ 69 h 83"/>
                  <a:gd name="T6" fmla="*/ 65 w 80"/>
                  <a:gd name="T7" fmla="*/ 73 h 83"/>
                  <a:gd name="T8" fmla="*/ 58 w 80"/>
                  <a:gd name="T9" fmla="*/ 78 h 83"/>
                  <a:gd name="T10" fmla="*/ 50 w 80"/>
                  <a:gd name="T11" fmla="*/ 81 h 83"/>
                  <a:gd name="T12" fmla="*/ 43 w 80"/>
                  <a:gd name="T13" fmla="*/ 83 h 83"/>
                  <a:gd name="T14" fmla="*/ 35 w 80"/>
                  <a:gd name="T15" fmla="*/ 83 h 83"/>
                  <a:gd name="T16" fmla="*/ 27 w 80"/>
                  <a:gd name="T17" fmla="*/ 80 h 83"/>
                  <a:gd name="T18" fmla="*/ 14 w 80"/>
                  <a:gd name="T19" fmla="*/ 72 h 83"/>
                  <a:gd name="T20" fmla="*/ 4 w 80"/>
                  <a:gd name="T21" fmla="*/ 59 h 83"/>
                  <a:gd name="T22" fmla="*/ 0 w 80"/>
                  <a:gd name="T23" fmla="*/ 45 h 83"/>
                  <a:gd name="T24" fmla="*/ 2 w 80"/>
                  <a:gd name="T25" fmla="*/ 28 h 83"/>
                  <a:gd name="T26" fmla="*/ 5 w 80"/>
                  <a:gd name="T27" fmla="*/ 20 h 83"/>
                  <a:gd name="T28" fmla="*/ 10 w 80"/>
                  <a:gd name="T29" fmla="*/ 13 h 83"/>
                  <a:gd name="T30" fmla="*/ 15 w 80"/>
                  <a:gd name="T31" fmla="*/ 9 h 83"/>
                  <a:gd name="T32" fmla="*/ 22 w 80"/>
                  <a:gd name="T33" fmla="*/ 4 h 83"/>
                  <a:gd name="T34" fmla="*/ 30 w 80"/>
                  <a:gd name="T35" fmla="*/ 1 h 83"/>
                  <a:gd name="T36" fmla="*/ 38 w 80"/>
                  <a:gd name="T37" fmla="*/ 0 h 83"/>
                  <a:gd name="T38" fmla="*/ 45 w 80"/>
                  <a:gd name="T39" fmla="*/ 0 h 83"/>
                  <a:gd name="T40" fmla="*/ 53 w 80"/>
                  <a:gd name="T41" fmla="*/ 2 h 83"/>
                  <a:gd name="T42" fmla="*/ 67 w 80"/>
                  <a:gd name="T43" fmla="*/ 10 h 83"/>
                  <a:gd name="T44" fmla="*/ 76 w 80"/>
                  <a:gd name="T45" fmla="*/ 23 h 83"/>
                  <a:gd name="T46" fmla="*/ 80 w 80"/>
                  <a:gd name="T47" fmla="*/ 38 h 83"/>
                  <a:gd name="T48" fmla="*/ 78 w 80"/>
                  <a:gd name="T49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0" h="83">
                    <a:moveTo>
                      <a:pt x="78" y="54"/>
                    </a:moveTo>
                    <a:lnTo>
                      <a:pt x="75" y="62"/>
                    </a:lnTo>
                    <a:lnTo>
                      <a:pt x="70" y="69"/>
                    </a:lnTo>
                    <a:lnTo>
                      <a:pt x="65" y="73"/>
                    </a:lnTo>
                    <a:lnTo>
                      <a:pt x="58" y="78"/>
                    </a:lnTo>
                    <a:lnTo>
                      <a:pt x="50" y="81"/>
                    </a:lnTo>
                    <a:lnTo>
                      <a:pt x="43" y="83"/>
                    </a:lnTo>
                    <a:lnTo>
                      <a:pt x="35" y="83"/>
                    </a:lnTo>
                    <a:lnTo>
                      <a:pt x="27" y="80"/>
                    </a:lnTo>
                    <a:lnTo>
                      <a:pt x="14" y="72"/>
                    </a:lnTo>
                    <a:lnTo>
                      <a:pt x="4" y="59"/>
                    </a:lnTo>
                    <a:lnTo>
                      <a:pt x="0" y="45"/>
                    </a:lnTo>
                    <a:lnTo>
                      <a:pt x="2" y="28"/>
                    </a:lnTo>
                    <a:lnTo>
                      <a:pt x="5" y="20"/>
                    </a:lnTo>
                    <a:lnTo>
                      <a:pt x="10" y="13"/>
                    </a:lnTo>
                    <a:lnTo>
                      <a:pt x="15" y="9"/>
                    </a:lnTo>
                    <a:lnTo>
                      <a:pt x="22" y="4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67" y="10"/>
                    </a:lnTo>
                    <a:lnTo>
                      <a:pt x="76" y="23"/>
                    </a:lnTo>
                    <a:lnTo>
                      <a:pt x="80" y="38"/>
                    </a:lnTo>
                    <a:lnTo>
                      <a:pt x="78" y="54"/>
                    </a:lnTo>
                    <a:close/>
                  </a:path>
                </a:pathLst>
              </a:custGeom>
              <a:solidFill>
                <a:srgbClr val="3F7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4129088" y="3189288"/>
                <a:ext cx="296863" cy="450850"/>
              </a:xfrm>
              <a:custGeom>
                <a:avLst/>
                <a:gdLst>
                  <a:gd name="T0" fmla="*/ 364 w 373"/>
                  <a:gd name="T1" fmla="*/ 0 h 567"/>
                  <a:gd name="T2" fmla="*/ 358 w 373"/>
                  <a:gd name="T3" fmla="*/ 4 h 567"/>
                  <a:gd name="T4" fmla="*/ 346 w 373"/>
                  <a:gd name="T5" fmla="*/ 15 h 567"/>
                  <a:gd name="T6" fmla="*/ 327 w 373"/>
                  <a:gd name="T7" fmla="*/ 29 h 567"/>
                  <a:gd name="T8" fmla="*/ 304 w 373"/>
                  <a:gd name="T9" fmla="*/ 47 h 567"/>
                  <a:gd name="T10" fmla="*/ 276 w 373"/>
                  <a:gd name="T11" fmla="*/ 70 h 567"/>
                  <a:gd name="T12" fmla="*/ 246 w 373"/>
                  <a:gd name="T13" fmla="*/ 95 h 567"/>
                  <a:gd name="T14" fmla="*/ 215 w 373"/>
                  <a:gd name="T15" fmla="*/ 124 h 567"/>
                  <a:gd name="T16" fmla="*/ 183 w 373"/>
                  <a:gd name="T17" fmla="*/ 155 h 567"/>
                  <a:gd name="T18" fmla="*/ 151 w 373"/>
                  <a:gd name="T19" fmla="*/ 189 h 567"/>
                  <a:gd name="T20" fmla="*/ 119 w 373"/>
                  <a:gd name="T21" fmla="*/ 223 h 567"/>
                  <a:gd name="T22" fmla="*/ 89 w 373"/>
                  <a:gd name="T23" fmla="*/ 259 h 567"/>
                  <a:gd name="T24" fmla="*/ 62 w 373"/>
                  <a:gd name="T25" fmla="*/ 296 h 567"/>
                  <a:gd name="T26" fmla="*/ 39 w 373"/>
                  <a:gd name="T27" fmla="*/ 333 h 567"/>
                  <a:gd name="T28" fmla="*/ 21 w 373"/>
                  <a:gd name="T29" fmla="*/ 368 h 567"/>
                  <a:gd name="T30" fmla="*/ 8 w 373"/>
                  <a:gd name="T31" fmla="*/ 404 h 567"/>
                  <a:gd name="T32" fmla="*/ 1 w 373"/>
                  <a:gd name="T33" fmla="*/ 438 h 567"/>
                  <a:gd name="T34" fmla="*/ 0 w 373"/>
                  <a:gd name="T35" fmla="*/ 452 h 567"/>
                  <a:gd name="T36" fmla="*/ 1 w 373"/>
                  <a:gd name="T37" fmla="*/ 466 h 567"/>
                  <a:gd name="T38" fmla="*/ 3 w 373"/>
                  <a:gd name="T39" fmla="*/ 479 h 567"/>
                  <a:gd name="T40" fmla="*/ 7 w 373"/>
                  <a:gd name="T41" fmla="*/ 491 h 567"/>
                  <a:gd name="T42" fmla="*/ 11 w 373"/>
                  <a:gd name="T43" fmla="*/ 503 h 567"/>
                  <a:gd name="T44" fmla="*/ 17 w 373"/>
                  <a:gd name="T45" fmla="*/ 514 h 567"/>
                  <a:gd name="T46" fmla="*/ 24 w 373"/>
                  <a:gd name="T47" fmla="*/ 525 h 567"/>
                  <a:gd name="T48" fmla="*/ 33 w 373"/>
                  <a:gd name="T49" fmla="*/ 535 h 567"/>
                  <a:gd name="T50" fmla="*/ 45 w 373"/>
                  <a:gd name="T51" fmla="*/ 546 h 567"/>
                  <a:gd name="T52" fmla="*/ 60 w 373"/>
                  <a:gd name="T53" fmla="*/ 554 h 567"/>
                  <a:gd name="T54" fmla="*/ 76 w 373"/>
                  <a:gd name="T55" fmla="*/ 561 h 567"/>
                  <a:gd name="T56" fmla="*/ 94 w 373"/>
                  <a:gd name="T57" fmla="*/ 564 h 567"/>
                  <a:gd name="T58" fmla="*/ 115 w 373"/>
                  <a:gd name="T59" fmla="*/ 567 h 567"/>
                  <a:gd name="T60" fmla="*/ 138 w 373"/>
                  <a:gd name="T61" fmla="*/ 567 h 567"/>
                  <a:gd name="T62" fmla="*/ 163 w 373"/>
                  <a:gd name="T63" fmla="*/ 566 h 567"/>
                  <a:gd name="T64" fmla="*/ 191 w 373"/>
                  <a:gd name="T65" fmla="*/ 563 h 567"/>
                  <a:gd name="T66" fmla="*/ 189 w 373"/>
                  <a:gd name="T67" fmla="*/ 547 h 567"/>
                  <a:gd name="T68" fmla="*/ 163 w 373"/>
                  <a:gd name="T69" fmla="*/ 550 h 567"/>
                  <a:gd name="T70" fmla="*/ 140 w 373"/>
                  <a:gd name="T71" fmla="*/ 551 h 567"/>
                  <a:gd name="T72" fmla="*/ 119 w 373"/>
                  <a:gd name="T73" fmla="*/ 551 h 567"/>
                  <a:gd name="T74" fmla="*/ 100 w 373"/>
                  <a:gd name="T75" fmla="*/ 549 h 567"/>
                  <a:gd name="T76" fmla="*/ 83 w 373"/>
                  <a:gd name="T77" fmla="*/ 546 h 567"/>
                  <a:gd name="T78" fmla="*/ 68 w 373"/>
                  <a:gd name="T79" fmla="*/ 540 h 567"/>
                  <a:gd name="T80" fmla="*/ 55 w 373"/>
                  <a:gd name="T81" fmla="*/ 533 h 567"/>
                  <a:gd name="T82" fmla="*/ 45 w 373"/>
                  <a:gd name="T83" fmla="*/ 524 h 567"/>
                  <a:gd name="T84" fmla="*/ 31 w 373"/>
                  <a:gd name="T85" fmla="*/ 505 h 567"/>
                  <a:gd name="T86" fmla="*/ 22 w 373"/>
                  <a:gd name="T87" fmla="*/ 486 h 567"/>
                  <a:gd name="T88" fmla="*/ 16 w 373"/>
                  <a:gd name="T89" fmla="*/ 464 h 567"/>
                  <a:gd name="T90" fmla="*/ 16 w 373"/>
                  <a:gd name="T91" fmla="*/ 440 h 567"/>
                  <a:gd name="T92" fmla="*/ 23 w 373"/>
                  <a:gd name="T93" fmla="*/ 406 h 567"/>
                  <a:gd name="T94" fmla="*/ 36 w 373"/>
                  <a:gd name="T95" fmla="*/ 372 h 567"/>
                  <a:gd name="T96" fmla="*/ 54 w 373"/>
                  <a:gd name="T97" fmla="*/ 336 h 567"/>
                  <a:gd name="T98" fmla="*/ 78 w 373"/>
                  <a:gd name="T99" fmla="*/ 300 h 567"/>
                  <a:gd name="T100" fmla="*/ 105 w 373"/>
                  <a:gd name="T101" fmla="*/ 265 h 567"/>
                  <a:gd name="T102" fmla="*/ 135 w 373"/>
                  <a:gd name="T103" fmla="*/ 230 h 567"/>
                  <a:gd name="T104" fmla="*/ 167 w 373"/>
                  <a:gd name="T105" fmla="*/ 195 h 567"/>
                  <a:gd name="T106" fmla="*/ 199 w 373"/>
                  <a:gd name="T107" fmla="*/ 162 h 567"/>
                  <a:gd name="T108" fmla="*/ 231 w 373"/>
                  <a:gd name="T109" fmla="*/ 132 h 567"/>
                  <a:gd name="T110" fmla="*/ 263 w 373"/>
                  <a:gd name="T111" fmla="*/ 103 h 567"/>
                  <a:gd name="T112" fmla="*/ 291 w 373"/>
                  <a:gd name="T113" fmla="*/ 78 h 567"/>
                  <a:gd name="T114" fmla="*/ 318 w 373"/>
                  <a:gd name="T115" fmla="*/ 57 h 567"/>
                  <a:gd name="T116" fmla="*/ 340 w 373"/>
                  <a:gd name="T117" fmla="*/ 39 h 567"/>
                  <a:gd name="T118" fmla="*/ 357 w 373"/>
                  <a:gd name="T119" fmla="*/ 25 h 567"/>
                  <a:gd name="T120" fmla="*/ 369 w 373"/>
                  <a:gd name="T121" fmla="*/ 17 h 567"/>
                  <a:gd name="T122" fmla="*/ 373 w 373"/>
                  <a:gd name="T123" fmla="*/ 14 h 567"/>
                  <a:gd name="T124" fmla="*/ 364 w 373"/>
                  <a:gd name="T125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" h="567">
                    <a:moveTo>
                      <a:pt x="364" y="0"/>
                    </a:moveTo>
                    <a:lnTo>
                      <a:pt x="358" y="4"/>
                    </a:lnTo>
                    <a:lnTo>
                      <a:pt x="346" y="15"/>
                    </a:lnTo>
                    <a:lnTo>
                      <a:pt x="327" y="29"/>
                    </a:lnTo>
                    <a:lnTo>
                      <a:pt x="304" y="47"/>
                    </a:lnTo>
                    <a:lnTo>
                      <a:pt x="276" y="70"/>
                    </a:lnTo>
                    <a:lnTo>
                      <a:pt x="246" y="95"/>
                    </a:lnTo>
                    <a:lnTo>
                      <a:pt x="215" y="124"/>
                    </a:lnTo>
                    <a:lnTo>
                      <a:pt x="183" y="155"/>
                    </a:lnTo>
                    <a:lnTo>
                      <a:pt x="151" y="189"/>
                    </a:lnTo>
                    <a:lnTo>
                      <a:pt x="119" y="223"/>
                    </a:lnTo>
                    <a:lnTo>
                      <a:pt x="89" y="259"/>
                    </a:lnTo>
                    <a:lnTo>
                      <a:pt x="62" y="296"/>
                    </a:lnTo>
                    <a:lnTo>
                      <a:pt x="39" y="333"/>
                    </a:lnTo>
                    <a:lnTo>
                      <a:pt x="21" y="368"/>
                    </a:lnTo>
                    <a:lnTo>
                      <a:pt x="8" y="404"/>
                    </a:lnTo>
                    <a:lnTo>
                      <a:pt x="1" y="438"/>
                    </a:lnTo>
                    <a:lnTo>
                      <a:pt x="0" y="452"/>
                    </a:lnTo>
                    <a:lnTo>
                      <a:pt x="1" y="466"/>
                    </a:lnTo>
                    <a:lnTo>
                      <a:pt x="3" y="479"/>
                    </a:lnTo>
                    <a:lnTo>
                      <a:pt x="7" y="491"/>
                    </a:lnTo>
                    <a:lnTo>
                      <a:pt x="11" y="503"/>
                    </a:lnTo>
                    <a:lnTo>
                      <a:pt x="17" y="514"/>
                    </a:lnTo>
                    <a:lnTo>
                      <a:pt x="24" y="525"/>
                    </a:lnTo>
                    <a:lnTo>
                      <a:pt x="33" y="535"/>
                    </a:lnTo>
                    <a:lnTo>
                      <a:pt x="45" y="546"/>
                    </a:lnTo>
                    <a:lnTo>
                      <a:pt x="60" y="554"/>
                    </a:lnTo>
                    <a:lnTo>
                      <a:pt x="76" y="561"/>
                    </a:lnTo>
                    <a:lnTo>
                      <a:pt x="94" y="564"/>
                    </a:lnTo>
                    <a:lnTo>
                      <a:pt x="115" y="567"/>
                    </a:lnTo>
                    <a:lnTo>
                      <a:pt x="138" y="567"/>
                    </a:lnTo>
                    <a:lnTo>
                      <a:pt x="163" y="566"/>
                    </a:lnTo>
                    <a:lnTo>
                      <a:pt x="191" y="563"/>
                    </a:lnTo>
                    <a:lnTo>
                      <a:pt x="189" y="547"/>
                    </a:lnTo>
                    <a:lnTo>
                      <a:pt x="163" y="550"/>
                    </a:lnTo>
                    <a:lnTo>
                      <a:pt x="140" y="551"/>
                    </a:lnTo>
                    <a:lnTo>
                      <a:pt x="119" y="551"/>
                    </a:lnTo>
                    <a:lnTo>
                      <a:pt x="100" y="549"/>
                    </a:lnTo>
                    <a:lnTo>
                      <a:pt x="83" y="546"/>
                    </a:lnTo>
                    <a:lnTo>
                      <a:pt x="68" y="540"/>
                    </a:lnTo>
                    <a:lnTo>
                      <a:pt x="55" y="533"/>
                    </a:lnTo>
                    <a:lnTo>
                      <a:pt x="45" y="524"/>
                    </a:lnTo>
                    <a:lnTo>
                      <a:pt x="31" y="505"/>
                    </a:lnTo>
                    <a:lnTo>
                      <a:pt x="22" y="486"/>
                    </a:lnTo>
                    <a:lnTo>
                      <a:pt x="16" y="464"/>
                    </a:lnTo>
                    <a:lnTo>
                      <a:pt x="16" y="440"/>
                    </a:lnTo>
                    <a:lnTo>
                      <a:pt x="23" y="406"/>
                    </a:lnTo>
                    <a:lnTo>
                      <a:pt x="36" y="372"/>
                    </a:lnTo>
                    <a:lnTo>
                      <a:pt x="54" y="336"/>
                    </a:lnTo>
                    <a:lnTo>
                      <a:pt x="78" y="300"/>
                    </a:lnTo>
                    <a:lnTo>
                      <a:pt x="105" y="265"/>
                    </a:lnTo>
                    <a:lnTo>
                      <a:pt x="135" y="230"/>
                    </a:lnTo>
                    <a:lnTo>
                      <a:pt x="167" y="195"/>
                    </a:lnTo>
                    <a:lnTo>
                      <a:pt x="199" y="162"/>
                    </a:lnTo>
                    <a:lnTo>
                      <a:pt x="231" y="132"/>
                    </a:lnTo>
                    <a:lnTo>
                      <a:pt x="263" y="103"/>
                    </a:lnTo>
                    <a:lnTo>
                      <a:pt x="291" y="78"/>
                    </a:lnTo>
                    <a:lnTo>
                      <a:pt x="318" y="57"/>
                    </a:lnTo>
                    <a:lnTo>
                      <a:pt x="340" y="39"/>
                    </a:lnTo>
                    <a:lnTo>
                      <a:pt x="357" y="25"/>
                    </a:lnTo>
                    <a:lnTo>
                      <a:pt x="369" y="17"/>
                    </a:lnTo>
                    <a:lnTo>
                      <a:pt x="373" y="14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924023" y="3504914"/>
              <a:ext cx="2229154" cy="463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>
                      <a:lumMod val="90000"/>
                    </a:schemeClr>
                  </a:solidFill>
                  <a:latin typeface="+mj-lt"/>
                </a:rPr>
                <a:t>Awaiting</a:t>
              </a:r>
            </a:p>
            <a:p>
              <a:pPr algn="ctr"/>
              <a:r>
                <a:rPr lang="en-US" sz="2000" dirty="0">
                  <a:solidFill>
                    <a:schemeClr val="bg2">
                      <a:lumMod val="90000"/>
                    </a:schemeClr>
                  </a:solidFill>
                  <a:latin typeface="+mj-lt"/>
                </a:rPr>
                <a:t>Processing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194722" y="4271605"/>
            <a:ext cx="2057400" cy="2175573"/>
            <a:chOff x="5777346" y="3001934"/>
            <a:chExt cx="1337671" cy="1414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4" name="Group 23"/>
            <p:cNvGrpSpPr/>
            <p:nvPr/>
          </p:nvGrpSpPr>
          <p:grpSpPr>
            <a:xfrm rot="20632859">
              <a:off x="5777346" y="3001934"/>
              <a:ext cx="1337671" cy="1414504"/>
              <a:chOff x="4129088" y="2900363"/>
              <a:chExt cx="1077913" cy="1139826"/>
            </a:xfrm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4252913" y="2955926"/>
                <a:ext cx="946150" cy="1084263"/>
              </a:xfrm>
              <a:custGeom>
                <a:avLst/>
                <a:gdLst>
                  <a:gd name="T0" fmla="*/ 1192 w 1192"/>
                  <a:gd name="T1" fmla="*/ 382 h 1366"/>
                  <a:gd name="T2" fmla="*/ 120 w 1192"/>
                  <a:gd name="T3" fmla="*/ 0 h 1366"/>
                  <a:gd name="T4" fmla="*/ 4 w 1192"/>
                  <a:gd name="T5" fmla="*/ 1066 h 1366"/>
                  <a:gd name="T6" fmla="*/ 0 w 1192"/>
                  <a:gd name="T7" fmla="*/ 1083 h 1366"/>
                  <a:gd name="T8" fmla="*/ 0 w 1192"/>
                  <a:gd name="T9" fmla="*/ 1100 h 1366"/>
                  <a:gd name="T10" fmla="*/ 4 w 1192"/>
                  <a:gd name="T11" fmla="*/ 1118 h 1366"/>
                  <a:gd name="T12" fmla="*/ 10 w 1192"/>
                  <a:gd name="T13" fmla="*/ 1136 h 1366"/>
                  <a:gd name="T14" fmla="*/ 19 w 1192"/>
                  <a:gd name="T15" fmla="*/ 1154 h 1366"/>
                  <a:gd name="T16" fmla="*/ 30 w 1192"/>
                  <a:gd name="T17" fmla="*/ 1172 h 1366"/>
                  <a:gd name="T18" fmla="*/ 45 w 1192"/>
                  <a:gd name="T19" fmla="*/ 1191 h 1366"/>
                  <a:gd name="T20" fmla="*/ 63 w 1192"/>
                  <a:gd name="T21" fmla="*/ 1209 h 1366"/>
                  <a:gd name="T22" fmla="*/ 82 w 1192"/>
                  <a:gd name="T23" fmla="*/ 1226 h 1366"/>
                  <a:gd name="T24" fmla="*/ 104 w 1192"/>
                  <a:gd name="T25" fmla="*/ 1244 h 1366"/>
                  <a:gd name="T26" fmla="*/ 127 w 1192"/>
                  <a:gd name="T27" fmla="*/ 1261 h 1366"/>
                  <a:gd name="T28" fmla="*/ 154 w 1192"/>
                  <a:gd name="T29" fmla="*/ 1277 h 1366"/>
                  <a:gd name="T30" fmla="*/ 181 w 1192"/>
                  <a:gd name="T31" fmla="*/ 1292 h 1366"/>
                  <a:gd name="T32" fmla="*/ 211 w 1192"/>
                  <a:gd name="T33" fmla="*/ 1306 h 1366"/>
                  <a:gd name="T34" fmla="*/ 242 w 1192"/>
                  <a:gd name="T35" fmla="*/ 1320 h 1366"/>
                  <a:gd name="T36" fmla="*/ 275 w 1192"/>
                  <a:gd name="T37" fmla="*/ 1331 h 1366"/>
                  <a:gd name="T38" fmla="*/ 303 w 1192"/>
                  <a:gd name="T39" fmla="*/ 1340 h 1366"/>
                  <a:gd name="T40" fmla="*/ 333 w 1192"/>
                  <a:gd name="T41" fmla="*/ 1349 h 1366"/>
                  <a:gd name="T42" fmla="*/ 361 w 1192"/>
                  <a:gd name="T43" fmla="*/ 1354 h 1366"/>
                  <a:gd name="T44" fmla="*/ 389 w 1192"/>
                  <a:gd name="T45" fmla="*/ 1360 h 1366"/>
                  <a:gd name="T46" fmla="*/ 416 w 1192"/>
                  <a:gd name="T47" fmla="*/ 1364 h 1366"/>
                  <a:gd name="T48" fmla="*/ 443 w 1192"/>
                  <a:gd name="T49" fmla="*/ 1365 h 1366"/>
                  <a:gd name="T50" fmla="*/ 468 w 1192"/>
                  <a:gd name="T51" fmla="*/ 1366 h 1366"/>
                  <a:gd name="T52" fmla="*/ 492 w 1192"/>
                  <a:gd name="T53" fmla="*/ 1365 h 1366"/>
                  <a:gd name="T54" fmla="*/ 516 w 1192"/>
                  <a:gd name="T55" fmla="*/ 1362 h 1366"/>
                  <a:gd name="T56" fmla="*/ 537 w 1192"/>
                  <a:gd name="T57" fmla="*/ 1359 h 1366"/>
                  <a:gd name="T58" fmla="*/ 557 w 1192"/>
                  <a:gd name="T59" fmla="*/ 1354 h 1366"/>
                  <a:gd name="T60" fmla="*/ 575 w 1192"/>
                  <a:gd name="T61" fmla="*/ 1347 h 1366"/>
                  <a:gd name="T62" fmla="*/ 592 w 1192"/>
                  <a:gd name="T63" fmla="*/ 1340 h 1366"/>
                  <a:gd name="T64" fmla="*/ 607 w 1192"/>
                  <a:gd name="T65" fmla="*/ 1331 h 1366"/>
                  <a:gd name="T66" fmla="*/ 619 w 1192"/>
                  <a:gd name="T67" fmla="*/ 1321 h 1366"/>
                  <a:gd name="T68" fmla="*/ 630 w 1192"/>
                  <a:gd name="T69" fmla="*/ 1309 h 1366"/>
                  <a:gd name="T70" fmla="*/ 634 w 1192"/>
                  <a:gd name="T71" fmla="*/ 1311 h 1366"/>
                  <a:gd name="T72" fmla="*/ 1192 w 1192"/>
                  <a:gd name="T73" fmla="*/ 382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2" h="1366">
                    <a:moveTo>
                      <a:pt x="1192" y="382"/>
                    </a:moveTo>
                    <a:lnTo>
                      <a:pt x="120" y="0"/>
                    </a:lnTo>
                    <a:lnTo>
                      <a:pt x="4" y="1066"/>
                    </a:lnTo>
                    <a:lnTo>
                      <a:pt x="0" y="1083"/>
                    </a:lnTo>
                    <a:lnTo>
                      <a:pt x="0" y="1100"/>
                    </a:lnTo>
                    <a:lnTo>
                      <a:pt x="4" y="1118"/>
                    </a:lnTo>
                    <a:lnTo>
                      <a:pt x="10" y="1136"/>
                    </a:lnTo>
                    <a:lnTo>
                      <a:pt x="19" y="1154"/>
                    </a:lnTo>
                    <a:lnTo>
                      <a:pt x="30" y="1172"/>
                    </a:lnTo>
                    <a:lnTo>
                      <a:pt x="45" y="1191"/>
                    </a:lnTo>
                    <a:lnTo>
                      <a:pt x="63" y="1209"/>
                    </a:lnTo>
                    <a:lnTo>
                      <a:pt x="82" y="1226"/>
                    </a:lnTo>
                    <a:lnTo>
                      <a:pt x="104" y="1244"/>
                    </a:lnTo>
                    <a:lnTo>
                      <a:pt x="127" y="1261"/>
                    </a:lnTo>
                    <a:lnTo>
                      <a:pt x="154" y="1277"/>
                    </a:lnTo>
                    <a:lnTo>
                      <a:pt x="181" y="1292"/>
                    </a:lnTo>
                    <a:lnTo>
                      <a:pt x="211" y="1306"/>
                    </a:lnTo>
                    <a:lnTo>
                      <a:pt x="242" y="1320"/>
                    </a:lnTo>
                    <a:lnTo>
                      <a:pt x="275" y="1331"/>
                    </a:lnTo>
                    <a:lnTo>
                      <a:pt x="303" y="1340"/>
                    </a:lnTo>
                    <a:lnTo>
                      <a:pt x="333" y="1349"/>
                    </a:lnTo>
                    <a:lnTo>
                      <a:pt x="361" y="1354"/>
                    </a:lnTo>
                    <a:lnTo>
                      <a:pt x="389" y="1360"/>
                    </a:lnTo>
                    <a:lnTo>
                      <a:pt x="416" y="1364"/>
                    </a:lnTo>
                    <a:lnTo>
                      <a:pt x="443" y="1365"/>
                    </a:lnTo>
                    <a:lnTo>
                      <a:pt x="468" y="1366"/>
                    </a:lnTo>
                    <a:lnTo>
                      <a:pt x="492" y="1365"/>
                    </a:lnTo>
                    <a:lnTo>
                      <a:pt x="516" y="1362"/>
                    </a:lnTo>
                    <a:lnTo>
                      <a:pt x="537" y="1359"/>
                    </a:lnTo>
                    <a:lnTo>
                      <a:pt x="557" y="1354"/>
                    </a:lnTo>
                    <a:lnTo>
                      <a:pt x="575" y="1347"/>
                    </a:lnTo>
                    <a:lnTo>
                      <a:pt x="592" y="1340"/>
                    </a:lnTo>
                    <a:lnTo>
                      <a:pt x="607" y="1331"/>
                    </a:lnTo>
                    <a:lnTo>
                      <a:pt x="619" y="1321"/>
                    </a:lnTo>
                    <a:lnTo>
                      <a:pt x="630" y="1309"/>
                    </a:lnTo>
                    <a:lnTo>
                      <a:pt x="634" y="1311"/>
                    </a:lnTo>
                    <a:lnTo>
                      <a:pt x="1192" y="382"/>
                    </a:lnTo>
                    <a:close/>
                  </a:path>
                </a:pathLst>
              </a:custGeom>
              <a:solidFill>
                <a:srgbClr val="D1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4256088" y="2955926"/>
                <a:ext cx="411163" cy="1017588"/>
              </a:xfrm>
              <a:custGeom>
                <a:avLst/>
                <a:gdLst>
                  <a:gd name="T0" fmla="*/ 518 w 518"/>
                  <a:gd name="T1" fmla="*/ 329 h 1282"/>
                  <a:gd name="T2" fmla="*/ 198 w 518"/>
                  <a:gd name="T3" fmla="*/ 1282 h 1282"/>
                  <a:gd name="T4" fmla="*/ 197 w 518"/>
                  <a:gd name="T5" fmla="*/ 1282 h 1282"/>
                  <a:gd name="T6" fmla="*/ 192 w 518"/>
                  <a:gd name="T7" fmla="*/ 1281 h 1282"/>
                  <a:gd name="T8" fmla="*/ 185 w 518"/>
                  <a:gd name="T9" fmla="*/ 1278 h 1282"/>
                  <a:gd name="T10" fmla="*/ 175 w 518"/>
                  <a:gd name="T11" fmla="*/ 1275 h 1282"/>
                  <a:gd name="T12" fmla="*/ 165 w 518"/>
                  <a:gd name="T13" fmla="*/ 1270 h 1282"/>
                  <a:gd name="T14" fmla="*/ 151 w 518"/>
                  <a:gd name="T15" fmla="*/ 1264 h 1282"/>
                  <a:gd name="T16" fmla="*/ 137 w 518"/>
                  <a:gd name="T17" fmla="*/ 1256 h 1282"/>
                  <a:gd name="T18" fmla="*/ 122 w 518"/>
                  <a:gd name="T19" fmla="*/ 1248 h 1282"/>
                  <a:gd name="T20" fmla="*/ 106 w 518"/>
                  <a:gd name="T21" fmla="*/ 1238 h 1282"/>
                  <a:gd name="T22" fmla="*/ 89 w 518"/>
                  <a:gd name="T23" fmla="*/ 1225 h 1282"/>
                  <a:gd name="T24" fmla="*/ 72 w 518"/>
                  <a:gd name="T25" fmla="*/ 1210 h 1282"/>
                  <a:gd name="T26" fmla="*/ 56 w 518"/>
                  <a:gd name="T27" fmla="*/ 1194 h 1282"/>
                  <a:gd name="T28" fmla="*/ 40 w 518"/>
                  <a:gd name="T29" fmla="*/ 1176 h 1282"/>
                  <a:gd name="T30" fmla="*/ 25 w 518"/>
                  <a:gd name="T31" fmla="*/ 1155 h 1282"/>
                  <a:gd name="T32" fmla="*/ 13 w 518"/>
                  <a:gd name="T33" fmla="*/ 1131 h 1282"/>
                  <a:gd name="T34" fmla="*/ 0 w 518"/>
                  <a:gd name="T35" fmla="*/ 1106 h 1282"/>
                  <a:gd name="T36" fmla="*/ 116 w 518"/>
                  <a:gd name="T37" fmla="*/ 0 h 1282"/>
                  <a:gd name="T38" fmla="*/ 117 w 518"/>
                  <a:gd name="T39" fmla="*/ 2 h 1282"/>
                  <a:gd name="T40" fmla="*/ 122 w 518"/>
                  <a:gd name="T41" fmla="*/ 10 h 1282"/>
                  <a:gd name="T42" fmla="*/ 129 w 518"/>
                  <a:gd name="T43" fmla="*/ 22 h 1282"/>
                  <a:gd name="T44" fmla="*/ 139 w 518"/>
                  <a:gd name="T45" fmla="*/ 37 h 1282"/>
                  <a:gd name="T46" fmla="*/ 152 w 518"/>
                  <a:gd name="T47" fmla="*/ 55 h 1282"/>
                  <a:gd name="T48" fmla="*/ 168 w 518"/>
                  <a:gd name="T49" fmla="*/ 76 h 1282"/>
                  <a:gd name="T50" fmla="*/ 188 w 518"/>
                  <a:gd name="T51" fmla="*/ 100 h 1282"/>
                  <a:gd name="T52" fmla="*/ 211 w 518"/>
                  <a:gd name="T53" fmla="*/ 124 h 1282"/>
                  <a:gd name="T54" fmla="*/ 236 w 518"/>
                  <a:gd name="T55" fmla="*/ 151 h 1282"/>
                  <a:gd name="T56" fmla="*/ 266 w 518"/>
                  <a:gd name="T57" fmla="*/ 179 h 1282"/>
                  <a:gd name="T58" fmla="*/ 298 w 518"/>
                  <a:gd name="T59" fmla="*/ 206 h 1282"/>
                  <a:gd name="T60" fmla="*/ 335 w 518"/>
                  <a:gd name="T61" fmla="*/ 233 h 1282"/>
                  <a:gd name="T62" fmla="*/ 376 w 518"/>
                  <a:gd name="T63" fmla="*/ 259 h 1282"/>
                  <a:gd name="T64" fmla="*/ 419 w 518"/>
                  <a:gd name="T65" fmla="*/ 285 h 1282"/>
                  <a:gd name="T66" fmla="*/ 467 w 518"/>
                  <a:gd name="T67" fmla="*/ 309 h 1282"/>
                  <a:gd name="T68" fmla="*/ 518 w 518"/>
                  <a:gd name="T69" fmla="*/ 329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8" h="1282">
                    <a:moveTo>
                      <a:pt x="518" y="329"/>
                    </a:moveTo>
                    <a:lnTo>
                      <a:pt x="198" y="1282"/>
                    </a:lnTo>
                    <a:lnTo>
                      <a:pt x="197" y="1282"/>
                    </a:lnTo>
                    <a:lnTo>
                      <a:pt x="192" y="1281"/>
                    </a:lnTo>
                    <a:lnTo>
                      <a:pt x="185" y="1278"/>
                    </a:lnTo>
                    <a:lnTo>
                      <a:pt x="175" y="1275"/>
                    </a:lnTo>
                    <a:lnTo>
                      <a:pt x="165" y="1270"/>
                    </a:lnTo>
                    <a:lnTo>
                      <a:pt x="151" y="1264"/>
                    </a:lnTo>
                    <a:lnTo>
                      <a:pt x="137" y="1256"/>
                    </a:lnTo>
                    <a:lnTo>
                      <a:pt x="122" y="1248"/>
                    </a:lnTo>
                    <a:lnTo>
                      <a:pt x="106" y="1238"/>
                    </a:lnTo>
                    <a:lnTo>
                      <a:pt x="89" y="1225"/>
                    </a:lnTo>
                    <a:lnTo>
                      <a:pt x="72" y="1210"/>
                    </a:lnTo>
                    <a:lnTo>
                      <a:pt x="56" y="1194"/>
                    </a:lnTo>
                    <a:lnTo>
                      <a:pt x="40" y="1176"/>
                    </a:lnTo>
                    <a:lnTo>
                      <a:pt x="25" y="1155"/>
                    </a:lnTo>
                    <a:lnTo>
                      <a:pt x="13" y="1131"/>
                    </a:lnTo>
                    <a:lnTo>
                      <a:pt x="0" y="1106"/>
                    </a:lnTo>
                    <a:lnTo>
                      <a:pt x="116" y="0"/>
                    </a:lnTo>
                    <a:lnTo>
                      <a:pt x="117" y="2"/>
                    </a:lnTo>
                    <a:lnTo>
                      <a:pt x="122" y="10"/>
                    </a:lnTo>
                    <a:lnTo>
                      <a:pt x="129" y="22"/>
                    </a:lnTo>
                    <a:lnTo>
                      <a:pt x="139" y="37"/>
                    </a:lnTo>
                    <a:lnTo>
                      <a:pt x="152" y="55"/>
                    </a:lnTo>
                    <a:lnTo>
                      <a:pt x="168" y="76"/>
                    </a:lnTo>
                    <a:lnTo>
                      <a:pt x="188" y="100"/>
                    </a:lnTo>
                    <a:lnTo>
                      <a:pt x="211" y="124"/>
                    </a:lnTo>
                    <a:lnTo>
                      <a:pt x="236" y="151"/>
                    </a:lnTo>
                    <a:lnTo>
                      <a:pt x="266" y="179"/>
                    </a:lnTo>
                    <a:lnTo>
                      <a:pt x="298" y="206"/>
                    </a:lnTo>
                    <a:lnTo>
                      <a:pt x="335" y="233"/>
                    </a:lnTo>
                    <a:lnTo>
                      <a:pt x="376" y="259"/>
                    </a:lnTo>
                    <a:lnTo>
                      <a:pt x="419" y="285"/>
                    </a:lnTo>
                    <a:lnTo>
                      <a:pt x="467" y="309"/>
                    </a:lnTo>
                    <a:lnTo>
                      <a:pt x="518" y="329"/>
                    </a:lnTo>
                    <a:close/>
                  </a:path>
                </a:pathLst>
              </a:custGeom>
              <a:solidFill>
                <a:srgbClr val="D1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"/>
              <p:cNvSpPr>
                <a:spLocks/>
              </p:cNvSpPr>
              <p:nvPr/>
            </p:nvSpPr>
            <p:spPr bwMode="auto">
              <a:xfrm>
                <a:off x="4344988" y="2900363"/>
                <a:ext cx="862013" cy="401638"/>
              </a:xfrm>
              <a:custGeom>
                <a:avLst/>
                <a:gdLst>
                  <a:gd name="T0" fmla="*/ 1074 w 1084"/>
                  <a:gd name="T1" fmla="*/ 454 h 506"/>
                  <a:gd name="T2" fmla="*/ 1040 w 1084"/>
                  <a:gd name="T3" fmla="*/ 480 h 506"/>
                  <a:gd name="T4" fmla="*/ 990 w 1084"/>
                  <a:gd name="T5" fmla="*/ 496 h 506"/>
                  <a:gd name="T6" fmla="*/ 923 w 1084"/>
                  <a:gd name="T7" fmla="*/ 504 h 506"/>
                  <a:gd name="T8" fmla="*/ 842 w 1084"/>
                  <a:gd name="T9" fmla="*/ 503 h 506"/>
                  <a:gd name="T10" fmla="*/ 750 w 1084"/>
                  <a:gd name="T11" fmla="*/ 493 h 506"/>
                  <a:gd name="T12" fmla="*/ 650 w 1084"/>
                  <a:gd name="T13" fmla="*/ 473 h 506"/>
                  <a:gd name="T14" fmla="*/ 541 w 1084"/>
                  <a:gd name="T15" fmla="*/ 444 h 506"/>
                  <a:gd name="T16" fmla="*/ 431 w 1084"/>
                  <a:gd name="T17" fmla="*/ 406 h 506"/>
                  <a:gd name="T18" fmla="*/ 328 w 1084"/>
                  <a:gd name="T19" fmla="*/ 364 h 506"/>
                  <a:gd name="T20" fmla="*/ 236 w 1084"/>
                  <a:gd name="T21" fmla="*/ 318 h 506"/>
                  <a:gd name="T22" fmla="*/ 157 w 1084"/>
                  <a:gd name="T23" fmla="*/ 269 h 506"/>
                  <a:gd name="T24" fmla="*/ 91 w 1084"/>
                  <a:gd name="T25" fmla="*/ 221 h 506"/>
                  <a:gd name="T26" fmla="*/ 41 w 1084"/>
                  <a:gd name="T27" fmla="*/ 174 h 506"/>
                  <a:gd name="T28" fmla="*/ 11 w 1084"/>
                  <a:gd name="T29" fmla="*/ 129 h 506"/>
                  <a:gd name="T30" fmla="*/ 0 w 1084"/>
                  <a:gd name="T31" fmla="*/ 87 h 506"/>
                  <a:gd name="T32" fmla="*/ 11 w 1084"/>
                  <a:gd name="T33" fmla="*/ 52 h 506"/>
                  <a:gd name="T34" fmla="*/ 44 w 1084"/>
                  <a:gd name="T35" fmla="*/ 25 h 506"/>
                  <a:gd name="T36" fmla="*/ 94 w 1084"/>
                  <a:gd name="T37" fmla="*/ 9 h 506"/>
                  <a:gd name="T38" fmla="*/ 161 w 1084"/>
                  <a:gd name="T39" fmla="*/ 1 h 506"/>
                  <a:gd name="T40" fmla="*/ 242 w 1084"/>
                  <a:gd name="T41" fmla="*/ 2 h 506"/>
                  <a:gd name="T42" fmla="*/ 334 w 1084"/>
                  <a:gd name="T43" fmla="*/ 13 h 506"/>
                  <a:gd name="T44" fmla="*/ 434 w 1084"/>
                  <a:gd name="T45" fmla="*/ 32 h 506"/>
                  <a:gd name="T46" fmla="*/ 541 w 1084"/>
                  <a:gd name="T47" fmla="*/ 61 h 506"/>
                  <a:gd name="T48" fmla="*/ 652 w 1084"/>
                  <a:gd name="T49" fmla="*/ 99 h 506"/>
                  <a:gd name="T50" fmla="*/ 755 w 1084"/>
                  <a:gd name="T51" fmla="*/ 142 h 506"/>
                  <a:gd name="T52" fmla="*/ 848 w 1084"/>
                  <a:gd name="T53" fmla="*/ 188 h 506"/>
                  <a:gd name="T54" fmla="*/ 927 w 1084"/>
                  <a:gd name="T55" fmla="*/ 236 h 506"/>
                  <a:gd name="T56" fmla="*/ 993 w 1084"/>
                  <a:gd name="T57" fmla="*/ 284 h 506"/>
                  <a:gd name="T58" fmla="*/ 1043 w 1084"/>
                  <a:gd name="T59" fmla="*/ 332 h 506"/>
                  <a:gd name="T60" fmla="*/ 1074 w 1084"/>
                  <a:gd name="T61" fmla="*/ 377 h 506"/>
                  <a:gd name="T62" fmla="*/ 1084 w 1084"/>
                  <a:gd name="T63" fmla="*/ 418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4" h="506">
                    <a:moveTo>
                      <a:pt x="1082" y="436"/>
                    </a:moveTo>
                    <a:lnTo>
                      <a:pt x="1074" y="454"/>
                    </a:lnTo>
                    <a:lnTo>
                      <a:pt x="1060" y="468"/>
                    </a:lnTo>
                    <a:lnTo>
                      <a:pt x="1040" y="480"/>
                    </a:lnTo>
                    <a:lnTo>
                      <a:pt x="1017" y="489"/>
                    </a:lnTo>
                    <a:lnTo>
                      <a:pt x="990" y="496"/>
                    </a:lnTo>
                    <a:lnTo>
                      <a:pt x="959" y="502"/>
                    </a:lnTo>
                    <a:lnTo>
                      <a:pt x="923" y="504"/>
                    </a:lnTo>
                    <a:lnTo>
                      <a:pt x="885" y="506"/>
                    </a:lnTo>
                    <a:lnTo>
                      <a:pt x="842" y="503"/>
                    </a:lnTo>
                    <a:lnTo>
                      <a:pt x="797" y="499"/>
                    </a:lnTo>
                    <a:lnTo>
                      <a:pt x="750" y="493"/>
                    </a:lnTo>
                    <a:lnTo>
                      <a:pt x="700" y="484"/>
                    </a:lnTo>
                    <a:lnTo>
                      <a:pt x="650" y="473"/>
                    </a:lnTo>
                    <a:lnTo>
                      <a:pt x="596" y="459"/>
                    </a:lnTo>
                    <a:lnTo>
                      <a:pt x="541" y="444"/>
                    </a:lnTo>
                    <a:lnTo>
                      <a:pt x="486" y="426"/>
                    </a:lnTo>
                    <a:lnTo>
                      <a:pt x="431" y="406"/>
                    </a:lnTo>
                    <a:lnTo>
                      <a:pt x="379" y="386"/>
                    </a:lnTo>
                    <a:lnTo>
                      <a:pt x="328" y="364"/>
                    </a:lnTo>
                    <a:lnTo>
                      <a:pt x="281" y="341"/>
                    </a:lnTo>
                    <a:lnTo>
                      <a:pt x="236" y="318"/>
                    </a:lnTo>
                    <a:lnTo>
                      <a:pt x="195" y="294"/>
                    </a:lnTo>
                    <a:lnTo>
                      <a:pt x="157" y="269"/>
                    </a:lnTo>
                    <a:lnTo>
                      <a:pt x="122" y="245"/>
                    </a:lnTo>
                    <a:lnTo>
                      <a:pt x="91" y="221"/>
                    </a:lnTo>
                    <a:lnTo>
                      <a:pt x="64" y="197"/>
                    </a:lnTo>
                    <a:lnTo>
                      <a:pt x="41" y="174"/>
                    </a:lnTo>
                    <a:lnTo>
                      <a:pt x="24" y="151"/>
                    </a:lnTo>
                    <a:lnTo>
                      <a:pt x="11" y="129"/>
                    </a:lnTo>
                    <a:lnTo>
                      <a:pt x="3" y="108"/>
                    </a:lnTo>
                    <a:lnTo>
                      <a:pt x="0" y="87"/>
                    </a:lnTo>
                    <a:lnTo>
                      <a:pt x="3" y="69"/>
                    </a:lnTo>
                    <a:lnTo>
                      <a:pt x="11" y="52"/>
                    </a:lnTo>
                    <a:lnTo>
                      <a:pt x="25" y="38"/>
                    </a:lnTo>
                    <a:lnTo>
                      <a:pt x="44" y="25"/>
                    </a:lnTo>
                    <a:lnTo>
                      <a:pt x="68" y="16"/>
                    </a:lnTo>
                    <a:lnTo>
                      <a:pt x="94" y="9"/>
                    </a:lnTo>
                    <a:lnTo>
                      <a:pt x="127" y="3"/>
                    </a:lnTo>
                    <a:lnTo>
                      <a:pt x="161" y="1"/>
                    </a:lnTo>
                    <a:lnTo>
                      <a:pt x="200" y="0"/>
                    </a:lnTo>
                    <a:lnTo>
                      <a:pt x="242" y="2"/>
                    </a:lnTo>
                    <a:lnTo>
                      <a:pt x="287" y="7"/>
                    </a:lnTo>
                    <a:lnTo>
                      <a:pt x="334" y="13"/>
                    </a:lnTo>
                    <a:lnTo>
                      <a:pt x="382" y="22"/>
                    </a:lnTo>
                    <a:lnTo>
                      <a:pt x="434" y="32"/>
                    </a:lnTo>
                    <a:lnTo>
                      <a:pt x="487" y="46"/>
                    </a:lnTo>
                    <a:lnTo>
                      <a:pt x="541" y="61"/>
                    </a:lnTo>
                    <a:lnTo>
                      <a:pt x="597" y="79"/>
                    </a:lnTo>
                    <a:lnTo>
                      <a:pt x="652" y="99"/>
                    </a:lnTo>
                    <a:lnTo>
                      <a:pt x="705" y="120"/>
                    </a:lnTo>
                    <a:lnTo>
                      <a:pt x="755" y="142"/>
                    </a:lnTo>
                    <a:lnTo>
                      <a:pt x="803" y="165"/>
                    </a:lnTo>
                    <a:lnTo>
                      <a:pt x="848" y="188"/>
                    </a:lnTo>
                    <a:lnTo>
                      <a:pt x="889" y="212"/>
                    </a:lnTo>
                    <a:lnTo>
                      <a:pt x="927" y="236"/>
                    </a:lnTo>
                    <a:lnTo>
                      <a:pt x="962" y="260"/>
                    </a:lnTo>
                    <a:lnTo>
                      <a:pt x="993" y="284"/>
                    </a:lnTo>
                    <a:lnTo>
                      <a:pt x="1021" y="309"/>
                    </a:lnTo>
                    <a:lnTo>
                      <a:pt x="1043" y="332"/>
                    </a:lnTo>
                    <a:lnTo>
                      <a:pt x="1061" y="355"/>
                    </a:lnTo>
                    <a:lnTo>
                      <a:pt x="1074" y="377"/>
                    </a:lnTo>
                    <a:lnTo>
                      <a:pt x="1082" y="397"/>
                    </a:lnTo>
                    <a:lnTo>
                      <a:pt x="1084" y="418"/>
                    </a:lnTo>
                    <a:lnTo>
                      <a:pt x="1082" y="436"/>
                    </a:lnTo>
                    <a:close/>
                  </a:path>
                </a:pathLst>
              </a:custGeom>
              <a:solidFill>
                <a:srgbClr val="BAD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"/>
              <p:cNvSpPr>
                <a:spLocks/>
              </p:cNvSpPr>
              <p:nvPr/>
            </p:nvSpPr>
            <p:spPr bwMode="auto">
              <a:xfrm>
                <a:off x="4278313" y="3060701"/>
                <a:ext cx="223838" cy="866775"/>
              </a:xfrm>
              <a:custGeom>
                <a:avLst/>
                <a:gdLst>
                  <a:gd name="T0" fmla="*/ 149 w 281"/>
                  <a:gd name="T1" fmla="*/ 0 h 1093"/>
                  <a:gd name="T2" fmla="*/ 153 w 281"/>
                  <a:gd name="T3" fmla="*/ 4 h 1093"/>
                  <a:gd name="T4" fmla="*/ 164 w 281"/>
                  <a:gd name="T5" fmla="*/ 13 h 1093"/>
                  <a:gd name="T6" fmla="*/ 179 w 281"/>
                  <a:gd name="T7" fmla="*/ 27 h 1093"/>
                  <a:gd name="T8" fmla="*/ 199 w 281"/>
                  <a:gd name="T9" fmla="*/ 43 h 1093"/>
                  <a:gd name="T10" fmla="*/ 221 w 281"/>
                  <a:gd name="T11" fmla="*/ 60 h 1093"/>
                  <a:gd name="T12" fmla="*/ 243 w 281"/>
                  <a:gd name="T13" fmla="*/ 76 h 1093"/>
                  <a:gd name="T14" fmla="*/ 262 w 281"/>
                  <a:gd name="T15" fmla="*/ 90 h 1093"/>
                  <a:gd name="T16" fmla="*/ 281 w 281"/>
                  <a:gd name="T17" fmla="*/ 101 h 1093"/>
                  <a:gd name="T18" fmla="*/ 62 w 281"/>
                  <a:gd name="T19" fmla="*/ 1093 h 1093"/>
                  <a:gd name="T20" fmla="*/ 60 w 281"/>
                  <a:gd name="T21" fmla="*/ 1092 h 1093"/>
                  <a:gd name="T22" fmla="*/ 54 w 281"/>
                  <a:gd name="T23" fmla="*/ 1087 h 1093"/>
                  <a:gd name="T24" fmla="*/ 46 w 281"/>
                  <a:gd name="T25" fmla="*/ 1082 h 1093"/>
                  <a:gd name="T26" fmla="*/ 35 w 281"/>
                  <a:gd name="T27" fmla="*/ 1074 h 1093"/>
                  <a:gd name="T28" fmla="*/ 25 w 281"/>
                  <a:gd name="T29" fmla="*/ 1064 h 1093"/>
                  <a:gd name="T30" fmla="*/ 15 w 281"/>
                  <a:gd name="T31" fmla="*/ 1054 h 1093"/>
                  <a:gd name="T32" fmla="*/ 5 w 281"/>
                  <a:gd name="T33" fmla="*/ 1045 h 1093"/>
                  <a:gd name="T34" fmla="*/ 0 w 281"/>
                  <a:gd name="T35" fmla="*/ 1034 h 1093"/>
                  <a:gd name="T36" fmla="*/ 2 w 281"/>
                  <a:gd name="T37" fmla="*/ 983 h 1093"/>
                  <a:gd name="T38" fmla="*/ 18 w 281"/>
                  <a:gd name="T39" fmla="*/ 863 h 1093"/>
                  <a:gd name="T40" fmla="*/ 41 w 281"/>
                  <a:gd name="T41" fmla="*/ 697 h 1093"/>
                  <a:gd name="T42" fmla="*/ 70 w 281"/>
                  <a:gd name="T43" fmla="*/ 508 h 1093"/>
                  <a:gd name="T44" fmla="*/ 99 w 281"/>
                  <a:gd name="T45" fmla="*/ 322 h 1093"/>
                  <a:gd name="T46" fmla="*/ 124 w 281"/>
                  <a:gd name="T47" fmla="*/ 158 h 1093"/>
                  <a:gd name="T48" fmla="*/ 143 w 281"/>
                  <a:gd name="T49" fmla="*/ 44 h 1093"/>
                  <a:gd name="T50" fmla="*/ 149 w 281"/>
                  <a:gd name="T51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1" h="1093">
                    <a:moveTo>
                      <a:pt x="149" y="0"/>
                    </a:moveTo>
                    <a:lnTo>
                      <a:pt x="153" y="4"/>
                    </a:lnTo>
                    <a:lnTo>
                      <a:pt x="164" y="13"/>
                    </a:lnTo>
                    <a:lnTo>
                      <a:pt x="179" y="27"/>
                    </a:lnTo>
                    <a:lnTo>
                      <a:pt x="199" y="43"/>
                    </a:lnTo>
                    <a:lnTo>
                      <a:pt x="221" y="60"/>
                    </a:lnTo>
                    <a:lnTo>
                      <a:pt x="243" y="76"/>
                    </a:lnTo>
                    <a:lnTo>
                      <a:pt x="262" y="90"/>
                    </a:lnTo>
                    <a:lnTo>
                      <a:pt x="281" y="101"/>
                    </a:lnTo>
                    <a:lnTo>
                      <a:pt x="62" y="1093"/>
                    </a:lnTo>
                    <a:lnTo>
                      <a:pt x="60" y="1092"/>
                    </a:lnTo>
                    <a:lnTo>
                      <a:pt x="54" y="1087"/>
                    </a:lnTo>
                    <a:lnTo>
                      <a:pt x="46" y="1082"/>
                    </a:lnTo>
                    <a:lnTo>
                      <a:pt x="35" y="1074"/>
                    </a:lnTo>
                    <a:lnTo>
                      <a:pt x="25" y="1064"/>
                    </a:lnTo>
                    <a:lnTo>
                      <a:pt x="15" y="1054"/>
                    </a:lnTo>
                    <a:lnTo>
                      <a:pt x="5" y="1045"/>
                    </a:lnTo>
                    <a:lnTo>
                      <a:pt x="0" y="1034"/>
                    </a:lnTo>
                    <a:lnTo>
                      <a:pt x="2" y="983"/>
                    </a:lnTo>
                    <a:lnTo>
                      <a:pt x="18" y="863"/>
                    </a:lnTo>
                    <a:lnTo>
                      <a:pt x="41" y="697"/>
                    </a:lnTo>
                    <a:lnTo>
                      <a:pt x="70" y="508"/>
                    </a:lnTo>
                    <a:lnTo>
                      <a:pt x="99" y="322"/>
                    </a:lnTo>
                    <a:lnTo>
                      <a:pt x="124" y="158"/>
                    </a:lnTo>
                    <a:lnTo>
                      <a:pt x="143" y="44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D1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4392613" y="3133726"/>
                <a:ext cx="88900" cy="90488"/>
              </a:xfrm>
              <a:custGeom>
                <a:avLst/>
                <a:gdLst>
                  <a:gd name="T0" fmla="*/ 73 w 112"/>
                  <a:gd name="T1" fmla="*/ 4 h 116"/>
                  <a:gd name="T2" fmla="*/ 68 w 112"/>
                  <a:gd name="T3" fmla="*/ 2 h 116"/>
                  <a:gd name="T4" fmla="*/ 63 w 112"/>
                  <a:gd name="T5" fmla="*/ 0 h 116"/>
                  <a:gd name="T6" fmla="*/ 57 w 112"/>
                  <a:gd name="T7" fmla="*/ 0 h 116"/>
                  <a:gd name="T8" fmla="*/ 53 w 112"/>
                  <a:gd name="T9" fmla="*/ 0 h 116"/>
                  <a:gd name="T10" fmla="*/ 47 w 112"/>
                  <a:gd name="T11" fmla="*/ 0 h 116"/>
                  <a:gd name="T12" fmla="*/ 41 w 112"/>
                  <a:gd name="T13" fmla="*/ 2 h 116"/>
                  <a:gd name="T14" fmla="*/ 36 w 112"/>
                  <a:gd name="T15" fmla="*/ 4 h 116"/>
                  <a:gd name="T16" fmla="*/ 31 w 112"/>
                  <a:gd name="T17" fmla="*/ 6 h 116"/>
                  <a:gd name="T18" fmla="*/ 21 w 112"/>
                  <a:gd name="T19" fmla="*/ 12 h 116"/>
                  <a:gd name="T20" fmla="*/ 13 w 112"/>
                  <a:gd name="T21" fmla="*/ 20 h 116"/>
                  <a:gd name="T22" fmla="*/ 6 w 112"/>
                  <a:gd name="T23" fmla="*/ 29 h 116"/>
                  <a:gd name="T24" fmla="*/ 2 w 112"/>
                  <a:gd name="T25" fmla="*/ 40 h 116"/>
                  <a:gd name="T26" fmla="*/ 0 w 112"/>
                  <a:gd name="T27" fmla="*/ 51 h 116"/>
                  <a:gd name="T28" fmla="*/ 0 w 112"/>
                  <a:gd name="T29" fmla="*/ 63 h 116"/>
                  <a:gd name="T30" fmla="*/ 2 w 112"/>
                  <a:gd name="T31" fmla="*/ 73 h 116"/>
                  <a:gd name="T32" fmla="*/ 5 w 112"/>
                  <a:gd name="T33" fmla="*/ 83 h 116"/>
                  <a:gd name="T34" fmla="*/ 11 w 112"/>
                  <a:gd name="T35" fmla="*/ 93 h 116"/>
                  <a:gd name="T36" fmla="*/ 19 w 112"/>
                  <a:gd name="T37" fmla="*/ 101 h 116"/>
                  <a:gd name="T38" fmla="*/ 28 w 112"/>
                  <a:gd name="T39" fmla="*/ 108 h 116"/>
                  <a:gd name="T40" fmla="*/ 39 w 112"/>
                  <a:gd name="T41" fmla="*/ 112 h 116"/>
                  <a:gd name="T42" fmla="*/ 45 w 112"/>
                  <a:gd name="T43" fmla="*/ 114 h 116"/>
                  <a:gd name="T44" fmla="*/ 49 w 112"/>
                  <a:gd name="T45" fmla="*/ 116 h 116"/>
                  <a:gd name="T46" fmla="*/ 55 w 112"/>
                  <a:gd name="T47" fmla="*/ 116 h 116"/>
                  <a:gd name="T48" fmla="*/ 61 w 112"/>
                  <a:gd name="T49" fmla="*/ 116 h 116"/>
                  <a:gd name="T50" fmla="*/ 65 w 112"/>
                  <a:gd name="T51" fmla="*/ 116 h 116"/>
                  <a:gd name="T52" fmla="*/ 71 w 112"/>
                  <a:gd name="T53" fmla="*/ 114 h 116"/>
                  <a:gd name="T54" fmla="*/ 76 w 112"/>
                  <a:gd name="T55" fmla="*/ 112 h 116"/>
                  <a:gd name="T56" fmla="*/ 81 w 112"/>
                  <a:gd name="T57" fmla="*/ 110 h 116"/>
                  <a:gd name="T58" fmla="*/ 91 w 112"/>
                  <a:gd name="T59" fmla="*/ 104 h 116"/>
                  <a:gd name="T60" fmla="*/ 99 w 112"/>
                  <a:gd name="T61" fmla="*/ 96 h 116"/>
                  <a:gd name="T62" fmla="*/ 104 w 112"/>
                  <a:gd name="T63" fmla="*/ 87 h 116"/>
                  <a:gd name="T64" fmla="*/ 109 w 112"/>
                  <a:gd name="T65" fmla="*/ 76 h 116"/>
                  <a:gd name="T66" fmla="*/ 111 w 112"/>
                  <a:gd name="T67" fmla="*/ 65 h 116"/>
                  <a:gd name="T68" fmla="*/ 112 w 112"/>
                  <a:gd name="T69" fmla="*/ 53 h 116"/>
                  <a:gd name="T70" fmla="*/ 110 w 112"/>
                  <a:gd name="T71" fmla="*/ 43 h 116"/>
                  <a:gd name="T72" fmla="*/ 107 w 112"/>
                  <a:gd name="T73" fmla="*/ 33 h 116"/>
                  <a:gd name="T74" fmla="*/ 101 w 112"/>
                  <a:gd name="T75" fmla="*/ 24 h 116"/>
                  <a:gd name="T76" fmla="*/ 93 w 112"/>
                  <a:gd name="T77" fmla="*/ 15 h 116"/>
                  <a:gd name="T78" fmla="*/ 84 w 112"/>
                  <a:gd name="T79" fmla="*/ 9 h 116"/>
                  <a:gd name="T80" fmla="*/ 73 w 112"/>
                  <a:gd name="T81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16">
                    <a:moveTo>
                      <a:pt x="73" y="4"/>
                    </a:moveTo>
                    <a:lnTo>
                      <a:pt x="68" y="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1" y="2"/>
                    </a:lnTo>
                    <a:lnTo>
                      <a:pt x="36" y="4"/>
                    </a:lnTo>
                    <a:lnTo>
                      <a:pt x="31" y="6"/>
                    </a:lnTo>
                    <a:lnTo>
                      <a:pt x="21" y="12"/>
                    </a:lnTo>
                    <a:lnTo>
                      <a:pt x="13" y="20"/>
                    </a:lnTo>
                    <a:lnTo>
                      <a:pt x="6" y="29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2" y="73"/>
                    </a:lnTo>
                    <a:lnTo>
                      <a:pt x="5" y="83"/>
                    </a:lnTo>
                    <a:lnTo>
                      <a:pt x="11" y="93"/>
                    </a:lnTo>
                    <a:lnTo>
                      <a:pt x="19" y="101"/>
                    </a:lnTo>
                    <a:lnTo>
                      <a:pt x="28" y="108"/>
                    </a:lnTo>
                    <a:lnTo>
                      <a:pt x="39" y="112"/>
                    </a:lnTo>
                    <a:lnTo>
                      <a:pt x="45" y="114"/>
                    </a:lnTo>
                    <a:lnTo>
                      <a:pt x="49" y="116"/>
                    </a:lnTo>
                    <a:lnTo>
                      <a:pt x="55" y="116"/>
                    </a:lnTo>
                    <a:lnTo>
                      <a:pt x="61" y="116"/>
                    </a:lnTo>
                    <a:lnTo>
                      <a:pt x="65" y="116"/>
                    </a:lnTo>
                    <a:lnTo>
                      <a:pt x="71" y="114"/>
                    </a:lnTo>
                    <a:lnTo>
                      <a:pt x="76" y="112"/>
                    </a:lnTo>
                    <a:lnTo>
                      <a:pt x="81" y="110"/>
                    </a:lnTo>
                    <a:lnTo>
                      <a:pt x="91" y="104"/>
                    </a:lnTo>
                    <a:lnTo>
                      <a:pt x="99" y="96"/>
                    </a:lnTo>
                    <a:lnTo>
                      <a:pt x="104" y="87"/>
                    </a:lnTo>
                    <a:lnTo>
                      <a:pt x="109" y="76"/>
                    </a:lnTo>
                    <a:lnTo>
                      <a:pt x="111" y="65"/>
                    </a:lnTo>
                    <a:lnTo>
                      <a:pt x="112" y="53"/>
                    </a:lnTo>
                    <a:lnTo>
                      <a:pt x="110" y="43"/>
                    </a:lnTo>
                    <a:lnTo>
                      <a:pt x="107" y="33"/>
                    </a:lnTo>
                    <a:lnTo>
                      <a:pt x="101" y="24"/>
                    </a:lnTo>
                    <a:lnTo>
                      <a:pt x="93" y="15"/>
                    </a:lnTo>
                    <a:lnTo>
                      <a:pt x="84" y="9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91C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4405313" y="3146426"/>
                <a:ext cx="63500" cy="65088"/>
              </a:xfrm>
              <a:custGeom>
                <a:avLst/>
                <a:gdLst>
                  <a:gd name="T0" fmla="*/ 78 w 80"/>
                  <a:gd name="T1" fmla="*/ 54 h 83"/>
                  <a:gd name="T2" fmla="*/ 75 w 80"/>
                  <a:gd name="T3" fmla="*/ 62 h 83"/>
                  <a:gd name="T4" fmla="*/ 70 w 80"/>
                  <a:gd name="T5" fmla="*/ 69 h 83"/>
                  <a:gd name="T6" fmla="*/ 65 w 80"/>
                  <a:gd name="T7" fmla="*/ 73 h 83"/>
                  <a:gd name="T8" fmla="*/ 58 w 80"/>
                  <a:gd name="T9" fmla="*/ 78 h 83"/>
                  <a:gd name="T10" fmla="*/ 50 w 80"/>
                  <a:gd name="T11" fmla="*/ 81 h 83"/>
                  <a:gd name="T12" fmla="*/ 43 w 80"/>
                  <a:gd name="T13" fmla="*/ 83 h 83"/>
                  <a:gd name="T14" fmla="*/ 35 w 80"/>
                  <a:gd name="T15" fmla="*/ 83 h 83"/>
                  <a:gd name="T16" fmla="*/ 27 w 80"/>
                  <a:gd name="T17" fmla="*/ 80 h 83"/>
                  <a:gd name="T18" fmla="*/ 14 w 80"/>
                  <a:gd name="T19" fmla="*/ 72 h 83"/>
                  <a:gd name="T20" fmla="*/ 4 w 80"/>
                  <a:gd name="T21" fmla="*/ 59 h 83"/>
                  <a:gd name="T22" fmla="*/ 0 w 80"/>
                  <a:gd name="T23" fmla="*/ 45 h 83"/>
                  <a:gd name="T24" fmla="*/ 2 w 80"/>
                  <a:gd name="T25" fmla="*/ 28 h 83"/>
                  <a:gd name="T26" fmla="*/ 5 w 80"/>
                  <a:gd name="T27" fmla="*/ 20 h 83"/>
                  <a:gd name="T28" fmla="*/ 10 w 80"/>
                  <a:gd name="T29" fmla="*/ 13 h 83"/>
                  <a:gd name="T30" fmla="*/ 15 w 80"/>
                  <a:gd name="T31" fmla="*/ 9 h 83"/>
                  <a:gd name="T32" fmla="*/ 22 w 80"/>
                  <a:gd name="T33" fmla="*/ 4 h 83"/>
                  <a:gd name="T34" fmla="*/ 30 w 80"/>
                  <a:gd name="T35" fmla="*/ 1 h 83"/>
                  <a:gd name="T36" fmla="*/ 38 w 80"/>
                  <a:gd name="T37" fmla="*/ 0 h 83"/>
                  <a:gd name="T38" fmla="*/ 45 w 80"/>
                  <a:gd name="T39" fmla="*/ 0 h 83"/>
                  <a:gd name="T40" fmla="*/ 53 w 80"/>
                  <a:gd name="T41" fmla="*/ 2 h 83"/>
                  <a:gd name="T42" fmla="*/ 67 w 80"/>
                  <a:gd name="T43" fmla="*/ 10 h 83"/>
                  <a:gd name="T44" fmla="*/ 76 w 80"/>
                  <a:gd name="T45" fmla="*/ 23 h 83"/>
                  <a:gd name="T46" fmla="*/ 80 w 80"/>
                  <a:gd name="T47" fmla="*/ 38 h 83"/>
                  <a:gd name="T48" fmla="*/ 78 w 80"/>
                  <a:gd name="T49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0" h="83">
                    <a:moveTo>
                      <a:pt x="78" y="54"/>
                    </a:moveTo>
                    <a:lnTo>
                      <a:pt x="75" y="62"/>
                    </a:lnTo>
                    <a:lnTo>
                      <a:pt x="70" y="69"/>
                    </a:lnTo>
                    <a:lnTo>
                      <a:pt x="65" y="73"/>
                    </a:lnTo>
                    <a:lnTo>
                      <a:pt x="58" y="78"/>
                    </a:lnTo>
                    <a:lnTo>
                      <a:pt x="50" y="81"/>
                    </a:lnTo>
                    <a:lnTo>
                      <a:pt x="43" y="83"/>
                    </a:lnTo>
                    <a:lnTo>
                      <a:pt x="35" y="83"/>
                    </a:lnTo>
                    <a:lnTo>
                      <a:pt x="27" y="80"/>
                    </a:lnTo>
                    <a:lnTo>
                      <a:pt x="14" y="72"/>
                    </a:lnTo>
                    <a:lnTo>
                      <a:pt x="4" y="59"/>
                    </a:lnTo>
                    <a:lnTo>
                      <a:pt x="0" y="45"/>
                    </a:lnTo>
                    <a:lnTo>
                      <a:pt x="2" y="28"/>
                    </a:lnTo>
                    <a:lnTo>
                      <a:pt x="5" y="20"/>
                    </a:lnTo>
                    <a:lnTo>
                      <a:pt x="10" y="13"/>
                    </a:lnTo>
                    <a:lnTo>
                      <a:pt x="15" y="9"/>
                    </a:lnTo>
                    <a:lnTo>
                      <a:pt x="22" y="4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67" y="10"/>
                    </a:lnTo>
                    <a:lnTo>
                      <a:pt x="76" y="23"/>
                    </a:lnTo>
                    <a:lnTo>
                      <a:pt x="80" y="38"/>
                    </a:lnTo>
                    <a:lnTo>
                      <a:pt x="78" y="54"/>
                    </a:lnTo>
                    <a:close/>
                  </a:path>
                </a:pathLst>
              </a:custGeom>
              <a:solidFill>
                <a:srgbClr val="3F7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4129088" y="3189288"/>
                <a:ext cx="296863" cy="450850"/>
              </a:xfrm>
              <a:custGeom>
                <a:avLst/>
                <a:gdLst>
                  <a:gd name="T0" fmla="*/ 364 w 373"/>
                  <a:gd name="T1" fmla="*/ 0 h 567"/>
                  <a:gd name="T2" fmla="*/ 358 w 373"/>
                  <a:gd name="T3" fmla="*/ 4 h 567"/>
                  <a:gd name="T4" fmla="*/ 346 w 373"/>
                  <a:gd name="T5" fmla="*/ 15 h 567"/>
                  <a:gd name="T6" fmla="*/ 327 w 373"/>
                  <a:gd name="T7" fmla="*/ 29 h 567"/>
                  <a:gd name="T8" fmla="*/ 304 w 373"/>
                  <a:gd name="T9" fmla="*/ 47 h 567"/>
                  <a:gd name="T10" fmla="*/ 276 w 373"/>
                  <a:gd name="T11" fmla="*/ 70 h 567"/>
                  <a:gd name="T12" fmla="*/ 246 w 373"/>
                  <a:gd name="T13" fmla="*/ 95 h 567"/>
                  <a:gd name="T14" fmla="*/ 215 w 373"/>
                  <a:gd name="T15" fmla="*/ 124 h 567"/>
                  <a:gd name="T16" fmla="*/ 183 w 373"/>
                  <a:gd name="T17" fmla="*/ 155 h 567"/>
                  <a:gd name="T18" fmla="*/ 151 w 373"/>
                  <a:gd name="T19" fmla="*/ 189 h 567"/>
                  <a:gd name="T20" fmla="*/ 119 w 373"/>
                  <a:gd name="T21" fmla="*/ 223 h 567"/>
                  <a:gd name="T22" fmla="*/ 89 w 373"/>
                  <a:gd name="T23" fmla="*/ 259 h 567"/>
                  <a:gd name="T24" fmla="*/ 62 w 373"/>
                  <a:gd name="T25" fmla="*/ 296 h 567"/>
                  <a:gd name="T26" fmla="*/ 39 w 373"/>
                  <a:gd name="T27" fmla="*/ 333 h 567"/>
                  <a:gd name="T28" fmla="*/ 21 w 373"/>
                  <a:gd name="T29" fmla="*/ 368 h 567"/>
                  <a:gd name="T30" fmla="*/ 8 w 373"/>
                  <a:gd name="T31" fmla="*/ 404 h 567"/>
                  <a:gd name="T32" fmla="*/ 1 w 373"/>
                  <a:gd name="T33" fmla="*/ 438 h 567"/>
                  <a:gd name="T34" fmla="*/ 0 w 373"/>
                  <a:gd name="T35" fmla="*/ 452 h 567"/>
                  <a:gd name="T36" fmla="*/ 1 w 373"/>
                  <a:gd name="T37" fmla="*/ 466 h 567"/>
                  <a:gd name="T38" fmla="*/ 3 w 373"/>
                  <a:gd name="T39" fmla="*/ 479 h 567"/>
                  <a:gd name="T40" fmla="*/ 7 w 373"/>
                  <a:gd name="T41" fmla="*/ 491 h 567"/>
                  <a:gd name="T42" fmla="*/ 11 w 373"/>
                  <a:gd name="T43" fmla="*/ 503 h 567"/>
                  <a:gd name="T44" fmla="*/ 17 w 373"/>
                  <a:gd name="T45" fmla="*/ 514 h 567"/>
                  <a:gd name="T46" fmla="*/ 24 w 373"/>
                  <a:gd name="T47" fmla="*/ 525 h 567"/>
                  <a:gd name="T48" fmla="*/ 33 w 373"/>
                  <a:gd name="T49" fmla="*/ 535 h 567"/>
                  <a:gd name="T50" fmla="*/ 45 w 373"/>
                  <a:gd name="T51" fmla="*/ 546 h 567"/>
                  <a:gd name="T52" fmla="*/ 60 w 373"/>
                  <a:gd name="T53" fmla="*/ 554 h 567"/>
                  <a:gd name="T54" fmla="*/ 76 w 373"/>
                  <a:gd name="T55" fmla="*/ 561 h 567"/>
                  <a:gd name="T56" fmla="*/ 94 w 373"/>
                  <a:gd name="T57" fmla="*/ 564 h 567"/>
                  <a:gd name="T58" fmla="*/ 115 w 373"/>
                  <a:gd name="T59" fmla="*/ 567 h 567"/>
                  <a:gd name="T60" fmla="*/ 138 w 373"/>
                  <a:gd name="T61" fmla="*/ 567 h 567"/>
                  <a:gd name="T62" fmla="*/ 163 w 373"/>
                  <a:gd name="T63" fmla="*/ 566 h 567"/>
                  <a:gd name="T64" fmla="*/ 191 w 373"/>
                  <a:gd name="T65" fmla="*/ 563 h 567"/>
                  <a:gd name="T66" fmla="*/ 189 w 373"/>
                  <a:gd name="T67" fmla="*/ 547 h 567"/>
                  <a:gd name="T68" fmla="*/ 163 w 373"/>
                  <a:gd name="T69" fmla="*/ 550 h 567"/>
                  <a:gd name="T70" fmla="*/ 140 w 373"/>
                  <a:gd name="T71" fmla="*/ 551 h 567"/>
                  <a:gd name="T72" fmla="*/ 119 w 373"/>
                  <a:gd name="T73" fmla="*/ 551 h 567"/>
                  <a:gd name="T74" fmla="*/ 100 w 373"/>
                  <a:gd name="T75" fmla="*/ 549 h 567"/>
                  <a:gd name="T76" fmla="*/ 83 w 373"/>
                  <a:gd name="T77" fmla="*/ 546 h 567"/>
                  <a:gd name="T78" fmla="*/ 68 w 373"/>
                  <a:gd name="T79" fmla="*/ 540 h 567"/>
                  <a:gd name="T80" fmla="*/ 55 w 373"/>
                  <a:gd name="T81" fmla="*/ 533 h 567"/>
                  <a:gd name="T82" fmla="*/ 45 w 373"/>
                  <a:gd name="T83" fmla="*/ 524 h 567"/>
                  <a:gd name="T84" fmla="*/ 31 w 373"/>
                  <a:gd name="T85" fmla="*/ 505 h 567"/>
                  <a:gd name="T86" fmla="*/ 22 w 373"/>
                  <a:gd name="T87" fmla="*/ 486 h 567"/>
                  <a:gd name="T88" fmla="*/ 16 w 373"/>
                  <a:gd name="T89" fmla="*/ 464 h 567"/>
                  <a:gd name="T90" fmla="*/ 16 w 373"/>
                  <a:gd name="T91" fmla="*/ 440 h 567"/>
                  <a:gd name="T92" fmla="*/ 23 w 373"/>
                  <a:gd name="T93" fmla="*/ 406 h 567"/>
                  <a:gd name="T94" fmla="*/ 36 w 373"/>
                  <a:gd name="T95" fmla="*/ 372 h 567"/>
                  <a:gd name="T96" fmla="*/ 54 w 373"/>
                  <a:gd name="T97" fmla="*/ 336 h 567"/>
                  <a:gd name="T98" fmla="*/ 78 w 373"/>
                  <a:gd name="T99" fmla="*/ 300 h 567"/>
                  <a:gd name="T100" fmla="*/ 105 w 373"/>
                  <a:gd name="T101" fmla="*/ 265 h 567"/>
                  <a:gd name="T102" fmla="*/ 135 w 373"/>
                  <a:gd name="T103" fmla="*/ 230 h 567"/>
                  <a:gd name="T104" fmla="*/ 167 w 373"/>
                  <a:gd name="T105" fmla="*/ 195 h 567"/>
                  <a:gd name="T106" fmla="*/ 199 w 373"/>
                  <a:gd name="T107" fmla="*/ 162 h 567"/>
                  <a:gd name="T108" fmla="*/ 231 w 373"/>
                  <a:gd name="T109" fmla="*/ 132 h 567"/>
                  <a:gd name="T110" fmla="*/ 263 w 373"/>
                  <a:gd name="T111" fmla="*/ 103 h 567"/>
                  <a:gd name="T112" fmla="*/ 291 w 373"/>
                  <a:gd name="T113" fmla="*/ 78 h 567"/>
                  <a:gd name="T114" fmla="*/ 318 w 373"/>
                  <a:gd name="T115" fmla="*/ 57 h 567"/>
                  <a:gd name="T116" fmla="*/ 340 w 373"/>
                  <a:gd name="T117" fmla="*/ 39 h 567"/>
                  <a:gd name="T118" fmla="*/ 357 w 373"/>
                  <a:gd name="T119" fmla="*/ 25 h 567"/>
                  <a:gd name="T120" fmla="*/ 369 w 373"/>
                  <a:gd name="T121" fmla="*/ 17 h 567"/>
                  <a:gd name="T122" fmla="*/ 373 w 373"/>
                  <a:gd name="T123" fmla="*/ 14 h 567"/>
                  <a:gd name="T124" fmla="*/ 364 w 373"/>
                  <a:gd name="T125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" h="567">
                    <a:moveTo>
                      <a:pt x="364" y="0"/>
                    </a:moveTo>
                    <a:lnTo>
                      <a:pt x="358" y="4"/>
                    </a:lnTo>
                    <a:lnTo>
                      <a:pt x="346" y="15"/>
                    </a:lnTo>
                    <a:lnTo>
                      <a:pt x="327" y="29"/>
                    </a:lnTo>
                    <a:lnTo>
                      <a:pt x="304" y="47"/>
                    </a:lnTo>
                    <a:lnTo>
                      <a:pt x="276" y="70"/>
                    </a:lnTo>
                    <a:lnTo>
                      <a:pt x="246" y="95"/>
                    </a:lnTo>
                    <a:lnTo>
                      <a:pt x="215" y="124"/>
                    </a:lnTo>
                    <a:lnTo>
                      <a:pt x="183" y="155"/>
                    </a:lnTo>
                    <a:lnTo>
                      <a:pt x="151" y="189"/>
                    </a:lnTo>
                    <a:lnTo>
                      <a:pt x="119" y="223"/>
                    </a:lnTo>
                    <a:lnTo>
                      <a:pt x="89" y="259"/>
                    </a:lnTo>
                    <a:lnTo>
                      <a:pt x="62" y="296"/>
                    </a:lnTo>
                    <a:lnTo>
                      <a:pt x="39" y="333"/>
                    </a:lnTo>
                    <a:lnTo>
                      <a:pt x="21" y="368"/>
                    </a:lnTo>
                    <a:lnTo>
                      <a:pt x="8" y="404"/>
                    </a:lnTo>
                    <a:lnTo>
                      <a:pt x="1" y="438"/>
                    </a:lnTo>
                    <a:lnTo>
                      <a:pt x="0" y="452"/>
                    </a:lnTo>
                    <a:lnTo>
                      <a:pt x="1" y="466"/>
                    </a:lnTo>
                    <a:lnTo>
                      <a:pt x="3" y="479"/>
                    </a:lnTo>
                    <a:lnTo>
                      <a:pt x="7" y="491"/>
                    </a:lnTo>
                    <a:lnTo>
                      <a:pt x="11" y="503"/>
                    </a:lnTo>
                    <a:lnTo>
                      <a:pt x="17" y="514"/>
                    </a:lnTo>
                    <a:lnTo>
                      <a:pt x="24" y="525"/>
                    </a:lnTo>
                    <a:lnTo>
                      <a:pt x="33" y="535"/>
                    </a:lnTo>
                    <a:lnTo>
                      <a:pt x="45" y="546"/>
                    </a:lnTo>
                    <a:lnTo>
                      <a:pt x="60" y="554"/>
                    </a:lnTo>
                    <a:lnTo>
                      <a:pt x="76" y="561"/>
                    </a:lnTo>
                    <a:lnTo>
                      <a:pt x="94" y="564"/>
                    </a:lnTo>
                    <a:lnTo>
                      <a:pt x="115" y="567"/>
                    </a:lnTo>
                    <a:lnTo>
                      <a:pt x="138" y="567"/>
                    </a:lnTo>
                    <a:lnTo>
                      <a:pt x="163" y="566"/>
                    </a:lnTo>
                    <a:lnTo>
                      <a:pt x="191" y="563"/>
                    </a:lnTo>
                    <a:lnTo>
                      <a:pt x="189" y="547"/>
                    </a:lnTo>
                    <a:lnTo>
                      <a:pt x="163" y="550"/>
                    </a:lnTo>
                    <a:lnTo>
                      <a:pt x="140" y="551"/>
                    </a:lnTo>
                    <a:lnTo>
                      <a:pt x="119" y="551"/>
                    </a:lnTo>
                    <a:lnTo>
                      <a:pt x="100" y="549"/>
                    </a:lnTo>
                    <a:lnTo>
                      <a:pt x="83" y="546"/>
                    </a:lnTo>
                    <a:lnTo>
                      <a:pt x="68" y="540"/>
                    </a:lnTo>
                    <a:lnTo>
                      <a:pt x="55" y="533"/>
                    </a:lnTo>
                    <a:lnTo>
                      <a:pt x="45" y="524"/>
                    </a:lnTo>
                    <a:lnTo>
                      <a:pt x="31" y="505"/>
                    </a:lnTo>
                    <a:lnTo>
                      <a:pt x="22" y="486"/>
                    </a:lnTo>
                    <a:lnTo>
                      <a:pt x="16" y="464"/>
                    </a:lnTo>
                    <a:lnTo>
                      <a:pt x="16" y="440"/>
                    </a:lnTo>
                    <a:lnTo>
                      <a:pt x="23" y="406"/>
                    </a:lnTo>
                    <a:lnTo>
                      <a:pt x="36" y="372"/>
                    </a:lnTo>
                    <a:lnTo>
                      <a:pt x="54" y="336"/>
                    </a:lnTo>
                    <a:lnTo>
                      <a:pt x="78" y="300"/>
                    </a:lnTo>
                    <a:lnTo>
                      <a:pt x="105" y="265"/>
                    </a:lnTo>
                    <a:lnTo>
                      <a:pt x="135" y="230"/>
                    </a:lnTo>
                    <a:lnTo>
                      <a:pt x="167" y="195"/>
                    </a:lnTo>
                    <a:lnTo>
                      <a:pt x="199" y="162"/>
                    </a:lnTo>
                    <a:lnTo>
                      <a:pt x="231" y="132"/>
                    </a:lnTo>
                    <a:lnTo>
                      <a:pt x="263" y="103"/>
                    </a:lnTo>
                    <a:lnTo>
                      <a:pt x="291" y="78"/>
                    </a:lnTo>
                    <a:lnTo>
                      <a:pt x="318" y="57"/>
                    </a:lnTo>
                    <a:lnTo>
                      <a:pt x="340" y="39"/>
                    </a:lnTo>
                    <a:lnTo>
                      <a:pt x="357" y="25"/>
                    </a:lnTo>
                    <a:lnTo>
                      <a:pt x="369" y="17"/>
                    </a:lnTo>
                    <a:lnTo>
                      <a:pt x="373" y="14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019800" y="3564184"/>
              <a:ext cx="872756" cy="660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Standard or Custom</a:t>
              </a:r>
            </a:p>
            <a:p>
              <a:pPr algn="ctr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Queue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273219" y="4031421"/>
            <a:ext cx="2667000" cy="1025413"/>
            <a:chOff x="1925722" y="3539910"/>
            <a:chExt cx="2667000" cy="1025413"/>
          </a:xfrm>
        </p:grpSpPr>
        <p:sp>
          <p:nvSpPr>
            <p:cNvPr id="67" name="Oval 66"/>
            <p:cNvSpPr/>
            <p:nvPr/>
          </p:nvSpPr>
          <p:spPr>
            <a:xfrm>
              <a:off x="1925722" y="3539910"/>
              <a:ext cx="2667000" cy="1025413"/>
            </a:xfrm>
            <a:prstGeom prst="ellipse">
              <a:avLst/>
            </a:prstGeom>
            <a:pattFill prst="lgGrid">
              <a:fgClr>
                <a:schemeClr val="accent1"/>
              </a:fgClr>
              <a:bgClr>
                <a:schemeClr val="bg2">
                  <a:lumMod val="90000"/>
                </a:schemeClr>
              </a:bgClr>
            </a:pattFill>
            <a:ln>
              <a:solidFill>
                <a:schemeClr val="accent1">
                  <a:shade val="50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482911" y="3867950"/>
              <a:ext cx="1552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Routing Rule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884599" y="2436820"/>
            <a:ext cx="1966444" cy="830997"/>
          </a:xfrm>
          <a:prstGeom prst="rect">
            <a:avLst/>
          </a:prstGeom>
          <a:ln>
            <a:noFill/>
          </a:ln>
          <a:effectLst>
            <a:outerShdw dist="50800" dir="12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Update Request</a:t>
            </a:r>
          </a:p>
        </p:txBody>
      </p:sp>
      <p:sp>
        <p:nvSpPr>
          <p:cNvPr id="66" name="Freeform 65"/>
          <p:cNvSpPr/>
          <p:nvPr/>
        </p:nvSpPr>
        <p:spPr>
          <a:xfrm>
            <a:off x="2905724" y="3152364"/>
            <a:ext cx="6259791" cy="1602992"/>
          </a:xfrm>
          <a:custGeom>
            <a:avLst/>
            <a:gdLst>
              <a:gd name="connsiteX0" fmla="*/ 0 w 5120640"/>
              <a:gd name="connsiteY0" fmla="*/ 0 h 1928904"/>
              <a:gd name="connsiteX1" fmla="*/ 931026 w 5120640"/>
              <a:gd name="connsiteY1" fmla="*/ 1363288 h 1928904"/>
              <a:gd name="connsiteX2" fmla="*/ 3325091 w 5120640"/>
              <a:gd name="connsiteY2" fmla="*/ 174568 h 1928904"/>
              <a:gd name="connsiteX3" fmla="*/ 4821382 w 5120640"/>
              <a:gd name="connsiteY3" fmla="*/ 1679171 h 1928904"/>
              <a:gd name="connsiteX4" fmla="*/ 5120640 w 5120640"/>
              <a:gd name="connsiteY4" fmla="*/ 1911928 h 1928904"/>
              <a:gd name="connsiteX0" fmla="*/ 0 w 5120640"/>
              <a:gd name="connsiteY0" fmla="*/ 0 h 1928904"/>
              <a:gd name="connsiteX1" fmla="*/ 1510399 w 5120640"/>
              <a:gd name="connsiteY1" fmla="*/ 1487682 h 1928904"/>
              <a:gd name="connsiteX2" fmla="*/ 3325091 w 5120640"/>
              <a:gd name="connsiteY2" fmla="*/ 174568 h 1928904"/>
              <a:gd name="connsiteX3" fmla="*/ 4821382 w 5120640"/>
              <a:gd name="connsiteY3" fmla="*/ 1679171 h 1928904"/>
              <a:gd name="connsiteX4" fmla="*/ 5120640 w 5120640"/>
              <a:gd name="connsiteY4" fmla="*/ 1911928 h 192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0640" h="1928904">
                <a:moveTo>
                  <a:pt x="0" y="0"/>
                </a:moveTo>
                <a:cubicBezTo>
                  <a:pt x="188422" y="667096"/>
                  <a:pt x="956217" y="1458587"/>
                  <a:pt x="1510399" y="1487682"/>
                </a:cubicBezTo>
                <a:cubicBezTo>
                  <a:pt x="2064581" y="1516777"/>
                  <a:pt x="2773261" y="142653"/>
                  <a:pt x="3325091" y="174568"/>
                </a:cubicBezTo>
                <a:cubicBezTo>
                  <a:pt x="3876921" y="206483"/>
                  <a:pt x="4522124" y="1389611"/>
                  <a:pt x="4821382" y="1679171"/>
                </a:cubicBezTo>
                <a:cubicBezTo>
                  <a:pt x="5120640" y="1968731"/>
                  <a:pt x="5120640" y="1940329"/>
                  <a:pt x="5120640" y="1911928"/>
                </a:cubicBezTo>
              </a:path>
            </a:pathLst>
          </a:custGeom>
          <a:noFill/>
          <a:ln w="5715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700170" y="3320978"/>
            <a:ext cx="1303628" cy="1262412"/>
          </a:xfrm>
          <a:custGeom>
            <a:avLst/>
            <a:gdLst>
              <a:gd name="connsiteX0" fmla="*/ 0 w 1764254"/>
              <a:gd name="connsiteY0" fmla="*/ 0 h 1699709"/>
              <a:gd name="connsiteX1" fmla="*/ 1742738 w 1764254"/>
              <a:gd name="connsiteY1" fmla="*/ 1688951 h 1699709"/>
              <a:gd name="connsiteX2" fmla="*/ 1764254 w 1764254"/>
              <a:gd name="connsiteY2" fmla="*/ 1699709 h 169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254" h="1699709">
                <a:moveTo>
                  <a:pt x="0" y="0"/>
                </a:moveTo>
                <a:lnTo>
                  <a:pt x="1742738" y="1688951"/>
                </a:lnTo>
                <a:lnTo>
                  <a:pt x="1764254" y="1699709"/>
                </a:lnTo>
              </a:path>
            </a:pathLst>
          </a:custGeom>
          <a:noFill/>
          <a:ln w="5715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56409" y="1303944"/>
            <a:ext cx="4426878" cy="1963873"/>
          </a:xfrm>
          <a:prstGeom prst="rect">
            <a:avLst/>
          </a:prstGeom>
          <a:ln>
            <a:noFill/>
          </a:ln>
          <a:effectLst>
            <a:outerShdw dist="50800" dir="12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Skipping return labels for libraries on your courier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3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6" grpId="0" animBg="1"/>
      <p:bldP spid="4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 they work?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4675" y="1262231"/>
            <a:ext cx="8229600" cy="4953000"/>
          </a:xfrm>
        </p:spPr>
        <p:txBody>
          <a:bodyPr/>
          <a:lstStyle/>
          <a:p>
            <a:r>
              <a:rPr lang="en-US"/>
              <a:t>Every transaction update runs a query </a:t>
            </a:r>
          </a:p>
          <a:p>
            <a:pPr lvl="1"/>
            <a:r>
              <a:rPr lang="en-US"/>
              <a:t>Request data is compared to “filter” in routing rule</a:t>
            </a:r>
          </a:p>
          <a:p>
            <a:pPr lvl="1"/>
            <a:r>
              <a:rPr lang="en-US"/>
              <a:t>Match YES</a:t>
            </a:r>
          </a:p>
          <a:p>
            <a:pPr lvl="2"/>
            <a:r>
              <a:rPr lang="en-US"/>
              <a:t>Request auto-updated to new status</a:t>
            </a:r>
          </a:p>
          <a:p>
            <a:pPr lvl="1"/>
            <a:r>
              <a:rPr lang="en-US"/>
              <a:t>Match NO</a:t>
            </a:r>
          </a:p>
          <a:p>
            <a:pPr lvl="2"/>
            <a:r>
              <a:rPr lang="en-US"/>
              <a:t>Request moves to typical update status</a:t>
            </a:r>
          </a:p>
          <a:p>
            <a:pPr lvl="1"/>
            <a:endParaRPr lang="en-US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9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Routing Rule = Filter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99757533"/>
              </p:ext>
            </p:extLst>
          </p:nvPr>
        </p:nvGraphicFramePr>
        <p:xfrm>
          <a:off x="2895600" y="1350085"/>
          <a:ext cx="6400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5470252" y="4375839"/>
            <a:ext cx="12514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/>
              <a:t>Match</a:t>
            </a:r>
          </a:p>
          <a:p>
            <a:pPr lvl="0"/>
            <a:r>
              <a:rPr lang="en-US" sz="3200" dirty="0"/>
              <a:t>String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721748" y="4675733"/>
            <a:ext cx="1192263" cy="47743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0522" y="4437394"/>
            <a:ext cx="2722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Field </a:t>
            </a:r>
          </a:p>
          <a:p>
            <a:r>
              <a:rPr lang="en-US" sz="2800" dirty="0">
                <a:latin typeface="+mj-lt"/>
              </a:rPr>
              <a:t>Value within Field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Routing Table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7" b="28768"/>
          <a:stretch/>
        </p:blipFill>
        <p:spPr bwMode="auto">
          <a:xfrm>
            <a:off x="358232" y="1217175"/>
            <a:ext cx="11616662" cy="456053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341930" y="2502462"/>
            <a:ext cx="662073" cy="0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546928" y="4795205"/>
            <a:ext cx="662073" cy="0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877964" y="5004250"/>
            <a:ext cx="662073" cy="0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11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Rule Values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4" y="1274781"/>
            <a:ext cx="10843832" cy="51045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896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Match String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1975" y="977205"/>
            <a:ext cx="10515600" cy="37414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Identifying table</a:t>
            </a:r>
          </a:p>
          <a:p>
            <a:pPr lvl="1"/>
            <a:r>
              <a:rPr lang="en-US" dirty="0"/>
              <a:t>u. = Users table (Patron Information)</a:t>
            </a:r>
          </a:p>
          <a:p>
            <a:pPr lvl="1"/>
            <a:r>
              <a:rPr lang="en-US" dirty="0"/>
              <a:t>t. = Transactions table (Request Information)</a:t>
            </a:r>
          </a:p>
          <a:p>
            <a:pPr lvl="1"/>
            <a:r>
              <a:rPr lang="en-US" dirty="0"/>
              <a:t>l. = Lender Addresses table (Library Information)</a:t>
            </a:r>
          </a:p>
          <a:p>
            <a:r>
              <a:rPr lang="en-US" dirty="0"/>
              <a:t>Follow with field label</a:t>
            </a:r>
          </a:p>
          <a:p>
            <a:pPr lvl="1"/>
            <a:r>
              <a:rPr lang="en-US" dirty="0"/>
              <a:t>Formatted as in table</a:t>
            </a:r>
          </a:p>
          <a:p>
            <a:r>
              <a:rPr lang="en-US" dirty="0"/>
              <a:t>Add qualification/value designated in the request</a:t>
            </a:r>
          </a:p>
          <a:p>
            <a:r>
              <a:rPr lang="en-US" dirty="0"/>
              <a:t>Can use combination of values	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91949" y="4718628"/>
            <a:ext cx="5029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lt1"/>
                </a:solidFill>
              </a:rPr>
              <a:t>t.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1949" y="4718628"/>
            <a:ext cx="5029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lt1"/>
                </a:solidFill>
              </a:rPr>
              <a:t>t.RequestType</a:t>
            </a:r>
            <a:endParaRPr lang="en-US" sz="2800" dirty="0">
              <a:solidFill>
                <a:schemeClr val="l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1949" y="4718628"/>
            <a:ext cx="5029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t.RequestType</a:t>
            </a:r>
            <a:r>
              <a:rPr lang="en-US" sz="2800" dirty="0"/>
              <a:t> = 'Article'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1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Rule Cautions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1975" y="977205"/>
            <a:ext cx="10515600" cy="534521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Only single quotation marks (')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Not double quotation marks (")</a:t>
            </a:r>
          </a:p>
          <a:p>
            <a:pPr>
              <a:spcBef>
                <a:spcPts val="1800"/>
              </a:spcBef>
            </a:pPr>
            <a:r>
              <a:rPr lang="en-US" dirty="0"/>
              <a:t>No Extra Characters or Spaces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Do not copy and paste</a:t>
            </a:r>
          </a:p>
          <a:p>
            <a:pPr>
              <a:spcBef>
                <a:spcPts val="1800"/>
              </a:spcBef>
            </a:pPr>
            <a:r>
              <a:rPr lang="en-US" dirty="0"/>
              <a:t>Rule Numbering</a:t>
            </a:r>
          </a:p>
          <a:p>
            <a:pPr lvl="0"/>
            <a:r>
              <a:rPr lang="en-US" dirty="0"/>
              <a:t>Mutually Exclusive</a:t>
            </a:r>
          </a:p>
          <a:p>
            <a:pPr lvl="1"/>
            <a:r>
              <a:rPr lang="en-US" dirty="0"/>
              <a:t>Shared Servers must include NVTGC</a:t>
            </a:r>
          </a:p>
          <a:p>
            <a:pPr lvl="0"/>
            <a:r>
              <a:rPr lang="en-US" dirty="0"/>
              <a:t>Typos</a:t>
            </a:r>
          </a:p>
          <a:p>
            <a:pPr lvl="0"/>
            <a:r>
              <a:rPr lang="en-US" dirty="0"/>
              <a:t>Circular Routing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A0C3F9-8B58-4B70-8915-03BB3AAF4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892">
            <a:off x="9788742" y="3790631"/>
            <a:ext cx="1780186" cy="2072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7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Routing Rule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3918545"/>
              </p:ext>
            </p:extLst>
          </p:nvPr>
        </p:nvGraphicFramePr>
        <p:xfrm>
          <a:off x="2396069" y="1898469"/>
          <a:ext cx="7086600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115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Field</a:t>
                      </a:r>
                      <a:r>
                        <a:rPr lang="en-US" baseline="0" dirty="0">
                          <a:latin typeface="+mj-lt"/>
                        </a:rPr>
                        <a:t> Name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RuleNo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RuleActive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ProcessType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Borrowing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TransactionStatus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Awaiting Copyright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dirty="0">
                          <a:latin typeface="+mj-lt"/>
                        </a:rPr>
                        <a:t>Clearance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MatchString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t.PhotoJournalYear</a:t>
                      </a:r>
                      <a:r>
                        <a:rPr lang="en-US">
                          <a:latin typeface="+mj-lt"/>
                        </a:rPr>
                        <a:t>&lt;</a:t>
                      </a:r>
                      <a:r>
                        <a:rPr lang="en-US" baseline="0">
                          <a:latin typeface="+mj-lt"/>
                        </a:rPr>
                        <a:t>‘2006’             </a:t>
                      </a:r>
                      <a:r>
                        <a:rPr lang="en-US" b="1" baseline="0" dirty="0">
                          <a:latin typeface="+mj-lt"/>
                        </a:rPr>
                        <a:t>OR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t.PhotoJournalYear</a:t>
                      </a:r>
                      <a:r>
                        <a:rPr lang="en-US" dirty="0">
                          <a:latin typeface="+mj-lt"/>
                        </a:rPr>
                        <a:t>&lt; convert(</a:t>
                      </a:r>
                      <a:r>
                        <a:rPr lang="en-US" baseline="0" dirty="0" err="1">
                          <a:latin typeface="+mj-lt"/>
                        </a:rPr>
                        <a:t>varchar</a:t>
                      </a:r>
                      <a:r>
                        <a:rPr lang="en-US" baseline="0" dirty="0">
                          <a:latin typeface="+mj-lt"/>
                        </a:rPr>
                        <a:t>(4), (</a:t>
                      </a:r>
                      <a:r>
                        <a:rPr lang="en-US" baseline="0" dirty="0" err="1">
                          <a:latin typeface="+mj-lt"/>
                        </a:rPr>
                        <a:t>datepart</a:t>
                      </a:r>
                      <a:r>
                        <a:rPr lang="en-US" baseline="0" dirty="0">
                          <a:latin typeface="+mj-lt"/>
                        </a:rPr>
                        <a:t>(year, </a:t>
                      </a:r>
                      <a:r>
                        <a:rPr lang="en-US" baseline="0" dirty="0" err="1">
                          <a:latin typeface="+mj-lt"/>
                        </a:rPr>
                        <a:t>getdate</a:t>
                      </a:r>
                      <a:r>
                        <a:rPr lang="en-US" baseline="0" dirty="0">
                          <a:latin typeface="+mj-lt"/>
                        </a:rPr>
                        <a:t>())-5))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NewProcessType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Borrowing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NewTransaction</a:t>
                      </a:r>
                      <a:r>
                        <a:rPr lang="en-US" baseline="0" dirty="0" err="1">
                          <a:latin typeface="+mj-lt"/>
                        </a:rPr>
                        <a:t>Status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Awaiting Request 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Rule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Article</a:t>
                      </a:r>
                      <a:r>
                        <a:rPr lang="en-US" baseline="0" dirty="0">
                          <a:latin typeface="+mj-lt"/>
                        </a:rPr>
                        <a:t> r</a:t>
                      </a:r>
                      <a:r>
                        <a:rPr lang="en-US" dirty="0">
                          <a:latin typeface="+mj-lt"/>
                        </a:rPr>
                        <a:t>equests</a:t>
                      </a:r>
                      <a:r>
                        <a:rPr lang="en-US" baseline="0" dirty="0">
                          <a:latin typeface="+mj-lt"/>
                        </a:rPr>
                        <a:t> older than 5 years moved directly to Awaiting Request Processing Queue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0917" y="1078454"/>
            <a:ext cx="929690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Bypass Copyright Clearance for Older Articles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5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25766011"/>
              </p:ext>
            </p:extLst>
          </p:nvPr>
        </p:nvGraphicFramePr>
        <p:xfrm>
          <a:off x="2552700" y="2350306"/>
          <a:ext cx="7086600" cy="3566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115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Field</a:t>
                      </a:r>
                      <a:r>
                        <a:rPr lang="en-US" baseline="0" dirty="0">
                          <a:latin typeface="+mj-lt"/>
                        </a:rPr>
                        <a:t> Name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RuleNo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RuleActive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ProcessType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Borrowing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TransactionStatus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Awaiting Request 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MatchString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u.Status</a:t>
                      </a:r>
                      <a:r>
                        <a:rPr lang="en-US" baseline="0" dirty="0">
                          <a:latin typeface="+mj-lt"/>
                        </a:rPr>
                        <a:t> = ‘Faculty’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NewProcessType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Borrowing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NewTransaction</a:t>
                      </a:r>
                      <a:r>
                        <a:rPr lang="en-US" baseline="0" dirty="0" err="1">
                          <a:latin typeface="+mj-lt"/>
                        </a:rPr>
                        <a:t>Status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Awaiting Faculty 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Rule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Requests</a:t>
                      </a:r>
                      <a:r>
                        <a:rPr lang="en-US" baseline="0" dirty="0">
                          <a:latin typeface="+mj-lt"/>
                        </a:rPr>
                        <a:t> from Faculty status patrons moved to Awaiting Faculty Processing Queue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2062" y="1208442"/>
            <a:ext cx="842787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Route Faculty Requests to Dedicated Queue</a:t>
            </a:r>
          </a:p>
        </p:txBody>
      </p:sp>
      <p:sp>
        <p:nvSpPr>
          <p:cNvPr id="8" name="Rectangle 7"/>
          <p:cNvSpPr/>
          <p:nvPr/>
        </p:nvSpPr>
        <p:spPr>
          <a:xfrm>
            <a:off x="7929155" y="2902131"/>
            <a:ext cx="2743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Remember to create custom queue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3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OCLC Direct Request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Maximum ILLiad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7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BEF458-3F7D-46C3-B0B7-62517A5E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Password Requirements (8.6+)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475606-EE79-41EC-A6EF-0ED7F0CB0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password validation requires</a:t>
            </a:r>
          </a:p>
          <a:p>
            <a:pPr lvl="1"/>
            <a:r>
              <a:rPr lang="en-US" dirty="0"/>
              <a:t>At least 8 characters</a:t>
            </a:r>
          </a:p>
          <a:p>
            <a:pPr lvl="1"/>
            <a:r>
              <a:rPr lang="en-US" dirty="0"/>
              <a:t>At least 1 lowercase letter</a:t>
            </a:r>
          </a:p>
          <a:p>
            <a:pPr lvl="1"/>
            <a:r>
              <a:rPr lang="en-US" dirty="0"/>
              <a:t>At least 1 uppercase letter</a:t>
            </a:r>
          </a:p>
          <a:p>
            <a:pPr lvl="1"/>
            <a:r>
              <a:rPr lang="en-US" dirty="0"/>
              <a:t>At least 1 number</a:t>
            </a:r>
          </a:p>
          <a:p>
            <a:r>
              <a:rPr lang="en-US" dirty="0"/>
              <a:t>Validation is managed in the ILLiad Customization Manager</a:t>
            </a:r>
          </a:p>
          <a:p>
            <a:pPr lvl="1"/>
            <a:r>
              <a:rPr lang="en-US" b="1" dirty="0"/>
              <a:t>Web Interface | Validation | </a:t>
            </a:r>
            <a:r>
              <a:rPr lang="en-US" b="1" dirty="0" err="1"/>
              <a:t>WebValidation</a:t>
            </a:r>
            <a:endParaRPr lang="en-US" b="1" dirty="0"/>
          </a:p>
          <a:p>
            <a:pPr lvl="1"/>
            <a:r>
              <a:rPr lang="en-US" dirty="0"/>
              <a:t>Default regular expression</a:t>
            </a:r>
          </a:p>
          <a:p>
            <a:pPr lvl="2"/>
            <a:r>
              <a:rPr lang="en-US" dirty="0"/>
              <a:t>^(?=.*\d)(?=.*[a-z])(?=.*[A-Z]).{8,}$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Direct Request Workflow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816782" y="1093063"/>
            <a:ext cx="1788405" cy="8034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Request Submitted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35414" y="5382086"/>
            <a:ext cx="1012053" cy="3284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ILLiad Task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35414" y="5808214"/>
            <a:ext cx="1012053" cy="328474"/>
          </a:xfrm>
          <a:prstGeom prst="roundRect">
            <a:avLst/>
          </a:prstGeom>
          <a:solidFill>
            <a:srgbClr val="D1B17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OCLC Task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32516" y="1093063"/>
            <a:ext cx="1873188" cy="8034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Routing Rule Verifies ISBN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33033" y="1093061"/>
            <a:ext cx="1788405" cy="8034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Updates to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Awaiting Direct Request Sending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46023" y="2982870"/>
            <a:ext cx="1788405" cy="8034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Updates to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Awaiting Direct Request Lenders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29757" y="2459094"/>
            <a:ext cx="1873189" cy="803431"/>
          </a:xfrm>
          <a:prstGeom prst="roundRect">
            <a:avLst/>
          </a:prstGeom>
          <a:solidFill>
            <a:srgbClr val="D1B17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ILLiad sends to OCLC Direct Request Profile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29757" y="3963861"/>
            <a:ext cx="1873189" cy="803431"/>
          </a:xfrm>
          <a:prstGeom prst="roundRect">
            <a:avLst/>
          </a:prstGeom>
          <a:solidFill>
            <a:srgbClr val="D1B17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Request Sent to Lenders in Custom Holdings Path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97299" y="4811690"/>
            <a:ext cx="1788405" cy="8034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Updates to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Request Sent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30937" y="4802812"/>
            <a:ext cx="1788405" cy="8034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Updates to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Awaiting Request Processing</a:t>
            </a:r>
          </a:p>
        </p:txBody>
      </p:sp>
      <p:cxnSp>
        <p:nvCxnSpPr>
          <p:cNvPr id="15" name="Curved Connector 14"/>
          <p:cNvCxnSpPr>
            <a:stCxn id="8" idx="2"/>
            <a:endCxn id="10" idx="0"/>
          </p:cNvCxnSpPr>
          <p:nvPr/>
        </p:nvCxnSpPr>
        <p:spPr>
          <a:xfrm rot="5400000">
            <a:off x="6415493" y="-352649"/>
            <a:ext cx="562600" cy="5060884"/>
          </a:xfrm>
          <a:prstGeom prst="curvedConnector3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1" idx="3"/>
            <a:endCxn id="9" idx="1"/>
          </p:cNvCxnSpPr>
          <p:nvPr/>
        </p:nvCxnSpPr>
        <p:spPr>
          <a:xfrm flipV="1">
            <a:off x="5102946" y="3384586"/>
            <a:ext cx="2043077" cy="980991"/>
          </a:xfrm>
          <a:prstGeom prst="curvedConnector3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9" idx="2"/>
            <a:endCxn id="12" idx="0"/>
          </p:cNvCxnSpPr>
          <p:nvPr/>
        </p:nvCxnSpPr>
        <p:spPr>
          <a:xfrm rot="5400000">
            <a:off x="6753170" y="3524632"/>
            <a:ext cx="1025389" cy="1548724"/>
          </a:xfrm>
          <a:prstGeom prst="curvedConnector3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9" idx="2"/>
            <a:endCxn id="13" idx="0"/>
          </p:cNvCxnSpPr>
          <p:nvPr/>
        </p:nvCxnSpPr>
        <p:spPr>
          <a:xfrm rot="16200000" flipH="1">
            <a:off x="8224428" y="3602098"/>
            <a:ext cx="1016511" cy="1384914"/>
          </a:xfrm>
          <a:prstGeom prst="curvedConnector3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H="1">
            <a:off x="6320028" y="4149835"/>
            <a:ext cx="1192421" cy="2894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Profile Match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8406651" y="4167566"/>
            <a:ext cx="1192421" cy="2894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No Profile Match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751773" y="1494777"/>
            <a:ext cx="115139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044191" y="1494777"/>
            <a:ext cx="117077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66351" y="3346880"/>
            <a:ext cx="0" cy="57259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Request Setup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Customization Keys</a:t>
            </a:r>
          </a:p>
          <a:p>
            <a:r>
              <a:rPr lang="en-US" dirty="0"/>
              <a:t>Create Custom Queue </a:t>
            </a:r>
          </a:p>
          <a:p>
            <a:r>
              <a:rPr lang="en-US" dirty="0"/>
              <a:t>Automatic Routing</a:t>
            </a:r>
          </a:p>
          <a:p>
            <a:r>
              <a:rPr lang="en-US" dirty="0"/>
              <a:t>Set up a Direct Request Profile</a:t>
            </a:r>
          </a:p>
          <a:p>
            <a:pPr lvl="1"/>
            <a:r>
              <a:rPr lang="en-US" b="1" dirty="0"/>
              <a:t>System | Resource Sharing Settings | Direct Request Profiles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9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Successful Send via Direct Request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47" y="1128379"/>
            <a:ext cx="7510509" cy="4989291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hblack\AppData\Local\Temp\SNAGHTML2bf3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29" y="1603138"/>
            <a:ext cx="7260297" cy="28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169102" y="2436042"/>
            <a:ext cx="6691027" cy="790808"/>
          </a:xfrm>
          <a:prstGeom prst="round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/>
          <p:nvPr/>
        </p:nvCxnSpPr>
        <p:spPr>
          <a:xfrm rot="5400000" flipH="1" flipV="1">
            <a:off x="4742131" y="3301250"/>
            <a:ext cx="2027617" cy="1783467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Failed Direct Request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56" y="994299"/>
            <a:ext cx="7679550" cy="5114219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hblack\AppData\Local\Temp\SNAGHTMLce3c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52" y="1358728"/>
            <a:ext cx="6793847" cy="260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582959" y="2082628"/>
            <a:ext cx="6277247" cy="721028"/>
          </a:xfrm>
          <a:prstGeom prst="round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/>
          <p:nvPr/>
        </p:nvCxnSpPr>
        <p:spPr>
          <a:xfrm rot="5400000" flipH="1" flipV="1">
            <a:off x="4928441" y="2951021"/>
            <a:ext cx="2199094" cy="2025281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Failed Direct Request – Library Owned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1" y="973342"/>
            <a:ext cx="6812658" cy="5062820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black\AppData\Local\Temp\SNAGHTMLd13c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74" y="1546079"/>
            <a:ext cx="7092341" cy="22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68912" y="1738116"/>
            <a:ext cx="6651751" cy="528991"/>
          </a:xfrm>
          <a:prstGeom prst="round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endCxn id="6" idx="2"/>
          </p:cNvCxnSpPr>
          <p:nvPr/>
        </p:nvCxnSpPr>
        <p:spPr>
          <a:xfrm rot="5400000" flipH="1" flipV="1">
            <a:off x="4210534" y="2459801"/>
            <a:ext cx="2576947" cy="2191561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Trusted Sender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Maximum ILLiad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3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C440-AB40-4EA2-AF92-082B76202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Trusted Sender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7455-DB08-4929-AF3E-54792C65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electronic document delivery to patron direct upon receipt from lending library without staff intervention</a:t>
            </a:r>
          </a:p>
          <a:p>
            <a:r>
              <a:rPr lang="en-US" dirty="0"/>
              <a:t>When billing is active for Borrowing, Trusted Sender functions only for customers exempt from billing</a:t>
            </a:r>
          </a:p>
          <a:p>
            <a:r>
              <a:rPr lang="en-US" dirty="0"/>
              <a:t>Activate for all or for individual lenders</a:t>
            </a:r>
          </a:p>
          <a:p>
            <a:pPr lvl="1"/>
            <a:r>
              <a:rPr lang="en-US" dirty="0"/>
              <a:t>Trusted Sender option on Lender Address records</a:t>
            </a:r>
          </a:p>
        </p:txBody>
      </p:sp>
    </p:spTree>
    <p:extLst>
      <p:ext uri="{BB962C8B-B14F-4D97-AF65-F5344CB8AC3E}">
        <p14:creationId xmlns:p14="http://schemas.microsoft.com/office/powerpoint/2010/main" val="322105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2BFB-3007-4F22-9A7B-8B18F89A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Trusted Sender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E9870-B6F3-413B-B515-88916D2C6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Customization Manager Setting</a:t>
            </a:r>
          </a:p>
          <a:p>
            <a:pPr lvl="1"/>
            <a:r>
              <a:rPr lang="en-US" b="1" dirty="0"/>
              <a:t>Odyssey | Trusted | </a:t>
            </a:r>
            <a:r>
              <a:rPr lang="en-US" b="1" dirty="0" err="1"/>
              <a:t>OdysseyAutoElecDel</a:t>
            </a:r>
            <a:endParaRPr lang="en-US" b="1" dirty="0"/>
          </a:p>
          <a:p>
            <a:pPr lvl="2"/>
            <a:r>
              <a:rPr lang="en-US" dirty="0"/>
              <a:t>Always = All</a:t>
            </a:r>
          </a:p>
          <a:p>
            <a:pPr lvl="2"/>
            <a:r>
              <a:rPr lang="en-US" dirty="0"/>
              <a:t>Never = No One</a:t>
            </a:r>
          </a:p>
          <a:p>
            <a:pPr lvl="2"/>
            <a:r>
              <a:rPr lang="en-US" dirty="0"/>
              <a:t>Trusted = As set in </a:t>
            </a:r>
            <a:r>
              <a:rPr lang="en-US" b="1" dirty="0"/>
              <a:t>Lender Address </a:t>
            </a:r>
            <a:r>
              <a:rPr lang="en-US" dirty="0"/>
              <a:t>record</a:t>
            </a:r>
          </a:p>
          <a:p>
            <a:r>
              <a:rPr lang="en-US" dirty="0"/>
              <a:t>Individual Lender Address Records</a:t>
            </a:r>
          </a:p>
          <a:p>
            <a:pPr lvl="1"/>
            <a:r>
              <a:rPr lang="en-US" dirty="0"/>
              <a:t>Checkbox indicator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3EADF-5E7F-4F2F-8954-659B6A507D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12687" b="43441"/>
          <a:stretch/>
        </p:blipFill>
        <p:spPr>
          <a:xfrm>
            <a:off x="5133507" y="3664050"/>
            <a:ext cx="7058493" cy="319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33C4AC-F4CB-4C5F-B1D3-3E509FE91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913" y="6202075"/>
            <a:ext cx="590912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Printing</a:t>
            </a:r>
            <a:b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Overview</a:t>
            </a:r>
            <a:endParaRPr lang="en-US" sz="54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Maximum </a:t>
            </a:r>
          </a:p>
          <a:p>
            <a:pPr algn="r"/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ILLiad</a:t>
            </a:r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7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Printing Overview</a:t>
            </a:r>
          </a:p>
        </p:txBody>
      </p:sp>
      <p:pic>
        <p:nvPicPr>
          <p:cNvPr id="1027" name="Picture 3" descr="C:\Users\hblack\AppData\Local\Microsoft\Windows\Temporary Internet Files\Content.IE5\1D073JLG\MP9004318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43000"/>
            <a:ext cx="4240695" cy="3124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6999" y="3962400"/>
            <a:ext cx="4025537" cy="2177143"/>
          </a:xfrm>
          <a:prstGeom prst="rect">
            <a:avLst/>
          </a:prstGeom>
          <a:solidFill>
            <a:srgbClr val="D1B171"/>
          </a:solidFill>
          <a:ln>
            <a:solidFill>
              <a:srgbClr val="9F823E">
                <a:alpha val="50000"/>
              </a:srgb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Files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Templates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Configurations</a:t>
            </a:r>
          </a:p>
          <a:p>
            <a:pPr lvl="7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1" y="3505201"/>
            <a:ext cx="44458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Components of Printing</a:t>
            </a:r>
          </a:p>
        </p:txBody>
      </p:sp>
    </p:spTree>
    <p:extLst>
      <p:ext uri="{BB962C8B-B14F-4D97-AF65-F5344CB8AC3E}">
        <p14:creationId xmlns:p14="http://schemas.microsoft.com/office/powerpoint/2010/main" val="41386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BEF458-3F7D-46C3-B0B7-62517A5E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Password Requirements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5ED21F2-51CC-4910-9ADA-EF2EA2D86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8868" y="962133"/>
            <a:ext cx="7674264" cy="57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1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urved Connector 41"/>
          <p:cNvCxnSpPr>
            <a:stCxn id="71" idx="3"/>
          </p:cNvCxnSpPr>
          <p:nvPr/>
        </p:nvCxnSpPr>
        <p:spPr>
          <a:xfrm>
            <a:off x="3678541" y="5026081"/>
            <a:ext cx="4245146" cy="62251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606599" y="863090"/>
            <a:ext cx="662182" cy="742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ILLiad Print Process</a:t>
            </a:r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/>
          <a:stretch/>
        </p:blipFill>
        <p:spPr bwMode="auto">
          <a:xfrm>
            <a:off x="2731911" y="1024468"/>
            <a:ext cx="425384" cy="403577"/>
          </a:xfrm>
          <a:prstGeom prst="rect">
            <a:avLst/>
          </a:prstGeom>
          <a:noFill/>
          <a:ln w="158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1" name="Group 1040"/>
          <p:cNvGrpSpPr/>
          <p:nvPr/>
        </p:nvGrpSpPr>
        <p:grpSpPr>
          <a:xfrm>
            <a:off x="2014544" y="1037316"/>
            <a:ext cx="744537" cy="710689"/>
            <a:chOff x="3721100" y="2563813"/>
            <a:chExt cx="1701800" cy="1730375"/>
          </a:xfrm>
        </p:grpSpPr>
        <p:sp>
          <p:nvSpPr>
            <p:cNvPr id="31" name="AutoShape 32"/>
            <p:cNvSpPr>
              <a:spLocks noChangeAspect="1" noChangeArrowheads="1" noTextEdit="1"/>
            </p:cNvSpPr>
            <p:nvPr/>
          </p:nvSpPr>
          <p:spPr bwMode="auto">
            <a:xfrm>
              <a:off x="3721100" y="2563813"/>
              <a:ext cx="1701800" cy="173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5"/>
            <p:cNvSpPr>
              <a:spLocks/>
            </p:cNvSpPr>
            <p:nvPr/>
          </p:nvSpPr>
          <p:spPr bwMode="auto">
            <a:xfrm>
              <a:off x="3825875" y="2563813"/>
              <a:ext cx="1597025" cy="1595438"/>
            </a:xfrm>
            <a:custGeom>
              <a:avLst/>
              <a:gdLst>
                <a:gd name="T0" fmla="*/ 1837 w 2011"/>
                <a:gd name="T1" fmla="*/ 1990 h 2011"/>
                <a:gd name="T2" fmla="*/ 1489 w 2011"/>
                <a:gd name="T3" fmla="*/ 1454 h 2011"/>
                <a:gd name="T4" fmla="*/ 2011 w 2011"/>
                <a:gd name="T5" fmla="*/ 1694 h 2011"/>
                <a:gd name="T6" fmla="*/ 2011 w 2011"/>
                <a:gd name="T7" fmla="*/ 1671 h 2011"/>
                <a:gd name="T8" fmla="*/ 1586 w 2011"/>
                <a:gd name="T9" fmla="*/ 1304 h 2011"/>
                <a:gd name="T10" fmla="*/ 2011 w 2011"/>
                <a:gd name="T11" fmla="*/ 1367 h 2011"/>
                <a:gd name="T12" fmla="*/ 2011 w 2011"/>
                <a:gd name="T13" fmla="*/ 1303 h 2011"/>
                <a:gd name="T14" fmla="*/ 1636 w 2011"/>
                <a:gd name="T15" fmla="*/ 1134 h 2011"/>
                <a:gd name="T16" fmla="*/ 2011 w 2011"/>
                <a:gd name="T17" fmla="*/ 1081 h 2011"/>
                <a:gd name="T18" fmla="*/ 2011 w 2011"/>
                <a:gd name="T19" fmla="*/ 1009 h 2011"/>
                <a:gd name="T20" fmla="*/ 1636 w 2011"/>
                <a:gd name="T21" fmla="*/ 956 h 2011"/>
                <a:gd name="T22" fmla="*/ 2011 w 2011"/>
                <a:gd name="T23" fmla="*/ 786 h 2011"/>
                <a:gd name="T24" fmla="*/ 2011 w 2011"/>
                <a:gd name="T25" fmla="*/ 722 h 2011"/>
                <a:gd name="T26" fmla="*/ 1586 w 2011"/>
                <a:gd name="T27" fmla="*/ 785 h 2011"/>
                <a:gd name="T28" fmla="*/ 2011 w 2011"/>
                <a:gd name="T29" fmla="*/ 418 h 2011"/>
                <a:gd name="T30" fmla="*/ 2011 w 2011"/>
                <a:gd name="T31" fmla="*/ 395 h 2011"/>
                <a:gd name="T32" fmla="*/ 1489 w 2011"/>
                <a:gd name="T33" fmla="*/ 635 h 2011"/>
                <a:gd name="T34" fmla="*/ 1836 w 2011"/>
                <a:gd name="T35" fmla="*/ 99 h 2011"/>
                <a:gd name="T36" fmla="*/ 1354 w 2011"/>
                <a:gd name="T37" fmla="*/ 518 h 2011"/>
                <a:gd name="T38" fmla="*/ 1508 w 2011"/>
                <a:gd name="T39" fmla="*/ 0 h 2011"/>
                <a:gd name="T40" fmla="*/ 1476 w 2011"/>
                <a:gd name="T41" fmla="*/ 0 h 2011"/>
                <a:gd name="T42" fmla="*/ 1193 w 2011"/>
                <a:gd name="T43" fmla="*/ 445 h 2011"/>
                <a:gd name="T44" fmla="*/ 1194 w 2011"/>
                <a:gd name="T45" fmla="*/ 0 h 2011"/>
                <a:gd name="T46" fmla="*/ 1137 w 2011"/>
                <a:gd name="T47" fmla="*/ 0 h 2011"/>
                <a:gd name="T48" fmla="*/ 1017 w 2011"/>
                <a:gd name="T49" fmla="*/ 419 h 2011"/>
                <a:gd name="T50" fmla="*/ 895 w 2011"/>
                <a:gd name="T51" fmla="*/ 0 h 2011"/>
                <a:gd name="T52" fmla="*/ 839 w 2011"/>
                <a:gd name="T53" fmla="*/ 0 h 2011"/>
                <a:gd name="T54" fmla="*/ 840 w 2011"/>
                <a:gd name="T55" fmla="*/ 445 h 2011"/>
                <a:gd name="T56" fmla="*/ 556 w 2011"/>
                <a:gd name="T57" fmla="*/ 0 h 2011"/>
                <a:gd name="T58" fmla="*/ 524 w 2011"/>
                <a:gd name="T59" fmla="*/ 0 h 2011"/>
                <a:gd name="T60" fmla="*/ 678 w 2011"/>
                <a:gd name="T61" fmla="*/ 518 h 2011"/>
                <a:gd name="T62" fmla="*/ 197 w 2011"/>
                <a:gd name="T63" fmla="*/ 99 h 2011"/>
                <a:gd name="T64" fmla="*/ 544 w 2011"/>
                <a:gd name="T65" fmla="*/ 636 h 2011"/>
                <a:gd name="T66" fmla="*/ 0 w 2011"/>
                <a:gd name="T67" fmla="*/ 386 h 2011"/>
                <a:gd name="T68" fmla="*/ 0 w 2011"/>
                <a:gd name="T69" fmla="*/ 400 h 2011"/>
                <a:gd name="T70" fmla="*/ 447 w 2011"/>
                <a:gd name="T71" fmla="*/ 786 h 2011"/>
                <a:gd name="T72" fmla="*/ 0 w 2011"/>
                <a:gd name="T73" fmla="*/ 720 h 2011"/>
                <a:gd name="T74" fmla="*/ 0 w 2011"/>
                <a:gd name="T75" fmla="*/ 777 h 2011"/>
                <a:gd name="T76" fmla="*/ 397 w 2011"/>
                <a:gd name="T77" fmla="*/ 956 h 2011"/>
                <a:gd name="T78" fmla="*/ 0 w 2011"/>
                <a:gd name="T79" fmla="*/ 1013 h 2011"/>
                <a:gd name="T80" fmla="*/ 0 w 2011"/>
                <a:gd name="T81" fmla="*/ 1077 h 2011"/>
                <a:gd name="T82" fmla="*/ 397 w 2011"/>
                <a:gd name="T83" fmla="*/ 1134 h 2011"/>
                <a:gd name="T84" fmla="*/ 0 w 2011"/>
                <a:gd name="T85" fmla="*/ 1314 h 2011"/>
                <a:gd name="T86" fmla="*/ 0 w 2011"/>
                <a:gd name="T87" fmla="*/ 1370 h 2011"/>
                <a:gd name="T88" fmla="*/ 447 w 2011"/>
                <a:gd name="T89" fmla="*/ 1304 h 2011"/>
                <a:gd name="T90" fmla="*/ 0 w 2011"/>
                <a:gd name="T91" fmla="*/ 1690 h 2011"/>
                <a:gd name="T92" fmla="*/ 0 w 2011"/>
                <a:gd name="T93" fmla="*/ 1705 h 2011"/>
                <a:gd name="T94" fmla="*/ 544 w 2011"/>
                <a:gd name="T95" fmla="*/ 1454 h 2011"/>
                <a:gd name="T96" fmla="*/ 197 w 2011"/>
                <a:gd name="T97" fmla="*/ 1991 h 2011"/>
                <a:gd name="T98" fmla="*/ 678 w 2011"/>
                <a:gd name="T99" fmla="*/ 1570 h 2011"/>
                <a:gd name="T100" fmla="*/ 548 w 2011"/>
                <a:gd name="T101" fmla="*/ 2011 h 2011"/>
                <a:gd name="T102" fmla="*/ 607 w 2011"/>
                <a:gd name="T103" fmla="*/ 2011 h 2011"/>
                <a:gd name="T104" fmla="*/ 841 w 2011"/>
                <a:gd name="T105" fmla="*/ 1645 h 2011"/>
                <a:gd name="T106" fmla="*/ 840 w 2011"/>
                <a:gd name="T107" fmla="*/ 2011 h 2011"/>
                <a:gd name="T108" fmla="*/ 918 w 2011"/>
                <a:gd name="T109" fmla="*/ 2011 h 2011"/>
                <a:gd name="T110" fmla="*/ 1017 w 2011"/>
                <a:gd name="T111" fmla="*/ 1671 h 2011"/>
                <a:gd name="T112" fmla="*/ 1115 w 2011"/>
                <a:gd name="T113" fmla="*/ 2011 h 2011"/>
                <a:gd name="T114" fmla="*/ 1194 w 2011"/>
                <a:gd name="T115" fmla="*/ 2011 h 2011"/>
                <a:gd name="T116" fmla="*/ 1193 w 2011"/>
                <a:gd name="T117" fmla="*/ 1645 h 2011"/>
                <a:gd name="T118" fmla="*/ 1427 w 2011"/>
                <a:gd name="T119" fmla="*/ 2011 h 2011"/>
                <a:gd name="T120" fmla="*/ 1485 w 2011"/>
                <a:gd name="T121" fmla="*/ 2011 h 2011"/>
                <a:gd name="T122" fmla="*/ 1355 w 2011"/>
                <a:gd name="T123" fmla="*/ 1570 h 2011"/>
                <a:gd name="T124" fmla="*/ 1837 w 2011"/>
                <a:gd name="T125" fmla="*/ 1990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1" h="2011">
                  <a:moveTo>
                    <a:pt x="1837" y="1990"/>
                  </a:moveTo>
                  <a:lnTo>
                    <a:pt x="1489" y="1454"/>
                  </a:lnTo>
                  <a:lnTo>
                    <a:pt x="2011" y="1694"/>
                  </a:lnTo>
                  <a:lnTo>
                    <a:pt x="2011" y="1671"/>
                  </a:lnTo>
                  <a:lnTo>
                    <a:pt x="1586" y="1304"/>
                  </a:lnTo>
                  <a:lnTo>
                    <a:pt x="2011" y="1367"/>
                  </a:lnTo>
                  <a:lnTo>
                    <a:pt x="2011" y="1303"/>
                  </a:lnTo>
                  <a:lnTo>
                    <a:pt x="1636" y="1134"/>
                  </a:lnTo>
                  <a:lnTo>
                    <a:pt x="2011" y="1081"/>
                  </a:lnTo>
                  <a:lnTo>
                    <a:pt x="2011" y="1009"/>
                  </a:lnTo>
                  <a:lnTo>
                    <a:pt x="1636" y="956"/>
                  </a:lnTo>
                  <a:lnTo>
                    <a:pt x="2011" y="786"/>
                  </a:lnTo>
                  <a:lnTo>
                    <a:pt x="2011" y="722"/>
                  </a:lnTo>
                  <a:lnTo>
                    <a:pt x="1586" y="785"/>
                  </a:lnTo>
                  <a:lnTo>
                    <a:pt x="2011" y="418"/>
                  </a:lnTo>
                  <a:lnTo>
                    <a:pt x="2011" y="395"/>
                  </a:lnTo>
                  <a:lnTo>
                    <a:pt x="1489" y="635"/>
                  </a:lnTo>
                  <a:lnTo>
                    <a:pt x="1836" y="99"/>
                  </a:lnTo>
                  <a:lnTo>
                    <a:pt x="1354" y="518"/>
                  </a:lnTo>
                  <a:lnTo>
                    <a:pt x="1508" y="0"/>
                  </a:lnTo>
                  <a:lnTo>
                    <a:pt x="1476" y="0"/>
                  </a:lnTo>
                  <a:lnTo>
                    <a:pt x="1193" y="445"/>
                  </a:lnTo>
                  <a:lnTo>
                    <a:pt x="1194" y="0"/>
                  </a:lnTo>
                  <a:lnTo>
                    <a:pt x="1137" y="0"/>
                  </a:lnTo>
                  <a:lnTo>
                    <a:pt x="1017" y="419"/>
                  </a:lnTo>
                  <a:lnTo>
                    <a:pt x="895" y="0"/>
                  </a:lnTo>
                  <a:lnTo>
                    <a:pt x="839" y="0"/>
                  </a:lnTo>
                  <a:lnTo>
                    <a:pt x="840" y="445"/>
                  </a:lnTo>
                  <a:lnTo>
                    <a:pt x="556" y="0"/>
                  </a:lnTo>
                  <a:lnTo>
                    <a:pt x="524" y="0"/>
                  </a:lnTo>
                  <a:lnTo>
                    <a:pt x="678" y="518"/>
                  </a:lnTo>
                  <a:lnTo>
                    <a:pt x="197" y="99"/>
                  </a:lnTo>
                  <a:lnTo>
                    <a:pt x="544" y="636"/>
                  </a:lnTo>
                  <a:lnTo>
                    <a:pt x="0" y="386"/>
                  </a:lnTo>
                  <a:lnTo>
                    <a:pt x="0" y="400"/>
                  </a:lnTo>
                  <a:lnTo>
                    <a:pt x="447" y="786"/>
                  </a:lnTo>
                  <a:lnTo>
                    <a:pt x="0" y="720"/>
                  </a:lnTo>
                  <a:lnTo>
                    <a:pt x="0" y="777"/>
                  </a:lnTo>
                  <a:lnTo>
                    <a:pt x="397" y="956"/>
                  </a:lnTo>
                  <a:lnTo>
                    <a:pt x="0" y="1013"/>
                  </a:lnTo>
                  <a:lnTo>
                    <a:pt x="0" y="1077"/>
                  </a:lnTo>
                  <a:lnTo>
                    <a:pt x="397" y="1134"/>
                  </a:lnTo>
                  <a:lnTo>
                    <a:pt x="0" y="1314"/>
                  </a:lnTo>
                  <a:lnTo>
                    <a:pt x="0" y="1370"/>
                  </a:lnTo>
                  <a:lnTo>
                    <a:pt x="447" y="1304"/>
                  </a:lnTo>
                  <a:lnTo>
                    <a:pt x="0" y="1690"/>
                  </a:lnTo>
                  <a:lnTo>
                    <a:pt x="0" y="1705"/>
                  </a:lnTo>
                  <a:lnTo>
                    <a:pt x="544" y="1454"/>
                  </a:lnTo>
                  <a:lnTo>
                    <a:pt x="197" y="1991"/>
                  </a:lnTo>
                  <a:lnTo>
                    <a:pt x="678" y="1570"/>
                  </a:lnTo>
                  <a:lnTo>
                    <a:pt x="548" y="2011"/>
                  </a:lnTo>
                  <a:lnTo>
                    <a:pt x="607" y="2011"/>
                  </a:lnTo>
                  <a:lnTo>
                    <a:pt x="841" y="1645"/>
                  </a:lnTo>
                  <a:lnTo>
                    <a:pt x="840" y="2011"/>
                  </a:lnTo>
                  <a:lnTo>
                    <a:pt x="918" y="2011"/>
                  </a:lnTo>
                  <a:lnTo>
                    <a:pt x="1017" y="1671"/>
                  </a:lnTo>
                  <a:lnTo>
                    <a:pt x="1115" y="2011"/>
                  </a:lnTo>
                  <a:lnTo>
                    <a:pt x="1194" y="2011"/>
                  </a:lnTo>
                  <a:lnTo>
                    <a:pt x="1193" y="1645"/>
                  </a:lnTo>
                  <a:lnTo>
                    <a:pt x="1427" y="2011"/>
                  </a:lnTo>
                  <a:lnTo>
                    <a:pt x="1485" y="2011"/>
                  </a:lnTo>
                  <a:lnTo>
                    <a:pt x="1355" y="1570"/>
                  </a:lnTo>
                  <a:lnTo>
                    <a:pt x="1837" y="199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6"/>
            <p:cNvSpPr>
              <a:spLocks/>
            </p:cNvSpPr>
            <p:nvPr/>
          </p:nvSpPr>
          <p:spPr bwMode="auto">
            <a:xfrm>
              <a:off x="3825875" y="2914651"/>
              <a:ext cx="1530350" cy="1244600"/>
            </a:xfrm>
            <a:custGeom>
              <a:avLst/>
              <a:gdLst>
                <a:gd name="T0" fmla="*/ 1491 w 1927"/>
                <a:gd name="T1" fmla="*/ 25 h 1569"/>
                <a:gd name="T2" fmla="*/ 1404 w 1927"/>
                <a:gd name="T3" fmla="*/ 30 h 1569"/>
                <a:gd name="T4" fmla="*/ 1347 w 1927"/>
                <a:gd name="T5" fmla="*/ 30 h 1569"/>
                <a:gd name="T6" fmla="*/ 1303 w 1927"/>
                <a:gd name="T7" fmla="*/ 29 h 1569"/>
                <a:gd name="T8" fmla="*/ 1246 w 1927"/>
                <a:gd name="T9" fmla="*/ 32 h 1569"/>
                <a:gd name="T10" fmla="*/ 1161 w 1927"/>
                <a:gd name="T11" fmla="*/ 47 h 1569"/>
                <a:gd name="T12" fmla="*/ 1067 w 1927"/>
                <a:gd name="T13" fmla="*/ 73 h 1569"/>
                <a:gd name="T14" fmla="*/ 967 w 1927"/>
                <a:gd name="T15" fmla="*/ 115 h 1569"/>
                <a:gd name="T16" fmla="*/ 888 w 1927"/>
                <a:gd name="T17" fmla="*/ 159 h 1569"/>
                <a:gd name="T18" fmla="*/ 712 w 1927"/>
                <a:gd name="T19" fmla="*/ 270 h 1569"/>
                <a:gd name="T20" fmla="*/ 561 w 1927"/>
                <a:gd name="T21" fmla="*/ 374 h 1569"/>
                <a:gd name="T22" fmla="*/ 424 w 1927"/>
                <a:gd name="T23" fmla="*/ 494 h 1569"/>
                <a:gd name="T24" fmla="*/ 334 w 1927"/>
                <a:gd name="T25" fmla="*/ 616 h 1569"/>
                <a:gd name="T26" fmla="*/ 228 w 1927"/>
                <a:gd name="T27" fmla="*/ 801 h 1569"/>
                <a:gd name="T28" fmla="*/ 98 w 1927"/>
                <a:gd name="T29" fmla="*/ 1039 h 1569"/>
                <a:gd name="T30" fmla="*/ 0 w 1927"/>
                <a:gd name="T31" fmla="*/ 1380 h 1569"/>
                <a:gd name="T32" fmla="*/ 23 w 1927"/>
                <a:gd name="T33" fmla="*/ 1470 h 1569"/>
                <a:gd name="T34" fmla="*/ 84 w 1927"/>
                <a:gd name="T35" fmla="*/ 1536 h 1569"/>
                <a:gd name="T36" fmla="*/ 169 w 1927"/>
                <a:gd name="T37" fmla="*/ 1567 h 1569"/>
                <a:gd name="T38" fmla="*/ 533 w 1927"/>
                <a:gd name="T39" fmla="*/ 1491 h 1569"/>
                <a:gd name="T40" fmla="*/ 605 w 1927"/>
                <a:gd name="T41" fmla="*/ 1347 h 1569"/>
                <a:gd name="T42" fmla="*/ 676 w 1927"/>
                <a:gd name="T43" fmla="*/ 1216 h 1569"/>
                <a:gd name="T44" fmla="*/ 742 w 1927"/>
                <a:gd name="T45" fmla="*/ 1082 h 1569"/>
                <a:gd name="T46" fmla="*/ 791 w 1927"/>
                <a:gd name="T47" fmla="*/ 978 h 1569"/>
                <a:gd name="T48" fmla="*/ 851 w 1927"/>
                <a:gd name="T49" fmla="*/ 978 h 1569"/>
                <a:gd name="T50" fmla="*/ 929 w 1927"/>
                <a:gd name="T51" fmla="*/ 995 h 1569"/>
                <a:gd name="T52" fmla="*/ 1012 w 1927"/>
                <a:gd name="T53" fmla="*/ 999 h 1569"/>
                <a:gd name="T54" fmla="*/ 1072 w 1927"/>
                <a:gd name="T55" fmla="*/ 988 h 1569"/>
                <a:gd name="T56" fmla="*/ 1108 w 1927"/>
                <a:gd name="T57" fmla="*/ 973 h 1569"/>
                <a:gd name="T58" fmla="*/ 1153 w 1927"/>
                <a:gd name="T59" fmla="*/ 987 h 1569"/>
                <a:gd name="T60" fmla="*/ 1223 w 1927"/>
                <a:gd name="T61" fmla="*/ 991 h 1569"/>
                <a:gd name="T62" fmla="*/ 1292 w 1927"/>
                <a:gd name="T63" fmla="*/ 991 h 1569"/>
                <a:gd name="T64" fmla="*/ 1331 w 1927"/>
                <a:gd name="T65" fmla="*/ 990 h 1569"/>
                <a:gd name="T66" fmla="*/ 1379 w 1927"/>
                <a:gd name="T67" fmla="*/ 972 h 1569"/>
                <a:gd name="T68" fmla="*/ 1395 w 1927"/>
                <a:gd name="T69" fmla="*/ 929 h 1569"/>
                <a:gd name="T70" fmla="*/ 1429 w 1927"/>
                <a:gd name="T71" fmla="*/ 863 h 1569"/>
                <a:gd name="T72" fmla="*/ 1445 w 1927"/>
                <a:gd name="T73" fmla="*/ 800 h 1569"/>
                <a:gd name="T74" fmla="*/ 1502 w 1927"/>
                <a:gd name="T75" fmla="*/ 753 h 1569"/>
                <a:gd name="T76" fmla="*/ 1536 w 1927"/>
                <a:gd name="T77" fmla="*/ 695 h 1569"/>
                <a:gd name="T78" fmla="*/ 1535 w 1927"/>
                <a:gd name="T79" fmla="*/ 642 h 1569"/>
                <a:gd name="T80" fmla="*/ 1520 w 1927"/>
                <a:gd name="T81" fmla="*/ 594 h 1569"/>
                <a:gd name="T82" fmla="*/ 1495 w 1927"/>
                <a:gd name="T83" fmla="*/ 519 h 1569"/>
                <a:gd name="T84" fmla="*/ 1477 w 1927"/>
                <a:gd name="T85" fmla="*/ 441 h 1569"/>
                <a:gd name="T86" fmla="*/ 1472 w 1927"/>
                <a:gd name="T87" fmla="*/ 407 h 1569"/>
                <a:gd name="T88" fmla="*/ 1438 w 1927"/>
                <a:gd name="T89" fmla="*/ 332 h 1569"/>
                <a:gd name="T90" fmla="*/ 1420 w 1927"/>
                <a:gd name="T91" fmla="*/ 276 h 1569"/>
                <a:gd name="T92" fmla="*/ 1436 w 1927"/>
                <a:gd name="T93" fmla="*/ 239 h 1569"/>
                <a:gd name="T94" fmla="*/ 1482 w 1927"/>
                <a:gd name="T95" fmla="*/ 232 h 1569"/>
                <a:gd name="T96" fmla="*/ 1514 w 1927"/>
                <a:gd name="T97" fmla="*/ 225 h 1569"/>
                <a:gd name="T98" fmla="*/ 1560 w 1927"/>
                <a:gd name="T99" fmla="*/ 218 h 1569"/>
                <a:gd name="T100" fmla="*/ 1628 w 1927"/>
                <a:gd name="T101" fmla="*/ 201 h 1569"/>
                <a:gd name="T102" fmla="*/ 1702 w 1927"/>
                <a:gd name="T103" fmla="*/ 188 h 1569"/>
                <a:gd name="T104" fmla="*/ 1785 w 1927"/>
                <a:gd name="T105" fmla="*/ 177 h 1569"/>
                <a:gd name="T106" fmla="*/ 1860 w 1927"/>
                <a:gd name="T107" fmla="*/ 157 h 1569"/>
                <a:gd name="T108" fmla="*/ 1918 w 1927"/>
                <a:gd name="T109" fmla="*/ 108 h 1569"/>
                <a:gd name="T110" fmla="*/ 1919 w 1927"/>
                <a:gd name="T111" fmla="*/ 48 h 1569"/>
                <a:gd name="T112" fmla="*/ 1885 w 1927"/>
                <a:gd name="T113" fmla="*/ 9 h 1569"/>
                <a:gd name="T114" fmla="*/ 1808 w 1927"/>
                <a:gd name="T115" fmla="*/ 0 h 1569"/>
                <a:gd name="T116" fmla="*/ 1656 w 1927"/>
                <a:gd name="T117" fmla="*/ 10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1569">
                  <a:moveTo>
                    <a:pt x="1567" y="18"/>
                  </a:moveTo>
                  <a:lnTo>
                    <a:pt x="1564" y="19"/>
                  </a:lnTo>
                  <a:lnTo>
                    <a:pt x="1537" y="21"/>
                  </a:lnTo>
                  <a:lnTo>
                    <a:pt x="1513" y="23"/>
                  </a:lnTo>
                  <a:lnTo>
                    <a:pt x="1491" y="25"/>
                  </a:lnTo>
                  <a:lnTo>
                    <a:pt x="1470" y="27"/>
                  </a:lnTo>
                  <a:lnTo>
                    <a:pt x="1452" y="28"/>
                  </a:lnTo>
                  <a:lnTo>
                    <a:pt x="1435" y="29"/>
                  </a:lnTo>
                  <a:lnTo>
                    <a:pt x="1419" y="29"/>
                  </a:lnTo>
                  <a:lnTo>
                    <a:pt x="1404" y="30"/>
                  </a:lnTo>
                  <a:lnTo>
                    <a:pt x="1391" y="30"/>
                  </a:lnTo>
                  <a:lnTo>
                    <a:pt x="1378" y="30"/>
                  </a:lnTo>
                  <a:lnTo>
                    <a:pt x="1367" y="32"/>
                  </a:lnTo>
                  <a:lnTo>
                    <a:pt x="1356" y="32"/>
                  </a:lnTo>
                  <a:lnTo>
                    <a:pt x="1347" y="30"/>
                  </a:lnTo>
                  <a:lnTo>
                    <a:pt x="1337" y="30"/>
                  </a:lnTo>
                  <a:lnTo>
                    <a:pt x="1329" y="30"/>
                  </a:lnTo>
                  <a:lnTo>
                    <a:pt x="1319" y="30"/>
                  </a:lnTo>
                  <a:lnTo>
                    <a:pt x="1311" y="30"/>
                  </a:lnTo>
                  <a:lnTo>
                    <a:pt x="1303" y="29"/>
                  </a:lnTo>
                  <a:lnTo>
                    <a:pt x="1294" y="29"/>
                  </a:lnTo>
                  <a:lnTo>
                    <a:pt x="1286" y="29"/>
                  </a:lnTo>
                  <a:lnTo>
                    <a:pt x="1274" y="29"/>
                  </a:lnTo>
                  <a:lnTo>
                    <a:pt x="1261" y="30"/>
                  </a:lnTo>
                  <a:lnTo>
                    <a:pt x="1246" y="32"/>
                  </a:lnTo>
                  <a:lnTo>
                    <a:pt x="1231" y="34"/>
                  </a:lnTo>
                  <a:lnTo>
                    <a:pt x="1214" y="36"/>
                  </a:lnTo>
                  <a:lnTo>
                    <a:pt x="1197" y="38"/>
                  </a:lnTo>
                  <a:lnTo>
                    <a:pt x="1180" y="42"/>
                  </a:lnTo>
                  <a:lnTo>
                    <a:pt x="1161" y="47"/>
                  </a:lnTo>
                  <a:lnTo>
                    <a:pt x="1143" y="50"/>
                  </a:lnTo>
                  <a:lnTo>
                    <a:pt x="1125" y="56"/>
                  </a:lnTo>
                  <a:lnTo>
                    <a:pt x="1105" y="60"/>
                  </a:lnTo>
                  <a:lnTo>
                    <a:pt x="1087" y="66"/>
                  </a:lnTo>
                  <a:lnTo>
                    <a:pt x="1067" y="73"/>
                  </a:lnTo>
                  <a:lnTo>
                    <a:pt x="1049" y="80"/>
                  </a:lnTo>
                  <a:lnTo>
                    <a:pt x="1030" y="87"/>
                  </a:lnTo>
                  <a:lnTo>
                    <a:pt x="1012" y="95"/>
                  </a:lnTo>
                  <a:lnTo>
                    <a:pt x="987" y="105"/>
                  </a:lnTo>
                  <a:lnTo>
                    <a:pt x="967" y="115"/>
                  </a:lnTo>
                  <a:lnTo>
                    <a:pt x="951" y="123"/>
                  </a:lnTo>
                  <a:lnTo>
                    <a:pt x="936" y="131"/>
                  </a:lnTo>
                  <a:lnTo>
                    <a:pt x="922" y="139"/>
                  </a:lnTo>
                  <a:lnTo>
                    <a:pt x="906" y="148"/>
                  </a:lnTo>
                  <a:lnTo>
                    <a:pt x="888" y="159"/>
                  </a:lnTo>
                  <a:lnTo>
                    <a:pt x="866" y="173"/>
                  </a:lnTo>
                  <a:lnTo>
                    <a:pt x="795" y="218"/>
                  </a:lnTo>
                  <a:lnTo>
                    <a:pt x="768" y="234"/>
                  </a:lnTo>
                  <a:lnTo>
                    <a:pt x="741" y="252"/>
                  </a:lnTo>
                  <a:lnTo>
                    <a:pt x="712" y="270"/>
                  </a:lnTo>
                  <a:lnTo>
                    <a:pt x="683" y="290"/>
                  </a:lnTo>
                  <a:lnTo>
                    <a:pt x="652" y="309"/>
                  </a:lnTo>
                  <a:lnTo>
                    <a:pt x="622" y="330"/>
                  </a:lnTo>
                  <a:lnTo>
                    <a:pt x="592" y="352"/>
                  </a:lnTo>
                  <a:lnTo>
                    <a:pt x="561" y="374"/>
                  </a:lnTo>
                  <a:lnTo>
                    <a:pt x="532" y="397"/>
                  </a:lnTo>
                  <a:lnTo>
                    <a:pt x="503" y="421"/>
                  </a:lnTo>
                  <a:lnTo>
                    <a:pt x="474" y="444"/>
                  </a:lnTo>
                  <a:lnTo>
                    <a:pt x="448" y="469"/>
                  </a:lnTo>
                  <a:lnTo>
                    <a:pt x="424" y="494"/>
                  </a:lnTo>
                  <a:lnTo>
                    <a:pt x="401" y="519"/>
                  </a:lnTo>
                  <a:lnTo>
                    <a:pt x="380" y="544"/>
                  </a:lnTo>
                  <a:lnTo>
                    <a:pt x="362" y="571"/>
                  </a:lnTo>
                  <a:lnTo>
                    <a:pt x="349" y="590"/>
                  </a:lnTo>
                  <a:lnTo>
                    <a:pt x="334" y="616"/>
                  </a:lnTo>
                  <a:lnTo>
                    <a:pt x="317" y="645"/>
                  </a:lnTo>
                  <a:lnTo>
                    <a:pt x="297" y="679"/>
                  </a:lnTo>
                  <a:lnTo>
                    <a:pt x="275" y="717"/>
                  </a:lnTo>
                  <a:lnTo>
                    <a:pt x="252" y="757"/>
                  </a:lnTo>
                  <a:lnTo>
                    <a:pt x="228" y="801"/>
                  </a:lnTo>
                  <a:lnTo>
                    <a:pt x="202" y="846"/>
                  </a:lnTo>
                  <a:lnTo>
                    <a:pt x="177" y="893"/>
                  </a:lnTo>
                  <a:lnTo>
                    <a:pt x="151" y="942"/>
                  </a:lnTo>
                  <a:lnTo>
                    <a:pt x="124" y="990"/>
                  </a:lnTo>
                  <a:lnTo>
                    <a:pt x="98" y="1039"/>
                  </a:lnTo>
                  <a:lnTo>
                    <a:pt x="71" y="1086"/>
                  </a:lnTo>
                  <a:lnTo>
                    <a:pt x="47" y="1132"/>
                  </a:lnTo>
                  <a:lnTo>
                    <a:pt x="23" y="1177"/>
                  </a:lnTo>
                  <a:lnTo>
                    <a:pt x="0" y="1218"/>
                  </a:lnTo>
                  <a:lnTo>
                    <a:pt x="0" y="1380"/>
                  </a:lnTo>
                  <a:lnTo>
                    <a:pt x="1" y="1399"/>
                  </a:lnTo>
                  <a:lnTo>
                    <a:pt x="3" y="1418"/>
                  </a:lnTo>
                  <a:lnTo>
                    <a:pt x="8" y="1436"/>
                  </a:lnTo>
                  <a:lnTo>
                    <a:pt x="15" y="1453"/>
                  </a:lnTo>
                  <a:lnTo>
                    <a:pt x="23" y="1470"/>
                  </a:lnTo>
                  <a:lnTo>
                    <a:pt x="32" y="1486"/>
                  </a:lnTo>
                  <a:lnTo>
                    <a:pt x="43" y="1499"/>
                  </a:lnTo>
                  <a:lnTo>
                    <a:pt x="55" y="1513"/>
                  </a:lnTo>
                  <a:lnTo>
                    <a:pt x="69" y="1526"/>
                  </a:lnTo>
                  <a:lnTo>
                    <a:pt x="84" y="1536"/>
                  </a:lnTo>
                  <a:lnTo>
                    <a:pt x="99" y="1546"/>
                  </a:lnTo>
                  <a:lnTo>
                    <a:pt x="115" y="1554"/>
                  </a:lnTo>
                  <a:lnTo>
                    <a:pt x="132" y="1561"/>
                  </a:lnTo>
                  <a:lnTo>
                    <a:pt x="151" y="1565"/>
                  </a:lnTo>
                  <a:lnTo>
                    <a:pt x="169" y="1567"/>
                  </a:lnTo>
                  <a:lnTo>
                    <a:pt x="189" y="1569"/>
                  </a:lnTo>
                  <a:lnTo>
                    <a:pt x="501" y="1569"/>
                  </a:lnTo>
                  <a:lnTo>
                    <a:pt x="510" y="1544"/>
                  </a:lnTo>
                  <a:lnTo>
                    <a:pt x="522" y="1519"/>
                  </a:lnTo>
                  <a:lnTo>
                    <a:pt x="533" y="1491"/>
                  </a:lnTo>
                  <a:lnTo>
                    <a:pt x="546" y="1464"/>
                  </a:lnTo>
                  <a:lnTo>
                    <a:pt x="559" y="1435"/>
                  </a:lnTo>
                  <a:lnTo>
                    <a:pt x="574" y="1406"/>
                  </a:lnTo>
                  <a:lnTo>
                    <a:pt x="589" y="1376"/>
                  </a:lnTo>
                  <a:lnTo>
                    <a:pt x="605" y="1347"/>
                  </a:lnTo>
                  <a:lnTo>
                    <a:pt x="619" y="1323"/>
                  </a:lnTo>
                  <a:lnTo>
                    <a:pt x="632" y="1297"/>
                  </a:lnTo>
                  <a:lnTo>
                    <a:pt x="647" y="1270"/>
                  </a:lnTo>
                  <a:lnTo>
                    <a:pt x="661" y="1244"/>
                  </a:lnTo>
                  <a:lnTo>
                    <a:pt x="676" y="1216"/>
                  </a:lnTo>
                  <a:lnTo>
                    <a:pt x="690" y="1188"/>
                  </a:lnTo>
                  <a:lnTo>
                    <a:pt x="704" y="1161"/>
                  </a:lnTo>
                  <a:lnTo>
                    <a:pt x="718" y="1134"/>
                  </a:lnTo>
                  <a:lnTo>
                    <a:pt x="730" y="1108"/>
                  </a:lnTo>
                  <a:lnTo>
                    <a:pt x="742" y="1082"/>
                  </a:lnTo>
                  <a:lnTo>
                    <a:pt x="755" y="1058"/>
                  </a:lnTo>
                  <a:lnTo>
                    <a:pt x="765" y="1035"/>
                  </a:lnTo>
                  <a:lnTo>
                    <a:pt x="775" y="1013"/>
                  </a:lnTo>
                  <a:lnTo>
                    <a:pt x="783" y="995"/>
                  </a:lnTo>
                  <a:lnTo>
                    <a:pt x="791" y="978"/>
                  </a:lnTo>
                  <a:lnTo>
                    <a:pt x="798" y="963"/>
                  </a:lnTo>
                  <a:lnTo>
                    <a:pt x="811" y="966"/>
                  </a:lnTo>
                  <a:lnTo>
                    <a:pt x="824" y="971"/>
                  </a:lnTo>
                  <a:lnTo>
                    <a:pt x="838" y="974"/>
                  </a:lnTo>
                  <a:lnTo>
                    <a:pt x="851" y="978"/>
                  </a:lnTo>
                  <a:lnTo>
                    <a:pt x="866" y="981"/>
                  </a:lnTo>
                  <a:lnTo>
                    <a:pt x="880" y="984"/>
                  </a:lnTo>
                  <a:lnTo>
                    <a:pt x="895" y="988"/>
                  </a:lnTo>
                  <a:lnTo>
                    <a:pt x="909" y="991"/>
                  </a:lnTo>
                  <a:lnTo>
                    <a:pt x="929" y="995"/>
                  </a:lnTo>
                  <a:lnTo>
                    <a:pt x="947" y="998"/>
                  </a:lnTo>
                  <a:lnTo>
                    <a:pt x="964" y="999"/>
                  </a:lnTo>
                  <a:lnTo>
                    <a:pt x="980" y="999"/>
                  </a:lnTo>
                  <a:lnTo>
                    <a:pt x="997" y="999"/>
                  </a:lnTo>
                  <a:lnTo>
                    <a:pt x="1012" y="999"/>
                  </a:lnTo>
                  <a:lnTo>
                    <a:pt x="1025" y="997"/>
                  </a:lnTo>
                  <a:lnTo>
                    <a:pt x="1038" y="996"/>
                  </a:lnTo>
                  <a:lnTo>
                    <a:pt x="1051" y="994"/>
                  </a:lnTo>
                  <a:lnTo>
                    <a:pt x="1062" y="990"/>
                  </a:lnTo>
                  <a:lnTo>
                    <a:pt x="1072" y="988"/>
                  </a:lnTo>
                  <a:lnTo>
                    <a:pt x="1081" y="984"/>
                  </a:lnTo>
                  <a:lnTo>
                    <a:pt x="1090" y="981"/>
                  </a:lnTo>
                  <a:lnTo>
                    <a:pt x="1097" y="979"/>
                  </a:lnTo>
                  <a:lnTo>
                    <a:pt x="1103" y="975"/>
                  </a:lnTo>
                  <a:lnTo>
                    <a:pt x="1108" y="973"/>
                  </a:lnTo>
                  <a:lnTo>
                    <a:pt x="1115" y="976"/>
                  </a:lnTo>
                  <a:lnTo>
                    <a:pt x="1123" y="980"/>
                  </a:lnTo>
                  <a:lnTo>
                    <a:pt x="1133" y="982"/>
                  </a:lnTo>
                  <a:lnTo>
                    <a:pt x="1142" y="984"/>
                  </a:lnTo>
                  <a:lnTo>
                    <a:pt x="1153" y="987"/>
                  </a:lnTo>
                  <a:lnTo>
                    <a:pt x="1165" y="988"/>
                  </a:lnTo>
                  <a:lnTo>
                    <a:pt x="1179" y="989"/>
                  </a:lnTo>
                  <a:lnTo>
                    <a:pt x="1193" y="990"/>
                  </a:lnTo>
                  <a:lnTo>
                    <a:pt x="1208" y="991"/>
                  </a:lnTo>
                  <a:lnTo>
                    <a:pt x="1223" y="991"/>
                  </a:lnTo>
                  <a:lnTo>
                    <a:pt x="1238" y="991"/>
                  </a:lnTo>
                  <a:lnTo>
                    <a:pt x="1253" y="991"/>
                  </a:lnTo>
                  <a:lnTo>
                    <a:pt x="1266" y="991"/>
                  </a:lnTo>
                  <a:lnTo>
                    <a:pt x="1279" y="991"/>
                  </a:lnTo>
                  <a:lnTo>
                    <a:pt x="1292" y="991"/>
                  </a:lnTo>
                  <a:lnTo>
                    <a:pt x="1303" y="991"/>
                  </a:lnTo>
                  <a:lnTo>
                    <a:pt x="1314" y="990"/>
                  </a:lnTo>
                  <a:lnTo>
                    <a:pt x="1321" y="990"/>
                  </a:lnTo>
                  <a:lnTo>
                    <a:pt x="1327" y="990"/>
                  </a:lnTo>
                  <a:lnTo>
                    <a:pt x="1331" y="990"/>
                  </a:lnTo>
                  <a:lnTo>
                    <a:pt x="1344" y="989"/>
                  </a:lnTo>
                  <a:lnTo>
                    <a:pt x="1355" y="987"/>
                  </a:lnTo>
                  <a:lnTo>
                    <a:pt x="1364" y="983"/>
                  </a:lnTo>
                  <a:lnTo>
                    <a:pt x="1372" y="978"/>
                  </a:lnTo>
                  <a:lnTo>
                    <a:pt x="1379" y="972"/>
                  </a:lnTo>
                  <a:lnTo>
                    <a:pt x="1385" y="964"/>
                  </a:lnTo>
                  <a:lnTo>
                    <a:pt x="1389" y="954"/>
                  </a:lnTo>
                  <a:lnTo>
                    <a:pt x="1392" y="943"/>
                  </a:lnTo>
                  <a:lnTo>
                    <a:pt x="1393" y="937"/>
                  </a:lnTo>
                  <a:lnTo>
                    <a:pt x="1395" y="929"/>
                  </a:lnTo>
                  <a:lnTo>
                    <a:pt x="1399" y="921"/>
                  </a:lnTo>
                  <a:lnTo>
                    <a:pt x="1405" y="912"/>
                  </a:lnTo>
                  <a:lnTo>
                    <a:pt x="1414" y="896"/>
                  </a:lnTo>
                  <a:lnTo>
                    <a:pt x="1422" y="880"/>
                  </a:lnTo>
                  <a:lnTo>
                    <a:pt x="1429" y="863"/>
                  </a:lnTo>
                  <a:lnTo>
                    <a:pt x="1434" y="847"/>
                  </a:lnTo>
                  <a:lnTo>
                    <a:pt x="1438" y="832"/>
                  </a:lnTo>
                  <a:lnTo>
                    <a:pt x="1442" y="820"/>
                  </a:lnTo>
                  <a:lnTo>
                    <a:pt x="1444" y="809"/>
                  </a:lnTo>
                  <a:lnTo>
                    <a:pt x="1445" y="800"/>
                  </a:lnTo>
                  <a:lnTo>
                    <a:pt x="1458" y="790"/>
                  </a:lnTo>
                  <a:lnTo>
                    <a:pt x="1470" y="779"/>
                  </a:lnTo>
                  <a:lnTo>
                    <a:pt x="1482" y="770"/>
                  </a:lnTo>
                  <a:lnTo>
                    <a:pt x="1492" y="761"/>
                  </a:lnTo>
                  <a:lnTo>
                    <a:pt x="1502" y="753"/>
                  </a:lnTo>
                  <a:lnTo>
                    <a:pt x="1510" y="746"/>
                  </a:lnTo>
                  <a:lnTo>
                    <a:pt x="1515" y="740"/>
                  </a:lnTo>
                  <a:lnTo>
                    <a:pt x="1520" y="736"/>
                  </a:lnTo>
                  <a:lnTo>
                    <a:pt x="1531" y="717"/>
                  </a:lnTo>
                  <a:lnTo>
                    <a:pt x="1536" y="695"/>
                  </a:lnTo>
                  <a:lnTo>
                    <a:pt x="1536" y="675"/>
                  </a:lnTo>
                  <a:lnTo>
                    <a:pt x="1535" y="655"/>
                  </a:lnTo>
                  <a:lnTo>
                    <a:pt x="1535" y="650"/>
                  </a:lnTo>
                  <a:lnTo>
                    <a:pt x="1535" y="647"/>
                  </a:lnTo>
                  <a:lnTo>
                    <a:pt x="1535" y="642"/>
                  </a:lnTo>
                  <a:lnTo>
                    <a:pt x="1535" y="639"/>
                  </a:lnTo>
                  <a:lnTo>
                    <a:pt x="1534" y="628"/>
                  </a:lnTo>
                  <a:lnTo>
                    <a:pt x="1530" y="617"/>
                  </a:lnTo>
                  <a:lnTo>
                    <a:pt x="1526" y="605"/>
                  </a:lnTo>
                  <a:lnTo>
                    <a:pt x="1520" y="594"/>
                  </a:lnTo>
                  <a:lnTo>
                    <a:pt x="1513" y="582"/>
                  </a:lnTo>
                  <a:lnTo>
                    <a:pt x="1505" y="570"/>
                  </a:lnTo>
                  <a:lnTo>
                    <a:pt x="1497" y="558"/>
                  </a:lnTo>
                  <a:lnTo>
                    <a:pt x="1488" y="547"/>
                  </a:lnTo>
                  <a:lnTo>
                    <a:pt x="1495" y="519"/>
                  </a:lnTo>
                  <a:lnTo>
                    <a:pt x="1493" y="492"/>
                  </a:lnTo>
                  <a:lnTo>
                    <a:pt x="1488" y="468"/>
                  </a:lnTo>
                  <a:lnTo>
                    <a:pt x="1481" y="448"/>
                  </a:lnTo>
                  <a:lnTo>
                    <a:pt x="1480" y="444"/>
                  </a:lnTo>
                  <a:lnTo>
                    <a:pt x="1477" y="441"/>
                  </a:lnTo>
                  <a:lnTo>
                    <a:pt x="1476" y="437"/>
                  </a:lnTo>
                  <a:lnTo>
                    <a:pt x="1476" y="435"/>
                  </a:lnTo>
                  <a:lnTo>
                    <a:pt x="1475" y="427"/>
                  </a:lnTo>
                  <a:lnTo>
                    <a:pt x="1474" y="418"/>
                  </a:lnTo>
                  <a:lnTo>
                    <a:pt x="1472" y="407"/>
                  </a:lnTo>
                  <a:lnTo>
                    <a:pt x="1468" y="396"/>
                  </a:lnTo>
                  <a:lnTo>
                    <a:pt x="1462" y="383"/>
                  </a:lnTo>
                  <a:lnTo>
                    <a:pt x="1457" y="368"/>
                  </a:lnTo>
                  <a:lnTo>
                    <a:pt x="1448" y="352"/>
                  </a:lnTo>
                  <a:lnTo>
                    <a:pt x="1438" y="332"/>
                  </a:lnTo>
                  <a:lnTo>
                    <a:pt x="1431" y="318"/>
                  </a:lnTo>
                  <a:lnTo>
                    <a:pt x="1423" y="306"/>
                  </a:lnTo>
                  <a:lnTo>
                    <a:pt x="1414" y="294"/>
                  </a:lnTo>
                  <a:lnTo>
                    <a:pt x="1406" y="283"/>
                  </a:lnTo>
                  <a:lnTo>
                    <a:pt x="1420" y="276"/>
                  </a:lnTo>
                  <a:lnTo>
                    <a:pt x="1421" y="262"/>
                  </a:lnTo>
                  <a:lnTo>
                    <a:pt x="1420" y="248"/>
                  </a:lnTo>
                  <a:lnTo>
                    <a:pt x="1424" y="241"/>
                  </a:lnTo>
                  <a:lnTo>
                    <a:pt x="1429" y="240"/>
                  </a:lnTo>
                  <a:lnTo>
                    <a:pt x="1436" y="239"/>
                  </a:lnTo>
                  <a:lnTo>
                    <a:pt x="1445" y="238"/>
                  </a:lnTo>
                  <a:lnTo>
                    <a:pt x="1455" y="236"/>
                  </a:lnTo>
                  <a:lnTo>
                    <a:pt x="1465" y="234"/>
                  </a:lnTo>
                  <a:lnTo>
                    <a:pt x="1475" y="233"/>
                  </a:lnTo>
                  <a:lnTo>
                    <a:pt x="1482" y="232"/>
                  </a:lnTo>
                  <a:lnTo>
                    <a:pt x="1488" y="231"/>
                  </a:lnTo>
                  <a:lnTo>
                    <a:pt x="1493" y="230"/>
                  </a:lnTo>
                  <a:lnTo>
                    <a:pt x="1499" y="229"/>
                  </a:lnTo>
                  <a:lnTo>
                    <a:pt x="1506" y="227"/>
                  </a:lnTo>
                  <a:lnTo>
                    <a:pt x="1514" y="225"/>
                  </a:lnTo>
                  <a:lnTo>
                    <a:pt x="1522" y="224"/>
                  </a:lnTo>
                  <a:lnTo>
                    <a:pt x="1530" y="223"/>
                  </a:lnTo>
                  <a:lnTo>
                    <a:pt x="1538" y="222"/>
                  </a:lnTo>
                  <a:lnTo>
                    <a:pt x="1546" y="221"/>
                  </a:lnTo>
                  <a:lnTo>
                    <a:pt x="1560" y="218"/>
                  </a:lnTo>
                  <a:lnTo>
                    <a:pt x="1574" y="216"/>
                  </a:lnTo>
                  <a:lnTo>
                    <a:pt x="1588" y="212"/>
                  </a:lnTo>
                  <a:lnTo>
                    <a:pt x="1602" y="208"/>
                  </a:lnTo>
                  <a:lnTo>
                    <a:pt x="1614" y="204"/>
                  </a:lnTo>
                  <a:lnTo>
                    <a:pt x="1628" y="201"/>
                  </a:lnTo>
                  <a:lnTo>
                    <a:pt x="1643" y="197"/>
                  </a:lnTo>
                  <a:lnTo>
                    <a:pt x="1658" y="194"/>
                  </a:lnTo>
                  <a:lnTo>
                    <a:pt x="1672" y="192"/>
                  </a:lnTo>
                  <a:lnTo>
                    <a:pt x="1686" y="189"/>
                  </a:lnTo>
                  <a:lnTo>
                    <a:pt x="1702" y="188"/>
                  </a:lnTo>
                  <a:lnTo>
                    <a:pt x="1718" y="186"/>
                  </a:lnTo>
                  <a:lnTo>
                    <a:pt x="1734" y="184"/>
                  </a:lnTo>
                  <a:lnTo>
                    <a:pt x="1750" y="183"/>
                  </a:lnTo>
                  <a:lnTo>
                    <a:pt x="1768" y="180"/>
                  </a:lnTo>
                  <a:lnTo>
                    <a:pt x="1785" y="177"/>
                  </a:lnTo>
                  <a:lnTo>
                    <a:pt x="1801" y="174"/>
                  </a:lnTo>
                  <a:lnTo>
                    <a:pt x="1817" y="171"/>
                  </a:lnTo>
                  <a:lnTo>
                    <a:pt x="1832" y="166"/>
                  </a:lnTo>
                  <a:lnTo>
                    <a:pt x="1847" y="162"/>
                  </a:lnTo>
                  <a:lnTo>
                    <a:pt x="1860" y="157"/>
                  </a:lnTo>
                  <a:lnTo>
                    <a:pt x="1873" y="150"/>
                  </a:lnTo>
                  <a:lnTo>
                    <a:pt x="1884" y="143"/>
                  </a:lnTo>
                  <a:lnTo>
                    <a:pt x="1893" y="135"/>
                  </a:lnTo>
                  <a:lnTo>
                    <a:pt x="1907" y="120"/>
                  </a:lnTo>
                  <a:lnTo>
                    <a:pt x="1918" y="108"/>
                  </a:lnTo>
                  <a:lnTo>
                    <a:pt x="1923" y="96"/>
                  </a:lnTo>
                  <a:lnTo>
                    <a:pt x="1927" y="85"/>
                  </a:lnTo>
                  <a:lnTo>
                    <a:pt x="1927" y="73"/>
                  </a:lnTo>
                  <a:lnTo>
                    <a:pt x="1925" y="62"/>
                  </a:lnTo>
                  <a:lnTo>
                    <a:pt x="1919" y="48"/>
                  </a:lnTo>
                  <a:lnTo>
                    <a:pt x="1912" y="32"/>
                  </a:lnTo>
                  <a:lnTo>
                    <a:pt x="1907" y="25"/>
                  </a:lnTo>
                  <a:lnTo>
                    <a:pt x="1901" y="18"/>
                  </a:lnTo>
                  <a:lnTo>
                    <a:pt x="1895" y="13"/>
                  </a:lnTo>
                  <a:lnTo>
                    <a:pt x="1885" y="9"/>
                  </a:lnTo>
                  <a:lnTo>
                    <a:pt x="1875" y="5"/>
                  </a:lnTo>
                  <a:lnTo>
                    <a:pt x="1862" y="3"/>
                  </a:lnTo>
                  <a:lnTo>
                    <a:pt x="1846" y="0"/>
                  </a:lnTo>
                  <a:lnTo>
                    <a:pt x="1829" y="0"/>
                  </a:lnTo>
                  <a:lnTo>
                    <a:pt x="1808" y="0"/>
                  </a:lnTo>
                  <a:lnTo>
                    <a:pt x="1785" y="0"/>
                  </a:lnTo>
                  <a:lnTo>
                    <a:pt x="1759" y="2"/>
                  </a:lnTo>
                  <a:lnTo>
                    <a:pt x="1727" y="4"/>
                  </a:lnTo>
                  <a:lnTo>
                    <a:pt x="1694" y="6"/>
                  </a:lnTo>
                  <a:lnTo>
                    <a:pt x="1656" y="10"/>
                  </a:lnTo>
                  <a:lnTo>
                    <a:pt x="1613" y="13"/>
                  </a:lnTo>
                  <a:lnTo>
                    <a:pt x="1567" y="18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7"/>
            <p:cNvSpPr>
              <a:spLocks/>
            </p:cNvSpPr>
            <p:nvPr/>
          </p:nvSpPr>
          <p:spPr bwMode="auto">
            <a:xfrm>
              <a:off x="3989388" y="3481388"/>
              <a:ext cx="811213" cy="677863"/>
            </a:xfrm>
            <a:custGeom>
              <a:avLst/>
              <a:gdLst>
                <a:gd name="T0" fmla="*/ 477 w 1020"/>
                <a:gd name="T1" fmla="*/ 79 h 854"/>
                <a:gd name="T2" fmla="*/ 433 w 1020"/>
                <a:gd name="T3" fmla="*/ 84 h 854"/>
                <a:gd name="T4" fmla="*/ 388 w 1020"/>
                <a:gd name="T5" fmla="*/ 83 h 854"/>
                <a:gd name="T6" fmla="*/ 346 w 1020"/>
                <a:gd name="T7" fmla="*/ 77 h 854"/>
                <a:gd name="T8" fmla="*/ 308 w 1020"/>
                <a:gd name="T9" fmla="*/ 69 h 854"/>
                <a:gd name="T10" fmla="*/ 275 w 1020"/>
                <a:gd name="T11" fmla="*/ 61 h 854"/>
                <a:gd name="T12" fmla="*/ 252 w 1020"/>
                <a:gd name="T13" fmla="*/ 54 h 854"/>
                <a:gd name="T14" fmla="*/ 238 w 1020"/>
                <a:gd name="T15" fmla="*/ 49 h 854"/>
                <a:gd name="T16" fmla="*/ 343 w 1020"/>
                <a:gd name="T17" fmla="*/ 150 h 854"/>
                <a:gd name="T18" fmla="*/ 295 w 1020"/>
                <a:gd name="T19" fmla="*/ 854 h 854"/>
                <a:gd name="T20" fmla="*/ 316 w 1020"/>
                <a:gd name="T21" fmla="*/ 804 h 854"/>
                <a:gd name="T22" fmla="*/ 340 w 1020"/>
                <a:gd name="T23" fmla="*/ 749 h 854"/>
                <a:gd name="T24" fmla="*/ 368 w 1020"/>
                <a:gd name="T25" fmla="*/ 691 h 854"/>
                <a:gd name="T26" fmla="*/ 399 w 1020"/>
                <a:gd name="T27" fmla="*/ 632 h 854"/>
                <a:gd name="T28" fmla="*/ 426 w 1020"/>
                <a:gd name="T29" fmla="*/ 582 h 854"/>
                <a:gd name="T30" fmla="*/ 455 w 1020"/>
                <a:gd name="T31" fmla="*/ 529 h 854"/>
                <a:gd name="T32" fmla="*/ 484 w 1020"/>
                <a:gd name="T33" fmla="*/ 473 h 854"/>
                <a:gd name="T34" fmla="*/ 512 w 1020"/>
                <a:gd name="T35" fmla="*/ 419 h 854"/>
                <a:gd name="T36" fmla="*/ 536 w 1020"/>
                <a:gd name="T37" fmla="*/ 367 h 854"/>
                <a:gd name="T38" fmla="*/ 559 w 1020"/>
                <a:gd name="T39" fmla="*/ 320 h 854"/>
                <a:gd name="T40" fmla="*/ 577 w 1020"/>
                <a:gd name="T41" fmla="*/ 280 h 854"/>
                <a:gd name="T42" fmla="*/ 592 w 1020"/>
                <a:gd name="T43" fmla="*/ 248 h 854"/>
                <a:gd name="T44" fmla="*/ 618 w 1020"/>
                <a:gd name="T45" fmla="*/ 256 h 854"/>
                <a:gd name="T46" fmla="*/ 645 w 1020"/>
                <a:gd name="T47" fmla="*/ 263 h 854"/>
                <a:gd name="T48" fmla="*/ 674 w 1020"/>
                <a:gd name="T49" fmla="*/ 269 h 854"/>
                <a:gd name="T50" fmla="*/ 703 w 1020"/>
                <a:gd name="T51" fmla="*/ 276 h 854"/>
                <a:gd name="T52" fmla="*/ 741 w 1020"/>
                <a:gd name="T53" fmla="*/ 283 h 854"/>
                <a:gd name="T54" fmla="*/ 774 w 1020"/>
                <a:gd name="T55" fmla="*/ 284 h 854"/>
                <a:gd name="T56" fmla="*/ 806 w 1020"/>
                <a:gd name="T57" fmla="*/ 284 h 854"/>
                <a:gd name="T58" fmla="*/ 832 w 1020"/>
                <a:gd name="T59" fmla="*/ 281 h 854"/>
                <a:gd name="T60" fmla="*/ 856 w 1020"/>
                <a:gd name="T61" fmla="*/ 275 h 854"/>
                <a:gd name="T62" fmla="*/ 875 w 1020"/>
                <a:gd name="T63" fmla="*/ 269 h 854"/>
                <a:gd name="T64" fmla="*/ 891 w 1020"/>
                <a:gd name="T65" fmla="*/ 264 h 854"/>
                <a:gd name="T66" fmla="*/ 902 w 1020"/>
                <a:gd name="T67" fmla="*/ 258 h 854"/>
                <a:gd name="T68" fmla="*/ 917 w 1020"/>
                <a:gd name="T69" fmla="*/ 265 h 854"/>
                <a:gd name="T70" fmla="*/ 936 w 1020"/>
                <a:gd name="T71" fmla="*/ 269 h 854"/>
                <a:gd name="T72" fmla="*/ 950 w 1020"/>
                <a:gd name="T73" fmla="*/ 272 h 854"/>
                <a:gd name="T74" fmla="*/ 966 w 1020"/>
                <a:gd name="T75" fmla="*/ 274 h 854"/>
                <a:gd name="T76" fmla="*/ 983 w 1020"/>
                <a:gd name="T77" fmla="*/ 275 h 854"/>
                <a:gd name="T78" fmla="*/ 1000 w 1020"/>
                <a:gd name="T79" fmla="*/ 276 h 854"/>
                <a:gd name="T80" fmla="*/ 1019 w 1020"/>
                <a:gd name="T81" fmla="*/ 127 h 854"/>
                <a:gd name="T82" fmla="*/ 1010 w 1020"/>
                <a:gd name="T83" fmla="*/ 120 h 854"/>
                <a:gd name="T84" fmla="*/ 991 w 1020"/>
                <a:gd name="T85" fmla="*/ 108 h 854"/>
                <a:gd name="T86" fmla="*/ 966 w 1020"/>
                <a:gd name="T87" fmla="*/ 92 h 854"/>
                <a:gd name="T88" fmla="*/ 932 w 1020"/>
                <a:gd name="T89" fmla="*/ 74 h 854"/>
                <a:gd name="T90" fmla="*/ 893 w 1020"/>
                <a:gd name="T91" fmla="*/ 55 h 854"/>
                <a:gd name="T92" fmla="*/ 849 w 1020"/>
                <a:gd name="T93" fmla="*/ 36 h 854"/>
                <a:gd name="T94" fmla="*/ 801 w 1020"/>
                <a:gd name="T95" fmla="*/ 18 h 854"/>
                <a:gd name="T96" fmla="*/ 751 w 1020"/>
                <a:gd name="T97" fmla="*/ 6 h 854"/>
                <a:gd name="T98" fmla="*/ 709 w 1020"/>
                <a:gd name="T99" fmla="*/ 0 h 854"/>
                <a:gd name="T100" fmla="*/ 673 w 1020"/>
                <a:gd name="T101" fmla="*/ 2 h 854"/>
                <a:gd name="T102" fmla="*/ 642 w 1020"/>
                <a:gd name="T103" fmla="*/ 11 h 854"/>
                <a:gd name="T104" fmla="*/ 613 w 1020"/>
                <a:gd name="T105" fmla="*/ 23 h 854"/>
                <a:gd name="T106" fmla="*/ 584 w 1020"/>
                <a:gd name="T107" fmla="*/ 38 h 854"/>
                <a:gd name="T108" fmla="*/ 554 w 1020"/>
                <a:gd name="T109" fmla="*/ 54 h 854"/>
                <a:gd name="T110" fmla="*/ 519 w 1020"/>
                <a:gd name="T111" fmla="*/ 68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0" h="854">
                  <a:moveTo>
                    <a:pt x="499" y="75"/>
                  </a:moveTo>
                  <a:lnTo>
                    <a:pt x="477" y="79"/>
                  </a:lnTo>
                  <a:lnTo>
                    <a:pt x="455" y="83"/>
                  </a:lnTo>
                  <a:lnTo>
                    <a:pt x="433" y="84"/>
                  </a:lnTo>
                  <a:lnTo>
                    <a:pt x="410" y="84"/>
                  </a:lnTo>
                  <a:lnTo>
                    <a:pt x="388" y="83"/>
                  </a:lnTo>
                  <a:lnTo>
                    <a:pt x="366" y="80"/>
                  </a:lnTo>
                  <a:lnTo>
                    <a:pt x="346" y="77"/>
                  </a:lnTo>
                  <a:lnTo>
                    <a:pt x="326" y="74"/>
                  </a:lnTo>
                  <a:lnTo>
                    <a:pt x="308" y="69"/>
                  </a:lnTo>
                  <a:lnTo>
                    <a:pt x="290" y="66"/>
                  </a:lnTo>
                  <a:lnTo>
                    <a:pt x="275" y="61"/>
                  </a:lnTo>
                  <a:lnTo>
                    <a:pt x="263" y="57"/>
                  </a:lnTo>
                  <a:lnTo>
                    <a:pt x="252" y="54"/>
                  </a:lnTo>
                  <a:lnTo>
                    <a:pt x="244" y="51"/>
                  </a:lnTo>
                  <a:lnTo>
                    <a:pt x="238" y="49"/>
                  </a:lnTo>
                  <a:lnTo>
                    <a:pt x="237" y="48"/>
                  </a:lnTo>
                  <a:lnTo>
                    <a:pt x="343" y="150"/>
                  </a:lnTo>
                  <a:lnTo>
                    <a:pt x="0" y="854"/>
                  </a:lnTo>
                  <a:lnTo>
                    <a:pt x="295" y="854"/>
                  </a:lnTo>
                  <a:lnTo>
                    <a:pt x="304" y="829"/>
                  </a:lnTo>
                  <a:lnTo>
                    <a:pt x="316" y="804"/>
                  </a:lnTo>
                  <a:lnTo>
                    <a:pt x="327" y="776"/>
                  </a:lnTo>
                  <a:lnTo>
                    <a:pt x="340" y="749"/>
                  </a:lnTo>
                  <a:lnTo>
                    <a:pt x="353" y="720"/>
                  </a:lnTo>
                  <a:lnTo>
                    <a:pt x="368" y="691"/>
                  </a:lnTo>
                  <a:lnTo>
                    <a:pt x="383" y="661"/>
                  </a:lnTo>
                  <a:lnTo>
                    <a:pt x="399" y="632"/>
                  </a:lnTo>
                  <a:lnTo>
                    <a:pt x="413" y="608"/>
                  </a:lnTo>
                  <a:lnTo>
                    <a:pt x="426" y="582"/>
                  </a:lnTo>
                  <a:lnTo>
                    <a:pt x="441" y="555"/>
                  </a:lnTo>
                  <a:lnTo>
                    <a:pt x="455" y="529"/>
                  </a:lnTo>
                  <a:lnTo>
                    <a:pt x="470" y="501"/>
                  </a:lnTo>
                  <a:lnTo>
                    <a:pt x="484" y="473"/>
                  </a:lnTo>
                  <a:lnTo>
                    <a:pt x="498" y="446"/>
                  </a:lnTo>
                  <a:lnTo>
                    <a:pt x="512" y="419"/>
                  </a:lnTo>
                  <a:lnTo>
                    <a:pt x="524" y="393"/>
                  </a:lnTo>
                  <a:lnTo>
                    <a:pt x="536" y="367"/>
                  </a:lnTo>
                  <a:lnTo>
                    <a:pt x="549" y="343"/>
                  </a:lnTo>
                  <a:lnTo>
                    <a:pt x="559" y="320"/>
                  </a:lnTo>
                  <a:lnTo>
                    <a:pt x="569" y="298"/>
                  </a:lnTo>
                  <a:lnTo>
                    <a:pt x="577" y="280"/>
                  </a:lnTo>
                  <a:lnTo>
                    <a:pt x="585" y="263"/>
                  </a:lnTo>
                  <a:lnTo>
                    <a:pt x="592" y="248"/>
                  </a:lnTo>
                  <a:lnTo>
                    <a:pt x="605" y="251"/>
                  </a:lnTo>
                  <a:lnTo>
                    <a:pt x="618" y="256"/>
                  </a:lnTo>
                  <a:lnTo>
                    <a:pt x="632" y="259"/>
                  </a:lnTo>
                  <a:lnTo>
                    <a:pt x="645" y="263"/>
                  </a:lnTo>
                  <a:lnTo>
                    <a:pt x="660" y="266"/>
                  </a:lnTo>
                  <a:lnTo>
                    <a:pt x="674" y="269"/>
                  </a:lnTo>
                  <a:lnTo>
                    <a:pt x="689" y="273"/>
                  </a:lnTo>
                  <a:lnTo>
                    <a:pt x="703" y="276"/>
                  </a:lnTo>
                  <a:lnTo>
                    <a:pt x="723" y="280"/>
                  </a:lnTo>
                  <a:lnTo>
                    <a:pt x="741" y="283"/>
                  </a:lnTo>
                  <a:lnTo>
                    <a:pt x="758" y="284"/>
                  </a:lnTo>
                  <a:lnTo>
                    <a:pt x="774" y="284"/>
                  </a:lnTo>
                  <a:lnTo>
                    <a:pt x="791" y="284"/>
                  </a:lnTo>
                  <a:lnTo>
                    <a:pt x="806" y="284"/>
                  </a:lnTo>
                  <a:lnTo>
                    <a:pt x="819" y="282"/>
                  </a:lnTo>
                  <a:lnTo>
                    <a:pt x="832" y="281"/>
                  </a:lnTo>
                  <a:lnTo>
                    <a:pt x="845" y="279"/>
                  </a:lnTo>
                  <a:lnTo>
                    <a:pt x="856" y="275"/>
                  </a:lnTo>
                  <a:lnTo>
                    <a:pt x="866" y="273"/>
                  </a:lnTo>
                  <a:lnTo>
                    <a:pt x="875" y="269"/>
                  </a:lnTo>
                  <a:lnTo>
                    <a:pt x="884" y="266"/>
                  </a:lnTo>
                  <a:lnTo>
                    <a:pt x="891" y="264"/>
                  </a:lnTo>
                  <a:lnTo>
                    <a:pt x="897" y="260"/>
                  </a:lnTo>
                  <a:lnTo>
                    <a:pt x="902" y="258"/>
                  </a:lnTo>
                  <a:lnTo>
                    <a:pt x="909" y="261"/>
                  </a:lnTo>
                  <a:lnTo>
                    <a:pt x="917" y="265"/>
                  </a:lnTo>
                  <a:lnTo>
                    <a:pt x="927" y="267"/>
                  </a:lnTo>
                  <a:lnTo>
                    <a:pt x="936" y="269"/>
                  </a:lnTo>
                  <a:lnTo>
                    <a:pt x="943" y="271"/>
                  </a:lnTo>
                  <a:lnTo>
                    <a:pt x="950" y="272"/>
                  </a:lnTo>
                  <a:lnTo>
                    <a:pt x="958" y="273"/>
                  </a:lnTo>
                  <a:lnTo>
                    <a:pt x="966" y="274"/>
                  </a:lnTo>
                  <a:lnTo>
                    <a:pt x="974" y="274"/>
                  </a:lnTo>
                  <a:lnTo>
                    <a:pt x="983" y="275"/>
                  </a:lnTo>
                  <a:lnTo>
                    <a:pt x="991" y="276"/>
                  </a:lnTo>
                  <a:lnTo>
                    <a:pt x="1000" y="276"/>
                  </a:lnTo>
                  <a:lnTo>
                    <a:pt x="1020" y="128"/>
                  </a:lnTo>
                  <a:lnTo>
                    <a:pt x="1019" y="127"/>
                  </a:lnTo>
                  <a:lnTo>
                    <a:pt x="1015" y="124"/>
                  </a:lnTo>
                  <a:lnTo>
                    <a:pt x="1010" y="120"/>
                  </a:lnTo>
                  <a:lnTo>
                    <a:pt x="1002" y="115"/>
                  </a:lnTo>
                  <a:lnTo>
                    <a:pt x="991" y="108"/>
                  </a:lnTo>
                  <a:lnTo>
                    <a:pt x="980" y="100"/>
                  </a:lnTo>
                  <a:lnTo>
                    <a:pt x="966" y="92"/>
                  </a:lnTo>
                  <a:lnTo>
                    <a:pt x="950" y="83"/>
                  </a:lnTo>
                  <a:lnTo>
                    <a:pt x="932" y="74"/>
                  </a:lnTo>
                  <a:lnTo>
                    <a:pt x="914" y="64"/>
                  </a:lnTo>
                  <a:lnTo>
                    <a:pt x="893" y="55"/>
                  </a:lnTo>
                  <a:lnTo>
                    <a:pt x="872" y="45"/>
                  </a:lnTo>
                  <a:lnTo>
                    <a:pt x="849" y="36"/>
                  </a:lnTo>
                  <a:lnTo>
                    <a:pt x="826" y="27"/>
                  </a:lnTo>
                  <a:lnTo>
                    <a:pt x="801" y="18"/>
                  </a:lnTo>
                  <a:lnTo>
                    <a:pt x="776" y="11"/>
                  </a:lnTo>
                  <a:lnTo>
                    <a:pt x="751" y="6"/>
                  </a:lnTo>
                  <a:lnTo>
                    <a:pt x="728" y="2"/>
                  </a:lnTo>
                  <a:lnTo>
                    <a:pt x="709" y="0"/>
                  </a:lnTo>
                  <a:lnTo>
                    <a:pt x="690" y="1"/>
                  </a:lnTo>
                  <a:lnTo>
                    <a:pt x="673" y="2"/>
                  </a:lnTo>
                  <a:lnTo>
                    <a:pt x="657" y="7"/>
                  </a:lnTo>
                  <a:lnTo>
                    <a:pt x="642" y="11"/>
                  </a:lnTo>
                  <a:lnTo>
                    <a:pt x="627" y="17"/>
                  </a:lnTo>
                  <a:lnTo>
                    <a:pt x="613" y="23"/>
                  </a:lnTo>
                  <a:lnTo>
                    <a:pt x="599" y="31"/>
                  </a:lnTo>
                  <a:lnTo>
                    <a:pt x="584" y="38"/>
                  </a:lnTo>
                  <a:lnTo>
                    <a:pt x="570" y="46"/>
                  </a:lnTo>
                  <a:lnTo>
                    <a:pt x="554" y="54"/>
                  </a:lnTo>
                  <a:lnTo>
                    <a:pt x="537" y="61"/>
                  </a:lnTo>
                  <a:lnTo>
                    <a:pt x="519" y="68"/>
                  </a:lnTo>
                  <a:lnTo>
                    <a:pt x="499" y="75"/>
                  </a:lnTo>
                  <a:close/>
                </a:path>
              </a:pathLst>
            </a:custGeom>
            <a:solidFill>
              <a:srgbClr val="CC9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8"/>
            <p:cNvSpPr>
              <a:spLocks/>
            </p:cNvSpPr>
            <p:nvPr/>
          </p:nvSpPr>
          <p:spPr bwMode="auto">
            <a:xfrm>
              <a:off x="3721100" y="2897188"/>
              <a:ext cx="1684338" cy="1397000"/>
            </a:xfrm>
            <a:custGeom>
              <a:avLst/>
              <a:gdLst>
                <a:gd name="T0" fmla="*/ 1917 w 2122"/>
                <a:gd name="T1" fmla="*/ 5 h 1761"/>
                <a:gd name="T2" fmla="*/ 1577 w 2122"/>
                <a:gd name="T3" fmla="*/ 32 h 1761"/>
                <a:gd name="T4" fmla="*/ 1466 w 2122"/>
                <a:gd name="T5" fmla="*/ 32 h 1761"/>
                <a:gd name="T6" fmla="*/ 1283 w 2122"/>
                <a:gd name="T7" fmla="*/ 59 h 1761"/>
                <a:gd name="T8" fmla="*/ 1035 w 2122"/>
                <a:gd name="T9" fmla="*/ 167 h 1761"/>
                <a:gd name="T10" fmla="*/ 602 w 2122"/>
                <a:gd name="T11" fmla="*/ 467 h 1761"/>
                <a:gd name="T12" fmla="*/ 214 w 2122"/>
                <a:gd name="T13" fmla="*/ 1073 h 1761"/>
                <a:gd name="T14" fmla="*/ 108 w 2122"/>
                <a:gd name="T15" fmla="*/ 1304 h 1761"/>
                <a:gd name="T16" fmla="*/ 581 w 2122"/>
                <a:gd name="T17" fmla="*/ 588 h 1761"/>
                <a:gd name="T18" fmla="*/ 950 w 2122"/>
                <a:gd name="T19" fmla="*/ 307 h 1761"/>
                <a:gd name="T20" fmla="*/ 1244 w 2122"/>
                <a:gd name="T21" fmla="*/ 147 h 1761"/>
                <a:gd name="T22" fmla="*/ 1454 w 2122"/>
                <a:gd name="T23" fmla="*/ 104 h 1761"/>
                <a:gd name="T24" fmla="*/ 1656 w 2122"/>
                <a:gd name="T25" fmla="*/ 99 h 1761"/>
                <a:gd name="T26" fmla="*/ 1955 w 2122"/>
                <a:gd name="T27" fmla="*/ 74 h 1761"/>
                <a:gd name="T28" fmla="*/ 2000 w 2122"/>
                <a:gd name="T29" fmla="*/ 141 h 1761"/>
                <a:gd name="T30" fmla="*/ 1734 w 2122"/>
                <a:gd name="T31" fmla="*/ 203 h 1761"/>
                <a:gd name="T32" fmla="*/ 1626 w 2122"/>
                <a:gd name="T33" fmla="*/ 218 h 1761"/>
                <a:gd name="T34" fmla="*/ 1397 w 2122"/>
                <a:gd name="T35" fmla="*/ 255 h 1761"/>
                <a:gd name="T36" fmla="*/ 1403 w 2122"/>
                <a:gd name="T37" fmla="*/ 313 h 1761"/>
                <a:gd name="T38" fmla="*/ 1565 w 2122"/>
                <a:gd name="T39" fmla="*/ 416 h 1761"/>
                <a:gd name="T40" fmla="*/ 1585 w 2122"/>
                <a:gd name="T41" fmla="*/ 567 h 1761"/>
                <a:gd name="T42" fmla="*/ 1443 w 2122"/>
                <a:gd name="T43" fmla="*/ 699 h 1761"/>
                <a:gd name="T44" fmla="*/ 1303 w 2122"/>
                <a:gd name="T45" fmla="*/ 653 h 1761"/>
                <a:gd name="T46" fmla="*/ 1187 w 2122"/>
                <a:gd name="T47" fmla="*/ 625 h 1761"/>
                <a:gd name="T48" fmla="*/ 1289 w 2122"/>
                <a:gd name="T49" fmla="*/ 617 h 1761"/>
                <a:gd name="T50" fmla="*/ 1434 w 2122"/>
                <a:gd name="T51" fmla="*/ 550 h 1761"/>
                <a:gd name="T52" fmla="*/ 1388 w 2122"/>
                <a:gd name="T53" fmla="*/ 528 h 1761"/>
                <a:gd name="T54" fmla="*/ 1191 w 2122"/>
                <a:gd name="T55" fmla="*/ 362 h 1761"/>
                <a:gd name="T56" fmla="*/ 1281 w 2122"/>
                <a:gd name="T57" fmla="*/ 488 h 1761"/>
                <a:gd name="T58" fmla="*/ 1152 w 2122"/>
                <a:gd name="T59" fmla="*/ 477 h 1761"/>
                <a:gd name="T60" fmla="*/ 1165 w 2122"/>
                <a:gd name="T61" fmla="*/ 510 h 1761"/>
                <a:gd name="T62" fmla="*/ 1163 w 2122"/>
                <a:gd name="T63" fmla="*/ 567 h 1761"/>
                <a:gd name="T64" fmla="*/ 1110 w 2122"/>
                <a:gd name="T65" fmla="*/ 603 h 1761"/>
                <a:gd name="T66" fmla="*/ 973 w 2122"/>
                <a:gd name="T67" fmla="*/ 579 h 1761"/>
                <a:gd name="T68" fmla="*/ 1237 w 2122"/>
                <a:gd name="T69" fmla="*/ 716 h 1761"/>
                <a:gd name="T70" fmla="*/ 1333 w 2122"/>
                <a:gd name="T71" fmla="*/ 745 h 1761"/>
                <a:gd name="T72" fmla="*/ 1373 w 2122"/>
                <a:gd name="T73" fmla="*/ 848 h 1761"/>
                <a:gd name="T74" fmla="*/ 1220 w 2122"/>
                <a:gd name="T75" fmla="*/ 829 h 1761"/>
                <a:gd name="T76" fmla="*/ 1059 w 2122"/>
                <a:gd name="T77" fmla="*/ 833 h 1761"/>
                <a:gd name="T78" fmla="*/ 903 w 2122"/>
                <a:gd name="T79" fmla="*/ 891 h 1761"/>
                <a:gd name="T80" fmla="*/ 756 w 2122"/>
                <a:gd name="T81" fmla="*/ 889 h 1761"/>
                <a:gd name="T82" fmla="*/ 665 w 2122"/>
                <a:gd name="T83" fmla="*/ 862 h 1761"/>
                <a:gd name="T84" fmla="*/ 786 w 2122"/>
                <a:gd name="T85" fmla="*/ 946 h 1761"/>
                <a:gd name="T86" fmla="*/ 735 w 2122"/>
                <a:gd name="T87" fmla="*/ 1338 h 1761"/>
                <a:gd name="T88" fmla="*/ 650 w 2122"/>
                <a:gd name="T89" fmla="*/ 1595 h 1761"/>
                <a:gd name="T90" fmla="*/ 883 w 2122"/>
                <a:gd name="T91" fmla="*/ 1136 h 1761"/>
                <a:gd name="T92" fmla="*/ 1042 w 2122"/>
                <a:gd name="T93" fmla="*/ 1037 h 1761"/>
                <a:gd name="T94" fmla="*/ 1238 w 2122"/>
                <a:gd name="T95" fmla="*/ 1034 h 1761"/>
                <a:gd name="T96" fmla="*/ 1313 w 2122"/>
                <a:gd name="T97" fmla="*/ 1036 h 1761"/>
                <a:gd name="T98" fmla="*/ 1489 w 2122"/>
                <a:gd name="T99" fmla="*/ 1040 h 1761"/>
                <a:gd name="T100" fmla="*/ 1572 w 2122"/>
                <a:gd name="T101" fmla="*/ 968 h 1761"/>
                <a:gd name="T102" fmla="*/ 1669 w 2122"/>
                <a:gd name="T103" fmla="*/ 800 h 1761"/>
                <a:gd name="T104" fmla="*/ 1713 w 2122"/>
                <a:gd name="T105" fmla="*/ 661 h 1761"/>
                <a:gd name="T106" fmla="*/ 1654 w 2122"/>
                <a:gd name="T107" fmla="*/ 464 h 1761"/>
                <a:gd name="T108" fmla="*/ 1587 w 2122"/>
                <a:gd name="T109" fmla="*/ 309 h 1761"/>
                <a:gd name="T110" fmla="*/ 1669 w 2122"/>
                <a:gd name="T111" fmla="*/ 284 h 1761"/>
                <a:gd name="T112" fmla="*/ 1810 w 2122"/>
                <a:gd name="T113" fmla="*/ 267 h 1761"/>
                <a:gd name="T114" fmla="*/ 2008 w 2122"/>
                <a:gd name="T115" fmla="*/ 217 h 1761"/>
                <a:gd name="T116" fmla="*/ 2116 w 2122"/>
                <a:gd name="T117" fmla="*/ 52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2" h="1761">
                  <a:moveTo>
                    <a:pt x="2109" y="34"/>
                  </a:moveTo>
                  <a:lnTo>
                    <a:pt x="2105" y="26"/>
                  </a:lnTo>
                  <a:lnTo>
                    <a:pt x="2099" y="20"/>
                  </a:lnTo>
                  <a:lnTo>
                    <a:pt x="2091" y="14"/>
                  </a:lnTo>
                  <a:lnTo>
                    <a:pt x="2082" y="10"/>
                  </a:lnTo>
                  <a:lnTo>
                    <a:pt x="2071" y="6"/>
                  </a:lnTo>
                  <a:lnTo>
                    <a:pt x="2058" y="3"/>
                  </a:lnTo>
                  <a:lnTo>
                    <a:pt x="2041" y="2"/>
                  </a:lnTo>
                  <a:lnTo>
                    <a:pt x="2023" y="0"/>
                  </a:lnTo>
                  <a:lnTo>
                    <a:pt x="2002" y="0"/>
                  </a:lnTo>
                  <a:lnTo>
                    <a:pt x="1977" y="2"/>
                  </a:lnTo>
                  <a:lnTo>
                    <a:pt x="1949" y="3"/>
                  </a:lnTo>
                  <a:lnTo>
                    <a:pt x="1917" y="5"/>
                  </a:lnTo>
                  <a:lnTo>
                    <a:pt x="1881" y="7"/>
                  </a:lnTo>
                  <a:lnTo>
                    <a:pt x="1842" y="11"/>
                  </a:lnTo>
                  <a:lnTo>
                    <a:pt x="1797" y="15"/>
                  </a:lnTo>
                  <a:lnTo>
                    <a:pt x="1749" y="20"/>
                  </a:lnTo>
                  <a:lnTo>
                    <a:pt x="1744" y="20"/>
                  </a:lnTo>
                  <a:lnTo>
                    <a:pt x="1716" y="22"/>
                  </a:lnTo>
                  <a:lnTo>
                    <a:pt x="1691" y="25"/>
                  </a:lnTo>
                  <a:lnTo>
                    <a:pt x="1668" y="27"/>
                  </a:lnTo>
                  <a:lnTo>
                    <a:pt x="1646" y="28"/>
                  </a:lnTo>
                  <a:lnTo>
                    <a:pt x="1626" y="29"/>
                  </a:lnTo>
                  <a:lnTo>
                    <a:pt x="1608" y="30"/>
                  </a:lnTo>
                  <a:lnTo>
                    <a:pt x="1592" y="32"/>
                  </a:lnTo>
                  <a:lnTo>
                    <a:pt x="1577" y="32"/>
                  </a:lnTo>
                  <a:lnTo>
                    <a:pt x="1563" y="33"/>
                  </a:lnTo>
                  <a:lnTo>
                    <a:pt x="1550" y="33"/>
                  </a:lnTo>
                  <a:lnTo>
                    <a:pt x="1538" y="33"/>
                  </a:lnTo>
                  <a:lnTo>
                    <a:pt x="1527" y="33"/>
                  </a:lnTo>
                  <a:lnTo>
                    <a:pt x="1517" y="33"/>
                  </a:lnTo>
                  <a:lnTo>
                    <a:pt x="1507" y="33"/>
                  </a:lnTo>
                  <a:lnTo>
                    <a:pt x="1497" y="33"/>
                  </a:lnTo>
                  <a:lnTo>
                    <a:pt x="1488" y="33"/>
                  </a:lnTo>
                  <a:lnTo>
                    <a:pt x="1484" y="33"/>
                  </a:lnTo>
                  <a:lnTo>
                    <a:pt x="1480" y="32"/>
                  </a:lnTo>
                  <a:lnTo>
                    <a:pt x="1475" y="32"/>
                  </a:lnTo>
                  <a:lnTo>
                    <a:pt x="1471" y="32"/>
                  </a:lnTo>
                  <a:lnTo>
                    <a:pt x="1466" y="32"/>
                  </a:lnTo>
                  <a:lnTo>
                    <a:pt x="1463" y="32"/>
                  </a:lnTo>
                  <a:lnTo>
                    <a:pt x="1458" y="32"/>
                  </a:lnTo>
                  <a:lnTo>
                    <a:pt x="1454" y="32"/>
                  </a:lnTo>
                  <a:lnTo>
                    <a:pt x="1441" y="32"/>
                  </a:lnTo>
                  <a:lnTo>
                    <a:pt x="1427" y="33"/>
                  </a:lnTo>
                  <a:lnTo>
                    <a:pt x="1412" y="34"/>
                  </a:lnTo>
                  <a:lnTo>
                    <a:pt x="1396" y="36"/>
                  </a:lnTo>
                  <a:lnTo>
                    <a:pt x="1379" y="38"/>
                  </a:lnTo>
                  <a:lnTo>
                    <a:pt x="1360" y="42"/>
                  </a:lnTo>
                  <a:lnTo>
                    <a:pt x="1342" y="45"/>
                  </a:lnTo>
                  <a:lnTo>
                    <a:pt x="1322" y="49"/>
                  </a:lnTo>
                  <a:lnTo>
                    <a:pt x="1303" y="53"/>
                  </a:lnTo>
                  <a:lnTo>
                    <a:pt x="1283" y="59"/>
                  </a:lnTo>
                  <a:lnTo>
                    <a:pt x="1263" y="65"/>
                  </a:lnTo>
                  <a:lnTo>
                    <a:pt x="1243" y="71"/>
                  </a:lnTo>
                  <a:lnTo>
                    <a:pt x="1223" y="78"/>
                  </a:lnTo>
                  <a:lnTo>
                    <a:pt x="1202" y="85"/>
                  </a:lnTo>
                  <a:lnTo>
                    <a:pt x="1183" y="93"/>
                  </a:lnTo>
                  <a:lnTo>
                    <a:pt x="1163" y="101"/>
                  </a:lnTo>
                  <a:lnTo>
                    <a:pt x="1138" y="112"/>
                  </a:lnTo>
                  <a:lnTo>
                    <a:pt x="1117" y="121"/>
                  </a:lnTo>
                  <a:lnTo>
                    <a:pt x="1100" y="129"/>
                  </a:lnTo>
                  <a:lnTo>
                    <a:pt x="1085" y="138"/>
                  </a:lnTo>
                  <a:lnTo>
                    <a:pt x="1070" y="146"/>
                  </a:lnTo>
                  <a:lnTo>
                    <a:pt x="1054" y="156"/>
                  </a:lnTo>
                  <a:lnTo>
                    <a:pt x="1035" y="167"/>
                  </a:lnTo>
                  <a:lnTo>
                    <a:pt x="1012" y="182"/>
                  </a:lnTo>
                  <a:lnTo>
                    <a:pt x="938" y="230"/>
                  </a:lnTo>
                  <a:lnTo>
                    <a:pt x="911" y="247"/>
                  </a:lnTo>
                  <a:lnTo>
                    <a:pt x="882" y="265"/>
                  </a:lnTo>
                  <a:lnTo>
                    <a:pt x="851" y="284"/>
                  </a:lnTo>
                  <a:lnTo>
                    <a:pt x="820" y="305"/>
                  </a:lnTo>
                  <a:lnTo>
                    <a:pt x="788" y="325"/>
                  </a:lnTo>
                  <a:lnTo>
                    <a:pt x="756" y="347"/>
                  </a:lnTo>
                  <a:lnTo>
                    <a:pt x="724" y="370"/>
                  </a:lnTo>
                  <a:lnTo>
                    <a:pt x="692" y="393"/>
                  </a:lnTo>
                  <a:lnTo>
                    <a:pt x="660" y="418"/>
                  </a:lnTo>
                  <a:lnTo>
                    <a:pt x="631" y="442"/>
                  </a:lnTo>
                  <a:lnTo>
                    <a:pt x="602" y="467"/>
                  </a:lnTo>
                  <a:lnTo>
                    <a:pt x="574" y="494"/>
                  </a:lnTo>
                  <a:lnTo>
                    <a:pt x="548" y="519"/>
                  </a:lnTo>
                  <a:lnTo>
                    <a:pt x="523" y="545"/>
                  </a:lnTo>
                  <a:lnTo>
                    <a:pt x="503" y="572"/>
                  </a:lnTo>
                  <a:lnTo>
                    <a:pt x="483" y="600"/>
                  </a:lnTo>
                  <a:lnTo>
                    <a:pt x="463" y="632"/>
                  </a:lnTo>
                  <a:lnTo>
                    <a:pt x="437" y="674"/>
                  </a:lnTo>
                  <a:lnTo>
                    <a:pt x="407" y="727"/>
                  </a:lnTo>
                  <a:lnTo>
                    <a:pt x="372" y="789"/>
                  </a:lnTo>
                  <a:lnTo>
                    <a:pt x="334" y="855"/>
                  </a:lnTo>
                  <a:lnTo>
                    <a:pt x="295" y="926"/>
                  </a:lnTo>
                  <a:lnTo>
                    <a:pt x="255" y="999"/>
                  </a:lnTo>
                  <a:lnTo>
                    <a:pt x="214" y="1073"/>
                  </a:lnTo>
                  <a:lnTo>
                    <a:pt x="175" y="1146"/>
                  </a:lnTo>
                  <a:lnTo>
                    <a:pt x="137" y="1215"/>
                  </a:lnTo>
                  <a:lnTo>
                    <a:pt x="103" y="1281"/>
                  </a:lnTo>
                  <a:lnTo>
                    <a:pt x="70" y="1338"/>
                  </a:lnTo>
                  <a:lnTo>
                    <a:pt x="44" y="1389"/>
                  </a:lnTo>
                  <a:lnTo>
                    <a:pt x="22" y="1428"/>
                  </a:lnTo>
                  <a:lnTo>
                    <a:pt x="7" y="1456"/>
                  </a:lnTo>
                  <a:lnTo>
                    <a:pt x="0" y="1469"/>
                  </a:lnTo>
                  <a:lnTo>
                    <a:pt x="5" y="1461"/>
                  </a:lnTo>
                  <a:lnTo>
                    <a:pt x="20" y="1440"/>
                  </a:lnTo>
                  <a:lnTo>
                    <a:pt x="43" y="1404"/>
                  </a:lnTo>
                  <a:lnTo>
                    <a:pt x="73" y="1359"/>
                  </a:lnTo>
                  <a:lnTo>
                    <a:pt x="108" y="1304"/>
                  </a:lnTo>
                  <a:lnTo>
                    <a:pt x="149" y="1243"/>
                  </a:lnTo>
                  <a:lnTo>
                    <a:pt x="192" y="1175"/>
                  </a:lnTo>
                  <a:lnTo>
                    <a:pt x="239" y="1104"/>
                  </a:lnTo>
                  <a:lnTo>
                    <a:pt x="286" y="1033"/>
                  </a:lnTo>
                  <a:lnTo>
                    <a:pt x="333" y="960"/>
                  </a:lnTo>
                  <a:lnTo>
                    <a:pt x="378" y="891"/>
                  </a:lnTo>
                  <a:lnTo>
                    <a:pt x="421" y="825"/>
                  </a:lnTo>
                  <a:lnTo>
                    <a:pt x="460" y="764"/>
                  </a:lnTo>
                  <a:lnTo>
                    <a:pt x="495" y="712"/>
                  </a:lnTo>
                  <a:lnTo>
                    <a:pt x="522" y="670"/>
                  </a:lnTo>
                  <a:lnTo>
                    <a:pt x="543" y="638"/>
                  </a:lnTo>
                  <a:lnTo>
                    <a:pt x="560" y="613"/>
                  </a:lnTo>
                  <a:lnTo>
                    <a:pt x="581" y="588"/>
                  </a:lnTo>
                  <a:lnTo>
                    <a:pt x="603" y="564"/>
                  </a:lnTo>
                  <a:lnTo>
                    <a:pt x="628" y="540"/>
                  </a:lnTo>
                  <a:lnTo>
                    <a:pt x="654" y="517"/>
                  </a:lnTo>
                  <a:lnTo>
                    <a:pt x="681" y="492"/>
                  </a:lnTo>
                  <a:lnTo>
                    <a:pt x="710" y="469"/>
                  </a:lnTo>
                  <a:lnTo>
                    <a:pt x="740" y="446"/>
                  </a:lnTo>
                  <a:lnTo>
                    <a:pt x="770" y="424"/>
                  </a:lnTo>
                  <a:lnTo>
                    <a:pt x="801" y="404"/>
                  </a:lnTo>
                  <a:lnTo>
                    <a:pt x="832" y="383"/>
                  </a:lnTo>
                  <a:lnTo>
                    <a:pt x="862" y="362"/>
                  </a:lnTo>
                  <a:lnTo>
                    <a:pt x="892" y="343"/>
                  </a:lnTo>
                  <a:lnTo>
                    <a:pt x="921" y="325"/>
                  </a:lnTo>
                  <a:lnTo>
                    <a:pt x="950" y="307"/>
                  </a:lnTo>
                  <a:lnTo>
                    <a:pt x="976" y="291"/>
                  </a:lnTo>
                  <a:lnTo>
                    <a:pt x="1051" y="242"/>
                  </a:lnTo>
                  <a:lnTo>
                    <a:pt x="1073" y="229"/>
                  </a:lnTo>
                  <a:lnTo>
                    <a:pt x="1092" y="217"/>
                  </a:lnTo>
                  <a:lnTo>
                    <a:pt x="1107" y="209"/>
                  </a:lnTo>
                  <a:lnTo>
                    <a:pt x="1120" y="201"/>
                  </a:lnTo>
                  <a:lnTo>
                    <a:pt x="1134" y="194"/>
                  </a:lnTo>
                  <a:lnTo>
                    <a:pt x="1149" y="186"/>
                  </a:lnTo>
                  <a:lnTo>
                    <a:pt x="1169" y="177"/>
                  </a:lnTo>
                  <a:lnTo>
                    <a:pt x="1192" y="166"/>
                  </a:lnTo>
                  <a:lnTo>
                    <a:pt x="1209" y="159"/>
                  </a:lnTo>
                  <a:lnTo>
                    <a:pt x="1226" y="153"/>
                  </a:lnTo>
                  <a:lnTo>
                    <a:pt x="1244" y="147"/>
                  </a:lnTo>
                  <a:lnTo>
                    <a:pt x="1262" y="141"/>
                  </a:lnTo>
                  <a:lnTo>
                    <a:pt x="1281" y="135"/>
                  </a:lnTo>
                  <a:lnTo>
                    <a:pt x="1299" y="129"/>
                  </a:lnTo>
                  <a:lnTo>
                    <a:pt x="1316" y="125"/>
                  </a:lnTo>
                  <a:lnTo>
                    <a:pt x="1335" y="121"/>
                  </a:lnTo>
                  <a:lnTo>
                    <a:pt x="1352" y="117"/>
                  </a:lnTo>
                  <a:lnTo>
                    <a:pt x="1369" y="113"/>
                  </a:lnTo>
                  <a:lnTo>
                    <a:pt x="1386" y="111"/>
                  </a:lnTo>
                  <a:lnTo>
                    <a:pt x="1402" y="109"/>
                  </a:lnTo>
                  <a:lnTo>
                    <a:pt x="1416" y="106"/>
                  </a:lnTo>
                  <a:lnTo>
                    <a:pt x="1429" y="105"/>
                  </a:lnTo>
                  <a:lnTo>
                    <a:pt x="1442" y="104"/>
                  </a:lnTo>
                  <a:lnTo>
                    <a:pt x="1454" y="104"/>
                  </a:lnTo>
                  <a:lnTo>
                    <a:pt x="1464" y="104"/>
                  </a:lnTo>
                  <a:lnTo>
                    <a:pt x="1475" y="104"/>
                  </a:lnTo>
                  <a:lnTo>
                    <a:pt x="1486" y="104"/>
                  </a:lnTo>
                  <a:lnTo>
                    <a:pt x="1497" y="105"/>
                  </a:lnTo>
                  <a:lnTo>
                    <a:pt x="1509" y="105"/>
                  </a:lnTo>
                  <a:lnTo>
                    <a:pt x="1522" y="105"/>
                  </a:lnTo>
                  <a:lnTo>
                    <a:pt x="1537" y="105"/>
                  </a:lnTo>
                  <a:lnTo>
                    <a:pt x="1552" y="104"/>
                  </a:lnTo>
                  <a:lnTo>
                    <a:pt x="1568" y="104"/>
                  </a:lnTo>
                  <a:lnTo>
                    <a:pt x="1587" y="104"/>
                  </a:lnTo>
                  <a:lnTo>
                    <a:pt x="1608" y="103"/>
                  </a:lnTo>
                  <a:lnTo>
                    <a:pt x="1631" y="101"/>
                  </a:lnTo>
                  <a:lnTo>
                    <a:pt x="1656" y="99"/>
                  </a:lnTo>
                  <a:lnTo>
                    <a:pt x="1684" y="97"/>
                  </a:lnTo>
                  <a:lnTo>
                    <a:pt x="1716" y="95"/>
                  </a:lnTo>
                  <a:lnTo>
                    <a:pt x="1751" y="91"/>
                  </a:lnTo>
                  <a:lnTo>
                    <a:pt x="1756" y="91"/>
                  </a:lnTo>
                  <a:lnTo>
                    <a:pt x="1780" y="89"/>
                  </a:lnTo>
                  <a:lnTo>
                    <a:pt x="1803" y="87"/>
                  </a:lnTo>
                  <a:lnTo>
                    <a:pt x="1827" y="85"/>
                  </a:lnTo>
                  <a:lnTo>
                    <a:pt x="1850" y="83"/>
                  </a:lnTo>
                  <a:lnTo>
                    <a:pt x="1872" y="81"/>
                  </a:lnTo>
                  <a:lnTo>
                    <a:pt x="1895" y="79"/>
                  </a:lnTo>
                  <a:lnTo>
                    <a:pt x="1916" y="78"/>
                  </a:lnTo>
                  <a:lnTo>
                    <a:pt x="1937" y="75"/>
                  </a:lnTo>
                  <a:lnTo>
                    <a:pt x="1955" y="74"/>
                  </a:lnTo>
                  <a:lnTo>
                    <a:pt x="1973" y="73"/>
                  </a:lnTo>
                  <a:lnTo>
                    <a:pt x="1991" y="73"/>
                  </a:lnTo>
                  <a:lnTo>
                    <a:pt x="2006" y="72"/>
                  </a:lnTo>
                  <a:lnTo>
                    <a:pt x="2018" y="72"/>
                  </a:lnTo>
                  <a:lnTo>
                    <a:pt x="2031" y="73"/>
                  </a:lnTo>
                  <a:lnTo>
                    <a:pt x="2040" y="73"/>
                  </a:lnTo>
                  <a:lnTo>
                    <a:pt x="2048" y="74"/>
                  </a:lnTo>
                  <a:lnTo>
                    <a:pt x="2049" y="82"/>
                  </a:lnTo>
                  <a:lnTo>
                    <a:pt x="2048" y="93"/>
                  </a:lnTo>
                  <a:lnTo>
                    <a:pt x="2041" y="105"/>
                  </a:lnTo>
                  <a:lnTo>
                    <a:pt x="2028" y="120"/>
                  </a:lnTo>
                  <a:lnTo>
                    <a:pt x="2016" y="131"/>
                  </a:lnTo>
                  <a:lnTo>
                    <a:pt x="2000" y="141"/>
                  </a:lnTo>
                  <a:lnTo>
                    <a:pt x="1981" y="150"/>
                  </a:lnTo>
                  <a:lnTo>
                    <a:pt x="1961" y="159"/>
                  </a:lnTo>
                  <a:lnTo>
                    <a:pt x="1937" y="167"/>
                  </a:lnTo>
                  <a:lnTo>
                    <a:pt x="1909" y="176"/>
                  </a:lnTo>
                  <a:lnTo>
                    <a:pt x="1880" y="182"/>
                  </a:lnTo>
                  <a:lnTo>
                    <a:pt x="1849" y="188"/>
                  </a:lnTo>
                  <a:lnTo>
                    <a:pt x="1833" y="191"/>
                  </a:lnTo>
                  <a:lnTo>
                    <a:pt x="1817" y="194"/>
                  </a:lnTo>
                  <a:lnTo>
                    <a:pt x="1800" y="196"/>
                  </a:lnTo>
                  <a:lnTo>
                    <a:pt x="1783" y="199"/>
                  </a:lnTo>
                  <a:lnTo>
                    <a:pt x="1766" y="200"/>
                  </a:lnTo>
                  <a:lnTo>
                    <a:pt x="1750" y="202"/>
                  </a:lnTo>
                  <a:lnTo>
                    <a:pt x="1734" y="203"/>
                  </a:lnTo>
                  <a:lnTo>
                    <a:pt x="1719" y="206"/>
                  </a:lnTo>
                  <a:lnTo>
                    <a:pt x="1709" y="207"/>
                  </a:lnTo>
                  <a:lnTo>
                    <a:pt x="1701" y="207"/>
                  </a:lnTo>
                  <a:lnTo>
                    <a:pt x="1693" y="208"/>
                  </a:lnTo>
                  <a:lnTo>
                    <a:pt x="1685" y="209"/>
                  </a:lnTo>
                  <a:lnTo>
                    <a:pt x="1678" y="210"/>
                  </a:lnTo>
                  <a:lnTo>
                    <a:pt x="1671" y="210"/>
                  </a:lnTo>
                  <a:lnTo>
                    <a:pt x="1664" y="211"/>
                  </a:lnTo>
                  <a:lnTo>
                    <a:pt x="1659" y="212"/>
                  </a:lnTo>
                  <a:lnTo>
                    <a:pt x="1649" y="214"/>
                  </a:lnTo>
                  <a:lnTo>
                    <a:pt x="1641" y="215"/>
                  </a:lnTo>
                  <a:lnTo>
                    <a:pt x="1633" y="217"/>
                  </a:lnTo>
                  <a:lnTo>
                    <a:pt x="1626" y="218"/>
                  </a:lnTo>
                  <a:lnTo>
                    <a:pt x="1621" y="220"/>
                  </a:lnTo>
                  <a:lnTo>
                    <a:pt x="1615" y="223"/>
                  </a:lnTo>
                  <a:lnTo>
                    <a:pt x="1610" y="226"/>
                  </a:lnTo>
                  <a:lnTo>
                    <a:pt x="1605" y="229"/>
                  </a:lnTo>
                  <a:lnTo>
                    <a:pt x="1596" y="232"/>
                  </a:lnTo>
                  <a:lnTo>
                    <a:pt x="1584" y="235"/>
                  </a:lnTo>
                  <a:lnTo>
                    <a:pt x="1568" y="238"/>
                  </a:lnTo>
                  <a:lnTo>
                    <a:pt x="1545" y="240"/>
                  </a:lnTo>
                  <a:lnTo>
                    <a:pt x="1508" y="242"/>
                  </a:lnTo>
                  <a:lnTo>
                    <a:pt x="1473" y="246"/>
                  </a:lnTo>
                  <a:lnTo>
                    <a:pt x="1443" y="249"/>
                  </a:lnTo>
                  <a:lnTo>
                    <a:pt x="1418" y="252"/>
                  </a:lnTo>
                  <a:lnTo>
                    <a:pt x="1397" y="255"/>
                  </a:lnTo>
                  <a:lnTo>
                    <a:pt x="1381" y="257"/>
                  </a:lnTo>
                  <a:lnTo>
                    <a:pt x="1372" y="260"/>
                  </a:lnTo>
                  <a:lnTo>
                    <a:pt x="1367" y="261"/>
                  </a:lnTo>
                  <a:lnTo>
                    <a:pt x="1331" y="263"/>
                  </a:lnTo>
                  <a:lnTo>
                    <a:pt x="1260" y="257"/>
                  </a:lnTo>
                  <a:lnTo>
                    <a:pt x="1322" y="317"/>
                  </a:lnTo>
                  <a:lnTo>
                    <a:pt x="1301" y="371"/>
                  </a:lnTo>
                  <a:lnTo>
                    <a:pt x="1384" y="313"/>
                  </a:lnTo>
                  <a:lnTo>
                    <a:pt x="1372" y="318"/>
                  </a:lnTo>
                  <a:lnTo>
                    <a:pt x="1374" y="318"/>
                  </a:lnTo>
                  <a:lnTo>
                    <a:pt x="1380" y="317"/>
                  </a:lnTo>
                  <a:lnTo>
                    <a:pt x="1389" y="315"/>
                  </a:lnTo>
                  <a:lnTo>
                    <a:pt x="1403" y="313"/>
                  </a:lnTo>
                  <a:lnTo>
                    <a:pt x="1419" y="310"/>
                  </a:lnTo>
                  <a:lnTo>
                    <a:pt x="1440" y="308"/>
                  </a:lnTo>
                  <a:lnTo>
                    <a:pt x="1464" y="306"/>
                  </a:lnTo>
                  <a:lnTo>
                    <a:pt x="1492" y="303"/>
                  </a:lnTo>
                  <a:lnTo>
                    <a:pt x="1497" y="310"/>
                  </a:lnTo>
                  <a:lnTo>
                    <a:pt x="1504" y="318"/>
                  </a:lnTo>
                  <a:lnTo>
                    <a:pt x="1511" y="326"/>
                  </a:lnTo>
                  <a:lnTo>
                    <a:pt x="1519" y="337"/>
                  </a:lnTo>
                  <a:lnTo>
                    <a:pt x="1526" y="347"/>
                  </a:lnTo>
                  <a:lnTo>
                    <a:pt x="1534" y="359"/>
                  </a:lnTo>
                  <a:lnTo>
                    <a:pt x="1542" y="370"/>
                  </a:lnTo>
                  <a:lnTo>
                    <a:pt x="1549" y="383"/>
                  </a:lnTo>
                  <a:lnTo>
                    <a:pt x="1565" y="416"/>
                  </a:lnTo>
                  <a:lnTo>
                    <a:pt x="1575" y="441"/>
                  </a:lnTo>
                  <a:lnTo>
                    <a:pt x="1579" y="457"/>
                  </a:lnTo>
                  <a:lnTo>
                    <a:pt x="1581" y="467"/>
                  </a:lnTo>
                  <a:lnTo>
                    <a:pt x="1583" y="474"/>
                  </a:lnTo>
                  <a:lnTo>
                    <a:pt x="1585" y="481"/>
                  </a:lnTo>
                  <a:lnTo>
                    <a:pt x="1587" y="488"/>
                  </a:lnTo>
                  <a:lnTo>
                    <a:pt x="1590" y="496"/>
                  </a:lnTo>
                  <a:lnTo>
                    <a:pt x="1594" y="509"/>
                  </a:lnTo>
                  <a:lnTo>
                    <a:pt x="1599" y="522"/>
                  </a:lnTo>
                  <a:lnTo>
                    <a:pt x="1601" y="536"/>
                  </a:lnTo>
                  <a:lnTo>
                    <a:pt x="1599" y="547"/>
                  </a:lnTo>
                  <a:lnTo>
                    <a:pt x="1592" y="557"/>
                  </a:lnTo>
                  <a:lnTo>
                    <a:pt x="1585" y="567"/>
                  </a:lnTo>
                  <a:lnTo>
                    <a:pt x="1579" y="575"/>
                  </a:lnTo>
                  <a:lnTo>
                    <a:pt x="1572" y="585"/>
                  </a:lnTo>
                  <a:lnTo>
                    <a:pt x="1567" y="593"/>
                  </a:lnTo>
                  <a:lnTo>
                    <a:pt x="1558" y="600"/>
                  </a:lnTo>
                  <a:lnTo>
                    <a:pt x="1550" y="608"/>
                  </a:lnTo>
                  <a:lnTo>
                    <a:pt x="1541" y="615"/>
                  </a:lnTo>
                  <a:lnTo>
                    <a:pt x="1530" y="623"/>
                  </a:lnTo>
                  <a:lnTo>
                    <a:pt x="1517" y="632"/>
                  </a:lnTo>
                  <a:lnTo>
                    <a:pt x="1504" y="643"/>
                  </a:lnTo>
                  <a:lnTo>
                    <a:pt x="1489" y="656"/>
                  </a:lnTo>
                  <a:lnTo>
                    <a:pt x="1474" y="670"/>
                  </a:lnTo>
                  <a:lnTo>
                    <a:pt x="1458" y="684"/>
                  </a:lnTo>
                  <a:lnTo>
                    <a:pt x="1443" y="699"/>
                  </a:lnTo>
                  <a:lnTo>
                    <a:pt x="1429" y="712"/>
                  </a:lnTo>
                  <a:lnTo>
                    <a:pt x="1417" y="725"/>
                  </a:lnTo>
                  <a:lnTo>
                    <a:pt x="1409" y="717"/>
                  </a:lnTo>
                  <a:lnTo>
                    <a:pt x="1401" y="709"/>
                  </a:lnTo>
                  <a:lnTo>
                    <a:pt x="1392" y="701"/>
                  </a:lnTo>
                  <a:lnTo>
                    <a:pt x="1384" y="694"/>
                  </a:lnTo>
                  <a:lnTo>
                    <a:pt x="1376" y="688"/>
                  </a:lnTo>
                  <a:lnTo>
                    <a:pt x="1368" y="683"/>
                  </a:lnTo>
                  <a:lnTo>
                    <a:pt x="1361" y="678"/>
                  </a:lnTo>
                  <a:lnTo>
                    <a:pt x="1353" y="673"/>
                  </a:lnTo>
                  <a:lnTo>
                    <a:pt x="1336" y="664"/>
                  </a:lnTo>
                  <a:lnTo>
                    <a:pt x="1319" y="657"/>
                  </a:lnTo>
                  <a:lnTo>
                    <a:pt x="1303" y="653"/>
                  </a:lnTo>
                  <a:lnTo>
                    <a:pt x="1289" y="648"/>
                  </a:lnTo>
                  <a:lnTo>
                    <a:pt x="1276" y="646"/>
                  </a:lnTo>
                  <a:lnTo>
                    <a:pt x="1264" y="644"/>
                  </a:lnTo>
                  <a:lnTo>
                    <a:pt x="1255" y="643"/>
                  </a:lnTo>
                  <a:lnTo>
                    <a:pt x="1247" y="643"/>
                  </a:lnTo>
                  <a:lnTo>
                    <a:pt x="1243" y="642"/>
                  </a:lnTo>
                  <a:lnTo>
                    <a:pt x="1238" y="640"/>
                  </a:lnTo>
                  <a:lnTo>
                    <a:pt x="1231" y="639"/>
                  </a:lnTo>
                  <a:lnTo>
                    <a:pt x="1224" y="636"/>
                  </a:lnTo>
                  <a:lnTo>
                    <a:pt x="1217" y="634"/>
                  </a:lnTo>
                  <a:lnTo>
                    <a:pt x="1208" y="631"/>
                  </a:lnTo>
                  <a:lnTo>
                    <a:pt x="1198" y="628"/>
                  </a:lnTo>
                  <a:lnTo>
                    <a:pt x="1187" y="625"/>
                  </a:lnTo>
                  <a:lnTo>
                    <a:pt x="1191" y="620"/>
                  </a:lnTo>
                  <a:lnTo>
                    <a:pt x="1196" y="615"/>
                  </a:lnTo>
                  <a:lnTo>
                    <a:pt x="1205" y="609"/>
                  </a:lnTo>
                  <a:lnTo>
                    <a:pt x="1216" y="604"/>
                  </a:lnTo>
                  <a:lnTo>
                    <a:pt x="1228" y="602"/>
                  </a:lnTo>
                  <a:lnTo>
                    <a:pt x="1239" y="602"/>
                  </a:lnTo>
                  <a:lnTo>
                    <a:pt x="1251" y="604"/>
                  </a:lnTo>
                  <a:lnTo>
                    <a:pt x="1263" y="606"/>
                  </a:lnTo>
                  <a:lnTo>
                    <a:pt x="1273" y="610"/>
                  </a:lnTo>
                  <a:lnTo>
                    <a:pt x="1282" y="613"/>
                  </a:lnTo>
                  <a:lnTo>
                    <a:pt x="1286" y="616"/>
                  </a:lnTo>
                  <a:lnTo>
                    <a:pt x="1289" y="617"/>
                  </a:lnTo>
                  <a:lnTo>
                    <a:pt x="1289" y="617"/>
                  </a:lnTo>
                  <a:lnTo>
                    <a:pt x="1290" y="617"/>
                  </a:lnTo>
                  <a:lnTo>
                    <a:pt x="1293" y="616"/>
                  </a:lnTo>
                  <a:lnTo>
                    <a:pt x="1297" y="613"/>
                  </a:lnTo>
                  <a:lnTo>
                    <a:pt x="1304" y="611"/>
                  </a:lnTo>
                  <a:lnTo>
                    <a:pt x="1314" y="606"/>
                  </a:lnTo>
                  <a:lnTo>
                    <a:pt x="1327" y="600"/>
                  </a:lnTo>
                  <a:lnTo>
                    <a:pt x="1343" y="591"/>
                  </a:lnTo>
                  <a:lnTo>
                    <a:pt x="1361" y="581"/>
                  </a:lnTo>
                  <a:lnTo>
                    <a:pt x="1380" y="573"/>
                  </a:lnTo>
                  <a:lnTo>
                    <a:pt x="1396" y="565"/>
                  </a:lnTo>
                  <a:lnTo>
                    <a:pt x="1411" y="558"/>
                  </a:lnTo>
                  <a:lnTo>
                    <a:pt x="1424" y="553"/>
                  </a:lnTo>
                  <a:lnTo>
                    <a:pt x="1434" y="550"/>
                  </a:lnTo>
                  <a:lnTo>
                    <a:pt x="1440" y="548"/>
                  </a:lnTo>
                  <a:lnTo>
                    <a:pt x="1442" y="547"/>
                  </a:lnTo>
                  <a:lnTo>
                    <a:pt x="1441" y="545"/>
                  </a:lnTo>
                  <a:lnTo>
                    <a:pt x="1440" y="542"/>
                  </a:lnTo>
                  <a:lnTo>
                    <a:pt x="1436" y="537"/>
                  </a:lnTo>
                  <a:lnTo>
                    <a:pt x="1433" y="528"/>
                  </a:lnTo>
                  <a:lnTo>
                    <a:pt x="1432" y="515"/>
                  </a:lnTo>
                  <a:lnTo>
                    <a:pt x="1434" y="500"/>
                  </a:lnTo>
                  <a:lnTo>
                    <a:pt x="1436" y="488"/>
                  </a:lnTo>
                  <a:lnTo>
                    <a:pt x="1437" y="483"/>
                  </a:lnTo>
                  <a:lnTo>
                    <a:pt x="1388" y="528"/>
                  </a:lnTo>
                  <a:lnTo>
                    <a:pt x="1388" y="528"/>
                  </a:lnTo>
                  <a:lnTo>
                    <a:pt x="1388" y="528"/>
                  </a:lnTo>
                  <a:lnTo>
                    <a:pt x="1386" y="527"/>
                  </a:lnTo>
                  <a:lnTo>
                    <a:pt x="1383" y="525"/>
                  </a:lnTo>
                  <a:lnTo>
                    <a:pt x="1379" y="521"/>
                  </a:lnTo>
                  <a:lnTo>
                    <a:pt x="1373" y="517"/>
                  </a:lnTo>
                  <a:lnTo>
                    <a:pt x="1364" y="510"/>
                  </a:lnTo>
                  <a:lnTo>
                    <a:pt x="1352" y="500"/>
                  </a:lnTo>
                  <a:lnTo>
                    <a:pt x="1335" y="487"/>
                  </a:lnTo>
                  <a:lnTo>
                    <a:pt x="1311" y="467"/>
                  </a:lnTo>
                  <a:lnTo>
                    <a:pt x="1283" y="444"/>
                  </a:lnTo>
                  <a:lnTo>
                    <a:pt x="1255" y="419"/>
                  </a:lnTo>
                  <a:lnTo>
                    <a:pt x="1228" y="396"/>
                  </a:lnTo>
                  <a:lnTo>
                    <a:pt x="1206" y="376"/>
                  </a:lnTo>
                  <a:lnTo>
                    <a:pt x="1191" y="362"/>
                  </a:lnTo>
                  <a:lnTo>
                    <a:pt x="1185" y="358"/>
                  </a:lnTo>
                  <a:lnTo>
                    <a:pt x="1185" y="359"/>
                  </a:lnTo>
                  <a:lnTo>
                    <a:pt x="1187" y="365"/>
                  </a:lnTo>
                  <a:lnTo>
                    <a:pt x="1191" y="371"/>
                  </a:lnTo>
                  <a:lnTo>
                    <a:pt x="1196" y="382"/>
                  </a:lnTo>
                  <a:lnTo>
                    <a:pt x="1203" y="396"/>
                  </a:lnTo>
                  <a:lnTo>
                    <a:pt x="1215" y="411"/>
                  </a:lnTo>
                  <a:lnTo>
                    <a:pt x="1229" y="428"/>
                  </a:lnTo>
                  <a:lnTo>
                    <a:pt x="1246" y="447"/>
                  </a:lnTo>
                  <a:lnTo>
                    <a:pt x="1256" y="458"/>
                  </a:lnTo>
                  <a:lnTo>
                    <a:pt x="1264" y="468"/>
                  </a:lnTo>
                  <a:lnTo>
                    <a:pt x="1273" y="479"/>
                  </a:lnTo>
                  <a:lnTo>
                    <a:pt x="1281" y="488"/>
                  </a:lnTo>
                  <a:lnTo>
                    <a:pt x="1286" y="497"/>
                  </a:lnTo>
                  <a:lnTo>
                    <a:pt x="1292" y="505"/>
                  </a:lnTo>
                  <a:lnTo>
                    <a:pt x="1297" y="513"/>
                  </a:lnTo>
                  <a:lnTo>
                    <a:pt x="1301" y="520"/>
                  </a:lnTo>
                  <a:lnTo>
                    <a:pt x="1288" y="518"/>
                  </a:lnTo>
                  <a:lnTo>
                    <a:pt x="1270" y="514"/>
                  </a:lnTo>
                  <a:lnTo>
                    <a:pt x="1252" y="511"/>
                  </a:lnTo>
                  <a:lnTo>
                    <a:pt x="1233" y="506"/>
                  </a:lnTo>
                  <a:lnTo>
                    <a:pt x="1214" y="502"/>
                  </a:lnTo>
                  <a:lnTo>
                    <a:pt x="1196" y="496"/>
                  </a:lnTo>
                  <a:lnTo>
                    <a:pt x="1180" y="491"/>
                  </a:lnTo>
                  <a:lnTo>
                    <a:pt x="1168" y="485"/>
                  </a:lnTo>
                  <a:lnTo>
                    <a:pt x="1152" y="477"/>
                  </a:lnTo>
                  <a:lnTo>
                    <a:pt x="1135" y="471"/>
                  </a:lnTo>
                  <a:lnTo>
                    <a:pt x="1119" y="462"/>
                  </a:lnTo>
                  <a:lnTo>
                    <a:pt x="1104" y="457"/>
                  </a:lnTo>
                  <a:lnTo>
                    <a:pt x="1092" y="451"/>
                  </a:lnTo>
                  <a:lnTo>
                    <a:pt x="1081" y="446"/>
                  </a:lnTo>
                  <a:lnTo>
                    <a:pt x="1074" y="444"/>
                  </a:lnTo>
                  <a:lnTo>
                    <a:pt x="1072" y="443"/>
                  </a:lnTo>
                  <a:lnTo>
                    <a:pt x="1075" y="446"/>
                  </a:lnTo>
                  <a:lnTo>
                    <a:pt x="1086" y="454"/>
                  </a:lnTo>
                  <a:lnTo>
                    <a:pt x="1101" y="466"/>
                  </a:lnTo>
                  <a:lnTo>
                    <a:pt x="1120" y="481"/>
                  </a:lnTo>
                  <a:lnTo>
                    <a:pt x="1142" y="496"/>
                  </a:lnTo>
                  <a:lnTo>
                    <a:pt x="1165" y="510"/>
                  </a:lnTo>
                  <a:lnTo>
                    <a:pt x="1190" y="522"/>
                  </a:lnTo>
                  <a:lnTo>
                    <a:pt x="1214" y="530"/>
                  </a:lnTo>
                  <a:lnTo>
                    <a:pt x="1218" y="532"/>
                  </a:lnTo>
                  <a:lnTo>
                    <a:pt x="1223" y="533"/>
                  </a:lnTo>
                  <a:lnTo>
                    <a:pt x="1228" y="534"/>
                  </a:lnTo>
                  <a:lnTo>
                    <a:pt x="1232" y="535"/>
                  </a:lnTo>
                  <a:lnTo>
                    <a:pt x="1224" y="536"/>
                  </a:lnTo>
                  <a:lnTo>
                    <a:pt x="1216" y="537"/>
                  </a:lnTo>
                  <a:lnTo>
                    <a:pt x="1207" y="540"/>
                  </a:lnTo>
                  <a:lnTo>
                    <a:pt x="1199" y="542"/>
                  </a:lnTo>
                  <a:lnTo>
                    <a:pt x="1184" y="549"/>
                  </a:lnTo>
                  <a:lnTo>
                    <a:pt x="1172" y="557"/>
                  </a:lnTo>
                  <a:lnTo>
                    <a:pt x="1163" y="567"/>
                  </a:lnTo>
                  <a:lnTo>
                    <a:pt x="1156" y="578"/>
                  </a:lnTo>
                  <a:lnTo>
                    <a:pt x="1152" y="588"/>
                  </a:lnTo>
                  <a:lnTo>
                    <a:pt x="1148" y="598"/>
                  </a:lnTo>
                  <a:lnTo>
                    <a:pt x="1147" y="606"/>
                  </a:lnTo>
                  <a:lnTo>
                    <a:pt x="1146" y="612"/>
                  </a:lnTo>
                  <a:lnTo>
                    <a:pt x="1142" y="611"/>
                  </a:lnTo>
                  <a:lnTo>
                    <a:pt x="1138" y="610"/>
                  </a:lnTo>
                  <a:lnTo>
                    <a:pt x="1133" y="609"/>
                  </a:lnTo>
                  <a:lnTo>
                    <a:pt x="1128" y="608"/>
                  </a:lnTo>
                  <a:lnTo>
                    <a:pt x="1124" y="606"/>
                  </a:lnTo>
                  <a:lnTo>
                    <a:pt x="1119" y="605"/>
                  </a:lnTo>
                  <a:lnTo>
                    <a:pt x="1115" y="604"/>
                  </a:lnTo>
                  <a:lnTo>
                    <a:pt x="1110" y="603"/>
                  </a:lnTo>
                  <a:lnTo>
                    <a:pt x="1084" y="595"/>
                  </a:lnTo>
                  <a:lnTo>
                    <a:pt x="1059" y="583"/>
                  </a:lnTo>
                  <a:lnTo>
                    <a:pt x="1037" y="572"/>
                  </a:lnTo>
                  <a:lnTo>
                    <a:pt x="1018" y="559"/>
                  </a:lnTo>
                  <a:lnTo>
                    <a:pt x="1002" y="548"/>
                  </a:lnTo>
                  <a:lnTo>
                    <a:pt x="990" y="537"/>
                  </a:lnTo>
                  <a:lnTo>
                    <a:pt x="982" y="530"/>
                  </a:lnTo>
                  <a:lnTo>
                    <a:pt x="980" y="528"/>
                  </a:lnTo>
                  <a:lnTo>
                    <a:pt x="936" y="503"/>
                  </a:lnTo>
                  <a:lnTo>
                    <a:pt x="938" y="511"/>
                  </a:lnTo>
                  <a:lnTo>
                    <a:pt x="945" y="527"/>
                  </a:lnTo>
                  <a:lnTo>
                    <a:pt x="957" y="551"/>
                  </a:lnTo>
                  <a:lnTo>
                    <a:pt x="973" y="579"/>
                  </a:lnTo>
                  <a:lnTo>
                    <a:pt x="995" y="606"/>
                  </a:lnTo>
                  <a:lnTo>
                    <a:pt x="1021" y="634"/>
                  </a:lnTo>
                  <a:lnTo>
                    <a:pt x="1054" y="656"/>
                  </a:lnTo>
                  <a:lnTo>
                    <a:pt x="1092" y="672"/>
                  </a:lnTo>
                  <a:lnTo>
                    <a:pt x="1123" y="680"/>
                  </a:lnTo>
                  <a:lnTo>
                    <a:pt x="1150" y="688"/>
                  </a:lnTo>
                  <a:lnTo>
                    <a:pt x="1173" y="695"/>
                  </a:lnTo>
                  <a:lnTo>
                    <a:pt x="1193" y="701"/>
                  </a:lnTo>
                  <a:lnTo>
                    <a:pt x="1208" y="707"/>
                  </a:lnTo>
                  <a:lnTo>
                    <a:pt x="1220" y="710"/>
                  </a:lnTo>
                  <a:lnTo>
                    <a:pt x="1226" y="712"/>
                  </a:lnTo>
                  <a:lnTo>
                    <a:pt x="1229" y="714"/>
                  </a:lnTo>
                  <a:lnTo>
                    <a:pt x="1237" y="716"/>
                  </a:lnTo>
                  <a:lnTo>
                    <a:pt x="1238" y="716"/>
                  </a:lnTo>
                  <a:lnTo>
                    <a:pt x="1241" y="716"/>
                  </a:lnTo>
                  <a:lnTo>
                    <a:pt x="1244" y="716"/>
                  </a:lnTo>
                  <a:lnTo>
                    <a:pt x="1245" y="716"/>
                  </a:lnTo>
                  <a:lnTo>
                    <a:pt x="1247" y="716"/>
                  </a:lnTo>
                  <a:lnTo>
                    <a:pt x="1251" y="716"/>
                  </a:lnTo>
                  <a:lnTo>
                    <a:pt x="1258" y="716"/>
                  </a:lnTo>
                  <a:lnTo>
                    <a:pt x="1267" y="717"/>
                  </a:lnTo>
                  <a:lnTo>
                    <a:pt x="1277" y="721"/>
                  </a:lnTo>
                  <a:lnTo>
                    <a:pt x="1290" y="724"/>
                  </a:lnTo>
                  <a:lnTo>
                    <a:pt x="1304" y="729"/>
                  </a:lnTo>
                  <a:lnTo>
                    <a:pt x="1319" y="737"/>
                  </a:lnTo>
                  <a:lnTo>
                    <a:pt x="1333" y="745"/>
                  </a:lnTo>
                  <a:lnTo>
                    <a:pt x="1345" y="755"/>
                  </a:lnTo>
                  <a:lnTo>
                    <a:pt x="1358" y="767"/>
                  </a:lnTo>
                  <a:lnTo>
                    <a:pt x="1371" y="779"/>
                  </a:lnTo>
                  <a:lnTo>
                    <a:pt x="1381" y="793"/>
                  </a:lnTo>
                  <a:lnTo>
                    <a:pt x="1390" y="806"/>
                  </a:lnTo>
                  <a:lnTo>
                    <a:pt x="1398" y="817"/>
                  </a:lnTo>
                  <a:lnTo>
                    <a:pt x="1403" y="827"/>
                  </a:lnTo>
                  <a:lnTo>
                    <a:pt x="1399" y="829"/>
                  </a:lnTo>
                  <a:lnTo>
                    <a:pt x="1396" y="831"/>
                  </a:lnTo>
                  <a:lnTo>
                    <a:pt x="1391" y="835"/>
                  </a:lnTo>
                  <a:lnTo>
                    <a:pt x="1387" y="838"/>
                  </a:lnTo>
                  <a:lnTo>
                    <a:pt x="1380" y="844"/>
                  </a:lnTo>
                  <a:lnTo>
                    <a:pt x="1373" y="848"/>
                  </a:lnTo>
                  <a:lnTo>
                    <a:pt x="1366" y="853"/>
                  </a:lnTo>
                  <a:lnTo>
                    <a:pt x="1358" y="857"/>
                  </a:lnTo>
                  <a:lnTo>
                    <a:pt x="1349" y="858"/>
                  </a:lnTo>
                  <a:lnTo>
                    <a:pt x="1338" y="858"/>
                  </a:lnTo>
                  <a:lnTo>
                    <a:pt x="1326" y="857"/>
                  </a:lnTo>
                  <a:lnTo>
                    <a:pt x="1311" y="852"/>
                  </a:lnTo>
                  <a:lnTo>
                    <a:pt x="1298" y="848"/>
                  </a:lnTo>
                  <a:lnTo>
                    <a:pt x="1285" y="845"/>
                  </a:lnTo>
                  <a:lnTo>
                    <a:pt x="1271" y="842"/>
                  </a:lnTo>
                  <a:lnTo>
                    <a:pt x="1259" y="838"/>
                  </a:lnTo>
                  <a:lnTo>
                    <a:pt x="1246" y="835"/>
                  </a:lnTo>
                  <a:lnTo>
                    <a:pt x="1232" y="831"/>
                  </a:lnTo>
                  <a:lnTo>
                    <a:pt x="1220" y="829"/>
                  </a:lnTo>
                  <a:lnTo>
                    <a:pt x="1207" y="827"/>
                  </a:lnTo>
                  <a:lnTo>
                    <a:pt x="1193" y="824"/>
                  </a:lnTo>
                  <a:lnTo>
                    <a:pt x="1180" y="823"/>
                  </a:lnTo>
                  <a:lnTo>
                    <a:pt x="1168" y="822"/>
                  </a:lnTo>
                  <a:lnTo>
                    <a:pt x="1154" y="821"/>
                  </a:lnTo>
                  <a:lnTo>
                    <a:pt x="1141" y="820"/>
                  </a:lnTo>
                  <a:lnTo>
                    <a:pt x="1128" y="820"/>
                  </a:lnTo>
                  <a:lnTo>
                    <a:pt x="1116" y="821"/>
                  </a:lnTo>
                  <a:lnTo>
                    <a:pt x="1103" y="822"/>
                  </a:lnTo>
                  <a:lnTo>
                    <a:pt x="1090" y="824"/>
                  </a:lnTo>
                  <a:lnTo>
                    <a:pt x="1079" y="827"/>
                  </a:lnTo>
                  <a:lnTo>
                    <a:pt x="1069" y="830"/>
                  </a:lnTo>
                  <a:lnTo>
                    <a:pt x="1059" y="833"/>
                  </a:lnTo>
                  <a:lnTo>
                    <a:pt x="1050" y="838"/>
                  </a:lnTo>
                  <a:lnTo>
                    <a:pt x="1041" y="844"/>
                  </a:lnTo>
                  <a:lnTo>
                    <a:pt x="1034" y="848"/>
                  </a:lnTo>
                  <a:lnTo>
                    <a:pt x="1026" y="853"/>
                  </a:lnTo>
                  <a:lnTo>
                    <a:pt x="1017" y="859"/>
                  </a:lnTo>
                  <a:lnTo>
                    <a:pt x="1007" y="865"/>
                  </a:lnTo>
                  <a:lnTo>
                    <a:pt x="997" y="869"/>
                  </a:lnTo>
                  <a:lnTo>
                    <a:pt x="986" y="874"/>
                  </a:lnTo>
                  <a:lnTo>
                    <a:pt x="973" y="878"/>
                  </a:lnTo>
                  <a:lnTo>
                    <a:pt x="958" y="883"/>
                  </a:lnTo>
                  <a:lnTo>
                    <a:pt x="942" y="886"/>
                  </a:lnTo>
                  <a:lnTo>
                    <a:pt x="922" y="889"/>
                  </a:lnTo>
                  <a:lnTo>
                    <a:pt x="903" y="891"/>
                  </a:lnTo>
                  <a:lnTo>
                    <a:pt x="884" y="892"/>
                  </a:lnTo>
                  <a:lnTo>
                    <a:pt x="869" y="895"/>
                  </a:lnTo>
                  <a:lnTo>
                    <a:pt x="854" y="896"/>
                  </a:lnTo>
                  <a:lnTo>
                    <a:pt x="841" y="896"/>
                  </a:lnTo>
                  <a:lnTo>
                    <a:pt x="830" y="897"/>
                  </a:lnTo>
                  <a:lnTo>
                    <a:pt x="820" y="897"/>
                  </a:lnTo>
                  <a:lnTo>
                    <a:pt x="810" y="897"/>
                  </a:lnTo>
                  <a:lnTo>
                    <a:pt x="801" y="896"/>
                  </a:lnTo>
                  <a:lnTo>
                    <a:pt x="792" y="896"/>
                  </a:lnTo>
                  <a:lnTo>
                    <a:pt x="784" y="895"/>
                  </a:lnTo>
                  <a:lnTo>
                    <a:pt x="775" y="893"/>
                  </a:lnTo>
                  <a:lnTo>
                    <a:pt x="765" y="891"/>
                  </a:lnTo>
                  <a:lnTo>
                    <a:pt x="756" y="889"/>
                  </a:lnTo>
                  <a:lnTo>
                    <a:pt x="746" y="886"/>
                  </a:lnTo>
                  <a:lnTo>
                    <a:pt x="734" y="883"/>
                  </a:lnTo>
                  <a:lnTo>
                    <a:pt x="715" y="878"/>
                  </a:lnTo>
                  <a:lnTo>
                    <a:pt x="700" y="874"/>
                  </a:lnTo>
                  <a:lnTo>
                    <a:pt x="687" y="870"/>
                  </a:lnTo>
                  <a:lnTo>
                    <a:pt x="678" y="867"/>
                  </a:lnTo>
                  <a:lnTo>
                    <a:pt x="671" y="865"/>
                  </a:lnTo>
                  <a:lnTo>
                    <a:pt x="667" y="862"/>
                  </a:lnTo>
                  <a:lnTo>
                    <a:pt x="665" y="861"/>
                  </a:lnTo>
                  <a:lnTo>
                    <a:pt x="664" y="861"/>
                  </a:lnTo>
                  <a:lnTo>
                    <a:pt x="664" y="861"/>
                  </a:lnTo>
                  <a:lnTo>
                    <a:pt x="665" y="861"/>
                  </a:lnTo>
                  <a:lnTo>
                    <a:pt x="665" y="862"/>
                  </a:lnTo>
                  <a:lnTo>
                    <a:pt x="666" y="863"/>
                  </a:lnTo>
                  <a:lnTo>
                    <a:pt x="579" y="815"/>
                  </a:lnTo>
                  <a:lnTo>
                    <a:pt x="587" y="822"/>
                  </a:lnTo>
                  <a:lnTo>
                    <a:pt x="599" y="835"/>
                  </a:lnTo>
                  <a:lnTo>
                    <a:pt x="618" y="851"/>
                  </a:lnTo>
                  <a:lnTo>
                    <a:pt x="639" y="869"/>
                  </a:lnTo>
                  <a:lnTo>
                    <a:pt x="660" y="889"/>
                  </a:lnTo>
                  <a:lnTo>
                    <a:pt x="685" y="905"/>
                  </a:lnTo>
                  <a:lnTo>
                    <a:pt x="707" y="919"/>
                  </a:lnTo>
                  <a:lnTo>
                    <a:pt x="727" y="927"/>
                  </a:lnTo>
                  <a:lnTo>
                    <a:pt x="749" y="934"/>
                  </a:lnTo>
                  <a:lnTo>
                    <a:pt x="769" y="939"/>
                  </a:lnTo>
                  <a:lnTo>
                    <a:pt x="786" y="946"/>
                  </a:lnTo>
                  <a:lnTo>
                    <a:pt x="802" y="952"/>
                  </a:lnTo>
                  <a:lnTo>
                    <a:pt x="820" y="957"/>
                  </a:lnTo>
                  <a:lnTo>
                    <a:pt x="838" y="961"/>
                  </a:lnTo>
                  <a:lnTo>
                    <a:pt x="860" y="964"/>
                  </a:lnTo>
                  <a:lnTo>
                    <a:pt x="886" y="964"/>
                  </a:lnTo>
                  <a:lnTo>
                    <a:pt x="880" y="988"/>
                  </a:lnTo>
                  <a:lnTo>
                    <a:pt x="868" y="1022"/>
                  </a:lnTo>
                  <a:lnTo>
                    <a:pt x="854" y="1066"/>
                  </a:lnTo>
                  <a:lnTo>
                    <a:pt x="836" y="1116"/>
                  </a:lnTo>
                  <a:lnTo>
                    <a:pt x="815" y="1170"/>
                  </a:lnTo>
                  <a:lnTo>
                    <a:pt x="791" y="1226"/>
                  </a:lnTo>
                  <a:lnTo>
                    <a:pt x="764" y="1283"/>
                  </a:lnTo>
                  <a:lnTo>
                    <a:pt x="735" y="1338"/>
                  </a:lnTo>
                  <a:lnTo>
                    <a:pt x="701" y="1405"/>
                  </a:lnTo>
                  <a:lnTo>
                    <a:pt x="671" y="1475"/>
                  </a:lnTo>
                  <a:lnTo>
                    <a:pt x="646" y="1547"/>
                  </a:lnTo>
                  <a:lnTo>
                    <a:pt x="626" y="1614"/>
                  </a:lnTo>
                  <a:lnTo>
                    <a:pt x="610" y="1672"/>
                  </a:lnTo>
                  <a:lnTo>
                    <a:pt x="598" y="1718"/>
                  </a:lnTo>
                  <a:lnTo>
                    <a:pt x="591" y="1749"/>
                  </a:lnTo>
                  <a:lnTo>
                    <a:pt x="589" y="1761"/>
                  </a:lnTo>
                  <a:lnTo>
                    <a:pt x="591" y="1752"/>
                  </a:lnTo>
                  <a:lnTo>
                    <a:pt x="599" y="1729"/>
                  </a:lnTo>
                  <a:lnTo>
                    <a:pt x="612" y="1693"/>
                  </a:lnTo>
                  <a:lnTo>
                    <a:pt x="629" y="1648"/>
                  </a:lnTo>
                  <a:lnTo>
                    <a:pt x="650" y="1595"/>
                  </a:lnTo>
                  <a:lnTo>
                    <a:pt x="677" y="1537"/>
                  </a:lnTo>
                  <a:lnTo>
                    <a:pt x="705" y="1476"/>
                  </a:lnTo>
                  <a:lnTo>
                    <a:pt x="739" y="1415"/>
                  </a:lnTo>
                  <a:lnTo>
                    <a:pt x="754" y="1390"/>
                  </a:lnTo>
                  <a:lnTo>
                    <a:pt x="768" y="1362"/>
                  </a:lnTo>
                  <a:lnTo>
                    <a:pt x="783" y="1335"/>
                  </a:lnTo>
                  <a:lnTo>
                    <a:pt x="798" y="1306"/>
                  </a:lnTo>
                  <a:lnTo>
                    <a:pt x="813" y="1277"/>
                  </a:lnTo>
                  <a:lnTo>
                    <a:pt x="828" y="1248"/>
                  </a:lnTo>
                  <a:lnTo>
                    <a:pt x="841" y="1219"/>
                  </a:lnTo>
                  <a:lnTo>
                    <a:pt x="856" y="1191"/>
                  </a:lnTo>
                  <a:lnTo>
                    <a:pt x="869" y="1163"/>
                  </a:lnTo>
                  <a:lnTo>
                    <a:pt x="883" y="1136"/>
                  </a:lnTo>
                  <a:lnTo>
                    <a:pt x="894" y="1111"/>
                  </a:lnTo>
                  <a:lnTo>
                    <a:pt x="906" y="1087"/>
                  </a:lnTo>
                  <a:lnTo>
                    <a:pt x="916" y="1065"/>
                  </a:lnTo>
                  <a:lnTo>
                    <a:pt x="927" y="1044"/>
                  </a:lnTo>
                  <a:lnTo>
                    <a:pt x="935" y="1027"/>
                  </a:lnTo>
                  <a:lnTo>
                    <a:pt x="942" y="1011"/>
                  </a:lnTo>
                  <a:lnTo>
                    <a:pt x="954" y="1016"/>
                  </a:lnTo>
                  <a:lnTo>
                    <a:pt x="968" y="1019"/>
                  </a:lnTo>
                  <a:lnTo>
                    <a:pt x="982" y="1024"/>
                  </a:lnTo>
                  <a:lnTo>
                    <a:pt x="997" y="1027"/>
                  </a:lnTo>
                  <a:lnTo>
                    <a:pt x="1012" y="1030"/>
                  </a:lnTo>
                  <a:lnTo>
                    <a:pt x="1027" y="1034"/>
                  </a:lnTo>
                  <a:lnTo>
                    <a:pt x="1042" y="1037"/>
                  </a:lnTo>
                  <a:lnTo>
                    <a:pt x="1057" y="1041"/>
                  </a:lnTo>
                  <a:lnTo>
                    <a:pt x="1077" y="1044"/>
                  </a:lnTo>
                  <a:lnTo>
                    <a:pt x="1096" y="1048"/>
                  </a:lnTo>
                  <a:lnTo>
                    <a:pt x="1115" y="1049"/>
                  </a:lnTo>
                  <a:lnTo>
                    <a:pt x="1132" y="1050"/>
                  </a:lnTo>
                  <a:lnTo>
                    <a:pt x="1149" y="1050"/>
                  </a:lnTo>
                  <a:lnTo>
                    <a:pt x="1164" y="1049"/>
                  </a:lnTo>
                  <a:lnTo>
                    <a:pt x="1179" y="1048"/>
                  </a:lnTo>
                  <a:lnTo>
                    <a:pt x="1193" y="1045"/>
                  </a:lnTo>
                  <a:lnTo>
                    <a:pt x="1206" y="1043"/>
                  </a:lnTo>
                  <a:lnTo>
                    <a:pt x="1217" y="1040"/>
                  </a:lnTo>
                  <a:lnTo>
                    <a:pt x="1229" y="1036"/>
                  </a:lnTo>
                  <a:lnTo>
                    <a:pt x="1238" y="1034"/>
                  </a:lnTo>
                  <a:lnTo>
                    <a:pt x="1247" y="1030"/>
                  </a:lnTo>
                  <a:lnTo>
                    <a:pt x="1254" y="1027"/>
                  </a:lnTo>
                  <a:lnTo>
                    <a:pt x="1261" y="1024"/>
                  </a:lnTo>
                  <a:lnTo>
                    <a:pt x="1267" y="1021"/>
                  </a:lnTo>
                  <a:lnTo>
                    <a:pt x="1270" y="1024"/>
                  </a:lnTo>
                  <a:lnTo>
                    <a:pt x="1274" y="1026"/>
                  </a:lnTo>
                  <a:lnTo>
                    <a:pt x="1278" y="1027"/>
                  </a:lnTo>
                  <a:lnTo>
                    <a:pt x="1283" y="1029"/>
                  </a:lnTo>
                  <a:lnTo>
                    <a:pt x="1286" y="1030"/>
                  </a:lnTo>
                  <a:lnTo>
                    <a:pt x="1291" y="1032"/>
                  </a:lnTo>
                  <a:lnTo>
                    <a:pt x="1297" y="1033"/>
                  </a:lnTo>
                  <a:lnTo>
                    <a:pt x="1301" y="1034"/>
                  </a:lnTo>
                  <a:lnTo>
                    <a:pt x="1313" y="1036"/>
                  </a:lnTo>
                  <a:lnTo>
                    <a:pt x="1327" y="1037"/>
                  </a:lnTo>
                  <a:lnTo>
                    <a:pt x="1341" y="1039"/>
                  </a:lnTo>
                  <a:lnTo>
                    <a:pt x="1356" y="1040"/>
                  </a:lnTo>
                  <a:lnTo>
                    <a:pt x="1371" y="1041"/>
                  </a:lnTo>
                  <a:lnTo>
                    <a:pt x="1387" y="1041"/>
                  </a:lnTo>
                  <a:lnTo>
                    <a:pt x="1402" y="1041"/>
                  </a:lnTo>
                  <a:lnTo>
                    <a:pt x="1418" y="1041"/>
                  </a:lnTo>
                  <a:lnTo>
                    <a:pt x="1433" y="1041"/>
                  </a:lnTo>
                  <a:lnTo>
                    <a:pt x="1447" y="1041"/>
                  </a:lnTo>
                  <a:lnTo>
                    <a:pt x="1459" y="1041"/>
                  </a:lnTo>
                  <a:lnTo>
                    <a:pt x="1471" y="1041"/>
                  </a:lnTo>
                  <a:lnTo>
                    <a:pt x="1481" y="1040"/>
                  </a:lnTo>
                  <a:lnTo>
                    <a:pt x="1489" y="1040"/>
                  </a:lnTo>
                  <a:lnTo>
                    <a:pt x="1496" y="1040"/>
                  </a:lnTo>
                  <a:lnTo>
                    <a:pt x="1500" y="1040"/>
                  </a:lnTo>
                  <a:lnTo>
                    <a:pt x="1513" y="1039"/>
                  </a:lnTo>
                  <a:lnTo>
                    <a:pt x="1525" y="1036"/>
                  </a:lnTo>
                  <a:lnTo>
                    <a:pt x="1535" y="1032"/>
                  </a:lnTo>
                  <a:lnTo>
                    <a:pt x="1543" y="1027"/>
                  </a:lnTo>
                  <a:lnTo>
                    <a:pt x="1550" y="1020"/>
                  </a:lnTo>
                  <a:lnTo>
                    <a:pt x="1556" y="1012"/>
                  </a:lnTo>
                  <a:lnTo>
                    <a:pt x="1561" y="1002"/>
                  </a:lnTo>
                  <a:lnTo>
                    <a:pt x="1564" y="990"/>
                  </a:lnTo>
                  <a:lnTo>
                    <a:pt x="1567" y="983"/>
                  </a:lnTo>
                  <a:lnTo>
                    <a:pt x="1569" y="976"/>
                  </a:lnTo>
                  <a:lnTo>
                    <a:pt x="1572" y="968"/>
                  </a:lnTo>
                  <a:lnTo>
                    <a:pt x="1578" y="958"/>
                  </a:lnTo>
                  <a:lnTo>
                    <a:pt x="1587" y="941"/>
                  </a:lnTo>
                  <a:lnTo>
                    <a:pt x="1595" y="923"/>
                  </a:lnTo>
                  <a:lnTo>
                    <a:pt x="1602" y="906"/>
                  </a:lnTo>
                  <a:lnTo>
                    <a:pt x="1608" y="890"/>
                  </a:lnTo>
                  <a:lnTo>
                    <a:pt x="1613" y="875"/>
                  </a:lnTo>
                  <a:lnTo>
                    <a:pt x="1616" y="861"/>
                  </a:lnTo>
                  <a:lnTo>
                    <a:pt x="1618" y="850"/>
                  </a:lnTo>
                  <a:lnTo>
                    <a:pt x="1620" y="840"/>
                  </a:lnTo>
                  <a:lnTo>
                    <a:pt x="1633" y="830"/>
                  </a:lnTo>
                  <a:lnTo>
                    <a:pt x="1646" y="820"/>
                  </a:lnTo>
                  <a:lnTo>
                    <a:pt x="1659" y="809"/>
                  </a:lnTo>
                  <a:lnTo>
                    <a:pt x="1669" y="800"/>
                  </a:lnTo>
                  <a:lnTo>
                    <a:pt x="1679" y="792"/>
                  </a:lnTo>
                  <a:lnTo>
                    <a:pt x="1688" y="784"/>
                  </a:lnTo>
                  <a:lnTo>
                    <a:pt x="1693" y="778"/>
                  </a:lnTo>
                  <a:lnTo>
                    <a:pt x="1698" y="774"/>
                  </a:lnTo>
                  <a:lnTo>
                    <a:pt x="1711" y="753"/>
                  </a:lnTo>
                  <a:lnTo>
                    <a:pt x="1715" y="731"/>
                  </a:lnTo>
                  <a:lnTo>
                    <a:pt x="1716" y="709"/>
                  </a:lnTo>
                  <a:lnTo>
                    <a:pt x="1715" y="688"/>
                  </a:lnTo>
                  <a:lnTo>
                    <a:pt x="1714" y="684"/>
                  </a:lnTo>
                  <a:lnTo>
                    <a:pt x="1714" y="679"/>
                  </a:lnTo>
                  <a:lnTo>
                    <a:pt x="1714" y="674"/>
                  </a:lnTo>
                  <a:lnTo>
                    <a:pt x="1714" y="671"/>
                  </a:lnTo>
                  <a:lnTo>
                    <a:pt x="1713" y="661"/>
                  </a:lnTo>
                  <a:lnTo>
                    <a:pt x="1709" y="649"/>
                  </a:lnTo>
                  <a:lnTo>
                    <a:pt x="1705" y="636"/>
                  </a:lnTo>
                  <a:lnTo>
                    <a:pt x="1698" y="624"/>
                  </a:lnTo>
                  <a:lnTo>
                    <a:pt x="1691" y="611"/>
                  </a:lnTo>
                  <a:lnTo>
                    <a:pt x="1683" y="598"/>
                  </a:lnTo>
                  <a:lnTo>
                    <a:pt x="1674" y="586"/>
                  </a:lnTo>
                  <a:lnTo>
                    <a:pt x="1664" y="574"/>
                  </a:lnTo>
                  <a:lnTo>
                    <a:pt x="1673" y="547"/>
                  </a:lnTo>
                  <a:lnTo>
                    <a:pt x="1671" y="518"/>
                  </a:lnTo>
                  <a:lnTo>
                    <a:pt x="1664" y="492"/>
                  </a:lnTo>
                  <a:lnTo>
                    <a:pt x="1658" y="471"/>
                  </a:lnTo>
                  <a:lnTo>
                    <a:pt x="1656" y="467"/>
                  </a:lnTo>
                  <a:lnTo>
                    <a:pt x="1654" y="464"/>
                  </a:lnTo>
                  <a:lnTo>
                    <a:pt x="1653" y="460"/>
                  </a:lnTo>
                  <a:lnTo>
                    <a:pt x="1653" y="458"/>
                  </a:lnTo>
                  <a:lnTo>
                    <a:pt x="1652" y="450"/>
                  </a:lnTo>
                  <a:lnTo>
                    <a:pt x="1649" y="439"/>
                  </a:lnTo>
                  <a:lnTo>
                    <a:pt x="1647" y="429"/>
                  </a:lnTo>
                  <a:lnTo>
                    <a:pt x="1644" y="418"/>
                  </a:lnTo>
                  <a:lnTo>
                    <a:pt x="1638" y="404"/>
                  </a:lnTo>
                  <a:lnTo>
                    <a:pt x="1631" y="388"/>
                  </a:lnTo>
                  <a:lnTo>
                    <a:pt x="1623" y="370"/>
                  </a:lnTo>
                  <a:lnTo>
                    <a:pt x="1613" y="350"/>
                  </a:lnTo>
                  <a:lnTo>
                    <a:pt x="1605" y="336"/>
                  </a:lnTo>
                  <a:lnTo>
                    <a:pt x="1596" y="322"/>
                  </a:lnTo>
                  <a:lnTo>
                    <a:pt x="1587" y="309"/>
                  </a:lnTo>
                  <a:lnTo>
                    <a:pt x="1579" y="298"/>
                  </a:lnTo>
                  <a:lnTo>
                    <a:pt x="1591" y="297"/>
                  </a:lnTo>
                  <a:lnTo>
                    <a:pt x="1600" y="295"/>
                  </a:lnTo>
                  <a:lnTo>
                    <a:pt x="1609" y="294"/>
                  </a:lnTo>
                  <a:lnTo>
                    <a:pt x="1616" y="293"/>
                  </a:lnTo>
                  <a:lnTo>
                    <a:pt x="1623" y="292"/>
                  </a:lnTo>
                  <a:lnTo>
                    <a:pt x="1630" y="291"/>
                  </a:lnTo>
                  <a:lnTo>
                    <a:pt x="1636" y="290"/>
                  </a:lnTo>
                  <a:lnTo>
                    <a:pt x="1641" y="288"/>
                  </a:lnTo>
                  <a:lnTo>
                    <a:pt x="1647" y="287"/>
                  </a:lnTo>
                  <a:lnTo>
                    <a:pt x="1654" y="286"/>
                  </a:lnTo>
                  <a:lnTo>
                    <a:pt x="1661" y="285"/>
                  </a:lnTo>
                  <a:lnTo>
                    <a:pt x="1669" y="284"/>
                  </a:lnTo>
                  <a:lnTo>
                    <a:pt x="1675" y="283"/>
                  </a:lnTo>
                  <a:lnTo>
                    <a:pt x="1681" y="282"/>
                  </a:lnTo>
                  <a:lnTo>
                    <a:pt x="1688" y="282"/>
                  </a:lnTo>
                  <a:lnTo>
                    <a:pt x="1694" y="280"/>
                  </a:lnTo>
                  <a:lnTo>
                    <a:pt x="1701" y="279"/>
                  </a:lnTo>
                  <a:lnTo>
                    <a:pt x="1709" y="278"/>
                  </a:lnTo>
                  <a:lnTo>
                    <a:pt x="1718" y="278"/>
                  </a:lnTo>
                  <a:lnTo>
                    <a:pt x="1726" y="277"/>
                  </a:lnTo>
                  <a:lnTo>
                    <a:pt x="1742" y="275"/>
                  </a:lnTo>
                  <a:lnTo>
                    <a:pt x="1758" y="273"/>
                  </a:lnTo>
                  <a:lnTo>
                    <a:pt x="1775" y="271"/>
                  </a:lnTo>
                  <a:lnTo>
                    <a:pt x="1792" y="269"/>
                  </a:lnTo>
                  <a:lnTo>
                    <a:pt x="1810" y="267"/>
                  </a:lnTo>
                  <a:lnTo>
                    <a:pt x="1828" y="264"/>
                  </a:lnTo>
                  <a:lnTo>
                    <a:pt x="1844" y="262"/>
                  </a:lnTo>
                  <a:lnTo>
                    <a:pt x="1862" y="260"/>
                  </a:lnTo>
                  <a:lnTo>
                    <a:pt x="1875" y="257"/>
                  </a:lnTo>
                  <a:lnTo>
                    <a:pt x="1889" y="254"/>
                  </a:lnTo>
                  <a:lnTo>
                    <a:pt x="1904" y="250"/>
                  </a:lnTo>
                  <a:lnTo>
                    <a:pt x="1919" y="247"/>
                  </a:lnTo>
                  <a:lnTo>
                    <a:pt x="1934" y="242"/>
                  </a:lnTo>
                  <a:lnTo>
                    <a:pt x="1949" y="239"/>
                  </a:lnTo>
                  <a:lnTo>
                    <a:pt x="1964" y="234"/>
                  </a:lnTo>
                  <a:lnTo>
                    <a:pt x="1979" y="229"/>
                  </a:lnTo>
                  <a:lnTo>
                    <a:pt x="1993" y="223"/>
                  </a:lnTo>
                  <a:lnTo>
                    <a:pt x="2008" y="217"/>
                  </a:lnTo>
                  <a:lnTo>
                    <a:pt x="2021" y="210"/>
                  </a:lnTo>
                  <a:lnTo>
                    <a:pt x="2034" y="203"/>
                  </a:lnTo>
                  <a:lnTo>
                    <a:pt x="2046" y="196"/>
                  </a:lnTo>
                  <a:lnTo>
                    <a:pt x="2058" y="188"/>
                  </a:lnTo>
                  <a:lnTo>
                    <a:pt x="2069" y="180"/>
                  </a:lnTo>
                  <a:lnTo>
                    <a:pt x="2078" y="171"/>
                  </a:lnTo>
                  <a:lnTo>
                    <a:pt x="2093" y="155"/>
                  </a:lnTo>
                  <a:lnTo>
                    <a:pt x="2106" y="138"/>
                  </a:lnTo>
                  <a:lnTo>
                    <a:pt x="2114" y="121"/>
                  </a:lnTo>
                  <a:lnTo>
                    <a:pt x="2120" y="104"/>
                  </a:lnTo>
                  <a:lnTo>
                    <a:pt x="2122" y="87"/>
                  </a:lnTo>
                  <a:lnTo>
                    <a:pt x="2121" y="70"/>
                  </a:lnTo>
                  <a:lnTo>
                    <a:pt x="2116" y="52"/>
                  </a:lnTo>
                  <a:lnTo>
                    <a:pt x="2109" y="3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9"/>
            <p:cNvSpPr>
              <a:spLocks/>
            </p:cNvSpPr>
            <p:nvPr/>
          </p:nvSpPr>
          <p:spPr bwMode="auto">
            <a:xfrm>
              <a:off x="4498975" y="3592513"/>
              <a:ext cx="179388" cy="68263"/>
            </a:xfrm>
            <a:custGeom>
              <a:avLst/>
              <a:gdLst>
                <a:gd name="T0" fmla="*/ 86 w 226"/>
                <a:gd name="T1" fmla="*/ 78 h 87"/>
                <a:gd name="T2" fmla="*/ 73 w 226"/>
                <a:gd name="T3" fmla="*/ 75 h 87"/>
                <a:gd name="T4" fmla="*/ 59 w 226"/>
                <a:gd name="T5" fmla="*/ 73 h 87"/>
                <a:gd name="T6" fmla="*/ 47 w 226"/>
                <a:gd name="T7" fmla="*/ 70 h 87"/>
                <a:gd name="T8" fmla="*/ 36 w 226"/>
                <a:gd name="T9" fmla="*/ 67 h 87"/>
                <a:gd name="T10" fmla="*/ 25 w 226"/>
                <a:gd name="T11" fmla="*/ 65 h 87"/>
                <a:gd name="T12" fmla="*/ 16 w 226"/>
                <a:gd name="T13" fmla="*/ 62 h 87"/>
                <a:gd name="T14" fmla="*/ 8 w 226"/>
                <a:gd name="T15" fmla="*/ 60 h 87"/>
                <a:gd name="T16" fmla="*/ 0 w 226"/>
                <a:gd name="T17" fmla="*/ 58 h 87"/>
                <a:gd name="T18" fmla="*/ 13 w 226"/>
                <a:gd name="T19" fmla="*/ 53 h 87"/>
                <a:gd name="T20" fmla="*/ 25 w 226"/>
                <a:gd name="T21" fmla="*/ 50 h 87"/>
                <a:gd name="T22" fmla="*/ 36 w 226"/>
                <a:gd name="T23" fmla="*/ 45 h 87"/>
                <a:gd name="T24" fmla="*/ 46 w 226"/>
                <a:gd name="T25" fmla="*/ 40 h 87"/>
                <a:gd name="T26" fmla="*/ 55 w 226"/>
                <a:gd name="T27" fmla="*/ 36 h 87"/>
                <a:gd name="T28" fmla="*/ 63 w 226"/>
                <a:gd name="T29" fmla="*/ 30 h 87"/>
                <a:gd name="T30" fmla="*/ 71 w 226"/>
                <a:gd name="T31" fmla="*/ 25 h 87"/>
                <a:gd name="T32" fmla="*/ 78 w 226"/>
                <a:gd name="T33" fmla="*/ 21 h 87"/>
                <a:gd name="T34" fmla="*/ 84 w 226"/>
                <a:gd name="T35" fmla="*/ 17 h 87"/>
                <a:gd name="T36" fmla="*/ 90 w 226"/>
                <a:gd name="T37" fmla="*/ 14 h 87"/>
                <a:gd name="T38" fmla="*/ 96 w 226"/>
                <a:gd name="T39" fmla="*/ 10 h 87"/>
                <a:gd name="T40" fmla="*/ 101 w 226"/>
                <a:gd name="T41" fmla="*/ 8 h 87"/>
                <a:gd name="T42" fmla="*/ 107 w 226"/>
                <a:gd name="T43" fmla="*/ 6 h 87"/>
                <a:gd name="T44" fmla="*/ 113 w 226"/>
                <a:gd name="T45" fmla="*/ 4 h 87"/>
                <a:gd name="T46" fmla="*/ 119 w 226"/>
                <a:gd name="T47" fmla="*/ 2 h 87"/>
                <a:gd name="T48" fmla="*/ 126 w 226"/>
                <a:gd name="T49" fmla="*/ 1 h 87"/>
                <a:gd name="T50" fmla="*/ 130 w 226"/>
                <a:gd name="T51" fmla="*/ 1 h 87"/>
                <a:gd name="T52" fmla="*/ 135 w 226"/>
                <a:gd name="T53" fmla="*/ 0 h 87"/>
                <a:gd name="T54" fmla="*/ 139 w 226"/>
                <a:gd name="T55" fmla="*/ 0 h 87"/>
                <a:gd name="T56" fmla="*/ 144 w 226"/>
                <a:gd name="T57" fmla="*/ 0 h 87"/>
                <a:gd name="T58" fmla="*/ 149 w 226"/>
                <a:gd name="T59" fmla="*/ 0 h 87"/>
                <a:gd name="T60" fmla="*/ 153 w 226"/>
                <a:gd name="T61" fmla="*/ 0 h 87"/>
                <a:gd name="T62" fmla="*/ 158 w 226"/>
                <a:gd name="T63" fmla="*/ 0 h 87"/>
                <a:gd name="T64" fmla="*/ 162 w 226"/>
                <a:gd name="T65" fmla="*/ 0 h 87"/>
                <a:gd name="T66" fmla="*/ 167 w 226"/>
                <a:gd name="T67" fmla="*/ 9 h 87"/>
                <a:gd name="T68" fmla="*/ 172 w 226"/>
                <a:gd name="T69" fmla="*/ 16 h 87"/>
                <a:gd name="T70" fmla="*/ 177 w 226"/>
                <a:gd name="T71" fmla="*/ 22 h 87"/>
                <a:gd name="T72" fmla="*/ 183 w 226"/>
                <a:gd name="T73" fmla="*/ 28 h 87"/>
                <a:gd name="T74" fmla="*/ 189 w 226"/>
                <a:gd name="T75" fmla="*/ 32 h 87"/>
                <a:gd name="T76" fmla="*/ 196 w 226"/>
                <a:gd name="T77" fmla="*/ 38 h 87"/>
                <a:gd name="T78" fmla="*/ 203 w 226"/>
                <a:gd name="T79" fmla="*/ 46 h 87"/>
                <a:gd name="T80" fmla="*/ 212 w 226"/>
                <a:gd name="T81" fmla="*/ 57 h 87"/>
                <a:gd name="T82" fmla="*/ 217 w 226"/>
                <a:gd name="T83" fmla="*/ 61 h 87"/>
                <a:gd name="T84" fmla="*/ 220 w 226"/>
                <a:gd name="T85" fmla="*/ 66 h 87"/>
                <a:gd name="T86" fmla="*/ 224 w 226"/>
                <a:gd name="T87" fmla="*/ 70 h 87"/>
                <a:gd name="T88" fmla="*/ 226 w 226"/>
                <a:gd name="T89" fmla="*/ 75 h 87"/>
                <a:gd name="T90" fmla="*/ 215 w 226"/>
                <a:gd name="T91" fmla="*/ 78 h 87"/>
                <a:gd name="T92" fmla="*/ 203 w 226"/>
                <a:gd name="T93" fmla="*/ 82 h 87"/>
                <a:gd name="T94" fmla="*/ 188 w 226"/>
                <a:gd name="T95" fmla="*/ 84 h 87"/>
                <a:gd name="T96" fmla="*/ 172 w 226"/>
                <a:gd name="T97" fmla="*/ 85 h 87"/>
                <a:gd name="T98" fmla="*/ 153 w 226"/>
                <a:gd name="T99" fmla="*/ 87 h 87"/>
                <a:gd name="T100" fmla="*/ 132 w 226"/>
                <a:gd name="T101" fmla="*/ 85 h 87"/>
                <a:gd name="T102" fmla="*/ 111 w 226"/>
                <a:gd name="T103" fmla="*/ 83 h 87"/>
                <a:gd name="T104" fmla="*/ 86 w 226"/>
                <a:gd name="T105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6" h="87">
                  <a:moveTo>
                    <a:pt x="86" y="78"/>
                  </a:moveTo>
                  <a:lnTo>
                    <a:pt x="73" y="75"/>
                  </a:lnTo>
                  <a:lnTo>
                    <a:pt x="59" y="73"/>
                  </a:lnTo>
                  <a:lnTo>
                    <a:pt x="47" y="70"/>
                  </a:lnTo>
                  <a:lnTo>
                    <a:pt x="36" y="67"/>
                  </a:lnTo>
                  <a:lnTo>
                    <a:pt x="25" y="65"/>
                  </a:lnTo>
                  <a:lnTo>
                    <a:pt x="16" y="62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13" y="53"/>
                  </a:lnTo>
                  <a:lnTo>
                    <a:pt x="25" y="50"/>
                  </a:lnTo>
                  <a:lnTo>
                    <a:pt x="36" y="45"/>
                  </a:lnTo>
                  <a:lnTo>
                    <a:pt x="46" y="40"/>
                  </a:lnTo>
                  <a:lnTo>
                    <a:pt x="55" y="36"/>
                  </a:lnTo>
                  <a:lnTo>
                    <a:pt x="63" y="30"/>
                  </a:lnTo>
                  <a:lnTo>
                    <a:pt x="71" y="25"/>
                  </a:lnTo>
                  <a:lnTo>
                    <a:pt x="78" y="21"/>
                  </a:lnTo>
                  <a:lnTo>
                    <a:pt x="84" y="17"/>
                  </a:lnTo>
                  <a:lnTo>
                    <a:pt x="90" y="14"/>
                  </a:lnTo>
                  <a:lnTo>
                    <a:pt x="96" y="10"/>
                  </a:lnTo>
                  <a:lnTo>
                    <a:pt x="101" y="8"/>
                  </a:lnTo>
                  <a:lnTo>
                    <a:pt x="107" y="6"/>
                  </a:lnTo>
                  <a:lnTo>
                    <a:pt x="113" y="4"/>
                  </a:lnTo>
                  <a:lnTo>
                    <a:pt x="119" y="2"/>
                  </a:lnTo>
                  <a:lnTo>
                    <a:pt x="126" y="1"/>
                  </a:lnTo>
                  <a:lnTo>
                    <a:pt x="130" y="1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9"/>
                  </a:lnTo>
                  <a:lnTo>
                    <a:pt x="172" y="16"/>
                  </a:lnTo>
                  <a:lnTo>
                    <a:pt x="177" y="22"/>
                  </a:lnTo>
                  <a:lnTo>
                    <a:pt x="183" y="28"/>
                  </a:lnTo>
                  <a:lnTo>
                    <a:pt x="189" y="32"/>
                  </a:lnTo>
                  <a:lnTo>
                    <a:pt x="196" y="38"/>
                  </a:lnTo>
                  <a:lnTo>
                    <a:pt x="203" y="46"/>
                  </a:lnTo>
                  <a:lnTo>
                    <a:pt x="212" y="57"/>
                  </a:lnTo>
                  <a:lnTo>
                    <a:pt x="217" y="61"/>
                  </a:lnTo>
                  <a:lnTo>
                    <a:pt x="220" y="66"/>
                  </a:lnTo>
                  <a:lnTo>
                    <a:pt x="224" y="70"/>
                  </a:lnTo>
                  <a:lnTo>
                    <a:pt x="226" y="75"/>
                  </a:lnTo>
                  <a:lnTo>
                    <a:pt x="215" y="78"/>
                  </a:lnTo>
                  <a:lnTo>
                    <a:pt x="203" y="82"/>
                  </a:lnTo>
                  <a:lnTo>
                    <a:pt x="188" y="84"/>
                  </a:lnTo>
                  <a:lnTo>
                    <a:pt x="172" y="85"/>
                  </a:lnTo>
                  <a:lnTo>
                    <a:pt x="153" y="87"/>
                  </a:lnTo>
                  <a:lnTo>
                    <a:pt x="132" y="85"/>
                  </a:lnTo>
                  <a:lnTo>
                    <a:pt x="111" y="83"/>
                  </a:lnTo>
                  <a:lnTo>
                    <a:pt x="86" y="78"/>
                  </a:lnTo>
                  <a:close/>
                </a:path>
              </a:pathLst>
            </a:custGeom>
            <a:solidFill>
              <a:srgbClr val="CC9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40"/>
            <p:cNvSpPr>
              <a:spLocks/>
            </p:cNvSpPr>
            <p:nvPr/>
          </p:nvSpPr>
          <p:spPr bwMode="auto">
            <a:xfrm>
              <a:off x="4719638" y="3598863"/>
              <a:ext cx="209550" cy="53975"/>
            </a:xfrm>
            <a:custGeom>
              <a:avLst/>
              <a:gdLst>
                <a:gd name="T0" fmla="*/ 253 w 264"/>
                <a:gd name="T1" fmla="*/ 19 h 69"/>
                <a:gd name="T2" fmla="*/ 245 w 264"/>
                <a:gd name="T3" fmla="*/ 34 h 69"/>
                <a:gd name="T4" fmla="*/ 239 w 264"/>
                <a:gd name="T5" fmla="*/ 46 h 69"/>
                <a:gd name="T6" fmla="*/ 235 w 264"/>
                <a:gd name="T7" fmla="*/ 59 h 69"/>
                <a:gd name="T8" fmla="*/ 232 w 264"/>
                <a:gd name="T9" fmla="*/ 68 h 69"/>
                <a:gd name="T10" fmla="*/ 212 w 264"/>
                <a:gd name="T11" fmla="*/ 69 h 69"/>
                <a:gd name="T12" fmla="*/ 187 w 264"/>
                <a:gd name="T13" fmla="*/ 69 h 69"/>
                <a:gd name="T14" fmla="*/ 163 w 264"/>
                <a:gd name="T15" fmla="*/ 69 h 69"/>
                <a:gd name="T16" fmla="*/ 138 w 264"/>
                <a:gd name="T17" fmla="*/ 69 h 69"/>
                <a:gd name="T18" fmla="*/ 113 w 264"/>
                <a:gd name="T19" fmla="*/ 69 h 69"/>
                <a:gd name="T20" fmla="*/ 89 w 264"/>
                <a:gd name="T21" fmla="*/ 68 h 69"/>
                <a:gd name="T22" fmla="*/ 69 w 264"/>
                <a:gd name="T23" fmla="*/ 66 h 69"/>
                <a:gd name="T24" fmla="*/ 53 w 264"/>
                <a:gd name="T25" fmla="*/ 64 h 69"/>
                <a:gd name="T26" fmla="*/ 47 w 264"/>
                <a:gd name="T27" fmla="*/ 62 h 69"/>
                <a:gd name="T28" fmla="*/ 41 w 264"/>
                <a:gd name="T29" fmla="*/ 60 h 69"/>
                <a:gd name="T30" fmla="*/ 36 w 264"/>
                <a:gd name="T31" fmla="*/ 58 h 69"/>
                <a:gd name="T32" fmla="*/ 32 w 264"/>
                <a:gd name="T33" fmla="*/ 54 h 69"/>
                <a:gd name="T34" fmla="*/ 28 w 264"/>
                <a:gd name="T35" fmla="*/ 50 h 69"/>
                <a:gd name="T36" fmla="*/ 24 w 264"/>
                <a:gd name="T37" fmla="*/ 45 h 69"/>
                <a:gd name="T38" fmla="*/ 19 w 264"/>
                <a:gd name="T39" fmla="*/ 39 h 69"/>
                <a:gd name="T40" fmla="*/ 13 w 264"/>
                <a:gd name="T41" fmla="*/ 31 h 69"/>
                <a:gd name="T42" fmla="*/ 10 w 264"/>
                <a:gd name="T43" fmla="*/ 27 h 69"/>
                <a:gd name="T44" fmla="*/ 6 w 264"/>
                <a:gd name="T45" fmla="*/ 22 h 69"/>
                <a:gd name="T46" fmla="*/ 3 w 264"/>
                <a:gd name="T47" fmla="*/ 19 h 69"/>
                <a:gd name="T48" fmla="*/ 0 w 264"/>
                <a:gd name="T49" fmla="*/ 14 h 69"/>
                <a:gd name="T50" fmla="*/ 11 w 264"/>
                <a:gd name="T51" fmla="*/ 17 h 69"/>
                <a:gd name="T52" fmla="*/ 21 w 264"/>
                <a:gd name="T53" fmla="*/ 20 h 69"/>
                <a:gd name="T54" fmla="*/ 28 w 264"/>
                <a:gd name="T55" fmla="*/ 22 h 69"/>
                <a:gd name="T56" fmla="*/ 33 w 264"/>
                <a:gd name="T57" fmla="*/ 23 h 69"/>
                <a:gd name="T58" fmla="*/ 36 w 264"/>
                <a:gd name="T59" fmla="*/ 29 h 69"/>
                <a:gd name="T60" fmla="*/ 41 w 264"/>
                <a:gd name="T61" fmla="*/ 34 h 69"/>
                <a:gd name="T62" fmla="*/ 47 w 264"/>
                <a:gd name="T63" fmla="*/ 38 h 69"/>
                <a:gd name="T64" fmla="*/ 54 w 264"/>
                <a:gd name="T65" fmla="*/ 43 h 69"/>
                <a:gd name="T66" fmla="*/ 62 w 264"/>
                <a:gd name="T67" fmla="*/ 46 h 69"/>
                <a:gd name="T68" fmla="*/ 71 w 264"/>
                <a:gd name="T69" fmla="*/ 50 h 69"/>
                <a:gd name="T70" fmla="*/ 80 w 264"/>
                <a:gd name="T71" fmla="*/ 53 h 69"/>
                <a:gd name="T72" fmla="*/ 92 w 264"/>
                <a:gd name="T73" fmla="*/ 55 h 69"/>
                <a:gd name="T74" fmla="*/ 106 w 264"/>
                <a:gd name="T75" fmla="*/ 58 h 69"/>
                <a:gd name="T76" fmla="*/ 118 w 264"/>
                <a:gd name="T77" fmla="*/ 58 h 69"/>
                <a:gd name="T78" fmla="*/ 132 w 264"/>
                <a:gd name="T79" fmla="*/ 55 h 69"/>
                <a:gd name="T80" fmla="*/ 146 w 264"/>
                <a:gd name="T81" fmla="*/ 52 h 69"/>
                <a:gd name="T82" fmla="*/ 160 w 264"/>
                <a:gd name="T83" fmla="*/ 46 h 69"/>
                <a:gd name="T84" fmla="*/ 175 w 264"/>
                <a:gd name="T85" fmla="*/ 40 h 69"/>
                <a:gd name="T86" fmla="*/ 190 w 264"/>
                <a:gd name="T87" fmla="*/ 34 h 69"/>
                <a:gd name="T88" fmla="*/ 207 w 264"/>
                <a:gd name="T89" fmla="*/ 26 h 69"/>
                <a:gd name="T90" fmla="*/ 217 w 264"/>
                <a:gd name="T91" fmla="*/ 21 h 69"/>
                <a:gd name="T92" fmla="*/ 227 w 264"/>
                <a:gd name="T93" fmla="*/ 16 h 69"/>
                <a:gd name="T94" fmla="*/ 235 w 264"/>
                <a:gd name="T95" fmla="*/ 13 h 69"/>
                <a:gd name="T96" fmla="*/ 243 w 264"/>
                <a:gd name="T97" fmla="*/ 9 h 69"/>
                <a:gd name="T98" fmla="*/ 250 w 264"/>
                <a:gd name="T99" fmla="*/ 7 h 69"/>
                <a:gd name="T100" fmla="*/ 255 w 264"/>
                <a:gd name="T101" fmla="*/ 5 h 69"/>
                <a:gd name="T102" fmla="*/ 260 w 264"/>
                <a:gd name="T103" fmla="*/ 2 h 69"/>
                <a:gd name="T104" fmla="*/ 264 w 264"/>
                <a:gd name="T105" fmla="*/ 0 h 69"/>
                <a:gd name="T106" fmla="*/ 261 w 264"/>
                <a:gd name="T107" fmla="*/ 5 h 69"/>
                <a:gd name="T108" fmla="*/ 259 w 264"/>
                <a:gd name="T109" fmla="*/ 9 h 69"/>
                <a:gd name="T110" fmla="*/ 257 w 264"/>
                <a:gd name="T111" fmla="*/ 14 h 69"/>
                <a:gd name="T112" fmla="*/ 253 w 264"/>
                <a:gd name="T113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" h="69">
                  <a:moveTo>
                    <a:pt x="253" y="19"/>
                  </a:moveTo>
                  <a:lnTo>
                    <a:pt x="245" y="34"/>
                  </a:lnTo>
                  <a:lnTo>
                    <a:pt x="239" y="46"/>
                  </a:lnTo>
                  <a:lnTo>
                    <a:pt x="235" y="59"/>
                  </a:lnTo>
                  <a:lnTo>
                    <a:pt x="232" y="68"/>
                  </a:lnTo>
                  <a:lnTo>
                    <a:pt x="212" y="69"/>
                  </a:lnTo>
                  <a:lnTo>
                    <a:pt x="187" y="69"/>
                  </a:lnTo>
                  <a:lnTo>
                    <a:pt x="163" y="69"/>
                  </a:lnTo>
                  <a:lnTo>
                    <a:pt x="138" y="69"/>
                  </a:lnTo>
                  <a:lnTo>
                    <a:pt x="113" y="69"/>
                  </a:lnTo>
                  <a:lnTo>
                    <a:pt x="89" y="68"/>
                  </a:lnTo>
                  <a:lnTo>
                    <a:pt x="69" y="66"/>
                  </a:lnTo>
                  <a:lnTo>
                    <a:pt x="53" y="64"/>
                  </a:lnTo>
                  <a:lnTo>
                    <a:pt x="47" y="62"/>
                  </a:lnTo>
                  <a:lnTo>
                    <a:pt x="41" y="60"/>
                  </a:lnTo>
                  <a:lnTo>
                    <a:pt x="36" y="58"/>
                  </a:lnTo>
                  <a:lnTo>
                    <a:pt x="32" y="54"/>
                  </a:lnTo>
                  <a:lnTo>
                    <a:pt x="28" y="50"/>
                  </a:lnTo>
                  <a:lnTo>
                    <a:pt x="24" y="45"/>
                  </a:lnTo>
                  <a:lnTo>
                    <a:pt x="19" y="39"/>
                  </a:lnTo>
                  <a:lnTo>
                    <a:pt x="13" y="31"/>
                  </a:lnTo>
                  <a:lnTo>
                    <a:pt x="10" y="27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21" y="20"/>
                  </a:lnTo>
                  <a:lnTo>
                    <a:pt x="28" y="22"/>
                  </a:lnTo>
                  <a:lnTo>
                    <a:pt x="33" y="23"/>
                  </a:lnTo>
                  <a:lnTo>
                    <a:pt x="36" y="29"/>
                  </a:lnTo>
                  <a:lnTo>
                    <a:pt x="41" y="34"/>
                  </a:lnTo>
                  <a:lnTo>
                    <a:pt x="47" y="38"/>
                  </a:lnTo>
                  <a:lnTo>
                    <a:pt x="54" y="43"/>
                  </a:lnTo>
                  <a:lnTo>
                    <a:pt x="62" y="46"/>
                  </a:lnTo>
                  <a:lnTo>
                    <a:pt x="71" y="50"/>
                  </a:lnTo>
                  <a:lnTo>
                    <a:pt x="80" y="53"/>
                  </a:lnTo>
                  <a:lnTo>
                    <a:pt x="92" y="55"/>
                  </a:lnTo>
                  <a:lnTo>
                    <a:pt x="106" y="58"/>
                  </a:lnTo>
                  <a:lnTo>
                    <a:pt x="118" y="58"/>
                  </a:lnTo>
                  <a:lnTo>
                    <a:pt x="132" y="55"/>
                  </a:lnTo>
                  <a:lnTo>
                    <a:pt x="146" y="52"/>
                  </a:lnTo>
                  <a:lnTo>
                    <a:pt x="160" y="46"/>
                  </a:lnTo>
                  <a:lnTo>
                    <a:pt x="175" y="40"/>
                  </a:lnTo>
                  <a:lnTo>
                    <a:pt x="190" y="34"/>
                  </a:lnTo>
                  <a:lnTo>
                    <a:pt x="207" y="26"/>
                  </a:lnTo>
                  <a:lnTo>
                    <a:pt x="217" y="21"/>
                  </a:lnTo>
                  <a:lnTo>
                    <a:pt x="227" y="16"/>
                  </a:lnTo>
                  <a:lnTo>
                    <a:pt x="235" y="13"/>
                  </a:lnTo>
                  <a:lnTo>
                    <a:pt x="243" y="9"/>
                  </a:lnTo>
                  <a:lnTo>
                    <a:pt x="250" y="7"/>
                  </a:lnTo>
                  <a:lnTo>
                    <a:pt x="255" y="5"/>
                  </a:lnTo>
                  <a:lnTo>
                    <a:pt x="260" y="2"/>
                  </a:lnTo>
                  <a:lnTo>
                    <a:pt x="264" y="0"/>
                  </a:lnTo>
                  <a:lnTo>
                    <a:pt x="261" y="5"/>
                  </a:lnTo>
                  <a:lnTo>
                    <a:pt x="259" y="9"/>
                  </a:lnTo>
                  <a:lnTo>
                    <a:pt x="257" y="14"/>
                  </a:lnTo>
                  <a:lnTo>
                    <a:pt x="253" y="19"/>
                  </a:lnTo>
                  <a:close/>
                </a:path>
              </a:pathLst>
            </a:custGeom>
            <a:solidFill>
              <a:srgbClr val="CC9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41"/>
            <p:cNvSpPr>
              <a:spLocks/>
            </p:cNvSpPr>
            <p:nvPr/>
          </p:nvSpPr>
          <p:spPr bwMode="auto">
            <a:xfrm>
              <a:off x="4875213" y="3389313"/>
              <a:ext cx="149225" cy="165100"/>
            </a:xfrm>
            <a:custGeom>
              <a:avLst/>
              <a:gdLst>
                <a:gd name="T0" fmla="*/ 183 w 188"/>
                <a:gd name="T1" fmla="*/ 90 h 209"/>
                <a:gd name="T2" fmla="*/ 175 w 188"/>
                <a:gd name="T3" fmla="*/ 98 h 209"/>
                <a:gd name="T4" fmla="*/ 161 w 188"/>
                <a:gd name="T5" fmla="*/ 111 h 209"/>
                <a:gd name="T6" fmla="*/ 144 w 188"/>
                <a:gd name="T7" fmla="*/ 126 h 209"/>
                <a:gd name="T8" fmla="*/ 122 w 188"/>
                <a:gd name="T9" fmla="*/ 143 h 209"/>
                <a:gd name="T10" fmla="*/ 99 w 188"/>
                <a:gd name="T11" fmla="*/ 160 h 209"/>
                <a:gd name="T12" fmla="*/ 75 w 188"/>
                <a:gd name="T13" fmla="*/ 178 h 209"/>
                <a:gd name="T14" fmla="*/ 49 w 188"/>
                <a:gd name="T15" fmla="*/ 193 h 209"/>
                <a:gd name="T16" fmla="*/ 25 w 188"/>
                <a:gd name="T17" fmla="*/ 204 h 209"/>
                <a:gd name="T18" fmla="*/ 23 w 188"/>
                <a:gd name="T19" fmla="*/ 205 h 209"/>
                <a:gd name="T20" fmla="*/ 20 w 188"/>
                <a:gd name="T21" fmla="*/ 207 h 209"/>
                <a:gd name="T22" fmla="*/ 17 w 188"/>
                <a:gd name="T23" fmla="*/ 208 h 209"/>
                <a:gd name="T24" fmla="*/ 15 w 188"/>
                <a:gd name="T25" fmla="*/ 209 h 209"/>
                <a:gd name="T26" fmla="*/ 16 w 188"/>
                <a:gd name="T27" fmla="*/ 208 h 209"/>
                <a:gd name="T28" fmla="*/ 16 w 188"/>
                <a:gd name="T29" fmla="*/ 207 h 209"/>
                <a:gd name="T30" fmla="*/ 16 w 188"/>
                <a:gd name="T31" fmla="*/ 207 h 209"/>
                <a:gd name="T32" fmla="*/ 16 w 188"/>
                <a:gd name="T33" fmla="*/ 205 h 209"/>
                <a:gd name="T34" fmla="*/ 17 w 188"/>
                <a:gd name="T35" fmla="*/ 193 h 209"/>
                <a:gd name="T36" fmla="*/ 15 w 188"/>
                <a:gd name="T37" fmla="*/ 179 h 209"/>
                <a:gd name="T38" fmla="*/ 9 w 188"/>
                <a:gd name="T39" fmla="*/ 163 h 209"/>
                <a:gd name="T40" fmla="*/ 0 w 188"/>
                <a:gd name="T41" fmla="*/ 147 h 209"/>
                <a:gd name="T42" fmla="*/ 14 w 188"/>
                <a:gd name="T43" fmla="*/ 134 h 209"/>
                <a:gd name="T44" fmla="*/ 27 w 188"/>
                <a:gd name="T45" fmla="*/ 119 h 209"/>
                <a:gd name="T46" fmla="*/ 42 w 188"/>
                <a:gd name="T47" fmla="*/ 105 h 209"/>
                <a:gd name="T48" fmla="*/ 57 w 188"/>
                <a:gd name="T49" fmla="*/ 90 h 209"/>
                <a:gd name="T50" fmla="*/ 72 w 188"/>
                <a:gd name="T51" fmla="*/ 76 h 209"/>
                <a:gd name="T52" fmla="*/ 86 w 188"/>
                <a:gd name="T53" fmla="*/ 65 h 209"/>
                <a:gd name="T54" fmla="*/ 99 w 188"/>
                <a:gd name="T55" fmla="*/ 54 h 209"/>
                <a:gd name="T56" fmla="*/ 109 w 188"/>
                <a:gd name="T57" fmla="*/ 46 h 209"/>
                <a:gd name="T58" fmla="*/ 117 w 188"/>
                <a:gd name="T59" fmla="*/ 41 h 209"/>
                <a:gd name="T60" fmla="*/ 125 w 188"/>
                <a:gd name="T61" fmla="*/ 35 h 209"/>
                <a:gd name="T62" fmla="*/ 132 w 188"/>
                <a:gd name="T63" fmla="*/ 29 h 209"/>
                <a:gd name="T64" fmla="*/ 139 w 188"/>
                <a:gd name="T65" fmla="*/ 23 h 209"/>
                <a:gd name="T66" fmla="*/ 145 w 188"/>
                <a:gd name="T67" fmla="*/ 18 h 209"/>
                <a:gd name="T68" fmla="*/ 151 w 188"/>
                <a:gd name="T69" fmla="*/ 12 h 209"/>
                <a:gd name="T70" fmla="*/ 156 w 188"/>
                <a:gd name="T71" fmla="*/ 6 h 209"/>
                <a:gd name="T72" fmla="*/ 161 w 188"/>
                <a:gd name="T73" fmla="*/ 0 h 209"/>
                <a:gd name="T74" fmla="*/ 169 w 188"/>
                <a:gd name="T75" fmla="*/ 12 h 209"/>
                <a:gd name="T76" fmla="*/ 176 w 188"/>
                <a:gd name="T77" fmla="*/ 20 h 209"/>
                <a:gd name="T78" fmla="*/ 182 w 188"/>
                <a:gd name="T79" fmla="*/ 27 h 209"/>
                <a:gd name="T80" fmla="*/ 184 w 188"/>
                <a:gd name="T81" fmla="*/ 33 h 209"/>
                <a:gd name="T82" fmla="*/ 184 w 188"/>
                <a:gd name="T83" fmla="*/ 38 h 209"/>
                <a:gd name="T84" fmla="*/ 185 w 188"/>
                <a:gd name="T85" fmla="*/ 44 h 209"/>
                <a:gd name="T86" fmla="*/ 186 w 188"/>
                <a:gd name="T87" fmla="*/ 50 h 209"/>
                <a:gd name="T88" fmla="*/ 188 w 188"/>
                <a:gd name="T89" fmla="*/ 56 h 209"/>
                <a:gd name="T90" fmla="*/ 188 w 188"/>
                <a:gd name="T91" fmla="*/ 64 h 209"/>
                <a:gd name="T92" fmla="*/ 186 w 188"/>
                <a:gd name="T93" fmla="*/ 74 h 209"/>
                <a:gd name="T94" fmla="*/ 184 w 188"/>
                <a:gd name="T95" fmla="*/ 84 h 209"/>
                <a:gd name="T96" fmla="*/ 183 w 188"/>
                <a:gd name="T97" fmla="*/ 9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" h="209">
                  <a:moveTo>
                    <a:pt x="183" y="90"/>
                  </a:moveTo>
                  <a:lnTo>
                    <a:pt x="175" y="98"/>
                  </a:lnTo>
                  <a:lnTo>
                    <a:pt x="161" y="111"/>
                  </a:lnTo>
                  <a:lnTo>
                    <a:pt x="144" y="126"/>
                  </a:lnTo>
                  <a:lnTo>
                    <a:pt x="122" y="143"/>
                  </a:lnTo>
                  <a:lnTo>
                    <a:pt x="99" y="160"/>
                  </a:lnTo>
                  <a:lnTo>
                    <a:pt x="75" y="178"/>
                  </a:lnTo>
                  <a:lnTo>
                    <a:pt x="49" y="193"/>
                  </a:lnTo>
                  <a:lnTo>
                    <a:pt x="25" y="204"/>
                  </a:lnTo>
                  <a:lnTo>
                    <a:pt x="23" y="205"/>
                  </a:lnTo>
                  <a:lnTo>
                    <a:pt x="20" y="207"/>
                  </a:lnTo>
                  <a:lnTo>
                    <a:pt x="17" y="208"/>
                  </a:lnTo>
                  <a:lnTo>
                    <a:pt x="15" y="209"/>
                  </a:lnTo>
                  <a:lnTo>
                    <a:pt x="16" y="208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6" y="205"/>
                  </a:lnTo>
                  <a:lnTo>
                    <a:pt x="17" y="193"/>
                  </a:lnTo>
                  <a:lnTo>
                    <a:pt x="15" y="179"/>
                  </a:lnTo>
                  <a:lnTo>
                    <a:pt x="9" y="163"/>
                  </a:lnTo>
                  <a:lnTo>
                    <a:pt x="0" y="147"/>
                  </a:lnTo>
                  <a:lnTo>
                    <a:pt x="14" y="134"/>
                  </a:lnTo>
                  <a:lnTo>
                    <a:pt x="27" y="119"/>
                  </a:lnTo>
                  <a:lnTo>
                    <a:pt x="42" y="105"/>
                  </a:lnTo>
                  <a:lnTo>
                    <a:pt x="57" y="90"/>
                  </a:lnTo>
                  <a:lnTo>
                    <a:pt x="72" y="76"/>
                  </a:lnTo>
                  <a:lnTo>
                    <a:pt x="86" y="65"/>
                  </a:lnTo>
                  <a:lnTo>
                    <a:pt x="99" y="54"/>
                  </a:lnTo>
                  <a:lnTo>
                    <a:pt x="109" y="46"/>
                  </a:lnTo>
                  <a:lnTo>
                    <a:pt x="117" y="41"/>
                  </a:lnTo>
                  <a:lnTo>
                    <a:pt x="125" y="35"/>
                  </a:lnTo>
                  <a:lnTo>
                    <a:pt x="132" y="29"/>
                  </a:lnTo>
                  <a:lnTo>
                    <a:pt x="139" y="23"/>
                  </a:lnTo>
                  <a:lnTo>
                    <a:pt x="145" y="18"/>
                  </a:lnTo>
                  <a:lnTo>
                    <a:pt x="151" y="12"/>
                  </a:lnTo>
                  <a:lnTo>
                    <a:pt x="156" y="6"/>
                  </a:lnTo>
                  <a:lnTo>
                    <a:pt x="161" y="0"/>
                  </a:lnTo>
                  <a:lnTo>
                    <a:pt x="169" y="12"/>
                  </a:lnTo>
                  <a:lnTo>
                    <a:pt x="176" y="20"/>
                  </a:lnTo>
                  <a:lnTo>
                    <a:pt x="182" y="27"/>
                  </a:lnTo>
                  <a:lnTo>
                    <a:pt x="184" y="33"/>
                  </a:lnTo>
                  <a:lnTo>
                    <a:pt x="184" y="38"/>
                  </a:lnTo>
                  <a:lnTo>
                    <a:pt x="185" y="44"/>
                  </a:lnTo>
                  <a:lnTo>
                    <a:pt x="186" y="50"/>
                  </a:lnTo>
                  <a:lnTo>
                    <a:pt x="188" y="56"/>
                  </a:lnTo>
                  <a:lnTo>
                    <a:pt x="188" y="64"/>
                  </a:lnTo>
                  <a:lnTo>
                    <a:pt x="186" y="74"/>
                  </a:lnTo>
                  <a:lnTo>
                    <a:pt x="184" y="84"/>
                  </a:lnTo>
                  <a:lnTo>
                    <a:pt x="183" y="90"/>
                  </a:lnTo>
                  <a:close/>
                </a:path>
              </a:pathLst>
            </a:custGeom>
            <a:solidFill>
              <a:srgbClr val="CC9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42"/>
            <p:cNvSpPr>
              <a:spLocks/>
            </p:cNvSpPr>
            <p:nvPr/>
          </p:nvSpPr>
          <p:spPr bwMode="auto">
            <a:xfrm>
              <a:off x="4184650" y="4281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3"/>
            <p:cNvSpPr>
              <a:spLocks/>
            </p:cNvSpPr>
            <p:nvPr/>
          </p:nvSpPr>
          <p:spPr bwMode="auto">
            <a:xfrm>
              <a:off x="4235450" y="3640138"/>
              <a:ext cx="125413" cy="74613"/>
            </a:xfrm>
            <a:custGeom>
              <a:avLst/>
              <a:gdLst>
                <a:gd name="T0" fmla="*/ 151 w 159"/>
                <a:gd name="T1" fmla="*/ 96 h 96"/>
                <a:gd name="T2" fmla="*/ 153 w 159"/>
                <a:gd name="T3" fmla="*/ 86 h 96"/>
                <a:gd name="T4" fmla="*/ 155 w 159"/>
                <a:gd name="T5" fmla="*/ 77 h 96"/>
                <a:gd name="T6" fmla="*/ 157 w 159"/>
                <a:gd name="T7" fmla="*/ 68 h 96"/>
                <a:gd name="T8" fmla="*/ 159 w 159"/>
                <a:gd name="T9" fmla="*/ 60 h 96"/>
                <a:gd name="T10" fmla="*/ 131 w 159"/>
                <a:gd name="T11" fmla="*/ 53 h 96"/>
                <a:gd name="T12" fmla="*/ 102 w 159"/>
                <a:gd name="T13" fmla="*/ 44 h 96"/>
                <a:gd name="T14" fmla="*/ 76 w 159"/>
                <a:gd name="T15" fmla="*/ 35 h 96"/>
                <a:gd name="T16" fmla="*/ 52 w 159"/>
                <a:gd name="T17" fmla="*/ 24 h 96"/>
                <a:gd name="T18" fmla="*/ 31 w 159"/>
                <a:gd name="T19" fmla="*/ 15 h 96"/>
                <a:gd name="T20" fmla="*/ 15 w 159"/>
                <a:gd name="T21" fmla="*/ 7 h 96"/>
                <a:gd name="T22" fmla="*/ 3 w 159"/>
                <a:gd name="T23" fmla="*/ 2 h 96"/>
                <a:gd name="T24" fmla="*/ 0 w 159"/>
                <a:gd name="T25" fmla="*/ 0 h 96"/>
                <a:gd name="T26" fmla="*/ 2 w 159"/>
                <a:gd name="T27" fmla="*/ 2 h 96"/>
                <a:gd name="T28" fmla="*/ 9 w 159"/>
                <a:gd name="T29" fmla="*/ 10 h 96"/>
                <a:gd name="T30" fmla="*/ 19 w 159"/>
                <a:gd name="T31" fmla="*/ 22 h 96"/>
                <a:gd name="T32" fmla="*/ 36 w 159"/>
                <a:gd name="T33" fmla="*/ 36 h 96"/>
                <a:gd name="T34" fmla="*/ 57 w 159"/>
                <a:gd name="T35" fmla="*/ 52 h 96"/>
                <a:gd name="T36" fmla="*/ 83 w 159"/>
                <a:gd name="T37" fmla="*/ 68 h 96"/>
                <a:gd name="T38" fmla="*/ 114 w 159"/>
                <a:gd name="T39" fmla="*/ 83 h 96"/>
                <a:gd name="T40" fmla="*/ 151 w 159"/>
                <a:gd name="T4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96">
                  <a:moveTo>
                    <a:pt x="151" y="96"/>
                  </a:moveTo>
                  <a:lnTo>
                    <a:pt x="153" y="86"/>
                  </a:lnTo>
                  <a:lnTo>
                    <a:pt x="155" y="77"/>
                  </a:lnTo>
                  <a:lnTo>
                    <a:pt x="157" y="68"/>
                  </a:lnTo>
                  <a:lnTo>
                    <a:pt x="159" y="60"/>
                  </a:lnTo>
                  <a:lnTo>
                    <a:pt x="131" y="53"/>
                  </a:lnTo>
                  <a:lnTo>
                    <a:pt x="102" y="44"/>
                  </a:lnTo>
                  <a:lnTo>
                    <a:pt x="76" y="35"/>
                  </a:lnTo>
                  <a:lnTo>
                    <a:pt x="52" y="24"/>
                  </a:lnTo>
                  <a:lnTo>
                    <a:pt x="31" y="15"/>
                  </a:lnTo>
                  <a:lnTo>
                    <a:pt x="15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9" y="10"/>
                  </a:lnTo>
                  <a:lnTo>
                    <a:pt x="19" y="22"/>
                  </a:lnTo>
                  <a:lnTo>
                    <a:pt x="36" y="36"/>
                  </a:lnTo>
                  <a:lnTo>
                    <a:pt x="57" y="52"/>
                  </a:lnTo>
                  <a:lnTo>
                    <a:pt x="83" y="68"/>
                  </a:lnTo>
                  <a:lnTo>
                    <a:pt x="114" y="83"/>
                  </a:lnTo>
                  <a:lnTo>
                    <a:pt x="151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4"/>
            <p:cNvSpPr>
              <a:spLocks/>
            </p:cNvSpPr>
            <p:nvPr/>
          </p:nvSpPr>
          <p:spPr bwMode="auto">
            <a:xfrm>
              <a:off x="4222750" y="3709988"/>
              <a:ext cx="119063" cy="74613"/>
            </a:xfrm>
            <a:custGeom>
              <a:avLst/>
              <a:gdLst>
                <a:gd name="T0" fmla="*/ 139 w 151"/>
                <a:gd name="T1" fmla="*/ 92 h 92"/>
                <a:gd name="T2" fmla="*/ 143 w 151"/>
                <a:gd name="T3" fmla="*/ 84 h 92"/>
                <a:gd name="T4" fmla="*/ 145 w 151"/>
                <a:gd name="T5" fmla="*/ 75 h 92"/>
                <a:gd name="T6" fmla="*/ 148 w 151"/>
                <a:gd name="T7" fmla="*/ 67 h 92"/>
                <a:gd name="T8" fmla="*/ 151 w 151"/>
                <a:gd name="T9" fmla="*/ 59 h 92"/>
                <a:gd name="T10" fmla="*/ 124 w 151"/>
                <a:gd name="T11" fmla="*/ 52 h 92"/>
                <a:gd name="T12" fmla="*/ 96 w 151"/>
                <a:gd name="T13" fmla="*/ 43 h 92"/>
                <a:gd name="T14" fmla="*/ 71 w 151"/>
                <a:gd name="T15" fmla="*/ 32 h 92"/>
                <a:gd name="T16" fmla="*/ 48 w 151"/>
                <a:gd name="T17" fmla="*/ 23 h 92"/>
                <a:gd name="T18" fmla="*/ 28 w 151"/>
                <a:gd name="T19" fmla="*/ 14 h 92"/>
                <a:gd name="T20" fmla="*/ 14 w 151"/>
                <a:gd name="T21" fmla="*/ 7 h 92"/>
                <a:gd name="T22" fmla="*/ 3 w 151"/>
                <a:gd name="T23" fmla="*/ 2 h 92"/>
                <a:gd name="T24" fmla="*/ 0 w 151"/>
                <a:gd name="T25" fmla="*/ 0 h 92"/>
                <a:gd name="T26" fmla="*/ 2 w 151"/>
                <a:gd name="T27" fmla="*/ 2 h 92"/>
                <a:gd name="T28" fmla="*/ 8 w 151"/>
                <a:gd name="T29" fmla="*/ 10 h 92"/>
                <a:gd name="T30" fmla="*/ 18 w 151"/>
                <a:gd name="T31" fmla="*/ 21 h 92"/>
                <a:gd name="T32" fmla="*/ 33 w 151"/>
                <a:gd name="T33" fmla="*/ 33 h 92"/>
                <a:gd name="T34" fmla="*/ 53 w 151"/>
                <a:gd name="T35" fmla="*/ 48 h 92"/>
                <a:gd name="T36" fmla="*/ 77 w 151"/>
                <a:gd name="T37" fmla="*/ 64 h 92"/>
                <a:gd name="T38" fmla="*/ 106 w 151"/>
                <a:gd name="T39" fmla="*/ 79 h 92"/>
                <a:gd name="T40" fmla="*/ 139 w 151"/>
                <a:gd name="T4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92">
                  <a:moveTo>
                    <a:pt x="139" y="92"/>
                  </a:moveTo>
                  <a:lnTo>
                    <a:pt x="143" y="84"/>
                  </a:lnTo>
                  <a:lnTo>
                    <a:pt x="145" y="75"/>
                  </a:lnTo>
                  <a:lnTo>
                    <a:pt x="148" y="67"/>
                  </a:lnTo>
                  <a:lnTo>
                    <a:pt x="151" y="59"/>
                  </a:lnTo>
                  <a:lnTo>
                    <a:pt x="124" y="52"/>
                  </a:lnTo>
                  <a:lnTo>
                    <a:pt x="96" y="43"/>
                  </a:lnTo>
                  <a:lnTo>
                    <a:pt x="71" y="32"/>
                  </a:lnTo>
                  <a:lnTo>
                    <a:pt x="48" y="23"/>
                  </a:lnTo>
                  <a:lnTo>
                    <a:pt x="28" y="14"/>
                  </a:lnTo>
                  <a:lnTo>
                    <a:pt x="14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8" y="10"/>
                  </a:lnTo>
                  <a:lnTo>
                    <a:pt x="18" y="21"/>
                  </a:lnTo>
                  <a:lnTo>
                    <a:pt x="33" y="33"/>
                  </a:lnTo>
                  <a:lnTo>
                    <a:pt x="53" y="48"/>
                  </a:lnTo>
                  <a:lnTo>
                    <a:pt x="77" y="64"/>
                  </a:lnTo>
                  <a:lnTo>
                    <a:pt x="106" y="79"/>
                  </a:lnTo>
                  <a:lnTo>
                    <a:pt x="13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5"/>
            <p:cNvSpPr>
              <a:spLocks/>
            </p:cNvSpPr>
            <p:nvPr/>
          </p:nvSpPr>
          <p:spPr bwMode="auto">
            <a:xfrm>
              <a:off x="4210050" y="3781426"/>
              <a:ext cx="107950" cy="68263"/>
            </a:xfrm>
            <a:custGeom>
              <a:avLst/>
              <a:gdLst>
                <a:gd name="T0" fmla="*/ 120 w 135"/>
                <a:gd name="T1" fmla="*/ 85 h 85"/>
                <a:gd name="T2" fmla="*/ 123 w 135"/>
                <a:gd name="T3" fmla="*/ 77 h 85"/>
                <a:gd name="T4" fmla="*/ 128 w 135"/>
                <a:gd name="T5" fmla="*/ 69 h 85"/>
                <a:gd name="T6" fmla="*/ 131 w 135"/>
                <a:gd name="T7" fmla="*/ 62 h 85"/>
                <a:gd name="T8" fmla="*/ 135 w 135"/>
                <a:gd name="T9" fmla="*/ 54 h 85"/>
                <a:gd name="T10" fmla="*/ 109 w 135"/>
                <a:gd name="T11" fmla="*/ 46 h 85"/>
                <a:gd name="T12" fmla="*/ 85 w 135"/>
                <a:gd name="T13" fmla="*/ 38 h 85"/>
                <a:gd name="T14" fmla="*/ 62 w 135"/>
                <a:gd name="T15" fmla="*/ 29 h 85"/>
                <a:gd name="T16" fmla="*/ 41 w 135"/>
                <a:gd name="T17" fmla="*/ 19 h 85"/>
                <a:gd name="T18" fmla="*/ 24 w 135"/>
                <a:gd name="T19" fmla="*/ 12 h 85"/>
                <a:gd name="T20" fmla="*/ 11 w 135"/>
                <a:gd name="T21" fmla="*/ 6 h 85"/>
                <a:gd name="T22" fmla="*/ 3 w 135"/>
                <a:gd name="T23" fmla="*/ 1 h 85"/>
                <a:gd name="T24" fmla="*/ 0 w 135"/>
                <a:gd name="T25" fmla="*/ 0 h 85"/>
                <a:gd name="T26" fmla="*/ 2 w 135"/>
                <a:gd name="T27" fmla="*/ 2 h 85"/>
                <a:gd name="T28" fmla="*/ 7 w 135"/>
                <a:gd name="T29" fmla="*/ 8 h 85"/>
                <a:gd name="T30" fmla="*/ 16 w 135"/>
                <a:gd name="T31" fmla="*/ 18 h 85"/>
                <a:gd name="T32" fmla="*/ 29 w 135"/>
                <a:gd name="T33" fmla="*/ 30 h 85"/>
                <a:gd name="T34" fmla="*/ 45 w 135"/>
                <a:gd name="T35" fmla="*/ 44 h 85"/>
                <a:gd name="T36" fmla="*/ 65 w 135"/>
                <a:gd name="T37" fmla="*/ 57 h 85"/>
                <a:gd name="T38" fmla="*/ 91 w 135"/>
                <a:gd name="T39" fmla="*/ 71 h 85"/>
                <a:gd name="T40" fmla="*/ 120 w 135"/>
                <a:gd name="T4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" h="85">
                  <a:moveTo>
                    <a:pt x="120" y="85"/>
                  </a:moveTo>
                  <a:lnTo>
                    <a:pt x="123" y="77"/>
                  </a:lnTo>
                  <a:lnTo>
                    <a:pt x="128" y="69"/>
                  </a:lnTo>
                  <a:lnTo>
                    <a:pt x="131" y="62"/>
                  </a:lnTo>
                  <a:lnTo>
                    <a:pt x="135" y="54"/>
                  </a:lnTo>
                  <a:lnTo>
                    <a:pt x="109" y="46"/>
                  </a:lnTo>
                  <a:lnTo>
                    <a:pt x="85" y="38"/>
                  </a:lnTo>
                  <a:lnTo>
                    <a:pt x="62" y="29"/>
                  </a:lnTo>
                  <a:lnTo>
                    <a:pt x="41" y="19"/>
                  </a:lnTo>
                  <a:lnTo>
                    <a:pt x="24" y="12"/>
                  </a:lnTo>
                  <a:lnTo>
                    <a:pt x="11" y="6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2"/>
                  </a:lnTo>
                  <a:lnTo>
                    <a:pt x="7" y="8"/>
                  </a:lnTo>
                  <a:lnTo>
                    <a:pt x="16" y="18"/>
                  </a:lnTo>
                  <a:lnTo>
                    <a:pt x="29" y="30"/>
                  </a:lnTo>
                  <a:lnTo>
                    <a:pt x="45" y="44"/>
                  </a:lnTo>
                  <a:lnTo>
                    <a:pt x="65" y="57"/>
                  </a:lnTo>
                  <a:lnTo>
                    <a:pt x="91" y="71"/>
                  </a:lnTo>
                  <a:lnTo>
                    <a:pt x="120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6"/>
            <p:cNvSpPr>
              <a:spLocks/>
            </p:cNvSpPr>
            <p:nvPr/>
          </p:nvSpPr>
          <p:spPr bwMode="auto">
            <a:xfrm>
              <a:off x="4197350" y="3852863"/>
              <a:ext cx="84138" cy="57150"/>
            </a:xfrm>
            <a:custGeom>
              <a:avLst/>
              <a:gdLst>
                <a:gd name="T0" fmla="*/ 91 w 106"/>
                <a:gd name="T1" fmla="*/ 71 h 71"/>
                <a:gd name="T2" fmla="*/ 94 w 106"/>
                <a:gd name="T3" fmla="*/ 64 h 71"/>
                <a:gd name="T4" fmla="*/ 99 w 106"/>
                <a:gd name="T5" fmla="*/ 57 h 71"/>
                <a:gd name="T6" fmla="*/ 102 w 106"/>
                <a:gd name="T7" fmla="*/ 51 h 71"/>
                <a:gd name="T8" fmla="*/ 106 w 106"/>
                <a:gd name="T9" fmla="*/ 45 h 71"/>
                <a:gd name="T10" fmla="*/ 85 w 106"/>
                <a:gd name="T11" fmla="*/ 38 h 71"/>
                <a:gd name="T12" fmla="*/ 65 w 106"/>
                <a:gd name="T13" fmla="*/ 30 h 71"/>
                <a:gd name="T14" fmla="*/ 47 w 106"/>
                <a:gd name="T15" fmla="*/ 23 h 71"/>
                <a:gd name="T16" fmla="*/ 32 w 106"/>
                <a:gd name="T17" fmla="*/ 15 h 71"/>
                <a:gd name="T18" fmla="*/ 18 w 106"/>
                <a:gd name="T19" fmla="*/ 9 h 71"/>
                <a:gd name="T20" fmla="*/ 8 w 106"/>
                <a:gd name="T21" fmla="*/ 4 h 71"/>
                <a:gd name="T22" fmla="*/ 2 w 106"/>
                <a:gd name="T23" fmla="*/ 1 h 71"/>
                <a:gd name="T24" fmla="*/ 0 w 106"/>
                <a:gd name="T25" fmla="*/ 0 h 71"/>
                <a:gd name="T26" fmla="*/ 1 w 106"/>
                <a:gd name="T27" fmla="*/ 2 h 71"/>
                <a:gd name="T28" fmla="*/ 5 w 106"/>
                <a:gd name="T29" fmla="*/ 7 h 71"/>
                <a:gd name="T30" fmla="*/ 12 w 106"/>
                <a:gd name="T31" fmla="*/ 13 h 71"/>
                <a:gd name="T32" fmla="*/ 21 w 106"/>
                <a:gd name="T33" fmla="*/ 23 h 71"/>
                <a:gd name="T34" fmla="*/ 34 w 106"/>
                <a:gd name="T35" fmla="*/ 34 h 71"/>
                <a:gd name="T36" fmla="*/ 50 w 106"/>
                <a:gd name="T37" fmla="*/ 46 h 71"/>
                <a:gd name="T38" fmla="*/ 69 w 106"/>
                <a:gd name="T39" fmla="*/ 58 h 71"/>
                <a:gd name="T40" fmla="*/ 91 w 106"/>
                <a:gd name="T4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6" h="71">
                  <a:moveTo>
                    <a:pt x="91" y="71"/>
                  </a:moveTo>
                  <a:lnTo>
                    <a:pt x="94" y="64"/>
                  </a:lnTo>
                  <a:lnTo>
                    <a:pt x="99" y="57"/>
                  </a:lnTo>
                  <a:lnTo>
                    <a:pt x="102" y="51"/>
                  </a:lnTo>
                  <a:lnTo>
                    <a:pt x="106" y="45"/>
                  </a:lnTo>
                  <a:lnTo>
                    <a:pt x="85" y="38"/>
                  </a:lnTo>
                  <a:lnTo>
                    <a:pt x="65" y="30"/>
                  </a:lnTo>
                  <a:lnTo>
                    <a:pt x="47" y="23"/>
                  </a:lnTo>
                  <a:lnTo>
                    <a:pt x="32" y="15"/>
                  </a:lnTo>
                  <a:lnTo>
                    <a:pt x="18" y="9"/>
                  </a:lnTo>
                  <a:lnTo>
                    <a:pt x="8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5" y="7"/>
                  </a:lnTo>
                  <a:lnTo>
                    <a:pt x="12" y="13"/>
                  </a:lnTo>
                  <a:lnTo>
                    <a:pt x="21" y="23"/>
                  </a:lnTo>
                  <a:lnTo>
                    <a:pt x="34" y="34"/>
                  </a:lnTo>
                  <a:lnTo>
                    <a:pt x="50" y="46"/>
                  </a:lnTo>
                  <a:lnTo>
                    <a:pt x="69" y="58"/>
                  </a:lnTo>
                  <a:lnTo>
                    <a:pt x="91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7"/>
            <p:cNvSpPr>
              <a:spLocks/>
            </p:cNvSpPr>
            <p:nvPr/>
          </p:nvSpPr>
          <p:spPr bwMode="auto">
            <a:xfrm>
              <a:off x="4184650" y="3924301"/>
              <a:ext cx="65088" cy="47625"/>
            </a:xfrm>
            <a:custGeom>
              <a:avLst/>
              <a:gdLst>
                <a:gd name="T0" fmla="*/ 70 w 81"/>
                <a:gd name="T1" fmla="*/ 59 h 59"/>
                <a:gd name="T2" fmla="*/ 72 w 81"/>
                <a:gd name="T3" fmla="*/ 54 h 59"/>
                <a:gd name="T4" fmla="*/ 75 w 81"/>
                <a:gd name="T5" fmla="*/ 47 h 59"/>
                <a:gd name="T6" fmla="*/ 79 w 81"/>
                <a:gd name="T7" fmla="*/ 41 h 59"/>
                <a:gd name="T8" fmla="*/ 81 w 81"/>
                <a:gd name="T9" fmla="*/ 35 h 59"/>
                <a:gd name="T10" fmla="*/ 65 w 81"/>
                <a:gd name="T11" fmla="*/ 28 h 59"/>
                <a:gd name="T12" fmla="*/ 50 w 81"/>
                <a:gd name="T13" fmla="*/ 23 h 59"/>
                <a:gd name="T14" fmla="*/ 36 w 81"/>
                <a:gd name="T15" fmla="*/ 17 h 59"/>
                <a:gd name="T16" fmla="*/ 23 w 81"/>
                <a:gd name="T17" fmla="*/ 11 h 59"/>
                <a:gd name="T18" fmla="*/ 14 w 81"/>
                <a:gd name="T19" fmla="*/ 6 h 59"/>
                <a:gd name="T20" fmla="*/ 6 w 81"/>
                <a:gd name="T21" fmla="*/ 3 h 59"/>
                <a:gd name="T22" fmla="*/ 2 w 81"/>
                <a:gd name="T23" fmla="*/ 1 h 59"/>
                <a:gd name="T24" fmla="*/ 0 w 81"/>
                <a:gd name="T25" fmla="*/ 0 h 59"/>
                <a:gd name="T26" fmla="*/ 2 w 81"/>
                <a:gd name="T27" fmla="*/ 1 h 59"/>
                <a:gd name="T28" fmla="*/ 5 w 81"/>
                <a:gd name="T29" fmla="*/ 4 h 59"/>
                <a:gd name="T30" fmla="*/ 10 w 81"/>
                <a:gd name="T31" fmla="*/ 11 h 59"/>
                <a:gd name="T32" fmla="*/ 18 w 81"/>
                <a:gd name="T33" fmla="*/ 18 h 59"/>
                <a:gd name="T34" fmla="*/ 27 w 81"/>
                <a:gd name="T35" fmla="*/ 27 h 59"/>
                <a:gd name="T36" fmla="*/ 38 w 81"/>
                <a:gd name="T37" fmla="*/ 38 h 59"/>
                <a:gd name="T38" fmla="*/ 53 w 81"/>
                <a:gd name="T39" fmla="*/ 48 h 59"/>
                <a:gd name="T40" fmla="*/ 70 w 8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59">
                  <a:moveTo>
                    <a:pt x="70" y="59"/>
                  </a:moveTo>
                  <a:lnTo>
                    <a:pt x="72" y="54"/>
                  </a:lnTo>
                  <a:lnTo>
                    <a:pt x="75" y="47"/>
                  </a:lnTo>
                  <a:lnTo>
                    <a:pt x="79" y="41"/>
                  </a:lnTo>
                  <a:lnTo>
                    <a:pt x="81" y="35"/>
                  </a:lnTo>
                  <a:lnTo>
                    <a:pt x="65" y="28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3" y="11"/>
                  </a:lnTo>
                  <a:lnTo>
                    <a:pt x="14" y="6"/>
                  </a:lnTo>
                  <a:lnTo>
                    <a:pt x="6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5" y="4"/>
                  </a:lnTo>
                  <a:lnTo>
                    <a:pt x="10" y="11"/>
                  </a:lnTo>
                  <a:lnTo>
                    <a:pt x="18" y="18"/>
                  </a:lnTo>
                  <a:lnTo>
                    <a:pt x="27" y="27"/>
                  </a:lnTo>
                  <a:lnTo>
                    <a:pt x="38" y="38"/>
                  </a:lnTo>
                  <a:lnTo>
                    <a:pt x="53" y="48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8"/>
            <p:cNvSpPr>
              <a:spLocks/>
            </p:cNvSpPr>
            <p:nvPr/>
          </p:nvSpPr>
          <p:spPr bwMode="auto">
            <a:xfrm>
              <a:off x="4173538" y="3995738"/>
              <a:ext cx="47625" cy="39688"/>
            </a:xfrm>
            <a:custGeom>
              <a:avLst/>
              <a:gdLst>
                <a:gd name="T0" fmla="*/ 53 w 62"/>
                <a:gd name="T1" fmla="*/ 50 h 50"/>
                <a:gd name="T2" fmla="*/ 56 w 62"/>
                <a:gd name="T3" fmla="*/ 44 h 50"/>
                <a:gd name="T4" fmla="*/ 57 w 62"/>
                <a:gd name="T5" fmla="*/ 40 h 50"/>
                <a:gd name="T6" fmla="*/ 59 w 62"/>
                <a:gd name="T7" fmla="*/ 34 h 50"/>
                <a:gd name="T8" fmla="*/ 62 w 62"/>
                <a:gd name="T9" fmla="*/ 29 h 50"/>
                <a:gd name="T10" fmla="*/ 49 w 62"/>
                <a:gd name="T11" fmla="*/ 23 h 50"/>
                <a:gd name="T12" fmla="*/ 37 w 62"/>
                <a:gd name="T13" fmla="*/ 19 h 50"/>
                <a:gd name="T14" fmla="*/ 27 w 62"/>
                <a:gd name="T15" fmla="*/ 13 h 50"/>
                <a:gd name="T16" fmla="*/ 18 w 62"/>
                <a:gd name="T17" fmla="*/ 10 h 50"/>
                <a:gd name="T18" fmla="*/ 11 w 62"/>
                <a:gd name="T19" fmla="*/ 5 h 50"/>
                <a:gd name="T20" fmla="*/ 5 w 62"/>
                <a:gd name="T21" fmla="*/ 3 h 50"/>
                <a:gd name="T22" fmla="*/ 2 w 62"/>
                <a:gd name="T23" fmla="*/ 2 h 50"/>
                <a:gd name="T24" fmla="*/ 0 w 62"/>
                <a:gd name="T25" fmla="*/ 0 h 50"/>
                <a:gd name="T26" fmla="*/ 2 w 62"/>
                <a:gd name="T27" fmla="*/ 2 h 50"/>
                <a:gd name="T28" fmla="*/ 4 w 62"/>
                <a:gd name="T29" fmla="*/ 5 h 50"/>
                <a:gd name="T30" fmla="*/ 7 w 62"/>
                <a:gd name="T31" fmla="*/ 10 h 50"/>
                <a:gd name="T32" fmla="*/ 13 w 62"/>
                <a:gd name="T33" fmla="*/ 15 h 50"/>
                <a:gd name="T34" fmla="*/ 20 w 62"/>
                <a:gd name="T35" fmla="*/ 23 h 50"/>
                <a:gd name="T36" fmla="*/ 29 w 62"/>
                <a:gd name="T37" fmla="*/ 31 h 50"/>
                <a:gd name="T38" fmla="*/ 41 w 62"/>
                <a:gd name="T39" fmla="*/ 41 h 50"/>
                <a:gd name="T40" fmla="*/ 53 w 62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50">
                  <a:moveTo>
                    <a:pt x="53" y="50"/>
                  </a:moveTo>
                  <a:lnTo>
                    <a:pt x="56" y="44"/>
                  </a:lnTo>
                  <a:lnTo>
                    <a:pt x="57" y="40"/>
                  </a:lnTo>
                  <a:lnTo>
                    <a:pt x="59" y="34"/>
                  </a:lnTo>
                  <a:lnTo>
                    <a:pt x="62" y="29"/>
                  </a:lnTo>
                  <a:lnTo>
                    <a:pt x="49" y="23"/>
                  </a:lnTo>
                  <a:lnTo>
                    <a:pt x="37" y="19"/>
                  </a:lnTo>
                  <a:lnTo>
                    <a:pt x="27" y="13"/>
                  </a:lnTo>
                  <a:lnTo>
                    <a:pt x="18" y="10"/>
                  </a:lnTo>
                  <a:lnTo>
                    <a:pt x="11" y="5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5"/>
                  </a:lnTo>
                  <a:lnTo>
                    <a:pt x="7" y="10"/>
                  </a:lnTo>
                  <a:lnTo>
                    <a:pt x="13" y="15"/>
                  </a:lnTo>
                  <a:lnTo>
                    <a:pt x="20" y="23"/>
                  </a:lnTo>
                  <a:lnTo>
                    <a:pt x="29" y="31"/>
                  </a:lnTo>
                  <a:lnTo>
                    <a:pt x="41" y="41"/>
                  </a:lnTo>
                  <a:lnTo>
                    <a:pt x="5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42" name="Rectangle 1041"/>
          <p:cNvSpPr/>
          <p:nvPr/>
        </p:nvSpPr>
        <p:spPr>
          <a:xfrm>
            <a:off x="3512150" y="1301066"/>
            <a:ext cx="1440851" cy="690206"/>
          </a:xfrm>
          <a:prstGeom prst="rect">
            <a:avLst/>
          </a:prstGeom>
          <a:ln>
            <a:solidFill>
              <a:srgbClr val="085387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Request Data Export</a:t>
            </a:r>
          </a:p>
        </p:txBody>
      </p:sp>
      <p:cxnSp>
        <p:nvCxnSpPr>
          <p:cNvPr id="1044" name="Curved Connector 1043"/>
          <p:cNvCxnSpPr>
            <a:stCxn id="1042" idx="2"/>
            <a:endCxn id="58" idx="1"/>
          </p:cNvCxnSpPr>
          <p:nvPr/>
        </p:nvCxnSpPr>
        <p:spPr>
          <a:xfrm rot="5400000" flipH="1" flipV="1">
            <a:off x="5722486" y="-16077"/>
            <a:ext cx="517438" cy="3497260"/>
          </a:xfrm>
          <a:prstGeom prst="curvedConnector4">
            <a:avLst>
              <a:gd name="adj1" fmla="val -44179"/>
              <a:gd name="adj2" fmla="val 603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0" name="Curved Connector 1049"/>
          <p:cNvCxnSpPr>
            <a:stCxn id="1073" idx="2"/>
            <a:endCxn id="1042" idx="1"/>
          </p:cNvCxnSpPr>
          <p:nvPr/>
        </p:nvCxnSpPr>
        <p:spPr>
          <a:xfrm rot="16200000" flipH="1">
            <a:off x="3119315" y="1253333"/>
            <a:ext cx="218125" cy="567546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78890" y="1542395"/>
            <a:ext cx="1295400" cy="897757"/>
          </a:xfrm>
          <a:prstGeom prst="rect">
            <a:avLst/>
          </a:prstGeom>
          <a:solidFill>
            <a:srgbClr val="D1B17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2">
                    <a:lumMod val="50000"/>
                  </a:schemeClr>
                </a:solidFill>
              </a:rPr>
              <a:t>ILLiad links request data with queue status</a:t>
            </a: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3" name="Curved Connector 72"/>
          <p:cNvCxnSpPr>
            <a:stCxn id="58" idx="2"/>
            <a:endCxn id="71" idx="0"/>
          </p:cNvCxnSpPr>
          <p:nvPr/>
        </p:nvCxnSpPr>
        <p:spPr>
          <a:xfrm rot="5400000">
            <a:off x="4297208" y="401217"/>
            <a:ext cx="2792736" cy="5706469"/>
          </a:xfrm>
          <a:prstGeom prst="curved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512149" y="2759844"/>
            <a:ext cx="1990372" cy="897757"/>
          </a:xfrm>
          <a:prstGeom prst="rect">
            <a:avLst/>
          </a:prstGeom>
          <a:solidFill>
            <a:srgbClr val="D1B17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2">
                    <a:lumMod val="50000"/>
                  </a:schemeClr>
                </a:solidFill>
              </a:rPr>
              <a:t>ILLiad triggers Word template according to Customization Manager Settings</a:t>
            </a: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729836" y="1089586"/>
            <a:ext cx="1633949" cy="768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Data Source File in Excel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002141" y="4650819"/>
            <a:ext cx="1676400" cy="750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Print Templates in Word</a:t>
            </a:r>
          </a:p>
        </p:txBody>
      </p:sp>
      <p:pic>
        <p:nvPicPr>
          <p:cNvPr id="1076" name="Picture 5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1460" r="1680"/>
          <a:stretch/>
        </p:blipFill>
        <p:spPr bwMode="auto">
          <a:xfrm>
            <a:off x="8153400" y="3724911"/>
            <a:ext cx="2201096" cy="288473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4631907" y="4572000"/>
            <a:ext cx="2588224" cy="1658686"/>
            <a:chOff x="2971800" y="4113831"/>
            <a:chExt cx="2588224" cy="16586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113831"/>
              <a:ext cx="2290020" cy="1658686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Rectangle 83"/>
            <p:cNvSpPr/>
            <p:nvPr/>
          </p:nvSpPr>
          <p:spPr>
            <a:xfrm>
              <a:off x="4116810" y="4943174"/>
              <a:ext cx="1443214" cy="582089"/>
            </a:xfrm>
            <a:prstGeom prst="rect">
              <a:avLst/>
            </a:prstGeom>
            <a:solidFill>
              <a:srgbClr val="D1B171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2">
                      <a:lumMod val="50000"/>
                    </a:schemeClr>
                  </a:solidFill>
                </a:rPr>
                <a:t>ILLiad Print Configurations</a:t>
              </a:r>
              <a:endParaRPr lang="en-US" sz="1600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9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1044" y="926353"/>
            <a:ext cx="2419416" cy="685800"/>
          </a:xfrm>
          <a:prstGeom prst="rect">
            <a:avLst/>
          </a:prstGeom>
          <a:solidFill>
            <a:srgbClr val="D1B17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Lending Stacks Pull Slips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19294" y="943620"/>
            <a:ext cx="8139109" cy="4970759"/>
            <a:chOff x="244337" y="1658677"/>
            <a:chExt cx="8418245" cy="4494999"/>
          </a:xfrm>
        </p:grpSpPr>
        <p:sp>
          <p:nvSpPr>
            <p:cNvPr id="5" name="Rectangle 4"/>
            <p:cNvSpPr/>
            <p:nvPr/>
          </p:nvSpPr>
          <p:spPr>
            <a:xfrm>
              <a:off x="4416855" y="1658677"/>
              <a:ext cx="2133600" cy="6890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u="sng" dirty="0">
                  <a:solidFill>
                    <a:schemeClr val="tx2">
                      <a:lumMod val="50000"/>
                    </a:schemeClr>
                  </a:solidFill>
                </a:rPr>
                <a:t>Article Data</a:t>
              </a:r>
            </a:p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StacksP.xls</a:t>
              </a:r>
            </a:p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“Lending Stacks”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4337" y="3365206"/>
              <a:ext cx="2696879" cy="8150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u="sng" dirty="0">
                  <a:solidFill>
                    <a:schemeClr val="tx2">
                      <a:lumMod val="50000"/>
                    </a:schemeClr>
                  </a:solidFill>
                </a:rPr>
                <a:t>Loan Data</a:t>
              </a:r>
            </a:p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StacksL.xls</a:t>
              </a:r>
            </a:p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“Lending Stacks”</a:t>
              </a:r>
            </a:p>
          </p:txBody>
        </p:sp>
        <p:cxnSp>
          <p:nvCxnSpPr>
            <p:cNvPr id="7" name="Curved Connector 6"/>
            <p:cNvCxnSpPr>
              <a:cxnSpLocks/>
              <a:stCxn id="3" idx="2"/>
              <a:endCxn id="6" idx="0"/>
            </p:cNvCxnSpPr>
            <p:nvPr/>
          </p:nvCxnSpPr>
          <p:spPr>
            <a:xfrm rot="5400000">
              <a:off x="1233869" y="2563898"/>
              <a:ext cx="1160217" cy="44239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urved Connector 7"/>
            <p:cNvCxnSpPr>
              <a:stCxn id="3" idx="3"/>
              <a:endCxn id="5" idx="1"/>
            </p:cNvCxnSpPr>
            <p:nvPr/>
          </p:nvCxnSpPr>
          <p:spPr>
            <a:xfrm flipV="1">
              <a:off x="3286372" y="2003211"/>
              <a:ext cx="1130483" cy="18307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631529" y="3577004"/>
              <a:ext cx="2259389" cy="609600"/>
            </a:xfrm>
            <a:prstGeom prst="rect">
              <a:avLst/>
            </a:prstGeom>
            <a:solidFill>
              <a:srgbClr val="D1B17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u="sng" dirty="0">
                  <a:solidFill>
                    <a:schemeClr val="tx2">
                      <a:lumMod val="50000"/>
                    </a:schemeClr>
                  </a:solidFill>
                </a:rPr>
                <a:t>Loan Slip</a:t>
              </a:r>
            </a:p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LendingLoanSlips.doc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46945" y="5310735"/>
              <a:ext cx="2710090" cy="842941"/>
            </a:xfrm>
            <a:prstGeom prst="rect">
              <a:avLst/>
            </a:prstGeom>
            <a:solidFill>
              <a:srgbClr val="D1B17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u="sng" dirty="0">
                  <a:solidFill>
                    <a:schemeClr val="tx2">
                      <a:lumMod val="50000"/>
                    </a:schemeClr>
                  </a:solidFill>
                </a:rPr>
                <a:t>Loan Labels</a:t>
              </a:r>
            </a:p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LendingLoanLabels.doc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98180" y="2771745"/>
              <a:ext cx="2364402" cy="609600"/>
            </a:xfrm>
            <a:prstGeom prst="rect">
              <a:avLst/>
            </a:prstGeom>
            <a:solidFill>
              <a:srgbClr val="D1B17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u="sng" dirty="0">
                  <a:solidFill>
                    <a:schemeClr val="tx2">
                      <a:lumMod val="50000"/>
                    </a:schemeClr>
                  </a:solidFill>
                </a:rPr>
                <a:t>Article Slip</a:t>
              </a:r>
            </a:p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LendingArticleSlip.doc</a:t>
              </a:r>
            </a:p>
          </p:txBody>
        </p:sp>
        <p:cxnSp>
          <p:nvCxnSpPr>
            <p:cNvPr id="14" name="Curved Connector 13"/>
            <p:cNvCxnSpPr>
              <a:stCxn id="5" idx="2"/>
              <a:endCxn id="11" idx="1"/>
            </p:cNvCxnSpPr>
            <p:nvPr/>
          </p:nvCxnSpPr>
          <p:spPr>
            <a:xfrm rot="16200000" flipH="1">
              <a:off x="5526518" y="2304883"/>
              <a:ext cx="728800" cy="814524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6" idx="3"/>
              <a:endCxn id="9" idx="1"/>
            </p:cNvCxnSpPr>
            <p:nvPr/>
          </p:nvCxnSpPr>
          <p:spPr>
            <a:xfrm>
              <a:off x="2941216" y="3772721"/>
              <a:ext cx="690313" cy="10908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6" idx="2"/>
              <a:endCxn id="10" idx="1"/>
            </p:cNvCxnSpPr>
            <p:nvPr/>
          </p:nvCxnSpPr>
          <p:spPr>
            <a:xfrm rot="5400000">
              <a:off x="493877" y="4633305"/>
              <a:ext cx="1551970" cy="645832"/>
            </a:xfrm>
            <a:prstGeom prst="curvedConnector4">
              <a:avLst>
                <a:gd name="adj1" fmla="val 36421"/>
                <a:gd name="adj2" fmla="val 136610"/>
              </a:avLst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7" name="Picture 2" descr="C:\Users\hblack\AppData\Local\Microsoft\Windows\Temporary Internet Files\Content.IE5\1D073JLG\MC900326358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04" y="1394449"/>
            <a:ext cx="967820" cy="780048"/>
          </a:xfrm>
          <a:prstGeom prst="rect">
            <a:avLst/>
          </a:prstGeom>
          <a:noFill/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202103" y="5560261"/>
            <a:ext cx="5426598" cy="646331"/>
          </a:xfrm>
          <a:prstGeom prst="rect">
            <a:avLst/>
          </a:prstGeom>
          <a:solidFill>
            <a:srgbClr val="085387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Documentation</a:t>
            </a:r>
          </a:p>
          <a:p>
            <a:pPr algn="ctr"/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https://prometheus.atlas-sys.com/display/illiad/Printing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BF4EC9-8414-490A-848D-F9610B3C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32" y="137786"/>
            <a:ext cx="11475537" cy="513567"/>
          </a:xfrm>
        </p:spPr>
        <p:txBody>
          <a:bodyPr>
            <a:normAutofit fontScale="90000"/>
          </a:bodyPr>
          <a:lstStyle/>
          <a:p>
            <a:r>
              <a:rPr lang="en-US" dirty="0"/>
              <a:t>ILLiad Print Templates</a:t>
            </a:r>
          </a:p>
        </p:txBody>
      </p:sp>
    </p:spTree>
    <p:extLst>
      <p:ext uri="{BB962C8B-B14F-4D97-AF65-F5344CB8AC3E}">
        <p14:creationId xmlns:p14="http://schemas.microsoft.com/office/powerpoint/2010/main" val="3875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Customization Keys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524001"/>
            <a:ext cx="8210550" cy="477840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Curved Connector 6"/>
          <p:cNvCxnSpPr>
            <a:stCxn id="5" idx="1"/>
          </p:cNvCxnSpPr>
          <p:nvPr/>
        </p:nvCxnSpPr>
        <p:spPr>
          <a:xfrm rot="10800000" flipV="1">
            <a:off x="6400800" y="1905000"/>
            <a:ext cx="990600" cy="533400"/>
          </a:xfrm>
          <a:prstGeom prst="curvedConnector3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391400" y="1181100"/>
            <a:ext cx="2057400" cy="144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Print templates for Printing Loans “Receives” in Borrowing</a:t>
            </a:r>
          </a:p>
        </p:txBody>
      </p:sp>
    </p:spTree>
    <p:extLst>
      <p:ext uri="{BB962C8B-B14F-4D97-AF65-F5344CB8AC3E}">
        <p14:creationId xmlns:p14="http://schemas.microsoft.com/office/powerpoint/2010/main" val="16579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Customization Keys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F3DF7FC-4355-4BC5-9BB3-5CFDFE54E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3"/>
          <a:stretch/>
        </p:blipFill>
        <p:spPr bwMode="auto">
          <a:xfrm>
            <a:off x="1763654" y="1363979"/>
            <a:ext cx="8664692" cy="39308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83286" y="972095"/>
            <a:ext cx="2057400" cy="144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Location of </a:t>
            </a:r>
          </a:p>
          <a:p>
            <a:pPr algn="ctr"/>
            <a:r>
              <a:rPr lang="en-US" dirty="0"/>
              <a:t>Print Templates</a:t>
            </a:r>
          </a:p>
        </p:txBody>
      </p:sp>
      <p:cxnSp>
        <p:nvCxnSpPr>
          <p:cNvPr id="7" name="Curved Connector 6"/>
          <p:cNvCxnSpPr>
            <a:stCxn id="5" idx="1"/>
          </p:cNvCxnSpPr>
          <p:nvPr/>
        </p:nvCxnSpPr>
        <p:spPr>
          <a:xfrm rot="10800000" flipV="1">
            <a:off x="6792686" y="1695995"/>
            <a:ext cx="990600" cy="533400"/>
          </a:xfrm>
          <a:prstGeom prst="curvedConnector3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0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Edit Print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Cosmetic Changes</a:t>
            </a:r>
          </a:p>
          <a:p>
            <a:pPr lvl="1"/>
            <a:r>
              <a:rPr lang="en-US" dirty="0"/>
              <a:t>Use Word </a:t>
            </a:r>
            <a:r>
              <a:rPr lang="en-US" b="1" dirty="0"/>
              <a:t>document editing </a:t>
            </a:r>
            <a:r>
              <a:rPr lang="en-US" dirty="0"/>
              <a:t>tools to change fonts, layout, etc.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68656"/>
            <a:ext cx="8382000" cy="120644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Curved Connector 6"/>
          <p:cNvCxnSpPr/>
          <p:nvPr/>
        </p:nvCxnSpPr>
        <p:spPr>
          <a:xfrm rot="16200000" flipV="1">
            <a:off x="4686300" y="3924300"/>
            <a:ext cx="2057400" cy="1828800"/>
          </a:xfrm>
          <a:prstGeom prst="curvedConnector3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29400" y="4953000"/>
            <a:ext cx="3810000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Word Editing Tools for Design Changes and Cosmetic Enhancements</a:t>
            </a:r>
          </a:p>
        </p:txBody>
      </p:sp>
    </p:spTree>
    <p:extLst>
      <p:ext uri="{BB962C8B-B14F-4D97-AF65-F5344CB8AC3E}">
        <p14:creationId xmlns:p14="http://schemas.microsoft.com/office/powerpoint/2010/main" val="20253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Edit Print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new fields</a:t>
            </a:r>
          </a:p>
          <a:p>
            <a:pPr lvl="1"/>
            <a:r>
              <a:rPr lang="en-US" dirty="0"/>
              <a:t>Use Word </a:t>
            </a:r>
            <a:r>
              <a:rPr lang="en-US" b="1" dirty="0"/>
              <a:t>mail merge </a:t>
            </a:r>
            <a:r>
              <a:rPr lang="en-US" dirty="0"/>
              <a:t>tools to add content to the print template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"/>
          <a:stretch/>
        </p:blipFill>
        <p:spPr bwMode="auto">
          <a:xfrm>
            <a:off x="1673772" y="2640726"/>
            <a:ext cx="8841828" cy="1476703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79138" y="2819400"/>
            <a:ext cx="963148" cy="3048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67600" y="3733800"/>
            <a:ext cx="2362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Mailings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Ribbon Tools</a:t>
            </a:r>
          </a:p>
        </p:txBody>
      </p:sp>
    </p:spTree>
    <p:extLst>
      <p:ext uri="{BB962C8B-B14F-4D97-AF65-F5344CB8AC3E}">
        <p14:creationId xmlns:p14="http://schemas.microsoft.com/office/powerpoint/2010/main" val="32815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Insert Merge Field</a:t>
            </a:r>
            <a:endParaRPr lang="en-US" dirty="0"/>
          </a:p>
        </p:txBody>
      </p:sp>
      <p:pic>
        <p:nvPicPr>
          <p:cNvPr id="2050" name="Picture 2" descr="C:\Users\hblack\AppData\Local\Temp\SNAGHTML618d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42" y="1219200"/>
            <a:ext cx="8328025" cy="43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111054" y="1676400"/>
            <a:ext cx="899347" cy="7620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2838232"/>
            <a:ext cx="3352800" cy="14289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Merge Field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button to select ILLiad to add to template </a:t>
            </a:r>
          </a:p>
        </p:txBody>
      </p:sp>
    </p:spTree>
    <p:extLst>
      <p:ext uri="{BB962C8B-B14F-4D97-AF65-F5344CB8AC3E}">
        <p14:creationId xmlns:p14="http://schemas.microsoft.com/office/powerpoint/2010/main" val="38742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9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477E04B-1285-4603-85F3-42B10F235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35952"/>
            <a:ext cx="5459470" cy="987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8EF1B-4325-4CA4-967D-B3270240F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sz="4600">
                <a:solidFill>
                  <a:srgbClr val="FFFFFF"/>
                </a:solidFill>
              </a:rPr>
              <a:t>Thank you!</a:t>
            </a:r>
            <a:endParaRPr lang="en-US" sz="4600" dirty="0">
              <a:solidFill>
                <a:srgbClr val="FFFFFF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9952922-F973-4228-9F91-C5FBF92F7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endParaRPr lang="en-US" sz="1800" b="1">
              <a:solidFill>
                <a:srgbClr val="FFFFFF"/>
              </a:solidFill>
              <a:latin typeface="+mn-lt"/>
            </a:endParaRPr>
          </a:p>
          <a:p>
            <a:pPr algn="r"/>
            <a:r>
              <a:rPr lang="en-US" sz="1800" b="1">
                <a:solidFill>
                  <a:srgbClr val="FFFFFF"/>
                </a:solidFill>
                <a:latin typeface="+mn-lt"/>
              </a:rPr>
              <a:t>Jennifer Johns &amp; Stephanie Spires</a:t>
            </a:r>
          </a:p>
          <a:p>
            <a:pPr algn="r"/>
            <a:r>
              <a:rPr lang="en-US" sz="1800" b="1">
                <a:solidFill>
                  <a:srgbClr val="FFFFFF"/>
                </a:solidFill>
              </a:rPr>
              <a:t>OCLC Resource Sharing Conference</a:t>
            </a:r>
          </a:p>
          <a:p>
            <a:pPr algn="r"/>
            <a:r>
              <a:rPr lang="en-US" sz="1800" b="1">
                <a:solidFill>
                  <a:srgbClr val="FFFFFF"/>
                </a:solidFill>
              </a:rPr>
              <a:t>March 14, 2018</a:t>
            </a:r>
            <a:r>
              <a:rPr lang="en-US" sz="1800" b="1">
                <a:solidFill>
                  <a:srgbClr val="FFFFFF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4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BEF458-3F7D-46C3-B0B7-62517A5E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Password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475606-EE79-41EC-A6EF-0ED7F0CB0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Default password requirements can be edited to fit your institutions needs</a:t>
            </a:r>
          </a:p>
          <a:p>
            <a:r>
              <a:rPr lang="en-US" dirty="0"/>
              <a:t>Common Examples</a:t>
            </a:r>
          </a:p>
          <a:p>
            <a:pPr lvl="1"/>
            <a:r>
              <a:rPr lang="en-US" dirty="0"/>
              <a:t>^(?=.*\d)(?=.*[a-</a:t>
            </a:r>
            <a:r>
              <a:rPr lang="en-US" dirty="0" err="1"/>
              <a:t>zA</a:t>
            </a:r>
            <a:r>
              <a:rPr lang="en-US" dirty="0"/>
              <a:t>-Z])(?=.*\W).{8,}$</a:t>
            </a:r>
          </a:p>
          <a:p>
            <a:pPr lvl="2"/>
            <a:r>
              <a:rPr lang="en-US" dirty="0"/>
              <a:t>Requires at least eight characters; one letter, one number and one symbol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^(?=.*\d)(?=.*[a-</a:t>
            </a:r>
            <a:r>
              <a:rPr lang="en-US" dirty="0" err="1"/>
              <a:t>zA</a:t>
            </a:r>
            <a:r>
              <a:rPr lang="en-US" dirty="0"/>
              <a:t>-Z]).{8,20}$</a:t>
            </a:r>
          </a:p>
          <a:p>
            <a:pPr lvl="2"/>
            <a:r>
              <a:rPr lang="en-US" dirty="0"/>
              <a:t>Require between 8 and 20 characters; at least one letter and one number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^.{10,}$</a:t>
            </a:r>
          </a:p>
          <a:p>
            <a:pPr lvl="2"/>
            <a:r>
              <a:rPr lang="en-US" dirty="0"/>
              <a:t>Require at least 10 characters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Text Messaging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Maximum ILLiad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3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28BEF-C67C-496B-99A3-785A4C670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19B5D-2157-41FB-B108-3171630D6236}"/>
              </a:ext>
            </a:extLst>
          </p:cNvPr>
          <p:cNvSpPr txBox="1"/>
          <p:nvPr/>
        </p:nvSpPr>
        <p:spPr>
          <a:xfrm>
            <a:off x="0" y="618565"/>
            <a:ext cx="12192000" cy="654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FCD193-BF24-4B2B-901A-9E7B22FF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04" y="0"/>
            <a:ext cx="9167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937D-8DBE-43C8-90E7-DFC6D428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Text Messaging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28BEF-C67C-496B-99A3-785A4C670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https://prometheus.atlas-sys.com/display/illiad/Text+Notifications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>
                <a:hlinkClick r:id="rId3"/>
              </a:rPr>
              <a:t>https://prometheus.atlas-sys.com/display/ILLiadAddons/ILLiad+Twilio+SMS+Addon</a:t>
            </a:r>
            <a:endParaRPr lang="en-US"/>
          </a:p>
          <a:p>
            <a:r>
              <a:rPr lang="en-US"/>
              <a:t>Texas A &amp; M LibraryH3lp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API</a:t>
            </a:r>
            <a:endParaRPr lang="en-US" sz="54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Maximum ILLiad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73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hblack\AppData\Local\Temp\articulate\presenter\imgtemp\1ii7d66a_files\slide0001_image001.p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hblack\AppData\Local\Temp\articulate\presenter\imgtemp\1ii7d66a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hblack\AppData\Local\Temp\articulate\presenter\imgtemp\S88lz8he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ILLia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7BE"/>
      </a:accent1>
      <a:accent2>
        <a:srgbClr val="314923"/>
      </a:accent2>
      <a:accent3>
        <a:srgbClr val="665614"/>
      </a:accent3>
      <a:accent4>
        <a:srgbClr val="C79F4F"/>
      </a:accent4>
      <a:accent5>
        <a:srgbClr val="9C973D"/>
      </a:accent5>
      <a:accent6>
        <a:srgbClr val="C74927"/>
      </a:accent6>
      <a:hlink>
        <a:srgbClr val="17365D"/>
      </a:hlink>
      <a:folHlink>
        <a:srgbClr val="36512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6807</TotalTime>
  <Words>1273</Words>
  <Application>Microsoft Office PowerPoint</Application>
  <PresentationFormat>Widescreen</PresentationFormat>
  <Paragraphs>303</Paragraphs>
  <Slides>47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Maximum ILLiad Let ILLiad Do The Work! </vt:lpstr>
      <vt:lpstr>ILLiad Authentication  Password requirements</vt:lpstr>
      <vt:lpstr>Password Requirements (8.6+)</vt:lpstr>
      <vt:lpstr>Password Requirements</vt:lpstr>
      <vt:lpstr>Password Requirements</vt:lpstr>
      <vt:lpstr>Text Messaging</vt:lpstr>
      <vt:lpstr>PowerPoint Presentation</vt:lpstr>
      <vt:lpstr>Text Messaging</vt:lpstr>
      <vt:lpstr>API</vt:lpstr>
      <vt:lpstr>What is an API?</vt:lpstr>
      <vt:lpstr>PowerPoint Presentation</vt:lpstr>
      <vt:lpstr>Custom Queues </vt:lpstr>
      <vt:lpstr>Create a Custom Queue</vt:lpstr>
      <vt:lpstr>Using Custom Queues</vt:lpstr>
      <vt:lpstr>EMAIL ROUTING</vt:lpstr>
      <vt:lpstr>Email Routing</vt:lpstr>
      <vt:lpstr>Email Routing</vt:lpstr>
      <vt:lpstr>PowerPoint Presentation</vt:lpstr>
      <vt:lpstr>System Routing </vt:lpstr>
      <vt:lpstr>Routing</vt:lpstr>
      <vt:lpstr>How DO they work?</vt:lpstr>
      <vt:lpstr>Routing Rule = Filter</vt:lpstr>
      <vt:lpstr>Routing Table</vt:lpstr>
      <vt:lpstr>Routing Rule Values</vt:lpstr>
      <vt:lpstr>Match String</vt:lpstr>
      <vt:lpstr>Routing Rule Cautions</vt:lpstr>
      <vt:lpstr>Example Routing Rule</vt:lpstr>
      <vt:lpstr>Examples</vt:lpstr>
      <vt:lpstr>OCLC Direct Request</vt:lpstr>
      <vt:lpstr>Direct Request Workflow</vt:lpstr>
      <vt:lpstr>Direct Request Setup</vt:lpstr>
      <vt:lpstr>Successful Send via Direct Request</vt:lpstr>
      <vt:lpstr>Failed Direct Request</vt:lpstr>
      <vt:lpstr>Failed Direct Request – Library Owned</vt:lpstr>
      <vt:lpstr>Trusted Sender</vt:lpstr>
      <vt:lpstr>Trusted Sender</vt:lpstr>
      <vt:lpstr>Trusted Sender Configuration</vt:lpstr>
      <vt:lpstr>Printing Overview</vt:lpstr>
      <vt:lpstr>Printing Overview</vt:lpstr>
      <vt:lpstr>ILLiad Print Process</vt:lpstr>
      <vt:lpstr>ILLiad Print Templates</vt:lpstr>
      <vt:lpstr>Customization Keys</vt:lpstr>
      <vt:lpstr>Customization Keys</vt:lpstr>
      <vt:lpstr>Edit Print Template</vt:lpstr>
      <vt:lpstr>Edit Print Template</vt:lpstr>
      <vt:lpstr>Insert Merge Field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Black</dc:creator>
  <cp:lastModifiedBy>Jennifer Cella</cp:lastModifiedBy>
  <cp:revision>188</cp:revision>
  <cp:lastPrinted>2018-03-05T19:37:04Z</cp:lastPrinted>
  <dcterms:created xsi:type="dcterms:W3CDTF">2014-04-07T20:59:17Z</dcterms:created>
  <dcterms:modified xsi:type="dcterms:W3CDTF">2018-03-05T21:39:03Z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Presentation139</vt:lpwstr>
  </property>
  <property fmtid="{D5CDD505-2E9C-101B-9397-08002B2CF9AE}" pid="4" name="ArticulateGUID">
    <vt:lpwstr>6696F680-7302-46F9-B00D-B3B244F6416D</vt:lpwstr>
  </property>
  <property fmtid="{D5CDD505-2E9C-101B-9397-08002B2CF9AE}" pid="5" name="ArticulateProjectFull">
    <vt:lpwstr>C:\Users\hblack\Documents\training\templates\ILLiadflat.ppta</vt:lpwstr>
  </property>
</Properties>
</file>