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0" r:id="rId21"/>
    <p:sldId id="279" r:id="rId22"/>
    <p:sldId id="276" r:id="rId23"/>
    <p:sldId id="275" r:id="rId24"/>
    <p:sldId id="277" r:id="rId25"/>
    <p:sldId id="278" r:id="rId26"/>
    <p:sldId id="281" r:id="rId27"/>
    <p:sldId id="282" r:id="rId28"/>
    <p:sldId id="283" r:id="rId29"/>
  </p:sldIdLst>
  <p:sldSz cx="9144000" cy="5143500" type="screen16x9"/>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14" y="5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962400" cy="344488"/>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5180013" y="0"/>
            <a:ext cx="3962400" cy="344488"/>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914400" y="3300413"/>
            <a:ext cx="7315200" cy="2700337"/>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6513513"/>
            <a:ext cx="3962400" cy="344487"/>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5180013" y="6513513"/>
            <a:ext cx="3962400" cy="3444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02885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914400" y="3300413"/>
            <a:ext cx="7315200" cy="27003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8" name="Shape 68"/>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914400" y="3300413"/>
            <a:ext cx="7315200" cy="27003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As the IDS Project membership really grew we didn’t want to lose the sense of community. Regional User Group meetings were created to foster community and create professional development opportunities for members. </a:t>
            </a:r>
            <a:endParaRPr/>
          </a:p>
        </p:txBody>
      </p:sp>
      <p:sp>
        <p:nvSpPr>
          <p:cNvPr id="127" name="Shape 127"/>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Regional User Group Meetings are free to our members. The day starts off with an update on the project and statistics and this past fall the statistics  included the most requested book titles and journal titles. </a:t>
            </a:r>
            <a:endParaRPr/>
          </a:p>
          <a:p>
            <a:pPr marL="0" lvl="0" indent="0">
              <a:spcBef>
                <a:spcPts val="0"/>
              </a:spcBef>
              <a:spcAft>
                <a:spcPts val="0"/>
              </a:spcAft>
              <a:buNone/>
            </a:pPr>
            <a:endParaRPr/>
          </a:p>
          <a:p>
            <a:pPr marL="0" lvl="0" indent="0">
              <a:spcBef>
                <a:spcPts val="0"/>
              </a:spcBef>
              <a:spcAft>
                <a:spcPts val="0"/>
              </a:spcAft>
              <a:buNone/>
            </a:pPr>
            <a:r>
              <a:rPr lang="en-US"/>
              <a:t>We offer a wide range of topics. We have had staff that have been on the job for 2 weeks up to staff that have been in resource sharing for 20+ years. We try to balance this by choosing everyday processes and making them short and sweet. As the RUG Coordinator I attend all the sessions and no session is ever alike but this past fall each session had some really good discussions on why staff conditional requests and how to respond.</a:t>
            </a:r>
            <a:endParaRPr/>
          </a:p>
          <a:p>
            <a:pPr marL="0" lvl="0" indent="0">
              <a:spcBef>
                <a:spcPts val="0"/>
              </a:spcBef>
              <a:spcAft>
                <a:spcPts val="0"/>
              </a:spcAft>
              <a:buNone/>
            </a:pPr>
            <a:endParaRPr/>
          </a:p>
          <a:p>
            <a:pPr marL="0" lvl="0" indent="0">
              <a:spcBef>
                <a:spcPts val="0"/>
              </a:spcBef>
              <a:spcAft>
                <a:spcPts val="0"/>
              </a:spcAft>
              <a:buNone/>
            </a:pPr>
            <a:r>
              <a:rPr lang="en-US"/>
              <a:t>The IDS Project pays for lunch and this is a great opportunity for our members to connect with new and familiar faces. We also make all the presentation freely available for anyone on the IDS Project website.</a:t>
            </a:r>
            <a:endParaRPr/>
          </a:p>
          <a:p>
            <a:pPr marL="0" lvl="0" indent="0">
              <a:spcBef>
                <a:spcPts val="0"/>
              </a:spcBef>
              <a:spcAft>
                <a:spcPts val="0"/>
              </a:spcAft>
              <a:buNone/>
            </a:pPr>
            <a:endParaRPr/>
          </a:p>
          <a:p>
            <a:pPr marL="0" lvl="0" indent="0" rtl="0">
              <a:spcBef>
                <a:spcPts val="0"/>
              </a:spcBef>
              <a:spcAft>
                <a:spcPts val="0"/>
              </a:spcAft>
              <a:buNone/>
            </a:pPr>
            <a:r>
              <a:rPr lang="en-US"/>
              <a:t>Image:http://www.mybighornbasin.com/2017/05/22/free-meals-for-cody-youth-this-summer/</a:t>
            </a:r>
            <a:endParaRPr/>
          </a:p>
        </p:txBody>
      </p:sp>
      <p:sp>
        <p:nvSpPr>
          <p:cNvPr id="132" name="Shape 132"/>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In order to enable more people to attend and build our community we divided the state into 3 regions. We meet in the fall and the spring in each of the three regions and once all together before the annual IDS Project Conference. The annual conference is open to anyone who would like to attend and this year the conference is being held at Utica College in July.</a:t>
            </a:r>
            <a:endParaRPr/>
          </a:p>
        </p:txBody>
      </p:sp>
      <p:sp>
        <p:nvSpPr>
          <p:cNvPr id="139" name="Shape 139"/>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As I mentioned there is a RUG Coordinator and Micquel was our first RUG Coordinator when the we started in 2013. We thought we could continue without a Coordinator when Micquel moved to California. It was decided that the Coordinator plays a big role in planning the RUG meetings and I was asked to be the next Coordinator. </a:t>
            </a:r>
            <a:endParaRPr/>
          </a:p>
          <a:p>
            <a:pPr marL="0" lvl="0" indent="0" rtl="0">
              <a:spcBef>
                <a:spcPts val="0"/>
              </a:spcBef>
              <a:spcAft>
                <a:spcPts val="0"/>
              </a:spcAft>
              <a:buNone/>
            </a:pPr>
            <a:r>
              <a:rPr lang="en-US"/>
              <a:t> </a:t>
            </a:r>
            <a:endParaRPr/>
          </a:p>
        </p:txBody>
      </p:sp>
      <p:sp>
        <p:nvSpPr>
          <p:cNvPr id="146" name="Shape 146"/>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342900" lvl="0" indent="-190500" rtl="0">
              <a:spcBef>
                <a:spcPts val="0"/>
              </a:spcBef>
              <a:spcAft>
                <a:spcPts val="0"/>
              </a:spcAft>
              <a:buClr>
                <a:schemeClr val="dk1"/>
              </a:buClr>
              <a:buSzPts val="2400"/>
              <a:buFont typeface="Arial"/>
              <a:buNone/>
            </a:pPr>
            <a:r>
              <a:rPr lang="en-US">
                <a:latin typeface="Arial"/>
                <a:ea typeface="Arial"/>
                <a:cs typeface="Arial"/>
                <a:sym typeface="Arial"/>
              </a:rPr>
              <a:t>Each RUG has an agenda and an Eventbrite registration page. We use Go-To-Meeting and Basecamp for planning. During our Go-To-Meeting sessions we come up with topics and go over planning such as food and parking! Once we select topics we ask for at least one mentor from each region to help create the presentations and then they present at their RUG meeting. Our Spring meetings will be held at HVCC, Genesee Community College, and NYPL.</a:t>
            </a:r>
            <a:endParaRPr/>
          </a:p>
        </p:txBody>
      </p:sp>
      <p:sp>
        <p:nvSpPr>
          <p:cNvPr id="152" name="Shape 152"/>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Each region has a Chair and the chair is a volunteer position. The chair helps with planning and is a liason for their region. If they feel comfortable they can present and as a benefit they receive help with travel costs and free registration to the IDS Project Conference at the end of the year.</a:t>
            </a:r>
            <a:endParaRPr/>
          </a:p>
        </p:txBody>
      </p:sp>
      <p:sp>
        <p:nvSpPr>
          <p:cNvPr id="161" name="Shape 161"/>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Here are a few quotes from our Fall 2017 survey - we asked our members to tell us the benefits of attending in their own words. 2 more are “Great for learning new ideas for the work place” and “A chance to connect with others involved in resource sharing and share knowledge.”</a:t>
            </a:r>
            <a:endParaRPr/>
          </a:p>
          <a:p>
            <a:pPr marL="0" lvl="0" indent="0">
              <a:spcBef>
                <a:spcPts val="0"/>
              </a:spcBef>
              <a:spcAft>
                <a:spcPts val="0"/>
              </a:spcAft>
              <a:buNone/>
            </a:pPr>
            <a:endParaRPr/>
          </a:p>
          <a:p>
            <a:pPr marL="0" lvl="0" indent="0" rtl="0">
              <a:spcBef>
                <a:spcPts val="0"/>
              </a:spcBef>
              <a:spcAft>
                <a:spcPts val="0"/>
              </a:spcAft>
              <a:buNone/>
            </a:pPr>
            <a:r>
              <a:rPr lang="en-US"/>
              <a:t>Now Micquel Little will talk about the Online Learning Institute</a:t>
            </a:r>
            <a:endParaRPr/>
          </a:p>
        </p:txBody>
      </p:sp>
      <p:sp>
        <p:nvSpPr>
          <p:cNvPr id="167" name="Shape 167"/>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914400" y="3300413"/>
            <a:ext cx="7315200" cy="27003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6" name="Shape 176"/>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914400" y="3300413"/>
            <a:ext cx="7315200" cy="27003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3" name="Shape 183"/>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914400" y="3300413"/>
            <a:ext cx="7315200" cy="27003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8" name="Shape 188"/>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914400" y="3300413"/>
            <a:ext cx="7315200" cy="27003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4" name="Shape 74"/>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41" name="Shape 241"/>
          <p:cNvSpPr txBox="1">
            <a:spLocks noGrp="1"/>
          </p:cNvSpPr>
          <p:nvPr>
            <p:ph type="sldNum" idx="12"/>
          </p:nvPr>
        </p:nvSpPr>
        <p:spPr>
          <a:xfrm>
            <a:off x="5180013" y="6513513"/>
            <a:ext cx="3962400" cy="3444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3" name="Shape 233"/>
          <p:cNvSpPr txBox="1">
            <a:spLocks noGrp="1"/>
          </p:cNvSpPr>
          <p:nvPr>
            <p:ph type="sldNum" idx="12"/>
          </p:nvPr>
        </p:nvSpPr>
        <p:spPr>
          <a:xfrm>
            <a:off x="5180013" y="6513513"/>
            <a:ext cx="3962400" cy="344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0" name="Shape 200"/>
          <p:cNvSpPr txBox="1">
            <a:spLocks noGrp="1"/>
          </p:cNvSpPr>
          <p:nvPr>
            <p:ph type="sldNum" idx="12"/>
          </p:nvPr>
        </p:nvSpPr>
        <p:spPr>
          <a:xfrm>
            <a:off x="5180013" y="6513513"/>
            <a:ext cx="3962400" cy="344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a:t>Our cohort of instructors provide a variety of perspectives on best practices as implemented at smaller private institutions all the way up to large R1s</a:t>
            </a:r>
            <a:endParaRPr/>
          </a:p>
        </p:txBody>
      </p:sp>
      <p:sp>
        <p:nvSpPr>
          <p:cNvPr id="194" name="Shape 194"/>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9" name="Shape 219"/>
          <p:cNvSpPr txBox="1">
            <a:spLocks noGrp="1"/>
          </p:cNvSpPr>
          <p:nvPr>
            <p:ph type="sldNum" idx="12"/>
          </p:nvPr>
        </p:nvSpPr>
        <p:spPr>
          <a:xfrm>
            <a:off x="5180013" y="6513513"/>
            <a:ext cx="3962400" cy="344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26" name="Shape 226"/>
          <p:cNvSpPr txBox="1">
            <a:spLocks noGrp="1"/>
          </p:cNvSpPr>
          <p:nvPr>
            <p:ph type="sldNum" idx="12"/>
          </p:nvPr>
        </p:nvSpPr>
        <p:spPr>
          <a:xfrm>
            <a:off x="5180013" y="6513513"/>
            <a:ext cx="3962400" cy="3444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59" name="Shape 259"/>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add pics of conference fun - Can we find others? </a:t>
            </a:r>
            <a:endParaRPr/>
          </a:p>
          <a:p>
            <a:pPr marL="0" lvl="0" indent="0">
              <a:spcBef>
                <a:spcPts val="0"/>
              </a:spcBef>
              <a:spcAft>
                <a:spcPts val="0"/>
              </a:spcAft>
              <a:buNone/>
            </a:pPr>
            <a:endParaRPr/>
          </a:p>
          <a:p>
            <a:pPr marL="0" lvl="0" indent="0">
              <a:spcBef>
                <a:spcPts val="0"/>
              </a:spcBef>
              <a:spcAft>
                <a:spcPts val="0"/>
              </a:spcAft>
              <a:buNone/>
            </a:pPr>
            <a:r>
              <a:rPr lang="en-US"/>
              <a:t>Invite everyone to the annual conference in July or to contact any of us or IDS for more information or to join as a new IDS member</a:t>
            </a:r>
            <a:endParaRPr/>
          </a:p>
        </p:txBody>
      </p:sp>
      <p:sp>
        <p:nvSpPr>
          <p:cNvPr id="268" name="Shape 268"/>
          <p:cNvSpPr txBox="1">
            <a:spLocks noGrp="1"/>
          </p:cNvSpPr>
          <p:nvPr>
            <p:ph type="sldNum" idx="12"/>
          </p:nvPr>
        </p:nvSpPr>
        <p:spPr>
          <a:xfrm>
            <a:off x="5180013" y="6513513"/>
            <a:ext cx="3962400" cy="344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914400" y="3300413"/>
            <a:ext cx="7315200" cy="27003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8" name="Shape 278"/>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txBox="1">
            <a:spLocks noGrp="1"/>
          </p:cNvSpPr>
          <p:nvPr>
            <p:ph type="body" idx="1"/>
          </p:nvPr>
        </p:nvSpPr>
        <p:spPr>
          <a:xfrm>
            <a:off x="914400" y="3300413"/>
            <a:ext cx="7315200" cy="2700337"/>
          </a:xfrm>
          <a:prstGeom prst="rect">
            <a:avLst/>
          </a:prstGeom>
        </p:spPr>
        <p:txBody>
          <a:bodyPr spcFirstLastPara="1" wrap="square" lIns="91425" tIns="91425" rIns="91425" bIns="91425" anchor="t" anchorCtr="0">
            <a:noAutofit/>
          </a:bodyPr>
          <a:lstStyle/>
          <a:p>
            <a:pPr marL="457200" lvl="0" indent="-304800" rtl="0">
              <a:spcBef>
                <a:spcPts val="0"/>
              </a:spcBef>
              <a:spcAft>
                <a:spcPts val="0"/>
              </a:spcAft>
              <a:buClr>
                <a:schemeClr val="dk1"/>
              </a:buClr>
              <a:buSzPts val="1200"/>
              <a:buChar char="•"/>
            </a:pPr>
            <a:r>
              <a:rPr lang="en-US">
                <a:latin typeface="Arial"/>
                <a:ea typeface="Arial"/>
                <a:cs typeface="Arial"/>
                <a:sym typeface="Arial"/>
              </a:rPr>
              <a:t>Started in 2004 with 12 SUNY libraries, we now have over 100 member academic, special, and public libraries around the country</a:t>
            </a:r>
            <a:endParaRPr>
              <a:latin typeface="Arial"/>
              <a:ea typeface="Arial"/>
              <a:cs typeface="Arial"/>
              <a:sym typeface="Arial"/>
            </a:endParaRPr>
          </a:p>
          <a:p>
            <a:pPr marL="0" lvl="0" indent="0" rtl="0">
              <a:spcBef>
                <a:spcPts val="0"/>
              </a:spcBef>
              <a:spcAft>
                <a:spcPts val="0"/>
              </a:spcAft>
              <a:buClr>
                <a:srgbClr val="000000"/>
              </a:buClr>
              <a:buSzPts val="1100"/>
              <a:buFont typeface="Arial"/>
              <a:buNone/>
            </a:pPr>
            <a:endParaRPr>
              <a:latin typeface="Arial"/>
              <a:ea typeface="Arial"/>
              <a:cs typeface="Arial"/>
              <a:sym typeface="Arial"/>
            </a:endParaRPr>
          </a:p>
          <a:p>
            <a:pPr marL="457200" lvl="0" indent="-304800" rtl="0">
              <a:spcBef>
                <a:spcPts val="0"/>
              </a:spcBef>
              <a:spcAft>
                <a:spcPts val="0"/>
              </a:spcAft>
              <a:buClr>
                <a:schemeClr val="dk1"/>
              </a:buClr>
              <a:buSzPts val="1200"/>
              <a:buChar char="•"/>
            </a:pPr>
            <a:r>
              <a:rPr lang="en-US">
                <a:latin typeface="Arial"/>
                <a:ea typeface="Arial"/>
                <a:cs typeface="Arial"/>
                <a:sym typeface="Arial"/>
              </a:rPr>
              <a:t>By helping each other with training and best practices (and using ILLiad and lots of innovative automation) our shared goal is to complete article transactions within 48 hours and loans within 72 hours</a:t>
            </a:r>
            <a:endParaRPr>
              <a:latin typeface="Arial"/>
              <a:ea typeface="Arial"/>
              <a:cs typeface="Arial"/>
              <a:sym typeface="Arial"/>
            </a:endParaRPr>
          </a:p>
          <a:p>
            <a:pPr marL="457200" lvl="0" indent="-304800" rtl="0">
              <a:spcBef>
                <a:spcPts val="0"/>
              </a:spcBef>
              <a:spcAft>
                <a:spcPts val="0"/>
              </a:spcAft>
              <a:buClr>
                <a:schemeClr val="dk1"/>
              </a:buClr>
              <a:buSzPts val="1200"/>
              <a:buChar char="•"/>
            </a:pPr>
            <a:r>
              <a:rPr lang="en-US">
                <a:latin typeface="Arial"/>
                <a:ea typeface="Arial"/>
                <a:cs typeface="Arial"/>
                <a:sym typeface="Arial"/>
              </a:rPr>
              <a:t>$1500 annual fee</a:t>
            </a:r>
            <a:endParaRPr>
              <a:latin typeface="Arial"/>
              <a:ea typeface="Arial"/>
              <a:cs typeface="Arial"/>
              <a:sym typeface="Arial"/>
            </a:endParaRPr>
          </a:p>
          <a:p>
            <a:pPr marL="457200" lvl="0" indent="-381000" rtl="0">
              <a:spcBef>
                <a:spcPts val="0"/>
              </a:spcBef>
              <a:spcAft>
                <a:spcPts val="0"/>
              </a:spcAft>
              <a:buClr>
                <a:schemeClr val="dk1"/>
              </a:buClr>
              <a:buSzPts val="2400"/>
              <a:buFont typeface="Arial"/>
              <a:buChar char="•"/>
            </a:pPr>
            <a:r>
              <a:rPr lang="en-US">
                <a:latin typeface="Arial"/>
                <a:ea typeface="Arial"/>
                <a:cs typeface="Arial"/>
                <a:sym typeface="Arial"/>
              </a:rPr>
              <a:t>Mark getting recent stats</a:t>
            </a:r>
            <a:endParaRPr>
              <a:latin typeface="Arial"/>
              <a:ea typeface="Arial"/>
              <a:cs typeface="Arial"/>
              <a:sym typeface="Arial"/>
            </a:endParaRPr>
          </a:p>
          <a:p>
            <a:pPr marL="0" lvl="0" indent="0" rtl="0">
              <a:spcBef>
                <a:spcPts val="0"/>
              </a:spcBef>
              <a:spcAft>
                <a:spcPts val="0"/>
              </a:spcAft>
              <a:buNone/>
            </a:pPr>
            <a:endParaRPr>
              <a:latin typeface="Arial"/>
              <a:ea typeface="Arial"/>
              <a:cs typeface="Arial"/>
              <a:sym typeface="Arial"/>
            </a:endParaRPr>
          </a:p>
        </p:txBody>
      </p:sp>
      <p:sp>
        <p:nvSpPr>
          <p:cNvPr id="81" name="Shape 81"/>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Of course the platform and the technology we use in ILL matters a great deal...we couldn’t work as quickly or efficiently or effectively or creatively without the best tools... and that has meant using ILLiad</a:t>
            </a:r>
            <a:endParaRPr/>
          </a:p>
          <a:p>
            <a:pPr marL="0" lvl="0" indent="0" algn="l" rtl="0">
              <a:spcBef>
                <a:spcPts val="480"/>
              </a:spcBef>
              <a:spcAft>
                <a:spcPts val="0"/>
              </a:spcAft>
              <a:buNone/>
            </a:pPr>
            <a:endParaRPr/>
          </a:p>
          <a:p>
            <a:pPr marL="0" lvl="0" indent="0" algn="l" rtl="0">
              <a:spcBef>
                <a:spcPts val="480"/>
              </a:spcBef>
              <a:spcAft>
                <a:spcPts val="0"/>
              </a:spcAft>
              <a:buClr>
                <a:schemeClr val="dk1"/>
              </a:buClr>
              <a:buSzPts val="1100"/>
              <a:buFont typeface="Arial"/>
              <a:buNone/>
            </a:pPr>
            <a:r>
              <a:rPr lang="en-US">
                <a:latin typeface="Arial"/>
                <a:ea typeface="Arial"/>
                <a:cs typeface="Arial"/>
                <a:sym typeface="Arial"/>
              </a:rPr>
              <a:t>IDS has taken advantage of all the flexibility and customizability of  ILLiad to automate workflows. </a:t>
            </a:r>
            <a:r>
              <a:rPr lang="en-US"/>
              <a:t>Each library is unique in size, customers served, staffing, and workflows and our systems need to be flexible to allow for our uniqueness!</a:t>
            </a:r>
            <a:endParaRPr>
              <a:latin typeface="Arial"/>
              <a:ea typeface="Arial"/>
              <a:cs typeface="Arial"/>
              <a:sym typeface="Arial"/>
            </a:endParaRPr>
          </a:p>
          <a:p>
            <a:pPr marL="0" lvl="0" indent="0" algn="l" rtl="0">
              <a:spcBef>
                <a:spcPts val="480"/>
              </a:spcBef>
              <a:spcAft>
                <a:spcPts val="0"/>
              </a:spcAft>
              <a:buNone/>
            </a:pPr>
            <a:endParaRPr>
              <a:latin typeface="Arial"/>
              <a:ea typeface="Arial"/>
              <a:cs typeface="Arial"/>
              <a:sym typeface="Arial"/>
            </a:endParaRPr>
          </a:p>
          <a:p>
            <a:pPr marL="0" lvl="0" indent="0" algn="l" rtl="0">
              <a:spcBef>
                <a:spcPts val="480"/>
              </a:spcBef>
              <a:spcAft>
                <a:spcPts val="0"/>
              </a:spcAft>
              <a:buClr>
                <a:schemeClr val="dk1"/>
              </a:buClr>
              <a:buSzPts val="1100"/>
              <a:buFont typeface="Arial"/>
              <a:buNone/>
            </a:pPr>
            <a:r>
              <a:rPr lang="en-US">
                <a:latin typeface="Arial"/>
                <a:ea typeface="Arial"/>
                <a:cs typeface="Arial"/>
                <a:sym typeface="Arial"/>
              </a:rPr>
              <a:t>So, it is essential to us that all systems - ie Tipasa - enable similar user customizations so that we can continue to develop workflows that really work.</a:t>
            </a:r>
            <a:endParaRPr>
              <a:latin typeface="Arial"/>
              <a:ea typeface="Arial"/>
              <a:cs typeface="Arial"/>
              <a:sym typeface="Arial"/>
            </a:endParaRPr>
          </a:p>
          <a:p>
            <a:pPr marL="342900" lvl="0" indent="-190500" algn="ctr" rtl="0">
              <a:spcBef>
                <a:spcPts val="480"/>
              </a:spcBef>
              <a:spcAft>
                <a:spcPts val="0"/>
              </a:spcAft>
              <a:buClr>
                <a:schemeClr val="dk1"/>
              </a:buClr>
              <a:buSzPts val="1100"/>
              <a:buFont typeface="Arial"/>
              <a:buNone/>
            </a:pPr>
            <a:endParaRPr>
              <a:latin typeface="Arial"/>
              <a:ea typeface="Arial"/>
              <a:cs typeface="Arial"/>
              <a:sym typeface="Arial"/>
            </a:endParaRPr>
          </a:p>
          <a:p>
            <a:pPr marL="0" lvl="0" indent="0" algn="l" rtl="0">
              <a:spcBef>
                <a:spcPts val="480"/>
              </a:spcBef>
              <a:spcAft>
                <a:spcPts val="0"/>
              </a:spcAft>
              <a:buClr>
                <a:schemeClr val="dk1"/>
              </a:buClr>
              <a:buSzPts val="1100"/>
              <a:buFont typeface="Arial"/>
              <a:buNone/>
            </a:pPr>
            <a:r>
              <a:rPr lang="en-US">
                <a:latin typeface="Arial"/>
                <a:ea typeface="Arial"/>
                <a:cs typeface="Arial"/>
                <a:sym typeface="Arial"/>
              </a:rPr>
              <a:t>But, whatever the software, IDS will continue to support our members and the library resource sharing community with training </a:t>
            </a:r>
            <a:endParaRPr>
              <a:latin typeface="Arial"/>
              <a:ea typeface="Arial"/>
              <a:cs typeface="Arial"/>
              <a:sym typeface="Arial"/>
            </a:endParaRPr>
          </a:p>
          <a:p>
            <a:pPr marL="342900" lvl="0" indent="-190500" algn="ctr" rtl="0">
              <a:spcBef>
                <a:spcPts val="480"/>
              </a:spcBef>
              <a:spcAft>
                <a:spcPts val="0"/>
              </a:spcAft>
              <a:buClr>
                <a:schemeClr val="dk1"/>
              </a:buClr>
              <a:buSzPts val="1100"/>
              <a:buFont typeface="Arial"/>
              <a:buNone/>
            </a:pPr>
            <a:r>
              <a:rPr lang="en-US">
                <a:latin typeface="Arial"/>
                <a:ea typeface="Arial"/>
                <a:cs typeface="Arial"/>
                <a:sym typeface="Arial"/>
              </a:rPr>
              <a:t>(and technology!)</a:t>
            </a:r>
            <a:endParaRPr/>
          </a:p>
        </p:txBody>
      </p:sp>
      <p:sp>
        <p:nvSpPr>
          <p:cNvPr id="89" name="Shape 89"/>
          <p:cNvSpPr txBox="1">
            <a:spLocks noGrp="1"/>
          </p:cNvSpPr>
          <p:nvPr>
            <p:ph type="sldNum" idx="12"/>
          </p:nvPr>
        </p:nvSpPr>
        <p:spPr>
          <a:xfrm>
            <a:off x="5180013" y="6513513"/>
            <a:ext cx="3962400" cy="344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914400" y="3300413"/>
            <a:ext cx="7315200" cy="27003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5" name="Shape 95"/>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914400" y="3300413"/>
            <a:ext cx="7315200" cy="27003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Every new IDS library is assigned a mentor to help them get started and to work with them going forward...we can work through go to meeting or zoom or calls or even visit other libraries, although not Hawaii yet!</a:t>
            </a:r>
            <a:endParaRPr/>
          </a:p>
        </p:txBody>
      </p:sp>
      <p:sp>
        <p:nvSpPr>
          <p:cNvPr id="100" name="Shape 100"/>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914400" y="3300413"/>
            <a:ext cx="7315200" cy="2700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a:t>people may expect training in illiad or ids logic, but it’s really more about the IDS way of supporting each other with best </a:t>
            </a:r>
            <a:endParaRPr/>
          </a:p>
          <a:p>
            <a:pPr marL="0" lvl="0" indent="0">
              <a:spcBef>
                <a:spcPts val="0"/>
              </a:spcBef>
              <a:spcAft>
                <a:spcPts val="0"/>
              </a:spcAft>
              <a:buNone/>
            </a:pPr>
            <a:endParaRPr/>
          </a:p>
          <a:p>
            <a:pPr marL="0" lvl="0" indent="0">
              <a:spcBef>
                <a:spcPts val="0"/>
              </a:spcBef>
              <a:spcAft>
                <a:spcPts val="0"/>
              </a:spcAft>
              <a:buNone/>
            </a:pPr>
            <a:r>
              <a:rPr lang="en-US"/>
              <a:t>practices and ideas and finding people who can help depending on the technical issue</a:t>
            </a:r>
            <a:endParaRPr/>
          </a:p>
          <a:p>
            <a:pPr marL="0" lvl="0" indent="0">
              <a:spcBef>
                <a:spcPts val="0"/>
              </a:spcBef>
              <a:spcAft>
                <a:spcPts val="0"/>
              </a:spcAft>
              <a:buNone/>
            </a:pPr>
            <a:endParaRPr/>
          </a:p>
          <a:p>
            <a:pPr marL="0" lvl="0" indent="0">
              <a:spcBef>
                <a:spcPts val="0"/>
              </a:spcBef>
              <a:spcAft>
                <a:spcPts val="0"/>
              </a:spcAft>
              <a:buNone/>
            </a:pPr>
            <a:r>
              <a:rPr lang="en-US"/>
              <a:t>positive and negative aspects of using online course in general and canvas specifically</a:t>
            </a:r>
            <a:endParaRPr/>
          </a:p>
          <a:p>
            <a:pPr marL="0" lvl="0" indent="0">
              <a:spcBef>
                <a:spcPts val="0"/>
              </a:spcBef>
              <a:spcAft>
                <a:spcPts val="0"/>
              </a:spcAft>
              <a:buNone/>
            </a:pPr>
            <a:endParaRPr/>
          </a:p>
          <a:p>
            <a:pPr marL="0" lvl="0" indent="0">
              <a:spcBef>
                <a:spcPts val="0"/>
              </a:spcBef>
              <a:spcAft>
                <a:spcPts val="0"/>
              </a:spcAft>
              <a:buNone/>
            </a:pPr>
            <a:r>
              <a:rPr lang="en-US"/>
              <a:t>suggestions for shorter deadlines within module assignments so that the group stays together and can discuss more</a:t>
            </a:r>
            <a:endParaRPr/>
          </a:p>
        </p:txBody>
      </p:sp>
      <p:sp>
        <p:nvSpPr>
          <p:cNvPr id="107" name="Shape 107"/>
          <p:cNvSpPr txBox="1">
            <a:spLocks noGrp="1"/>
          </p:cNvSpPr>
          <p:nvPr>
            <p:ph type="sldNum" idx="12"/>
          </p:nvPr>
        </p:nvSpPr>
        <p:spPr>
          <a:xfrm>
            <a:off x="5180013" y="6513513"/>
            <a:ext cx="3962400" cy="3444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914400" y="3300413"/>
            <a:ext cx="7315200" cy="2700337"/>
          </a:xfrm>
          <a:prstGeom prst="rect">
            <a:avLst/>
          </a:prstGeom>
        </p:spPr>
        <p:txBody>
          <a:bodyPr spcFirstLastPara="1" wrap="square" lIns="91425" tIns="91425" rIns="91425" bIns="91425" anchor="t" anchorCtr="0">
            <a:noAutofit/>
          </a:bodyPr>
          <a:lstStyle/>
          <a:p>
            <a:pPr marL="457200" lvl="0" indent="-304800" rtl="0">
              <a:spcBef>
                <a:spcPts val="0"/>
              </a:spcBef>
              <a:spcAft>
                <a:spcPts val="0"/>
              </a:spcAft>
              <a:buClr>
                <a:schemeClr val="dk1"/>
              </a:buClr>
              <a:buSzPts val="1200"/>
              <a:buChar char="•"/>
            </a:pPr>
            <a:r>
              <a:rPr lang="en-US" b="1">
                <a:latin typeface="Arial"/>
                <a:ea typeface="Arial"/>
                <a:cs typeface="Arial"/>
                <a:sym typeface="Arial"/>
              </a:rPr>
              <a:t>IDS is flexible</a:t>
            </a:r>
            <a:endParaRPr b="1">
              <a:latin typeface="Arial"/>
              <a:ea typeface="Arial"/>
              <a:cs typeface="Arial"/>
              <a:sym typeface="Arial"/>
            </a:endParaRPr>
          </a:p>
          <a:p>
            <a:pPr marL="914400" lvl="1" indent="-304800" rtl="0">
              <a:spcBef>
                <a:spcPts val="0"/>
              </a:spcBef>
              <a:spcAft>
                <a:spcPts val="0"/>
              </a:spcAft>
              <a:buClr>
                <a:schemeClr val="dk1"/>
              </a:buClr>
              <a:buSzPts val="1200"/>
              <a:buChar char="–"/>
            </a:pPr>
            <a:r>
              <a:rPr lang="en-US">
                <a:latin typeface="Arial"/>
                <a:ea typeface="Arial"/>
                <a:cs typeface="Arial"/>
                <a:sym typeface="Arial"/>
              </a:rPr>
              <a:t>if someone cannot finish an assignment or needs help in the OMI (or in their library or in helping other IDS members) the most important thing to do is to communicate and let people know so that we can figure out how to help</a:t>
            </a:r>
            <a:endParaRPr>
              <a:latin typeface="Arial"/>
              <a:ea typeface="Arial"/>
              <a:cs typeface="Arial"/>
              <a:sym typeface="Arial"/>
            </a:endParaRPr>
          </a:p>
          <a:p>
            <a:pPr marL="0" lvl="0" indent="0">
              <a:spcBef>
                <a:spcPts val="0"/>
              </a:spcBef>
              <a:spcAft>
                <a:spcPts val="0"/>
              </a:spcAft>
              <a:buClr>
                <a:schemeClr val="dk1"/>
              </a:buClr>
              <a:buSzPts val="1100"/>
              <a:buFont typeface="Arial"/>
              <a:buNone/>
            </a:pPr>
            <a:endParaRPr>
              <a:latin typeface="Arial"/>
              <a:ea typeface="Arial"/>
              <a:cs typeface="Arial"/>
              <a:sym typeface="Arial"/>
            </a:endParaRPr>
          </a:p>
          <a:p>
            <a:pPr marL="457200" lvl="0" indent="-304800" rtl="0">
              <a:spcBef>
                <a:spcPts val="0"/>
              </a:spcBef>
              <a:spcAft>
                <a:spcPts val="0"/>
              </a:spcAft>
              <a:buClr>
                <a:schemeClr val="dk1"/>
              </a:buClr>
              <a:buSzPts val="1200"/>
              <a:buChar char="•"/>
            </a:pPr>
            <a:r>
              <a:rPr lang="en-US" b="1">
                <a:latin typeface="Arial"/>
                <a:ea typeface="Arial"/>
                <a:cs typeface="Arial"/>
                <a:sym typeface="Arial"/>
              </a:rPr>
              <a:t>IDS is a team</a:t>
            </a:r>
            <a:endParaRPr b="1">
              <a:latin typeface="Arial"/>
              <a:ea typeface="Arial"/>
              <a:cs typeface="Arial"/>
              <a:sym typeface="Arial"/>
            </a:endParaRPr>
          </a:p>
          <a:p>
            <a:pPr marL="914400" lvl="1" indent="-304800" rtl="0">
              <a:spcBef>
                <a:spcPts val="0"/>
              </a:spcBef>
              <a:spcAft>
                <a:spcPts val="0"/>
              </a:spcAft>
              <a:buClr>
                <a:schemeClr val="dk1"/>
              </a:buClr>
              <a:buSzPts val="1200"/>
              <a:buChar char="–"/>
            </a:pPr>
            <a:r>
              <a:rPr lang="en-US">
                <a:latin typeface="Arial"/>
                <a:ea typeface="Arial"/>
                <a:cs typeface="Arial"/>
                <a:sym typeface="Arial"/>
              </a:rPr>
              <a:t>if you need anything, someone will be able (and happy!) to  help</a:t>
            </a:r>
            <a:endParaRPr>
              <a:latin typeface="Arial"/>
              <a:ea typeface="Arial"/>
              <a:cs typeface="Arial"/>
              <a:sym typeface="Arial"/>
            </a:endParaRPr>
          </a:p>
          <a:p>
            <a:pPr marL="0" lvl="0" indent="0">
              <a:spcBef>
                <a:spcPts val="0"/>
              </a:spcBef>
              <a:spcAft>
                <a:spcPts val="0"/>
              </a:spcAft>
              <a:buClr>
                <a:schemeClr val="dk1"/>
              </a:buClr>
              <a:buSzPts val="1100"/>
              <a:buFont typeface="Arial"/>
              <a:buNone/>
            </a:pPr>
            <a:endParaRPr>
              <a:latin typeface="Arial"/>
              <a:ea typeface="Arial"/>
              <a:cs typeface="Arial"/>
              <a:sym typeface="Arial"/>
            </a:endParaRPr>
          </a:p>
          <a:p>
            <a:pPr marL="457200" lvl="0" indent="-304800" rtl="0">
              <a:spcBef>
                <a:spcPts val="0"/>
              </a:spcBef>
              <a:spcAft>
                <a:spcPts val="0"/>
              </a:spcAft>
              <a:buClr>
                <a:schemeClr val="dk1"/>
              </a:buClr>
              <a:buSzPts val="1200"/>
              <a:buChar char="•"/>
            </a:pPr>
            <a:r>
              <a:rPr lang="en-US" b="1">
                <a:latin typeface="Arial"/>
                <a:ea typeface="Arial"/>
                <a:cs typeface="Arial"/>
                <a:sym typeface="Arial"/>
              </a:rPr>
              <a:t>IDS is results oriented</a:t>
            </a:r>
            <a:endParaRPr b="1">
              <a:latin typeface="Arial"/>
              <a:ea typeface="Arial"/>
              <a:cs typeface="Arial"/>
              <a:sym typeface="Arial"/>
            </a:endParaRPr>
          </a:p>
          <a:p>
            <a:pPr marL="914400" lvl="1" indent="-304800" rtl="0">
              <a:spcBef>
                <a:spcPts val="0"/>
              </a:spcBef>
              <a:spcAft>
                <a:spcPts val="0"/>
              </a:spcAft>
              <a:buClr>
                <a:schemeClr val="dk1"/>
              </a:buClr>
              <a:buSzPts val="1200"/>
              <a:buChar char="–"/>
            </a:pPr>
            <a:r>
              <a:rPr lang="en-US">
                <a:latin typeface="Arial"/>
                <a:ea typeface="Arial"/>
                <a:cs typeface="Arial"/>
                <a:sym typeface="Arial"/>
              </a:rPr>
              <a:t>Even if we’re rushed and working to the last minute...even if someone need help or an extension...we will get the job done, and that’s what matters</a:t>
            </a:r>
            <a:endParaRPr>
              <a:latin typeface="Arial"/>
              <a:ea typeface="Arial"/>
              <a:cs typeface="Arial"/>
              <a:sym typeface="Arial"/>
            </a:endParaRPr>
          </a:p>
          <a:p>
            <a:pPr marL="0" lvl="0" indent="0">
              <a:spcBef>
                <a:spcPts val="0"/>
              </a:spcBef>
              <a:spcAft>
                <a:spcPts val="0"/>
              </a:spcAft>
              <a:buClr>
                <a:schemeClr val="dk1"/>
              </a:buClr>
              <a:buSzPts val="1100"/>
              <a:buFont typeface="Arial"/>
              <a:buNone/>
            </a:pPr>
            <a:endParaRPr>
              <a:latin typeface="Arial"/>
              <a:ea typeface="Arial"/>
              <a:cs typeface="Arial"/>
              <a:sym typeface="Arial"/>
            </a:endParaRPr>
          </a:p>
          <a:p>
            <a:pPr marL="457200" lvl="0" indent="-304800" rtl="0">
              <a:spcBef>
                <a:spcPts val="0"/>
              </a:spcBef>
              <a:spcAft>
                <a:spcPts val="0"/>
              </a:spcAft>
              <a:buClr>
                <a:schemeClr val="dk1"/>
              </a:buClr>
              <a:buSzPts val="1200"/>
              <a:buChar char="•"/>
            </a:pPr>
            <a:r>
              <a:rPr lang="en-US" b="1">
                <a:latin typeface="Arial"/>
                <a:ea typeface="Arial"/>
                <a:cs typeface="Arial"/>
                <a:sym typeface="Arial"/>
              </a:rPr>
              <a:t>Experience is as important as expertise</a:t>
            </a:r>
            <a:endParaRPr b="1">
              <a:latin typeface="Arial"/>
              <a:ea typeface="Arial"/>
              <a:cs typeface="Arial"/>
              <a:sym typeface="Arial"/>
            </a:endParaRPr>
          </a:p>
          <a:p>
            <a:pPr marL="0" lvl="0" indent="0">
              <a:spcBef>
                <a:spcPts val="0"/>
              </a:spcBef>
              <a:spcAft>
                <a:spcPts val="0"/>
              </a:spcAft>
              <a:buNone/>
            </a:pPr>
            <a:r>
              <a:rPr lang="en-US">
                <a:latin typeface="Arial"/>
                <a:ea typeface="Arial"/>
                <a:cs typeface="Arial"/>
                <a:sym typeface="Arial"/>
              </a:rPr>
              <a:t>Mentors model problem solving and finding answers which is invaluable... even if mentors don’t have the answer, we want to and can and will help!</a:t>
            </a:r>
            <a:endParaRPr>
              <a:latin typeface="Arial"/>
              <a:ea typeface="Arial"/>
              <a:cs typeface="Arial"/>
              <a:sym typeface="Arial"/>
            </a:endParaRPr>
          </a:p>
          <a:p>
            <a:pPr marL="0" lvl="0" indent="0">
              <a:spcBef>
                <a:spcPts val="0"/>
              </a:spcBef>
              <a:spcAft>
                <a:spcPts val="0"/>
              </a:spcAft>
              <a:buNone/>
            </a:pPr>
            <a:endParaRPr/>
          </a:p>
          <a:p>
            <a:pPr marL="0" lvl="0" indent="0">
              <a:spcBef>
                <a:spcPts val="0"/>
              </a:spcBef>
              <a:spcAft>
                <a:spcPts val="0"/>
              </a:spcAft>
              <a:buNone/>
            </a:pPr>
            <a:r>
              <a:rPr lang="en-US"/>
              <a:t>Intro Jen and RUGS</a:t>
            </a:r>
            <a:endParaRPr/>
          </a:p>
          <a:p>
            <a:pPr marL="0" lvl="0" indent="0">
              <a:spcBef>
                <a:spcPts val="0"/>
              </a:spcBef>
              <a:spcAft>
                <a:spcPts val="0"/>
              </a:spcAft>
              <a:buNone/>
            </a:pPr>
            <a:r>
              <a:rPr lang="en-US"/>
              <a:t>intro jennifer and RUGS</a:t>
            </a:r>
            <a:endParaRPr/>
          </a:p>
        </p:txBody>
      </p:sp>
      <p:sp>
        <p:nvSpPr>
          <p:cNvPr id="113" name="Shape 113"/>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914400" y="3300413"/>
            <a:ext cx="7315200" cy="2700337"/>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9" name="Shape 119"/>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0"/>
        <p:cNvGrpSpPr/>
        <p:nvPr/>
      </p:nvGrpSpPr>
      <p:grpSpPr>
        <a:xfrm>
          <a:off x="0" y="0"/>
          <a:ext cx="0" cy="0"/>
          <a:chOff x="0" y="0"/>
          <a:chExt cx="0" cy="0"/>
        </a:xfrm>
      </p:grpSpPr>
      <p:sp>
        <p:nvSpPr>
          <p:cNvPr id="11" name="Shape 11"/>
          <p:cNvSpPr/>
          <p:nvPr/>
        </p:nvSpPr>
        <p:spPr>
          <a:xfrm>
            <a:off x="0" y="151415"/>
            <a:ext cx="9144000" cy="1781146"/>
          </a:xfrm>
          <a:prstGeom prst="rect">
            <a:avLst/>
          </a:prstGeom>
          <a:solidFill>
            <a:srgbClr val="EE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2" name="Shape 12"/>
          <p:cNvPicPr preferRelativeResize="0"/>
          <p:nvPr/>
        </p:nvPicPr>
        <p:blipFill rotWithShape="1">
          <a:blip r:embed="rId2">
            <a:alphaModFix amt="14000"/>
          </a:blip>
          <a:srcRect l="12803" t="24510" r="24328" b="54882"/>
          <a:stretch/>
        </p:blipFill>
        <p:spPr>
          <a:xfrm>
            <a:off x="3771855" y="151415"/>
            <a:ext cx="5372145" cy="1775661"/>
          </a:xfrm>
          <a:prstGeom prst="rect">
            <a:avLst/>
          </a:prstGeom>
          <a:noFill/>
          <a:ln>
            <a:noFill/>
          </a:ln>
        </p:spPr>
      </p:pic>
      <p:pic>
        <p:nvPicPr>
          <p:cNvPr id="13" name="Shape 13"/>
          <p:cNvPicPr preferRelativeResize="0"/>
          <p:nvPr/>
        </p:nvPicPr>
        <p:blipFill rotWithShape="1">
          <a:blip r:embed="rId3">
            <a:alphaModFix/>
          </a:blip>
          <a:srcRect/>
          <a:stretch/>
        </p:blipFill>
        <p:spPr>
          <a:xfrm>
            <a:off x="4829307" y="151415"/>
            <a:ext cx="4017965" cy="1775661"/>
          </a:xfrm>
          <a:prstGeom prst="rect">
            <a:avLst/>
          </a:prstGeom>
          <a:noFill/>
          <a:ln>
            <a:noFill/>
          </a:ln>
        </p:spPr>
      </p:pic>
      <p:sp>
        <p:nvSpPr>
          <p:cNvPr id="14" name="Shape 14"/>
          <p:cNvSpPr txBox="1">
            <a:spLocks noGrp="1"/>
          </p:cNvSpPr>
          <p:nvPr>
            <p:ph type="body" idx="1"/>
          </p:nvPr>
        </p:nvSpPr>
        <p:spPr>
          <a:xfrm>
            <a:off x="452713" y="2315531"/>
            <a:ext cx="7815262" cy="1401763"/>
          </a:xfrm>
          <a:prstGeom prst="rect">
            <a:avLst/>
          </a:prstGeom>
          <a:noFill/>
          <a:ln>
            <a:noFill/>
          </a:ln>
        </p:spPr>
        <p:txBody>
          <a:bodyPr spcFirstLastPara="1" wrap="square" lIns="91425" tIns="91425" rIns="91425" bIns="91425" anchor="t" anchorCtr="0"/>
          <a:lstStyle>
            <a:lvl1pPr marL="457200" marR="0" lvl="0" indent="-228600" algn="l" rtl="0">
              <a:spcBef>
                <a:spcPts val="800"/>
              </a:spcBef>
              <a:spcAft>
                <a:spcPts val="0"/>
              </a:spcAft>
              <a:buClr>
                <a:srgbClr val="4C8C2B"/>
              </a:buClr>
              <a:buSzPts val="4000"/>
              <a:buFont typeface="Arial"/>
              <a:buNone/>
              <a:defRPr sz="4000" b="1" i="0" u="none" strike="noStrike" cap="none">
                <a:solidFill>
                  <a:srgbClr val="4C8C2B"/>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body" idx="2"/>
          </p:nvPr>
        </p:nvSpPr>
        <p:spPr>
          <a:xfrm>
            <a:off x="452438" y="3749092"/>
            <a:ext cx="7815262" cy="627062"/>
          </a:xfrm>
          <a:prstGeom prst="rect">
            <a:avLst/>
          </a:prstGeom>
          <a:noFill/>
          <a:ln>
            <a:noFill/>
          </a:ln>
        </p:spPr>
        <p:txBody>
          <a:bodyPr spcFirstLastPara="1" wrap="square" lIns="91425" tIns="91425" rIns="91425" bIns="91425" anchor="t" anchorCtr="0"/>
          <a:lstStyle>
            <a:lvl1pPr marL="457200" marR="0" lvl="0"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6" name="Shape 16" descr="OCLC_H_PMS.eps"/>
          <p:cNvPicPr preferRelativeResize="0"/>
          <p:nvPr/>
        </p:nvPicPr>
        <p:blipFill rotWithShape="1">
          <a:blip r:embed="rId4">
            <a:alphaModFix/>
          </a:blip>
          <a:srcRect/>
          <a:stretch/>
        </p:blipFill>
        <p:spPr>
          <a:xfrm>
            <a:off x="8065903" y="4665694"/>
            <a:ext cx="858624" cy="285661"/>
          </a:xfrm>
          <a:prstGeom prst="rect">
            <a:avLst/>
          </a:prstGeom>
          <a:noFill/>
          <a:ln>
            <a:noFill/>
          </a:ln>
        </p:spPr>
      </p:pic>
      <p:sp>
        <p:nvSpPr>
          <p:cNvPr id="17" name="Shape 17"/>
          <p:cNvSpPr/>
          <p:nvPr/>
        </p:nvSpPr>
        <p:spPr>
          <a:xfrm>
            <a:off x="3267221" y="-3277"/>
            <a:ext cx="5876779" cy="92529"/>
          </a:xfrm>
          <a:prstGeom prst="rect">
            <a:avLst/>
          </a:prstGeom>
          <a:solidFill>
            <a:srgbClr val="F6B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Shape 18"/>
          <p:cNvSpPr/>
          <p:nvPr/>
        </p:nvSpPr>
        <p:spPr>
          <a:xfrm>
            <a:off x="2208725" y="-3277"/>
            <a:ext cx="1058496" cy="92529"/>
          </a:xfrm>
          <a:prstGeom prst="rect">
            <a:avLst/>
          </a:prstGeom>
          <a:solidFill>
            <a:srgbClr val="B7BF0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 name="Shape 19"/>
          <p:cNvSpPr/>
          <p:nvPr/>
        </p:nvSpPr>
        <p:spPr>
          <a:xfrm>
            <a:off x="0" y="-3277"/>
            <a:ext cx="2208725" cy="92529"/>
          </a:xfrm>
          <a:prstGeom prst="rect">
            <a:avLst/>
          </a:prstGeom>
          <a:solidFill>
            <a:srgbClr val="77C0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0" name="Shape 20"/>
          <p:cNvPicPr preferRelativeResize="0"/>
          <p:nvPr/>
        </p:nvPicPr>
        <p:blipFill rotWithShape="1">
          <a:blip r:embed="rId5">
            <a:alphaModFix/>
          </a:blip>
          <a:srcRect/>
          <a:stretch/>
        </p:blipFill>
        <p:spPr>
          <a:xfrm>
            <a:off x="452438" y="420776"/>
            <a:ext cx="3465870" cy="1242423"/>
          </a:xfrm>
          <a:prstGeom prst="rect">
            <a:avLst/>
          </a:prstGeom>
          <a:noFill/>
          <a:ln>
            <a:noFill/>
          </a:ln>
        </p:spPr>
      </p:pic>
      <p:pic>
        <p:nvPicPr>
          <p:cNvPr id="21" name="Shape 21"/>
          <p:cNvPicPr preferRelativeResize="0"/>
          <p:nvPr/>
        </p:nvPicPr>
        <p:blipFill rotWithShape="1">
          <a:blip r:embed="rId6">
            <a:alphaModFix/>
          </a:blip>
          <a:srcRect/>
          <a:stretch/>
        </p:blipFill>
        <p:spPr>
          <a:xfrm>
            <a:off x="337671" y="4611674"/>
            <a:ext cx="1422400" cy="393700"/>
          </a:xfrm>
          <a:prstGeom prst="rect">
            <a:avLst/>
          </a:prstGeom>
          <a:noFill/>
          <a:ln>
            <a:noFill/>
          </a:ln>
        </p:spPr>
      </p:pic>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peaker Intro">
  <p:cSld name="Speaker Intro">
    <p:spTree>
      <p:nvGrpSpPr>
        <p:cNvPr id="1" name="Shape 22"/>
        <p:cNvGrpSpPr/>
        <p:nvPr/>
      </p:nvGrpSpPr>
      <p:grpSpPr>
        <a:xfrm>
          <a:off x="0" y="0"/>
          <a:ext cx="0" cy="0"/>
          <a:chOff x="0" y="0"/>
          <a:chExt cx="0" cy="0"/>
        </a:xfrm>
      </p:grpSpPr>
      <p:pic>
        <p:nvPicPr>
          <p:cNvPr id="23" name="Shape 23"/>
          <p:cNvPicPr preferRelativeResize="0"/>
          <p:nvPr/>
        </p:nvPicPr>
        <p:blipFill rotWithShape="1">
          <a:blip r:embed="rId2">
            <a:alphaModFix amt="13000"/>
          </a:blip>
          <a:srcRect/>
          <a:stretch/>
        </p:blipFill>
        <p:spPr>
          <a:xfrm>
            <a:off x="4149439" y="975360"/>
            <a:ext cx="4994562" cy="4168140"/>
          </a:xfrm>
          <a:prstGeom prst="rect">
            <a:avLst/>
          </a:prstGeom>
          <a:noFill/>
          <a:ln>
            <a:noFill/>
          </a:ln>
        </p:spPr>
      </p:pic>
      <p:sp>
        <p:nvSpPr>
          <p:cNvPr id="24" name="Shape 24"/>
          <p:cNvSpPr>
            <a:spLocks noGrp="1"/>
          </p:cNvSpPr>
          <p:nvPr>
            <p:ph type="pic" idx="2"/>
          </p:nvPr>
        </p:nvSpPr>
        <p:spPr>
          <a:xfrm>
            <a:off x="1114447" y="1386766"/>
            <a:ext cx="1761082" cy="1831948"/>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742950" marR="0" lvl="1" indent="-28575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2286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body" idx="1"/>
          </p:nvPr>
        </p:nvSpPr>
        <p:spPr>
          <a:xfrm>
            <a:off x="3090843" y="2327578"/>
            <a:ext cx="5030269" cy="639129"/>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body" idx="3"/>
          </p:nvPr>
        </p:nvSpPr>
        <p:spPr>
          <a:xfrm>
            <a:off x="3090835" y="1791337"/>
            <a:ext cx="5030277" cy="488156"/>
          </a:xfrm>
          <a:prstGeom prst="rect">
            <a:avLst/>
          </a:prstGeom>
          <a:noFill/>
          <a:ln>
            <a:noFill/>
          </a:ln>
        </p:spPr>
        <p:txBody>
          <a:bodyPr spcFirstLastPara="1" wrap="square" lIns="91425" tIns="91425" rIns="91425" bIns="91425" anchor="b" anchorCtr="0"/>
          <a:lstStyle>
            <a:lvl1pPr marL="457200" marR="0" lvl="0" indent="-228600" algn="l" rtl="0">
              <a:spcBef>
                <a:spcPts val="720"/>
              </a:spcBef>
              <a:spcAft>
                <a:spcPts val="0"/>
              </a:spcAft>
              <a:buClr>
                <a:srgbClr val="4C8C2B"/>
              </a:buClr>
              <a:buSzPts val="3600"/>
              <a:buFont typeface="Arial"/>
              <a:buNone/>
              <a:defRPr sz="3600" b="1" i="0" u="none" strike="noStrike" cap="none">
                <a:solidFill>
                  <a:srgbClr val="4C8C2B"/>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7" name="Shape 27" descr="OCLC_H_PMS.eps"/>
          <p:cNvPicPr preferRelativeResize="0"/>
          <p:nvPr/>
        </p:nvPicPr>
        <p:blipFill rotWithShape="1">
          <a:blip r:embed="rId3">
            <a:alphaModFix/>
          </a:blip>
          <a:srcRect/>
          <a:stretch/>
        </p:blipFill>
        <p:spPr>
          <a:xfrm>
            <a:off x="8065903" y="4691820"/>
            <a:ext cx="858624" cy="285661"/>
          </a:xfrm>
          <a:prstGeom prst="rect">
            <a:avLst/>
          </a:prstGeom>
          <a:noFill/>
          <a:ln>
            <a:noFill/>
          </a:ln>
        </p:spPr>
      </p:pic>
      <p:pic>
        <p:nvPicPr>
          <p:cNvPr id="28" name="Shape 28"/>
          <p:cNvPicPr preferRelativeResize="0"/>
          <p:nvPr/>
        </p:nvPicPr>
        <p:blipFill rotWithShape="1">
          <a:blip r:embed="rId4">
            <a:alphaModFix/>
          </a:blip>
          <a:srcRect/>
          <a:stretch/>
        </p:blipFill>
        <p:spPr>
          <a:xfrm>
            <a:off x="262684" y="4691820"/>
            <a:ext cx="2293879" cy="227913"/>
          </a:xfrm>
          <a:prstGeom prst="rect">
            <a:avLst/>
          </a:prstGeom>
          <a:noFill/>
          <a:ln>
            <a:noFill/>
          </a:ln>
        </p:spPr>
      </p:pic>
      <p:sp>
        <p:nvSpPr>
          <p:cNvPr id="29" name="Shape 29"/>
          <p:cNvSpPr/>
          <p:nvPr/>
        </p:nvSpPr>
        <p:spPr>
          <a:xfrm>
            <a:off x="3267221" y="-3277"/>
            <a:ext cx="5876779" cy="92529"/>
          </a:xfrm>
          <a:prstGeom prst="rect">
            <a:avLst/>
          </a:prstGeom>
          <a:solidFill>
            <a:srgbClr val="F6B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 name="Shape 30"/>
          <p:cNvSpPr/>
          <p:nvPr/>
        </p:nvSpPr>
        <p:spPr>
          <a:xfrm>
            <a:off x="2208725" y="-3277"/>
            <a:ext cx="1058496" cy="92529"/>
          </a:xfrm>
          <a:prstGeom prst="rect">
            <a:avLst/>
          </a:prstGeom>
          <a:solidFill>
            <a:srgbClr val="B7BF0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1" name="Shape 31"/>
          <p:cNvSpPr/>
          <p:nvPr/>
        </p:nvSpPr>
        <p:spPr>
          <a:xfrm>
            <a:off x="0" y="-3277"/>
            <a:ext cx="2208725" cy="92529"/>
          </a:xfrm>
          <a:prstGeom prst="rect">
            <a:avLst/>
          </a:prstGeom>
          <a:solidFill>
            <a:srgbClr val="77C0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New Section">
  <p:cSld name="1_New Section">
    <p:spTree>
      <p:nvGrpSpPr>
        <p:cNvPr id="1" name="Shape 32"/>
        <p:cNvGrpSpPr/>
        <p:nvPr/>
      </p:nvGrpSpPr>
      <p:grpSpPr>
        <a:xfrm>
          <a:off x="0" y="0"/>
          <a:ext cx="0" cy="0"/>
          <a:chOff x="0" y="0"/>
          <a:chExt cx="0" cy="0"/>
        </a:xfrm>
      </p:grpSpPr>
      <p:sp>
        <p:nvSpPr>
          <p:cNvPr id="33" name="Shape 33"/>
          <p:cNvSpPr/>
          <p:nvPr/>
        </p:nvSpPr>
        <p:spPr>
          <a:xfrm>
            <a:off x="0" y="138112"/>
            <a:ext cx="9144000" cy="5005388"/>
          </a:xfrm>
          <a:prstGeom prst="rect">
            <a:avLst/>
          </a:prstGeom>
          <a:solidFill>
            <a:srgbClr val="77C0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4" name="Shape 34"/>
          <p:cNvSpPr txBox="1">
            <a:spLocks noGrp="1"/>
          </p:cNvSpPr>
          <p:nvPr>
            <p:ph type="body" idx="1"/>
          </p:nvPr>
        </p:nvSpPr>
        <p:spPr>
          <a:xfrm>
            <a:off x="774914" y="782961"/>
            <a:ext cx="7377193" cy="3138110"/>
          </a:xfrm>
          <a:prstGeom prst="rect">
            <a:avLst/>
          </a:prstGeom>
          <a:noFill/>
          <a:ln>
            <a:noFill/>
          </a:ln>
        </p:spPr>
        <p:txBody>
          <a:bodyPr spcFirstLastPara="1" wrap="square" lIns="91425" tIns="91425" rIns="91425" bIns="91425" anchor="ctr" anchorCtr="0"/>
          <a:lstStyle>
            <a:lvl1pPr marL="457200" marR="0" lvl="0" indent="-228600" algn="l" rtl="0">
              <a:spcBef>
                <a:spcPts val="1080"/>
              </a:spcBef>
              <a:spcAft>
                <a:spcPts val="0"/>
              </a:spcAft>
              <a:buClr>
                <a:schemeClr val="lt1"/>
              </a:buClr>
              <a:buSzPts val="5400"/>
              <a:buFont typeface="Arial"/>
              <a:buNone/>
              <a:defRPr sz="54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5" name="Shape 35"/>
          <p:cNvPicPr preferRelativeResize="0"/>
          <p:nvPr/>
        </p:nvPicPr>
        <p:blipFill rotWithShape="1">
          <a:blip r:embed="rId2">
            <a:alphaModFix/>
          </a:blip>
          <a:srcRect/>
          <a:stretch/>
        </p:blipFill>
        <p:spPr>
          <a:xfrm>
            <a:off x="8065903" y="4696658"/>
            <a:ext cx="851535" cy="278130"/>
          </a:xfrm>
          <a:prstGeom prst="rect">
            <a:avLst/>
          </a:prstGeom>
          <a:noFill/>
          <a:ln>
            <a:noFill/>
          </a:ln>
        </p:spPr>
      </p:pic>
      <p:pic>
        <p:nvPicPr>
          <p:cNvPr id="36" name="Shape 36"/>
          <p:cNvPicPr preferRelativeResize="0"/>
          <p:nvPr/>
        </p:nvPicPr>
        <p:blipFill rotWithShape="1">
          <a:blip r:embed="rId3">
            <a:alphaModFix/>
          </a:blip>
          <a:srcRect/>
          <a:stretch/>
        </p:blipFill>
        <p:spPr>
          <a:xfrm>
            <a:off x="262684" y="4691820"/>
            <a:ext cx="2293879" cy="227913"/>
          </a:xfrm>
          <a:prstGeom prst="rect">
            <a:avLst/>
          </a:prstGeom>
          <a:noFill/>
          <a:ln>
            <a:noFill/>
          </a:ln>
        </p:spPr>
      </p:pic>
      <p:sp>
        <p:nvSpPr>
          <p:cNvPr id="37" name="Shape 37"/>
          <p:cNvSpPr/>
          <p:nvPr/>
        </p:nvSpPr>
        <p:spPr>
          <a:xfrm>
            <a:off x="3267221" y="-3277"/>
            <a:ext cx="5876779" cy="92529"/>
          </a:xfrm>
          <a:prstGeom prst="rect">
            <a:avLst/>
          </a:prstGeom>
          <a:solidFill>
            <a:srgbClr val="F6B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8" name="Shape 38"/>
          <p:cNvSpPr/>
          <p:nvPr/>
        </p:nvSpPr>
        <p:spPr>
          <a:xfrm>
            <a:off x="2208725" y="-3277"/>
            <a:ext cx="1058496" cy="92529"/>
          </a:xfrm>
          <a:prstGeom prst="rect">
            <a:avLst/>
          </a:prstGeom>
          <a:solidFill>
            <a:srgbClr val="B7BF0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9" name="Shape 39"/>
          <p:cNvSpPr/>
          <p:nvPr/>
        </p:nvSpPr>
        <p:spPr>
          <a:xfrm>
            <a:off x="0" y="-3277"/>
            <a:ext cx="2208725" cy="92529"/>
          </a:xfrm>
          <a:prstGeom prst="rect">
            <a:avLst/>
          </a:prstGeom>
          <a:solidFill>
            <a:srgbClr val="77C0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Bullet">
  <p:cSld name="Content- Bullet">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340786" y="343304"/>
            <a:ext cx="8439148" cy="686442"/>
          </a:xfrm>
          <a:prstGeom prst="rect">
            <a:avLst/>
          </a:prstGeom>
          <a:noFill/>
          <a:ln>
            <a:noFill/>
          </a:ln>
        </p:spPr>
        <p:txBody>
          <a:bodyPr spcFirstLastPara="1" wrap="square" lIns="91425" tIns="91425" rIns="91425" bIns="91425" anchor="t" anchorCtr="0"/>
          <a:lstStyle>
            <a:lvl1pPr marL="457200" marR="0" lvl="0" indent="-228600" algn="l" rtl="0">
              <a:spcBef>
                <a:spcPts val="720"/>
              </a:spcBef>
              <a:spcAft>
                <a:spcPts val="0"/>
              </a:spcAft>
              <a:buClr>
                <a:srgbClr val="4C8C2B"/>
              </a:buClr>
              <a:buSzPts val="3600"/>
              <a:buFont typeface="Arial"/>
              <a:buNone/>
              <a:defRPr sz="3600" b="1" i="0" u="none" strike="noStrike" cap="none">
                <a:solidFill>
                  <a:srgbClr val="4C8C2B"/>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body" idx="2"/>
          </p:nvPr>
        </p:nvSpPr>
        <p:spPr>
          <a:xfrm>
            <a:off x="340786" y="1029747"/>
            <a:ext cx="8439148" cy="3141659"/>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04800" algn="l" rtl="0">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7pPr>
            <a:lvl8pPr marL="3657600" marR="0" lvl="7" indent="-298450" algn="l" rtl="0">
              <a:spcBef>
                <a:spcPts val="22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22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pic>
        <p:nvPicPr>
          <p:cNvPr id="43" name="Shape 43" descr="OCLC_H_PMS.eps"/>
          <p:cNvPicPr preferRelativeResize="0"/>
          <p:nvPr/>
        </p:nvPicPr>
        <p:blipFill rotWithShape="1">
          <a:blip r:embed="rId2">
            <a:alphaModFix/>
          </a:blip>
          <a:srcRect/>
          <a:stretch/>
        </p:blipFill>
        <p:spPr>
          <a:xfrm>
            <a:off x="8065903" y="4691820"/>
            <a:ext cx="858624" cy="285661"/>
          </a:xfrm>
          <a:prstGeom prst="rect">
            <a:avLst/>
          </a:prstGeom>
          <a:noFill/>
          <a:ln>
            <a:noFill/>
          </a:ln>
        </p:spPr>
      </p:pic>
      <p:pic>
        <p:nvPicPr>
          <p:cNvPr id="44" name="Shape 44"/>
          <p:cNvPicPr preferRelativeResize="0"/>
          <p:nvPr/>
        </p:nvPicPr>
        <p:blipFill rotWithShape="1">
          <a:blip r:embed="rId3">
            <a:alphaModFix/>
          </a:blip>
          <a:srcRect/>
          <a:stretch/>
        </p:blipFill>
        <p:spPr>
          <a:xfrm>
            <a:off x="262684" y="4691820"/>
            <a:ext cx="2293879" cy="227913"/>
          </a:xfrm>
          <a:prstGeom prst="rect">
            <a:avLst/>
          </a:prstGeom>
          <a:noFill/>
          <a:ln>
            <a:noFill/>
          </a:ln>
        </p:spPr>
      </p:pic>
      <p:sp>
        <p:nvSpPr>
          <p:cNvPr id="45" name="Shape 45"/>
          <p:cNvSpPr/>
          <p:nvPr/>
        </p:nvSpPr>
        <p:spPr>
          <a:xfrm>
            <a:off x="3267221" y="-3277"/>
            <a:ext cx="5876779" cy="92529"/>
          </a:xfrm>
          <a:prstGeom prst="rect">
            <a:avLst/>
          </a:prstGeom>
          <a:solidFill>
            <a:srgbClr val="F6B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6" name="Shape 46"/>
          <p:cNvSpPr/>
          <p:nvPr/>
        </p:nvSpPr>
        <p:spPr>
          <a:xfrm>
            <a:off x="2208725" y="-3277"/>
            <a:ext cx="1058496" cy="92529"/>
          </a:xfrm>
          <a:prstGeom prst="rect">
            <a:avLst/>
          </a:prstGeom>
          <a:solidFill>
            <a:srgbClr val="B7BF0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7" name="Shape 47"/>
          <p:cNvSpPr/>
          <p:nvPr/>
        </p:nvSpPr>
        <p:spPr>
          <a:xfrm>
            <a:off x="0" y="-3277"/>
            <a:ext cx="2208725" cy="92529"/>
          </a:xfrm>
          <a:prstGeom prst="rect">
            <a:avLst/>
          </a:prstGeom>
          <a:solidFill>
            <a:srgbClr val="77C0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Blank">
  <p:cSld name="Content- Blank">
    <p:spTree>
      <p:nvGrpSpPr>
        <p:cNvPr id="1" name="Shape 48"/>
        <p:cNvGrpSpPr/>
        <p:nvPr/>
      </p:nvGrpSpPr>
      <p:grpSpPr>
        <a:xfrm>
          <a:off x="0" y="0"/>
          <a:ext cx="0" cy="0"/>
          <a:chOff x="0" y="0"/>
          <a:chExt cx="0" cy="0"/>
        </a:xfrm>
      </p:grpSpPr>
      <p:pic>
        <p:nvPicPr>
          <p:cNvPr id="49" name="Shape 49" descr="OCLC_H_PMS.eps"/>
          <p:cNvPicPr preferRelativeResize="0"/>
          <p:nvPr/>
        </p:nvPicPr>
        <p:blipFill rotWithShape="1">
          <a:blip r:embed="rId2">
            <a:alphaModFix/>
          </a:blip>
          <a:srcRect/>
          <a:stretch/>
        </p:blipFill>
        <p:spPr>
          <a:xfrm>
            <a:off x="8065903" y="4691820"/>
            <a:ext cx="858624" cy="285661"/>
          </a:xfrm>
          <a:prstGeom prst="rect">
            <a:avLst/>
          </a:prstGeom>
          <a:noFill/>
          <a:ln>
            <a:noFill/>
          </a:ln>
        </p:spPr>
      </p:pic>
      <p:pic>
        <p:nvPicPr>
          <p:cNvPr id="50" name="Shape 50"/>
          <p:cNvPicPr preferRelativeResize="0"/>
          <p:nvPr/>
        </p:nvPicPr>
        <p:blipFill rotWithShape="1">
          <a:blip r:embed="rId3">
            <a:alphaModFix/>
          </a:blip>
          <a:srcRect/>
          <a:stretch/>
        </p:blipFill>
        <p:spPr>
          <a:xfrm>
            <a:off x="262684" y="4691820"/>
            <a:ext cx="2293879" cy="227913"/>
          </a:xfrm>
          <a:prstGeom prst="rect">
            <a:avLst/>
          </a:prstGeom>
          <a:noFill/>
          <a:ln>
            <a:noFill/>
          </a:ln>
        </p:spPr>
      </p:pic>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51"/>
        <p:cNvGrpSpPr/>
        <p:nvPr/>
      </p:nvGrpSpPr>
      <p:grpSpPr>
        <a:xfrm>
          <a:off x="0" y="0"/>
          <a:ext cx="0" cy="0"/>
          <a:chOff x="0" y="0"/>
          <a:chExt cx="0" cy="0"/>
        </a:xfrm>
      </p:grpSpPr>
      <p:sp>
        <p:nvSpPr>
          <p:cNvPr id="52" name="Shape 52"/>
          <p:cNvSpPr/>
          <p:nvPr/>
        </p:nvSpPr>
        <p:spPr>
          <a:xfrm>
            <a:off x="0" y="151415"/>
            <a:ext cx="9144000" cy="1781146"/>
          </a:xfrm>
          <a:prstGeom prst="rect">
            <a:avLst/>
          </a:prstGeom>
          <a:solidFill>
            <a:srgbClr val="EEF1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3" name="Shape 53"/>
          <p:cNvSpPr txBox="1">
            <a:spLocks noGrp="1"/>
          </p:cNvSpPr>
          <p:nvPr>
            <p:ph type="body" idx="1"/>
          </p:nvPr>
        </p:nvSpPr>
        <p:spPr>
          <a:xfrm>
            <a:off x="446881" y="2431038"/>
            <a:ext cx="3525837" cy="463413"/>
          </a:xfrm>
          <a:prstGeom prst="rect">
            <a:avLst/>
          </a:prstGeom>
          <a:noFill/>
          <a:ln>
            <a:noFill/>
          </a:ln>
        </p:spPr>
        <p:txBody>
          <a:bodyPr spcFirstLastPara="1" wrap="square" lIns="91425" tIns="91425" rIns="91425" bIns="91425" anchor="t" anchorCtr="0"/>
          <a:lstStyle>
            <a:lvl1pPr marL="457200" marR="0" lvl="0" indent="-228600" algn="l" rtl="0">
              <a:spcBef>
                <a:spcPts val="560"/>
              </a:spcBef>
              <a:spcAft>
                <a:spcPts val="0"/>
              </a:spcAft>
              <a:buClr>
                <a:srgbClr val="4C8C2B"/>
              </a:buClr>
              <a:buSzPts val="2800"/>
              <a:buFont typeface="Arial"/>
              <a:buNone/>
              <a:defRPr sz="2800" b="1" i="0" u="none" strike="noStrike" cap="none">
                <a:solidFill>
                  <a:srgbClr val="4C8C2B"/>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body" idx="2"/>
          </p:nvPr>
        </p:nvSpPr>
        <p:spPr>
          <a:xfrm>
            <a:off x="446881" y="2909951"/>
            <a:ext cx="3525837" cy="402956"/>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body" idx="3"/>
          </p:nvPr>
        </p:nvSpPr>
        <p:spPr>
          <a:xfrm>
            <a:off x="446880" y="3328405"/>
            <a:ext cx="3525837" cy="81121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body" idx="4"/>
          </p:nvPr>
        </p:nvSpPr>
        <p:spPr>
          <a:xfrm>
            <a:off x="4644339" y="2431038"/>
            <a:ext cx="3525837" cy="463413"/>
          </a:xfrm>
          <a:prstGeom prst="rect">
            <a:avLst/>
          </a:prstGeom>
          <a:noFill/>
          <a:ln>
            <a:noFill/>
          </a:ln>
        </p:spPr>
        <p:txBody>
          <a:bodyPr spcFirstLastPara="1" wrap="square" lIns="91425" tIns="91425" rIns="91425" bIns="91425" anchor="t" anchorCtr="0"/>
          <a:lstStyle>
            <a:lvl1pPr marL="457200" marR="0" lvl="0" indent="-228600" algn="l" rtl="0">
              <a:spcBef>
                <a:spcPts val="560"/>
              </a:spcBef>
              <a:spcAft>
                <a:spcPts val="0"/>
              </a:spcAft>
              <a:buClr>
                <a:srgbClr val="4C8C2B"/>
              </a:buClr>
              <a:buSzPts val="2800"/>
              <a:buFont typeface="Arial"/>
              <a:buNone/>
              <a:defRPr sz="2800" b="1" i="0" u="none" strike="noStrike" cap="none">
                <a:solidFill>
                  <a:srgbClr val="4C8C2B"/>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body" idx="5"/>
          </p:nvPr>
        </p:nvSpPr>
        <p:spPr>
          <a:xfrm>
            <a:off x="4644339" y="2909951"/>
            <a:ext cx="3525837" cy="402956"/>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body" idx="6"/>
          </p:nvPr>
        </p:nvSpPr>
        <p:spPr>
          <a:xfrm>
            <a:off x="4644338" y="3328405"/>
            <a:ext cx="3525837" cy="81121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7F7F7F"/>
              </a:buClr>
              <a:buSzPts val="1400"/>
              <a:buFont typeface="Arial"/>
              <a:buNone/>
              <a:defRPr sz="1400" b="0" i="0" u="none" strike="noStrike" cap="none">
                <a:solidFill>
                  <a:srgbClr val="7F7F7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9" name="Shape 59" descr="OCLC_H_PMS.eps"/>
          <p:cNvPicPr preferRelativeResize="0"/>
          <p:nvPr/>
        </p:nvPicPr>
        <p:blipFill rotWithShape="1">
          <a:blip r:embed="rId2">
            <a:alphaModFix/>
          </a:blip>
          <a:srcRect/>
          <a:stretch/>
        </p:blipFill>
        <p:spPr>
          <a:xfrm>
            <a:off x="8065903" y="4691820"/>
            <a:ext cx="858624" cy="285661"/>
          </a:xfrm>
          <a:prstGeom prst="rect">
            <a:avLst/>
          </a:prstGeom>
          <a:noFill/>
          <a:ln>
            <a:noFill/>
          </a:ln>
        </p:spPr>
      </p:pic>
      <p:pic>
        <p:nvPicPr>
          <p:cNvPr id="60" name="Shape 60"/>
          <p:cNvPicPr preferRelativeResize="0"/>
          <p:nvPr/>
        </p:nvPicPr>
        <p:blipFill rotWithShape="1">
          <a:blip r:embed="rId3">
            <a:alphaModFix/>
          </a:blip>
          <a:srcRect/>
          <a:stretch/>
        </p:blipFill>
        <p:spPr>
          <a:xfrm>
            <a:off x="5803910" y="753973"/>
            <a:ext cx="2857238" cy="665245"/>
          </a:xfrm>
          <a:prstGeom prst="rect">
            <a:avLst/>
          </a:prstGeom>
          <a:noFill/>
          <a:ln>
            <a:noFill/>
          </a:ln>
        </p:spPr>
      </p:pic>
      <p:pic>
        <p:nvPicPr>
          <p:cNvPr id="61" name="Shape 61"/>
          <p:cNvPicPr preferRelativeResize="0"/>
          <p:nvPr/>
        </p:nvPicPr>
        <p:blipFill rotWithShape="1">
          <a:blip r:embed="rId4">
            <a:alphaModFix/>
          </a:blip>
          <a:srcRect/>
          <a:stretch/>
        </p:blipFill>
        <p:spPr>
          <a:xfrm>
            <a:off x="0" y="155276"/>
            <a:ext cx="5555152" cy="1775321"/>
          </a:xfrm>
          <a:prstGeom prst="rect">
            <a:avLst/>
          </a:prstGeom>
          <a:noFill/>
          <a:ln>
            <a:noFill/>
          </a:ln>
        </p:spPr>
      </p:pic>
      <p:sp>
        <p:nvSpPr>
          <p:cNvPr id="62" name="Shape 62"/>
          <p:cNvSpPr/>
          <p:nvPr/>
        </p:nvSpPr>
        <p:spPr>
          <a:xfrm>
            <a:off x="3267221" y="-3277"/>
            <a:ext cx="5876779" cy="92529"/>
          </a:xfrm>
          <a:prstGeom prst="rect">
            <a:avLst/>
          </a:prstGeom>
          <a:solidFill>
            <a:srgbClr val="F6BE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3" name="Shape 63"/>
          <p:cNvSpPr/>
          <p:nvPr/>
        </p:nvSpPr>
        <p:spPr>
          <a:xfrm>
            <a:off x="2208725" y="-3277"/>
            <a:ext cx="1058496" cy="92529"/>
          </a:xfrm>
          <a:prstGeom prst="rect">
            <a:avLst/>
          </a:prstGeom>
          <a:solidFill>
            <a:srgbClr val="B7BF0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4" name="Shape 64"/>
          <p:cNvSpPr/>
          <p:nvPr/>
        </p:nvSpPr>
        <p:spPr>
          <a:xfrm>
            <a:off x="0" y="-3277"/>
            <a:ext cx="2208725" cy="92529"/>
          </a:xfrm>
          <a:prstGeom prst="rect">
            <a:avLst/>
          </a:prstGeom>
          <a:solidFill>
            <a:srgbClr val="77C0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65" name="Shape 65"/>
          <p:cNvPicPr preferRelativeResize="0"/>
          <p:nvPr/>
        </p:nvPicPr>
        <p:blipFill rotWithShape="1">
          <a:blip r:embed="rId5">
            <a:alphaModFix/>
          </a:blip>
          <a:srcRect/>
          <a:stretch/>
        </p:blipFill>
        <p:spPr>
          <a:xfrm>
            <a:off x="337671" y="4611674"/>
            <a:ext cx="1422400" cy="393700"/>
          </a:xfrm>
          <a:prstGeom prst="rect">
            <a:avLst/>
          </a:prstGeom>
          <a:noFill/>
          <a:ln>
            <a:noFill/>
          </a:ln>
        </p:spPr>
      </p:pic>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31.jpg"/><Relationship Id="rId13" Type="http://schemas.openxmlformats.org/officeDocument/2006/relationships/image" Target="../media/image35.png"/><Relationship Id="rId3" Type="http://schemas.openxmlformats.org/officeDocument/2006/relationships/image" Target="../media/image26.jpg"/><Relationship Id="rId7" Type="http://schemas.openxmlformats.org/officeDocument/2006/relationships/image" Target="../media/image30.jpg"/><Relationship Id="rId12"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9.jpg"/><Relationship Id="rId11" Type="http://schemas.openxmlformats.org/officeDocument/2006/relationships/image" Target="../media/image34.jpg"/><Relationship Id="rId5" Type="http://schemas.openxmlformats.org/officeDocument/2006/relationships/image" Target="../media/image28.jpg"/><Relationship Id="rId10" Type="http://schemas.openxmlformats.org/officeDocument/2006/relationships/image" Target="../media/image33.jpg"/><Relationship Id="rId4" Type="http://schemas.openxmlformats.org/officeDocument/2006/relationships/image" Target="../media/image27.jpg"/><Relationship Id="rId9" Type="http://schemas.openxmlformats.org/officeDocument/2006/relationships/image" Target="../media/image32.jpg"/><Relationship Id="rId1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28.xml.rels><?xml version="1.0" encoding="UTF-8" standalone="yes"?>
<Relationships xmlns="http://schemas.openxmlformats.org/package/2006/relationships"><Relationship Id="rId3" Type="http://schemas.openxmlformats.org/officeDocument/2006/relationships/hyperlink" Target="mailto:j.acker1@hvcc.edu"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hyperlink" Target="mailto:bposner@gc.cuny.edu" TargetMode="External"/><Relationship Id="rId4" Type="http://schemas.openxmlformats.org/officeDocument/2006/relationships/hyperlink" Target="mailto:micquel.little@claremont.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197962" y="2315531"/>
            <a:ext cx="8776355" cy="1401763"/>
          </a:xfrm>
          <a:prstGeom prst="rect">
            <a:avLst/>
          </a:prstGeom>
          <a:noFill/>
          <a:ln>
            <a:noFill/>
          </a:ln>
        </p:spPr>
        <p:txBody>
          <a:bodyPr spcFirstLastPara="1" wrap="square" lIns="0" tIns="45700" rIns="91425" bIns="45700" anchor="t" anchorCtr="0">
            <a:noAutofit/>
          </a:bodyPr>
          <a:lstStyle/>
          <a:p>
            <a:pPr marL="0" marR="0" lvl="0" indent="0" algn="ctr" rtl="0">
              <a:spcBef>
                <a:spcPts val="0"/>
              </a:spcBef>
              <a:spcAft>
                <a:spcPts val="0"/>
              </a:spcAft>
              <a:buClr>
                <a:srgbClr val="4C8C2B"/>
              </a:buClr>
              <a:buSzPts val="4000"/>
              <a:buFont typeface="Arial"/>
              <a:buNone/>
            </a:pPr>
            <a:r>
              <a:rPr lang="en-US" sz="4000" b="1" i="0" u="none" strike="noStrike" cap="none">
                <a:solidFill>
                  <a:srgbClr val="4C8C2B"/>
                </a:solidFill>
                <a:latin typeface="Arial"/>
                <a:ea typeface="Arial"/>
                <a:cs typeface="Arial"/>
                <a:sym typeface="Arial"/>
              </a:rPr>
              <a:t>The IDS Project: </a:t>
            </a:r>
            <a:endParaRPr sz="4000" b="1" i="0" u="none" strike="noStrike" cap="none">
              <a:solidFill>
                <a:srgbClr val="4C8C2B"/>
              </a:solidFill>
              <a:latin typeface="Arial"/>
              <a:ea typeface="Arial"/>
              <a:cs typeface="Arial"/>
              <a:sym typeface="Arial"/>
            </a:endParaRPr>
          </a:p>
          <a:p>
            <a:pPr marL="0" marR="0" lvl="0" indent="0" algn="ctr" rtl="0">
              <a:spcBef>
                <a:spcPts val="800"/>
              </a:spcBef>
              <a:spcAft>
                <a:spcPts val="0"/>
              </a:spcAft>
              <a:buClr>
                <a:srgbClr val="4C8C2B"/>
              </a:buClr>
              <a:buSzPts val="4000"/>
              <a:buFont typeface="Arial"/>
              <a:buNone/>
            </a:pPr>
            <a:r>
              <a:rPr lang="en-US" sz="4000" b="1" i="0" u="none" strike="noStrike" cap="none">
                <a:solidFill>
                  <a:srgbClr val="4C8C2B"/>
                </a:solidFill>
                <a:latin typeface="Arial"/>
                <a:ea typeface="Arial"/>
                <a:cs typeface="Arial"/>
                <a:sym typeface="Arial"/>
              </a:rPr>
              <a:t>“It's the People, Not the Platform”</a:t>
            </a:r>
            <a:endParaRPr sz="4000" b="1" i="0" u="none" strike="noStrike" cap="none">
              <a:solidFill>
                <a:srgbClr val="4C8C2B"/>
              </a:solidFill>
              <a:latin typeface="Arial"/>
              <a:ea typeface="Arial"/>
              <a:cs typeface="Arial"/>
              <a:sym typeface="Arial"/>
            </a:endParaRPr>
          </a:p>
          <a:p>
            <a:pPr marL="0" marR="0" lvl="0" indent="0" algn="l" rtl="0">
              <a:spcBef>
                <a:spcPts val="800"/>
              </a:spcBef>
              <a:spcAft>
                <a:spcPts val="0"/>
              </a:spcAft>
              <a:buClr>
                <a:srgbClr val="4C8C2B"/>
              </a:buClr>
              <a:buSzPts val="4000"/>
              <a:buFont typeface="Arial"/>
              <a:buNone/>
            </a:pPr>
            <a:endParaRPr sz="4000" b="1" i="0" u="none" strike="noStrike" cap="none">
              <a:solidFill>
                <a:srgbClr val="4C8C2B"/>
              </a:solidFill>
              <a:latin typeface="Arial"/>
              <a:ea typeface="Arial"/>
              <a:cs typeface="Arial"/>
              <a:sym typeface="Arial"/>
            </a:endParaRPr>
          </a:p>
        </p:txBody>
      </p:sp>
      <p:sp>
        <p:nvSpPr>
          <p:cNvPr id="71" name="Shape 71"/>
          <p:cNvSpPr txBox="1">
            <a:spLocks noGrp="1"/>
          </p:cNvSpPr>
          <p:nvPr>
            <p:ph type="body" idx="2"/>
          </p:nvPr>
        </p:nvSpPr>
        <p:spPr>
          <a:xfrm>
            <a:off x="452438" y="3874416"/>
            <a:ext cx="7815262" cy="501738"/>
          </a:xfrm>
          <a:prstGeom prst="rect">
            <a:avLst/>
          </a:prstGeom>
          <a:noFill/>
          <a:ln>
            <a:noFill/>
          </a:ln>
        </p:spPr>
        <p:txBody>
          <a:bodyPr spcFirstLastPara="1" wrap="square" lIns="0" tIns="45700" rIns="91425" bIns="45700" anchor="t" anchorCtr="0">
            <a:noAutofit/>
          </a:bodyPr>
          <a:lstStyle/>
          <a:p>
            <a:pPr marL="0" marR="0" lvl="0" indent="0" algn="ctr" rtl="0">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JENNIFER ACKER, MICQUEL LITTLE, AND BETH POSNER</a:t>
            </a:r>
            <a:endParaRPr sz="1600" b="1" i="0" u="none" strike="noStrike" cap="none">
              <a:solidFill>
                <a:schemeClr val="dk1"/>
              </a:solidFill>
              <a:latin typeface="Arial"/>
              <a:ea typeface="Arial"/>
              <a:cs typeface="Arial"/>
              <a:sym typeface="Arial"/>
            </a:endParaRP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body" idx="1"/>
          </p:nvPr>
        </p:nvSpPr>
        <p:spPr>
          <a:xfrm>
            <a:off x="774914" y="782961"/>
            <a:ext cx="7377193" cy="3138110"/>
          </a:xfrm>
          <a:prstGeom prst="rect">
            <a:avLst/>
          </a:prstGeom>
          <a:noFill/>
          <a:ln>
            <a:noFill/>
          </a:ln>
        </p:spPr>
        <p:txBody>
          <a:bodyPr spcFirstLastPara="1" wrap="square" lIns="91425" tIns="45700" rIns="91425" bIns="365750" anchor="ctr" anchorCtr="0">
            <a:noAutofit/>
          </a:bodyPr>
          <a:lstStyle/>
          <a:p>
            <a:pPr marL="0" marR="0" lvl="0" indent="0" algn="l" rtl="0">
              <a:spcBef>
                <a:spcPts val="0"/>
              </a:spcBef>
              <a:spcAft>
                <a:spcPts val="0"/>
              </a:spcAft>
              <a:buClr>
                <a:schemeClr val="lt1"/>
              </a:buClr>
              <a:buSzPts val="5400"/>
              <a:buFont typeface="Arial"/>
              <a:buNone/>
            </a:pPr>
            <a:r>
              <a:rPr lang="en-US" sz="5400" b="0" i="0" u="none" strike="noStrike" cap="none">
                <a:solidFill>
                  <a:schemeClr val="lt1"/>
                </a:solidFill>
                <a:latin typeface="Arial"/>
                <a:ea typeface="Arial"/>
                <a:cs typeface="Arial"/>
                <a:sym typeface="Arial"/>
              </a:rPr>
              <a:t>Regional User Groups</a:t>
            </a:r>
            <a:endParaRPr sz="5400" b="0" i="0" u="none" strike="noStrike" cap="none">
              <a:solidFill>
                <a:schemeClr val="lt1"/>
              </a:solidFill>
              <a:latin typeface="Arial"/>
              <a:ea typeface="Arial"/>
              <a:cs typeface="Arial"/>
              <a:sym typeface="Arial"/>
            </a:endParaRPr>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340786" y="177379"/>
            <a:ext cx="8439000" cy="68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C8C2B"/>
              </a:buClr>
              <a:buSzPts val="2800"/>
              <a:buFont typeface="Arial"/>
              <a:buNone/>
            </a:pPr>
            <a:r>
              <a:rPr lang="en-US" sz="2800" u="sng"/>
              <a:t>Free Day of Learning and Sharing</a:t>
            </a:r>
            <a:endParaRPr sz="2800" b="1" i="0" u="sng" strike="noStrike" cap="none">
              <a:solidFill>
                <a:srgbClr val="4C8C2B"/>
              </a:solidFill>
              <a:latin typeface="Arial"/>
              <a:ea typeface="Arial"/>
              <a:cs typeface="Arial"/>
              <a:sym typeface="Arial"/>
            </a:endParaRPr>
          </a:p>
        </p:txBody>
      </p:sp>
      <p:sp>
        <p:nvSpPr>
          <p:cNvPr id="135" name="Shape 135"/>
          <p:cNvSpPr txBox="1">
            <a:spLocks noGrp="1"/>
          </p:cNvSpPr>
          <p:nvPr>
            <p:ph type="body" idx="2"/>
          </p:nvPr>
        </p:nvSpPr>
        <p:spPr>
          <a:xfrm>
            <a:off x="228600" y="746700"/>
            <a:ext cx="8439000" cy="3650100"/>
          </a:xfrm>
          <a:prstGeom prst="rect">
            <a:avLst/>
          </a:prstGeom>
          <a:noFill/>
          <a:ln>
            <a:noFill/>
          </a:ln>
        </p:spPr>
        <p:txBody>
          <a:bodyPr spcFirstLastPara="1" wrap="square" lIns="91425" tIns="45700" rIns="91425" bIns="45700" anchor="t" anchorCtr="0">
            <a:noAutofit/>
          </a:bodyPr>
          <a:lstStyle/>
          <a:p>
            <a:pPr marL="438150" indent="-285750">
              <a:spcBef>
                <a:spcPts val="0"/>
              </a:spcBef>
            </a:pPr>
            <a:r>
              <a:rPr lang="en-US" sz="1800" dirty="0"/>
              <a:t>Typical day starts off with updates on the IDS Project membership, statistics, and IDS technology update</a:t>
            </a:r>
            <a:endParaRPr sz="1800" dirty="0"/>
          </a:p>
          <a:p>
            <a:pPr marL="438150" indent="-285750">
              <a:spcBef>
                <a:spcPts val="0"/>
              </a:spcBef>
            </a:pPr>
            <a:endParaRPr sz="1800" dirty="0"/>
          </a:p>
          <a:p>
            <a:pPr marL="438150" indent="-285750">
              <a:spcBef>
                <a:spcPts val="0"/>
              </a:spcBef>
            </a:pPr>
            <a:r>
              <a:rPr lang="en-US" sz="1800" dirty="0"/>
              <a:t>Presentations range from email and print templates, hands on webpage changes, discussions about </a:t>
            </a:r>
            <a:r>
              <a:rPr lang="en-US" sz="1800" dirty="0" err="1"/>
              <a:t>Tipasa</a:t>
            </a:r>
            <a:r>
              <a:rPr lang="en-US" sz="1800" dirty="0"/>
              <a:t>, and short session on things like Conditionals and the Electronic Delivery Utility. </a:t>
            </a:r>
            <a:endParaRPr sz="1800" dirty="0"/>
          </a:p>
          <a:p>
            <a:pPr marL="438150" indent="-285750">
              <a:spcBef>
                <a:spcPts val="0"/>
              </a:spcBef>
            </a:pPr>
            <a:endParaRPr sz="1800" dirty="0"/>
          </a:p>
          <a:p>
            <a:pPr marL="438150" indent="-285750">
              <a:spcBef>
                <a:spcPts val="0"/>
              </a:spcBef>
            </a:pPr>
            <a:r>
              <a:rPr lang="en-US" sz="1800" dirty="0"/>
              <a:t>We tour the hosting library! </a:t>
            </a:r>
            <a:endParaRPr sz="1800" dirty="0"/>
          </a:p>
          <a:p>
            <a:pPr marL="438150" indent="-285750">
              <a:spcBef>
                <a:spcPts val="0"/>
              </a:spcBef>
            </a:pPr>
            <a:endParaRPr sz="1800" dirty="0"/>
          </a:p>
          <a:p>
            <a:pPr marL="438150" indent="-285750">
              <a:spcBef>
                <a:spcPts val="0"/>
              </a:spcBef>
            </a:pPr>
            <a:r>
              <a:rPr lang="en-US" sz="1800" dirty="0"/>
              <a:t>Lunch is a great opportunity to catch up with colleagues, connect names and faces, and share successes and trials.  </a:t>
            </a:r>
            <a:endParaRPr sz="1800" dirty="0"/>
          </a:p>
          <a:p>
            <a:pPr marL="438150" indent="-285750">
              <a:spcBef>
                <a:spcPts val="0"/>
              </a:spcBef>
            </a:pPr>
            <a:endParaRPr sz="1800" dirty="0"/>
          </a:p>
          <a:p>
            <a:pPr marL="438150" indent="-285750">
              <a:spcBef>
                <a:spcPts val="0"/>
              </a:spcBef>
            </a:pPr>
            <a:r>
              <a:rPr lang="en-US" sz="1800" dirty="0"/>
              <a:t>Presentations are freely available on the IDS Project website</a:t>
            </a:r>
            <a:endParaRPr sz="1800" dirty="0"/>
          </a:p>
        </p:txBody>
      </p:sp>
      <p:pic>
        <p:nvPicPr>
          <p:cNvPr id="136" name="Shape 136"/>
          <p:cNvPicPr preferRelativeResize="0"/>
          <p:nvPr/>
        </p:nvPicPr>
        <p:blipFill>
          <a:blip r:embed="rId3">
            <a:alphaModFix/>
          </a:blip>
          <a:stretch>
            <a:fillRect/>
          </a:stretch>
        </p:blipFill>
        <p:spPr>
          <a:xfrm>
            <a:off x="6685575" y="2296200"/>
            <a:ext cx="1999500" cy="895300"/>
          </a:xfrm>
          <a:prstGeom prst="rect">
            <a:avLst/>
          </a:prstGeom>
          <a:noFill/>
          <a:ln>
            <a:noFill/>
          </a:ln>
        </p:spPr>
      </p:pic>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340786" y="343304"/>
            <a:ext cx="8439000" cy="68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C8C2B"/>
              </a:buClr>
              <a:buSzPts val="2800"/>
              <a:buFont typeface="Arial"/>
              <a:buNone/>
            </a:pPr>
            <a:r>
              <a:rPr lang="en-US" sz="2800" u="sng" dirty="0"/>
              <a:t>3 Regions</a:t>
            </a:r>
            <a:endParaRPr sz="2800" b="1" i="0" u="sng" strike="noStrike" cap="none" dirty="0">
              <a:solidFill>
                <a:srgbClr val="4C8C2B"/>
              </a:solidFill>
              <a:latin typeface="Arial"/>
              <a:ea typeface="Arial"/>
              <a:cs typeface="Arial"/>
              <a:sym typeface="Arial"/>
            </a:endParaRPr>
          </a:p>
        </p:txBody>
      </p:sp>
      <p:sp>
        <p:nvSpPr>
          <p:cNvPr id="142" name="Shape 142"/>
          <p:cNvSpPr txBox="1">
            <a:spLocks noGrp="1"/>
          </p:cNvSpPr>
          <p:nvPr>
            <p:ph type="body" idx="2"/>
          </p:nvPr>
        </p:nvSpPr>
        <p:spPr>
          <a:xfrm>
            <a:off x="340775" y="1029750"/>
            <a:ext cx="8439000" cy="3515400"/>
          </a:xfrm>
          <a:prstGeom prst="rect">
            <a:avLst/>
          </a:prstGeom>
          <a:noFill/>
          <a:ln>
            <a:noFill/>
          </a:ln>
        </p:spPr>
        <p:txBody>
          <a:bodyPr spcFirstLastPara="1" wrap="square" lIns="91425" tIns="45700" rIns="91425" bIns="45700" anchor="t" anchorCtr="0">
            <a:noAutofit/>
          </a:bodyPr>
          <a:lstStyle/>
          <a:p>
            <a:pPr marL="495300" indent="-342900">
              <a:spcBef>
                <a:spcPts val="0"/>
              </a:spcBef>
            </a:pPr>
            <a:r>
              <a:rPr lang="en-US" dirty="0"/>
              <a:t>The state was split into </a:t>
            </a:r>
            <a:r>
              <a:rPr lang="en-US" dirty="0" smtClean="0"/>
              <a:t>3</a:t>
            </a:r>
            <a:endParaRPr lang="en-US" dirty="0"/>
          </a:p>
          <a:p>
            <a:pPr marL="152400" indent="0">
              <a:spcBef>
                <a:spcPts val="0"/>
              </a:spcBef>
              <a:buNone/>
            </a:pPr>
            <a:r>
              <a:rPr lang="en-US" dirty="0" smtClean="0"/>
              <a:t>regions </a:t>
            </a:r>
            <a:r>
              <a:rPr lang="en-US" dirty="0"/>
              <a:t>in 2013. </a:t>
            </a:r>
            <a:endParaRPr dirty="0"/>
          </a:p>
          <a:p>
            <a:pPr marL="495300" indent="-342900">
              <a:spcBef>
                <a:spcPts val="0"/>
              </a:spcBef>
            </a:pPr>
            <a:endParaRPr dirty="0"/>
          </a:p>
          <a:p>
            <a:pPr marL="495300" indent="-342900">
              <a:spcBef>
                <a:spcPts val="0"/>
              </a:spcBef>
            </a:pPr>
            <a:r>
              <a:rPr lang="en-US" dirty="0"/>
              <a:t>Each region has a Fall and</a:t>
            </a:r>
            <a:endParaRPr dirty="0"/>
          </a:p>
          <a:p>
            <a:pPr marL="152400" indent="0">
              <a:spcBef>
                <a:spcPts val="0"/>
              </a:spcBef>
              <a:buNone/>
            </a:pPr>
            <a:r>
              <a:rPr lang="en-US" dirty="0"/>
              <a:t>Spring meeting</a:t>
            </a:r>
            <a:endParaRPr dirty="0"/>
          </a:p>
          <a:p>
            <a:pPr marL="495300" indent="-342900">
              <a:spcBef>
                <a:spcPts val="0"/>
              </a:spcBef>
            </a:pPr>
            <a:endParaRPr dirty="0"/>
          </a:p>
          <a:p>
            <a:pPr marL="495300" indent="-342900">
              <a:spcBef>
                <a:spcPts val="0"/>
              </a:spcBef>
            </a:pPr>
            <a:r>
              <a:rPr lang="en-US" dirty="0"/>
              <a:t>One All Region meeting before</a:t>
            </a:r>
            <a:endParaRPr dirty="0"/>
          </a:p>
          <a:p>
            <a:pPr marL="152400" indent="0">
              <a:spcBef>
                <a:spcPts val="0"/>
              </a:spcBef>
              <a:buNone/>
            </a:pPr>
            <a:r>
              <a:rPr lang="en-US" dirty="0"/>
              <a:t>the IDS Project Conference in</a:t>
            </a:r>
            <a:endParaRPr dirty="0"/>
          </a:p>
          <a:p>
            <a:pPr marL="152400" indent="0">
              <a:spcBef>
                <a:spcPts val="0"/>
              </a:spcBef>
              <a:buNone/>
            </a:pPr>
            <a:r>
              <a:rPr lang="en-US" dirty="0" smtClean="0"/>
              <a:t>late </a:t>
            </a:r>
            <a:r>
              <a:rPr lang="en-US" dirty="0"/>
              <a:t>July.</a:t>
            </a:r>
            <a:endParaRPr dirty="0"/>
          </a:p>
          <a:p>
            <a:pPr marL="342900" marR="0" lvl="0" indent="-190500" algn="l" rtl="0">
              <a:spcBef>
                <a:spcPts val="0"/>
              </a:spcBef>
              <a:spcAft>
                <a:spcPts val="0"/>
              </a:spcAft>
              <a:buClr>
                <a:schemeClr val="dk1"/>
              </a:buClr>
              <a:buSzPts val="2400"/>
              <a:buFont typeface="Arial"/>
              <a:buNone/>
            </a:pPr>
            <a:endParaRPr dirty="0"/>
          </a:p>
          <a:p>
            <a:pPr marL="342900" marR="0" lvl="0" indent="-190500" algn="l" rtl="0">
              <a:spcBef>
                <a:spcPts val="0"/>
              </a:spcBef>
              <a:spcAft>
                <a:spcPts val="0"/>
              </a:spcAft>
              <a:buClr>
                <a:schemeClr val="dk1"/>
              </a:buClr>
              <a:buSzPts val="2400"/>
              <a:buFont typeface="Arial"/>
              <a:buNone/>
            </a:pPr>
            <a:endParaRPr dirty="0"/>
          </a:p>
        </p:txBody>
      </p:sp>
      <p:pic>
        <p:nvPicPr>
          <p:cNvPr id="143" name="Shape 143"/>
          <p:cNvPicPr preferRelativeResize="0"/>
          <p:nvPr/>
        </p:nvPicPr>
        <p:blipFill>
          <a:blip r:embed="rId3">
            <a:alphaModFix/>
          </a:blip>
          <a:stretch>
            <a:fillRect/>
          </a:stretch>
        </p:blipFill>
        <p:spPr>
          <a:xfrm>
            <a:off x="4867263" y="1119188"/>
            <a:ext cx="4276725" cy="2905125"/>
          </a:xfrm>
          <a:prstGeom prst="rect">
            <a:avLst/>
          </a:prstGeom>
          <a:noFill/>
          <a:ln>
            <a:noFill/>
          </a:ln>
        </p:spPr>
      </p:pic>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340786" y="343304"/>
            <a:ext cx="8439000" cy="68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C8C2B"/>
              </a:buClr>
              <a:buSzPts val="2800"/>
              <a:buFont typeface="Arial"/>
              <a:buNone/>
            </a:pPr>
            <a:r>
              <a:rPr lang="en-US" sz="2800" u="sng"/>
              <a:t>Coordinator of Regional User Groups</a:t>
            </a:r>
            <a:endParaRPr sz="2800" b="1" i="0" u="sng" strike="noStrike" cap="none">
              <a:solidFill>
                <a:srgbClr val="4C8C2B"/>
              </a:solidFill>
              <a:latin typeface="Arial"/>
              <a:ea typeface="Arial"/>
              <a:cs typeface="Arial"/>
              <a:sym typeface="Arial"/>
            </a:endParaRPr>
          </a:p>
        </p:txBody>
      </p:sp>
      <p:sp>
        <p:nvSpPr>
          <p:cNvPr id="149" name="Shape 149"/>
          <p:cNvSpPr txBox="1">
            <a:spLocks noGrp="1"/>
          </p:cNvSpPr>
          <p:nvPr>
            <p:ph type="body" idx="2"/>
          </p:nvPr>
        </p:nvSpPr>
        <p:spPr>
          <a:xfrm>
            <a:off x="340775" y="1029750"/>
            <a:ext cx="8439000" cy="3440400"/>
          </a:xfrm>
          <a:prstGeom prst="rect">
            <a:avLst/>
          </a:prstGeom>
          <a:noFill/>
          <a:ln>
            <a:noFill/>
          </a:ln>
        </p:spPr>
        <p:txBody>
          <a:bodyPr spcFirstLastPara="1" wrap="square" lIns="91425" tIns="45700" rIns="91425" bIns="45700" anchor="t" anchorCtr="0">
            <a:noAutofit/>
          </a:bodyPr>
          <a:lstStyle/>
          <a:p>
            <a:pPr marL="342900" marR="0" lvl="0" indent="-190500" algn="l" rtl="0">
              <a:spcBef>
                <a:spcPts val="0"/>
              </a:spcBef>
              <a:spcAft>
                <a:spcPts val="0"/>
              </a:spcAft>
              <a:buClr>
                <a:schemeClr val="dk1"/>
              </a:buClr>
              <a:buSzPts val="1100"/>
              <a:buFont typeface="Arial"/>
              <a:buNone/>
            </a:pPr>
            <a:r>
              <a:rPr lang="en-US" sz="1100" b="1" u="sng"/>
              <a:t>ESSENTIAL DUTIES AND RESPONSIBILITIES</a:t>
            </a:r>
            <a:endParaRPr sz="1100" b="1" u="sng"/>
          </a:p>
          <a:p>
            <a:pPr marL="342900" marR="0" lvl="0" indent="-190500" algn="l" rtl="0">
              <a:spcBef>
                <a:spcPts val="0"/>
              </a:spcBef>
              <a:spcAft>
                <a:spcPts val="0"/>
              </a:spcAft>
              <a:buClr>
                <a:schemeClr val="dk1"/>
              </a:buClr>
              <a:buSzPts val="1100"/>
              <a:buFont typeface="Arial"/>
              <a:buNone/>
            </a:pPr>
            <a:endParaRPr sz="1100" b="1"/>
          </a:p>
          <a:p>
            <a:pPr marL="342900" marR="0" lvl="0" indent="-190500" algn="l" rtl="0">
              <a:spcBef>
                <a:spcPts val="0"/>
              </a:spcBef>
              <a:spcAft>
                <a:spcPts val="0"/>
              </a:spcAft>
              <a:buClr>
                <a:schemeClr val="dk1"/>
              </a:buClr>
              <a:buSzPts val="1100"/>
              <a:buFont typeface="Arial"/>
              <a:buNone/>
            </a:pPr>
            <a:r>
              <a:rPr lang="en-US" sz="1100" b="1"/>
              <a:t>General:</a:t>
            </a:r>
            <a:endParaRPr sz="1100" b="1"/>
          </a:p>
          <a:p>
            <a:pPr marL="342900" marR="0" lvl="0" indent="-190500" algn="l" rtl="0">
              <a:spcBef>
                <a:spcPts val="0"/>
              </a:spcBef>
              <a:spcAft>
                <a:spcPts val="0"/>
              </a:spcAft>
              <a:buClr>
                <a:schemeClr val="dk1"/>
              </a:buClr>
              <a:buSzPts val="1100"/>
              <a:buFont typeface="Arial"/>
              <a:buNone/>
            </a:pPr>
            <a:r>
              <a:rPr lang="en-US" sz="1100"/>
              <a:t>· Provides leadership in coordinating Regional Chairs in the organization and delivery of quarterly User Group meetings across New York State.</a:t>
            </a:r>
            <a:endParaRPr sz="1100"/>
          </a:p>
          <a:p>
            <a:pPr marL="342900" marR="0" lvl="0" indent="-190500" algn="l" rtl="0">
              <a:spcBef>
                <a:spcPts val="0"/>
              </a:spcBef>
              <a:spcAft>
                <a:spcPts val="0"/>
              </a:spcAft>
              <a:buClr>
                <a:schemeClr val="dk1"/>
              </a:buClr>
              <a:buSzPts val="1100"/>
              <a:buFont typeface="Arial"/>
              <a:buNone/>
            </a:pPr>
            <a:endParaRPr sz="1100" b="1"/>
          </a:p>
          <a:p>
            <a:pPr marL="342900" marR="0" lvl="0" indent="-190500" algn="l" rtl="0">
              <a:spcBef>
                <a:spcPts val="0"/>
              </a:spcBef>
              <a:spcAft>
                <a:spcPts val="0"/>
              </a:spcAft>
              <a:buClr>
                <a:schemeClr val="dk1"/>
              </a:buClr>
              <a:buSzPts val="1100"/>
              <a:buFont typeface="Arial"/>
              <a:buNone/>
            </a:pPr>
            <a:r>
              <a:rPr lang="en-US" sz="1100" b="1"/>
              <a:t>Mentoring:</a:t>
            </a:r>
            <a:endParaRPr sz="1100" b="1"/>
          </a:p>
          <a:p>
            <a:pPr marL="342900" marR="0" lvl="0" indent="-190500" algn="l" rtl="0">
              <a:spcBef>
                <a:spcPts val="0"/>
              </a:spcBef>
              <a:spcAft>
                <a:spcPts val="0"/>
              </a:spcAft>
              <a:buClr>
                <a:schemeClr val="dk1"/>
              </a:buClr>
              <a:buSzPts val="1100"/>
              <a:buFont typeface="Arial"/>
              <a:buNone/>
            </a:pPr>
            <a:r>
              <a:rPr lang="en-US" sz="1100"/>
              <a:t>· Cooperating with Executive Director and Administrative Team, establishes goals and priorities for Regional User Groups.</a:t>
            </a:r>
            <a:endParaRPr sz="1100"/>
          </a:p>
          <a:p>
            <a:pPr marL="342900" marR="0" lvl="0" indent="-190500" algn="l" rtl="0">
              <a:spcBef>
                <a:spcPts val="0"/>
              </a:spcBef>
              <a:spcAft>
                <a:spcPts val="0"/>
              </a:spcAft>
              <a:buClr>
                <a:schemeClr val="dk1"/>
              </a:buClr>
              <a:buSzPts val="1100"/>
              <a:buFont typeface="Arial"/>
              <a:buNone/>
            </a:pPr>
            <a:r>
              <a:rPr lang="en-US" sz="1100"/>
              <a:t>· Works with regional Chairs to organize locations, agendas, assessment, and progress of User Groups.</a:t>
            </a:r>
            <a:endParaRPr sz="1100"/>
          </a:p>
          <a:p>
            <a:pPr marL="342900" marR="0" lvl="0" indent="-190500" algn="l" rtl="0">
              <a:spcBef>
                <a:spcPts val="0"/>
              </a:spcBef>
              <a:spcAft>
                <a:spcPts val="0"/>
              </a:spcAft>
              <a:buClr>
                <a:schemeClr val="dk1"/>
              </a:buClr>
              <a:buSzPts val="1100"/>
              <a:buFont typeface="Arial"/>
              <a:buNone/>
            </a:pPr>
            <a:r>
              <a:rPr lang="en-US" sz="1100"/>
              <a:t>· Presents or participates in discussions about IDS Community Services and Technology at IDS events (Annual Conference, Regional User Groups, etc.) to keep members informed and gather feedback.</a:t>
            </a:r>
            <a:endParaRPr sz="1100"/>
          </a:p>
          <a:p>
            <a:pPr marL="342900" marR="0" lvl="0" indent="-190500" algn="l" rtl="0">
              <a:spcBef>
                <a:spcPts val="0"/>
              </a:spcBef>
              <a:spcAft>
                <a:spcPts val="0"/>
              </a:spcAft>
              <a:buClr>
                <a:schemeClr val="dk1"/>
              </a:buClr>
              <a:buSzPts val="1100"/>
              <a:buFont typeface="Arial"/>
              <a:buNone/>
            </a:pPr>
            <a:r>
              <a:rPr lang="en-US" sz="1100"/>
              <a:t>· Participates in IDS Administrative Team activities.</a:t>
            </a:r>
            <a:endParaRPr sz="1100"/>
          </a:p>
          <a:p>
            <a:pPr marL="342900" marR="0" lvl="0" indent="-190500" algn="l" rtl="0">
              <a:spcBef>
                <a:spcPts val="0"/>
              </a:spcBef>
              <a:spcAft>
                <a:spcPts val="0"/>
              </a:spcAft>
              <a:buClr>
                <a:schemeClr val="dk1"/>
              </a:buClr>
              <a:buSzPts val="1100"/>
              <a:buFont typeface="Arial"/>
              <a:buNone/>
            </a:pPr>
            <a:r>
              <a:rPr lang="en-US" sz="1100"/>
              <a:t>· Organizes the rotation of regional Chairs on an annual basis.</a:t>
            </a:r>
            <a:endParaRPr sz="1100"/>
          </a:p>
          <a:p>
            <a:pPr marL="342900" marR="0" lvl="0" indent="-190500" algn="l" rtl="0">
              <a:spcBef>
                <a:spcPts val="0"/>
              </a:spcBef>
              <a:spcAft>
                <a:spcPts val="0"/>
              </a:spcAft>
              <a:buClr>
                <a:schemeClr val="dk1"/>
              </a:buClr>
              <a:buSzPts val="1100"/>
              <a:buFont typeface="Arial"/>
              <a:buNone/>
            </a:pPr>
            <a:endParaRPr sz="1100" b="1"/>
          </a:p>
          <a:p>
            <a:pPr marL="342900" marR="0" lvl="0" indent="-190500" algn="l" rtl="0">
              <a:spcBef>
                <a:spcPts val="0"/>
              </a:spcBef>
              <a:spcAft>
                <a:spcPts val="0"/>
              </a:spcAft>
              <a:buClr>
                <a:schemeClr val="dk1"/>
              </a:buClr>
              <a:buSzPts val="1100"/>
              <a:buFont typeface="Arial"/>
              <a:buNone/>
            </a:pPr>
            <a:r>
              <a:rPr lang="en-US" sz="1100" b="1" u="sng"/>
              <a:t>ADDITIONAL DUTIES AND RESPONSIBILITIES</a:t>
            </a:r>
            <a:endParaRPr sz="1100" b="1" u="sng"/>
          </a:p>
          <a:p>
            <a:pPr marL="342900" marR="0" lvl="0" indent="-190500" algn="l" rtl="0">
              <a:spcBef>
                <a:spcPts val="0"/>
              </a:spcBef>
              <a:spcAft>
                <a:spcPts val="0"/>
              </a:spcAft>
              <a:buClr>
                <a:schemeClr val="dk1"/>
              </a:buClr>
              <a:buSzPts val="1100"/>
              <a:buFont typeface="Arial"/>
              <a:buNone/>
            </a:pPr>
            <a:endParaRPr sz="1100" b="1" u="sng"/>
          </a:p>
          <a:p>
            <a:pPr marL="342900" marR="0" lvl="0" indent="-190500" algn="l" rtl="0">
              <a:spcBef>
                <a:spcPts val="0"/>
              </a:spcBef>
              <a:spcAft>
                <a:spcPts val="0"/>
              </a:spcAft>
              <a:buClr>
                <a:schemeClr val="dk1"/>
              </a:buClr>
              <a:buSzPts val="1100"/>
              <a:buFont typeface="Arial"/>
              <a:buNone/>
            </a:pPr>
            <a:r>
              <a:rPr lang="en-US" sz="1100"/>
              <a:t>· Support the IDS Project Administrative Team at the OCLC Resource Sharing Conference and the IDS Project Annual Conference, including representation at poster sessions and presentations.</a:t>
            </a:r>
            <a:endParaRPr sz="1100"/>
          </a:p>
          <a:p>
            <a:pPr marL="342900" marR="0" lvl="0" indent="-190500" algn="l" rtl="0">
              <a:spcBef>
                <a:spcPts val="0"/>
              </a:spcBef>
              <a:spcAft>
                <a:spcPts val="0"/>
              </a:spcAft>
              <a:buClr>
                <a:schemeClr val="dk1"/>
              </a:buClr>
              <a:buSzPts val="2400"/>
              <a:buFont typeface="Arial"/>
              <a:buNone/>
            </a:pPr>
            <a:endParaRPr/>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352500" y="162801"/>
            <a:ext cx="8439000" cy="56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C8C2B"/>
              </a:buClr>
              <a:buSzPts val="2800"/>
              <a:buFont typeface="Arial"/>
              <a:buNone/>
            </a:pPr>
            <a:r>
              <a:rPr lang="en-US" sz="2800" u="sng"/>
              <a:t>Topic Selection and Planning</a:t>
            </a:r>
            <a:endParaRPr sz="2800" b="1" i="0" u="sng" strike="noStrike" cap="none">
              <a:solidFill>
                <a:srgbClr val="4C8C2B"/>
              </a:solidFill>
              <a:latin typeface="Arial"/>
              <a:ea typeface="Arial"/>
              <a:cs typeface="Arial"/>
              <a:sym typeface="Arial"/>
            </a:endParaRPr>
          </a:p>
        </p:txBody>
      </p:sp>
      <p:sp>
        <p:nvSpPr>
          <p:cNvPr id="155" name="Shape 155"/>
          <p:cNvSpPr txBox="1">
            <a:spLocks noGrp="1"/>
          </p:cNvSpPr>
          <p:nvPr>
            <p:ph type="body" idx="2"/>
          </p:nvPr>
        </p:nvSpPr>
        <p:spPr>
          <a:xfrm>
            <a:off x="304800" y="590550"/>
            <a:ext cx="8439000" cy="3956700"/>
          </a:xfrm>
          <a:prstGeom prst="rect">
            <a:avLst/>
          </a:prstGeom>
          <a:noFill/>
          <a:ln>
            <a:noFill/>
          </a:ln>
        </p:spPr>
        <p:txBody>
          <a:bodyPr spcFirstLastPara="1" wrap="square" lIns="91425" tIns="45700" rIns="91425" bIns="45700" anchor="t" anchorCtr="0">
            <a:noAutofit/>
          </a:bodyPr>
          <a:lstStyle/>
          <a:p>
            <a:pPr marL="342900" marR="0" lvl="0" indent="-190500" algn="l" rtl="0">
              <a:spcBef>
                <a:spcPts val="0"/>
              </a:spcBef>
              <a:spcAft>
                <a:spcPts val="0"/>
              </a:spcAft>
              <a:buClr>
                <a:schemeClr val="dk1"/>
              </a:buClr>
              <a:buSzPts val="2400"/>
              <a:buFont typeface="Arial"/>
              <a:buNone/>
            </a:pPr>
            <a:endParaRPr sz="1800" dirty="0"/>
          </a:p>
          <a:p>
            <a:pPr marL="438150" indent="-285750">
              <a:spcBef>
                <a:spcPts val="0"/>
              </a:spcBef>
            </a:pPr>
            <a:r>
              <a:rPr lang="en-US" sz="1800" dirty="0"/>
              <a:t>IDS Project Mentors meet online several times through Go-To-Meeting</a:t>
            </a:r>
            <a:endParaRPr sz="1800" dirty="0"/>
          </a:p>
          <a:p>
            <a:pPr marL="438150" indent="-285750">
              <a:spcBef>
                <a:spcPts val="0"/>
              </a:spcBef>
            </a:pPr>
            <a:endParaRPr sz="1800" dirty="0"/>
          </a:p>
          <a:p>
            <a:pPr marL="438150" indent="-285750">
              <a:spcBef>
                <a:spcPts val="0"/>
              </a:spcBef>
            </a:pPr>
            <a:r>
              <a:rPr lang="en-US" sz="1800" dirty="0"/>
              <a:t>Topics come from questions mentors receive, surveys from past RUG meetings, or suggestions from mentors or chairs. At least 1 mentor from each region helps to create a presentation. Each mentor will present for their region.</a:t>
            </a:r>
            <a:endParaRPr sz="1800" dirty="0"/>
          </a:p>
          <a:p>
            <a:pPr marL="438150" indent="-285750">
              <a:spcBef>
                <a:spcPts val="0"/>
              </a:spcBef>
            </a:pPr>
            <a:endParaRPr sz="1800" dirty="0"/>
          </a:p>
          <a:p>
            <a:pPr marL="438150" indent="-285750">
              <a:spcBef>
                <a:spcPts val="0"/>
              </a:spcBef>
            </a:pPr>
            <a:r>
              <a:rPr lang="en-US" sz="1800" dirty="0"/>
              <a:t>We have the RUG meetings at various member libraries this Spring we will be at:</a:t>
            </a:r>
            <a:endParaRPr sz="1800" dirty="0"/>
          </a:p>
          <a:p>
            <a:pPr marL="342900" marR="0" lvl="0" indent="-190500" algn="l" rtl="0">
              <a:spcBef>
                <a:spcPts val="0"/>
              </a:spcBef>
              <a:spcAft>
                <a:spcPts val="0"/>
              </a:spcAft>
              <a:buClr>
                <a:schemeClr val="dk1"/>
              </a:buClr>
              <a:buSzPts val="2400"/>
              <a:buFont typeface="Arial"/>
              <a:buNone/>
            </a:pPr>
            <a:endParaRPr sz="1800" dirty="0"/>
          </a:p>
          <a:p>
            <a:pPr marL="342900" marR="0" lvl="0" indent="-190500" algn="l" rtl="0">
              <a:spcBef>
                <a:spcPts val="0"/>
              </a:spcBef>
              <a:spcAft>
                <a:spcPts val="0"/>
              </a:spcAft>
              <a:buClr>
                <a:schemeClr val="dk1"/>
              </a:buClr>
              <a:buSzPts val="2400"/>
              <a:buFont typeface="Arial"/>
              <a:buNone/>
            </a:pPr>
            <a:r>
              <a:rPr lang="en-US" dirty="0"/>
              <a:t> </a:t>
            </a:r>
            <a:endParaRPr dirty="0"/>
          </a:p>
        </p:txBody>
      </p:sp>
      <p:pic>
        <p:nvPicPr>
          <p:cNvPr id="156" name="Shape 156"/>
          <p:cNvPicPr preferRelativeResize="0"/>
          <p:nvPr/>
        </p:nvPicPr>
        <p:blipFill>
          <a:blip r:embed="rId3">
            <a:alphaModFix/>
          </a:blip>
          <a:stretch>
            <a:fillRect/>
          </a:stretch>
        </p:blipFill>
        <p:spPr>
          <a:xfrm>
            <a:off x="3074275" y="3402163"/>
            <a:ext cx="2727000" cy="878175"/>
          </a:xfrm>
          <a:prstGeom prst="rect">
            <a:avLst/>
          </a:prstGeom>
          <a:noFill/>
          <a:ln>
            <a:noFill/>
          </a:ln>
        </p:spPr>
      </p:pic>
      <p:pic>
        <p:nvPicPr>
          <p:cNvPr id="157" name="Shape 157"/>
          <p:cNvPicPr preferRelativeResize="0"/>
          <p:nvPr/>
        </p:nvPicPr>
        <p:blipFill>
          <a:blip r:embed="rId4">
            <a:alphaModFix/>
          </a:blip>
          <a:stretch>
            <a:fillRect/>
          </a:stretch>
        </p:blipFill>
        <p:spPr>
          <a:xfrm>
            <a:off x="1428750" y="3281675"/>
            <a:ext cx="1119150" cy="1119150"/>
          </a:xfrm>
          <a:prstGeom prst="rect">
            <a:avLst/>
          </a:prstGeom>
          <a:noFill/>
          <a:ln>
            <a:noFill/>
          </a:ln>
        </p:spPr>
      </p:pic>
      <p:pic>
        <p:nvPicPr>
          <p:cNvPr id="158" name="Shape 158"/>
          <p:cNvPicPr preferRelativeResize="0"/>
          <p:nvPr/>
        </p:nvPicPr>
        <p:blipFill>
          <a:blip r:embed="rId5">
            <a:alphaModFix/>
          </a:blip>
          <a:stretch>
            <a:fillRect/>
          </a:stretch>
        </p:blipFill>
        <p:spPr>
          <a:xfrm>
            <a:off x="6327650" y="3240484"/>
            <a:ext cx="2183825" cy="1296091"/>
          </a:xfrm>
          <a:prstGeom prst="rect">
            <a:avLst/>
          </a:prstGeom>
          <a:noFill/>
          <a:ln w="9525" cap="flat" cmpd="sng">
            <a:solidFill>
              <a:srgbClr val="000000"/>
            </a:solidFill>
            <a:prstDash val="solid"/>
            <a:round/>
            <a:headEnd type="none" w="sm" len="sm"/>
            <a:tailEnd type="none" w="sm" len="sm"/>
          </a:ln>
        </p:spPr>
      </p:pic>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340786" y="343304"/>
            <a:ext cx="8439000" cy="68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C8C2B"/>
              </a:buClr>
              <a:buSzPts val="2800"/>
              <a:buFont typeface="Arial"/>
              <a:buNone/>
            </a:pPr>
            <a:r>
              <a:rPr lang="en-US" sz="2800" u="sng"/>
              <a:t>Chair</a:t>
            </a:r>
            <a:endParaRPr sz="2800" b="1" i="0" u="sng" strike="noStrike" cap="none">
              <a:solidFill>
                <a:srgbClr val="4C8C2B"/>
              </a:solidFill>
              <a:latin typeface="Arial"/>
              <a:ea typeface="Arial"/>
              <a:cs typeface="Arial"/>
              <a:sym typeface="Arial"/>
            </a:endParaRPr>
          </a:p>
        </p:txBody>
      </p:sp>
      <p:sp>
        <p:nvSpPr>
          <p:cNvPr id="164" name="Shape 164"/>
          <p:cNvSpPr txBox="1">
            <a:spLocks noGrp="1"/>
          </p:cNvSpPr>
          <p:nvPr>
            <p:ph type="body" idx="2"/>
          </p:nvPr>
        </p:nvSpPr>
        <p:spPr>
          <a:xfrm>
            <a:off x="340775" y="819150"/>
            <a:ext cx="8439000" cy="3582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US" sz="1400" b="1" dirty="0">
                <a:latin typeface="Calibri"/>
                <a:ea typeface="Calibri"/>
                <a:cs typeface="Calibri"/>
                <a:sym typeface="Calibri"/>
              </a:rPr>
              <a:t>GENERAL</a:t>
            </a:r>
            <a:r>
              <a:rPr lang="en-US" sz="1400" dirty="0">
                <a:latin typeface="Calibri"/>
                <a:ea typeface="Calibri"/>
                <a:cs typeface="Calibri"/>
                <a:sym typeface="Calibri"/>
              </a:rPr>
              <a:t> </a:t>
            </a:r>
            <a:endParaRPr sz="1400" dirty="0">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endParaRPr sz="1400" dirty="0">
              <a:latin typeface="Calibri"/>
              <a:ea typeface="Calibri"/>
              <a:cs typeface="Calibri"/>
              <a:sym typeface="Calibri"/>
            </a:endParaRPr>
          </a:p>
          <a:p>
            <a:pPr marL="457200" lvl="0" indent="-317500" rtl="0">
              <a:lnSpc>
                <a:spcPct val="115000"/>
              </a:lnSpc>
              <a:spcBef>
                <a:spcPts val="0"/>
              </a:spcBef>
              <a:spcAft>
                <a:spcPts val="0"/>
              </a:spcAft>
              <a:buSzPts val="1400"/>
              <a:buFont typeface="Calibri"/>
              <a:buChar char="-"/>
            </a:pPr>
            <a:r>
              <a:rPr lang="en-US" sz="1400" dirty="0">
                <a:latin typeface="Calibri"/>
                <a:ea typeface="Calibri"/>
                <a:cs typeface="Calibri"/>
                <a:sym typeface="Calibri"/>
              </a:rPr>
              <a:t>Collaborates with Regional User Group Chairs and IDS Project Mentors to plan for and present at bi-annual IDS Project Regional User Group meetings. </a:t>
            </a:r>
            <a:endParaRPr sz="1400" dirty="0">
              <a:latin typeface="Calibri"/>
              <a:ea typeface="Calibri"/>
              <a:cs typeface="Calibri"/>
              <a:sym typeface="Calibri"/>
            </a:endParaRPr>
          </a:p>
          <a:p>
            <a:pPr marL="0" lvl="0" indent="0" rtl="0">
              <a:lnSpc>
                <a:spcPct val="115000"/>
              </a:lnSpc>
              <a:spcBef>
                <a:spcPts val="0"/>
              </a:spcBef>
              <a:spcAft>
                <a:spcPts val="0"/>
              </a:spcAft>
              <a:buClr>
                <a:schemeClr val="dk1"/>
              </a:buClr>
              <a:buSzPts val="1100"/>
              <a:buFont typeface="Arial"/>
              <a:buNone/>
            </a:pPr>
            <a:r>
              <a:rPr lang="en-US" sz="1400" b="1" dirty="0">
                <a:latin typeface="Calibri"/>
                <a:ea typeface="Calibri"/>
                <a:cs typeface="Calibri"/>
                <a:sym typeface="Calibri"/>
              </a:rPr>
              <a:t>DUTIES</a:t>
            </a:r>
            <a:r>
              <a:rPr lang="en-US" sz="1400" dirty="0">
                <a:latin typeface="Calibri"/>
                <a:ea typeface="Calibri"/>
                <a:cs typeface="Calibri"/>
                <a:sym typeface="Calibri"/>
              </a:rPr>
              <a:t> </a:t>
            </a:r>
            <a:endParaRPr sz="1400" dirty="0">
              <a:latin typeface="Calibri"/>
              <a:ea typeface="Calibri"/>
              <a:cs typeface="Calibri"/>
              <a:sym typeface="Calibri"/>
            </a:endParaRPr>
          </a:p>
          <a:p>
            <a:pPr marL="457200" lvl="0" indent="-317500" rtl="0">
              <a:lnSpc>
                <a:spcPct val="115000"/>
              </a:lnSpc>
              <a:spcBef>
                <a:spcPts val="0"/>
              </a:spcBef>
              <a:spcAft>
                <a:spcPts val="0"/>
              </a:spcAft>
              <a:buSzPts val="1400"/>
              <a:buFont typeface="Calibri"/>
              <a:buChar char="-"/>
            </a:pPr>
            <a:r>
              <a:rPr lang="en-US" sz="1400" dirty="0">
                <a:latin typeface="Calibri"/>
                <a:ea typeface="Calibri"/>
                <a:cs typeface="Calibri"/>
                <a:sym typeface="Calibri"/>
              </a:rPr>
              <a:t>Works with other Regional User Group Chairs and IDS Project Mentors to organize locations, agendas, assessment, and progress of User Groups. </a:t>
            </a:r>
            <a:endParaRPr sz="1400" dirty="0">
              <a:latin typeface="Calibri"/>
              <a:ea typeface="Calibri"/>
              <a:cs typeface="Calibri"/>
              <a:sym typeface="Calibri"/>
            </a:endParaRPr>
          </a:p>
          <a:p>
            <a:pPr marL="457200" lvl="0" indent="-317500" rtl="0">
              <a:lnSpc>
                <a:spcPct val="115000"/>
              </a:lnSpc>
              <a:spcBef>
                <a:spcPts val="0"/>
              </a:spcBef>
              <a:spcAft>
                <a:spcPts val="0"/>
              </a:spcAft>
              <a:buSzPts val="1400"/>
              <a:buFont typeface="Calibri"/>
              <a:buChar char="-"/>
            </a:pPr>
            <a:r>
              <a:rPr lang="en-US" sz="1400" dirty="0">
                <a:latin typeface="Calibri"/>
                <a:ea typeface="Calibri"/>
                <a:cs typeface="Calibri"/>
                <a:sym typeface="Calibri"/>
              </a:rPr>
              <a:t>Presents or participates in discussions about IDS Community Services and Technology at IDS events (Annual Conference, Regional User Groups, etc.) to keep members informed and gather feedback. </a:t>
            </a:r>
            <a:endParaRPr sz="1400" dirty="0">
              <a:latin typeface="Calibri"/>
              <a:ea typeface="Calibri"/>
              <a:cs typeface="Calibri"/>
              <a:sym typeface="Calibri"/>
            </a:endParaRPr>
          </a:p>
          <a:p>
            <a:pPr marL="457200" lvl="0" indent="-317500" rtl="0">
              <a:lnSpc>
                <a:spcPct val="115000"/>
              </a:lnSpc>
              <a:spcBef>
                <a:spcPts val="0"/>
              </a:spcBef>
              <a:spcAft>
                <a:spcPts val="0"/>
              </a:spcAft>
              <a:buSzPts val="1400"/>
              <a:buFont typeface="Calibri"/>
              <a:buChar char="-"/>
            </a:pPr>
            <a:r>
              <a:rPr lang="en-US" sz="1400" dirty="0">
                <a:latin typeface="Calibri"/>
                <a:ea typeface="Calibri"/>
                <a:cs typeface="Calibri"/>
                <a:sym typeface="Calibri"/>
              </a:rPr>
              <a:t>Works with Creative Technologist and IDS Project secretary to plan logistics of User Groups including food and travel. </a:t>
            </a:r>
            <a:endParaRPr sz="1400" dirty="0">
              <a:latin typeface="Calibri"/>
              <a:ea typeface="Calibri"/>
              <a:cs typeface="Calibri"/>
              <a:sym typeface="Calibri"/>
            </a:endParaRPr>
          </a:p>
          <a:p>
            <a:pPr marL="457200" lvl="0" indent="-317500" rtl="0">
              <a:lnSpc>
                <a:spcPct val="115000"/>
              </a:lnSpc>
              <a:spcBef>
                <a:spcPts val="0"/>
              </a:spcBef>
              <a:spcAft>
                <a:spcPts val="0"/>
              </a:spcAft>
              <a:buSzPts val="1400"/>
              <a:buFont typeface="Calibri"/>
              <a:buChar char="-"/>
            </a:pPr>
            <a:r>
              <a:rPr lang="en-US" sz="1400" dirty="0">
                <a:latin typeface="Calibri"/>
                <a:ea typeface="Calibri"/>
                <a:cs typeface="Calibri"/>
                <a:sym typeface="Calibri"/>
              </a:rPr>
              <a:t>Contact for members with any User Group Questions/Ideas/Concerns. </a:t>
            </a:r>
            <a:endParaRPr sz="1400" dirty="0">
              <a:latin typeface="Calibri"/>
              <a:ea typeface="Calibri"/>
              <a:cs typeface="Calibri"/>
              <a:sym typeface="Calibri"/>
            </a:endParaRPr>
          </a:p>
          <a:p>
            <a:pPr marL="342900" marR="0" lvl="0" indent="-190500" algn="l" rtl="0">
              <a:spcBef>
                <a:spcPts val="0"/>
              </a:spcBef>
              <a:spcAft>
                <a:spcPts val="0"/>
              </a:spcAft>
              <a:buClr>
                <a:schemeClr val="dk1"/>
              </a:buClr>
              <a:buSzPts val="2400"/>
              <a:buFont typeface="Arial"/>
              <a:buNone/>
            </a:pPr>
            <a:r>
              <a:rPr lang="en-US" sz="1800" dirty="0"/>
              <a:t>  </a:t>
            </a:r>
            <a:r>
              <a:rPr lang="en-US" dirty="0"/>
              <a:t> </a:t>
            </a:r>
            <a:r>
              <a:rPr lang="en-US" sz="1400" dirty="0"/>
              <a:t>The chairs volunteer for one year but they can continue as the chair for more than one year. Chairs receive free registration for the IDS Project Conference.</a:t>
            </a:r>
            <a:endParaRPr sz="1400" dirty="0"/>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340786" y="343304"/>
            <a:ext cx="8439000" cy="68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4C8C2B"/>
              </a:buClr>
              <a:buSzPts val="2800"/>
              <a:buFont typeface="Arial"/>
              <a:buNone/>
            </a:pPr>
            <a:r>
              <a:rPr lang="en-US" sz="2800"/>
              <a:t>Benefits of attending in their own words</a:t>
            </a:r>
            <a:endParaRPr sz="2800" b="1" i="0" u="none" strike="noStrike" cap="none">
              <a:solidFill>
                <a:srgbClr val="4C8C2B"/>
              </a:solidFill>
              <a:latin typeface="Arial"/>
              <a:ea typeface="Arial"/>
              <a:cs typeface="Arial"/>
              <a:sym typeface="Arial"/>
            </a:endParaRPr>
          </a:p>
        </p:txBody>
      </p:sp>
      <p:pic>
        <p:nvPicPr>
          <p:cNvPr id="170" name="Shape 170"/>
          <p:cNvPicPr preferRelativeResize="0"/>
          <p:nvPr/>
        </p:nvPicPr>
        <p:blipFill>
          <a:blip r:embed="rId3">
            <a:alphaModFix/>
          </a:blip>
          <a:stretch>
            <a:fillRect/>
          </a:stretch>
        </p:blipFill>
        <p:spPr>
          <a:xfrm rot="21408501">
            <a:off x="182825" y="1136023"/>
            <a:ext cx="8765364" cy="636310"/>
          </a:xfrm>
          <a:prstGeom prst="rect">
            <a:avLst/>
          </a:prstGeom>
          <a:ln>
            <a:noFill/>
          </a:ln>
          <a:effectLst>
            <a:outerShdw blurRad="190500" algn="tl" rotWithShape="0">
              <a:srgbClr val="000000">
                <a:alpha val="70000"/>
              </a:srgbClr>
            </a:outerShdw>
          </a:effectLst>
        </p:spPr>
      </p:pic>
      <p:pic>
        <p:nvPicPr>
          <p:cNvPr id="171" name="Shape 171"/>
          <p:cNvPicPr preferRelativeResize="0"/>
          <p:nvPr/>
        </p:nvPicPr>
        <p:blipFill>
          <a:blip r:embed="rId4">
            <a:alphaModFix/>
          </a:blip>
          <a:stretch>
            <a:fillRect/>
          </a:stretch>
        </p:blipFill>
        <p:spPr>
          <a:xfrm>
            <a:off x="594431" y="2515181"/>
            <a:ext cx="8332719" cy="544784"/>
          </a:xfrm>
          <a:prstGeom prst="rect">
            <a:avLst/>
          </a:prstGeom>
          <a:ln>
            <a:noFill/>
          </a:ln>
          <a:effectLst>
            <a:outerShdw blurRad="190500" algn="tl" rotWithShape="0">
              <a:srgbClr val="000000">
                <a:alpha val="70000"/>
              </a:srgbClr>
            </a:outerShdw>
          </a:effectLst>
        </p:spPr>
      </p:pic>
      <p:pic>
        <p:nvPicPr>
          <p:cNvPr id="172" name="Shape 172"/>
          <p:cNvPicPr preferRelativeResize="0"/>
          <p:nvPr/>
        </p:nvPicPr>
        <p:blipFill>
          <a:blip r:embed="rId5">
            <a:alphaModFix/>
          </a:blip>
          <a:stretch>
            <a:fillRect/>
          </a:stretch>
        </p:blipFill>
        <p:spPr>
          <a:xfrm rot="21398306">
            <a:off x="231181" y="3292258"/>
            <a:ext cx="8668650" cy="406570"/>
          </a:xfrm>
          <a:prstGeom prst="rect">
            <a:avLst/>
          </a:prstGeom>
          <a:ln>
            <a:noFill/>
          </a:ln>
          <a:effectLst>
            <a:outerShdw blurRad="190500" algn="tl" rotWithShape="0">
              <a:srgbClr val="000000">
                <a:alpha val="70000"/>
              </a:srgbClr>
            </a:outerShdw>
          </a:effectLst>
        </p:spPr>
      </p:pic>
      <p:pic>
        <p:nvPicPr>
          <p:cNvPr id="173" name="Shape 173"/>
          <p:cNvPicPr preferRelativeResize="0"/>
          <p:nvPr/>
        </p:nvPicPr>
        <p:blipFill>
          <a:blip r:embed="rId6">
            <a:alphaModFix/>
          </a:blip>
          <a:stretch>
            <a:fillRect/>
          </a:stretch>
        </p:blipFill>
        <p:spPr>
          <a:xfrm rot="292655">
            <a:off x="3941610" y="1917917"/>
            <a:ext cx="4354241" cy="412897"/>
          </a:xfrm>
          <a:prstGeom prst="rect">
            <a:avLst/>
          </a:prstGeom>
          <a:ln>
            <a:noFill/>
          </a:ln>
          <a:effectLst>
            <a:outerShdw blurRad="190500" algn="tl" rotWithShape="0">
              <a:srgbClr val="000000">
                <a:alpha val="70000"/>
              </a:srgbClr>
            </a:outerShdw>
          </a:effectLst>
        </p:spPr>
      </p:pic>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3090850" y="2327575"/>
            <a:ext cx="6141300" cy="639000"/>
          </a:xfrm>
          <a:prstGeom prst="rect">
            <a:avLst/>
          </a:prstGeom>
          <a:noFill/>
          <a:ln>
            <a:noFill/>
          </a:ln>
        </p:spPr>
        <p:txBody>
          <a:bodyPr spcFirstLastPara="1" wrap="square" lIns="0" tIns="0" rIns="182875" bIns="45700" anchor="t" anchorCtr="0">
            <a:noAutofit/>
          </a:bodyPr>
          <a:lstStyle/>
          <a:p>
            <a:pPr marL="0" marR="0" lvl="0" indent="0" algn="l" rtl="0">
              <a:lnSpc>
                <a:spcPct val="90000"/>
              </a:lnSpc>
              <a:spcBef>
                <a:spcPts val="0"/>
              </a:spcBef>
              <a:spcAft>
                <a:spcPts val="0"/>
              </a:spcAft>
              <a:buClr>
                <a:schemeClr val="dk1"/>
              </a:buClr>
              <a:buSzPts val="2040"/>
              <a:buFont typeface="Arial"/>
              <a:buNone/>
            </a:pPr>
            <a:r>
              <a:rPr lang="en-US" sz="2040" b="1" i="0" u="none" strike="noStrike" cap="none">
                <a:solidFill>
                  <a:schemeClr val="dk1"/>
                </a:solidFill>
                <a:latin typeface="Arial"/>
                <a:ea typeface="Arial"/>
                <a:cs typeface="Arial"/>
                <a:sym typeface="Arial"/>
              </a:rPr>
              <a:t>Director of User Services and Resource Sharing </a:t>
            </a:r>
            <a:endParaRPr sz="2040" b="1"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040"/>
              <a:buFont typeface="Arial"/>
              <a:buNone/>
            </a:pPr>
            <a:r>
              <a:rPr lang="en-US" sz="2040" b="1"/>
              <a:t>The </a:t>
            </a:r>
            <a:r>
              <a:rPr lang="en-US" sz="2040" b="1" i="0" u="none" strike="noStrike" cap="none">
                <a:solidFill>
                  <a:schemeClr val="dk1"/>
                </a:solidFill>
                <a:latin typeface="Arial"/>
                <a:ea typeface="Arial"/>
                <a:cs typeface="Arial"/>
                <a:sym typeface="Arial"/>
              </a:rPr>
              <a:t>Claremont Colleges Library</a:t>
            </a:r>
            <a:endParaRPr sz="2040" b="0" i="0" u="none" strike="noStrike" cap="none">
              <a:solidFill>
                <a:schemeClr val="dk1"/>
              </a:solidFill>
              <a:latin typeface="Arial"/>
              <a:ea typeface="Arial"/>
              <a:cs typeface="Arial"/>
              <a:sym typeface="Arial"/>
            </a:endParaRPr>
          </a:p>
        </p:txBody>
      </p:sp>
      <p:sp>
        <p:nvSpPr>
          <p:cNvPr id="179" name="Shape 179"/>
          <p:cNvSpPr txBox="1">
            <a:spLocks noGrp="1"/>
          </p:cNvSpPr>
          <p:nvPr>
            <p:ph type="body" idx="3"/>
          </p:nvPr>
        </p:nvSpPr>
        <p:spPr>
          <a:xfrm>
            <a:off x="3090835" y="1791337"/>
            <a:ext cx="5030277" cy="488156"/>
          </a:xfrm>
          <a:prstGeom prst="rect">
            <a:avLst/>
          </a:prstGeom>
          <a:noFill/>
          <a:ln>
            <a:noFill/>
          </a:ln>
        </p:spPr>
        <p:txBody>
          <a:bodyPr spcFirstLastPara="1" wrap="square" lIns="0" tIns="45700" rIns="182875" bIns="0" anchor="b" anchorCtr="0">
            <a:noAutofit/>
          </a:bodyPr>
          <a:lstStyle/>
          <a:p>
            <a:pPr marL="0" marR="0" lvl="0" indent="0" algn="l" rtl="0">
              <a:spcBef>
                <a:spcPts val="0"/>
              </a:spcBef>
              <a:spcAft>
                <a:spcPts val="0"/>
              </a:spcAft>
              <a:buClr>
                <a:srgbClr val="4C8C2B"/>
              </a:buClr>
              <a:buSzPts val="3600"/>
              <a:buFont typeface="Arial"/>
              <a:buNone/>
            </a:pPr>
            <a:r>
              <a:rPr lang="en-US" sz="3600" b="1" i="0" u="none" strike="noStrike" cap="none">
                <a:solidFill>
                  <a:srgbClr val="4C8C2B"/>
                </a:solidFill>
                <a:latin typeface="Arial"/>
                <a:ea typeface="Arial"/>
                <a:cs typeface="Arial"/>
                <a:sym typeface="Arial"/>
              </a:rPr>
              <a:t>Micquel Little</a:t>
            </a:r>
            <a:endParaRPr sz="3600" b="1" i="0" u="none" strike="noStrike" cap="none">
              <a:solidFill>
                <a:srgbClr val="4C8C2B"/>
              </a:solidFill>
              <a:latin typeface="Arial"/>
              <a:ea typeface="Arial"/>
              <a:cs typeface="Arial"/>
              <a:sym typeface="Arial"/>
            </a:endParaRPr>
          </a:p>
        </p:txBody>
      </p:sp>
      <p:pic>
        <p:nvPicPr>
          <p:cNvPr id="180" name="Shape 180"/>
          <p:cNvPicPr preferRelativeResize="0"/>
          <p:nvPr/>
        </p:nvPicPr>
        <p:blipFill>
          <a:blip r:embed="rId3">
            <a:alphaModFix/>
          </a:blip>
          <a:stretch>
            <a:fillRect/>
          </a:stretch>
        </p:blipFill>
        <p:spPr>
          <a:xfrm>
            <a:off x="909249" y="1228450"/>
            <a:ext cx="1715575" cy="2686600"/>
          </a:xfrm>
          <a:prstGeom prst="rect">
            <a:avLst/>
          </a:prstGeom>
          <a:noFill/>
          <a:ln>
            <a:noFill/>
          </a:ln>
        </p:spPr>
      </p:pic>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774914" y="782961"/>
            <a:ext cx="7377193" cy="3138110"/>
          </a:xfrm>
          <a:prstGeom prst="rect">
            <a:avLst/>
          </a:prstGeom>
          <a:noFill/>
          <a:ln>
            <a:noFill/>
          </a:ln>
        </p:spPr>
        <p:txBody>
          <a:bodyPr spcFirstLastPara="1" wrap="square" lIns="91425" tIns="45700" rIns="91425" bIns="365750" anchor="ctr" anchorCtr="0">
            <a:noAutofit/>
          </a:bodyPr>
          <a:lstStyle/>
          <a:p>
            <a:pPr marL="0" marR="0" lvl="0" indent="0" algn="l" rtl="0">
              <a:spcBef>
                <a:spcPts val="0"/>
              </a:spcBef>
              <a:spcAft>
                <a:spcPts val="0"/>
              </a:spcAft>
              <a:buClr>
                <a:schemeClr val="lt1"/>
              </a:buClr>
              <a:buSzPts val="5400"/>
              <a:buFont typeface="Arial"/>
              <a:buNone/>
            </a:pPr>
            <a:r>
              <a:rPr lang="en-US" sz="5400" b="0" i="0" u="none" strike="noStrike" cap="none">
                <a:solidFill>
                  <a:schemeClr val="lt1"/>
                </a:solidFill>
                <a:latin typeface="Arial"/>
                <a:ea typeface="Arial"/>
                <a:cs typeface="Arial"/>
                <a:sym typeface="Arial"/>
              </a:rPr>
              <a:t>Online Learning Institute</a:t>
            </a:r>
            <a:endParaRPr sz="5400" b="0" i="0" u="none" strike="noStrike" cap="none">
              <a:solidFill>
                <a:schemeClr val="lt1"/>
              </a:solidFill>
              <a:latin typeface="Arial"/>
              <a:ea typeface="Arial"/>
              <a:cs typeface="Arial"/>
              <a:sym typeface="Arial"/>
            </a:endParaRPr>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body" idx="2"/>
          </p:nvPr>
        </p:nvSpPr>
        <p:spPr>
          <a:xfrm>
            <a:off x="340775" y="1689324"/>
            <a:ext cx="8439000" cy="2481900"/>
          </a:xfrm>
          <a:prstGeom prst="rect">
            <a:avLst/>
          </a:prstGeom>
          <a:noFill/>
          <a:ln>
            <a:noFill/>
          </a:ln>
        </p:spPr>
        <p:txBody>
          <a:bodyPr spcFirstLastPara="1" wrap="square" lIns="91425" tIns="45700" rIns="91425" bIns="45700" anchor="t" anchorCtr="0">
            <a:noAutofit/>
          </a:bodyPr>
          <a:lstStyle/>
          <a:p>
            <a:pPr marL="342900" marR="0" lvl="0" indent="-190500" algn="l" rtl="0">
              <a:spcBef>
                <a:spcPts val="0"/>
              </a:spcBef>
              <a:spcAft>
                <a:spcPts val="0"/>
              </a:spcAft>
              <a:buClr>
                <a:schemeClr val="dk1"/>
              </a:buClr>
              <a:buSzPts val="1100"/>
              <a:buFont typeface="Arial"/>
              <a:buNone/>
            </a:pPr>
            <a:r>
              <a:rPr lang="en-US" sz="1800" dirty="0">
                <a:solidFill>
                  <a:srgbClr val="333333"/>
                </a:solidFill>
                <a:highlight>
                  <a:srgbClr val="FFFFFF"/>
                </a:highlight>
              </a:rPr>
              <a:t>IDS Project developed the Online Learning Institute in </a:t>
            </a:r>
            <a:r>
              <a:rPr lang="en-US" sz="1800" b="1" dirty="0">
                <a:solidFill>
                  <a:srgbClr val="333333"/>
                </a:solidFill>
                <a:highlight>
                  <a:srgbClr val="FFFFFF"/>
                </a:highlight>
              </a:rPr>
              <a:t>January 2014</a:t>
            </a:r>
            <a:r>
              <a:rPr lang="en-US" sz="1800" dirty="0">
                <a:solidFill>
                  <a:srgbClr val="333333"/>
                </a:solidFill>
                <a:highlight>
                  <a:srgbClr val="FFFFFF"/>
                </a:highlight>
              </a:rPr>
              <a:t> in an effort to meet the needs of our members as well as provide </a:t>
            </a:r>
            <a:r>
              <a:rPr lang="en-US" sz="1800" b="1" dirty="0">
                <a:solidFill>
                  <a:srgbClr val="333333"/>
                </a:solidFill>
                <a:highlight>
                  <a:srgbClr val="FFFFFF"/>
                </a:highlight>
              </a:rPr>
              <a:t>nationwide support for resource sharing training and discussion</a:t>
            </a:r>
            <a:r>
              <a:rPr lang="en-US" sz="1800" dirty="0">
                <a:solidFill>
                  <a:srgbClr val="333333"/>
                </a:solidFill>
                <a:highlight>
                  <a:srgbClr val="FFFFFF"/>
                </a:highlight>
              </a:rPr>
              <a:t>. A growing number of courses include instructional videos, resource materials, discussion opportunities, and web conferences to </a:t>
            </a:r>
            <a:r>
              <a:rPr lang="en-US" sz="1800" b="1" dirty="0">
                <a:solidFill>
                  <a:srgbClr val="333333"/>
                </a:solidFill>
                <a:highlight>
                  <a:srgbClr val="FFFFFF"/>
                </a:highlight>
              </a:rPr>
              <a:t>enhance access to professionals in the field of resource sharing.</a:t>
            </a:r>
            <a:r>
              <a:rPr lang="en-US" sz="1800" dirty="0">
                <a:solidFill>
                  <a:srgbClr val="333333"/>
                </a:solidFill>
                <a:highlight>
                  <a:srgbClr val="FFFFFF"/>
                </a:highlight>
              </a:rPr>
              <a:t> Provided by a nationwide network of colleagues to encourage discussion, troubleshooting and innovation throughout the field of resource sharing. </a:t>
            </a:r>
            <a:endParaRPr sz="1800" dirty="0">
              <a:solidFill>
                <a:srgbClr val="333333"/>
              </a:solidFill>
              <a:highlight>
                <a:srgbClr val="FFFFFF"/>
              </a:highlight>
            </a:endParaRPr>
          </a:p>
          <a:p>
            <a:pPr marL="342900" marR="0" lvl="0" indent="-190500" algn="l" rtl="0">
              <a:spcBef>
                <a:spcPts val="0"/>
              </a:spcBef>
              <a:spcAft>
                <a:spcPts val="0"/>
              </a:spcAft>
              <a:buClr>
                <a:schemeClr val="dk1"/>
              </a:buClr>
              <a:buSzPts val="2400"/>
              <a:buFont typeface="Arial"/>
              <a:buNone/>
            </a:pPr>
            <a:endParaRPr dirty="0"/>
          </a:p>
        </p:txBody>
      </p:sp>
      <p:pic>
        <p:nvPicPr>
          <p:cNvPr id="191" name="Shape 191"/>
          <p:cNvPicPr preferRelativeResize="0"/>
          <p:nvPr/>
        </p:nvPicPr>
        <p:blipFill>
          <a:blip r:embed="rId3">
            <a:alphaModFix/>
          </a:blip>
          <a:stretch>
            <a:fillRect/>
          </a:stretch>
        </p:blipFill>
        <p:spPr>
          <a:xfrm>
            <a:off x="2534784" y="258572"/>
            <a:ext cx="4050976" cy="1245900"/>
          </a:xfrm>
          <a:prstGeom prst="rect">
            <a:avLst/>
          </a:prstGeom>
          <a:noFill/>
          <a:ln>
            <a:noFill/>
          </a:ln>
        </p:spPr>
      </p:pic>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3090843" y="2327578"/>
            <a:ext cx="5030269" cy="639129"/>
          </a:xfrm>
          <a:prstGeom prst="rect">
            <a:avLst/>
          </a:prstGeom>
          <a:noFill/>
          <a:ln>
            <a:noFill/>
          </a:ln>
        </p:spPr>
        <p:txBody>
          <a:bodyPr spcFirstLastPara="1" wrap="square" lIns="0" tIns="0" rIns="182875" bIns="45700" anchor="t" anchorCtr="0">
            <a:noAutofit/>
          </a:bodyPr>
          <a:lstStyle/>
          <a:p>
            <a:pPr marL="0" marR="0" lvl="0" indent="0" algn="l" rtl="0">
              <a:lnSpc>
                <a:spcPct val="80000"/>
              </a:lnSpc>
              <a:spcBef>
                <a:spcPts val="0"/>
              </a:spcBef>
              <a:spcAft>
                <a:spcPts val="0"/>
              </a:spcAft>
              <a:buClr>
                <a:schemeClr val="dk1"/>
              </a:buClr>
              <a:buSzPts val="2220"/>
              <a:buFont typeface="Arial"/>
              <a:buNone/>
            </a:pPr>
            <a:r>
              <a:rPr lang="en-US" sz="2220" b="0" i="0" u="none" strike="noStrike" cap="none">
                <a:solidFill>
                  <a:schemeClr val="dk1"/>
                </a:solidFill>
                <a:latin typeface="Arial"/>
                <a:ea typeface="Arial"/>
                <a:cs typeface="Arial"/>
                <a:sym typeface="Arial"/>
              </a:rPr>
              <a:t>Head of Library Resource Sharing </a:t>
            </a:r>
            <a:endParaRPr sz="2220" b="0" i="0" u="none" strike="noStrike" cap="none">
              <a:solidFill>
                <a:schemeClr val="dk1"/>
              </a:solidFill>
              <a:latin typeface="Arial"/>
              <a:ea typeface="Arial"/>
              <a:cs typeface="Arial"/>
              <a:sym typeface="Arial"/>
            </a:endParaRPr>
          </a:p>
          <a:p>
            <a:pPr marL="0" marR="0" lvl="0" indent="0" algn="l" rtl="0">
              <a:lnSpc>
                <a:spcPct val="80000"/>
              </a:lnSpc>
              <a:spcBef>
                <a:spcPts val="0"/>
              </a:spcBef>
              <a:spcAft>
                <a:spcPts val="0"/>
              </a:spcAft>
              <a:buClr>
                <a:schemeClr val="dk1"/>
              </a:buClr>
              <a:buSzPts val="2220"/>
              <a:buFont typeface="Arial"/>
              <a:buNone/>
            </a:pPr>
            <a:r>
              <a:rPr lang="en-US" sz="2220" b="0" i="0" u="none" strike="noStrike" cap="none">
                <a:solidFill>
                  <a:schemeClr val="dk1"/>
                </a:solidFill>
                <a:latin typeface="Arial"/>
                <a:ea typeface="Arial"/>
                <a:cs typeface="Arial"/>
                <a:sym typeface="Arial"/>
              </a:rPr>
              <a:t>The Graduate Center, CUNY</a:t>
            </a:r>
            <a:endParaRPr sz="2220" b="0" i="0" u="none" strike="noStrike" cap="none">
              <a:solidFill>
                <a:schemeClr val="dk1"/>
              </a:solidFill>
              <a:latin typeface="Arial"/>
              <a:ea typeface="Arial"/>
              <a:cs typeface="Arial"/>
              <a:sym typeface="Arial"/>
            </a:endParaRPr>
          </a:p>
        </p:txBody>
      </p:sp>
      <p:sp>
        <p:nvSpPr>
          <p:cNvPr id="77" name="Shape 77"/>
          <p:cNvSpPr txBox="1">
            <a:spLocks noGrp="1"/>
          </p:cNvSpPr>
          <p:nvPr>
            <p:ph type="body" idx="3"/>
          </p:nvPr>
        </p:nvSpPr>
        <p:spPr>
          <a:xfrm>
            <a:off x="3090835" y="1791337"/>
            <a:ext cx="5030277" cy="488156"/>
          </a:xfrm>
          <a:prstGeom prst="rect">
            <a:avLst/>
          </a:prstGeom>
          <a:noFill/>
          <a:ln>
            <a:noFill/>
          </a:ln>
        </p:spPr>
        <p:txBody>
          <a:bodyPr spcFirstLastPara="1" wrap="square" lIns="0" tIns="45700" rIns="182875" bIns="0" anchor="b" anchorCtr="0">
            <a:noAutofit/>
          </a:bodyPr>
          <a:lstStyle/>
          <a:p>
            <a:pPr marL="0" marR="0" lvl="0" indent="0" algn="l" rtl="0">
              <a:spcBef>
                <a:spcPts val="0"/>
              </a:spcBef>
              <a:spcAft>
                <a:spcPts val="0"/>
              </a:spcAft>
              <a:buClr>
                <a:srgbClr val="4C8C2B"/>
              </a:buClr>
              <a:buSzPts val="3600"/>
              <a:buFont typeface="Arial"/>
              <a:buNone/>
            </a:pPr>
            <a:r>
              <a:rPr lang="en-US" sz="3600" b="1" i="0" u="none" strike="noStrike" cap="none">
                <a:solidFill>
                  <a:srgbClr val="4C8C2B"/>
                </a:solidFill>
                <a:latin typeface="Arial"/>
                <a:ea typeface="Arial"/>
                <a:cs typeface="Arial"/>
                <a:sym typeface="Arial"/>
              </a:rPr>
              <a:t>Beth Posner</a:t>
            </a:r>
            <a:endParaRPr sz="3600" b="1" i="0" u="none" strike="noStrike" cap="none">
              <a:solidFill>
                <a:srgbClr val="4C8C2B"/>
              </a:solidFill>
              <a:latin typeface="Arial"/>
              <a:ea typeface="Arial"/>
              <a:cs typeface="Arial"/>
              <a:sym typeface="Arial"/>
            </a:endParaRPr>
          </a:p>
        </p:txBody>
      </p:sp>
      <p:pic>
        <p:nvPicPr>
          <p:cNvPr id="78" name="Shape 78"/>
          <p:cNvPicPr preferRelativeResize="0"/>
          <p:nvPr/>
        </p:nvPicPr>
        <p:blipFill>
          <a:blip r:embed="rId3">
            <a:alphaModFix/>
          </a:blip>
          <a:stretch>
            <a:fillRect/>
          </a:stretch>
        </p:blipFill>
        <p:spPr>
          <a:xfrm>
            <a:off x="788525" y="1089875"/>
            <a:ext cx="1856900" cy="2512299"/>
          </a:xfrm>
          <a:prstGeom prst="rect">
            <a:avLst/>
          </a:prstGeom>
          <a:noFill/>
          <a:ln>
            <a:noFill/>
          </a:ln>
        </p:spPr>
      </p:pic>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body" idx="1"/>
          </p:nvPr>
        </p:nvSpPr>
        <p:spPr>
          <a:xfrm>
            <a:off x="340786" y="343304"/>
            <a:ext cx="8439000" cy="686400"/>
          </a:xfrm>
          <a:prstGeom prst="rect">
            <a:avLst/>
          </a:prstGeom>
        </p:spPr>
        <p:txBody>
          <a:bodyPr spcFirstLastPara="1" wrap="square" lIns="91425" tIns="91425" rIns="91425" bIns="91425" anchor="t" anchorCtr="0">
            <a:noAutofit/>
          </a:bodyPr>
          <a:lstStyle/>
          <a:p>
            <a:pPr marL="0" lvl="0" indent="0" rtl="0">
              <a:spcBef>
                <a:spcPts val="720"/>
              </a:spcBef>
              <a:spcAft>
                <a:spcPts val="0"/>
              </a:spcAft>
              <a:buNone/>
            </a:pPr>
            <a:r>
              <a:rPr lang="en-US" dirty="0" smtClean="0"/>
              <a:t>Development Timeline</a:t>
            </a:r>
            <a:endParaRPr dirty="0"/>
          </a:p>
        </p:txBody>
      </p:sp>
      <p:sp>
        <p:nvSpPr>
          <p:cNvPr id="244" name="Shape 244"/>
          <p:cNvSpPr txBox="1">
            <a:spLocks noGrp="1"/>
          </p:cNvSpPr>
          <p:nvPr>
            <p:ph type="body" idx="2"/>
          </p:nvPr>
        </p:nvSpPr>
        <p:spPr>
          <a:xfrm>
            <a:off x="340775" y="1794025"/>
            <a:ext cx="1043400" cy="2318400"/>
          </a:xfrm>
          <a:prstGeom prst="rect">
            <a:avLst/>
          </a:prstGeom>
        </p:spPr>
        <p:txBody>
          <a:bodyPr spcFirstLastPara="1" wrap="square" lIns="91425" tIns="91425" rIns="91425" bIns="91425" anchor="t" anchorCtr="0">
            <a:noAutofit/>
          </a:bodyPr>
          <a:lstStyle/>
          <a:p>
            <a:pPr marL="0" lvl="0" indent="0" rtl="0">
              <a:spcBef>
                <a:spcPts val="480"/>
              </a:spcBef>
              <a:spcAft>
                <a:spcPts val="0"/>
              </a:spcAft>
              <a:buNone/>
            </a:pPr>
            <a:r>
              <a:rPr lang="en-US" sz="1200"/>
              <a:t>Online Learning Institute concept developed.</a:t>
            </a:r>
            <a:endParaRPr sz="1200"/>
          </a:p>
          <a:p>
            <a:pPr marL="0" lvl="0" indent="0" rtl="0">
              <a:spcBef>
                <a:spcPts val="480"/>
              </a:spcBef>
              <a:spcAft>
                <a:spcPts val="0"/>
              </a:spcAft>
              <a:buNone/>
            </a:pPr>
            <a:endParaRPr sz="1200"/>
          </a:p>
          <a:p>
            <a:pPr marL="0" lvl="0" indent="0" rtl="0">
              <a:spcBef>
                <a:spcPts val="480"/>
              </a:spcBef>
              <a:spcAft>
                <a:spcPts val="0"/>
              </a:spcAft>
              <a:buNone/>
            </a:pPr>
            <a:r>
              <a:rPr lang="en-US" sz="1200"/>
              <a:t>One course covering 8 topics designed.</a:t>
            </a:r>
            <a:endParaRPr sz="1200"/>
          </a:p>
          <a:p>
            <a:pPr marL="0" lvl="0" indent="0" rtl="0">
              <a:spcBef>
                <a:spcPts val="480"/>
              </a:spcBef>
              <a:spcAft>
                <a:spcPts val="0"/>
              </a:spcAft>
              <a:buNone/>
            </a:pPr>
            <a:endParaRPr sz="1200"/>
          </a:p>
          <a:p>
            <a:pPr marL="0" lvl="0" indent="0" rtl="0">
              <a:spcBef>
                <a:spcPts val="480"/>
              </a:spcBef>
              <a:spcAft>
                <a:spcPts val="0"/>
              </a:spcAft>
              <a:buNone/>
            </a:pPr>
            <a:endParaRPr sz="1200"/>
          </a:p>
        </p:txBody>
      </p:sp>
      <p:cxnSp>
        <p:nvCxnSpPr>
          <p:cNvPr id="245" name="Shape 245"/>
          <p:cNvCxnSpPr/>
          <p:nvPr/>
        </p:nvCxnSpPr>
        <p:spPr>
          <a:xfrm>
            <a:off x="282875" y="1393350"/>
            <a:ext cx="8436900" cy="6000"/>
          </a:xfrm>
          <a:prstGeom prst="straightConnector1">
            <a:avLst/>
          </a:prstGeom>
          <a:noFill/>
          <a:ln w="38100" cap="flat" cmpd="sng">
            <a:solidFill>
              <a:srgbClr val="0000FF"/>
            </a:solidFill>
            <a:prstDash val="solid"/>
            <a:round/>
            <a:headEnd type="oval" w="med" len="med"/>
            <a:tailEnd type="oval" w="med" len="med"/>
          </a:ln>
        </p:spPr>
      </p:cxnSp>
      <p:sp>
        <p:nvSpPr>
          <p:cNvPr id="246" name="Shape 246"/>
          <p:cNvSpPr txBox="1"/>
          <p:nvPr/>
        </p:nvSpPr>
        <p:spPr>
          <a:xfrm>
            <a:off x="1718100" y="1393350"/>
            <a:ext cx="683400" cy="227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t>2014</a:t>
            </a:r>
            <a:endParaRPr/>
          </a:p>
        </p:txBody>
      </p:sp>
      <p:sp>
        <p:nvSpPr>
          <p:cNvPr id="247" name="Shape 247"/>
          <p:cNvSpPr txBox="1"/>
          <p:nvPr/>
        </p:nvSpPr>
        <p:spPr>
          <a:xfrm>
            <a:off x="3202800" y="1387600"/>
            <a:ext cx="683400" cy="227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a:t>2015</a:t>
            </a:r>
            <a:endParaRPr/>
          </a:p>
        </p:txBody>
      </p:sp>
      <p:sp>
        <p:nvSpPr>
          <p:cNvPr id="248" name="Shape 248"/>
          <p:cNvSpPr txBox="1"/>
          <p:nvPr/>
        </p:nvSpPr>
        <p:spPr>
          <a:xfrm>
            <a:off x="4747125" y="1387600"/>
            <a:ext cx="683400" cy="227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a:t>2016</a:t>
            </a:r>
            <a:endParaRPr/>
          </a:p>
        </p:txBody>
      </p:sp>
      <p:sp>
        <p:nvSpPr>
          <p:cNvPr id="249" name="Shape 249"/>
          <p:cNvSpPr txBox="1"/>
          <p:nvPr/>
        </p:nvSpPr>
        <p:spPr>
          <a:xfrm>
            <a:off x="6321250" y="1393350"/>
            <a:ext cx="683400" cy="227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a:t>2017</a:t>
            </a:r>
            <a:endParaRPr/>
          </a:p>
        </p:txBody>
      </p:sp>
      <p:sp>
        <p:nvSpPr>
          <p:cNvPr id="250" name="Shape 250"/>
          <p:cNvSpPr txBox="1"/>
          <p:nvPr/>
        </p:nvSpPr>
        <p:spPr>
          <a:xfrm>
            <a:off x="7895400" y="1381600"/>
            <a:ext cx="683400" cy="227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a:t>2018</a:t>
            </a:r>
            <a:endParaRPr/>
          </a:p>
        </p:txBody>
      </p:sp>
      <p:sp>
        <p:nvSpPr>
          <p:cNvPr id="251" name="Shape 251"/>
          <p:cNvSpPr txBox="1">
            <a:spLocks noGrp="1"/>
          </p:cNvSpPr>
          <p:nvPr>
            <p:ph type="body" idx="2"/>
          </p:nvPr>
        </p:nvSpPr>
        <p:spPr>
          <a:xfrm>
            <a:off x="1414800" y="1763000"/>
            <a:ext cx="1513500" cy="2318400"/>
          </a:xfrm>
          <a:prstGeom prst="rect">
            <a:avLst/>
          </a:prstGeom>
        </p:spPr>
        <p:txBody>
          <a:bodyPr spcFirstLastPara="1" wrap="square" lIns="91425" tIns="91425" rIns="91425" bIns="91425" anchor="t" anchorCtr="0">
            <a:noAutofit/>
          </a:bodyPr>
          <a:lstStyle/>
          <a:p>
            <a:pPr marL="0" lvl="0" indent="0" rtl="0">
              <a:spcBef>
                <a:spcPts val="480"/>
              </a:spcBef>
              <a:spcAft>
                <a:spcPts val="0"/>
              </a:spcAft>
              <a:buNone/>
            </a:pPr>
            <a:r>
              <a:rPr lang="en-US" sz="1200"/>
              <a:t>First course offered over 8 weeks.</a:t>
            </a:r>
            <a:endParaRPr sz="1200"/>
          </a:p>
          <a:p>
            <a:pPr marL="0" lvl="0" indent="0" rtl="0">
              <a:spcBef>
                <a:spcPts val="480"/>
              </a:spcBef>
              <a:spcAft>
                <a:spcPts val="0"/>
              </a:spcAft>
              <a:buNone/>
            </a:pPr>
            <a:endParaRPr sz="600"/>
          </a:p>
          <a:p>
            <a:pPr marL="0" lvl="0" indent="0" rtl="0">
              <a:spcBef>
                <a:spcPts val="480"/>
              </a:spcBef>
              <a:spcAft>
                <a:spcPts val="0"/>
              </a:spcAft>
              <a:buNone/>
            </a:pPr>
            <a:r>
              <a:rPr lang="en-US" sz="1200"/>
              <a:t>Three instructors and many guests.</a:t>
            </a:r>
            <a:endParaRPr sz="1200"/>
          </a:p>
          <a:p>
            <a:pPr marL="0" lvl="0" indent="0" rtl="0">
              <a:spcBef>
                <a:spcPts val="480"/>
              </a:spcBef>
              <a:spcAft>
                <a:spcPts val="0"/>
              </a:spcAft>
              <a:buNone/>
            </a:pPr>
            <a:endParaRPr sz="600"/>
          </a:p>
          <a:p>
            <a:pPr marL="0" lvl="0" indent="0" rtl="0">
              <a:spcBef>
                <a:spcPts val="480"/>
              </a:spcBef>
              <a:spcAft>
                <a:spcPts val="0"/>
              </a:spcAft>
              <a:buNone/>
            </a:pPr>
            <a:r>
              <a:rPr lang="en-US" sz="1200"/>
              <a:t>Feedback: shorter courses, focused on one topic.</a:t>
            </a:r>
            <a:endParaRPr sz="1200"/>
          </a:p>
          <a:p>
            <a:pPr marL="0" lvl="0" indent="0" rtl="0">
              <a:spcBef>
                <a:spcPts val="480"/>
              </a:spcBef>
              <a:spcAft>
                <a:spcPts val="0"/>
              </a:spcAft>
              <a:buNone/>
            </a:pPr>
            <a:endParaRPr sz="600"/>
          </a:p>
          <a:p>
            <a:pPr marL="0" lvl="0" indent="0" rtl="0">
              <a:spcBef>
                <a:spcPts val="480"/>
              </a:spcBef>
              <a:spcAft>
                <a:spcPts val="0"/>
              </a:spcAft>
              <a:buNone/>
            </a:pPr>
            <a:r>
              <a:rPr lang="en-US" sz="1200"/>
              <a:t>Additional instructors identified.</a:t>
            </a:r>
            <a:endParaRPr sz="1200"/>
          </a:p>
          <a:p>
            <a:pPr marL="0" lvl="0" indent="0" rtl="0">
              <a:spcBef>
                <a:spcPts val="480"/>
              </a:spcBef>
              <a:spcAft>
                <a:spcPts val="0"/>
              </a:spcAft>
              <a:buNone/>
            </a:pPr>
            <a:endParaRPr sz="1200"/>
          </a:p>
          <a:p>
            <a:pPr marL="0" lvl="0" indent="0" rtl="0">
              <a:spcBef>
                <a:spcPts val="480"/>
              </a:spcBef>
              <a:spcAft>
                <a:spcPts val="0"/>
              </a:spcAft>
              <a:buNone/>
            </a:pPr>
            <a:endParaRPr sz="1200"/>
          </a:p>
        </p:txBody>
      </p:sp>
      <p:sp>
        <p:nvSpPr>
          <p:cNvPr id="252" name="Shape 252"/>
          <p:cNvSpPr txBox="1">
            <a:spLocks noGrp="1"/>
          </p:cNvSpPr>
          <p:nvPr>
            <p:ph type="body" idx="2"/>
          </p:nvPr>
        </p:nvSpPr>
        <p:spPr>
          <a:xfrm>
            <a:off x="2928300" y="1794025"/>
            <a:ext cx="1443600" cy="2318400"/>
          </a:xfrm>
          <a:prstGeom prst="rect">
            <a:avLst/>
          </a:prstGeom>
        </p:spPr>
        <p:txBody>
          <a:bodyPr spcFirstLastPara="1" wrap="square" lIns="91425" tIns="91425" rIns="91425" bIns="91425" anchor="t" anchorCtr="0">
            <a:noAutofit/>
          </a:bodyPr>
          <a:lstStyle/>
          <a:p>
            <a:pPr marL="0" lvl="0" indent="0" rtl="0">
              <a:spcBef>
                <a:spcPts val="480"/>
              </a:spcBef>
              <a:spcAft>
                <a:spcPts val="0"/>
              </a:spcAft>
              <a:buNone/>
            </a:pPr>
            <a:r>
              <a:rPr lang="en-US" sz="1200"/>
              <a:t>Additional instructors brought onto team through partnership with Indiana.</a:t>
            </a:r>
            <a:endParaRPr sz="1200"/>
          </a:p>
          <a:p>
            <a:pPr marL="0" lvl="0" indent="0" rtl="0">
              <a:spcBef>
                <a:spcPts val="480"/>
              </a:spcBef>
              <a:spcAft>
                <a:spcPts val="0"/>
              </a:spcAft>
              <a:buNone/>
            </a:pPr>
            <a:endParaRPr sz="1200"/>
          </a:p>
          <a:p>
            <a:pPr marL="0" lvl="0" indent="0" rtl="0">
              <a:spcBef>
                <a:spcPts val="480"/>
              </a:spcBef>
              <a:spcAft>
                <a:spcPts val="0"/>
              </a:spcAft>
              <a:buNone/>
            </a:pPr>
            <a:r>
              <a:rPr lang="en-US" sz="1200"/>
              <a:t>Foundational courses developed and offered twice.</a:t>
            </a:r>
            <a:endParaRPr sz="1200"/>
          </a:p>
          <a:p>
            <a:pPr marL="0" lvl="0" indent="0" rtl="0">
              <a:spcBef>
                <a:spcPts val="480"/>
              </a:spcBef>
              <a:spcAft>
                <a:spcPts val="0"/>
              </a:spcAft>
              <a:buNone/>
            </a:pPr>
            <a:endParaRPr sz="1200"/>
          </a:p>
          <a:p>
            <a:pPr marL="0" lvl="0" indent="0" rtl="0">
              <a:spcBef>
                <a:spcPts val="480"/>
              </a:spcBef>
              <a:spcAft>
                <a:spcPts val="0"/>
              </a:spcAft>
              <a:buNone/>
            </a:pPr>
            <a:r>
              <a:rPr lang="en-US" sz="1200"/>
              <a:t>Survey given to ask for feedback/ideas.</a:t>
            </a:r>
            <a:endParaRPr sz="1200"/>
          </a:p>
          <a:p>
            <a:pPr marL="0" lvl="0" indent="0" rtl="0">
              <a:spcBef>
                <a:spcPts val="480"/>
              </a:spcBef>
              <a:spcAft>
                <a:spcPts val="0"/>
              </a:spcAft>
              <a:buNone/>
            </a:pPr>
            <a:endParaRPr sz="1200"/>
          </a:p>
          <a:p>
            <a:pPr marL="0" lvl="0" indent="0" rtl="0">
              <a:spcBef>
                <a:spcPts val="480"/>
              </a:spcBef>
              <a:spcAft>
                <a:spcPts val="0"/>
              </a:spcAft>
              <a:buNone/>
            </a:pPr>
            <a:endParaRPr sz="1200"/>
          </a:p>
        </p:txBody>
      </p:sp>
      <p:sp>
        <p:nvSpPr>
          <p:cNvPr id="253" name="Shape 253"/>
          <p:cNvSpPr txBox="1">
            <a:spLocks noGrp="1"/>
          </p:cNvSpPr>
          <p:nvPr>
            <p:ph type="body" idx="2"/>
          </p:nvPr>
        </p:nvSpPr>
        <p:spPr>
          <a:xfrm>
            <a:off x="4371900" y="1794025"/>
            <a:ext cx="1484700" cy="2318400"/>
          </a:xfrm>
          <a:prstGeom prst="rect">
            <a:avLst/>
          </a:prstGeom>
        </p:spPr>
        <p:txBody>
          <a:bodyPr spcFirstLastPara="1" wrap="square" lIns="91425" tIns="91425" rIns="91425" bIns="91425" anchor="t" anchorCtr="0">
            <a:noAutofit/>
          </a:bodyPr>
          <a:lstStyle/>
          <a:p>
            <a:pPr marL="0" lvl="0" indent="0" rtl="0">
              <a:spcBef>
                <a:spcPts val="480"/>
              </a:spcBef>
              <a:spcAft>
                <a:spcPts val="0"/>
              </a:spcAft>
              <a:buNone/>
            </a:pPr>
            <a:r>
              <a:rPr lang="en-US" sz="1200"/>
              <a:t>Survey results identified 3 additional courses to add.</a:t>
            </a:r>
            <a:endParaRPr sz="1200"/>
          </a:p>
          <a:p>
            <a:pPr marL="0" lvl="0" indent="0" rtl="0">
              <a:spcBef>
                <a:spcPts val="480"/>
              </a:spcBef>
              <a:spcAft>
                <a:spcPts val="0"/>
              </a:spcAft>
              <a:buNone/>
            </a:pPr>
            <a:endParaRPr sz="1200"/>
          </a:p>
          <a:p>
            <a:pPr marL="0" lvl="0" indent="0" rtl="0">
              <a:spcBef>
                <a:spcPts val="480"/>
              </a:spcBef>
              <a:spcAft>
                <a:spcPts val="0"/>
              </a:spcAft>
              <a:buNone/>
            </a:pPr>
            <a:r>
              <a:rPr lang="en-US" sz="1200"/>
              <a:t>101’s offered twice.</a:t>
            </a:r>
            <a:endParaRPr sz="1200"/>
          </a:p>
          <a:p>
            <a:pPr marL="0" lvl="0" indent="0" rtl="0">
              <a:spcBef>
                <a:spcPts val="480"/>
              </a:spcBef>
              <a:spcAft>
                <a:spcPts val="0"/>
              </a:spcAft>
              <a:buNone/>
            </a:pPr>
            <a:endParaRPr sz="1200"/>
          </a:p>
          <a:p>
            <a:pPr marL="0" lvl="0" indent="0" rtl="0">
              <a:spcBef>
                <a:spcPts val="480"/>
              </a:spcBef>
              <a:spcAft>
                <a:spcPts val="0"/>
              </a:spcAft>
              <a:buNone/>
            </a:pPr>
            <a:r>
              <a:rPr lang="en-US" sz="1200"/>
              <a:t>Development of 201 courses with original guests as instructors on team.</a:t>
            </a:r>
            <a:endParaRPr sz="1200"/>
          </a:p>
          <a:p>
            <a:pPr marL="0" lvl="0" indent="0" rtl="0">
              <a:spcBef>
                <a:spcPts val="480"/>
              </a:spcBef>
              <a:spcAft>
                <a:spcPts val="0"/>
              </a:spcAft>
              <a:buNone/>
            </a:pPr>
            <a:endParaRPr sz="1200"/>
          </a:p>
          <a:p>
            <a:pPr marL="0" lvl="0" indent="0" rtl="0">
              <a:spcBef>
                <a:spcPts val="480"/>
              </a:spcBef>
              <a:spcAft>
                <a:spcPts val="0"/>
              </a:spcAft>
              <a:buNone/>
            </a:pPr>
            <a:endParaRPr sz="1200"/>
          </a:p>
        </p:txBody>
      </p:sp>
      <p:sp>
        <p:nvSpPr>
          <p:cNvPr id="254" name="Shape 254"/>
          <p:cNvSpPr txBox="1"/>
          <p:nvPr/>
        </p:nvSpPr>
        <p:spPr>
          <a:xfrm>
            <a:off x="464950" y="1393350"/>
            <a:ext cx="683400" cy="227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a:t>2014</a:t>
            </a:r>
            <a:endParaRPr/>
          </a:p>
        </p:txBody>
      </p:sp>
      <p:sp>
        <p:nvSpPr>
          <p:cNvPr id="255" name="Shape 255"/>
          <p:cNvSpPr txBox="1">
            <a:spLocks noGrp="1"/>
          </p:cNvSpPr>
          <p:nvPr>
            <p:ph type="body" idx="2"/>
          </p:nvPr>
        </p:nvSpPr>
        <p:spPr>
          <a:xfrm>
            <a:off x="5887900" y="1763000"/>
            <a:ext cx="1550100" cy="2318400"/>
          </a:xfrm>
          <a:prstGeom prst="rect">
            <a:avLst/>
          </a:prstGeom>
        </p:spPr>
        <p:txBody>
          <a:bodyPr spcFirstLastPara="1" wrap="square" lIns="91425" tIns="91425" rIns="91425" bIns="91425" anchor="t" anchorCtr="0">
            <a:noAutofit/>
          </a:bodyPr>
          <a:lstStyle/>
          <a:p>
            <a:pPr marL="0" lvl="0" indent="0" rtl="0">
              <a:spcBef>
                <a:spcPts val="480"/>
              </a:spcBef>
              <a:spcAft>
                <a:spcPts val="0"/>
              </a:spcAft>
              <a:buNone/>
            </a:pPr>
            <a:r>
              <a:rPr lang="en-US" sz="1200"/>
              <a:t>201’s offered for 1st time.</a:t>
            </a:r>
            <a:endParaRPr sz="1200"/>
          </a:p>
          <a:p>
            <a:pPr marL="0" lvl="0" indent="0" rtl="0">
              <a:spcBef>
                <a:spcPts val="480"/>
              </a:spcBef>
              <a:spcAft>
                <a:spcPts val="0"/>
              </a:spcAft>
              <a:buNone/>
            </a:pPr>
            <a:endParaRPr sz="600"/>
          </a:p>
          <a:p>
            <a:pPr marL="0" lvl="0" indent="0" rtl="0">
              <a:spcBef>
                <a:spcPts val="480"/>
              </a:spcBef>
              <a:spcAft>
                <a:spcPts val="0"/>
              </a:spcAft>
              <a:buNone/>
            </a:pPr>
            <a:r>
              <a:rPr lang="en-US" sz="1200"/>
              <a:t>101’s offered once.</a:t>
            </a:r>
            <a:endParaRPr sz="1200"/>
          </a:p>
          <a:p>
            <a:pPr marL="0" lvl="0" indent="0" rtl="0">
              <a:spcBef>
                <a:spcPts val="480"/>
              </a:spcBef>
              <a:spcAft>
                <a:spcPts val="0"/>
              </a:spcAft>
              <a:buNone/>
            </a:pPr>
            <a:endParaRPr sz="600"/>
          </a:p>
          <a:p>
            <a:pPr marL="0" lvl="0" indent="0" rtl="0">
              <a:spcBef>
                <a:spcPts val="480"/>
              </a:spcBef>
              <a:spcAft>
                <a:spcPts val="0"/>
              </a:spcAft>
              <a:buNone/>
            </a:pPr>
            <a:r>
              <a:rPr lang="en-US" sz="1200"/>
              <a:t>Instructor team organized assessment of courses for more engagement and retention.</a:t>
            </a:r>
            <a:endParaRPr sz="1200"/>
          </a:p>
          <a:p>
            <a:pPr marL="0" lvl="0" indent="0" rtl="0">
              <a:spcBef>
                <a:spcPts val="480"/>
              </a:spcBef>
              <a:spcAft>
                <a:spcPts val="0"/>
              </a:spcAft>
              <a:buNone/>
            </a:pPr>
            <a:endParaRPr sz="600"/>
          </a:p>
          <a:p>
            <a:pPr marL="0" lvl="0" indent="0" rtl="0">
              <a:spcBef>
                <a:spcPts val="480"/>
              </a:spcBef>
              <a:spcAft>
                <a:spcPts val="0"/>
              </a:spcAft>
              <a:buNone/>
            </a:pPr>
            <a:r>
              <a:rPr lang="en-US" sz="1200"/>
              <a:t>Changes identified and made in courses for 2018.</a:t>
            </a:r>
            <a:endParaRPr sz="1200"/>
          </a:p>
          <a:p>
            <a:pPr marL="0" lvl="0" indent="0" rtl="0">
              <a:spcBef>
                <a:spcPts val="480"/>
              </a:spcBef>
              <a:spcAft>
                <a:spcPts val="0"/>
              </a:spcAft>
              <a:buNone/>
            </a:pPr>
            <a:endParaRPr sz="1200"/>
          </a:p>
          <a:p>
            <a:pPr marL="0" lvl="0" indent="0" rtl="0">
              <a:spcBef>
                <a:spcPts val="480"/>
              </a:spcBef>
              <a:spcAft>
                <a:spcPts val="0"/>
              </a:spcAft>
              <a:buNone/>
            </a:pPr>
            <a:endParaRPr sz="1200"/>
          </a:p>
        </p:txBody>
      </p:sp>
      <p:sp>
        <p:nvSpPr>
          <p:cNvPr id="256" name="Shape 256"/>
          <p:cNvSpPr txBox="1">
            <a:spLocks noGrp="1"/>
          </p:cNvSpPr>
          <p:nvPr>
            <p:ph type="body" idx="2"/>
          </p:nvPr>
        </p:nvSpPr>
        <p:spPr>
          <a:xfrm>
            <a:off x="7469300" y="1794025"/>
            <a:ext cx="1550100" cy="2318400"/>
          </a:xfrm>
          <a:prstGeom prst="rect">
            <a:avLst/>
          </a:prstGeom>
        </p:spPr>
        <p:txBody>
          <a:bodyPr spcFirstLastPara="1" wrap="square" lIns="91425" tIns="91425" rIns="91425" bIns="91425" anchor="t" anchorCtr="0">
            <a:noAutofit/>
          </a:bodyPr>
          <a:lstStyle/>
          <a:p>
            <a:pPr marL="0" lvl="0" indent="0" rtl="0">
              <a:spcBef>
                <a:spcPts val="480"/>
              </a:spcBef>
              <a:spcAft>
                <a:spcPts val="0"/>
              </a:spcAft>
              <a:buNone/>
            </a:pPr>
            <a:r>
              <a:rPr lang="en-US" sz="1200"/>
              <a:t>101’s currently in progress.</a:t>
            </a:r>
            <a:endParaRPr sz="1200"/>
          </a:p>
          <a:p>
            <a:pPr marL="0" lvl="0" indent="0" rtl="0">
              <a:spcBef>
                <a:spcPts val="480"/>
              </a:spcBef>
              <a:spcAft>
                <a:spcPts val="0"/>
              </a:spcAft>
              <a:buNone/>
            </a:pPr>
            <a:endParaRPr sz="600"/>
          </a:p>
          <a:p>
            <a:pPr marL="0" lvl="0" indent="0" rtl="0">
              <a:spcBef>
                <a:spcPts val="480"/>
              </a:spcBef>
              <a:spcAft>
                <a:spcPts val="0"/>
              </a:spcAft>
              <a:buNone/>
            </a:pPr>
            <a:r>
              <a:rPr lang="en-US" sz="1200"/>
              <a:t>Copyright saw changes based on assessment!</a:t>
            </a:r>
            <a:endParaRPr sz="1200"/>
          </a:p>
          <a:p>
            <a:pPr marL="0" lvl="0" indent="0" rtl="0">
              <a:spcBef>
                <a:spcPts val="480"/>
              </a:spcBef>
              <a:spcAft>
                <a:spcPts val="0"/>
              </a:spcAft>
              <a:buNone/>
            </a:pPr>
            <a:endParaRPr sz="600"/>
          </a:p>
          <a:p>
            <a:pPr marL="0" lvl="0" indent="0" rtl="0">
              <a:spcBef>
                <a:spcPts val="480"/>
              </a:spcBef>
              <a:spcAft>
                <a:spcPts val="0"/>
              </a:spcAft>
              <a:buNone/>
            </a:pPr>
            <a:r>
              <a:rPr lang="en-US" sz="1200"/>
              <a:t>201’s and 101’s on schedule for summer/fall.</a:t>
            </a:r>
            <a:endParaRPr sz="1200"/>
          </a:p>
          <a:p>
            <a:pPr marL="0" lvl="0" indent="0" rtl="0">
              <a:spcBef>
                <a:spcPts val="480"/>
              </a:spcBef>
              <a:spcAft>
                <a:spcPts val="0"/>
              </a:spcAft>
              <a:buNone/>
            </a:pPr>
            <a:endParaRPr sz="600"/>
          </a:p>
          <a:p>
            <a:pPr marL="0" lvl="0" indent="0" rtl="0">
              <a:spcBef>
                <a:spcPts val="480"/>
              </a:spcBef>
              <a:spcAft>
                <a:spcPts val="0"/>
              </a:spcAft>
              <a:buNone/>
            </a:pPr>
            <a:endParaRPr sz="1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340786" y="343304"/>
            <a:ext cx="8439000" cy="686400"/>
          </a:xfrm>
          <a:prstGeom prst="rect">
            <a:avLst/>
          </a:prstGeom>
        </p:spPr>
        <p:txBody>
          <a:bodyPr spcFirstLastPara="1" wrap="square" lIns="91425" tIns="91425" rIns="91425" bIns="91425" anchor="t" anchorCtr="0">
            <a:noAutofit/>
          </a:bodyPr>
          <a:lstStyle/>
          <a:p>
            <a:pPr marL="0" lvl="0" indent="0">
              <a:spcBef>
                <a:spcPts val="720"/>
              </a:spcBef>
              <a:spcAft>
                <a:spcPts val="0"/>
              </a:spcAft>
              <a:buNone/>
            </a:pPr>
            <a:r>
              <a:rPr lang="en-US"/>
              <a:t>Courses offered</a:t>
            </a:r>
            <a:endParaRPr/>
          </a:p>
        </p:txBody>
      </p:sp>
      <p:sp>
        <p:nvSpPr>
          <p:cNvPr id="236" name="Shape 236"/>
          <p:cNvSpPr txBox="1">
            <a:spLocks noGrp="1"/>
          </p:cNvSpPr>
          <p:nvPr>
            <p:ph type="body" idx="2"/>
          </p:nvPr>
        </p:nvSpPr>
        <p:spPr>
          <a:xfrm>
            <a:off x="340774" y="1029750"/>
            <a:ext cx="3908700" cy="3141600"/>
          </a:xfrm>
          <a:prstGeom prst="rect">
            <a:avLst/>
          </a:prstGeom>
        </p:spPr>
        <p:txBody>
          <a:bodyPr spcFirstLastPara="1" wrap="square" lIns="91425" tIns="91425" rIns="91425" bIns="91425" anchor="t" anchorCtr="0">
            <a:noAutofit/>
          </a:bodyPr>
          <a:lstStyle/>
          <a:p>
            <a:pPr marL="342900" lvl="0" indent="-190500">
              <a:spcBef>
                <a:spcPts val="480"/>
              </a:spcBef>
              <a:spcAft>
                <a:spcPts val="0"/>
              </a:spcAft>
              <a:buNone/>
            </a:pPr>
            <a:r>
              <a:rPr lang="en-US"/>
              <a:t>Foundational 101’s:</a:t>
            </a:r>
            <a:endParaRPr/>
          </a:p>
          <a:p>
            <a:pPr marL="457200" lvl="0" indent="-381000" rtl="0">
              <a:spcBef>
                <a:spcPts val="480"/>
              </a:spcBef>
              <a:spcAft>
                <a:spcPts val="0"/>
              </a:spcAft>
              <a:buSzPts val="2400"/>
              <a:buChar char="●"/>
            </a:pPr>
            <a:r>
              <a:rPr lang="en-US"/>
              <a:t>Borrowing</a:t>
            </a:r>
            <a:endParaRPr/>
          </a:p>
          <a:p>
            <a:pPr marL="457200" lvl="0" indent="-381000" rtl="0">
              <a:spcBef>
                <a:spcPts val="0"/>
              </a:spcBef>
              <a:spcAft>
                <a:spcPts val="0"/>
              </a:spcAft>
              <a:buSzPts val="2400"/>
              <a:buChar char="●"/>
            </a:pPr>
            <a:r>
              <a:rPr lang="en-US"/>
              <a:t>Lending</a:t>
            </a:r>
            <a:endParaRPr/>
          </a:p>
          <a:p>
            <a:pPr marL="457200" lvl="0" indent="-381000" rtl="0">
              <a:spcBef>
                <a:spcPts val="0"/>
              </a:spcBef>
              <a:spcAft>
                <a:spcPts val="0"/>
              </a:spcAft>
              <a:buSzPts val="2400"/>
              <a:buChar char="●"/>
            </a:pPr>
            <a:r>
              <a:rPr lang="en-US"/>
              <a:t>Copyright</a:t>
            </a:r>
            <a:endParaRPr/>
          </a:p>
          <a:p>
            <a:pPr marL="0" lvl="0" indent="0" rtl="0">
              <a:spcBef>
                <a:spcPts val="480"/>
              </a:spcBef>
              <a:spcAft>
                <a:spcPts val="0"/>
              </a:spcAft>
              <a:buNone/>
            </a:pPr>
            <a:endParaRPr/>
          </a:p>
          <a:p>
            <a:pPr marL="0" lvl="0" indent="0">
              <a:spcBef>
                <a:spcPts val="480"/>
              </a:spcBef>
              <a:spcAft>
                <a:spcPts val="0"/>
              </a:spcAft>
              <a:buNone/>
            </a:pPr>
            <a:endParaRPr/>
          </a:p>
        </p:txBody>
      </p:sp>
      <p:sp>
        <p:nvSpPr>
          <p:cNvPr id="237" name="Shape 237"/>
          <p:cNvSpPr txBox="1">
            <a:spLocks noGrp="1"/>
          </p:cNvSpPr>
          <p:nvPr>
            <p:ph type="body" idx="2"/>
          </p:nvPr>
        </p:nvSpPr>
        <p:spPr>
          <a:xfrm>
            <a:off x="4336375" y="1029750"/>
            <a:ext cx="4443600" cy="3141600"/>
          </a:xfrm>
          <a:prstGeom prst="rect">
            <a:avLst/>
          </a:prstGeom>
        </p:spPr>
        <p:txBody>
          <a:bodyPr spcFirstLastPara="1" wrap="square" lIns="91425" tIns="91425" rIns="91425" bIns="91425" anchor="t" anchorCtr="0">
            <a:noAutofit/>
          </a:bodyPr>
          <a:lstStyle/>
          <a:p>
            <a:pPr marL="342900" lvl="0" indent="-190500" rtl="0">
              <a:spcBef>
                <a:spcPts val="480"/>
              </a:spcBef>
              <a:spcAft>
                <a:spcPts val="0"/>
              </a:spcAft>
              <a:buNone/>
            </a:pPr>
            <a:r>
              <a:rPr lang="en-US"/>
              <a:t>Specialized 201’s:</a:t>
            </a:r>
            <a:endParaRPr/>
          </a:p>
          <a:p>
            <a:pPr marL="457200" lvl="0" indent="-381000" rtl="0">
              <a:spcBef>
                <a:spcPts val="480"/>
              </a:spcBef>
              <a:spcAft>
                <a:spcPts val="0"/>
              </a:spcAft>
              <a:buSzPts val="2400"/>
              <a:buChar char="●"/>
            </a:pPr>
            <a:r>
              <a:rPr lang="en-US"/>
              <a:t>Workflow Analysis</a:t>
            </a:r>
            <a:endParaRPr/>
          </a:p>
          <a:p>
            <a:pPr marL="457200" lvl="0" indent="-381000" rtl="0">
              <a:spcBef>
                <a:spcPts val="0"/>
              </a:spcBef>
              <a:spcAft>
                <a:spcPts val="0"/>
              </a:spcAft>
              <a:buSzPts val="2400"/>
              <a:buChar char="●"/>
            </a:pPr>
            <a:r>
              <a:rPr lang="en-US"/>
              <a:t>Statistics and Assessment</a:t>
            </a:r>
            <a:endParaRPr/>
          </a:p>
          <a:p>
            <a:pPr marL="457200" lvl="0" indent="-381000" rtl="0">
              <a:spcBef>
                <a:spcPts val="0"/>
              </a:spcBef>
              <a:spcAft>
                <a:spcPts val="0"/>
              </a:spcAft>
              <a:buSzPts val="2400"/>
              <a:buChar char="●"/>
            </a:pPr>
            <a:r>
              <a:rPr lang="en-US"/>
              <a:t>Purchase on Demand</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340786" y="240454"/>
            <a:ext cx="8439000" cy="686400"/>
          </a:xfrm>
          <a:prstGeom prst="rect">
            <a:avLst/>
          </a:prstGeom>
        </p:spPr>
        <p:txBody>
          <a:bodyPr spcFirstLastPara="1" wrap="square" lIns="91425" tIns="91425" rIns="91425" bIns="91425" anchor="t" anchorCtr="0">
            <a:noAutofit/>
          </a:bodyPr>
          <a:lstStyle/>
          <a:p>
            <a:pPr marL="0" lvl="0" indent="0">
              <a:spcBef>
                <a:spcPts val="720"/>
              </a:spcBef>
              <a:spcAft>
                <a:spcPts val="0"/>
              </a:spcAft>
              <a:buNone/>
            </a:pPr>
            <a:r>
              <a:rPr lang="en-US" dirty="0" smtClean="0"/>
              <a:t>Current team </a:t>
            </a:r>
            <a:r>
              <a:rPr lang="en-US" dirty="0"/>
              <a:t>of instructors</a:t>
            </a:r>
            <a:endParaRPr dirty="0"/>
          </a:p>
        </p:txBody>
      </p:sp>
      <p:sp>
        <p:nvSpPr>
          <p:cNvPr id="203" name="Shape 203"/>
          <p:cNvSpPr txBox="1">
            <a:spLocks noGrp="1"/>
          </p:cNvSpPr>
          <p:nvPr>
            <p:ph type="body" idx="2"/>
          </p:nvPr>
        </p:nvSpPr>
        <p:spPr>
          <a:xfrm>
            <a:off x="102875" y="4174050"/>
            <a:ext cx="8910000" cy="836100"/>
          </a:xfrm>
          <a:prstGeom prst="rect">
            <a:avLst/>
          </a:prstGeom>
          <a:solidFill>
            <a:schemeClr val="lt1"/>
          </a:solidFill>
        </p:spPr>
        <p:txBody>
          <a:bodyPr spcFirstLastPara="1" wrap="square" lIns="91425" tIns="91425" rIns="91425" bIns="91425" anchor="t" anchorCtr="0">
            <a:noAutofit/>
          </a:bodyPr>
          <a:lstStyle/>
          <a:p>
            <a:pPr marL="342900" lvl="0" indent="-190500" rtl="0">
              <a:spcBef>
                <a:spcPts val="480"/>
              </a:spcBef>
              <a:spcAft>
                <a:spcPts val="0"/>
              </a:spcAft>
              <a:buNone/>
            </a:pPr>
            <a:r>
              <a:rPr lang="en-US" sz="1100" dirty="0"/>
              <a:t>Kate Ross, St. John Fisher College | Kourtney Blackburn, St. John Fisher College | Heather Weltin, University of Wisconsin Madison |  Tina Baich, IUPUI | Bill Jones, SUNY </a:t>
            </a:r>
            <a:r>
              <a:rPr lang="en-US" sz="1100" dirty="0" err="1"/>
              <a:t>Geneseo</a:t>
            </a:r>
            <a:r>
              <a:rPr lang="en-US" sz="1100" dirty="0"/>
              <a:t> | Cindy Kristof, Kent State | Lars Leon, University of Kansas | Kurt Munson, Northwestern University | Megan Gaffney, University of Delaware | Tom Bruno, New York University | Micquel Little, The Claremont Colleges | Chris Sisak, Nazareth College</a:t>
            </a:r>
            <a:endParaRPr sz="1100" dirty="0"/>
          </a:p>
        </p:txBody>
      </p:sp>
      <p:pic>
        <p:nvPicPr>
          <p:cNvPr id="204" name="Shape 204"/>
          <p:cNvPicPr preferRelativeResize="0"/>
          <p:nvPr/>
        </p:nvPicPr>
        <p:blipFill>
          <a:blip r:embed="rId3">
            <a:alphaModFix/>
          </a:blip>
          <a:stretch>
            <a:fillRect/>
          </a:stretch>
        </p:blipFill>
        <p:spPr>
          <a:xfrm>
            <a:off x="4871233" y="2794426"/>
            <a:ext cx="1053019" cy="1404026"/>
          </a:xfrm>
          <a:prstGeom prst="rect">
            <a:avLst/>
          </a:prstGeom>
          <a:noFill/>
          <a:ln>
            <a:noFill/>
          </a:ln>
        </p:spPr>
      </p:pic>
      <p:pic>
        <p:nvPicPr>
          <p:cNvPr id="205" name="Shape 205"/>
          <p:cNvPicPr preferRelativeResize="0"/>
          <p:nvPr/>
        </p:nvPicPr>
        <p:blipFill>
          <a:blip r:embed="rId4">
            <a:alphaModFix/>
          </a:blip>
          <a:stretch>
            <a:fillRect/>
          </a:stretch>
        </p:blipFill>
        <p:spPr>
          <a:xfrm>
            <a:off x="1807572" y="1187729"/>
            <a:ext cx="1350000" cy="1345796"/>
          </a:xfrm>
          <a:prstGeom prst="rect">
            <a:avLst/>
          </a:prstGeom>
          <a:noFill/>
          <a:ln>
            <a:noFill/>
          </a:ln>
        </p:spPr>
      </p:pic>
      <p:pic>
        <p:nvPicPr>
          <p:cNvPr id="206" name="Shape 206"/>
          <p:cNvPicPr preferRelativeResize="0"/>
          <p:nvPr/>
        </p:nvPicPr>
        <p:blipFill>
          <a:blip r:embed="rId5">
            <a:alphaModFix/>
          </a:blip>
          <a:stretch>
            <a:fillRect/>
          </a:stretch>
        </p:blipFill>
        <p:spPr>
          <a:xfrm>
            <a:off x="5154123" y="1158624"/>
            <a:ext cx="983360" cy="1404025"/>
          </a:xfrm>
          <a:prstGeom prst="rect">
            <a:avLst/>
          </a:prstGeom>
          <a:noFill/>
          <a:ln>
            <a:noFill/>
          </a:ln>
        </p:spPr>
      </p:pic>
      <p:pic>
        <p:nvPicPr>
          <p:cNvPr id="207" name="Shape 207"/>
          <p:cNvPicPr preferRelativeResize="0"/>
          <p:nvPr/>
        </p:nvPicPr>
        <p:blipFill>
          <a:blip r:embed="rId6">
            <a:alphaModFix/>
          </a:blip>
          <a:stretch>
            <a:fillRect/>
          </a:stretch>
        </p:blipFill>
        <p:spPr>
          <a:xfrm>
            <a:off x="7618308" y="1158604"/>
            <a:ext cx="1053025" cy="1404033"/>
          </a:xfrm>
          <a:prstGeom prst="rect">
            <a:avLst/>
          </a:prstGeom>
          <a:noFill/>
          <a:ln>
            <a:noFill/>
          </a:ln>
        </p:spPr>
      </p:pic>
      <p:pic>
        <p:nvPicPr>
          <p:cNvPr id="208" name="Shape 208"/>
          <p:cNvPicPr preferRelativeResize="0"/>
          <p:nvPr/>
        </p:nvPicPr>
        <p:blipFill rotWithShape="1">
          <a:blip r:embed="rId7">
            <a:alphaModFix/>
          </a:blip>
          <a:srcRect r="15225"/>
          <a:stretch/>
        </p:blipFill>
        <p:spPr>
          <a:xfrm>
            <a:off x="3371460" y="2813512"/>
            <a:ext cx="1285876" cy="1012500"/>
          </a:xfrm>
          <a:prstGeom prst="rect">
            <a:avLst/>
          </a:prstGeom>
          <a:noFill/>
          <a:ln>
            <a:noFill/>
          </a:ln>
        </p:spPr>
      </p:pic>
      <p:pic>
        <p:nvPicPr>
          <p:cNvPr id="209" name="Shape 209"/>
          <p:cNvPicPr preferRelativeResize="0"/>
          <p:nvPr/>
        </p:nvPicPr>
        <p:blipFill>
          <a:blip r:embed="rId8">
            <a:alphaModFix/>
          </a:blip>
          <a:stretch>
            <a:fillRect/>
          </a:stretch>
        </p:blipFill>
        <p:spPr>
          <a:xfrm>
            <a:off x="3371483" y="1184988"/>
            <a:ext cx="1568730" cy="1339950"/>
          </a:xfrm>
          <a:prstGeom prst="rect">
            <a:avLst/>
          </a:prstGeom>
          <a:noFill/>
          <a:ln>
            <a:noFill/>
          </a:ln>
        </p:spPr>
      </p:pic>
      <p:pic>
        <p:nvPicPr>
          <p:cNvPr id="210" name="Shape 210"/>
          <p:cNvPicPr preferRelativeResize="0"/>
          <p:nvPr/>
        </p:nvPicPr>
        <p:blipFill>
          <a:blip r:embed="rId9">
            <a:alphaModFix/>
          </a:blip>
          <a:stretch>
            <a:fillRect/>
          </a:stretch>
        </p:blipFill>
        <p:spPr>
          <a:xfrm>
            <a:off x="1807560" y="2794398"/>
            <a:ext cx="1350000" cy="1012500"/>
          </a:xfrm>
          <a:prstGeom prst="rect">
            <a:avLst/>
          </a:prstGeom>
          <a:noFill/>
          <a:ln>
            <a:noFill/>
          </a:ln>
        </p:spPr>
      </p:pic>
      <p:pic>
        <p:nvPicPr>
          <p:cNvPr id="211" name="Shape 211"/>
          <p:cNvPicPr preferRelativeResize="0"/>
          <p:nvPr/>
        </p:nvPicPr>
        <p:blipFill>
          <a:blip r:embed="rId10">
            <a:alphaModFix/>
          </a:blip>
          <a:stretch>
            <a:fillRect/>
          </a:stretch>
        </p:blipFill>
        <p:spPr>
          <a:xfrm>
            <a:off x="472673" y="2783075"/>
            <a:ext cx="1122350" cy="1339952"/>
          </a:xfrm>
          <a:prstGeom prst="rect">
            <a:avLst/>
          </a:prstGeom>
          <a:noFill/>
          <a:ln>
            <a:noFill/>
          </a:ln>
        </p:spPr>
      </p:pic>
      <p:pic>
        <p:nvPicPr>
          <p:cNvPr id="212" name="Shape 212"/>
          <p:cNvPicPr preferRelativeResize="0"/>
          <p:nvPr/>
        </p:nvPicPr>
        <p:blipFill>
          <a:blip r:embed="rId11">
            <a:alphaModFix/>
          </a:blip>
          <a:stretch>
            <a:fillRect/>
          </a:stretch>
        </p:blipFill>
        <p:spPr>
          <a:xfrm>
            <a:off x="472667" y="1128171"/>
            <a:ext cx="1122351" cy="1404028"/>
          </a:xfrm>
          <a:prstGeom prst="rect">
            <a:avLst/>
          </a:prstGeom>
          <a:noFill/>
          <a:ln>
            <a:noFill/>
          </a:ln>
        </p:spPr>
      </p:pic>
      <p:pic>
        <p:nvPicPr>
          <p:cNvPr id="213" name="Shape 213"/>
          <p:cNvPicPr preferRelativeResize="0"/>
          <p:nvPr/>
        </p:nvPicPr>
        <p:blipFill rotWithShape="1">
          <a:blip r:embed="rId12">
            <a:alphaModFix/>
          </a:blip>
          <a:srcRect t="5338" b="9518"/>
          <a:stretch/>
        </p:blipFill>
        <p:spPr>
          <a:xfrm>
            <a:off x="6138148" y="2813525"/>
            <a:ext cx="1053025" cy="1404025"/>
          </a:xfrm>
          <a:prstGeom prst="rect">
            <a:avLst/>
          </a:prstGeom>
          <a:noFill/>
          <a:ln>
            <a:noFill/>
          </a:ln>
        </p:spPr>
      </p:pic>
      <p:pic>
        <p:nvPicPr>
          <p:cNvPr id="214" name="Shape 214"/>
          <p:cNvPicPr preferRelativeResize="0"/>
          <p:nvPr/>
        </p:nvPicPr>
        <p:blipFill>
          <a:blip r:embed="rId13">
            <a:alphaModFix/>
          </a:blip>
          <a:stretch>
            <a:fillRect/>
          </a:stretch>
        </p:blipFill>
        <p:spPr>
          <a:xfrm>
            <a:off x="7405070" y="2851773"/>
            <a:ext cx="983375" cy="1365789"/>
          </a:xfrm>
          <a:prstGeom prst="rect">
            <a:avLst/>
          </a:prstGeom>
          <a:noFill/>
          <a:ln>
            <a:noFill/>
          </a:ln>
        </p:spPr>
      </p:pic>
      <p:pic>
        <p:nvPicPr>
          <p:cNvPr id="215" name="Shape 215"/>
          <p:cNvPicPr preferRelativeResize="0"/>
          <p:nvPr/>
        </p:nvPicPr>
        <p:blipFill>
          <a:blip r:embed="rId14">
            <a:alphaModFix/>
          </a:blip>
          <a:stretch>
            <a:fillRect/>
          </a:stretch>
        </p:blipFill>
        <p:spPr>
          <a:xfrm>
            <a:off x="6351395" y="1129359"/>
            <a:ext cx="1053025" cy="146254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Shape 196"/>
          <p:cNvPicPr preferRelativeResize="0"/>
          <p:nvPr/>
        </p:nvPicPr>
        <p:blipFill>
          <a:blip r:embed="rId3">
            <a:alphaModFix/>
          </a:blip>
          <a:stretch>
            <a:fillRect/>
          </a:stretch>
        </p:blipFill>
        <p:spPr>
          <a:xfrm>
            <a:off x="294926" y="494450"/>
            <a:ext cx="8554149" cy="3798625"/>
          </a:xfrm>
          <a:prstGeom prst="rect">
            <a:avLst/>
          </a:prstGeom>
          <a:noFill/>
          <a:ln>
            <a:noFill/>
          </a:ln>
        </p:spPr>
      </p:pic>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340786" y="343304"/>
            <a:ext cx="8439000" cy="686400"/>
          </a:xfrm>
          <a:prstGeom prst="rect">
            <a:avLst/>
          </a:prstGeom>
        </p:spPr>
        <p:txBody>
          <a:bodyPr spcFirstLastPara="1" wrap="square" lIns="91425" tIns="91425" rIns="91425" bIns="91425" anchor="t" anchorCtr="0">
            <a:noAutofit/>
          </a:bodyPr>
          <a:lstStyle/>
          <a:p>
            <a:pPr marL="0" lvl="0" indent="0">
              <a:spcBef>
                <a:spcPts val="720"/>
              </a:spcBef>
              <a:spcAft>
                <a:spcPts val="0"/>
              </a:spcAft>
              <a:buNone/>
            </a:pPr>
            <a:r>
              <a:rPr lang="en-US"/>
              <a:t>Stats and Impact</a:t>
            </a:r>
            <a:endParaRPr/>
          </a:p>
        </p:txBody>
      </p:sp>
      <p:sp>
        <p:nvSpPr>
          <p:cNvPr id="222" name="Shape 222"/>
          <p:cNvSpPr txBox="1">
            <a:spLocks noGrp="1"/>
          </p:cNvSpPr>
          <p:nvPr>
            <p:ph type="body" idx="2"/>
          </p:nvPr>
        </p:nvSpPr>
        <p:spPr>
          <a:xfrm>
            <a:off x="340786" y="1029747"/>
            <a:ext cx="8439000" cy="3141600"/>
          </a:xfrm>
          <a:prstGeom prst="rect">
            <a:avLst/>
          </a:prstGeom>
        </p:spPr>
        <p:txBody>
          <a:bodyPr spcFirstLastPara="1" wrap="square" lIns="91425" tIns="91425" rIns="91425" bIns="91425" anchor="t" anchorCtr="0">
            <a:noAutofit/>
          </a:bodyPr>
          <a:lstStyle/>
          <a:p>
            <a:pPr marL="342900" lvl="0" indent="-190500">
              <a:spcBef>
                <a:spcPts val="480"/>
              </a:spcBef>
              <a:spcAft>
                <a:spcPts val="0"/>
              </a:spcAft>
              <a:buNone/>
            </a:pPr>
            <a:r>
              <a:rPr lang="en-US" dirty="0"/>
              <a:t>Foundational Courses:</a:t>
            </a:r>
            <a:endParaRPr dirty="0"/>
          </a:p>
          <a:p>
            <a:pPr marL="457200" lvl="0" indent="-381000" rtl="0">
              <a:spcBef>
                <a:spcPts val="480"/>
              </a:spcBef>
              <a:spcAft>
                <a:spcPts val="0"/>
              </a:spcAft>
              <a:buSzPts val="2400"/>
              <a:buChar char="●"/>
            </a:pPr>
            <a:r>
              <a:rPr lang="en-US" dirty="0"/>
              <a:t>offered 6 times to 165 students</a:t>
            </a:r>
            <a:endParaRPr dirty="0"/>
          </a:p>
          <a:p>
            <a:pPr marL="457200" lvl="0" indent="-381000" rtl="0">
              <a:spcBef>
                <a:spcPts val="0"/>
              </a:spcBef>
              <a:spcAft>
                <a:spcPts val="0"/>
              </a:spcAft>
              <a:buSzPts val="2400"/>
              <a:buChar char="●"/>
            </a:pPr>
            <a:r>
              <a:rPr lang="en-US" dirty="0"/>
              <a:t>on average, courses full in 24 - 48 hours after registration </a:t>
            </a:r>
            <a:r>
              <a:rPr lang="en-US" dirty="0" smtClean="0"/>
              <a:t>opens</a:t>
            </a:r>
          </a:p>
          <a:p>
            <a:pPr marL="457200" lvl="0" indent="-381000" rtl="0">
              <a:spcBef>
                <a:spcPts val="0"/>
              </a:spcBef>
              <a:spcAft>
                <a:spcPts val="0"/>
              </a:spcAft>
              <a:buSzPts val="2400"/>
              <a:buChar char="●"/>
            </a:pPr>
            <a:r>
              <a:rPr lang="en-US" dirty="0"/>
              <a:t>c</a:t>
            </a:r>
            <a:r>
              <a:rPr lang="en-US" dirty="0" smtClean="0"/>
              <a:t>ompletion rates </a:t>
            </a:r>
            <a:r>
              <a:rPr lang="en-US" dirty="0" err="1" smtClean="0"/>
              <a:t>avg</a:t>
            </a:r>
            <a:r>
              <a:rPr lang="en-US" dirty="0" smtClean="0"/>
              <a:t> 50%</a:t>
            </a:r>
            <a:endParaRPr dirty="0"/>
          </a:p>
          <a:p>
            <a:pPr marL="457200" lvl="0" indent="-381000">
              <a:spcBef>
                <a:spcPts val="0"/>
              </a:spcBef>
              <a:spcAft>
                <a:spcPts val="0"/>
              </a:spcAft>
              <a:buSzPts val="2400"/>
              <a:buChar char="●"/>
            </a:pPr>
            <a:r>
              <a:rPr lang="en-US" dirty="0"/>
              <a:t>12 instructors involved over 5 years</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340786" y="343304"/>
            <a:ext cx="8439000" cy="686400"/>
          </a:xfrm>
          <a:prstGeom prst="rect">
            <a:avLst/>
          </a:prstGeom>
        </p:spPr>
        <p:txBody>
          <a:bodyPr spcFirstLastPara="1" wrap="square" lIns="91425" tIns="91425" rIns="91425" bIns="91425" anchor="t" anchorCtr="0">
            <a:noAutofit/>
          </a:bodyPr>
          <a:lstStyle/>
          <a:p>
            <a:pPr marL="0" lvl="0" indent="0" rtl="0">
              <a:spcBef>
                <a:spcPts val="720"/>
              </a:spcBef>
              <a:spcAft>
                <a:spcPts val="0"/>
              </a:spcAft>
              <a:buNone/>
            </a:pPr>
            <a:r>
              <a:rPr lang="en-US"/>
              <a:t>Stats and Impact</a:t>
            </a:r>
            <a:endParaRPr/>
          </a:p>
        </p:txBody>
      </p:sp>
      <p:sp>
        <p:nvSpPr>
          <p:cNvPr id="229" name="Shape 229"/>
          <p:cNvSpPr txBox="1">
            <a:spLocks noGrp="1"/>
          </p:cNvSpPr>
          <p:nvPr>
            <p:ph type="body" idx="2"/>
          </p:nvPr>
        </p:nvSpPr>
        <p:spPr>
          <a:xfrm>
            <a:off x="340786" y="1029747"/>
            <a:ext cx="8439000" cy="3141600"/>
          </a:xfrm>
          <a:prstGeom prst="rect">
            <a:avLst/>
          </a:prstGeom>
        </p:spPr>
        <p:txBody>
          <a:bodyPr spcFirstLastPara="1" wrap="square" lIns="91425" tIns="91425" rIns="91425" bIns="91425" anchor="t" anchorCtr="0">
            <a:noAutofit/>
          </a:bodyPr>
          <a:lstStyle/>
          <a:p>
            <a:pPr marL="342900" lvl="0" indent="-190500" rtl="0">
              <a:spcBef>
                <a:spcPts val="480"/>
              </a:spcBef>
              <a:spcAft>
                <a:spcPts val="0"/>
              </a:spcAft>
              <a:buNone/>
            </a:pPr>
            <a:r>
              <a:rPr lang="en-US" dirty="0"/>
              <a:t>Specialized Courses:</a:t>
            </a:r>
            <a:endParaRPr dirty="0"/>
          </a:p>
          <a:p>
            <a:pPr marL="457200" lvl="0" indent="-381000" rtl="0">
              <a:spcBef>
                <a:spcPts val="480"/>
              </a:spcBef>
              <a:spcAft>
                <a:spcPts val="0"/>
              </a:spcAft>
              <a:buSzPts val="2400"/>
              <a:buChar char="●"/>
            </a:pPr>
            <a:r>
              <a:rPr lang="en-US" dirty="0"/>
              <a:t>offered 1 times to 90 students</a:t>
            </a:r>
            <a:endParaRPr dirty="0"/>
          </a:p>
          <a:p>
            <a:pPr marL="457200" lvl="0" indent="-381000" rtl="0">
              <a:spcBef>
                <a:spcPts val="0"/>
              </a:spcBef>
              <a:spcAft>
                <a:spcPts val="0"/>
              </a:spcAft>
              <a:buSzPts val="2400"/>
              <a:buChar char="●"/>
            </a:pPr>
            <a:r>
              <a:rPr lang="en-US" dirty="0"/>
              <a:t>courses 80% full in 48 hours after registration </a:t>
            </a:r>
            <a:r>
              <a:rPr lang="en-US" dirty="0" smtClean="0"/>
              <a:t>opened</a:t>
            </a:r>
            <a:endParaRPr dirty="0"/>
          </a:p>
          <a:p>
            <a:pPr marL="457200" lvl="0" indent="-381000" rtl="0">
              <a:spcBef>
                <a:spcPts val="0"/>
              </a:spcBef>
              <a:spcAft>
                <a:spcPts val="0"/>
              </a:spcAft>
              <a:buSzPts val="2400"/>
              <a:buChar char="●"/>
            </a:pPr>
            <a:r>
              <a:rPr lang="en-US" dirty="0"/>
              <a:t>10 instructors involved over first 2 years</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body" idx="2"/>
          </p:nvPr>
        </p:nvSpPr>
        <p:spPr>
          <a:xfrm>
            <a:off x="3899913" y="1657650"/>
            <a:ext cx="4902900" cy="2587200"/>
          </a:xfrm>
          <a:prstGeom prst="rect">
            <a:avLst/>
          </a:prstGeom>
          <a:noFill/>
          <a:ln>
            <a:noFill/>
          </a:ln>
        </p:spPr>
        <p:txBody>
          <a:bodyPr spcFirstLastPara="1" wrap="square" lIns="91425" tIns="45700" rIns="91425" bIns="45700" anchor="t" anchorCtr="0">
            <a:noAutofit/>
          </a:bodyPr>
          <a:lstStyle/>
          <a:p>
            <a:pPr marL="342900" marR="0" lvl="0" indent="-190500" algn="l" rtl="0">
              <a:spcBef>
                <a:spcPts val="0"/>
              </a:spcBef>
              <a:spcAft>
                <a:spcPts val="0"/>
              </a:spcAft>
              <a:buClr>
                <a:schemeClr val="dk1"/>
              </a:buClr>
              <a:buSzPts val="1100"/>
              <a:buFont typeface="Arial"/>
              <a:buNone/>
            </a:pPr>
            <a:r>
              <a:rPr lang="en-US" sz="1400">
                <a:solidFill>
                  <a:srgbClr val="666666"/>
                </a:solidFill>
                <a:highlight>
                  <a:srgbClr val="FFFFFF"/>
                </a:highlight>
              </a:rPr>
              <a:t>IDS Project developed the Online Learning Institute in </a:t>
            </a:r>
            <a:r>
              <a:rPr lang="en-US" sz="1400" b="1">
                <a:solidFill>
                  <a:srgbClr val="666666"/>
                </a:solidFill>
                <a:highlight>
                  <a:srgbClr val="FFFFFF"/>
                </a:highlight>
              </a:rPr>
              <a:t>January 2014</a:t>
            </a:r>
            <a:r>
              <a:rPr lang="en-US" sz="1400">
                <a:solidFill>
                  <a:srgbClr val="666666"/>
                </a:solidFill>
                <a:highlight>
                  <a:srgbClr val="FFFFFF"/>
                </a:highlight>
              </a:rPr>
              <a:t> in an effort to meet the needs of our members as well as provide </a:t>
            </a:r>
            <a:r>
              <a:rPr lang="en-US" sz="1400" b="1">
                <a:solidFill>
                  <a:srgbClr val="666666"/>
                </a:solidFill>
                <a:highlight>
                  <a:srgbClr val="FFFFFF"/>
                </a:highlight>
              </a:rPr>
              <a:t>nationwide support for resource sharing training and discussion</a:t>
            </a:r>
            <a:r>
              <a:rPr lang="en-US" sz="1400">
                <a:solidFill>
                  <a:srgbClr val="666666"/>
                </a:solidFill>
                <a:highlight>
                  <a:srgbClr val="FFFFFF"/>
                </a:highlight>
              </a:rPr>
              <a:t>. A growing number of courses include instructional videos, resource materials, discussion opportunities, and web conferences to </a:t>
            </a:r>
            <a:r>
              <a:rPr lang="en-US" sz="1400" b="1">
                <a:solidFill>
                  <a:srgbClr val="666666"/>
                </a:solidFill>
                <a:highlight>
                  <a:srgbClr val="FFFFFF"/>
                </a:highlight>
              </a:rPr>
              <a:t>enhance access to professionals in the field of resource sharing.</a:t>
            </a:r>
            <a:r>
              <a:rPr lang="en-US" sz="1400">
                <a:solidFill>
                  <a:srgbClr val="666666"/>
                </a:solidFill>
                <a:highlight>
                  <a:srgbClr val="FFFFFF"/>
                </a:highlight>
              </a:rPr>
              <a:t> Provided by a nationwide network of colleagues to encourage discussion, troubleshooting and innovation throughout the field of resource sharing. </a:t>
            </a:r>
            <a:endParaRPr sz="1400">
              <a:solidFill>
                <a:srgbClr val="666666"/>
              </a:solidFill>
              <a:highlight>
                <a:srgbClr val="FFFFFF"/>
              </a:highlight>
            </a:endParaRPr>
          </a:p>
          <a:p>
            <a:pPr marL="342900" marR="0" lvl="0" indent="-190500" algn="l" rtl="0">
              <a:spcBef>
                <a:spcPts val="0"/>
              </a:spcBef>
              <a:spcAft>
                <a:spcPts val="0"/>
              </a:spcAft>
              <a:buClr>
                <a:schemeClr val="dk1"/>
              </a:buClr>
              <a:buSzPts val="2400"/>
              <a:buFont typeface="Arial"/>
              <a:buNone/>
            </a:pPr>
            <a:endParaRPr/>
          </a:p>
        </p:txBody>
      </p:sp>
      <p:pic>
        <p:nvPicPr>
          <p:cNvPr id="262" name="Shape 262"/>
          <p:cNvPicPr preferRelativeResize="0"/>
          <p:nvPr/>
        </p:nvPicPr>
        <p:blipFill>
          <a:blip r:embed="rId3">
            <a:alphaModFix/>
          </a:blip>
          <a:stretch>
            <a:fillRect/>
          </a:stretch>
        </p:blipFill>
        <p:spPr>
          <a:xfrm>
            <a:off x="4325884" y="252672"/>
            <a:ext cx="4050976" cy="1245900"/>
          </a:xfrm>
          <a:prstGeom prst="rect">
            <a:avLst/>
          </a:prstGeom>
          <a:noFill/>
          <a:ln>
            <a:noFill/>
          </a:ln>
        </p:spPr>
      </p:pic>
      <p:sp>
        <p:nvSpPr>
          <p:cNvPr id="263" name="Shape 263"/>
          <p:cNvSpPr txBox="1">
            <a:spLocks noGrp="1"/>
          </p:cNvSpPr>
          <p:nvPr>
            <p:ph type="body" idx="1"/>
          </p:nvPr>
        </p:nvSpPr>
        <p:spPr>
          <a:xfrm>
            <a:off x="340786" y="343304"/>
            <a:ext cx="8439000" cy="686400"/>
          </a:xfrm>
          <a:prstGeom prst="rect">
            <a:avLst/>
          </a:prstGeom>
        </p:spPr>
        <p:txBody>
          <a:bodyPr spcFirstLastPara="1" wrap="square" lIns="91425" tIns="91425" rIns="91425" bIns="91425" anchor="t" anchorCtr="0">
            <a:noAutofit/>
          </a:bodyPr>
          <a:lstStyle/>
          <a:p>
            <a:pPr marL="0" lvl="0" indent="0" rtl="0">
              <a:spcBef>
                <a:spcPts val="720"/>
              </a:spcBef>
              <a:spcAft>
                <a:spcPts val="0"/>
              </a:spcAft>
              <a:buNone/>
            </a:pPr>
            <a:r>
              <a:rPr lang="en-US"/>
              <a:t>Next Steps</a:t>
            </a:r>
            <a:endParaRPr/>
          </a:p>
        </p:txBody>
      </p:sp>
      <p:sp>
        <p:nvSpPr>
          <p:cNvPr id="264" name="Shape 264"/>
          <p:cNvSpPr txBox="1">
            <a:spLocks noGrp="1"/>
          </p:cNvSpPr>
          <p:nvPr>
            <p:ph type="body" idx="2"/>
          </p:nvPr>
        </p:nvSpPr>
        <p:spPr>
          <a:xfrm>
            <a:off x="340783" y="1221375"/>
            <a:ext cx="2516700" cy="3141600"/>
          </a:xfrm>
          <a:prstGeom prst="rect">
            <a:avLst/>
          </a:prstGeom>
        </p:spPr>
        <p:txBody>
          <a:bodyPr spcFirstLastPara="1" wrap="square" lIns="91425" tIns="91425" rIns="91425" bIns="91425" anchor="t" anchorCtr="0">
            <a:noAutofit/>
          </a:bodyPr>
          <a:lstStyle/>
          <a:p>
            <a:pPr marL="457200" lvl="0" indent="-317500" rtl="0">
              <a:spcBef>
                <a:spcPts val="480"/>
              </a:spcBef>
              <a:spcAft>
                <a:spcPts val="0"/>
              </a:spcAft>
              <a:buSzPts val="1400"/>
              <a:buChar char="●"/>
            </a:pPr>
            <a:r>
              <a:rPr lang="en-US" sz="1400"/>
              <a:t>Continue building community of resources and discussion</a:t>
            </a:r>
            <a:endParaRPr sz="1400"/>
          </a:p>
          <a:p>
            <a:pPr marL="0" lvl="0" indent="0" rtl="0">
              <a:spcBef>
                <a:spcPts val="480"/>
              </a:spcBef>
              <a:spcAft>
                <a:spcPts val="0"/>
              </a:spcAft>
              <a:buNone/>
            </a:pPr>
            <a:endParaRPr sz="600"/>
          </a:p>
          <a:p>
            <a:pPr marL="457200" lvl="0" indent="-317500" rtl="0">
              <a:spcBef>
                <a:spcPts val="480"/>
              </a:spcBef>
              <a:spcAft>
                <a:spcPts val="0"/>
              </a:spcAft>
              <a:buSzPts val="1400"/>
              <a:buChar char="●"/>
            </a:pPr>
            <a:r>
              <a:rPr lang="en-US" sz="1400"/>
              <a:t>Continue developing courses based on community needs and interests.</a:t>
            </a:r>
            <a:endParaRPr sz="1400"/>
          </a:p>
          <a:p>
            <a:pPr marL="0" lvl="0" indent="0" rtl="0">
              <a:spcBef>
                <a:spcPts val="480"/>
              </a:spcBef>
              <a:spcAft>
                <a:spcPts val="0"/>
              </a:spcAft>
              <a:buNone/>
            </a:pPr>
            <a:endParaRPr sz="600"/>
          </a:p>
          <a:p>
            <a:pPr marL="457200" lvl="0" indent="-317500" rtl="0">
              <a:spcBef>
                <a:spcPts val="480"/>
              </a:spcBef>
              <a:spcAft>
                <a:spcPts val="0"/>
              </a:spcAft>
              <a:buSzPts val="1400"/>
              <a:buChar char="●"/>
            </a:pPr>
            <a:r>
              <a:rPr lang="en-US" sz="1400"/>
              <a:t>Increase post-course engagement and conversation.</a:t>
            </a:r>
            <a:endParaRPr sz="1400"/>
          </a:p>
        </p:txBody>
      </p:sp>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p:nvPr/>
        </p:nvSpPr>
        <p:spPr>
          <a:xfrm>
            <a:off x="0" y="601875"/>
            <a:ext cx="9144000" cy="3947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600" b="1" dirty="0">
              <a:solidFill>
                <a:srgbClr val="4C8C2B"/>
              </a:solidFill>
            </a:endParaRPr>
          </a:p>
          <a:p>
            <a:pPr marL="0" lvl="0" indent="0" algn="ctr" rtl="0">
              <a:spcBef>
                <a:spcPts val="0"/>
              </a:spcBef>
              <a:spcAft>
                <a:spcPts val="0"/>
              </a:spcAft>
              <a:buNone/>
            </a:pPr>
            <a:r>
              <a:rPr lang="en-US" sz="3600" b="1" dirty="0">
                <a:solidFill>
                  <a:srgbClr val="4C8C2B"/>
                </a:solidFill>
              </a:rPr>
              <a:t>Come for the technology...</a:t>
            </a:r>
            <a:endParaRPr sz="3600" b="1" dirty="0">
              <a:solidFill>
                <a:srgbClr val="4C8C2B"/>
              </a:solidFill>
            </a:endParaRPr>
          </a:p>
          <a:p>
            <a:pPr marL="0" lvl="0" indent="0" algn="ctr" rtl="0">
              <a:spcBef>
                <a:spcPts val="0"/>
              </a:spcBef>
              <a:spcAft>
                <a:spcPts val="0"/>
              </a:spcAft>
              <a:buNone/>
            </a:pPr>
            <a:r>
              <a:rPr lang="en-US" sz="3600" b="1" dirty="0" smtClean="0">
                <a:solidFill>
                  <a:srgbClr val="4C8C2B"/>
                </a:solidFill>
              </a:rPr>
              <a:t>stay </a:t>
            </a:r>
            <a:r>
              <a:rPr lang="en-US" sz="3600" b="1" dirty="0">
                <a:solidFill>
                  <a:srgbClr val="4C8C2B"/>
                </a:solidFill>
              </a:rPr>
              <a:t>for the </a:t>
            </a:r>
            <a:endParaRPr sz="3600" b="1" dirty="0">
              <a:solidFill>
                <a:srgbClr val="4C8C2B"/>
              </a:solidFill>
            </a:endParaRPr>
          </a:p>
          <a:p>
            <a:pPr marL="0" lvl="0" indent="0" algn="ctr" rtl="0">
              <a:spcBef>
                <a:spcPts val="0"/>
              </a:spcBef>
              <a:spcAft>
                <a:spcPts val="0"/>
              </a:spcAft>
              <a:buNone/>
            </a:pPr>
            <a:r>
              <a:rPr lang="en-US" sz="3600" b="1" dirty="0">
                <a:solidFill>
                  <a:srgbClr val="4C8C2B"/>
                </a:solidFill>
              </a:rPr>
              <a:t>community!</a:t>
            </a:r>
            <a:endParaRPr sz="3600" dirty="0"/>
          </a:p>
        </p:txBody>
      </p:sp>
      <p:pic>
        <p:nvPicPr>
          <p:cNvPr id="271" name="Shape 271"/>
          <p:cNvPicPr preferRelativeResize="0"/>
          <p:nvPr/>
        </p:nvPicPr>
        <p:blipFill>
          <a:blip r:embed="rId3">
            <a:alphaModFix/>
          </a:blip>
          <a:stretch>
            <a:fillRect/>
          </a:stretch>
        </p:blipFill>
        <p:spPr>
          <a:xfrm>
            <a:off x="304800" y="170221"/>
            <a:ext cx="2182050" cy="1636550"/>
          </a:xfrm>
          <a:prstGeom prst="rect">
            <a:avLst/>
          </a:prstGeom>
          <a:noFill/>
          <a:ln>
            <a:noFill/>
          </a:ln>
        </p:spPr>
      </p:pic>
      <p:pic>
        <p:nvPicPr>
          <p:cNvPr id="272" name="Shape 272"/>
          <p:cNvPicPr preferRelativeResize="0"/>
          <p:nvPr/>
        </p:nvPicPr>
        <p:blipFill>
          <a:blip r:embed="rId4">
            <a:alphaModFix/>
          </a:blip>
          <a:stretch>
            <a:fillRect/>
          </a:stretch>
        </p:blipFill>
        <p:spPr>
          <a:xfrm>
            <a:off x="6400800" y="202175"/>
            <a:ext cx="2286000" cy="1536999"/>
          </a:xfrm>
          <a:prstGeom prst="rect">
            <a:avLst/>
          </a:prstGeom>
          <a:noFill/>
          <a:ln>
            <a:noFill/>
          </a:ln>
        </p:spPr>
      </p:pic>
      <p:pic>
        <p:nvPicPr>
          <p:cNvPr id="273" name="Shape 273"/>
          <p:cNvPicPr preferRelativeResize="0"/>
          <p:nvPr/>
        </p:nvPicPr>
        <p:blipFill>
          <a:blip r:embed="rId5">
            <a:alphaModFix/>
          </a:blip>
          <a:stretch>
            <a:fillRect/>
          </a:stretch>
        </p:blipFill>
        <p:spPr>
          <a:xfrm>
            <a:off x="3721424" y="0"/>
            <a:ext cx="1701153" cy="2015525"/>
          </a:xfrm>
          <a:prstGeom prst="rect">
            <a:avLst/>
          </a:prstGeom>
          <a:noFill/>
          <a:ln>
            <a:noFill/>
          </a:ln>
        </p:spPr>
      </p:pic>
      <p:pic>
        <p:nvPicPr>
          <p:cNvPr id="274" name="Shape 274"/>
          <p:cNvPicPr preferRelativeResize="0"/>
          <p:nvPr/>
        </p:nvPicPr>
        <p:blipFill>
          <a:blip r:embed="rId6">
            <a:alphaModFix/>
          </a:blip>
          <a:stretch>
            <a:fillRect/>
          </a:stretch>
        </p:blipFill>
        <p:spPr>
          <a:xfrm>
            <a:off x="247690" y="3087776"/>
            <a:ext cx="2727302" cy="1536998"/>
          </a:xfrm>
          <a:prstGeom prst="rect">
            <a:avLst/>
          </a:prstGeom>
          <a:noFill/>
          <a:ln>
            <a:noFill/>
          </a:ln>
        </p:spPr>
      </p:pic>
      <p:pic>
        <p:nvPicPr>
          <p:cNvPr id="275" name="Shape 275"/>
          <p:cNvPicPr preferRelativeResize="0"/>
          <p:nvPr/>
        </p:nvPicPr>
        <p:blipFill>
          <a:blip r:embed="rId7">
            <a:alphaModFix/>
          </a:blip>
          <a:stretch>
            <a:fillRect/>
          </a:stretch>
        </p:blipFill>
        <p:spPr>
          <a:xfrm>
            <a:off x="6553200" y="2952750"/>
            <a:ext cx="2286006" cy="152400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207390" y="2431038"/>
            <a:ext cx="2960017" cy="463413"/>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Clr>
                <a:srgbClr val="4C8C2B"/>
              </a:buClr>
              <a:buSzPts val="2800"/>
              <a:buFont typeface="Arial"/>
              <a:buNone/>
            </a:pPr>
            <a:r>
              <a:rPr lang="en-US" sz="2800" b="1" i="0" u="none" strike="noStrike" cap="none" dirty="0">
                <a:solidFill>
                  <a:srgbClr val="4C8C2B"/>
                </a:solidFill>
                <a:latin typeface="Arial"/>
                <a:ea typeface="Arial"/>
                <a:cs typeface="Arial"/>
                <a:sym typeface="Arial"/>
              </a:rPr>
              <a:t>Jennifer Acker</a:t>
            </a:r>
            <a:endParaRPr sz="2800" b="1" i="0" u="none" strike="noStrike" cap="none" dirty="0">
              <a:solidFill>
                <a:srgbClr val="4C8C2B"/>
              </a:solidFill>
              <a:latin typeface="Arial"/>
              <a:ea typeface="Arial"/>
              <a:cs typeface="Arial"/>
              <a:sym typeface="Arial"/>
            </a:endParaRPr>
          </a:p>
        </p:txBody>
      </p:sp>
      <p:sp>
        <p:nvSpPr>
          <p:cNvPr id="281" name="Shape 281"/>
          <p:cNvSpPr txBox="1">
            <a:spLocks noGrp="1"/>
          </p:cNvSpPr>
          <p:nvPr>
            <p:ph type="body" idx="2"/>
          </p:nvPr>
        </p:nvSpPr>
        <p:spPr>
          <a:xfrm>
            <a:off x="207391" y="2909951"/>
            <a:ext cx="3765328" cy="402956"/>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HUDSON VALLEY </a:t>
            </a:r>
            <a:endParaRPr/>
          </a:p>
          <a:p>
            <a:pPr marL="0" marR="0" lvl="0" indent="0" algn="l" rtl="0">
              <a:spcBef>
                <a:spcPts val="0"/>
              </a:spcBef>
              <a:spcAft>
                <a:spcPts val="0"/>
              </a:spcAft>
              <a:buClr>
                <a:schemeClr val="dk1"/>
              </a:buClr>
              <a:buSzPts val="1400"/>
              <a:buFont typeface="Arial"/>
              <a:buNone/>
            </a:pPr>
            <a:r>
              <a:rPr lang="en-US" sz="1400" b="1" i="0" u="none" strike="noStrike" cap="none">
                <a:solidFill>
                  <a:schemeClr val="dk1"/>
                </a:solidFill>
                <a:latin typeface="Arial"/>
                <a:ea typeface="Arial"/>
                <a:cs typeface="Arial"/>
                <a:sym typeface="Arial"/>
              </a:rPr>
              <a:t>COMMUNITY COLLEGE</a:t>
            </a:r>
            <a:endParaRPr sz="1400" b="1" i="0" u="none" strike="noStrike" cap="none">
              <a:solidFill>
                <a:schemeClr val="dk1"/>
              </a:solidFill>
              <a:latin typeface="Arial"/>
              <a:ea typeface="Arial"/>
              <a:cs typeface="Arial"/>
              <a:sym typeface="Arial"/>
            </a:endParaRPr>
          </a:p>
        </p:txBody>
      </p:sp>
      <p:sp>
        <p:nvSpPr>
          <p:cNvPr id="282" name="Shape 282"/>
          <p:cNvSpPr txBox="1">
            <a:spLocks noGrp="1"/>
          </p:cNvSpPr>
          <p:nvPr>
            <p:ph type="body" idx="3"/>
          </p:nvPr>
        </p:nvSpPr>
        <p:spPr>
          <a:xfrm>
            <a:off x="207391" y="3328405"/>
            <a:ext cx="3765327" cy="811212"/>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Clr>
                <a:srgbClr val="7F7F7F"/>
              </a:buClr>
              <a:buSzPts val="1400"/>
              <a:buFont typeface="Arial"/>
              <a:buNone/>
            </a:pPr>
            <a:r>
              <a:rPr lang="en-US" sz="1400" b="1" i="0" u="sng" strike="noStrike" cap="none" dirty="0">
                <a:solidFill>
                  <a:schemeClr val="hlink"/>
                </a:solidFill>
                <a:latin typeface="Arial"/>
                <a:ea typeface="Arial"/>
                <a:cs typeface="Arial"/>
                <a:sym typeface="Arial"/>
                <a:hlinkClick r:id="rId3"/>
              </a:rPr>
              <a:t>j.acker1@hvcc.edu</a:t>
            </a:r>
            <a:r>
              <a:rPr lang="en-US" sz="1400" b="1" i="0" u="none" strike="noStrike" cap="none" dirty="0">
                <a:solidFill>
                  <a:srgbClr val="7F7F7F"/>
                </a:solidFill>
                <a:latin typeface="Arial"/>
                <a:ea typeface="Arial"/>
                <a:cs typeface="Arial"/>
                <a:sym typeface="Arial"/>
              </a:rPr>
              <a:t> </a:t>
            </a:r>
            <a:endParaRPr sz="1400" b="1" i="0" u="none" strike="noStrike" cap="none" dirty="0">
              <a:solidFill>
                <a:srgbClr val="7F7F7F"/>
              </a:solidFill>
              <a:latin typeface="Arial"/>
              <a:ea typeface="Arial"/>
              <a:cs typeface="Arial"/>
              <a:sym typeface="Arial"/>
            </a:endParaRPr>
          </a:p>
        </p:txBody>
      </p:sp>
      <p:sp>
        <p:nvSpPr>
          <p:cNvPr id="283" name="Shape 283"/>
          <p:cNvSpPr txBox="1">
            <a:spLocks noGrp="1"/>
          </p:cNvSpPr>
          <p:nvPr>
            <p:ph type="body" idx="4"/>
          </p:nvPr>
        </p:nvSpPr>
        <p:spPr>
          <a:xfrm>
            <a:off x="3200400" y="2431038"/>
            <a:ext cx="5943600" cy="463413"/>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Clr>
                <a:srgbClr val="4C8C2B"/>
              </a:buClr>
              <a:buSzPts val="2800"/>
              <a:buFont typeface="Arial"/>
              <a:buNone/>
            </a:pPr>
            <a:r>
              <a:rPr lang="en-US" sz="2800" b="1" i="0" u="none" strike="noStrike" cap="none" dirty="0">
                <a:solidFill>
                  <a:srgbClr val="4C8C2B"/>
                </a:solidFill>
                <a:latin typeface="Arial"/>
                <a:ea typeface="Arial"/>
                <a:cs typeface="Arial"/>
                <a:sym typeface="Arial"/>
              </a:rPr>
              <a:t>Micquel Little	</a:t>
            </a:r>
            <a:r>
              <a:rPr lang="en-US" sz="2800" b="1" i="0" u="none" strike="noStrike" cap="none" dirty="0" smtClean="0">
                <a:solidFill>
                  <a:srgbClr val="4C8C2B"/>
                </a:solidFill>
                <a:latin typeface="Arial"/>
                <a:ea typeface="Arial"/>
                <a:cs typeface="Arial"/>
                <a:sym typeface="Arial"/>
              </a:rPr>
              <a:t>        Beth </a:t>
            </a:r>
            <a:r>
              <a:rPr lang="en-US" sz="2800" b="1" i="0" u="none" strike="noStrike" cap="none" dirty="0">
                <a:solidFill>
                  <a:srgbClr val="4C8C2B"/>
                </a:solidFill>
                <a:latin typeface="Arial"/>
                <a:ea typeface="Arial"/>
                <a:cs typeface="Arial"/>
                <a:sym typeface="Arial"/>
              </a:rPr>
              <a:t>Posner</a:t>
            </a:r>
            <a:endParaRPr sz="2800" b="1" i="0" u="none" strike="noStrike" cap="none" dirty="0">
              <a:solidFill>
                <a:srgbClr val="4C8C2B"/>
              </a:solidFill>
              <a:latin typeface="Arial"/>
              <a:ea typeface="Arial"/>
              <a:cs typeface="Arial"/>
              <a:sym typeface="Arial"/>
            </a:endParaRPr>
          </a:p>
        </p:txBody>
      </p:sp>
      <p:sp>
        <p:nvSpPr>
          <p:cNvPr id="284" name="Shape 284"/>
          <p:cNvSpPr txBox="1">
            <a:spLocks noGrp="1"/>
          </p:cNvSpPr>
          <p:nvPr>
            <p:ph type="body" idx="5"/>
          </p:nvPr>
        </p:nvSpPr>
        <p:spPr>
          <a:xfrm>
            <a:off x="3200400" y="2909951"/>
            <a:ext cx="2841396" cy="402956"/>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Clr>
                <a:schemeClr val="dk1"/>
              </a:buClr>
              <a:buSzPts val="1400"/>
              <a:buFont typeface="Arial"/>
              <a:buNone/>
            </a:pPr>
            <a:r>
              <a:rPr lang="en-US" sz="1400" b="1" i="0" u="none" strike="noStrike" cap="none" dirty="0" smtClean="0">
                <a:solidFill>
                  <a:schemeClr val="dk1"/>
                </a:solidFill>
                <a:latin typeface="Arial"/>
                <a:ea typeface="Arial"/>
                <a:cs typeface="Arial"/>
                <a:sym typeface="Arial"/>
              </a:rPr>
              <a:t>THE CLAREMONT COLLEGES</a:t>
            </a:r>
          </a:p>
          <a:p>
            <a:pPr marL="0" marR="0" lvl="0" indent="0" algn="l" rtl="0">
              <a:spcBef>
                <a:spcPts val="0"/>
              </a:spcBef>
              <a:spcAft>
                <a:spcPts val="0"/>
              </a:spcAft>
              <a:buClr>
                <a:schemeClr val="dk1"/>
              </a:buClr>
              <a:buSzPts val="1400"/>
              <a:buFont typeface="Arial"/>
              <a:buNone/>
            </a:pPr>
            <a:r>
              <a:rPr lang="en-US" dirty="0" smtClean="0"/>
              <a:t>LIBRARY</a:t>
            </a:r>
            <a:r>
              <a:rPr lang="en-US" sz="1400" b="1" i="0" u="none" strike="noStrike" cap="none" dirty="0">
                <a:solidFill>
                  <a:schemeClr val="dk1"/>
                </a:solidFill>
                <a:latin typeface="Arial"/>
                <a:ea typeface="Arial"/>
                <a:cs typeface="Arial"/>
                <a:sym typeface="Arial"/>
              </a:rPr>
              <a:t>	</a:t>
            </a:r>
            <a:r>
              <a:rPr lang="en-US" sz="1400" b="1" i="0" u="none" strike="noStrike" cap="none" dirty="0" smtClean="0">
                <a:solidFill>
                  <a:schemeClr val="dk1"/>
                </a:solidFill>
                <a:latin typeface="Arial"/>
                <a:ea typeface="Arial"/>
                <a:cs typeface="Arial"/>
                <a:sym typeface="Arial"/>
              </a:rPr>
              <a:t>	</a:t>
            </a:r>
            <a:endParaRPr sz="1400" b="1" i="0" u="none" strike="noStrike" cap="none" dirty="0">
              <a:solidFill>
                <a:schemeClr val="dk1"/>
              </a:solidFill>
              <a:latin typeface="Arial"/>
              <a:ea typeface="Arial"/>
              <a:cs typeface="Arial"/>
              <a:sym typeface="Arial"/>
            </a:endParaRPr>
          </a:p>
        </p:txBody>
      </p:sp>
      <p:sp>
        <p:nvSpPr>
          <p:cNvPr id="285" name="Shape 285"/>
          <p:cNvSpPr txBox="1">
            <a:spLocks noGrp="1"/>
          </p:cNvSpPr>
          <p:nvPr>
            <p:ph type="body" idx="6"/>
          </p:nvPr>
        </p:nvSpPr>
        <p:spPr>
          <a:xfrm>
            <a:off x="3200400" y="3328405"/>
            <a:ext cx="5943599" cy="811212"/>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Clr>
                <a:srgbClr val="7F7F7F"/>
              </a:buClr>
              <a:buSzPts val="1400"/>
              <a:buFont typeface="Arial"/>
              <a:buNone/>
            </a:pPr>
            <a:r>
              <a:rPr lang="en-US" b="1" u="sng" dirty="0">
                <a:solidFill>
                  <a:schemeClr val="hlink"/>
                </a:solidFill>
                <a:hlinkClick r:id="rId4"/>
              </a:rPr>
              <a:t>micquel.little@claremont.edu</a:t>
            </a:r>
            <a:r>
              <a:rPr lang="en-US" b="1" dirty="0"/>
              <a:t>	 </a:t>
            </a:r>
            <a:r>
              <a:rPr lang="en-US" b="1" dirty="0" smtClean="0"/>
              <a:t>                </a:t>
            </a:r>
            <a:r>
              <a:rPr lang="en-US" sz="1400" b="1" i="0" u="sng" strike="noStrike" cap="none" dirty="0" smtClean="0">
                <a:solidFill>
                  <a:schemeClr val="hlink"/>
                </a:solidFill>
                <a:latin typeface="Arial"/>
                <a:ea typeface="Arial"/>
                <a:cs typeface="Arial"/>
                <a:sym typeface="Arial"/>
                <a:hlinkClick r:id="rId5"/>
              </a:rPr>
              <a:t>bposner@gc.cuny.edu</a:t>
            </a:r>
            <a:r>
              <a:rPr lang="en-US" sz="1400" b="1" i="0" u="none" strike="noStrike" cap="none" dirty="0" smtClean="0">
                <a:solidFill>
                  <a:srgbClr val="7F7F7F"/>
                </a:solidFill>
                <a:latin typeface="Arial"/>
                <a:ea typeface="Arial"/>
                <a:cs typeface="Arial"/>
                <a:sym typeface="Arial"/>
              </a:rPr>
              <a:t> </a:t>
            </a:r>
            <a:endParaRPr sz="1400" b="1" i="0" u="none" strike="noStrike" cap="none" dirty="0">
              <a:solidFill>
                <a:srgbClr val="7F7F7F"/>
              </a:solidFill>
              <a:latin typeface="Arial"/>
              <a:ea typeface="Arial"/>
              <a:cs typeface="Arial"/>
              <a:sym typeface="Arial"/>
            </a:endParaRPr>
          </a:p>
        </p:txBody>
      </p:sp>
      <p:sp>
        <p:nvSpPr>
          <p:cNvPr id="8" name="Shape 284"/>
          <p:cNvSpPr txBox="1">
            <a:spLocks/>
          </p:cNvSpPr>
          <p:nvPr/>
        </p:nvSpPr>
        <p:spPr>
          <a:xfrm>
            <a:off x="6781800" y="2876550"/>
            <a:ext cx="3048000" cy="402956"/>
          </a:xfrm>
          <a:prstGeom prst="rect">
            <a:avLst/>
          </a:prstGeom>
          <a:noFill/>
          <a:ln>
            <a:noFill/>
          </a:ln>
        </p:spPr>
        <p:txBody>
          <a:bodyPr spcFirstLastPara="1" wrap="square" lIns="0"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0"/>
              </a:spcBef>
              <a:spcAft>
                <a:spcPts val="0"/>
              </a:spcAft>
              <a:buClr>
                <a:schemeClr val="dk1"/>
              </a:buClr>
              <a:buSzPts val="1400"/>
              <a:buFont typeface="Arial"/>
              <a:buNone/>
              <a:defRPr sz="1400" b="1"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r>
              <a:rPr lang="en-US" dirty="0" smtClean="0"/>
              <a:t>THE GRADUATE CENTER</a:t>
            </a:r>
          </a:p>
          <a:p>
            <a:pPr marL="0" indent="0"/>
            <a:r>
              <a:rPr lang="en-US" dirty="0" smtClean="0"/>
              <a:t>CUNY</a:t>
            </a:r>
          </a:p>
          <a:p>
            <a:pPr marL="0" indent="0"/>
            <a:endParaRPr lang="en-US" dirty="0"/>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340786" y="343304"/>
            <a:ext cx="8439148" cy="68644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C8C2B"/>
              </a:buClr>
              <a:buSzPts val="2800"/>
              <a:buFont typeface="Arial"/>
              <a:buNone/>
            </a:pPr>
            <a:r>
              <a:rPr lang="en-US" sz="2800" u="sng"/>
              <a:t>http://idsproject.org/</a:t>
            </a:r>
            <a:endParaRPr sz="2800" b="1" i="0" u="sng" strike="noStrike" cap="none">
              <a:solidFill>
                <a:srgbClr val="4C8C2B"/>
              </a:solidFill>
              <a:latin typeface="Arial"/>
              <a:ea typeface="Arial"/>
              <a:cs typeface="Arial"/>
              <a:sym typeface="Arial"/>
            </a:endParaRPr>
          </a:p>
        </p:txBody>
      </p:sp>
      <p:sp>
        <p:nvSpPr>
          <p:cNvPr id="84" name="Shape 84"/>
          <p:cNvSpPr txBox="1">
            <a:spLocks noGrp="1"/>
          </p:cNvSpPr>
          <p:nvPr>
            <p:ph type="body" idx="2"/>
          </p:nvPr>
        </p:nvSpPr>
        <p:spPr>
          <a:xfrm>
            <a:off x="4199975" y="1029750"/>
            <a:ext cx="4777500" cy="3409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a:p>
            <a:pPr marL="0" marR="0" lvl="0" indent="0" algn="l" rtl="0">
              <a:spcBef>
                <a:spcPts val="0"/>
              </a:spcBef>
              <a:spcAft>
                <a:spcPts val="0"/>
              </a:spcAft>
              <a:buNone/>
            </a:pPr>
            <a:endParaRPr/>
          </a:p>
          <a:p>
            <a:pPr marL="0" marR="0" lvl="0" indent="0" algn="l" rtl="0">
              <a:spcBef>
                <a:spcPts val="0"/>
              </a:spcBef>
              <a:spcAft>
                <a:spcPts val="0"/>
              </a:spcAft>
              <a:buNone/>
            </a:pPr>
            <a:endParaRPr/>
          </a:p>
          <a:p>
            <a:pPr marL="0" marR="0" lvl="0" indent="0" algn="l" rtl="0">
              <a:spcBef>
                <a:spcPts val="0"/>
              </a:spcBef>
              <a:spcAft>
                <a:spcPts val="0"/>
              </a:spcAft>
              <a:buNone/>
            </a:pPr>
            <a:r>
              <a:rPr lang="en-US" sz="2800"/>
              <a:t>“A unified community of trust </a:t>
            </a:r>
            <a:endParaRPr sz="2800"/>
          </a:p>
          <a:p>
            <a:pPr marL="0" marR="0" lvl="0" indent="0" algn="l" rtl="0">
              <a:spcBef>
                <a:spcPts val="0"/>
              </a:spcBef>
              <a:spcAft>
                <a:spcPts val="0"/>
              </a:spcAft>
              <a:buNone/>
            </a:pPr>
            <a:r>
              <a:rPr lang="en-US" sz="2800"/>
              <a:t>and support based upon </a:t>
            </a:r>
            <a:endParaRPr sz="2800"/>
          </a:p>
          <a:p>
            <a:pPr marL="0" marR="0" lvl="0" indent="0" algn="l" rtl="0">
              <a:spcBef>
                <a:spcPts val="0"/>
              </a:spcBef>
              <a:spcAft>
                <a:spcPts val="0"/>
              </a:spcAft>
              <a:buNone/>
            </a:pPr>
            <a:r>
              <a:rPr lang="en-US" sz="2800"/>
              <a:t>effective resource sharing”</a:t>
            </a:r>
            <a:endParaRPr sz="2800"/>
          </a:p>
          <a:p>
            <a:pPr marL="0" marR="0" lvl="0" indent="0" algn="l" rtl="0">
              <a:spcBef>
                <a:spcPts val="0"/>
              </a:spcBef>
              <a:spcAft>
                <a:spcPts val="0"/>
              </a:spcAft>
              <a:buNone/>
            </a:pPr>
            <a:endParaRPr sz="900"/>
          </a:p>
          <a:p>
            <a:pPr marL="0" marR="0" lvl="0" indent="0" algn="l" rtl="0">
              <a:spcBef>
                <a:spcPts val="0"/>
              </a:spcBef>
              <a:spcAft>
                <a:spcPts val="0"/>
              </a:spcAft>
              <a:buNone/>
            </a:pPr>
            <a:endParaRPr/>
          </a:p>
        </p:txBody>
      </p:sp>
      <p:pic>
        <p:nvPicPr>
          <p:cNvPr id="85" name="Shape 85"/>
          <p:cNvPicPr preferRelativeResize="0"/>
          <p:nvPr/>
        </p:nvPicPr>
        <p:blipFill>
          <a:blip r:embed="rId3">
            <a:alphaModFix/>
          </a:blip>
          <a:stretch>
            <a:fillRect/>
          </a:stretch>
        </p:blipFill>
        <p:spPr>
          <a:xfrm>
            <a:off x="466600" y="818750"/>
            <a:ext cx="3478824" cy="3743449"/>
          </a:xfrm>
          <a:prstGeom prst="rect">
            <a:avLst/>
          </a:prstGeom>
          <a:noFill/>
          <a:ln>
            <a:noFill/>
          </a:ln>
        </p:spPr>
      </p:pic>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167950" y="343275"/>
            <a:ext cx="8775300" cy="4117800"/>
          </a:xfrm>
          <a:prstGeom prst="rect">
            <a:avLst/>
          </a:prstGeom>
        </p:spPr>
        <p:txBody>
          <a:bodyPr spcFirstLastPara="1" wrap="square" lIns="91425" tIns="91425" rIns="91425" bIns="91425" anchor="t" anchorCtr="0">
            <a:noAutofit/>
          </a:bodyPr>
          <a:lstStyle/>
          <a:p>
            <a:pPr marL="0" lvl="0" indent="0" algn="ctr">
              <a:spcBef>
                <a:spcPts val="720"/>
              </a:spcBef>
              <a:spcAft>
                <a:spcPts val="0"/>
              </a:spcAft>
              <a:buNone/>
            </a:pPr>
            <a:r>
              <a:rPr lang="en-US"/>
              <a:t>IDS technology IS awesome...still...</a:t>
            </a:r>
            <a:endParaRPr/>
          </a:p>
        </p:txBody>
      </p:sp>
      <p:sp>
        <p:nvSpPr>
          <p:cNvPr id="92" name="Shape 92"/>
          <p:cNvSpPr txBox="1">
            <a:spLocks noGrp="1"/>
          </p:cNvSpPr>
          <p:nvPr>
            <p:ph type="body" idx="2"/>
          </p:nvPr>
        </p:nvSpPr>
        <p:spPr>
          <a:xfrm>
            <a:off x="340775" y="1511550"/>
            <a:ext cx="8439000" cy="3134100"/>
          </a:xfrm>
          <a:prstGeom prst="rect">
            <a:avLst/>
          </a:prstGeom>
        </p:spPr>
        <p:txBody>
          <a:bodyPr spcFirstLastPara="1" wrap="square" lIns="91425" tIns="91425" rIns="91425" bIns="91425" anchor="t" anchorCtr="0">
            <a:noAutofit/>
          </a:bodyPr>
          <a:lstStyle/>
          <a:p>
            <a:pPr marL="0" lvl="0" indent="0" algn="ctr" rtl="0">
              <a:spcBef>
                <a:spcPts val="720"/>
              </a:spcBef>
              <a:spcAft>
                <a:spcPts val="0"/>
              </a:spcAft>
              <a:buNone/>
            </a:pPr>
            <a:r>
              <a:rPr lang="en-US" sz="4800" b="1">
                <a:solidFill>
                  <a:srgbClr val="4C8C2B"/>
                </a:solidFill>
              </a:rPr>
              <a:t>“It’s the People </a:t>
            </a:r>
            <a:endParaRPr sz="4800" b="1">
              <a:solidFill>
                <a:srgbClr val="4C8C2B"/>
              </a:solidFill>
            </a:endParaRPr>
          </a:p>
          <a:p>
            <a:pPr marL="0" lvl="0" indent="0" algn="ctr" rtl="0">
              <a:spcBef>
                <a:spcPts val="720"/>
              </a:spcBef>
              <a:spcAft>
                <a:spcPts val="0"/>
              </a:spcAft>
              <a:buNone/>
            </a:pPr>
            <a:r>
              <a:rPr lang="en-US" sz="4800" b="1">
                <a:solidFill>
                  <a:srgbClr val="4C8C2B"/>
                </a:solidFill>
              </a:rPr>
              <a:t>not </a:t>
            </a:r>
            <a:endParaRPr sz="4800" b="1">
              <a:solidFill>
                <a:srgbClr val="4C8C2B"/>
              </a:solidFill>
            </a:endParaRPr>
          </a:p>
          <a:p>
            <a:pPr marL="0" lvl="0" indent="0" algn="ctr" rtl="0">
              <a:spcBef>
                <a:spcPts val="720"/>
              </a:spcBef>
              <a:spcAft>
                <a:spcPts val="0"/>
              </a:spcAft>
              <a:buClr>
                <a:schemeClr val="dk1"/>
              </a:buClr>
              <a:buSzPts val="1100"/>
              <a:buFont typeface="Arial"/>
              <a:buNone/>
            </a:pPr>
            <a:r>
              <a:rPr lang="en-US" sz="4800" b="1">
                <a:solidFill>
                  <a:srgbClr val="4C8C2B"/>
                </a:solidFill>
              </a:rPr>
              <a:t>the Platform”</a:t>
            </a:r>
            <a:endParaRPr sz="4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body" idx="1"/>
          </p:nvPr>
        </p:nvSpPr>
        <p:spPr>
          <a:xfrm>
            <a:off x="774914" y="782961"/>
            <a:ext cx="7377193" cy="3138110"/>
          </a:xfrm>
          <a:prstGeom prst="rect">
            <a:avLst/>
          </a:prstGeom>
          <a:noFill/>
          <a:ln>
            <a:noFill/>
          </a:ln>
        </p:spPr>
        <p:txBody>
          <a:bodyPr spcFirstLastPara="1" wrap="square" lIns="91425" tIns="45700" rIns="91425" bIns="365750" anchor="ctr" anchorCtr="0">
            <a:noAutofit/>
          </a:bodyPr>
          <a:lstStyle/>
          <a:p>
            <a:pPr marL="0" marR="0" lvl="0" indent="0" algn="l" rtl="0">
              <a:spcBef>
                <a:spcPts val="0"/>
              </a:spcBef>
              <a:spcAft>
                <a:spcPts val="0"/>
              </a:spcAft>
              <a:buClr>
                <a:schemeClr val="lt1"/>
              </a:buClr>
              <a:buSzPts val="5400"/>
              <a:buFont typeface="Arial"/>
              <a:buNone/>
            </a:pPr>
            <a:r>
              <a:rPr lang="en-US" sz="5400" b="0" i="0" u="none" strike="noStrike" cap="none">
                <a:solidFill>
                  <a:schemeClr val="lt1"/>
                </a:solidFill>
                <a:latin typeface="Arial"/>
                <a:ea typeface="Arial"/>
                <a:cs typeface="Arial"/>
                <a:sym typeface="Arial"/>
              </a:rPr>
              <a:t>Online Mentor Institute</a:t>
            </a:r>
            <a:endParaRPr sz="5400" b="0" i="0" u="none" strike="noStrike" cap="none">
              <a:solidFill>
                <a:schemeClr val="lt1"/>
              </a:solidFill>
              <a:latin typeface="Arial"/>
              <a:ea typeface="Arial"/>
              <a:cs typeface="Arial"/>
              <a:sym typeface="Arial"/>
            </a:endParaRPr>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340786" y="343304"/>
            <a:ext cx="8439148" cy="68644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C8C2B"/>
              </a:buClr>
              <a:buSzPts val="2800"/>
              <a:buFont typeface="Arial"/>
              <a:buNone/>
            </a:pPr>
            <a:r>
              <a:rPr lang="en-US" sz="2800" u="sng"/>
              <a:t>IDS Mentors</a:t>
            </a:r>
            <a:endParaRPr sz="2800" b="1" i="0" u="sng" strike="noStrike" cap="none">
              <a:solidFill>
                <a:srgbClr val="4C8C2B"/>
              </a:solidFill>
              <a:latin typeface="Arial"/>
              <a:ea typeface="Arial"/>
              <a:cs typeface="Arial"/>
              <a:sym typeface="Arial"/>
            </a:endParaRPr>
          </a:p>
        </p:txBody>
      </p:sp>
      <p:sp>
        <p:nvSpPr>
          <p:cNvPr id="103" name="Shape 103"/>
          <p:cNvSpPr txBox="1">
            <a:spLocks noGrp="1"/>
          </p:cNvSpPr>
          <p:nvPr>
            <p:ph type="body" idx="2"/>
          </p:nvPr>
        </p:nvSpPr>
        <p:spPr>
          <a:xfrm>
            <a:off x="340786" y="1029747"/>
            <a:ext cx="8439148" cy="3141659"/>
          </a:xfrm>
          <a:prstGeom prst="rect">
            <a:avLst/>
          </a:prstGeom>
          <a:noFill/>
          <a:ln>
            <a:noFill/>
          </a:ln>
        </p:spPr>
        <p:txBody>
          <a:bodyPr spcFirstLastPara="1" wrap="square" lIns="91425" tIns="45700" rIns="91425" bIns="45700" anchor="t" anchorCtr="0">
            <a:noAutofit/>
          </a:bodyPr>
          <a:lstStyle/>
          <a:p>
            <a:pPr marL="457200" marR="0" lvl="0" indent="-381000" algn="l" rtl="0">
              <a:spcBef>
                <a:spcPts val="0"/>
              </a:spcBef>
              <a:spcAft>
                <a:spcPts val="0"/>
              </a:spcAft>
              <a:buClr>
                <a:schemeClr val="dk1"/>
              </a:buClr>
              <a:buSzPts val="2400"/>
              <a:buFont typeface="Arial"/>
              <a:buChar char="•"/>
            </a:pPr>
            <a:r>
              <a:rPr lang="en-US"/>
              <a:t>Mentors are experienced specialists in ILL/IT who share their knowledge of ILL workflows, best practices and technology with IDS members</a:t>
            </a:r>
            <a:endParaRPr/>
          </a:p>
          <a:p>
            <a:pPr marL="0" marR="0" lvl="0" indent="0" algn="l" rtl="0">
              <a:spcBef>
                <a:spcPts val="0"/>
              </a:spcBef>
              <a:spcAft>
                <a:spcPts val="0"/>
              </a:spcAft>
              <a:buNone/>
            </a:pPr>
            <a:endParaRPr/>
          </a:p>
          <a:p>
            <a:pPr marL="457200" marR="0" lvl="0" indent="-381000" algn="l" rtl="0">
              <a:spcBef>
                <a:spcPts val="0"/>
              </a:spcBef>
              <a:spcAft>
                <a:spcPts val="0"/>
              </a:spcAft>
              <a:buClr>
                <a:schemeClr val="dk1"/>
              </a:buClr>
              <a:buSzPts val="2400"/>
              <a:buFont typeface="Arial"/>
              <a:buChar char="•"/>
            </a:pPr>
            <a:r>
              <a:rPr lang="en-US"/>
              <a:t>As IDS membership grows, we need more mentors</a:t>
            </a:r>
            <a:endParaRPr/>
          </a:p>
          <a:p>
            <a:pPr marL="0" marR="0" lvl="0" indent="0" algn="l" rtl="0">
              <a:spcBef>
                <a:spcPts val="0"/>
              </a:spcBef>
              <a:spcAft>
                <a:spcPts val="0"/>
              </a:spcAft>
              <a:buNone/>
            </a:pPr>
            <a:endParaRPr/>
          </a:p>
          <a:p>
            <a:pPr marL="457200" marR="0" lvl="0" indent="-381000" algn="l" rtl="0">
              <a:spcBef>
                <a:spcPts val="0"/>
              </a:spcBef>
              <a:spcAft>
                <a:spcPts val="0"/>
              </a:spcAft>
              <a:buSzPts val="2400"/>
              <a:buChar char="•"/>
            </a:pPr>
            <a:r>
              <a:rPr lang="en-US"/>
              <a:t>Mentor program started in 2005, the first course was developed in 2011</a:t>
            </a:r>
            <a:endParaRPr/>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340786" y="343304"/>
            <a:ext cx="8439000" cy="686400"/>
          </a:xfrm>
          <a:prstGeom prst="rect">
            <a:avLst/>
          </a:prstGeom>
        </p:spPr>
        <p:txBody>
          <a:bodyPr spcFirstLastPara="1" wrap="square" lIns="91425" tIns="91425" rIns="91425" bIns="91425" anchor="t" anchorCtr="0">
            <a:noAutofit/>
          </a:bodyPr>
          <a:lstStyle/>
          <a:p>
            <a:pPr marL="0" lvl="0" indent="0" algn="ctr">
              <a:spcBef>
                <a:spcPts val="720"/>
              </a:spcBef>
              <a:spcAft>
                <a:spcPts val="0"/>
              </a:spcAft>
              <a:buNone/>
            </a:pPr>
            <a:r>
              <a:rPr lang="en-US" u="sng"/>
              <a:t>IDS Online Mentor Institute (OMI)</a:t>
            </a:r>
            <a:endParaRPr u="sng"/>
          </a:p>
        </p:txBody>
      </p:sp>
      <p:sp>
        <p:nvSpPr>
          <p:cNvPr id="110" name="Shape 110"/>
          <p:cNvSpPr txBox="1">
            <a:spLocks noGrp="1"/>
          </p:cNvSpPr>
          <p:nvPr>
            <p:ph type="body" idx="2"/>
          </p:nvPr>
        </p:nvSpPr>
        <p:spPr>
          <a:xfrm>
            <a:off x="340775" y="1365600"/>
            <a:ext cx="8439000" cy="28059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US"/>
              <a:t>A 12 week, 6 module, online Canvas course was developed by Chris Sisak in 2014</a:t>
            </a:r>
            <a:endParaRPr/>
          </a:p>
          <a:p>
            <a:pPr marL="0" lvl="0" indent="0" rtl="0">
              <a:spcBef>
                <a:spcPts val="0"/>
              </a:spcBef>
              <a:spcAft>
                <a:spcPts val="0"/>
              </a:spcAft>
              <a:buNone/>
            </a:pPr>
            <a:endParaRPr/>
          </a:p>
          <a:p>
            <a:pPr marL="457200" lvl="0" indent="-381000" rtl="0">
              <a:spcBef>
                <a:spcPts val="0"/>
              </a:spcBef>
              <a:spcAft>
                <a:spcPts val="0"/>
              </a:spcAft>
              <a:buSzPts val="2400"/>
              <a:buChar char="•"/>
            </a:pPr>
            <a:r>
              <a:rPr lang="en-US"/>
              <a:t>I’ve coordinated it for three cohorts now</a:t>
            </a:r>
            <a:endParaRPr/>
          </a:p>
          <a:p>
            <a:pPr marL="0" lvl="0" indent="0" rtl="0">
              <a:spcBef>
                <a:spcPts val="0"/>
              </a:spcBef>
              <a:spcAft>
                <a:spcPts val="0"/>
              </a:spcAft>
              <a:buNone/>
            </a:pPr>
            <a:endParaRPr/>
          </a:p>
          <a:p>
            <a:pPr marL="457200" lvl="0" indent="-381000" rtl="0">
              <a:spcBef>
                <a:spcPts val="0"/>
              </a:spcBef>
              <a:spcAft>
                <a:spcPts val="0"/>
              </a:spcAft>
              <a:buSzPts val="2400"/>
              <a:buChar char="•"/>
            </a:pPr>
            <a:r>
              <a:rPr lang="en-US"/>
              <a:t>Online discussions, assignments, library visits and calls</a:t>
            </a:r>
            <a:endParaRPr/>
          </a:p>
          <a:p>
            <a:pPr marL="342900" lvl="0" indent="-190500">
              <a:spcBef>
                <a:spcPts val="48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340786" y="343304"/>
            <a:ext cx="8439148" cy="68644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C8C2B"/>
              </a:buClr>
              <a:buSzPts val="2800"/>
              <a:buFont typeface="Arial"/>
              <a:buNone/>
            </a:pPr>
            <a:r>
              <a:rPr lang="en-US" sz="2800" u="sng"/>
              <a:t>OMI learning goals</a:t>
            </a:r>
            <a:endParaRPr sz="2800" u="sng"/>
          </a:p>
          <a:p>
            <a:pPr marL="0" marR="0" lvl="0" indent="0" algn="l" rtl="0">
              <a:spcBef>
                <a:spcPts val="0"/>
              </a:spcBef>
              <a:spcAft>
                <a:spcPts val="0"/>
              </a:spcAft>
              <a:buClr>
                <a:srgbClr val="4C8C2B"/>
              </a:buClr>
              <a:buSzPts val="2800"/>
              <a:buFont typeface="Arial"/>
              <a:buNone/>
            </a:pPr>
            <a:endParaRPr sz="2800"/>
          </a:p>
        </p:txBody>
      </p:sp>
      <p:sp>
        <p:nvSpPr>
          <p:cNvPr id="116" name="Shape 116"/>
          <p:cNvSpPr txBox="1">
            <a:spLocks noGrp="1"/>
          </p:cNvSpPr>
          <p:nvPr>
            <p:ph type="body" idx="2"/>
          </p:nvPr>
        </p:nvSpPr>
        <p:spPr>
          <a:xfrm>
            <a:off x="472350" y="1081175"/>
            <a:ext cx="7946100" cy="3090300"/>
          </a:xfrm>
          <a:prstGeom prst="rect">
            <a:avLst/>
          </a:prstGeom>
          <a:noFill/>
          <a:ln>
            <a:noFill/>
          </a:ln>
        </p:spPr>
        <p:txBody>
          <a:bodyPr spcFirstLastPara="1" wrap="square" lIns="91425" tIns="45700" rIns="91425" bIns="45700" anchor="t" anchorCtr="0">
            <a:noAutofit/>
          </a:bodyPr>
          <a:lstStyle/>
          <a:p>
            <a:pPr marL="457200" marR="0" lvl="0" indent="-381000" algn="ctr" rtl="0">
              <a:spcBef>
                <a:spcPts val="0"/>
              </a:spcBef>
              <a:spcAft>
                <a:spcPts val="0"/>
              </a:spcAft>
              <a:buClr>
                <a:schemeClr val="dk1"/>
              </a:buClr>
              <a:buSzPts val="2400"/>
              <a:buChar char="•"/>
            </a:pPr>
            <a:r>
              <a:rPr lang="en-US" b="1"/>
              <a:t>IDS is flexible</a:t>
            </a:r>
            <a:endParaRPr b="1"/>
          </a:p>
          <a:p>
            <a:pPr marL="0" marR="0" lvl="0" indent="0" algn="ctr" rtl="0">
              <a:spcBef>
                <a:spcPts val="0"/>
              </a:spcBef>
              <a:spcAft>
                <a:spcPts val="0"/>
              </a:spcAft>
              <a:buNone/>
            </a:pPr>
            <a:endParaRPr/>
          </a:p>
          <a:p>
            <a:pPr marL="457200" marR="0" lvl="0" indent="-381000" algn="ctr" rtl="0">
              <a:spcBef>
                <a:spcPts val="0"/>
              </a:spcBef>
              <a:spcAft>
                <a:spcPts val="0"/>
              </a:spcAft>
              <a:buSzPts val="2400"/>
              <a:buChar char="•"/>
            </a:pPr>
            <a:r>
              <a:rPr lang="en-US" b="1"/>
              <a:t>IDS is a team</a:t>
            </a:r>
            <a:endParaRPr b="1"/>
          </a:p>
          <a:p>
            <a:pPr marL="0" marR="0" lvl="0" indent="0" algn="l" rtl="0">
              <a:spcBef>
                <a:spcPts val="0"/>
              </a:spcBef>
              <a:spcAft>
                <a:spcPts val="0"/>
              </a:spcAft>
              <a:buNone/>
            </a:pPr>
            <a:endParaRPr/>
          </a:p>
          <a:p>
            <a:pPr marL="457200" marR="0" lvl="0" indent="-381000" algn="ctr" rtl="0">
              <a:spcBef>
                <a:spcPts val="0"/>
              </a:spcBef>
              <a:spcAft>
                <a:spcPts val="0"/>
              </a:spcAft>
              <a:buSzPts val="2400"/>
              <a:buChar char="•"/>
            </a:pPr>
            <a:r>
              <a:rPr lang="en-US" b="1"/>
              <a:t>IDS is results oriented</a:t>
            </a:r>
            <a:endParaRPr b="1"/>
          </a:p>
          <a:p>
            <a:pPr marL="457200" marR="0" lvl="0" indent="0" algn="ctr" rtl="0">
              <a:spcBef>
                <a:spcPts val="0"/>
              </a:spcBef>
              <a:spcAft>
                <a:spcPts val="0"/>
              </a:spcAft>
              <a:buNone/>
            </a:pPr>
            <a:endParaRPr/>
          </a:p>
          <a:p>
            <a:pPr marL="457200" lvl="0" indent="-381000" algn="ctr" rtl="0">
              <a:spcBef>
                <a:spcPts val="0"/>
              </a:spcBef>
              <a:spcAft>
                <a:spcPts val="0"/>
              </a:spcAft>
              <a:buSzPts val="2400"/>
              <a:buChar char="•"/>
            </a:pPr>
            <a:r>
              <a:rPr lang="en-US" b="1"/>
              <a:t>Experience is as important as expertise</a:t>
            </a:r>
            <a:endParaRPr b="1"/>
          </a:p>
          <a:p>
            <a:pPr marL="0" lvl="0" indent="0" algn="ctr" rtl="0">
              <a:spcBef>
                <a:spcPts val="0"/>
              </a:spcBef>
              <a:spcAft>
                <a:spcPts val="0"/>
              </a:spcAft>
              <a:buNone/>
            </a:pPr>
            <a:endParaRPr b="1"/>
          </a:p>
          <a:p>
            <a:pPr marL="457200" lvl="0" indent="-381000" algn="ctr" rtl="0">
              <a:spcBef>
                <a:spcPts val="0"/>
              </a:spcBef>
              <a:spcAft>
                <a:spcPts val="0"/>
              </a:spcAft>
              <a:buSzPts val="2400"/>
              <a:buChar char="•"/>
            </a:pPr>
            <a:r>
              <a:rPr lang="en-US" b="1"/>
              <a:t>Model problem solving and working together</a:t>
            </a:r>
            <a:endParaRPr b="1"/>
          </a:p>
          <a:p>
            <a:pPr marL="457200" lvl="0" indent="0" algn="ctr" rtl="0">
              <a:spcBef>
                <a:spcPts val="0"/>
              </a:spcBef>
              <a:spcAft>
                <a:spcPts val="0"/>
              </a:spcAft>
              <a:buNone/>
            </a:pPr>
            <a:endParaRPr sz="1800"/>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a:spLocks noGrp="1"/>
          </p:cNvSpPr>
          <p:nvPr>
            <p:ph type="pic" idx="2"/>
          </p:nvPr>
        </p:nvSpPr>
        <p:spPr>
          <a:xfrm>
            <a:off x="1114447" y="1386766"/>
            <a:ext cx="1761082" cy="1831948"/>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txBox="1">
            <a:spLocks noGrp="1"/>
          </p:cNvSpPr>
          <p:nvPr>
            <p:ph type="body" idx="1"/>
          </p:nvPr>
        </p:nvSpPr>
        <p:spPr>
          <a:xfrm>
            <a:off x="3090843" y="2327578"/>
            <a:ext cx="5030269" cy="639129"/>
          </a:xfrm>
          <a:prstGeom prst="rect">
            <a:avLst/>
          </a:prstGeom>
          <a:noFill/>
          <a:ln>
            <a:noFill/>
          </a:ln>
        </p:spPr>
        <p:txBody>
          <a:bodyPr spcFirstLastPara="1" wrap="square" lIns="0" tIns="0" rIns="182875" bIns="45700" anchor="t" anchorCtr="0">
            <a:noAutofit/>
          </a:bodyPr>
          <a:lstStyle/>
          <a:p>
            <a:pPr marL="0" marR="0" lvl="0" indent="0" algn="l" rtl="0">
              <a:lnSpc>
                <a:spcPct val="80000"/>
              </a:lnSpc>
              <a:spcBef>
                <a:spcPts val="0"/>
              </a:spcBef>
              <a:spcAft>
                <a:spcPts val="0"/>
              </a:spcAft>
              <a:buClr>
                <a:schemeClr val="dk1"/>
              </a:buClr>
              <a:buSzPts val="2220"/>
              <a:buFont typeface="Arial"/>
              <a:buNone/>
            </a:pPr>
            <a:r>
              <a:rPr lang="en-US" sz="2220" b="0" i="0" u="none" strike="noStrike" cap="none">
                <a:solidFill>
                  <a:schemeClr val="dk1"/>
                </a:solidFill>
                <a:latin typeface="Arial"/>
                <a:ea typeface="Arial"/>
                <a:cs typeface="Arial"/>
                <a:sym typeface="Arial"/>
              </a:rPr>
              <a:t>Senior Clerk - Interlibrary Loan Hudson Valley Community College</a:t>
            </a:r>
            <a:endParaRPr/>
          </a:p>
        </p:txBody>
      </p:sp>
      <p:sp>
        <p:nvSpPr>
          <p:cNvPr id="123" name="Shape 123"/>
          <p:cNvSpPr txBox="1">
            <a:spLocks noGrp="1"/>
          </p:cNvSpPr>
          <p:nvPr>
            <p:ph type="body" idx="3"/>
          </p:nvPr>
        </p:nvSpPr>
        <p:spPr>
          <a:xfrm>
            <a:off x="3090835" y="1791337"/>
            <a:ext cx="5030277" cy="488156"/>
          </a:xfrm>
          <a:prstGeom prst="rect">
            <a:avLst/>
          </a:prstGeom>
          <a:noFill/>
          <a:ln>
            <a:noFill/>
          </a:ln>
        </p:spPr>
        <p:txBody>
          <a:bodyPr spcFirstLastPara="1" wrap="square" lIns="0" tIns="45700" rIns="182875" bIns="0" anchor="b" anchorCtr="0">
            <a:noAutofit/>
          </a:bodyPr>
          <a:lstStyle/>
          <a:p>
            <a:pPr marL="0" marR="0" lvl="0" indent="0" algn="l" rtl="0">
              <a:spcBef>
                <a:spcPts val="0"/>
              </a:spcBef>
              <a:spcAft>
                <a:spcPts val="0"/>
              </a:spcAft>
              <a:buClr>
                <a:srgbClr val="4C8C2B"/>
              </a:buClr>
              <a:buSzPts val="3600"/>
              <a:buFont typeface="Arial"/>
              <a:buNone/>
            </a:pPr>
            <a:r>
              <a:rPr lang="en-US" sz="3600" b="1" i="0" u="none" strike="noStrike" cap="none">
                <a:solidFill>
                  <a:srgbClr val="4C8C2B"/>
                </a:solidFill>
                <a:latin typeface="Arial"/>
                <a:ea typeface="Arial"/>
                <a:cs typeface="Arial"/>
                <a:sym typeface="Arial"/>
              </a:rPr>
              <a:t>Jennifer Acker</a:t>
            </a:r>
            <a:endParaRPr sz="3600" b="1" i="0" u="none" strike="noStrike" cap="none">
              <a:solidFill>
                <a:srgbClr val="4C8C2B"/>
              </a:solidFill>
              <a:latin typeface="Arial"/>
              <a:ea typeface="Arial"/>
              <a:cs typeface="Arial"/>
              <a:sym typeface="Arial"/>
            </a:endParaRPr>
          </a:p>
        </p:txBody>
      </p:sp>
      <p:pic>
        <p:nvPicPr>
          <p:cNvPr id="124" name="Shape 124"/>
          <p:cNvPicPr preferRelativeResize="0"/>
          <p:nvPr/>
        </p:nvPicPr>
        <p:blipFill>
          <a:blip r:embed="rId3">
            <a:alphaModFix/>
          </a:blip>
          <a:stretch>
            <a:fillRect/>
          </a:stretch>
        </p:blipFill>
        <p:spPr>
          <a:xfrm>
            <a:off x="1114450" y="1340350"/>
            <a:ext cx="1761074" cy="1924774"/>
          </a:xfrm>
          <a:prstGeom prst="rect">
            <a:avLst/>
          </a:prstGeom>
          <a:noFill/>
          <a:ln>
            <a:noFill/>
          </a:ln>
        </p:spPr>
      </p:pic>
    </p:spTree>
  </p:cSld>
  <p:clrMapOvr>
    <a:masterClrMapping/>
  </p:clrMapOvr>
  <p:transition spd="med">
    <p:fade thruBlk="1"/>
  </p:transition>
</p:sld>
</file>

<file path=ppt/theme/theme1.xml><?xml version="1.0" encoding="utf-8"?>
<a:theme xmlns:a="http://schemas.openxmlformats.org/drawingml/2006/main" name="Confidential">
  <a:themeElements>
    <a:clrScheme name="Custom 4">
      <a:dk1>
        <a:srgbClr val="000000"/>
      </a:dk1>
      <a:lt1>
        <a:srgbClr val="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2323</Words>
  <Application>Microsoft Office PowerPoint</Application>
  <PresentationFormat>On-screen Show (16:9)</PresentationFormat>
  <Paragraphs>249</Paragraphs>
  <Slides>28</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Micquel Little</dc:creator>
  <cp:lastModifiedBy>Posner, Beth</cp:lastModifiedBy>
  <cp:revision>3</cp:revision>
  <dcterms:modified xsi:type="dcterms:W3CDTF">2018-03-05T16:31:54Z</dcterms:modified>
</cp:coreProperties>
</file>