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237CE44-0249-45A3-A455-6A332E9288FD}">
  <a:tblStyle styleId="{D237CE44-0249-45A3-A455-6A332E9288FD}"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DF6"/>
          </a:solidFill>
        </a:fill>
      </a:tcStyle>
    </a:wholeTbl>
    <a:band1H>
      <a:tcTxStyle/>
      <a:tcStyle>
        <a:tcBdr/>
        <a:fill>
          <a:solidFill>
            <a:srgbClr val="D3D8ED"/>
          </a:solidFill>
        </a:fill>
      </a:tcStyle>
    </a:band1H>
    <a:band2H>
      <a:tcTxStyle/>
      <a:tcStyle>
        <a:tcBdr/>
      </a:tcStyle>
    </a:band2H>
    <a:band1V>
      <a:tcTxStyle/>
      <a:tcStyle>
        <a:tcBdr/>
        <a:fill>
          <a:solidFill>
            <a:srgbClr val="D3D8ED"/>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712"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3026833" cy="46418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56551" y="1"/>
            <a:ext cx="3026833" cy="46418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98500" y="4409757"/>
            <a:ext cx="5588000" cy="417766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17904"/>
            <a:ext cx="3026833" cy="46418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Calibri"/>
                <a:ea typeface="Calibri"/>
                <a:cs typeface="Calibri"/>
                <a:sym typeface="Calibri"/>
              </a:rPr>
              <a:t>‹#›</a:t>
            </a:fld>
            <a:endParaRPr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02339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Shape 102"/>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Thank you for coming to our session. We are delighted to present the preliminary results of our recently-conducted survey on ILL use by history faculty and their capstone students at The College of New Jersey (TCNJ). We focused on History Department affiliates for two reasons. First, as a group, historians and even history capstone students typically express a greater need for resources not already held by TCNJ Library than affiliates of other departments. Second, our perception in recent years has been that history faculty demonstrated the most reservations about using local ILL services.</a:t>
            </a:r>
            <a:endParaRPr sz="1200" b="0" i="0" u="none" strike="noStrike" cap="none">
              <a:solidFill>
                <a:schemeClr val="dk1"/>
              </a:solidFill>
              <a:latin typeface="Calibri"/>
              <a:ea typeface="Calibri"/>
              <a:cs typeface="Calibri"/>
              <a:sym typeface="Calibri"/>
            </a:endParaRPr>
          </a:p>
        </p:txBody>
      </p:sp>
      <p:sp>
        <p:nvSpPr>
          <p:cNvPr id="103" name="Shape 103"/>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0050" y="696913"/>
            <a:ext cx="6184800" cy="3479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98500" y="4409757"/>
            <a:ext cx="5588100" cy="417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5" name="Shape 175"/>
          <p:cNvSpPr txBox="1">
            <a:spLocks noGrp="1"/>
          </p:cNvSpPr>
          <p:nvPr>
            <p:ph type="sldNum" idx="12"/>
          </p:nvPr>
        </p:nvSpPr>
        <p:spPr>
          <a:xfrm>
            <a:off x="3956397" y="8818579"/>
            <a:ext cx="3027000" cy="463800"/>
          </a:xfrm>
          <a:prstGeom prst="rect">
            <a:avLst/>
          </a:prstGeom>
        </p:spPr>
        <p:txBody>
          <a:bodyPr spcFirstLastPara="1" wrap="square" lIns="85800" tIns="42900" rIns="85800" bIns="429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400050" y="696913"/>
            <a:ext cx="6184800" cy="3479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98500" y="4409757"/>
            <a:ext cx="5588100" cy="417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3" name="Shape 183"/>
          <p:cNvSpPr txBox="1">
            <a:spLocks noGrp="1"/>
          </p:cNvSpPr>
          <p:nvPr>
            <p:ph type="sldNum" idx="12"/>
          </p:nvPr>
        </p:nvSpPr>
        <p:spPr>
          <a:xfrm>
            <a:off x="3956397" y="8818579"/>
            <a:ext cx="3027000" cy="463800"/>
          </a:xfrm>
          <a:prstGeom prst="rect">
            <a:avLst/>
          </a:prstGeom>
        </p:spPr>
        <p:txBody>
          <a:bodyPr spcFirstLastPara="1" wrap="square" lIns="85800" tIns="42900" rIns="85800" bIns="42900" anchor="b" anchorCtr="0">
            <a:noAutofit/>
          </a:bodyPr>
          <a:lstStyle/>
          <a:p>
            <a:pPr marL="0" lvl="0" indent="0"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400050" y="696913"/>
            <a:ext cx="6184800" cy="3479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98500" y="4409757"/>
            <a:ext cx="5588100" cy="417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93" name="Shape 193"/>
          <p:cNvSpPr txBox="1">
            <a:spLocks noGrp="1"/>
          </p:cNvSpPr>
          <p:nvPr>
            <p:ph type="sldNum" idx="12"/>
          </p:nvPr>
        </p:nvSpPr>
        <p:spPr>
          <a:xfrm>
            <a:off x="3956397" y="8818579"/>
            <a:ext cx="3027000" cy="463800"/>
          </a:xfrm>
          <a:prstGeom prst="rect">
            <a:avLst/>
          </a:prstGeom>
        </p:spPr>
        <p:txBody>
          <a:bodyPr spcFirstLastPara="1" wrap="square" lIns="85800" tIns="42900" rIns="85800" bIns="42900" anchor="b" anchorCtr="0">
            <a:noAutofit/>
          </a:bodyPr>
          <a:lstStyle/>
          <a:p>
            <a:pPr marL="0" lvl="0" indent="0"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Shape 201"/>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Calibri"/>
                <a:ea typeface="Calibri"/>
                <a:cs typeface="Calibri"/>
                <a:sym typeface="Calibri"/>
              </a:rPr>
              <a:t>13</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Shape 209"/>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One faculty member did not indicate their status.</a:t>
            </a:r>
            <a:endParaRPr/>
          </a:p>
        </p:txBody>
      </p:sp>
      <p:sp>
        <p:nvSpPr>
          <p:cNvPr id="210" name="Shape 210"/>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Calibri"/>
                <a:ea typeface="Calibri"/>
                <a:cs typeface="Calibri"/>
                <a:sym typeface="Calibri"/>
              </a:rPr>
              <a:t>14</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Shape 217"/>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QF2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vast majority (13 or 87%) of history faculty who participated in the survey reported a greater willingness to use or recommend ILL. This suggests that progress has been made since the the Humanities Librarian received initial negative feedback about ILL in the spring of 2015. When broken out by length of employment, all of the nine faculty members with six or more years of service to the department reported a greater willingness to use or recommend ILL. We see this as a success.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Historians’ perceived the qualitative data that emerged from the two open-ended questions (Q18 and Q19). Examples: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 recognize the cost/benefit calculation and as much as I would like a PALCI membership with 48 hour book delivery I am satisfied with the current arrangement with [</a:t>
            </a:r>
            <a:r>
              <a:rPr lang="en-US" sz="1200" b="0" i="1" u="none" strike="noStrike" cap="none">
                <a:solidFill>
                  <a:schemeClr val="dk1"/>
                </a:solidFill>
                <a:latin typeface="Calibri"/>
                <a:ea typeface="Calibri"/>
                <a:cs typeface="Calibri"/>
                <a:sym typeface="Calibri"/>
              </a:rPr>
              <a:t>sic</a:t>
            </a:r>
            <a:r>
              <a:rPr lang="en-US" sz="1200" b="0" i="0" u="none" strike="noStrike" cap="none">
                <a:solidFill>
                  <a:schemeClr val="dk1"/>
                </a:solidFill>
                <a:latin typeface="Calibri"/>
                <a:ea typeface="Calibri"/>
                <a:cs typeface="Calibri"/>
                <a:sym typeface="Calibri"/>
              </a:rPr>
              <a:t>] is substantially better than it was before.”</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“Thank[s] for making such significant improvements to ILL. My students and I are using this service more because of the faster turn around. ILL is essential for us in history for both teaching and research.”</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“When I compare TCNJ’s ILL services to major research institutions with ILL only, TCNJ seems similar. I appreciate this.”</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 have found ILL to be efficient and helpful.”</a:t>
            </a:r>
            <a:endParaRPr sz="1200" b="0" i="0" u="none" strike="noStrike" cap="none">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15</a:t>
            </a:fld>
            <a:endParaRPr sz="11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Shape 226"/>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QF3</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Of the 13 faculty who reported a greater willingness to use ILL since 2015, 11 (or 85%) indicated that their personal need for resources not held by TCNJ Library increased during that period. A slight majority (7) attributed their willingness to use ILL to improved turnaround times, while 5 (or 38%) credited ILL promotion by the Humanities Librarian. Although provided with the option, no faculty wrote in any “other” motivation.</a:t>
            </a:r>
            <a:endParaRPr/>
          </a:p>
        </p:txBody>
      </p:sp>
      <p:sp>
        <p:nvSpPr>
          <p:cNvPr id="227" name="Shape 227"/>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16</a:t>
            </a:fld>
            <a:endParaRPr sz="11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Shape 235"/>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QF1</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However, when historians were asked “Which factor provides or might provide the greater motivation in your desire to experience improved turnaround times for borrowing books through TCNJ Library’s ILL service,” two-thirds (10) indicated that their own research and their students’ research motivated them equally. Based on anecdotal conversations with historians, the Humanities Librarian hypothesized – perhaps incorrectly, as it turns out – that historians would report students’ research as the greater factor in their desire to improve turnaround times for returnables. Based on aggregate ILL use data, however, we believe this could still be the case even though faculty report both factors as equal motivators.</a:t>
            </a:r>
            <a:endParaRPr/>
          </a:p>
        </p:txBody>
      </p:sp>
      <p:sp>
        <p:nvSpPr>
          <p:cNvPr id="236" name="Shape 236"/>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17</a:t>
            </a:fld>
            <a:endParaRPr sz="11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Shape 244"/>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QF4</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Two-thirds [10] of historians reported that they relied on licensed library databases to discover primary and secondary sources that support their own research/scholarship. The same number relied on browsing the secondary journal literature for information discovery. In line with patterns revealed in the library science literature going back decades, almost as many (9) historians indicated that they relied on word-of-mouth recommendations from other historians, whether local and/or outside TCNJ, to discover resources.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Note that local historians do not report using the catalog to </a:t>
            </a:r>
            <a:r>
              <a:rPr lang="en-US" sz="1200" b="0" i="1" u="none" strike="noStrike" cap="none">
                <a:solidFill>
                  <a:schemeClr val="dk1"/>
                </a:solidFill>
                <a:latin typeface="Calibri"/>
                <a:ea typeface="Calibri"/>
                <a:cs typeface="Calibri"/>
                <a:sym typeface="Calibri"/>
              </a:rPr>
              <a:t>discover</a:t>
            </a:r>
            <a:r>
              <a:rPr lang="en-US" sz="1200" b="0" i="0" u="none" strike="noStrike" cap="none">
                <a:solidFill>
                  <a:schemeClr val="dk1"/>
                </a:solidFill>
                <a:latin typeface="Calibri"/>
                <a:ea typeface="Calibri"/>
                <a:cs typeface="Calibri"/>
                <a:sym typeface="Calibri"/>
              </a:rPr>
              <a:t> resources for their own research, but this does not necessarily mean that they do not use the catalog. Recent research suggests that faculty across the disciplines rely heavily on catalogs to track down known items at the very least. Two of the three respondents who selected ”other” in fact indicated that they used other catalogs, namely WorldCat and Berkeley’s Hollis, for discovering resources for their own research/scholarship. The third “other” respondent relied on “bibliographies in related scholarship” (i.e., footnote chasing) to discover resources for their own research.</a:t>
            </a:r>
            <a:endParaRPr/>
          </a:p>
        </p:txBody>
      </p:sp>
      <p:sp>
        <p:nvSpPr>
          <p:cNvPr id="245" name="Shape 245"/>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18</a:t>
            </a:fld>
            <a:endParaRPr sz="11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Shape 253"/>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QF5</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Historians on average reported sourcing a plurality (36.67%) of their resources from outside TCNJ Library channels altogether. Next, in descending order, are local library databases (26.33%), local printed materials (18.87%), and interlibrary loan (18.13%). Regardless of faculty rank or length of employment, resources obtained outside TCNJ Library channels altogether constituted the plurality. (The single faculty participant employed with the college for 3-6 years actually spent 60% of their time procuring resources from outside TCNJ altogether.) As might be expected, the groups most reliant on ILL are tenure-track faculty (25%), tenured faculty (23.14%) and faculty who have taught at the college for fewer than 3 years (21%).</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 factor exists that might, at least to a certain degree, make TCNJ historians outliers in relation historians working at other undergraduate colleges: Because our campus is located roughly between Philadelphia and New York City, it sits within perhaps the densest concentration of archives and research libraries in the United States. The closest of these libraries, Princeton’s Firestone Library, is a short 20 minute drive from campus. TCNJ Library maintains a formal arrangement with Princeton Libraries that allow our faculty and stuff ready access to Firestone’s world-class collections. What is more, many TCNJ faculty graduated from nearby research institutions (e.g., Princeton, Rutgers, and Brown) and have managed to retain remote access to the resources of some of those institutions. </a:t>
            </a:r>
            <a:endParaRPr/>
          </a:p>
        </p:txBody>
      </p:sp>
      <p:sp>
        <p:nvSpPr>
          <p:cNvPr id="254" name="Shape 254"/>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19</a:t>
            </a:fld>
            <a:endParaRPr sz="11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Shape 112"/>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Our presentation will cover the following…</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3" name="Shape 113"/>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Calibri"/>
                <a:ea typeface="Calibri"/>
                <a:cs typeface="Calibri"/>
                <a:sym typeface="Calibri"/>
              </a:rPr>
              <a:t>2</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Shape 262"/>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QF6</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Reinforcing the pattern that emerged in QF1, nearly as many local historians reported accessing library resources “for conducting my own research” (14) as ”for teaching and course development” (15 or 100%).</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Other:</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 use ILL services for my own research and some teaching; I use the TCNJ print collection for teaching.”</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“Reading for pleasure, sometimes.”</a:t>
            </a:r>
            <a:endParaRPr/>
          </a:p>
        </p:txBody>
      </p:sp>
      <p:sp>
        <p:nvSpPr>
          <p:cNvPr id="263" name="Shape 263"/>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20</a:t>
            </a:fld>
            <a:endParaRPr sz="11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Shape 271"/>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QS1</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Of the 27 capstone students who answered this question (one left it blank), 19 (or 70%) indicated that they had used TCNJ Library’s ILL service.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Twelve history capstone students (or 44%) reported using ILL service 10 or more times (Q9).</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Seventeen students (or 63%) reported using ILL at least once per semester (Q11).</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Nearly three-quarters combined (20 students, or 74%) reported requesting mostly “books” (12) or “books and articles equally” (8) (Q12).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Roughly the same number of students reported waiting ”a few days” (8) as reported waiting “a week” (9) for the last book requested via ILL (Q14). These figures are very much in line with our statistics that show turnaround times for whole books have been reduced, on average, to 5 days.</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Most significantly, three-quarters combined (20 or 74%) reported being “very satisfied” (13 or 48%) or “satisfied” (7 or %26) with their overall ILL experience. No students reported being “somewhat dissatisfied,” “dissatisfied,” or “very dissatisfied”. </a:t>
            </a:r>
            <a:endParaRPr/>
          </a:p>
        </p:txBody>
      </p:sp>
      <p:sp>
        <p:nvSpPr>
          <p:cNvPr id="272" name="Shape 272"/>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21</a:t>
            </a:fld>
            <a:endParaRPr sz="11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Shape 280"/>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QS2</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As might be expected, history capstone students reported increased use of ILL as they moved through the history curriculum. The six students (or 22%) who reported using ILL for a 100-level course is mildly surprising.</a:t>
            </a:r>
            <a:endParaRPr/>
          </a:p>
        </p:txBody>
      </p:sp>
      <p:sp>
        <p:nvSpPr>
          <p:cNvPr id="281" name="Shape 281"/>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22</a:t>
            </a:fld>
            <a:endParaRPr sz="11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Shape 289"/>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QS3</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Of significance, even if expected, the recommendations of students’ professors positively impacted 12 (44%) students’ knowledge of and/or willingness to use ILL, ranking just behind the library’s website (13 or 48%). ILL promotion by the Humanities Librarian and other librarians also had a positive impact.</a:t>
            </a:r>
            <a:endParaRPr/>
          </a:p>
        </p:txBody>
      </p:sp>
      <p:sp>
        <p:nvSpPr>
          <p:cNvPr id="290" name="Shape 290"/>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23</a:t>
            </a:fld>
            <a:endParaRPr sz="11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Shape 298"/>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171450" marR="0" lvl="0" indent="-171450"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Contrary to our expectations, which were based on anecdotal communication with local faculty, the vast majority of TCNJ historians (85%) reported that they are more willing to initiate ILL book requests since 2015. This phenomenon, they reported, is tied first and foremost to increased needs as teachers and scholars for resources not held by TCNJ Library. Formal curricular outcomes, for example, now require that students incorporate primary sources into research projects in 400 or capstone level courses, as they always have, but also now in 300 and even 200-level courses. Students taking 100-level Craft of History courses work mostly with secondary materials.</a:t>
            </a:r>
            <a:endParaRPr/>
          </a:p>
          <a:p>
            <a:pPr marL="171450" marR="0" lvl="0" indent="-171450"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Aggregate use data suggests that the greater motivation among local historians for improved ILL turnaround times lies in </a:t>
            </a:r>
            <a:r>
              <a:rPr lang="en-US" sz="1200" b="0" i="1" u="none" strike="noStrike" cap="none">
                <a:solidFill>
                  <a:schemeClr val="dk1"/>
                </a:solidFill>
                <a:latin typeface="Calibri"/>
                <a:ea typeface="Calibri"/>
                <a:cs typeface="Calibri"/>
                <a:sym typeface="Calibri"/>
              </a:rPr>
              <a:t>students</a:t>
            </a:r>
            <a:r>
              <a:rPr lang="en-US" sz="1200" b="0" i="0" u="none" strike="noStrike" cap="none">
                <a:solidFill>
                  <a:schemeClr val="dk1"/>
                </a:solidFill>
                <a:latin typeface="Calibri"/>
                <a:ea typeface="Calibri"/>
                <a:cs typeface="Calibri"/>
                <a:sym typeface="Calibri"/>
              </a:rPr>
              <a:t>’ ability to make good use of ILL to </a:t>
            </a:r>
            <a:r>
              <a:rPr lang="en-US" sz="1200" b="0" i="1" u="none" strike="noStrike" cap="none">
                <a:solidFill>
                  <a:schemeClr val="dk1"/>
                </a:solidFill>
                <a:latin typeface="Calibri"/>
                <a:ea typeface="Calibri"/>
                <a:cs typeface="Calibri"/>
                <a:sym typeface="Calibri"/>
              </a:rPr>
              <a:t>quickly</a:t>
            </a:r>
            <a:r>
              <a:rPr lang="en-US" sz="1200" b="0" i="0" u="none" strike="noStrike" cap="none">
                <a:solidFill>
                  <a:schemeClr val="dk1"/>
                </a:solidFill>
                <a:latin typeface="Calibri"/>
                <a:ea typeface="Calibri"/>
                <a:cs typeface="Calibri"/>
                <a:sym typeface="Calibri"/>
              </a:rPr>
              <a:t> gain access to monographs. Aside from one “super user” and three moderate users, most local historians initiated few if any personal ILL requests since 2015. Indeed, on average the historians who participated in the survey reported spending 37% of </a:t>
            </a:r>
            <a:r>
              <a:rPr lang="en-US" sz="1200" b="0" i="1" u="none" strike="noStrike" cap="none">
                <a:solidFill>
                  <a:schemeClr val="dk1"/>
                </a:solidFill>
                <a:latin typeface="Calibri"/>
                <a:ea typeface="Calibri"/>
                <a:cs typeface="Calibri"/>
                <a:sym typeface="Calibri"/>
              </a:rPr>
              <a:t>their</a:t>
            </a:r>
            <a:r>
              <a:rPr lang="en-US" sz="1200" b="0" i="0" u="none" strike="noStrike" cap="none">
                <a:solidFill>
                  <a:schemeClr val="dk1"/>
                </a:solidFill>
                <a:latin typeface="Calibri"/>
                <a:ea typeface="Calibri"/>
                <a:cs typeface="Calibri"/>
                <a:sym typeface="Calibri"/>
              </a:rPr>
              <a:t> time obtaining resources for teaching and research purposes from </a:t>
            </a:r>
            <a:r>
              <a:rPr lang="en-US" sz="1200" b="0" i="1" u="none" strike="noStrike" cap="none">
                <a:solidFill>
                  <a:schemeClr val="dk1"/>
                </a:solidFill>
                <a:latin typeface="Calibri"/>
                <a:ea typeface="Calibri"/>
                <a:cs typeface="Calibri"/>
                <a:sym typeface="Calibri"/>
              </a:rPr>
              <a:t>outside</a:t>
            </a:r>
            <a:r>
              <a:rPr lang="en-US" sz="1200" b="0" i="0" u="none" strike="noStrike" cap="none">
                <a:solidFill>
                  <a:schemeClr val="dk1"/>
                </a:solidFill>
                <a:latin typeface="Calibri"/>
                <a:ea typeface="Calibri"/>
                <a:cs typeface="Calibri"/>
                <a:sym typeface="Calibri"/>
              </a:rPr>
              <a:t> TCNJ Library channels altogether. They spent on average about half that amount of time (18%) obtaining resources through ILL.</a:t>
            </a:r>
            <a:endParaRPr/>
          </a:p>
          <a:p>
            <a:pPr marL="171450" marR="0" lvl="0" indent="-171450"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therefore conclude preliminarily that initial (2015) faculty expressions of concern about poor turnaround times resulted from first-hand observations that </a:t>
            </a:r>
            <a:r>
              <a:rPr lang="en-US" sz="1200" b="0" i="1" u="none" strike="noStrike" cap="none">
                <a:solidFill>
                  <a:schemeClr val="dk1"/>
                </a:solidFill>
                <a:latin typeface="Calibri"/>
                <a:ea typeface="Calibri"/>
                <a:cs typeface="Calibri"/>
                <a:sym typeface="Calibri"/>
              </a:rPr>
              <a:t>students (</a:t>
            </a:r>
            <a:r>
              <a:rPr lang="en-US" sz="1200" b="0" i="0" u="none" strike="noStrike" cap="none">
                <a:solidFill>
                  <a:schemeClr val="dk1"/>
                </a:solidFill>
                <a:latin typeface="Calibri"/>
                <a:ea typeface="Calibri"/>
                <a:cs typeface="Calibri"/>
                <a:sym typeface="Calibri"/>
              </a:rPr>
              <a:t>not themselves) lacked timely access to history monographs (returnables). We believe this to be the case even though two-thirds (10) of historians reported that their own personal research needs motivated them equally (Slide 9). Except for one heavy and three moderate ILL users, aggregate use data simply do not support the notion that local historians require improved turnaround times to support their own research needs. Rather, any concerns in this direction must be speculative or hypothetical since most TCNJ historians do not make personal use of the library’s ILL services.</a:t>
            </a:r>
            <a:endParaRPr/>
          </a:p>
          <a:p>
            <a:pPr marL="0" marR="0" lvl="0" indent="0" algn="l" rtl="0">
              <a:lnSpc>
                <a:spcPct val="9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99" name="Shape 299"/>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24</a:t>
            </a:fld>
            <a:endParaRPr sz="11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98500" y="4409757"/>
            <a:ext cx="5588000" cy="417766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6" name="Shape 306"/>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98500" y="4409758"/>
            <a:ext cx="5588100" cy="417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0" name="Shape 120"/>
          <p:cNvSpPr>
            <a:spLocks noGrp="1" noRot="1" noChangeAspect="1"/>
          </p:cNvSpPr>
          <p:nvPr>
            <p:ph type="sldImg" idx="2"/>
          </p:nvPr>
        </p:nvSpPr>
        <p:spPr>
          <a:xfrm>
            <a:off x="388056" y="696278"/>
            <a:ext cx="6208800" cy="3481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98500" y="4409758"/>
            <a:ext cx="5588100" cy="417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7" name="Shape 127"/>
          <p:cNvSpPr>
            <a:spLocks noGrp="1" noRot="1" noChangeAspect="1"/>
          </p:cNvSpPr>
          <p:nvPr>
            <p:ph type="sldImg" idx="2"/>
          </p:nvPr>
        </p:nvSpPr>
        <p:spPr>
          <a:xfrm>
            <a:off x="388056" y="696278"/>
            <a:ext cx="6208800" cy="3481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400050" y="696913"/>
            <a:ext cx="6184800" cy="3479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98500" y="4409757"/>
            <a:ext cx="5588100" cy="417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5" name="Shape 135"/>
          <p:cNvSpPr txBox="1">
            <a:spLocks noGrp="1"/>
          </p:cNvSpPr>
          <p:nvPr>
            <p:ph type="sldNum" idx="12"/>
          </p:nvPr>
        </p:nvSpPr>
        <p:spPr>
          <a:xfrm>
            <a:off x="3956397" y="8818579"/>
            <a:ext cx="3027000" cy="463800"/>
          </a:xfrm>
          <a:prstGeom prst="rect">
            <a:avLst/>
          </a:prstGeom>
        </p:spPr>
        <p:txBody>
          <a:bodyPr spcFirstLastPara="1" wrap="square" lIns="85800" tIns="42900" rIns="85800" bIns="429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698500" y="1160463"/>
            <a:ext cx="5588100" cy="313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98500" y="4467781"/>
            <a:ext cx="5588100" cy="365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43" name="Shape 143"/>
          <p:cNvSpPr txBox="1">
            <a:spLocks noGrp="1"/>
          </p:cNvSpPr>
          <p:nvPr>
            <p:ph type="sldNum" idx="12"/>
          </p:nvPr>
        </p:nvSpPr>
        <p:spPr>
          <a:xfrm>
            <a:off x="3956550" y="8817904"/>
            <a:ext cx="3026700" cy="465600"/>
          </a:xfrm>
          <a:prstGeom prst="rect">
            <a:avLst/>
          </a:prstGeom>
        </p:spPr>
        <p:txBody>
          <a:bodyPr spcFirstLastPara="1" wrap="square" lIns="85800" tIns="42900" rIns="85800" bIns="42900" anchor="b" anchorCtr="0">
            <a:noAutofit/>
          </a:bodyPr>
          <a:lstStyle/>
          <a:p>
            <a:pPr marL="0" lvl="0" indent="0"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98500" y="4467781"/>
            <a:ext cx="5588100" cy="365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52" name="Shape 152"/>
          <p:cNvSpPr>
            <a:spLocks noGrp="1" noRot="1" noChangeAspect="1"/>
          </p:cNvSpPr>
          <p:nvPr>
            <p:ph type="sldImg" idx="2"/>
          </p:nvPr>
        </p:nvSpPr>
        <p:spPr>
          <a:xfrm>
            <a:off x="698500" y="1160463"/>
            <a:ext cx="5588100" cy="31332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400050" y="696913"/>
            <a:ext cx="6184800" cy="3479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98500" y="4409757"/>
            <a:ext cx="5588100" cy="417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9" name="Shape 159"/>
          <p:cNvSpPr txBox="1">
            <a:spLocks noGrp="1"/>
          </p:cNvSpPr>
          <p:nvPr>
            <p:ph type="sldNum" idx="12"/>
          </p:nvPr>
        </p:nvSpPr>
        <p:spPr>
          <a:xfrm>
            <a:off x="3956397" y="8818579"/>
            <a:ext cx="3027000" cy="463800"/>
          </a:xfrm>
          <a:prstGeom prst="rect">
            <a:avLst/>
          </a:prstGeom>
        </p:spPr>
        <p:txBody>
          <a:bodyPr spcFirstLastPara="1" wrap="square" lIns="85800" tIns="42900" rIns="85800" bIns="429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400050" y="696913"/>
            <a:ext cx="61849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Shape 166"/>
          <p:cNvSpPr txBox="1">
            <a:spLocks noGrp="1"/>
          </p:cNvSpPr>
          <p:nvPr>
            <p:ph type="body" idx="1"/>
          </p:nvPr>
        </p:nvSpPr>
        <p:spPr>
          <a:xfrm>
            <a:off x="698500" y="4409757"/>
            <a:ext cx="5588000" cy="4177665"/>
          </a:xfrm>
          <a:prstGeom prst="rect">
            <a:avLst/>
          </a:prstGeom>
          <a:noFill/>
          <a:ln>
            <a:noFill/>
          </a:ln>
        </p:spPr>
        <p:txBody>
          <a:bodyPr spcFirstLastPara="1" wrap="square" lIns="92950" tIns="46475" rIns="92950" bIns="464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[More on impetus:] Several faculty expressed concerns specifically about history majors’ ability to quickly and efficiently obtain the secondary monographs required to complete their capstone projects in a timely manner.</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956397" y="8818579"/>
            <a:ext cx="3027042" cy="463681"/>
          </a:xfrm>
          <a:prstGeom prst="rect">
            <a:avLst/>
          </a:prstGeom>
          <a:noFill/>
          <a:ln>
            <a:noFill/>
          </a:ln>
        </p:spPr>
        <p:txBody>
          <a:bodyPr spcFirstLastPara="1" wrap="square" lIns="85800" tIns="42900" rIns="85800" bIns="42900" anchor="b"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Calibri"/>
                <a:ea typeface="Calibri"/>
                <a:cs typeface="Calibri"/>
                <a:sym typeface="Calibri"/>
              </a:rPr>
              <a:t>9</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Shape 19"/>
          <p:cNvSpPr/>
          <p:nvPr/>
        </p:nvSpPr>
        <p:spPr>
          <a:xfrm>
            <a:off x="0" y="5971032"/>
            <a:ext cx="12192000" cy="887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20" name="Shape 20"/>
          <p:cNvSpPr/>
          <p:nvPr/>
        </p:nvSpPr>
        <p:spPr>
          <a:xfrm>
            <a:off x="-12192" y="6053328"/>
            <a:ext cx="2999100" cy="7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21" name="Shape 21"/>
          <p:cNvSpPr/>
          <p:nvPr/>
        </p:nvSpPr>
        <p:spPr>
          <a:xfrm>
            <a:off x="3145536" y="6044184"/>
            <a:ext cx="9046500" cy="713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22" name="Shape 22"/>
          <p:cNvSpPr txBox="1">
            <a:spLocks noGrp="1"/>
          </p:cNvSpPr>
          <p:nvPr>
            <p:ph type="ctrTitle"/>
          </p:nvPr>
        </p:nvSpPr>
        <p:spPr>
          <a:xfrm>
            <a:off x="3149600" y="4038600"/>
            <a:ext cx="8636100" cy="1828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 name="Shape 23"/>
          <p:cNvSpPr txBox="1">
            <a:spLocks noGrp="1"/>
          </p:cNvSpPr>
          <p:nvPr>
            <p:ph type="subTitle" idx="1"/>
          </p:nvPr>
        </p:nvSpPr>
        <p:spPr>
          <a:xfrm>
            <a:off x="3149600" y="6050037"/>
            <a:ext cx="8940900" cy="685800"/>
          </a:xfrm>
          <a:prstGeom prst="rect">
            <a:avLst/>
          </a:prstGeom>
          <a:noFill/>
          <a:ln>
            <a:noFill/>
          </a:ln>
        </p:spPr>
        <p:txBody>
          <a:bodyPr spcFirstLastPara="1" wrap="square" lIns="91425" tIns="91425" rIns="91425" bIns="91425" anchor="ctr" anchorCtr="0"/>
          <a:lstStyle>
            <a:lvl1pPr marR="0" lvl="0" algn="l" rtl="0">
              <a:spcBef>
                <a:spcPts val="700"/>
              </a:spcBef>
              <a:spcAft>
                <a:spcPts val="0"/>
              </a:spcAft>
              <a:buClr>
                <a:schemeClr val="accent2"/>
              </a:buClr>
              <a:buSzPts val="1560"/>
              <a:buFont typeface="Noto Sans Symbols"/>
              <a:buNone/>
              <a:defRPr sz="2600" b="0" i="0" u="none" strike="noStrike" cap="none">
                <a:solidFill>
                  <a:srgbClr val="FFFFFF"/>
                </a:solidFill>
                <a:latin typeface="Questrial"/>
                <a:ea typeface="Questrial"/>
                <a:cs typeface="Questrial"/>
                <a:sym typeface="Questrial"/>
              </a:defRPr>
            </a:lvl1pPr>
            <a:lvl2pPr marR="0" lvl="1" algn="ctr" rtl="0">
              <a:spcBef>
                <a:spcPts val="550"/>
              </a:spcBef>
              <a:spcAft>
                <a:spcPts val="0"/>
              </a:spcAft>
              <a:buClr>
                <a:schemeClr val="accent1"/>
              </a:buClr>
              <a:buSzPts val="1820"/>
              <a:buFont typeface="Noto Sans Symbols"/>
              <a:buNone/>
              <a:defRPr sz="2600" b="0" i="0" u="none" strike="noStrike" cap="none">
                <a:solidFill>
                  <a:schemeClr val="dk1"/>
                </a:solidFill>
                <a:latin typeface="Questrial"/>
                <a:ea typeface="Questrial"/>
                <a:cs typeface="Questrial"/>
                <a:sym typeface="Questrial"/>
              </a:defRPr>
            </a:lvl2pPr>
            <a:lvl3pPr marR="0" lvl="2" algn="ctr" rtl="0">
              <a:spcBef>
                <a:spcPts val="500"/>
              </a:spcBef>
              <a:spcAft>
                <a:spcPts val="0"/>
              </a:spcAft>
              <a:buClr>
                <a:schemeClr val="accent2"/>
              </a:buClr>
              <a:buSzPts val="1725"/>
              <a:buFont typeface="Noto Sans Symbols"/>
              <a:buNone/>
              <a:defRPr sz="2300" b="0" i="0" u="none" strike="noStrike" cap="none">
                <a:solidFill>
                  <a:schemeClr val="dk1"/>
                </a:solidFill>
                <a:latin typeface="Questrial"/>
                <a:ea typeface="Questrial"/>
                <a:cs typeface="Questrial"/>
                <a:sym typeface="Questrial"/>
              </a:defRPr>
            </a:lvl3pPr>
            <a:lvl4pPr marR="0" lvl="3" algn="ctr" rtl="0">
              <a:spcBef>
                <a:spcPts val="400"/>
              </a:spcBef>
              <a:spcAft>
                <a:spcPts val="0"/>
              </a:spcAft>
              <a:buClr>
                <a:schemeClr val="accent3"/>
              </a:buClr>
              <a:buSzPts val="1500"/>
              <a:buFont typeface="Noto Sans Symbols"/>
              <a:buNone/>
              <a:defRPr sz="2000" b="0" i="0" u="none" strike="noStrike" cap="none">
                <a:solidFill>
                  <a:schemeClr val="dk1"/>
                </a:solidFill>
                <a:latin typeface="Questrial"/>
                <a:ea typeface="Questrial"/>
                <a:cs typeface="Questrial"/>
                <a:sym typeface="Questrial"/>
              </a:defRPr>
            </a:lvl4pPr>
            <a:lvl5pPr marR="0" lvl="4" algn="ctr" rtl="0">
              <a:spcBef>
                <a:spcPts val="400"/>
              </a:spcBef>
              <a:spcAft>
                <a:spcPts val="0"/>
              </a:spcAft>
              <a:buClr>
                <a:schemeClr val="accent4"/>
              </a:buClr>
              <a:buSzPts val="1300"/>
              <a:buFont typeface="Noto Sans Symbols"/>
              <a:buNone/>
              <a:defRPr sz="2000" b="0" i="0" u="none" strike="noStrike" cap="none">
                <a:solidFill>
                  <a:schemeClr val="dk1"/>
                </a:solidFill>
                <a:latin typeface="Questrial"/>
                <a:ea typeface="Questrial"/>
                <a:cs typeface="Questrial"/>
                <a:sym typeface="Questrial"/>
              </a:defRPr>
            </a:lvl5pPr>
            <a:lvl6pPr marR="0" lvl="5" algn="ctr" rtl="0">
              <a:spcBef>
                <a:spcPts val="36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6pPr>
            <a:lvl7pPr marR="0" lvl="6" algn="ctr" rtl="0">
              <a:spcBef>
                <a:spcPts val="36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7pPr>
            <a:lvl8pPr marR="0" lvl="7" algn="ctr" rtl="0">
              <a:spcBef>
                <a:spcPts val="360"/>
              </a:spcBef>
              <a:spcAft>
                <a:spcPts val="0"/>
              </a:spcAft>
              <a:buClr>
                <a:schemeClr val="accent3"/>
              </a:buClr>
              <a:buSzPts val="1800"/>
              <a:buFont typeface="Noto Sans Symbols"/>
              <a:buNone/>
              <a:defRPr sz="1800" b="0" i="0" u="none" strike="noStrike" cap="none">
                <a:solidFill>
                  <a:schemeClr val="dk1"/>
                </a:solidFill>
                <a:latin typeface="Questrial"/>
                <a:ea typeface="Questrial"/>
                <a:cs typeface="Questrial"/>
                <a:sym typeface="Questrial"/>
              </a:defRPr>
            </a:lvl8pPr>
            <a:lvl9pPr marR="0" lvl="8" algn="ctr" rtl="0">
              <a:spcBef>
                <a:spcPts val="360"/>
              </a:spcBef>
              <a:spcAft>
                <a:spcPts val="0"/>
              </a:spcAft>
              <a:buClr>
                <a:schemeClr val="accent4"/>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sp>
        <p:nvSpPr>
          <p:cNvPr id="24" name="Shape 24"/>
          <p:cNvSpPr txBox="1">
            <a:spLocks noGrp="1"/>
          </p:cNvSpPr>
          <p:nvPr>
            <p:ph type="dt" idx="10"/>
          </p:nvPr>
        </p:nvSpPr>
        <p:spPr>
          <a:xfrm>
            <a:off x="101600" y="6068699"/>
            <a:ext cx="2743200" cy="6858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b="0" i="0" u="none" strike="noStrike" cap="none">
                <a:solidFill>
                  <a:srgbClr val="FFFFFF"/>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ftr" idx="11"/>
          </p:nvPr>
        </p:nvSpPr>
        <p:spPr>
          <a:xfrm>
            <a:off x="2780524" y="236539"/>
            <a:ext cx="78231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6" name="Shape 26"/>
          <p:cNvSpPr txBox="1">
            <a:spLocks noGrp="1"/>
          </p:cNvSpPr>
          <p:nvPr>
            <p:ph type="sldNum" idx="12"/>
          </p:nvPr>
        </p:nvSpPr>
        <p:spPr>
          <a:xfrm>
            <a:off x="10668000" y="228600"/>
            <a:ext cx="1117500" cy="3810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chemeClr val="dk2"/>
                </a:solidFill>
                <a:latin typeface="Questrial"/>
                <a:ea typeface="Questrial"/>
                <a:cs typeface="Questrial"/>
                <a:sym typeface="Questrial"/>
              </a:defRPr>
            </a:lvl1pPr>
            <a:lvl2pPr marL="0" marR="0" lvl="1" indent="0" algn="ctr" rtl="0">
              <a:spcBef>
                <a:spcPts val="0"/>
              </a:spcBef>
              <a:buNone/>
              <a:defRPr sz="1400" b="1" i="0" u="none" strike="noStrike" cap="none">
                <a:solidFill>
                  <a:schemeClr val="dk2"/>
                </a:solidFill>
                <a:latin typeface="Questrial"/>
                <a:ea typeface="Questrial"/>
                <a:cs typeface="Questrial"/>
                <a:sym typeface="Questrial"/>
              </a:defRPr>
            </a:lvl2pPr>
            <a:lvl3pPr marL="0" marR="0" lvl="2" indent="0" algn="ctr" rtl="0">
              <a:spcBef>
                <a:spcPts val="0"/>
              </a:spcBef>
              <a:buNone/>
              <a:defRPr sz="1400" b="1" i="0" u="none" strike="noStrike" cap="none">
                <a:solidFill>
                  <a:schemeClr val="dk2"/>
                </a:solidFill>
                <a:latin typeface="Questrial"/>
                <a:ea typeface="Questrial"/>
                <a:cs typeface="Questrial"/>
                <a:sym typeface="Questrial"/>
              </a:defRPr>
            </a:lvl3pPr>
            <a:lvl4pPr marL="0" marR="0" lvl="3" indent="0" algn="ctr" rtl="0">
              <a:spcBef>
                <a:spcPts val="0"/>
              </a:spcBef>
              <a:buNone/>
              <a:defRPr sz="1400" b="1" i="0" u="none" strike="noStrike" cap="none">
                <a:solidFill>
                  <a:schemeClr val="dk2"/>
                </a:solidFill>
                <a:latin typeface="Questrial"/>
                <a:ea typeface="Questrial"/>
                <a:cs typeface="Questrial"/>
                <a:sym typeface="Questrial"/>
              </a:defRPr>
            </a:lvl4pPr>
            <a:lvl5pPr marL="0" marR="0" lvl="4" indent="0" algn="ctr" rtl="0">
              <a:spcBef>
                <a:spcPts val="0"/>
              </a:spcBef>
              <a:buNone/>
              <a:defRPr sz="1400" b="1" i="0" u="none" strike="noStrike" cap="none">
                <a:solidFill>
                  <a:schemeClr val="dk2"/>
                </a:solidFill>
                <a:latin typeface="Questrial"/>
                <a:ea typeface="Questrial"/>
                <a:cs typeface="Questrial"/>
                <a:sym typeface="Questrial"/>
              </a:defRPr>
            </a:lvl5pPr>
            <a:lvl6pPr marL="0" marR="0" lvl="5" indent="0" algn="ctr" rtl="0">
              <a:spcBef>
                <a:spcPts val="0"/>
              </a:spcBef>
              <a:buNone/>
              <a:defRPr sz="1400" b="1" i="0" u="none" strike="noStrike" cap="none">
                <a:solidFill>
                  <a:schemeClr val="dk2"/>
                </a:solidFill>
                <a:latin typeface="Questrial"/>
                <a:ea typeface="Questrial"/>
                <a:cs typeface="Questrial"/>
                <a:sym typeface="Questrial"/>
              </a:defRPr>
            </a:lvl6pPr>
            <a:lvl7pPr marL="0" marR="0" lvl="6" indent="0" algn="ctr" rtl="0">
              <a:spcBef>
                <a:spcPts val="0"/>
              </a:spcBef>
              <a:buNone/>
              <a:defRPr sz="1400" b="1" i="0" u="none" strike="noStrike" cap="none">
                <a:solidFill>
                  <a:schemeClr val="dk2"/>
                </a:solidFill>
                <a:latin typeface="Questrial"/>
                <a:ea typeface="Questrial"/>
                <a:cs typeface="Questrial"/>
                <a:sym typeface="Questrial"/>
              </a:defRPr>
            </a:lvl7pPr>
            <a:lvl8pPr marL="0" marR="0" lvl="7" indent="0" algn="ctr" rtl="0">
              <a:spcBef>
                <a:spcPts val="0"/>
              </a:spcBef>
              <a:buNone/>
              <a:defRPr sz="1400" b="1" i="0" u="none" strike="noStrike" cap="none">
                <a:solidFill>
                  <a:schemeClr val="dk2"/>
                </a:solidFill>
                <a:latin typeface="Questrial"/>
                <a:ea typeface="Questrial"/>
                <a:cs typeface="Questrial"/>
                <a:sym typeface="Questrial"/>
              </a:defRPr>
            </a:lvl8pPr>
            <a:lvl9pPr marL="0" marR="0" lvl="8" indent="0" algn="ctr" rtl="0">
              <a:spcBef>
                <a:spcPts val="0"/>
              </a:spcBef>
              <a:buNone/>
              <a:defRPr sz="1400" b="1" i="0" u="none" strike="noStrike" cap="none">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12800" y="228600"/>
            <a:ext cx="108711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7" name="Shape 87"/>
          <p:cNvSpPr txBox="1">
            <a:spLocks noGrp="1"/>
          </p:cNvSpPr>
          <p:nvPr>
            <p:ph type="body" idx="1"/>
          </p:nvPr>
        </p:nvSpPr>
        <p:spPr>
          <a:xfrm rot="5400000">
            <a:off x="3989314" y="-1572150"/>
            <a:ext cx="4526400" cy="10871100"/>
          </a:xfrm>
          <a:prstGeom prst="rect">
            <a:avLst/>
          </a:prstGeom>
          <a:noFill/>
          <a:ln>
            <a:noFill/>
          </a:ln>
        </p:spPr>
        <p:txBody>
          <a:bodyPr spcFirstLastPara="1" wrap="square" lIns="91425" tIns="91425" rIns="91425" bIns="91425"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88" name="Shape 88"/>
          <p:cNvSpPr txBox="1">
            <a:spLocks noGrp="1"/>
          </p:cNvSpPr>
          <p:nvPr>
            <p:ph type="dt" idx="10"/>
          </p:nvPr>
        </p:nvSpPr>
        <p:spPr>
          <a:xfrm>
            <a:off x="8128000" y="6248401"/>
            <a:ext cx="35559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9" name="Shape 89"/>
          <p:cNvSpPr txBox="1">
            <a:spLocks noGrp="1"/>
          </p:cNvSpPr>
          <p:nvPr>
            <p:ph type="ftr" idx="11"/>
          </p:nvPr>
        </p:nvSpPr>
        <p:spPr>
          <a:xfrm>
            <a:off x="812801" y="6248207"/>
            <a:ext cx="72282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0" name="Shape 90"/>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a:solidFill>
                  <a:schemeClr val="dk2"/>
                </a:solidFill>
                <a:latin typeface="Questrial"/>
                <a:ea typeface="Questrial"/>
                <a:cs typeface="Questrial"/>
                <a:sym typeface="Questrial"/>
              </a:defRPr>
            </a:lvl1pPr>
            <a:lvl2pPr marL="0" marR="0" lvl="1" indent="0" algn="ctr" rtl="0">
              <a:spcBef>
                <a:spcPts val="0"/>
              </a:spcBef>
              <a:buNone/>
              <a:defRPr sz="1200" b="1">
                <a:solidFill>
                  <a:schemeClr val="dk2"/>
                </a:solidFill>
                <a:latin typeface="Questrial"/>
                <a:ea typeface="Questrial"/>
                <a:cs typeface="Questrial"/>
                <a:sym typeface="Questrial"/>
              </a:defRPr>
            </a:lvl2pPr>
            <a:lvl3pPr marL="0" marR="0" lvl="2" indent="0" algn="ctr" rtl="0">
              <a:spcBef>
                <a:spcPts val="0"/>
              </a:spcBef>
              <a:buNone/>
              <a:defRPr sz="1200" b="1">
                <a:solidFill>
                  <a:schemeClr val="dk2"/>
                </a:solidFill>
                <a:latin typeface="Questrial"/>
                <a:ea typeface="Questrial"/>
                <a:cs typeface="Questrial"/>
                <a:sym typeface="Questrial"/>
              </a:defRPr>
            </a:lvl3pPr>
            <a:lvl4pPr marL="0" marR="0" lvl="3" indent="0" algn="ctr" rtl="0">
              <a:spcBef>
                <a:spcPts val="0"/>
              </a:spcBef>
              <a:buNone/>
              <a:defRPr sz="1200" b="1">
                <a:solidFill>
                  <a:schemeClr val="dk2"/>
                </a:solidFill>
                <a:latin typeface="Questrial"/>
                <a:ea typeface="Questrial"/>
                <a:cs typeface="Questrial"/>
                <a:sym typeface="Questrial"/>
              </a:defRPr>
            </a:lvl4pPr>
            <a:lvl5pPr marL="0" marR="0" lvl="4" indent="0" algn="ctr" rtl="0">
              <a:spcBef>
                <a:spcPts val="0"/>
              </a:spcBef>
              <a:buNone/>
              <a:defRPr sz="1200" b="1">
                <a:solidFill>
                  <a:schemeClr val="dk2"/>
                </a:solidFill>
                <a:latin typeface="Questrial"/>
                <a:ea typeface="Questrial"/>
                <a:cs typeface="Questrial"/>
                <a:sym typeface="Questrial"/>
              </a:defRPr>
            </a:lvl5pPr>
            <a:lvl6pPr marL="0" marR="0" lvl="5" indent="0" algn="ctr" rtl="0">
              <a:spcBef>
                <a:spcPts val="0"/>
              </a:spcBef>
              <a:buNone/>
              <a:defRPr sz="1200" b="1">
                <a:solidFill>
                  <a:schemeClr val="dk2"/>
                </a:solidFill>
                <a:latin typeface="Questrial"/>
                <a:ea typeface="Questrial"/>
                <a:cs typeface="Questrial"/>
                <a:sym typeface="Questrial"/>
              </a:defRPr>
            </a:lvl6pPr>
            <a:lvl7pPr marL="0" marR="0" lvl="6" indent="0" algn="ctr" rtl="0">
              <a:spcBef>
                <a:spcPts val="0"/>
              </a:spcBef>
              <a:buNone/>
              <a:defRPr sz="1200" b="1">
                <a:solidFill>
                  <a:schemeClr val="dk2"/>
                </a:solidFill>
                <a:latin typeface="Questrial"/>
                <a:ea typeface="Questrial"/>
                <a:cs typeface="Questrial"/>
                <a:sym typeface="Questrial"/>
              </a:defRPr>
            </a:lvl7pPr>
            <a:lvl8pPr marL="0" marR="0" lvl="7" indent="0" algn="ctr" rtl="0">
              <a:spcBef>
                <a:spcPts val="0"/>
              </a:spcBef>
              <a:buNone/>
              <a:defRPr sz="1200" b="1">
                <a:solidFill>
                  <a:schemeClr val="dk2"/>
                </a:solidFill>
                <a:latin typeface="Questrial"/>
                <a:ea typeface="Questrial"/>
                <a:cs typeface="Questrial"/>
                <a:sym typeface="Questrial"/>
              </a:defRPr>
            </a:lvl8pPr>
            <a:lvl9pPr marL="0" marR="0" lvl="8" indent="0" algn="ctr" rtl="0">
              <a:spcBef>
                <a:spcPts val="0"/>
              </a:spcBef>
              <a:buNone/>
              <a:defRPr sz="1200" b="1">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sz="140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7350850" y="1996351"/>
            <a:ext cx="5516700" cy="27432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3" name="Shape 93"/>
          <p:cNvSpPr txBox="1">
            <a:spLocks noGrp="1"/>
          </p:cNvSpPr>
          <p:nvPr>
            <p:ph type="body" idx="1"/>
          </p:nvPr>
        </p:nvSpPr>
        <p:spPr>
          <a:xfrm rot="5400000">
            <a:off x="1559600" y="-340500"/>
            <a:ext cx="5516700" cy="7416900"/>
          </a:xfrm>
          <a:prstGeom prst="rect">
            <a:avLst/>
          </a:prstGeom>
          <a:noFill/>
          <a:ln>
            <a:noFill/>
          </a:ln>
        </p:spPr>
        <p:txBody>
          <a:bodyPr spcFirstLastPara="1" wrap="square" lIns="91425" tIns="91425" rIns="91425" bIns="91425"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94" name="Shape 94"/>
          <p:cNvSpPr txBox="1">
            <a:spLocks noGrp="1"/>
          </p:cNvSpPr>
          <p:nvPr>
            <p:ph type="dt" idx="10"/>
          </p:nvPr>
        </p:nvSpPr>
        <p:spPr>
          <a:xfrm>
            <a:off x="8737600" y="6248403"/>
            <a:ext cx="29463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5" name="Shape 95"/>
          <p:cNvSpPr txBox="1">
            <a:spLocks noGrp="1"/>
          </p:cNvSpPr>
          <p:nvPr>
            <p:ph type="ftr" idx="11"/>
          </p:nvPr>
        </p:nvSpPr>
        <p:spPr>
          <a:xfrm>
            <a:off x="609602" y="6248208"/>
            <a:ext cx="74313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6" name="Shape 96"/>
          <p:cNvSpPr/>
          <p:nvPr/>
        </p:nvSpPr>
        <p:spPr>
          <a:xfrm>
            <a:off x="8128424" y="0"/>
            <a:ext cx="4266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7" name="Shape 97"/>
          <p:cNvSpPr/>
          <p:nvPr/>
        </p:nvSpPr>
        <p:spPr>
          <a:xfrm>
            <a:off x="8189384" y="609600"/>
            <a:ext cx="3048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8" name="Shape 98"/>
          <p:cNvSpPr/>
          <p:nvPr/>
        </p:nvSpPr>
        <p:spPr>
          <a:xfrm>
            <a:off x="8189384" y="0"/>
            <a:ext cx="3048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9" name="Shape 99"/>
          <p:cNvSpPr txBox="1">
            <a:spLocks noGrp="1"/>
          </p:cNvSpPr>
          <p:nvPr>
            <p:ph type="sldNum" idx="12"/>
          </p:nvPr>
        </p:nvSpPr>
        <p:spPr>
          <a:xfrm rot="5400000">
            <a:off x="8075018" y="103650"/>
            <a:ext cx="533400" cy="326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a:solidFill>
                  <a:schemeClr val="dk2"/>
                </a:solidFill>
                <a:latin typeface="Questrial"/>
                <a:ea typeface="Questrial"/>
                <a:cs typeface="Questrial"/>
                <a:sym typeface="Questrial"/>
              </a:defRPr>
            </a:lvl1pPr>
            <a:lvl2pPr marL="0" marR="0" lvl="1" indent="0" algn="ctr" rtl="0">
              <a:spcBef>
                <a:spcPts val="0"/>
              </a:spcBef>
              <a:buNone/>
              <a:defRPr sz="1200" b="1">
                <a:solidFill>
                  <a:schemeClr val="dk2"/>
                </a:solidFill>
                <a:latin typeface="Questrial"/>
                <a:ea typeface="Questrial"/>
                <a:cs typeface="Questrial"/>
                <a:sym typeface="Questrial"/>
              </a:defRPr>
            </a:lvl2pPr>
            <a:lvl3pPr marL="0" marR="0" lvl="2" indent="0" algn="ctr" rtl="0">
              <a:spcBef>
                <a:spcPts val="0"/>
              </a:spcBef>
              <a:buNone/>
              <a:defRPr sz="1200" b="1">
                <a:solidFill>
                  <a:schemeClr val="dk2"/>
                </a:solidFill>
                <a:latin typeface="Questrial"/>
                <a:ea typeface="Questrial"/>
                <a:cs typeface="Questrial"/>
                <a:sym typeface="Questrial"/>
              </a:defRPr>
            </a:lvl3pPr>
            <a:lvl4pPr marL="0" marR="0" lvl="3" indent="0" algn="ctr" rtl="0">
              <a:spcBef>
                <a:spcPts val="0"/>
              </a:spcBef>
              <a:buNone/>
              <a:defRPr sz="1200" b="1">
                <a:solidFill>
                  <a:schemeClr val="dk2"/>
                </a:solidFill>
                <a:latin typeface="Questrial"/>
                <a:ea typeface="Questrial"/>
                <a:cs typeface="Questrial"/>
                <a:sym typeface="Questrial"/>
              </a:defRPr>
            </a:lvl4pPr>
            <a:lvl5pPr marL="0" marR="0" lvl="4" indent="0" algn="ctr" rtl="0">
              <a:spcBef>
                <a:spcPts val="0"/>
              </a:spcBef>
              <a:buNone/>
              <a:defRPr sz="1200" b="1">
                <a:solidFill>
                  <a:schemeClr val="dk2"/>
                </a:solidFill>
                <a:latin typeface="Questrial"/>
                <a:ea typeface="Questrial"/>
                <a:cs typeface="Questrial"/>
                <a:sym typeface="Questrial"/>
              </a:defRPr>
            </a:lvl5pPr>
            <a:lvl6pPr marL="0" marR="0" lvl="5" indent="0" algn="ctr" rtl="0">
              <a:spcBef>
                <a:spcPts val="0"/>
              </a:spcBef>
              <a:buNone/>
              <a:defRPr sz="1200" b="1">
                <a:solidFill>
                  <a:schemeClr val="dk2"/>
                </a:solidFill>
                <a:latin typeface="Questrial"/>
                <a:ea typeface="Questrial"/>
                <a:cs typeface="Questrial"/>
                <a:sym typeface="Questrial"/>
              </a:defRPr>
            </a:lvl6pPr>
            <a:lvl7pPr marL="0" marR="0" lvl="6" indent="0" algn="ctr" rtl="0">
              <a:spcBef>
                <a:spcPts val="0"/>
              </a:spcBef>
              <a:buNone/>
              <a:defRPr sz="1200" b="1">
                <a:solidFill>
                  <a:schemeClr val="dk2"/>
                </a:solidFill>
                <a:latin typeface="Questrial"/>
                <a:ea typeface="Questrial"/>
                <a:cs typeface="Questrial"/>
                <a:sym typeface="Questrial"/>
              </a:defRPr>
            </a:lvl7pPr>
            <a:lvl8pPr marL="0" marR="0" lvl="7" indent="0" algn="ctr" rtl="0">
              <a:spcBef>
                <a:spcPts val="0"/>
              </a:spcBef>
              <a:buNone/>
              <a:defRPr sz="1200" b="1">
                <a:solidFill>
                  <a:schemeClr val="dk2"/>
                </a:solidFill>
                <a:latin typeface="Questrial"/>
                <a:ea typeface="Questrial"/>
                <a:cs typeface="Questrial"/>
                <a:sym typeface="Questrial"/>
              </a:defRPr>
            </a:lvl8pPr>
            <a:lvl9pPr marL="0" marR="0" lvl="8" indent="0" algn="ctr" rtl="0">
              <a:spcBef>
                <a:spcPts val="0"/>
              </a:spcBef>
              <a:buNone/>
              <a:defRPr sz="1200" b="1">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sz="140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16864" y="228600"/>
            <a:ext cx="108711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9" name="Shape 29"/>
          <p:cNvSpPr txBox="1">
            <a:spLocks noGrp="1"/>
          </p:cNvSpPr>
          <p:nvPr>
            <p:ph type="dt" idx="10"/>
          </p:nvPr>
        </p:nvSpPr>
        <p:spPr>
          <a:xfrm>
            <a:off x="8128000" y="6248401"/>
            <a:ext cx="35559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0" name="Shape 30"/>
          <p:cNvSpPr txBox="1">
            <a:spLocks noGrp="1"/>
          </p:cNvSpPr>
          <p:nvPr>
            <p:ph type="ftr" idx="11"/>
          </p:nvPr>
        </p:nvSpPr>
        <p:spPr>
          <a:xfrm>
            <a:off x="812801" y="6248207"/>
            <a:ext cx="72282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1" name="Shape 31"/>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Questrial"/>
                <a:ea typeface="Questrial"/>
                <a:cs typeface="Questrial"/>
                <a:sym typeface="Questrial"/>
              </a:defRPr>
            </a:lvl1pPr>
            <a:lvl2pPr marL="0" marR="0" lvl="1" indent="0" algn="ctr" rtl="0">
              <a:spcBef>
                <a:spcPts val="0"/>
              </a:spcBef>
              <a:buNone/>
              <a:defRPr sz="1400" b="1" i="0" u="none" strike="noStrike" cap="none">
                <a:solidFill>
                  <a:srgbClr val="FFFFFF"/>
                </a:solidFill>
                <a:latin typeface="Questrial"/>
                <a:ea typeface="Questrial"/>
                <a:cs typeface="Questrial"/>
                <a:sym typeface="Questrial"/>
              </a:defRPr>
            </a:lvl2pPr>
            <a:lvl3pPr marL="0" marR="0" lvl="2" indent="0" algn="ctr" rtl="0">
              <a:spcBef>
                <a:spcPts val="0"/>
              </a:spcBef>
              <a:buNone/>
              <a:defRPr sz="1400" b="1" i="0" u="none" strike="noStrike" cap="none">
                <a:solidFill>
                  <a:srgbClr val="FFFFFF"/>
                </a:solidFill>
                <a:latin typeface="Questrial"/>
                <a:ea typeface="Questrial"/>
                <a:cs typeface="Questrial"/>
                <a:sym typeface="Questrial"/>
              </a:defRPr>
            </a:lvl3pPr>
            <a:lvl4pPr marL="0" marR="0" lvl="3" indent="0" algn="ctr" rtl="0">
              <a:spcBef>
                <a:spcPts val="0"/>
              </a:spcBef>
              <a:buNone/>
              <a:defRPr sz="1400" b="1" i="0" u="none" strike="noStrike" cap="none">
                <a:solidFill>
                  <a:srgbClr val="FFFFFF"/>
                </a:solidFill>
                <a:latin typeface="Questrial"/>
                <a:ea typeface="Questrial"/>
                <a:cs typeface="Questrial"/>
                <a:sym typeface="Questrial"/>
              </a:defRPr>
            </a:lvl4pPr>
            <a:lvl5pPr marL="0" marR="0" lvl="4" indent="0" algn="ctr" rtl="0">
              <a:spcBef>
                <a:spcPts val="0"/>
              </a:spcBef>
              <a:buNone/>
              <a:defRPr sz="1400" b="1" i="0" u="none" strike="noStrike" cap="none">
                <a:solidFill>
                  <a:srgbClr val="FFFFFF"/>
                </a:solidFill>
                <a:latin typeface="Questrial"/>
                <a:ea typeface="Questrial"/>
                <a:cs typeface="Questrial"/>
                <a:sym typeface="Questrial"/>
              </a:defRPr>
            </a:lvl5pPr>
            <a:lvl6pPr marL="0" marR="0" lvl="5" indent="0" algn="ctr" rtl="0">
              <a:spcBef>
                <a:spcPts val="0"/>
              </a:spcBef>
              <a:buNone/>
              <a:defRPr sz="1400" b="1" i="0" u="none" strike="noStrike" cap="none">
                <a:solidFill>
                  <a:srgbClr val="FFFFFF"/>
                </a:solidFill>
                <a:latin typeface="Questrial"/>
                <a:ea typeface="Questrial"/>
                <a:cs typeface="Questrial"/>
                <a:sym typeface="Questrial"/>
              </a:defRPr>
            </a:lvl6pPr>
            <a:lvl7pPr marL="0" marR="0" lvl="6" indent="0" algn="ctr" rtl="0">
              <a:spcBef>
                <a:spcPts val="0"/>
              </a:spcBef>
              <a:buNone/>
              <a:defRPr sz="1400" b="1" i="0" u="none" strike="noStrike" cap="none">
                <a:solidFill>
                  <a:srgbClr val="FFFFFF"/>
                </a:solidFill>
                <a:latin typeface="Questrial"/>
                <a:ea typeface="Questrial"/>
                <a:cs typeface="Questrial"/>
                <a:sym typeface="Questrial"/>
              </a:defRPr>
            </a:lvl7pPr>
            <a:lvl8pPr marL="0" marR="0" lvl="7" indent="0" algn="ctr" rtl="0">
              <a:spcBef>
                <a:spcPts val="0"/>
              </a:spcBef>
              <a:buNone/>
              <a:defRPr sz="1400" b="1" i="0" u="none" strike="noStrike" cap="none">
                <a:solidFill>
                  <a:srgbClr val="FFFFFF"/>
                </a:solidFill>
                <a:latin typeface="Questrial"/>
                <a:ea typeface="Questrial"/>
                <a:cs typeface="Questrial"/>
                <a:sym typeface="Questrial"/>
              </a:defRPr>
            </a:lvl8pPr>
            <a:lvl9pPr marL="0" marR="0" lvl="8" indent="0" algn="ctr" rtl="0">
              <a:spcBef>
                <a:spcPts val="0"/>
              </a:spcBef>
              <a:buNone/>
              <a:defRPr sz="1400" b="1" i="0" u="none" strike="noStrike" cap="none">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32" name="Shape 32"/>
          <p:cNvSpPr txBox="1">
            <a:spLocks noGrp="1"/>
          </p:cNvSpPr>
          <p:nvPr>
            <p:ph type="body" idx="1"/>
          </p:nvPr>
        </p:nvSpPr>
        <p:spPr>
          <a:xfrm>
            <a:off x="816864" y="1600200"/>
            <a:ext cx="10871100" cy="4495800"/>
          </a:xfrm>
          <a:prstGeom prst="rect">
            <a:avLst/>
          </a:prstGeom>
          <a:noFill/>
          <a:ln>
            <a:noFill/>
          </a:ln>
        </p:spPr>
        <p:txBody>
          <a:bodyPr spcFirstLastPara="1" wrap="square" lIns="91425" tIns="91425" rIns="91425" bIns="91425"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12800" y="228600"/>
            <a:ext cx="108711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 name="Shape 35"/>
          <p:cNvSpPr txBox="1">
            <a:spLocks noGrp="1"/>
          </p:cNvSpPr>
          <p:nvPr>
            <p:ph type="dt" idx="10"/>
          </p:nvPr>
        </p:nvSpPr>
        <p:spPr>
          <a:xfrm>
            <a:off x="8128000" y="6248401"/>
            <a:ext cx="35559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6" name="Shape 36"/>
          <p:cNvSpPr txBox="1">
            <a:spLocks noGrp="1"/>
          </p:cNvSpPr>
          <p:nvPr>
            <p:ph type="ftr" idx="11"/>
          </p:nvPr>
        </p:nvSpPr>
        <p:spPr>
          <a:xfrm>
            <a:off x="812801" y="6248207"/>
            <a:ext cx="72282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7" name="Shape 37"/>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Questrial"/>
                <a:ea typeface="Questrial"/>
                <a:cs typeface="Questrial"/>
                <a:sym typeface="Questrial"/>
              </a:defRPr>
            </a:lvl1pPr>
            <a:lvl2pPr marL="0" marR="0" lvl="1" indent="0" algn="ctr" rtl="0">
              <a:spcBef>
                <a:spcPts val="0"/>
              </a:spcBef>
              <a:buNone/>
              <a:defRPr sz="1400" b="1" i="0" u="none" strike="noStrike" cap="none">
                <a:solidFill>
                  <a:srgbClr val="FFFFFF"/>
                </a:solidFill>
                <a:latin typeface="Questrial"/>
                <a:ea typeface="Questrial"/>
                <a:cs typeface="Questrial"/>
                <a:sym typeface="Questrial"/>
              </a:defRPr>
            </a:lvl2pPr>
            <a:lvl3pPr marL="0" marR="0" lvl="2" indent="0" algn="ctr" rtl="0">
              <a:spcBef>
                <a:spcPts val="0"/>
              </a:spcBef>
              <a:buNone/>
              <a:defRPr sz="1400" b="1" i="0" u="none" strike="noStrike" cap="none">
                <a:solidFill>
                  <a:srgbClr val="FFFFFF"/>
                </a:solidFill>
                <a:latin typeface="Questrial"/>
                <a:ea typeface="Questrial"/>
                <a:cs typeface="Questrial"/>
                <a:sym typeface="Questrial"/>
              </a:defRPr>
            </a:lvl3pPr>
            <a:lvl4pPr marL="0" marR="0" lvl="3" indent="0" algn="ctr" rtl="0">
              <a:spcBef>
                <a:spcPts val="0"/>
              </a:spcBef>
              <a:buNone/>
              <a:defRPr sz="1400" b="1" i="0" u="none" strike="noStrike" cap="none">
                <a:solidFill>
                  <a:srgbClr val="FFFFFF"/>
                </a:solidFill>
                <a:latin typeface="Questrial"/>
                <a:ea typeface="Questrial"/>
                <a:cs typeface="Questrial"/>
                <a:sym typeface="Questrial"/>
              </a:defRPr>
            </a:lvl4pPr>
            <a:lvl5pPr marL="0" marR="0" lvl="4" indent="0" algn="ctr" rtl="0">
              <a:spcBef>
                <a:spcPts val="0"/>
              </a:spcBef>
              <a:buNone/>
              <a:defRPr sz="1400" b="1" i="0" u="none" strike="noStrike" cap="none">
                <a:solidFill>
                  <a:srgbClr val="FFFFFF"/>
                </a:solidFill>
                <a:latin typeface="Questrial"/>
                <a:ea typeface="Questrial"/>
                <a:cs typeface="Questrial"/>
                <a:sym typeface="Questrial"/>
              </a:defRPr>
            </a:lvl5pPr>
            <a:lvl6pPr marL="0" marR="0" lvl="5" indent="0" algn="ctr" rtl="0">
              <a:spcBef>
                <a:spcPts val="0"/>
              </a:spcBef>
              <a:buNone/>
              <a:defRPr sz="1400" b="1" i="0" u="none" strike="noStrike" cap="none">
                <a:solidFill>
                  <a:srgbClr val="FFFFFF"/>
                </a:solidFill>
                <a:latin typeface="Questrial"/>
                <a:ea typeface="Questrial"/>
                <a:cs typeface="Questrial"/>
                <a:sym typeface="Questrial"/>
              </a:defRPr>
            </a:lvl6pPr>
            <a:lvl7pPr marL="0" marR="0" lvl="6" indent="0" algn="ctr" rtl="0">
              <a:spcBef>
                <a:spcPts val="0"/>
              </a:spcBef>
              <a:buNone/>
              <a:defRPr sz="1400" b="1" i="0" u="none" strike="noStrike" cap="none">
                <a:solidFill>
                  <a:srgbClr val="FFFFFF"/>
                </a:solidFill>
                <a:latin typeface="Questrial"/>
                <a:ea typeface="Questrial"/>
                <a:cs typeface="Questrial"/>
                <a:sym typeface="Questrial"/>
              </a:defRPr>
            </a:lvl7pPr>
            <a:lvl8pPr marL="0" marR="0" lvl="7" indent="0" algn="ctr" rtl="0">
              <a:spcBef>
                <a:spcPts val="0"/>
              </a:spcBef>
              <a:buNone/>
              <a:defRPr sz="1400" b="1" i="0" u="none" strike="noStrike" cap="none">
                <a:solidFill>
                  <a:srgbClr val="FFFFFF"/>
                </a:solidFill>
                <a:latin typeface="Questrial"/>
                <a:ea typeface="Questrial"/>
                <a:cs typeface="Questrial"/>
                <a:sym typeface="Questrial"/>
              </a:defRPr>
            </a:lvl8pPr>
            <a:lvl9pPr marL="0" marR="0" lvl="8" indent="0" algn="ctr" rtl="0">
              <a:spcBef>
                <a:spcPts val="0"/>
              </a:spcBef>
              <a:buNone/>
              <a:defRPr sz="1400" b="1" i="0" u="none" strike="noStrike" cap="none">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8"/>
        <p:cNvGrpSpPr/>
        <p:nvPr/>
      </p:nvGrpSpPr>
      <p:grpSpPr>
        <a:xfrm>
          <a:off x="0" y="0"/>
          <a:ext cx="0" cy="0"/>
          <a:chOff x="0" y="0"/>
          <a:chExt cx="0" cy="0"/>
        </a:xfrm>
      </p:grpSpPr>
      <p:sp>
        <p:nvSpPr>
          <p:cNvPr id="39" name="Shape 39"/>
          <p:cNvSpPr txBox="1">
            <a:spLocks noGrp="1"/>
          </p:cNvSpPr>
          <p:nvPr>
            <p:ph type="dt" idx="10"/>
          </p:nvPr>
        </p:nvSpPr>
        <p:spPr>
          <a:xfrm>
            <a:off x="8128000" y="6248401"/>
            <a:ext cx="35559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0" name="Shape 40"/>
          <p:cNvSpPr txBox="1">
            <a:spLocks noGrp="1"/>
          </p:cNvSpPr>
          <p:nvPr>
            <p:ph type="ftr" idx="11"/>
          </p:nvPr>
        </p:nvSpPr>
        <p:spPr>
          <a:xfrm>
            <a:off x="812801" y="6248207"/>
            <a:ext cx="72282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1" name="Shape 41"/>
          <p:cNvSpPr txBox="1">
            <a:spLocks noGrp="1"/>
          </p:cNvSpPr>
          <p:nvPr>
            <p:ph type="sldNum" idx="12"/>
          </p:nvPr>
        </p:nvSpPr>
        <p:spPr>
          <a:xfrm>
            <a:off x="0" y="6248400"/>
            <a:ext cx="711300" cy="3810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chemeClr val="dk2"/>
                </a:solidFill>
                <a:latin typeface="Questrial"/>
                <a:ea typeface="Questrial"/>
                <a:cs typeface="Questrial"/>
                <a:sym typeface="Questrial"/>
              </a:defRPr>
            </a:lvl1pPr>
            <a:lvl2pPr marL="0" marR="0" lvl="1" indent="0" algn="ctr" rtl="0">
              <a:spcBef>
                <a:spcPts val="0"/>
              </a:spcBef>
              <a:buNone/>
              <a:defRPr sz="1400" b="1">
                <a:solidFill>
                  <a:schemeClr val="dk2"/>
                </a:solidFill>
                <a:latin typeface="Questrial"/>
                <a:ea typeface="Questrial"/>
                <a:cs typeface="Questrial"/>
                <a:sym typeface="Questrial"/>
              </a:defRPr>
            </a:lvl2pPr>
            <a:lvl3pPr marL="0" marR="0" lvl="2" indent="0" algn="ctr" rtl="0">
              <a:spcBef>
                <a:spcPts val="0"/>
              </a:spcBef>
              <a:buNone/>
              <a:defRPr sz="1400" b="1">
                <a:solidFill>
                  <a:schemeClr val="dk2"/>
                </a:solidFill>
                <a:latin typeface="Questrial"/>
                <a:ea typeface="Questrial"/>
                <a:cs typeface="Questrial"/>
                <a:sym typeface="Questrial"/>
              </a:defRPr>
            </a:lvl3pPr>
            <a:lvl4pPr marL="0" marR="0" lvl="3" indent="0" algn="ctr" rtl="0">
              <a:spcBef>
                <a:spcPts val="0"/>
              </a:spcBef>
              <a:buNone/>
              <a:defRPr sz="1400" b="1">
                <a:solidFill>
                  <a:schemeClr val="dk2"/>
                </a:solidFill>
                <a:latin typeface="Questrial"/>
                <a:ea typeface="Questrial"/>
                <a:cs typeface="Questrial"/>
                <a:sym typeface="Questrial"/>
              </a:defRPr>
            </a:lvl4pPr>
            <a:lvl5pPr marL="0" marR="0" lvl="4" indent="0" algn="ctr" rtl="0">
              <a:spcBef>
                <a:spcPts val="0"/>
              </a:spcBef>
              <a:buNone/>
              <a:defRPr sz="1400" b="1">
                <a:solidFill>
                  <a:schemeClr val="dk2"/>
                </a:solidFill>
                <a:latin typeface="Questrial"/>
                <a:ea typeface="Questrial"/>
                <a:cs typeface="Questrial"/>
                <a:sym typeface="Questrial"/>
              </a:defRPr>
            </a:lvl5pPr>
            <a:lvl6pPr marL="0" marR="0" lvl="5" indent="0" algn="ctr" rtl="0">
              <a:spcBef>
                <a:spcPts val="0"/>
              </a:spcBef>
              <a:buNone/>
              <a:defRPr sz="1400" b="1">
                <a:solidFill>
                  <a:schemeClr val="dk2"/>
                </a:solidFill>
                <a:latin typeface="Questrial"/>
                <a:ea typeface="Questrial"/>
                <a:cs typeface="Questrial"/>
                <a:sym typeface="Questrial"/>
              </a:defRPr>
            </a:lvl6pPr>
            <a:lvl7pPr marL="0" marR="0" lvl="6" indent="0" algn="ctr" rtl="0">
              <a:spcBef>
                <a:spcPts val="0"/>
              </a:spcBef>
              <a:buNone/>
              <a:defRPr sz="1400" b="1">
                <a:solidFill>
                  <a:schemeClr val="dk2"/>
                </a:solidFill>
                <a:latin typeface="Questrial"/>
                <a:ea typeface="Questrial"/>
                <a:cs typeface="Questrial"/>
                <a:sym typeface="Questrial"/>
              </a:defRPr>
            </a:lvl7pPr>
            <a:lvl8pPr marL="0" marR="0" lvl="7" indent="0" algn="ctr" rtl="0">
              <a:spcBef>
                <a:spcPts val="0"/>
              </a:spcBef>
              <a:buNone/>
              <a:defRPr sz="1400" b="1">
                <a:solidFill>
                  <a:schemeClr val="dk2"/>
                </a:solidFill>
                <a:latin typeface="Questrial"/>
                <a:ea typeface="Questrial"/>
                <a:cs typeface="Questrial"/>
                <a:sym typeface="Questrial"/>
              </a:defRPr>
            </a:lvl8pPr>
            <a:lvl9pPr marL="0" marR="0" lvl="8" indent="0" algn="ctr" rtl="0">
              <a:spcBef>
                <a:spcPts val="0"/>
              </a:spcBef>
              <a:buNone/>
              <a:defRPr sz="1400" b="1">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1828801" y="2743200"/>
            <a:ext cx="9497400" cy="1673100"/>
          </a:xfrm>
          <a:prstGeom prst="rect">
            <a:avLst/>
          </a:prstGeom>
          <a:noFill/>
          <a:ln>
            <a:noFill/>
          </a:ln>
        </p:spPr>
        <p:txBody>
          <a:bodyPr spcFirstLastPara="1" wrap="square" lIns="91425" tIns="91425" rIns="91425" bIns="91425" anchor="t" anchorCtr="0"/>
          <a:lstStyle>
            <a:lvl1pPr marL="457200" marR="0" lvl="0" indent="-228600" algn="l" rtl="0">
              <a:spcBef>
                <a:spcPts val="700"/>
              </a:spcBef>
              <a:spcAft>
                <a:spcPts val="0"/>
              </a:spcAft>
              <a:buClr>
                <a:schemeClr val="accent2"/>
              </a:buClr>
              <a:buSzPts val="1680"/>
              <a:buFont typeface="Noto Sans Symbols"/>
              <a:buNone/>
              <a:defRPr sz="2800" b="0" i="0" u="none" strike="noStrike" cap="none">
                <a:solidFill>
                  <a:schemeClr val="dk2"/>
                </a:solidFill>
                <a:latin typeface="Questrial"/>
                <a:ea typeface="Questrial"/>
                <a:cs typeface="Questrial"/>
                <a:sym typeface="Questrial"/>
              </a:defRPr>
            </a:lvl1pPr>
            <a:lvl2pPr marL="914400" marR="0" lvl="1" indent="-228600" algn="l" rtl="0">
              <a:spcBef>
                <a:spcPts val="550"/>
              </a:spcBef>
              <a:spcAft>
                <a:spcPts val="0"/>
              </a:spcAft>
              <a:buClr>
                <a:schemeClr val="accent1"/>
              </a:buClr>
              <a:buSzPts val="1260"/>
              <a:buFont typeface="Noto Sans Symbols"/>
              <a:buNone/>
              <a:defRPr sz="1800" b="0" i="0" u="none" strike="noStrike" cap="none">
                <a:solidFill>
                  <a:srgbClr val="888888"/>
                </a:solidFill>
                <a:latin typeface="Questrial"/>
                <a:ea typeface="Questrial"/>
                <a:cs typeface="Questrial"/>
                <a:sym typeface="Questrial"/>
              </a:defRPr>
            </a:lvl2pPr>
            <a:lvl3pPr marL="1371600" marR="0" lvl="2" indent="-228600" algn="l" rtl="0">
              <a:spcBef>
                <a:spcPts val="500"/>
              </a:spcBef>
              <a:spcAft>
                <a:spcPts val="0"/>
              </a:spcAft>
              <a:buClr>
                <a:schemeClr val="accent2"/>
              </a:buClr>
              <a:buSzPts val="12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spcBef>
                <a:spcPts val="400"/>
              </a:spcBef>
              <a:spcAft>
                <a:spcPts val="0"/>
              </a:spcAft>
              <a:buClr>
                <a:schemeClr val="accent3"/>
              </a:buClr>
              <a:buSzPts val="105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spcBef>
                <a:spcPts val="400"/>
              </a:spcBef>
              <a:spcAft>
                <a:spcPts val="0"/>
              </a:spcAft>
              <a:buClr>
                <a:schemeClr val="accent4"/>
              </a:buClr>
              <a:buSzPts val="91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44" name="Shape 44"/>
          <p:cNvSpPr/>
          <p:nvPr/>
        </p:nvSpPr>
        <p:spPr>
          <a:xfrm>
            <a:off x="0" y="1524000"/>
            <a:ext cx="12192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5" name="Shape 45"/>
          <p:cNvSpPr/>
          <p:nvPr/>
        </p:nvSpPr>
        <p:spPr>
          <a:xfrm>
            <a:off x="0" y="1600200"/>
            <a:ext cx="17271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6" name="Shape 46"/>
          <p:cNvSpPr/>
          <p:nvPr/>
        </p:nvSpPr>
        <p:spPr>
          <a:xfrm>
            <a:off x="1828800" y="1600200"/>
            <a:ext cx="103632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7" name="Shape 47"/>
          <p:cNvSpPr txBox="1">
            <a:spLocks noGrp="1"/>
          </p:cNvSpPr>
          <p:nvPr>
            <p:ph type="title"/>
          </p:nvPr>
        </p:nvSpPr>
        <p:spPr>
          <a:xfrm>
            <a:off x="1828800" y="1600200"/>
            <a:ext cx="101601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FFFFFF"/>
              </a:buClr>
              <a:buSzPts val="4400"/>
              <a:buFont typeface="Questrial"/>
              <a:buNone/>
              <a:defRPr sz="4400" b="0" i="0" u="none" strike="noStrike" cap="none">
                <a:solidFill>
                  <a:srgbClr val="FFFFFF"/>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 name="Shape 48"/>
          <p:cNvSpPr txBox="1">
            <a:spLocks noGrp="1"/>
          </p:cNvSpPr>
          <p:nvPr>
            <p:ph type="dt" idx="10"/>
          </p:nvPr>
        </p:nvSpPr>
        <p:spPr>
          <a:xfrm>
            <a:off x="8128000" y="6248401"/>
            <a:ext cx="35559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9" name="Shape 49"/>
          <p:cNvSpPr txBox="1">
            <a:spLocks noGrp="1"/>
          </p:cNvSpPr>
          <p:nvPr>
            <p:ph type="sldNum" idx="12"/>
          </p:nvPr>
        </p:nvSpPr>
        <p:spPr>
          <a:xfrm>
            <a:off x="0" y="1752600"/>
            <a:ext cx="1727100" cy="7017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400" b="1">
                <a:solidFill>
                  <a:srgbClr val="FFFFFF"/>
                </a:solidFill>
                <a:latin typeface="Questrial"/>
                <a:ea typeface="Questrial"/>
                <a:cs typeface="Questrial"/>
                <a:sym typeface="Questrial"/>
              </a:defRPr>
            </a:lvl1pPr>
            <a:lvl2pPr marL="0" marR="0" lvl="1" indent="0" algn="ctr" rtl="0">
              <a:spcBef>
                <a:spcPts val="0"/>
              </a:spcBef>
              <a:buNone/>
              <a:defRPr sz="2400" b="1">
                <a:solidFill>
                  <a:srgbClr val="FFFFFF"/>
                </a:solidFill>
                <a:latin typeface="Questrial"/>
                <a:ea typeface="Questrial"/>
                <a:cs typeface="Questrial"/>
                <a:sym typeface="Questrial"/>
              </a:defRPr>
            </a:lvl2pPr>
            <a:lvl3pPr marL="0" marR="0" lvl="2" indent="0" algn="ctr" rtl="0">
              <a:spcBef>
                <a:spcPts val="0"/>
              </a:spcBef>
              <a:buNone/>
              <a:defRPr sz="2400" b="1">
                <a:solidFill>
                  <a:srgbClr val="FFFFFF"/>
                </a:solidFill>
                <a:latin typeface="Questrial"/>
                <a:ea typeface="Questrial"/>
                <a:cs typeface="Questrial"/>
                <a:sym typeface="Questrial"/>
              </a:defRPr>
            </a:lvl3pPr>
            <a:lvl4pPr marL="0" marR="0" lvl="3" indent="0" algn="ctr" rtl="0">
              <a:spcBef>
                <a:spcPts val="0"/>
              </a:spcBef>
              <a:buNone/>
              <a:defRPr sz="2400" b="1">
                <a:solidFill>
                  <a:srgbClr val="FFFFFF"/>
                </a:solidFill>
                <a:latin typeface="Questrial"/>
                <a:ea typeface="Questrial"/>
                <a:cs typeface="Questrial"/>
                <a:sym typeface="Questrial"/>
              </a:defRPr>
            </a:lvl4pPr>
            <a:lvl5pPr marL="0" marR="0" lvl="4" indent="0" algn="ctr" rtl="0">
              <a:spcBef>
                <a:spcPts val="0"/>
              </a:spcBef>
              <a:buNone/>
              <a:defRPr sz="2400" b="1">
                <a:solidFill>
                  <a:srgbClr val="FFFFFF"/>
                </a:solidFill>
                <a:latin typeface="Questrial"/>
                <a:ea typeface="Questrial"/>
                <a:cs typeface="Questrial"/>
                <a:sym typeface="Questrial"/>
              </a:defRPr>
            </a:lvl5pPr>
            <a:lvl6pPr marL="0" marR="0" lvl="5" indent="0" algn="ctr" rtl="0">
              <a:spcBef>
                <a:spcPts val="0"/>
              </a:spcBef>
              <a:buNone/>
              <a:defRPr sz="2400" b="1">
                <a:solidFill>
                  <a:srgbClr val="FFFFFF"/>
                </a:solidFill>
                <a:latin typeface="Questrial"/>
                <a:ea typeface="Questrial"/>
                <a:cs typeface="Questrial"/>
                <a:sym typeface="Questrial"/>
              </a:defRPr>
            </a:lvl6pPr>
            <a:lvl7pPr marL="0" marR="0" lvl="6" indent="0" algn="ctr" rtl="0">
              <a:spcBef>
                <a:spcPts val="0"/>
              </a:spcBef>
              <a:buNone/>
              <a:defRPr sz="2400" b="1">
                <a:solidFill>
                  <a:srgbClr val="FFFFFF"/>
                </a:solidFill>
                <a:latin typeface="Questrial"/>
                <a:ea typeface="Questrial"/>
                <a:cs typeface="Questrial"/>
                <a:sym typeface="Questrial"/>
              </a:defRPr>
            </a:lvl7pPr>
            <a:lvl8pPr marL="0" marR="0" lvl="7" indent="0" algn="ctr" rtl="0">
              <a:spcBef>
                <a:spcPts val="0"/>
              </a:spcBef>
              <a:buNone/>
              <a:defRPr sz="2400" b="1">
                <a:solidFill>
                  <a:srgbClr val="FFFFFF"/>
                </a:solidFill>
                <a:latin typeface="Questrial"/>
                <a:ea typeface="Questrial"/>
                <a:cs typeface="Questrial"/>
                <a:sym typeface="Questrial"/>
              </a:defRPr>
            </a:lvl8pPr>
            <a:lvl9pPr marL="0" marR="0" lvl="8" indent="0" algn="ctr" rtl="0">
              <a:spcBef>
                <a:spcPts val="0"/>
              </a:spcBef>
              <a:buNone/>
              <a:defRPr sz="2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50" name="Shape 50"/>
          <p:cNvSpPr txBox="1">
            <a:spLocks noGrp="1"/>
          </p:cNvSpPr>
          <p:nvPr>
            <p:ph type="ftr" idx="11"/>
          </p:nvPr>
        </p:nvSpPr>
        <p:spPr>
          <a:xfrm>
            <a:off x="812801" y="6248207"/>
            <a:ext cx="72282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812800" y="228600"/>
            <a:ext cx="108711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3" name="Shape 53"/>
          <p:cNvSpPr txBox="1">
            <a:spLocks noGrp="1"/>
          </p:cNvSpPr>
          <p:nvPr>
            <p:ph type="body" idx="1"/>
          </p:nvPr>
        </p:nvSpPr>
        <p:spPr>
          <a:xfrm>
            <a:off x="812800" y="1589567"/>
            <a:ext cx="5181600" cy="4572000"/>
          </a:xfrm>
          <a:prstGeom prst="rect">
            <a:avLst/>
          </a:prstGeom>
          <a:noFill/>
          <a:ln>
            <a:noFill/>
          </a:ln>
        </p:spPr>
        <p:txBody>
          <a:bodyPr spcFirstLastPara="1" wrap="square" lIns="91425" tIns="91425" rIns="91425" bIns="91425"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54" name="Shape 54"/>
          <p:cNvSpPr txBox="1">
            <a:spLocks noGrp="1"/>
          </p:cNvSpPr>
          <p:nvPr>
            <p:ph type="body" idx="2"/>
          </p:nvPr>
        </p:nvSpPr>
        <p:spPr>
          <a:xfrm>
            <a:off x="6459868" y="1589567"/>
            <a:ext cx="5181600" cy="4572000"/>
          </a:xfrm>
          <a:prstGeom prst="rect">
            <a:avLst/>
          </a:prstGeom>
          <a:noFill/>
          <a:ln>
            <a:noFill/>
          </a:ln>
        </p:spPr>
        <p:txBody>
          <a:bodyPr spcFirstLastPara="1" wrap="square" lIns="91425" tIns="91425" rIns="91425" bIns="91425"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dt" idx="10"/>
          </p:nvPr>
        </p:nvSpPr>
        <p:spPr>
          <a:xfrm>
            <a:off x="8128000" y="6248401"/>
            <a:ext cx="35559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57" name="Shape 57"/>
          <p:cNvSpPr txBox="1">
            <a:spLocks noGrp="1"/>
          </p:cNvSpPr>
          <p:nvPr>
            <p:ph type="ftr" idx="11"/>
          </p:nvPr>
        </p:nvSpPr>
        <p:spPr>
          <a:xfrm>
            <a:off x="812801" y="6248207"/>
            <a:ext cx="72282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711200" y="273050"/>
            <a:ext cx="10871100" cy="870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812800" y="2438400"/>
            <a:ext cx="5181600" cy="3581400"/>
          </a:xfrm>
          <a:prstGeom prst="rect">
            <a:avLst/>
          </a:prstGeom>
          <a:noFill/>
          <a:ln>
            <a:noFill/>
          </a:ln>
        </p:spPr>
        <p:txBody>
          <a:bodyPr spcFirstLastPara="1" wrap="square" lIns="91425" tIns="91425" rIns="91425" bIns="91425"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body" idx="2"/>
          </p:nvPr>
        </p:nvSpPr>
        <p:spPr>
          <a:xfrm>
            <a:off x="6400800" y="2438400"/>
            <a:ext cx="5181600" cy="3581400"/>
          </a:xfrm>
          <a:prstGeom prst="rect">
            <a:avLst/>
          </a:prstGeom>
          <a:noFill/>
          <a:ln>
            <a:noFill/>
          </a:ln>
        </p:spPr>
        <p:txBody>
          <a:bodyPr spcFirstLastPara="1" wrap="square" lIns="91425" tIns="91425" rIns="91425" bIns="91425"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2" name="Shape 62"/>
          <p:cNvSpPr txBox="1">
            <a:spLocks noGrp="1"/>
          </p:cNvSpPr>
          <p:nvPr>
            <p:ph type="dt" idx="10"/>
          </p:nvPr>
        </p:nvSpPr>
        <p:spPr>
          <a:xfrm>
            <a:off x="8128000" y="6248401"/>
            <a:ext cx="35559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3" name="Shape 63"/>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64" name="Shape 64"/>
          <p:cNvSpPr txBox="1">
            <a:spLocks noGrp="1"/>
          </p:cNvSpPr>
          <p:nvPr>
            <p:ph type="ftr" idx="11"/>
          </p:nvPr>
        </p:nvSpPr>
        <p:spPr>
          <a:xfrm>
            <a:off x="812801" y="6248207"/>
            <a:ext cx="72282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5" name="Shape 65"/>
          <p:cNvSpPr txBox="1">
            <a:spLocks noGrp="1"/>
          </p:cNvSpPr>
          <p:nvPr>
            <p:ph type="body" idx="3"/>
          </p:nvPr>
        </p:nvSpPr>
        <p:spPr>
          <a:xfrm>
            <a:off x="812800" y="1752600"/>
            <a:ext cx="5181600" cy="640200"/>
          </a:xfrm>
          <a:prstGeom prst="rect">
            <a:avLst/>
          </a:prstGeom>
          <a:solidFill>
            <a:schemeClr val="accent2"/>
          </a:solidFill>
          <a:ln>
            <a:noFill/>
          </a:ln>
        </p:spPr>
        <p:txBody>
          <a:bodyPr spcFirstLastPara="1" wrap="square" lIns="91425" tIns="91425" rIns="91425" bIns="91425" anchor="ctr" anchorCtr="0"/>
          <a:lstStyle>
            <a:lvl1pPr marL="457200" marR="0" lvl="0" indent="-228600" algn="l" rtl="0">
              <a:spcBef>
                <a:spcPts val="700"/>
              </a:spcBef>
              <a:spcAft>
                <a:spcPts val="0"/>
              </a:spcAft>
              <a:buClr>
                <a:schemeClr val="accent2"/>
              </a:buClr>
              <a:buSzPts val="1200"/>
              <a:buFont typeface="Noto Sans Symbols"/>
              <a:buNone/>
              <a:defRPr sz="2000" b="1" i="0" u="none" strike="noStrike" cap="none">
                <a:solidFill>
                  <a:srgbClr val="FFFFFF"/>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6" name="Shape 66"/>
          <p:cNvSpPr txBox="1">
            <a:spLocks noGrp="1"/>
          </p:cNvSpPr>
          <p:nvPr>
            <p:ph type="body" idx="4"/>
          </p:nvPr>
        </p:nvSpPr>
        <p:spPr>
          <a:xfrm>
            <a:off x="6400800" y="1752600"/>
            <a:ext cx="5181600" cy="640200"/>
          </a:xfrm>
          <a:prstGeom prst="rect">
            <a:avLst/>
          </a:prstGeom>
          <a:solidFill>
            <a:schemeClr val="accent4"/>
          </a:solidFill>
          <a:ln>
            <a:noFill/>
          </a:ln>
        </p:spPr>
        <p:txBody>
          <a:bodyPr spcFirstLastPara="1" wrap="square" lIns="91425" tIns="91425" rIns="91425" bIns="91425" anchor="ctr" anchorCtr="0"/>
          <a:lstStyle>
            <a:lvl1pPr marL="457200" marR="0" lvl="0" indent="-228600" algn="l" rtl="0">
              <a:spcBef>
                <a:spcPts val="700"/>
              </a:spcBef>
              <a:spcAft>
                <a:spcPts val="0"/>
              </a:spcAft>
              <a:buClr>
                <a:schemeClr val="accent2"/>
              </a:buClr>
              <a:buSzPts val="1200"/>
              <a:buFont typeface="Noto Sans Symbols"/>
              <a:buNone/>
              <a:defRPr sz="2000" b="1" i="0" u="none" strike="noStrike" cap="none">
                <a:solidFill>
                  <a:srgbClr val="FFFFFF"/>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12800" y="273050"/>
            <a:ext cx="10769700" cy="870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9" name="Shape 69"/>
          <p:cNvSpPr txBox="1">
            <a:spLocks noGrp="1"/>
          </p:cNvSpPr>
          <p:nvPr>
            <p:ph type="dt" idx="10"/>
          </p:nvPr>
        </p:nvSpPr>
        <p:spPr>
          <a:xfrm>
            <a:off x="8128000" y="6248401"/>
            <a:ext cx="35559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ftr" idx="11"/>
          </p:nvPr>
        </p:nvSpPr>
        <p:spPr>
          <a:xfrm>
            <a:off x="812801" y="6248207"/>
            <a:ext cx="72282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1" name="Shape 71"/>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72" name="Shape 72"/>
          <p:cNvSpPr txBox="1">
            <a:spLocks noGrp="1"/>
          </p:cNvSpPr>
          <p:nvPr>
            <p:ph type="body" idx="1"/>
          </p:nvPr>
        </p:nvSpPr>
        <p:spPr>
          <a:xfrm>
            <a:off x="3149600" y="1752600"/>
            <a:ext cx="8534400" cy="4419600"/>
          </a:xfrm>
          <a:prstGeom prst="rect">
            <a:avLst/>
          </a:prstGeom>
          <a:noFill/>
          <a:ln>
            <a:noFill/>
          </a:ln>
        </p:spPr>
        <p:txBody>
          <a:bodyPr spcFirstLastPara="1" wrap="square" lIns="91425" tIns="91425" rIns="91425" bIns="91425"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pic>
        <p:nvPicPr>
          <p:cNvPr id="73" name="Shape 73" descr="sm_pencil.png"/>
          <p:cNvPicPr preferRelativeResize="0"/>
          <p:nvPr/>
        </p:nvPicPr>
        <p:blipFill rotWithShape="1">
          <a:blip r:embed="rId2">
            <a:alphaModFix/>
          </a:blip>
          <a:srcRect/>
          <a:stretch/>
        </p:blipFill>
        <p:spPr>
          <a:xfrm>
            <a:off x="816865" y="1755649"/>
            <a:ext cx="2153743" cy="2145615"/>
          </a:xfrm>
          <a:prstGeom prst="rect">
            <a:avLst/>
          </a:prstGeom>
          <a:noFill/>
          <a:ln w="50800" cap="sq" cmpd="dbl">
            <a:solidFill>
              <a:schemeClr val="accent2"/>
            </a:solidFill>
            <a:prstDash val="solid"/>
            <a:miter lim="800000"/>
            <a:headEnd type="none" w="sm" len="sm"/>
            <a:tailEnd type="none" w="sm" len="sm"/>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2133600" y="5486400"/>
            <a:ext cx="9753600" cy="685800"/>
          </a:xfrm>
          <a:prstGeom prst="rect">
            <a:avLst/>
          </a:prstGeom>
          <a:noFill/>
          <a:ln>
            <a:noFill/>
          </a:ln>
        </p:spPr>
        <p:txBody>
          <a:bodyPr spcFirstLastPara="1" wrap="square" lIns="91425" tIns="91425" rIns="91425" bIns="91425" anchor="t" anchorCtr="0"/>
          <a:lstStyle>
            <a:lvl1pPr marL="457200" marR="0" lvl="0" indent="-228600" algn="l" rtl="0">
              <a:spcBef>
                <a:spcPts val="700"/>
              </a:spcBef>
              <a:spcAft>
                <a:spcPts val="0"/>
              </a:spcAft>
              <a:buClr>
                <a:schemeClr val="accent2"/>
              </a:buClr>
              <a:buSzPts val="1020"/>
              <a:buFont typeface="Noto Sans Symbols"/>
              <a:buNone/>
              <a:defRPr sz="1700" b="0" i="0" u="none" strike="noStrike" cap="none">
                <a:solidFill>
                  <a:schemeClr val="dk1"/>
                </a:solidFill>
                <a:latin typeface="Questrial"/>
                <a:ea typeface="Questrial"/>
                <a:cs typeface="Questrial"/>
                <a:sym typeface="Questrial"/>
              </a:defRPr>
            </a:lvl1pPr>
            <a:lvl2pPr marL="914400" marR="0" lvl="1" indent="-228600" algn="l" rtl="0">
              <a:spcBef>
                <a:spcPts val="550"/>
              </a:spcBef>
              <a:spcAft>
                <a:spcPts val="0"/>
              </a:spcAft>
              <a:buClr>
                <a:schemeClr val="accent1"/>
              </a:buClr>
              <a:buSzPts val="84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spcBef>
                <a:spcPts val="500"/>
              </a:spcBef>
              <a:spcAft>
                <a:spcPts val="0"/>
              </a:spcAft>
              <a:buClr>
                <a:schemeClr val="accent2"/>
              </a:buClr>
              <a:buSzPts val="75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spcBef>
                <a:spcPts val="400"/>
              </a:spcBef>
              <a:spcAft>
                <a:spcPts val="0"/>
              </a:spcAft>
              <a:buClr>
                <a:schemeClr val="accent3"/>
              </a:buClr>
              <a:buSzPts val="675"/>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spcBef>
                <a:spcPts val="400"/>
              </a:spcBef>
              <a:spcAft>
                <a:spcPts val="0"/>
              </a:spcAft>
              <a:buClr>
                <a:schemeClr val="accent4"/>
              </a:buClr>
              <a:buSzPts val="585"/>
              <a:buFont typeface="Noto Sans Symbols"/>
              <a:buNone/>
              <a:defRPr sz="9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76" name="Shape 76"/>
          <p:cNvSpPr/>
          <p:nvPr/>
        </p:nvSpPr>
        <p:spPr>
          <a:xfrm>
            <a:off x="-12192" y="4572000"/>
            <a:ext cx="12192000" cy="887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77" name="Shape 77"/>
          <p:cNvSpPr/>
          <p:nvPr/>
        </p:nvSpPr>
        <p:spPr>
          <a:xfrm>
            <a:off x="-12192" y="4663440"/>
            <a:ext cx="1950600" cy="7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78" name="Shape 78"/>
          <p:cNvSpPr/>
          <p:nvPr/>
        </p:nvSpPr>
        <p:spPr>
          <a:xfrm>
            <a:off x="2060448" y="4654296"/>
            <a:ext cx="10131600" cy="713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79" name="Shape 79"/>
          <p:cNvSpPr txBox="1">
            <a:spLocks noGrp="1"/>
          </p:cNvSpPr>
          <p:nvPr>
            <p:ph type="title"/>
          </p:nvPr>
        </p:nvSpPr>
        <p:spPr>
          <a:xfrm>
            <a:off x="2133600" y="4648200"/>
            <a:ext cx="9753600" cy="685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FFFFFF"/>
              </a:buClr>
              <a:buSzPts val="2800"/>
              <a:buFont typeface="Questrial"/>
              <a:buNone/>
              <a:defRPr sz="2800" b="0" i="0" u="none" strike="noStrike" cap="none">
                <a:solidFill>
                  <a:srgbClr val="FFFFFF"/>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 name="Shape 80"/>
          <p:cNvSpPr/>
          <p:nvPr/>
        </p:nvSpPr>
        <p:spPr>
          <a:xfrm>
            <a:off x="1930400" y="0"/>
            <a:ext cx="134100" cy="6867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81" name="Shape 81"/>
          <p:cNvSpPr txBox="1">
            <a:spLocks noGrp="1"/>
          </p:cNvSpPr>
          <p:nvPr>
            <p:ph type="dt" idx="10"/>
          </p:nvPr>
        </p:nvSpPr>
        <p:spPr>
          <a:xfrm>
            <a:off x="8331200" y="6248401"/>
            <a:ext cx="35559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2" name="Shape 82"/>
          <p:cNvSpPr txBox="1">
            <a:spLocks noGrp="1"/>
          </p:cNvSpPr>
          <p:nvPr>
            <p:ph type="sldNum" idx="12"/>
          </p:nvPr>
        </p:nvSpPr>
        <p:spPr>
          <a:xfrm>
            <a:off x="0" y="4667249"/>
            <a:ext cx="1930500" cy="6636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800" b="1">
                <a:solidFill>
                  <a:srgbClr val="FFFFFF"/>
                </a:solidFill>
                <a:latin typeface="Questrial"/>
                <a:ea typeface="Questrial"/>
                <a:cs typeface="Questrial"/>
                <a:sym typeface="Questrial"/>
              </a:defRPr>
            </a:lvl1pPr>
            <a:lvl2pPr marL="0" marR="0" lvl="1" indent="0" algn="ctr" rtl="0">
              <a:spcBef>
                <a:spcPts val="0"/>
              </a:spcBef>
              <a:buNone/>
              <a:defRPr sz="2800" b="1">
                <a:solidFill>
                  <a:srgbClr val="FFFFFF"/>
                </a:solidFill>
                <a:latin typeface="Questrial"/>
                <a:ea typeface="Questrial"/>
                <a:cs typeface="Questrial"/>
                <a:sym typeface="Questrial"/>
              </a:defRPr>
            </a:lvl2pPr>
            <a:lvl3pPr marL="0" marR="0" lvl="2" indent="0" algn="ctr" rtl="0">
              <a:spcBef>
                <a:spcPts val="0"/>
              </a:spcBef>
              <a:buNone/>
              <a:defRPr sz="2800" b="1">
                <a:solidFill>
                  <a:srgbClr val="FFFFFF"/>
                </a:solidFill>
                <a:latin typeface="Questrial"/>
                <a:ea typeface="Questrial"/>
                <a:cs typeface="Questrial"/>
                <a:sym typeface="Questrial"/>
              </a:defRPr>
            </a:lvl3pPr>
            <a:lvl4pPr marL="0" marR="0" lvl="3" indent="0" algn="ctr" rtl="0">
              <a:spcBef>
                <a:spcPts val="0"/>
              </a:spcBef>
              <a:buNone/>
              <a:defRPr sz="2800" b="1">
                <a:solidFill>
                  <a:srgbClr val="FFFFFF"/>
                </a:solidFill>
                <a:latin typeface="Questrial"/>
                <a:ea typeface="Questrial"/>
                <a:cs typeface="Questrial"/>
                <a:sym typeface="Questrial"/>
              </a:defRPr>
            </a:lvl4pPr>
            <a:lvl5pPr marL="0" marR="0" lvl="4" indent="0" algn="ctr" rtl="0">
              <a:spcBef>
                <a:spcPts val="0"/>
              </a:spcBef>
              <a:buNone/>
              <a:defRPr sz="2800" b="1">
                <a:solidFill>
                  <a:srgbClr val="FFFFFF"/>
                </a:solidFill>
                <a:latin typeface="Questrial"/>
                <a:ea typeface="Questrial"/>
                <a:cs typeface="Questrial"/>
                <a:sym typeface="Questrial"/>
              </a:defRPr>
            </a:lvl5pPr>
            <a:lvl6pPr marL="0" marR="0" lvl="5" indent="0" algn="ctr" rtl="0">
              <a:spcBef>
                <a:spcPts val="0"/>
              </a:spcBef>
              <a:buNone/>
              <a:defRPr sz="2800" b="1">
                <a:solidFill>
                  <a:srgbClr val="FFFFFF"/>
                </a:solidFill>
                <a:latin typeface="Questrial"/>
                <a:ea typeface="Questrial"/>
                <a:cs typeface="Questrial"/>
                <a:sym typeface="Questrial"/>
              </a:defRPr>
            </a:lvl6pPr>
            <a:lvl7pPr marL="0" marR="0" lvl="6" indent="0" algn="ctr" rtl="0">
              <a:spcBef>
                <a:spcPts val="0"/>
              </a:spcBef>
              <a:buNone/>
              <a:defRPr sz="2800" b="1">
                <a:solidFill>
                  <a:srgbClr val="FFFFFF"/>
                </a:solidFill>
                <a:latin typeface="Questrial"/>
                <a:ea typeface="Questrial"/>
                <a:cs typeface="Questrial"/>
                <a:sym typeface="Questrial"/>
              </a:defRPr>
            </a:lvl7pPr>
            <a:lvl8pPr marL="0" marR="0" lvl="7" indent="0" algn="ctr" rtl="0">
              <a:spcBef>
                <a:spcPts val="0"/>
              </a:spcBef>
              <a:buNone/>
              <a:defRPr sz="2800" b="1">
                <a:solidFill>
                  <a:srgbClr val="FFFFFF"/>
                </a:solidFill>
                <a:latin typeface="Questrial"/>
                <a:ea typeface="Questrial"/>
                <a:cs typeface="Questrial"/>
                <a:sym typeface="Questrial"/>
              </a:defRPr>
            </a:lvl8pPr>
            <a:lvl9pPr marL="0" marR="0" lvl="8" indent="0" algn="ctr" rtl="0">
              <a:spcBef>
                <a:spcPts val="0"/>
              </a:spcBef>
              <a:buNone/>
              <a:defRPr sz="28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83" name="Shape 83"/>
          <p:cNvSpPr txBox="1">
            <a:spLocks noGrp="1"/>
          </p:cNvSpPr>
          <p:nvPr>
            <p:ph type="ftr" idx="11"/>
          </p:nvPr>
        </p:nvSpPr>
        <p:spPr>
          <a:xfrm>
            <a:off x="2133600" y="6248207"/>
            <a:ext cx="60960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4" name="Shape 84"/>
          <p:cNvSpPr>
            <a:spLocks noGrp="1"/>
          </p:cNvSpPr>
          <p:nvPr>
            <p:ph type="pic" idx="2"/>
          </p:nvPr>
        </p:nvSpPr>
        <p:spPr>
          <a:xfrm>
            <a:off x="2080768" y="0"/>
            <a:ext cx="10111200" cy="4569000"/>
          </a:xfrm>
          <a:prstGeom prst="rect">
            <a:avLst/>
          </a:prstGeom>
          <a:solidFill>
            <a:srgbClr val="D3D8ED"/>
          </a:solidFill>
          <a:ln>
            <a:noFill/>
          </a:ln>
        </p:spPr>
        <p:txBody>
          <a:bodyPr spcFirstLastPara="1" wrap="square" lIns="91425" tIns="91425" rIns="91425" bIns="91425" anchor="t" anchorCtr="0"/>
          <a:lstStyle>
            <a:lvl1pPr marR="0" lvl="0" algn="l" rtl="0">
              <a:spcBef>
                <a:spcPts val="700"/>
              </a:spcBef>
              <a:spcAft>
                <a:spcPts val="0"/>
              </a:spcAft>
              <a:buClr>
                <a:schemeClr val="accent2"/>
              </a:buClr>
              <a:buSzPts val="1920"/>
              <a:buFont typeface="Noto Sans Symbols"/>
              <a:buNone/>
              <a:defRPr sz="3200" b="0" i="0" u="none" strike="noStrike" cap="none">
                <a:solidFill>
                  <a:schemeClr val="dk1"/>
                </a:solidFill>
                <a:latin typeface="Questrial"/>
                <a:ea typeface="Questrial"/>
                <a:cs typeface="Questrial"/>
                <a:sym typeface="Questrial"/>
              </a:defRPr>
            </a:lvl1pPr>
            <a:lvl2pPr marR="0" lvl="1"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R="0" lvl="2"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R="0" lvl="3"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R="0" lvl="5"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R="0" lvl="6"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R="0" lvl="7"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R="0" lvl="8"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12800" y="228600"/>
            <a:ext cx="108711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16864" y="1600200"/>
            <a:ext cx="10871100" cy="4526400"/>
          </a:xfrm>
          <a:prstGeom prst="rect">
            <a:avLst/>
          </a:prstGeom>
          <a:noFill/>
          <a:ln>
            <a:noFill/>
          </a:ln>
        </p:spPr>
        <p:txBody>
          <a:bodyPr spcFirstLastPara="1" wrap="square" lIns="91425" tIns="91425" rIns="91425" bIns="91425"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8128000" y="6248401"/>
            <a:ext cx="35559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812801" y="6248207"/>
            <a:ext cx="72282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 name="Shape 14"/>
          <p:cNvSpPr/>
          <p:nvPr/>
        </p:nvSpPr>
        <p:spPr>
          <a:xfrm>
            <a:off x="0" y="1234440"/>
            <a:ext cx="12192000" cy="320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5" name="Shape 15"/>
          <p:cNvSpPr/>
          <p:nvPr/>
        </p:nvSpPr>
        <p:spPr>
          <a:xfrm>
            <a:off x="0" y="1280160"/>
            <a:ext cx="7113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6" name="Shape 16"/>
          <p:cNvSpPr/>
          <p:nvPr/>
        </p:nvSpPr>
        <p:spPr>
          <a:xfrm>
            <a:off x="787400" y="1280160"/>
            <a:ext cx="114045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7" name="Shape 17"/>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i="0" u="none" strike="noStrike" cap="none">
                <a:solidFill>
                  <a:schemeClr val="dk2"/>
                </a:solidFill>
                <a:latin typeface="Questrial"/>
                <a:ea typeface="Questrial"/>
                <a:cs typeface="Questrial"/>
                <a:sym typeface="Questrial"/>
              </a:defRPr>
            </a:lvl1pPr>
            <a:lvl2pPr marL="0" marR="0" lvl="1" indent="0" algn="ctr" rtl="0">
              <a:spcBef>
                <a:spcPts val="0"/>
              </a:spcBef>
              <a:buNone/>
              <a:defRPr sz="1200" b="1" i="0" u="none" strike="noStrike" cap="none">
                <a:solidFill>
                  <a:schemeClr val="dk2"/>
                </a:solidFill>
                <a:latin typeface="Questrial"/>
                <a:ea typeface="Questrial"/>
                <a:cs typeface="Questrial"/>
                <a:sym typeface="Questrial"/>
              </a:defRPr>
            </a:lvl2pPr>
            <a:lvl3pPr marL="0" marR="0" lvl="2" indent="0" algn="ctr" rtl="0">
              <a:spcBef>
                <a:spcPts val="0"/>
              </a:spcBef>
              <a:buNone/>
              <a:defRPr sz="1200" b="1" i="0" u="none" strike="noStrike" cap="none">
                <a:solidFill>
                  <a:schemeClr val="dk2"/>
                </a:solidFill>
                <a:latin typeface="Questrial"/>
                <a:ea typeface="Questrial"/>
                <a:cs typeface="Questrial"/>
                <a:sym typeface="Questrial"/>
              </a:defRPr>
            </a:lvl3pPr>
            <a:lvl4pPr marL="0" marR="0" lvl="3" indent="0" algn="ctr" rtl="0">
              <a:spcBef>
                <a:spcPts val="0"/>
              </a:spcBef>
              <a:buNone/>
              <a:defRPr sz="1200" b="1" i="0" u="none" strike="noStrike" cap="none">
                <a:solidFill>
                  <a:schemeClr val="dk2"/>
                </a:solidFill>
                <a:latin typeface="Questrial"/>
                <a:ea typeface="Questrial"/>
                <a:cs typeface="Questrial"/>
                <a:sym typeface="Questrial"/>
              </a:defRPr>
            </a:lvl4pPr>
            <a:lvl5pPr marL="0" marR="0" lvl="4" indent="0" algn="ctr" rtl="0">
              <a:spcBef>
                <a:spcPts val="0"/>
              </a:spcBef>
              <a:buNone/>
              <a:defRPr sz="1200" b="1" i="0" u="none" strike="noStrike" cap="none">
                <a:solidFill>
                  <a:schemeClr val="dk2"/>
                </a:solidFill>
                <a:latin typeface="Questrial"/>
                <a:ea typeface="Questrial"/>
                <a:cs typeface="Questrial"/>
                <a:sym typeface="Questrial"/>
              </a:defRPr>
            </a:lvl5pPr>
            <a:lvl6pPr marL="0" marR="0" lvl="5" indent="0" algn="ctr" rtl="0">
              <a:spcBef>
                <a:spcPts val="0"/>
              </a:spcBef>
              <a:buNone/>
              <a:defRPr sz="1200" b="1" i="0" u="none" strike="noStrike" cap="none">
                <a:solidFill>
                  <a:schemeClr val="dk2"/>
                </a:solidFill>
                <a:latin typeface="Questrial"/>
                <a:ea typeface="Questrial"/>
                <a:cs typeface="Questrial"/>
                <a:sym typeface="Questrial"/>
              </a:defRPr>
            </a:lvl6pPr>
            <a:lvl7pPr marL="0" marR="0" lvl="6" indent="0" algn="ctr" rtl="0">
              <a:spcBef>
                <a:spcPts val="0"/>
              </a:spcBef>
              <a:buNone/>
              <a:defRPr sz="1200" b="1" i="0" u="none" strike="noStrike" cap="none">
                <a:solidFill>
                  <a:schemeClr val="dk2"/>
                </a:solidFill>
                <a:latin typeface="Questrial"/>
                <a:ea typeface="Questrial"/>
                <a:cs typeface="Questrial"/>
                <a:sym typeface="Questrial"/>
              </a:defRPr>
            </a:lvl7pPr>
            <a:lvl8pPr marL="0" marR="0" lvl="7" indent="0" algn="ctr" rtl="0">
              <a:spcBef>
                <a:spcPts val="0"/>
              </a:spcBef>
              <a:buNone/>
              <a:defRPr sz="1200" b="1" i="0" u="none" strike="noStrike" cap="none">
                <a:solidFill>
                  <a:schemeClr val="dk2"/>
                </a:solidFill>
                <a:latin typeface="Questrial"/>
                <a:ea typeface="Questrial"/>
                <a:cs typeface="Questrial"/>
                <a:sym typeface="Questrial"/>
              </a:defRPr>
            </a:lvl8pPr>
            <a:lvl9pPr marL="0" marR="0" lvl="8" indent="0" algn="ctr" rtl="0">
              <a:spcBef>
                <a:spcPts val="0"/>
              </a:spcBef>
              <a:buNone/>
              <a:defRPr sz="1200" b="1" i="0" u="none" strike="noStrike" cap="none">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sz="1400">
              <a:solidFill>
                <a:srgbClr val="FFFFFF"/>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419100" y="337100"/>
            <a:ext cx="11353800" cy="22929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4C97"/>
              </a:buClr>
              <a:buSzPts val="4200"/>
              <a:buFont typeface="Questrial"/>
              <a:buNone/>
            </a:pPr>
            <a:r>
              <a:rPr lang="en-US" sz="4200" b="1" i="0" u="none" strike="noStrike" cap="none">
                <a:solidFill>
                  <a:srgbClr val="314C97"/>
                </a:solidFill>
                <a:latin typeface="Questrial"/>
                <a:ea typeface="Questrial"/>
                <a:cs typeface="Questrial"/>
                <a:sym typeface="Questrial"/>
              </a:rPr>
              <a:t>INTERLIBRARY LOAN AND AFFILIATES</a:t>
            </a:r>
            <a:br>
              <a:rPr lang="en-US" sz="4200" b="1" i="0" u="none" strike="noStrike" cap="none">
                <a:solidFill>
                  <a:srgbClr val="314C97"/>
                </a:solidFill>
                <a:latin typeface="Questrial"/>
                <a:ea typeface="Questrial"/>
                <a:cs typeface="Questrial"/>
                <a:sym typeface="Questrial"/>
              </a:rPr>
            </a:br>
            <a:r>
              <a:rPr lang="en-US" sz="4200" b="1" i="0" u="none" strike="noStrike" cap="none">
                <a:solidFill>
                  <a:srgbClr val="314C97"/>
                </a:solidFill>
                <a:latin typeface="Questrial"/>
                <a:ea typeface="Questrial"/>
                <a:cs typeface="Questrial"/>
                <a:sym typeface="Questrial"/>
              </a:rPr>
              <a:t>OF THE HISTORY DEPARTMENT</a:t>
            </a:r>
            <a:br>
              <a:rPr lang="en-US" sz="4200" b="1" i="0" u="none" strike="noStrike" cap="none">
                <a:solidFill>
                  <a:srgbClr val="314C97"/>
                </a:solidFill>
                <a:latin typeface="Questrial"/>
                <a:ea typeface="Questrial"/>
                <a:cs typeface="Questrial"/>
                <a:sym typeface="Questrial"/>
              </a:rPr>
            </a:br>
            <a:r>
              <a:rPr lang="en-US" sz="4200" b="1" i="0" u="none" strike="noStrike" cap="none">
                <a:solidFill>
                  <a:srgbClr val="314C97"/>
                </a:solidFill>
                <a:latin typeface="Questrial"/>
                <a:ea typeface="Questrial"/>
                <a:cs typeface="Questrial"/>
                <a:sym typeface="Questrial"/>
              </a:rPr>
              <a:t>THE COLLEGE OF NEW JERSEY (TCNJ)</a:t>
            </a:r>
            <a:endParaRPr sz="4500" b="0" i="0" u="none" strike="noStrike" cap="none">
              <a:solidFill>
                <a:srgbClr val="314C97"/>
              </a:solidFill>
              <a:latin typeface="Questrial"/>
              <a:ea typeface="Questrial"/>
              <a:cs typeface="Questrial"/>
              <a:sym typeface="Questrial"/>
            </a:endParaRPr>
          </a:p>
        </p:txBody>
      </p:sp>
      <p:sp>
        <p:nvSpPr>
          <p:cNvPr id="106" name="Shape 106"/>
          <p:cNvSpPr txBox="1">
            <a:spLocks noGrp="1"/>
          </p:cNvSpPr>
          <p:nvPr>
            <p:ph type="subTitle" idx="1"/>
          </p:nvPr>
        </p:nvSpPr>
        <p:spPr>
          <a:xfrm>
            <a:off x="2552700" y="3912498"/>
            <a:ext cx="7086600" cy="1653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1860"/>
              <a:buFont typeface="Noto Sans Symbols"/>
              <a:buNone/>
            </a:pPr>
            <a:r>
              <a:rPr lang="en-US" sz="3100" b="1" i="0" u="none" strike="noStrike" cap="none">
                <a:solidFill>
                  <a:schemeClr val="dk2"/>
                </a:solidFill>
                <a:latin typeface="Questrial"/>
                <a:ea typeface="Questrial"/>
                <a:cs typeface="Questrial"/>
                <a:sym typeface="Questrial"/>
              </a:rPr>
              <a:t>Bethany Sewell</a:t>
            </a:r>
            <a:endParaRPr/>
          </a:p>
          <a:p>
            <a:pPr marL="0" marR="0" lvl="0" indent="0" algn="ctr" rtl="0">
              <a:spcBef>
                <a:spcPts val="700"/>
              </a:spcBef>
              <a:spcAft>
                <a:spcPts val="0"/>
              </a:spcAft>
              <a:buClr>
                <a:schemeClr val="accent2"/>
              </a:buClr>
              <a:buSzPts val="1860"/>
              <a:buFont typeface="Noto Sans Symbols"/>
              <a:buNone/>
            </a:pPr>
            <a:r>
              <a:rPr lang="en-US" sz="3100" b="1" i="0" u="none" strike="noStrike" cap="none">
                <a:solidFill>
                  <a:schemeClr val="dk2"/>
                </a:solidFill>
                <a:latin typeface="Questrial"/>
                <a:ea typeface="Questrial"/>
                <a:cs typeface="Questrial"/>
                <a:sym typeface="Questrial"/>
              </a:rPr>
              <a:t>David Murray</a:t>
            </a:r>
            <a:endParaRPr/>
          </a:p>
        </p:txBody>
      </p:sp>
      <p:sp>
        <p:nvSpPr>
          <p:cNvPr id="107" name="Shape 107"/>
          <p:cNvSpPr txBox="1"/>
          <p:nvPr/>
        </p:nvSpPr>
        <p:spPr>
          <a:xfrm>
            <a:off x="3416650" y="6158250"/>
            <a:ext cx="78879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lt1"/>
                </a:solidFill>
                <a:latin typeface="Questrial"/>
                <a:ea typeface="Questrial"/>
                <a:cs typeface="Questrial"/>
                <a:sym typeface="Questrial"/>
              </a:rPr>
              <a:t>OCLC Resource Sharing Conference, March 14, 2018</a:t>
            </a:r>
            <a:endParaRPr sz="1800" b="0" i="0" u="none" strike="noStrike" cap="none">
              <a:solidFill>
                <a:schemeClr val="dk1"/>
              </a:solidFill>
              <a:latin typeface="Questrial"/>
              <a:ea typeface="Questrial"/>
              <a:cs typeface="Questrial"/>
              <a:sym typeface="Questrial"/>
            </a:endParaRPr>
          </a:p>
        </p:txBody>
      </p:sp>
      <p:sp>
        <p:nvSpPr>
          <p:cNvPr id="108" name="Shape 108"/>
          <p:cNvSpPr txBox="1"/>
          <p:nvPr/>
        </p:nvSpPr>
        <p:spPr>
          <a:xfrm>
            <a:off x="457200" y="6172200"/>
            <a:ext cx="25323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dk2"/>
                </a:solidFill>
                <a:latin typeface="Questrial"/>
                <a:ea typeface="Questrial"/>
                <a:cs typeface="Questrial"/>
                <a:sym typeface="Questrial"/>
              </a:rPr>
              <a:t>Jacksonville, FL </a:t>
            </a:r>
            <a:endParaRPr/>
          </a:p>
        </p:txBody>
      </p:sp>
      <p:sp>
        <p:nvSpPr>
          <p:cNvPr id="109" name="Shape 109"/>
          <p:cNvSpPr txBox="1"/>
          <p:nvPr/>
        </p:nvSpPr>
        <p:spPr>
          <a:xfrm>
            <a:off x="1485900" y="2673958"/>
            <a:ext cx="922020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0" i="0" u="none" strike="noStrike" cap="none">
                <a:solidFill>
                  <a:schemeClr val="dk2"/>
                </a:solidFill>
                <a:latin typeface="Questrial"/>
                <a:ea typeface="Questrial"/>
                <a:cs typeface="Questrial"/>
                <a:sym typeface="Questrial"/>
              </a:rPr>
              <a:t>Perception Vs. Reality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16864" y="228600"/>
            <a:ext cx="10871100" cy="990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ILLiad Data  </a:t>
            </a:r>
            <a:endParaRPr/>
          </a:p>
        </p:txBody>
      </p:sp>
      <p:sp>
        <p:nvSpPr>
          <p:cNvPr id="178" name="Shape 178"/>
          <p:cNvSpPr txBox="1">
            <a:spLocks noGrp="1"/>
          </p:cNvSpPr>
          <p:nvPr>
            <p:ph type="sldNum" idx="12"/>
          </p:nvPr>
        </p:nvSpPr>
        <p:spPr>
          <a:xfrm>
            <a:off x="0" y="1272222"/>
            <a:ext cx="711300" cy="2445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
        <p:nvSpPr>
          <p:cNvPr id="179" name="Shape 179"/>
          <p:cNvSpPr txBox="1">
            <a:spLocks noGrp="1"/>
          </p:cNvSpPr>
          <p:nvPr>
            <p:ph type="body" idx="1"/>
          </p:nvPr>
        </p:nvSpPr>
        <p:spPr>
          <a:xfrm>
            <a:off x="816864" y="1600200"/>
            <a:ext cx="10871100" cy="4495800"/>
          </a:xfrm>
          <a:prstGeom prst="rect">
            <a:avLst/>
          </a:prstGeom>
        </p:spPr>
        <p:txBody>
          <a:bodyPr spcFirstLastPara="1" wrap="square" lIns="91425" tIns="91425" rIns="91425" bIns="91425" anchor="t" anchorCtr="0">
            <a:noAutofit/>
          </a:bodyPr>
          <a:lstStyle/>
          <a:p>
            <a:pPr marL="320040" lvl="0" indent="-320040" rtl="0">
              <a:lnSpc>
                <a:spcPct val="80000"/>
              </a:lnSpc>
              <a:spcBef>
                <a:spcPts val="700"/>
              </a:spcBef>
              <a:spcAft>
                <a:spcPts val="0"/>
              </a:spcAft>
              <a:buSzPts val="1479"/>
              <a:buChar char="◻"/>
            </a:pPr>
            <a:r>
              <a:rPr lang="en-US" sz="2465"/>
              <a:t>All 23 faculty affiliated with the History Department</a:t>
            </a:r>
            <a:endParaRPr/>
          </a:p>
          <a:p>
            <a:pPr marL="640080" lvl="1" indent="-274320" rtl="0">
              <a:lnSpc>
                <a:spcPct val="80000"/>
              </a:lnSpc>
              <a:spcBef>
                <a:spcPts val="550"/>
              </a:spcBef>
              <a:spcAft>
                <a:spcPts val="0"/>
              </a:spcAft>
              <a:buSzPts val="1547"/>
              <a:buChar char="⬜"/>
            </a:pPr>
            <a:r>
              <a:rPr lang="en-US" sz="2210"/>
              <a:t>14 tenured or on the tenure track</a:t>
            </a:r>
            <a:endParaRPr/>
          </a:p>
          <a:p>
            <a:pPr marL="640080" lvl="1" indent="-274320" rtl="0">
              <a:lnSpc>
                <a:spcPct val="80000"/>
              </a:lnSpc>
              <a:spcBef>
                <a:spcPts val="550"/>
              </a:spcBef>
              <a:spcAft>
                <a:spcPts val="0"/>
              </a:spcAft>
              <a:buSzPts val="1547"/>
              <a:buChar char="⬜"/>
            </a:pPr>
            <a:r>
              <a:rPr lang="en-US" sz="2210"/>
              <a:t>9 adjuncts</a:t>
            </a:r>
            <a:endParaRPr/>
          </a:p>
          <a:p>
            <a:pPr marL="320040" lvl="0" indent="-320040" rtl="0">
              <a:lnSpc>
                <a:spcPct val="80000"/>
              </a:lnSpc>
              <a:spcBef>
                <a:spcPts val="700"/>
              </a:spcBef>
              <a:spcAft>
                <a:spcPts val="0"/>
              </a:spcAft>
              <a:buSzPts val="1479"/>
              <a:buChar char="◻"/>
            </a:pPr>
            <a:r>
              <a:rPr lang="en-US" sz="2465"/>
              <a:t>75 history capstone students (2017-2018)</a:t>
            </a:r>
            <a:endParaRPr/>
          </a:p>
          <a:p>
            <a:pPr marL="0" lvl="0" indent="0">
              <a:spcBef>
                <a:spcPts val="7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816864" y="228600"/>
            <a:ext cx="10871100" cy="990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ILLiad Data - Requests made by year  </a:t>
            </a:r>
            <a:endParaRPr/>
          </a:p>
        </p:txBody>
      </p:sp>
      <p:sp>
        <p:nvSpPr>
          <p:cNvPr id="186" name="Shape 186"/>
          <p:cNvSpPr txBox="1">
            <a:spLocks noGrp="1"/>
          </p:cNvSpPr>
          <p:nvPr>
            <p:ph type="sldNum" idx="12"/>
          </p:nvPr>
        </p:nvSpPr>
        <p:spPr>
          <a:xfrm>
            <a:off x="0" y="1272222"/>
            <a:ext cx="711300" cy="2445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11</a:t>
            </a:fld>
            <a:endParaRPr/>
          </a:p>
        </p:txBody>
      </p:sp>
      <p:sp>
        <p:nvSpPr>
          <p:cNvPr id="187" name="Shape 187"/>
          <p:cNvSpPr txBox="1">
            <a:spLocks noGrp="1"/>
          </p:cNvSpPr>
          <p:nvPr>
            <p:ph type="body" idx="1"/>
          </p:nvPr>
        </p:nvSpPr>
        <p:spPr>
          <a:xfrm>
            <a:off x="816864" y="1600200"/>
            <a:ext cx="10871100" cy="4495800"/>
          </a:xfrm>
          <a:prstGeom prst="rect">
            <a:avLst/>
          </a:prstGeom>
        </p:spPr>
        <p:txBody>
          <a:bodyPr spcFirstLastPara="1" wrap="square" lIns="91425" tIns="91425" rIns="91425" bIns="91425" anchor="t" anchorCtr="0">
            <a:noAutofit/>
          </a:bodyPr>
          <a:lstStyle/>
          <a:p>
            <a:pPr marL="0" lvl="0" indent="0" rtl="0">
              <a:lnSpc>
                <a:spcPct val="80000"/>
              </a:lnSpc>
              <a:spcBef>
                <a:spcPts val="700"/>
              </a:spcBef>
              <a:spcAft>
                <a:spcPts val="0"/>
              </a:spcAft>
              <a:buNone/>
            </a:pPr>
            <a:endParaRPr/>
          </a:p>
          <a:p>
            <a:pPr marL="0" lvl="0" indent="0" rtl="0">
              <a:spcBef>
                <a:spcPts val="700"/>
              </a:spcBef>
              <a:spcAft>
                <a:spcPts val="0"/>
              </a:spcAft>
              <a:buNone/>
            </a:pPr>
            <a:endParaRPr/>
          </a:p>
        </p:txBody>
      </p:sp>
      <p:pic>
        <p:nvPicPr>
          <p:cNvPr id="188" name="Shape 188" title="Chart"/>
          <p:cNvPicPr preferRelativeResize="0"/>
          <p:nvPr/>
        </p:nvPicPr>
        <p:blipFill>
          <a:blip r:embed="rId3">
            <a:alphaModFix/>
          </a:blip>
          <a:stretch>
            <a:fillRect/>
          </a:stretch>
        </p:blipFill>
        <p:spPr>
          <a:xfrm>
            <a:off x="2747288" y="1680738"/>
            <a:ext cx="7010276" cy="4334725"/>
          </a:xfrm>
          <a:prstGeom prst="rect">
            <a:avLst/>
          </a:prstGeom>
          <a:noFill/>
          <a:ln>
            <a:noFill/>
          </a:ln>
        </p:spPr>
      </p:pic>
      <p:pic>
        <p:nvPicPr>
          <p:cNvPr id="189" name="Shape 189" title="Chart"/>
          <p:cNvPicPr preferRelativeResize="0"/>
          <p:nvPr/>
        </p:nvPicPr>
        <p:blipFill>
          <a:blip r:embed="rId3">
            <a:alphaModFix/>
          </a:blip>
          <a:stretch>
            <a:fillRect/>
          </a:stretch>
        </p:blipFill>
        <p:spPr>
          <a:xfrm>
            <a:off x="2899688" y="1833138"/>
            <a:ext cx="7010276" cy="4334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816864" y="228600"/>
            <a:ext cx="10871100" cy="990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ILLiad Data - Requests made by type  </a:t>
            </a:r>
            <a:endParaRPr/>
          </a:p>
        </p:txBody>
      </p:sp>
      <p:sp>
        <p:nvSpPr>
          <p:cNvPr id="196" name="Shape 196"/>
          <p:cNvSpPr txBox="1">
            <a:spLocks noGrp="1"/>
          </p:cNvSpPr>
          <p:nvPr>
            <p:ph type="sldNum" idx="12"/>
          </p:nvPr>
        </p:nvSpPr>
        <p:spPr>
          <a:xfrm>
            <a:off x="0" y="1272222"/>
            <a:ext cx="711300" cy="2445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12</a:t>
            </a:fld>
            <a:endParaRPr/>
          </a:p>
        </p:txBody>
      </p:sp>
      <p:sp>
        <p:nvSpPr>
          <p:cNvPr id="197" name="Shape 197"/>
          <p:cNvSpPr txBox="1">
            <a:spLocks noGrp="1"/>
          </p:cNvSpPr>
          <p:nvPr>
            <p:ph type="body" idx="1"/>
          </p:nvPr>
        </p:nvSpPr>
        <p:spPr>
          <a:xfrm>
            <a:off x="816864" y="1600200"/>
            <a:ext cx="10871100" cy="4495800"/>
          </a:xfrm>
          <a:prstGeom prst="rect">
            <a:avLst/>
          </a:prstGeom>
        </p:spPr>
        <p:txBody>
          <a:bodyPr spcFirstLastPara="1" wrap="square" lIns="91425" tIns="91425" rIns="91425" bIns="91425" anchor="t" anchorCtr="0">
            <a:noAutofit/>
          </a:bodyPr>
          <a:lstStyle/>
          <a:p>
            <a:pPr marL="0" lvl="0" indent="0" rtl="0">
              <a:lnSpc>
                <a:spcPct val="80000"/>
              </a:lnSpc>
              <a:spcBef>
                <a:spcPts val="700"/>
              </a:spcBef>
              <a:spcAft>
                <a:spcPts val="0"/>
              </a:spcAft>
              <a:buNone/>
            </a:pPr>
            <a:endParaRPr/>
          </a:p>
          <a:p>
            <a:pPr marL="0" lvl="0" indent="0" rtl="0">
              <a:spcBef>
                <a:spcPts val="700"/>
              </a:spcBef>
              <a:spcAft>
                <a:spcPts val="0"/>
              </a:spcAft>
              <a:buNone/>
            </a:pPr>
            <a:endParaRPr/>
          </a:p>
        </p:txBody>
      </p:sp>
      <p:pic>
        <p:nvPicPr>
          <p:cNvPr id="198" name="Shape 198" title="Chart"/>
          <p:cNvPicPr preferRelativeResize="0"/>
          <p:nvPr/>
        </p:nvPicPr>
        <p:blipFill>
          <a:blip r:embed="rId3">
            <a:alphaModFix/>
          </a:blip>
          <a:stretch>
            <a:fillRect/>
          </a:stretch>
        </p:blipFill>
        <p:spPr>
          <a:xfrm>
            <a:off x="2671088" y="2180025"/>
            <a:ext cx="7162676" cy="3992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6864" y="319722"/>
            <a:ext cx="108712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US" sz="4000" b="0" i="0" u="none" strike="noStrike" cap="none">
                <a:solidFill>
                  <a:schemeClr val="dk2"/>
                </a:solidFill>
                <a:latin typeface="Questrial"/>
                <a:ea typeface="Questrial"/>
                <a:cs typeface="Questrial"/>
                <a:sym typeface="Questrial"/>
              </a:rPr>
              <a:t>Research Methods</a:t>
            </a:r>
            <a:endParaRPr/>
          </a:p>
        </p:txBody>
      </p:sp>
      <p:sp>
        <p:nvSpPr>
          <p:cNvPr id="205" name="Shape 205"/>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13</a:t>
            </a:fld>
            <a:endParaRPr/>
          </a:p>
        </p:txBody>
      </p:sp>
      <p:sp>
        <p:nvSpPr>
          <p:cNvPr id="206" name="Shape 206"/>
          <p:cNvSpPr txBox="1">
            <a:spLocks noGrp="1"/>
          </p:cNvSpPr>
          <p:nvPr>
            <p:ph type="body" idx="1"/>
          </p:nvPr>
        </p:nvSpPr>
        <p:spPr>
          <a:xfrm>
            <a:off x="903738" y="1516700"/>
            <a:ext cx="10697400" cy="4800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2"/>
              </a:buClr>
              <a:buSzPts val="1479"/>
              <a:buFont typeface="Noto Sans Symbols"/>
              <a:buNone/>
            </a:pPr>
            <a:r>
              <a:rPr lang="en-US" sz="2465" b="0" i="0" u="none" strike="noStrike" cap="none">
                <a:solidFill>
                  <a:schemeClr val="dk1"/>
                </a:solidFill>
                <a:latin typeface="Questrial"/>
                <a:ea typeface="Questrial"/>
                <a:cs typeface="Questrial"/>
                <a:sym typeface="Questrial"/>
              </a:rPr>
              <a:t>Anonymous Qualtrics survey consisting of 25 questions (multiple choice + 2 open-ended); extensive use of skip, branch, and display logic </a:t>
            </a:r>
            <a:endParaRPr/>
          </a:p>
          <a:p>
            <a:pPr marL="320040" marR="0" lvl="0" indent="-320040" algn="l" rtl="0">
              <a:lnSpc>
                <a:spcPct val="80000"/>
              </a:lnSpc>
              <a:spcBef>
                <a:spcPts val="700"/>
              </a:spcBef>
              <a:spcAft>
                <a:spcPts val="0"/>
              </a:spcAft>
              <a:buClr>
                <a:schemeClr val="accent2"/>
              </a:buClr>
              <a:buSzPts val="1479"/>
              <a:buFont typeface="Noto Sans Symbols"/>
              <a:buChar char="◻"/>
            </a:pPr>
            <a:r>
              <a:rPr lang="en-US" sz="2465" b="0" i="0" u="none" strike="noStrike" cap="none">
                <a:solidFill>
                  <a:schemeClr val="dk1"/>
                </a:solidFill>
                <a:latin typeface="Questrial"/>
                <a:ea typeface="Questrial"/>
                <a:cs typeface="Questrial"/>
                <a:sym typeface="Questrial"/>
              </a:rPr>
              <a:t>3 demographic questions (affiliation; faculty rank; employment duration)</a:t>
            </a:r>
            <a:endParaRPr/>
          </a:p>
          <a:p>
            <a:pPr marL="320040" marR="0" lvl="0" indent="-320040" algn="l" rtl="0">
              <a:lnSpc>
                <a:spcPct val="80000"/>
              </a:lnSpc>
              <a:spcBef>
                <a:spcPts val="700"/>
              </a:spcBef>
              <a:spcAft>
                <a:spcPts val="0"/>
              </a:spcAft>
              <a:buClr>
                <a:schemeClr val="accent2"/>
              </a:buClr>
              <a:buSzPts val="1479"/>
              <a:buFont typeface="Noto Sans Symbols"/>
              <a:buChar char="◻"/>
            </a:pPr>
            <a:r>
              <a:rPr lang="en-US" sz="2465" b="0" i="0" u="none" strike="noStrike" cap="none">
                <a:solidFill>
                  <a:schemeClr val="dk1"/>
                </a:solidFill>
                <a:latin typeface="Questrial"/>
                <a:ea typeface="Questrial"/>
                <a:cs typeface="Questrial"/>
                <a:sym typeface="Questrial"/>
              </a:rPr>
              <a:t>6 faculty-only questions</a:t>
            </a:r>
            <a:endParaRPr/>
          </a:p>
          <a:p>
            <a:pPr marL="320040" marR="0" lvl="0" indent="-320040" algn="l" rtl="0">
              <a:lnSpc>
                <a:spcPct val="80000"/>
              </a:lnSpc>
              <a:spcBef>
                <a:spcPts val="700"/>
              </a:spcBef>
              <a:spcAft>
                <a:spcPts val="0"/>
              </a:spcAft>
              <a:buClr>
                <a:schemeClr val="accent2"/>
              </a:buClr>
              <a:buSzPts val="1479"/>
              <a:buFont typeface="Noto Sans Symbols"/>
              <a:buChar char="◻"/>
            </a:pPr>
            <a:r>
              <a:rPr lang="en-US" sz="2465" b="0" i="0" u="none" strike="noStrike" cap="none">
                <a:solidFill>
                  <a:schemeClr val="dk1"/>
                </a:solidFill>
                <a:latin typeface="Questrial"/>
                <a:ea typeface="Questrial"/>
                <a:cs typeface="Questrial"/>
                <a:sym typeface="Questrial"/>
              </a:rPr>
              <a:t>3 student-only questions</a:t>
            </a:r>
            <a:endParaRPr/>
          </a:p>
          <a:p>
            <a:pPr marL="320040" marR="0" lvl="0" indent="-320040" algn="l" rtl="0">
              <a:lnSpc>
                <a:spcPct val="80000"/>
              </a:lnSpc>
              <a:spcBef>
                <a:spcPts val="700"/>
              </a:spcBef>
              <a:spcAft>
                <a:spcPts val="0"/>
              </a:spcAft>
              <a:buClr>
                <a:schemeClr val="accent2"/>
              </a:buClr>
              <a:buSzPts val="1479"/>
              <a:buFont typeface="Noto Sans Symbols"/>
              <a:buChar char="◻"/>
            </a:pPr>
            <a:r>
              <a:rPr lang="en-US" sz="2465" b="0" i="0" u="none" strike="noStrike" cap="none">
                <a:solidFill>
                  <a:schemeClr val="dk1"/>
                </a:solidFill>
                <a:latin typeface="Questrial"/>
                <a:ea typeface="Questrial"/>
                <a:cs typeface="Questrial"/>
                <a:sym typeface="Questrial"/>
              </a:rPr>
              <a:t>13 questions for both faculty and students</a:t>
            </a:r>
            <a:endParaRPr/>
          </a:p>
          <a:p>
            <a:pPr marL="0" marR="0" lvl="0" indent="0" algn="l" rtl="0">
              <a:lnSpc>
                <a:spcPct val="80000"/>
              </a:lnSpc>
              <a:spcBef>
                <a:spcPts val="700"/>
              </a:spcBef>
              <a:spcAft>
                <a:spcPts val="0"/>
              </a:spcAft>
              <a:buClr>
                <a:schemeClr val="accent2"/>
              </a:buClr>
              <a:buSzPts val="1479"/>
              <a:buFont typeface="Noto Sans Symbols"/>
              <a:buNone/>
            </a:pPr>
            <a:endParaRPr sz="2465" b="0" i="0" u="none" strike="noStrike" cap="none">
              <a:solidFill>
                <a:schemeClr val="dk1"/>
              </a:solidFill>
              <a:latin typeface="Questrial"/>
              <a:ea typeface="Questrial"/>
              <a:cs typeface="Questrial"/>
              <a:sym typeface="Questrial"/>
            </a:endParaRPr>
          </a:p>
          <a:p>
            <a:pPr marL="0" marR="0" lvl="0" indent="0" algn="l" rtl="0">
              <a:lnSpc>
                <a:spcPct val="80000"/>
              </a:lnSpc>
              <a:spcBef>
                <a:spcPts val="700"/>
              </a:spcBef>
              <a:spcAft>
                <a:spcPts val="0"/>
              </a:spcAft>
              <a:buClr>
                <a:schemeClr val="accent2"/>
              </a:buClr>
              <a:buSzPts val="1479"/>
              <a:buFont typeface="Noto Sans Symbols"/>
              <a:buNone/>
            </a:pPr>
            <a:r>
              <a:rPr lang="en-US" sz="2465" b="0" i="0" u="none" strike="noStrike" cap="none">
                <a:solidFill>
                  <a:schemeClr val="dk1"/>
                </a:solidFill>
                <a:latin typeface="Questrial"/>
                <a:ea typeface="Questrial"/>
                <a:cs typeface="Questrial"/>
                <a:sym typeface="Questrial"/>
              </a:rPr>
              <a:t>Survey targets</a:t>
            </a:r>
            <a:endParaRPr/>
          </a:p>
          <a:p>
            <a:pPr marL="320040" marR="0" lvl="0" indent="-320040" algn="l" rtl="0">
              <a:lnSpc>
                <a:spcPct val="80000"/>
              </a:lnSpc>
              <a:spcBef>
                <a:spcPts val="700"/>
              </a:spcBef>
              <a:spcAft>
                <a:spcPts val="0"/>
              </a:spcAft>
              <a:buClr>
                <a:schemeClr val="accent2"/>
              </a:buClr>
              <a:buSzPts val="1479"/>
              <a:buFont typeface="Noto Sans Symbols"/>
              <a:buChar char="◻"/>
            </a:pPr>
            <a:r>
              <a:rPr lang="en-US" sz="2465" b="0" i="0" u="none" strike="noStrike" cap="none">
                <a:solidFill>
                  <a:schemeClr val="dk1"/>
                </a:solidFill>
                <a:latin typeface="Questrial"/>
                <a:ea typeface="Questrial"/>
                <a:cs typeface="Questrial"/>
                <a:sym typeface="Questrial"/>
              </a:rPr>
              <a:t>All 23 faculty affiliated with the History Department</a:t>
            </a:r>
            <a:endParaRPr/>
          </a:p>
          <a:p>
            <a:pPr marL="640080" marR="0" lvl="1" indent="-274320" algn="l" rtl="0">
              <a:lnSpc>
                <a:spcPct val="80000"/>
              </a:lnSpc>
              <a:spcBef>
                <a:spcPts val="550"/>
              </a:spcBef>
              <a:spcAft>
                <a:spcPts val="0"/>
              </a:spcAft>
              <a:buClr>
                <a:schemeClr val="accent1"/>
              </a:buClr>
              <a:buSzPts val="1547"/>
              <a:buFont typeface="Noto Sans Symbols"/>
              <a:buChar char="⬜"/>
            </a:pPr>
            <a:r>
              <a:rPr lang="en-US" sz="2210" b="0" i="0" u="none" strike="noStrike" cap="none">
                <a:solidFill>
                  <a:schemeClr val="dk1"/>
                </a:solidFill>
                <a:latin typeface="Questrial"/>
                <a:ea typeface="Questrial"/>
                <a:cs typeface="Questrial"/>
                <a:sym typeface="Questrial"/>
              </a:rPr>
              <a:t>14 tenured or on the tenure track</a:t>
            </a:r>
            <a:endParaRPr/>
          </a:p>
          <a:p>
            <a:pPr marL="640080" marR="0" lvl="1" indent="-274320" algn="l" rtl="0">
              <a:lnSpc>
                <a:spcPct val="80000"/>
              </a:lnSpc>
              <a:spcBef>
                <a:spcPts val="550"/>
              </a:spcBef>
              <a:spcAft>
                <a:spcPts val="0"/>
              </a:spcAft>
              <a:buClr>
                <a:schemeClr val="accent1"/>
              </a:buClr>
              <a:buSzPts val="1547"/>
              <a:buFont typeface="Noto Sans Symbols"/>
              <a:buChar char="⬜"/>
            </a:pPr>
            <a:r>
              <a:rPr lang="en-US" sz="2210" b="0" i="0" u="none" strike="noStrike" cap="none">
                <a:solidFill>
                  <a:schemeClr val="dk1"/>
                </a:solidFill>
                <a:latin typeface="Questrial"/>
                <a:ea typeface="Questrial"/>
                <a:cs typeface="Questrial"/>
                <a:sym typeface="Questrial"/>
              </a:rPr>
              <a:t>9 adjuncts</a:t>
            </a:r>
            <a:endParaRPr/>
          </a:p>
          <a:p>
            <a:pPr marL="320040" marR="0" lvl="0" indent="-320040" algn="l" rtl="0">
              <a:lnSpc>
                <a:spcPct val="80000"/>
              </a:lnSpc>
              <a:spcBef>
                <a:spcPts val="700"/>
              </a:spcBef>
              <a:spcAft>
                <a:spcPts val="0"/>
              </a:spcAft>
              <a:buClr>
                <a:schemeClr val="accent2"/>
              </a:buClr>
              <a:buSzPts val="1479"/>
              <a:buFont typeface="Noto Sans Symbols"/>
              <a:buChar char="◻"/>
            </a:pPr>
            <a:r>
              <a:rPr lang="en-US" sz="2465" b="0" i="0" u="none" strike="noStrike" cap="none">
                <a:solidFill>
                  <a:schemeClr val="dk1"/>
                </a:solidFill>
                <a:latin typeface="Questrial"/>
                <a:ea typeface="Questrial"/>
                <a:cs typeface="Questrial"/>
                <a:sym typeface="Questrial"/>
              </a:rPr>
              <a:t>75 history capstone students (2017-2018)</a:t>
            </a:r>
            <a:endParaRPr/>
          </a:p>
          <a:p>
            <a:pPr marL="320040" marR="0" lvl="0" indent="-226123" algn="l" rtl="0">
              <a:lnSpc>
                <a:spcPct val="80000"/>
              </a:lnSpc>
              <a:spcBef>
                <a:spcPts val="700"/>
              </a:spcBef>
              <a:spcAft>
                <a:spcPts val="0"/>
              </a:spcAft>
              <a:buClr>
                <a:schemeClr val="accent2"/>
              </a:buClr>
              <a:buSzPts val="1479"/>
              <a:buFont typeface="Noto Sans Symbols"/>
              <a:buNone/>
            </a:pPr>
            <a:endParaRPr sz="2465"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744537" y="413784"/>
            <a:ext cx="7886700" cy="7666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US" sz="4000" b="0" i="0" u="none" strike="noStrike" cap="none">
                <a:solidFill>
                  <a:schemeClr val="dk2"/>
                </a:solidFill>
                <a:latin typeface="Questrial"/>
                <a:ea typeface="Questrial"/>
                <a:cs typeface="Questrial"/>
                <a:sym typeface="Questrial"/>
              </a:rPr>
              <a:t>Response Rates</a:t>
            </a:r>
            <a:endParaRPr/>
          </a:p>
        </p:txBody>
      </p:sp>
      <p:sp>
        <p:nvSpPr>
          <p:cNvPr id="213" name="Shape 213"/>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14</a:t>
            </a:fld>
            <a:endParaRPr/>
          </a:p>
        </p:txBody>
      </p:sp>
      <p:graphicFrame>
        <p:nvGraphicFramePr>
          <p:cNvPr id="214" name="Shape 214"/>
          <p:cNvGraphicFramePr/>
          <p:nvPr/>
        </p:nvGraphicFramePr>
        <p:xfrm>
          <a:off x="914400" y="1828800"/>
          <a:ext cx="10591750" cy="4267200"/>
        </p:xfrm>
        <a:graphic>
          <a:graphicData uri="http://schemas.openxmlformats.org/drawingml/2006/table">
            <a:tbl>
              <a:tblPr firstRow="1" bandRow="1">
                <a:noFill/>
                <a:tableStyleId>{D237CE44-0249-45A3-A455-6A332E9288FD}</a:tableStyleId>
              </a:tblPr>
              <a:tblGrid>
                <a:gridCol w="2118350"/>
                <a:gridCol w="2118350"/>
                <a:gridCol w="2118350"/>
                <a:gridCol w="2118350"/>
                <a:gridCol w="2118350"/>
              </a:tblGrid>
              <a:tr h="1422400">
                <a:tc>
                  <a:txBody>
                    <a:bodyPr/>
                    <a:lstStyle/>
                    <a:p>
                      <a:pPr marL="0" marR="0" lvl="0" indent="0" algn="ctr" rtl="0">
                        <a:spcBef>
                          <a:spcPts val="0"/>
                        </a:spcBef>
                        <a:spcAft>
                          <a:spcPts val="0"/>
                        </a:spcAft>
                        <a:buNone/>
                      </a:pPr>
                      <a:r>
                        <a:rPr lang="en-US" sz="2000" b="1" u="none" strike="noStrike" cap="none"/>
                        <a:t>Status</a:t>
                      </a:r>
                      <a:endParaRPr/>
                    </a:p>
                  </a:txBody>
                  <a:tcPr marL="91450" marR="91450" marT="45725" marB="45725"/>
                </a:tc>
                <a:tc>
                  <a:txBody>
                    <a:bodyPr/>
                    <a:lstStyle/>
                    <a:p>
                      <a:pPr marL="0" marR="0" lvl="0" indent="0" algn="ctr" rtl="0">
                        <a:spcBef>
                          <a:spcPts val="0"/>
                        </a:spcBef>
                        <a:spcAft>
                          <a:spcPts val="0"/>
                        </a:spcAft>
                        <a:buNone/>
                      </a:pPr>
                      <a:r>
                        <a:rPr lang="en-US" sz="2000" b="1" u="none" strike="noStrike" cap="none"/>
                        <a:t>Faculty (All)</a:t>
                      </a:r>
                      <a:endParaRPr/>
                    </a:p>
                  </a:txBody>
                  <a:tcPr marL="91450" marR="91450" marT="45725" marB="45725"/>
                </a:tc>
                <a:tc>
                  <a:txBody>
                    <a:bodyPr/>
                    <a:lstStyle/>
                    <a:p>
                      <a:pPr marL="0" marR="0" lvl="0" indent="0" algn="ctr" rtl="0">
                        <a:spcBef>
                          <a:spcPts val="0"/>
                        </a:spcBef>
                        <a:spcAft>
                          <a:spcPts val="0"/>
                        </a:spcAft>
                        <a:buNone/>
                      </a:pPr>
                      <a:r>
                        <a:rPr lang="en-US" sz="2000" b="1" u="none" strike="noStrike" cap="none"/>
                        <a:t>Faculty (T/TT)</a:t>
                      </a:r>
                      <a:endParaRPr/>
                    </a:p>
                  </a:txBody>
                  <a:tcPr marL="91450" marR="91450" marT="45725" marB="45725"/>
                </a:tc>
                <a:tc>
                  <a:txBody>
                    <a:bodyPr/>
                    <a:lstStyle/>
                    <a:p>
                      <a:pPr marL="0" marR="0" lvl="0" indent="0" algn="ctr" rtl="0">
                        <a:spcBef>
                          <a:spcPts val="0"/>
                        </a:spcBef>
                        <a:spcAft>
                          <a:spcPts val="0"/>
                        </a:spcAft>
                        <a:buNone/>
                      </a:pPr>
                      <a:r>
                        <a:rPr lang="en-US" sz="2000" b="1" u="none" strike="noStrike" cap="none"/>
                        <a:t>Faculty (Adjuncts)</a:t>
                      </a:r>
                      <a:endParaRPr/>
                    </a:p>
                  </a:txBody>
                  <a:tcPr marL="91450" marR="91450" marT="45725" marB="45725"/>
                </a:tc>
                <a:tc>
                  <a:txBody>
                    <a:bodyPr/>
                    <a:lstStyle/>
                    <a:p>
                      <a:pPr marL="0" marR="0" lvl="0" indent="0" algn="ctr" rtl="0">
                        <a:spcBef>
                          <a:spcPts val="0"/>
                        </a:spcBef>
                        <a:spcAft>
                          <a:spcPts val="0"/>
                        </a:spcAft>
                        <a:buNone/>
                      </a:pPr>
                      <a:r>
                        <a:rPr lang="en-US" sz="2000" b="1" u="none" strike="noStrike" cap="none"/>
                        <a:t>Capstone Students</a:t>
                      </a:r>
                      <a:endParaRPr/>
                    </a:p>
                  </a:txBody>
                  <a:tcPr marL="91450" marR="91450" marT="45725" marB="45725"/>
                </a:tc>
              </a:tr>
              <a:tr h="1422400">
                <a:tc>
                  <a:txBody>
                    <a:bodyPr/>
                    <a:lstStyle/>
                    <a:p>
                      <a:pPr marL="0" marR="0" lvl="0" indent="0" algn="ctr" rtl="0">
                        <a:spcBef>
                          <a:spcPts val="0"/>
                        </a:spcBef>
                        <a:spcAft>
                          <a:spcPts val="0"/>
                        </a:spcAft>
                        <a:buNone/>
                      </a:pPr>
                      <a:r>
                        <a:rPr lang="en-US" sz="2000" b="1" u="none" strike="noStrike" cap="none"/>
                        <a:t>Invited</a:t>
                      </a:r>
                      <a:endParaRPr/>
                    </a:p>
                    <a:p>
                      <a:pPr marL="0" marR="0" lvl="0" indent="0" algn="ctr" rtl="0">
                        <a:spcBef>
                          <a:spcPts val="0"/>
                        </a:spcBef>
                        <a:spcAft>
                          <a:spcPts val="0"/>
                        </a:spcAft>
                        <a:buNone/>
                      </a:pPr>
                      <a:r>
                        <a:rPr lang="en-US" sz="2000" b="1" u="none" strike="noStrike" cap="none"/>
                        <a:t>(n)</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23</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14</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9</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75</a:t>
                      </a:r>
                      <a:endParaRPr/>
                    </a:p>
                  </a:txBody>
                  <a:tcPr marL="91450" marR="91450" marT="45725" marB="45725"/>
                </a:tc>
              </a:tr>
              <a:tr h="1422400">
                <a:tc>
                  <a:txBody>
                    <a:bodyPr/>
                    <a:lstStyle/>
                    <a:p>
                      <a:pPr marL="0" marR="0" lvl="0" indent="0" algn="ctr" rtl="0">
                        <a:spcBef>
                          <a:spcPts val="0"/>
                        </a:spcBef>
                        <a:spcAft>
                          <a:spcPts val="0"/>
                        </a:spcAft>
                        <a:buNone/>
                      </a:pPr>
                      <a:r>
                        <a:rPr lang="en-US" sz="2000" b="1" u="none" strike="noStrike" cap="none"/>
                        <a:t>Response Rates </a:t>
                      </a:r>
                      <a:endParaRPr/>
                    </a:p>
                    <a:p>
                      <a:pPr marL="0" marR="0" lvl="0" indent="0" algn="ctr" rtl="0">
                        <a:spcBef>
                          <a:spcPts val="0"/>
                        </a:spcBef>
                        <a:spcAft>
                          <a:spcPts val="0"/>
                        </a:spcAft>
                        <a:buNone/>
                      </a:pPr>
                      <a:r>
                        <a:rPr lang="en-US" sz="2000" b="1" u="none" strike="noStrike" cap="none"/>
                        <a:t>(n, %)</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15 </a:t>
                      </a:r>
                      <a:endParaRPr/>
                    </a:p>
                    <a:p>
                      <a:pPr marL="0" marR="0" lvl="0" indent="0" algn="ctr" rtl="0">
                        <a:spcBef>
                          <a:spcPts val="0"/>
                        </a:spcBef>
                        <a:spcAft>
                          <a:spcPts val="0"/>
                        </a:spcAft>
                        <a:buNone/>
                      </a:pPr>
                      <a:r>
                        <a:rPr lang="en-US" sz="2800" u="none" strike="noStrike" cap="none"/>
                        <a:t>(65%)</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11 </a:t>
                      </a:r>
                      <a:endParaRPr/>
                    </a:p>
                    <a:p>
                      <a:pPr marL="0" marR="0" lvl="0" indent="0" algn="ctr" rtl="0">
                        <a:spcBef>
                          <a:spcPts val="0"/>
                        </a:spcBef>
                        <a:spcAft>
                          <a:spcPts val="0"/>
                        </a:spcAft>
                        <a:buNone/>
                      </a:pPr>
                      <a:r>
                        <a:rPr lang="en-US" sz="2800" u="none" strike="noStrike" cap="none"/>
                        <a:t>(79%)</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4 </a:t>
                      </a:r>
                      <a:endParaRPr/>
                    </a:p>
                    <a:p>
                      <a:pPr marL="0" marR="0" lvl="0" indent="0" algn="ctr" rtl="0">
                        <a:spcBef>
                          <a:spcPts val="0"/>
                        </a:spcBef>
                        <a:spcAft>
                          <a:spcPts val="0"/>
                        </a:spcAft>
                        <a:buNone/>
                      </a:pPr>
                      <a:r>
                        <a:rPr lang="en-US" sz="2800" u="none" strike="noStrike" cap="none"/>
                        <a:t>(44%)</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28 </a:t>
                      </a:r>
                      <a:endParaRPr/>
                    </a:p>
                    <a:p>
                      <a:pPr marL="0" marR="0" lvl="0" indent="0" algn="ctr" rtl="0">
                        <a:spcBef>
                          <a:spcPts val="0"/>
                        </a:spcBef>
                        <a:spcAft>
                          <a:spcPts val="0"/>
                        </a:spcAft>
                        <a:buNone/>
                      </a:pPr>
                      <a:r>
                        <a:rPr lang="en-US" sz="2800" u="none" strike="noStrike" cap="none"/>
                        <a:t>(37%)</a:t>
                      </a:r>
                      <a:endParaRPr/>
                    </a:p>
                  </a:txBody>
                  <a:tcPr marL="91450" marR="91450" marT="45725" marB="457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744536" y="413784"/>
            <a:ext cx="11142664" cy="7666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US" sz="4000" b="0" i="0" u="none" strike="noStrike" cap="none">
                <a:solidFill>
                  <a:schemeClr val="dk2"/>
                </a:solidFill>
                <a:latin typeface="Questrial"/>
                <a:ea typeface="Questrial"/>
                <a:cs typeface="Questrial"/>
                <a:sym typeface="Questrial"/>
              </a:rPr>
              <a:t>Greater Willingness to Use ILL Reported by Historians</a:t>
            </a:r>
            <a:endParaRPr/>
          </a:p>
        </p:txBody>
      </p:sp>
      <p:sp>
        <p:nvSpPr>
          <p:cNvPr id="221" name="Shape 221"/>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15</a:t>
            </a:fld>
            <a:endParaRPr/>
          </a:p>
        </p:txBody>
      </p:sp>
      <p:sp>
        <p:nvSpPr>
          <p:cNvPr id="222" name="Shape 222"/>
          <p:cNvSpPr txBox="1"/>
          <p:nvPr/>
        </p:nvSpPr>
        <p:spPr>
          <a:xfrm>
            <a:off x="914400" y="1676400"/>
            <a:ext cx="1007586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Questrial"/>
                <a:ea typeface="Questrial"/>
                <a:cs typeface="Questrial"/>
                <a:sym typeface="Questrial"/>
              </a:rPr>
              <a:t>Question: Have you found yourself more willing to use ILL to make book requests, either for your own research needs or to recommend ILL to your students, </a:t>
            </a:r>
            <a:r>
              <a:rPr lang="en-US" sz="1800" b="0" i="1" u="none" strike="noStrike" cap="none">
                <a:solidFill>
                  <a:schemeClr val="dk1"/>
                </a:solidFill>
                <a:latin typeface="Questrial"/>
                <a:ea typeface="Questrial"/>
                <a:cs typeface="Questrial"/>
                <a:sym typeface="Questrial"/>
              </a:rPr>
              <a:t>in roughly the last three years</a:t>
            </a:r>
            <a:r>
              <a:rPr lang="en-US" sz="1800" b="0" i="0" u="none" strike="noStrike" cap="none">
                <a:solidFill>
                  <a:schemeClr val="dk1"/>
                </a:solidFill>
                <a:latin typeface="Questrial"/>
                <a:ea typeface="Questrial"/>
                <a:cs typeface="Questrial"/>
                <a:sym typeface="Questrial"/>
              </a:rPr>
              <a:t>?</a:t>
            </a:r>
            <a:endParaRPr/>
          </a:p>
        </p:txBody>
      </p:sp>
      <p:pic>
        <p:nvPicPr>
          <p:cNvPr id="223" name="Shape 223"/>
          <p:cNvPicPr preferRelativeResize="0"/>
          <p:nvPr/>
        </p:nvPicPr>
        <p:blipFill rotWithShape="1">
          <a:blip r:embed="rId3">
            <a:alphaModFix/>
          </a:blip>
          <a:srcRect/>
          <a:stretch/>
        </p:blipFill>
        <p:spPr>
          <a:xfrm>
            <a:off x="3590132" y="2322731"/>
            <a:ext cx="4724400" cy="41111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744536" y="413784"/>
            <a:ext cx="11142664" cy="7666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US" sz="4000" b="0" i="0" u="none" strike="noStrike" cap="none">
                <a:solidFill>
                  <a:schemeClr val="dk2"/>
                </a:solidFill>
                <a:latin typeface="Questrial"/>
                <a:ea typeface="Questrial"/>
                <a:cs typeface="Questrial"/>
                <a:sym typeface="Questrial"/>
              </a:rPr>
              <a:t>Reported Motivations for Using ILL (Historians)</a:t>
            </a:r>
            <a:endParaRPr/>
          </a:p>
        </p:txBody>
      </p:sp>
      <p:sp>
        <p:nvSpPr>
          <p:cNvPr id="230" name="Shape 230"/>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16</a:t>
            </a:fld>
            <a:endParaRPr/>
          </a:p>
        </p:txBody>
      </p:sp>
      <p:sp>
        <p:nvSpPr>
          <p:cNvPr id="231" name="Shape 231"/>
          <p:cNvSpPr txBox="1"/>
          <p:nvPr/>
        </p:nvSpPr>
        <p:spPr>
          <a:xfrm>
            <a:off x="914400" y="1676400"/>
            <a:ext cx="85344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Questrial"/>
                <a:ea typeface="Questrial"/>
                <a:cs typeface="Questrial"/>
                <a:sym typeface="Questrial"/>
              </a:rPr>
              <a:t>Question: Which factor(s) played a role in your willingness to use TCNJ Library’s ILL service? (check all that apply)</a:t>
            </a:r>
            <a:endParaRPr/>
          </a:p>
        </p:txBody>
      </p:sp>
      <p:pic>
        <p:nvPicPr>
          <p:cNvPr id="232" name="Shape 232"/>
          <p:cNvPicPr preferRelativeResize="0"/>
          <p:nvPr/>
        </p:nvPicPr>
        <p:blipFill rotWithShape="1">
          <a:blip r:embed="rId3">
            <a:alphaModFix/>
          </a:blip>
          <a:srcRect/>
          <a:stretch/>
        </p:blipFill>
        <p:spPr>
          <a:xfrm>
            <a:off x="1066800" y="2322731"/>
            <a:ext cx="9525000" cy="31648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744536" y="413784"/>
            <a:ext cx="10152064" cy="7666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US" sz="4000" b="0" i="0" u="none" strike="noStrike" cap="none">
                <a:solidFill>
                  <a:schemeClr val="dk2"/>
                </a:solidFill>
                <a:latin typeface="Questrial"/>
                <a:ea typeface="Questrial"/>
                <a:cs typeface="Questrial"/>
                <a:sym typeface="Questrial"/>
              </a:rPr>
              <a:t>Reported Motivations for Using ILL (Historians)</a:t>
            </a:r>
            <a:endParaRPr/>
          </a:p>
        </p:txBody>
      </p:sp>
      <p:sp>
        <p:nvSpPr>
          <p:cNvPr id="239" name="Shape 239"/>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17</a:t>
            </a:fld>
            <a:endParaRPr/>
          </a:p>
        </p:txBody>
      </p:sp>
      <p:sp>
        <p:nvSpPr>
          <p:cNvPr id="240" name="Shape 240"/>
          <p:cNvSpPr txBox="1"/>
          <p:nvPr/>
        </p:nvSpPr>
        <p:spPr>
          <a:xfrm>
            <a:off x="914400" y="1676400"/>
            <a:ext cx="88392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Questrial"/>
                <a:ea typeface="Questrial"/>
                <a:cs typeface="Questrial"/>
                <a:sym typeface="Questrial"/>
              </a:rPr>
              <a:t>Question: Which factor provides or might provide the greater motivation in your desire to experience improved turnaround times for borrowing books through TCNJ Library’s ILL service? </a:t>
            </a:r>
            <a:endParaRPr/>
          </a:p>
        </p:txBody>
      </p:sp>
      <p:pic>
        <p:nvPicPr>
          <p:cNvPr id="241" name="Shape 241"/>
          <p:cNvPicPr preferRelativeResize="0"/>
          <p:nvPr/>
        </p:nvPicPr>
        <p:blipFill rotWithShape="1">
          <a:blip r:embed="rId3">
            <a:alphaModFix/>
          </a:blip>
          <a:srcRect/>
          <a:stretch/>
        </p:blipFill>
        <p:spPr>
          <a:xfrm>
            <a:off x="977900" y="2514600"/>
            <a:ext cx="9144000" cy="28474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744536" y="413784"/>
            <a:ext cx="10837864" cy="7666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US" sz="4000" b="0" i="0" u="none" strike="noStrike" cap="none">
                <a:solidFill>
                  <a:schemeClr val="dk2"/>
                </a:solidFill>
                <a:latin typeface="Questrial"/>
                <a:ea typeface="Questrial"/>
                <a:cs typeface="Questrial"/>
                <a:sym typeface="Questrial"/>
              </a:rPr>
              <a:t>Reported Information Discovery Methods (Historians)</a:t>
            </a:r>
            <a:endParaRPr/>
          </a:p>
        </p:txBody>
      </p:sp>
      <p:sp>
        <p:nvSpPr>
          <p:cNvPr id="248" name="Shape 248"/>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18</a:t>
            </a:fld>
            <a:endParaRPr/>
          </a:p>
        </p:txBody>
      </p:sp>
      <p:sp>
        <p:nvSpPr>
          <p:cNvPr id="249" name="Shape 249"/>
          <p:cNvSpPr txBox="1"/>
          <p:nvPr/>
        </p:nvSpPr>
        <p:spPr>
          <a:xfrm>
            <a:off x="914400" y="1676400"/>
            <a:ext cx="88392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Questrial"/>
                <a:ea typeface="Questrial"/>
                <a:cs typeface="Questrial"/>
                <a:sym typeface="Questrial"/>
              </a:rPr>
              <a:t>Question: How do you discover resources for your own research/scholarship?</a:t>
            </a:r>
            <a:endParaRPr/>
          </a:p>
          <a:p>
            <a:pPr marL="0" marR="0" lvl="0" indent="0" algn="l" rtl="0">
              <a:spcBef>
                <a:spcPts val="0"/>
              </a:spcBef>
              <a:spcAft>
                <a:spcPts val="0"/>
              </a:spcAft>
              <a:buNone/>
            </a:pPr>
            <a:r>
              <a:rPr lang="en-US" sz="1800">
                <a:solidFill>
                  <a:schemeClr val="dk1"/>
                </a:solidFill>
                <a:latin typeface="Questrial"/>
                <a:ea typeface="Questrial"/>
                <a:cs typeface="Questrial"/>
                <a:sym typeface="Questrial"/>
              </a:rPr>
              <a:t>(check all that apply) </a:t>
            </a:r>
            <a:endParaRPr/>
          </a:p>
        </p:txBody>
      </p:sp>
      <p:pic>
        <p:nvPicPr>
          <p:cNvPr id="250" name="Shape 250"/>
          <p:cNvPicPr preferRelativeResize="0"/>
          <p:nvPr/>
        </p:nvPicPr>
        <p:blipFill rotWithShape="1">
          <a:blip r:embed="rId3">
            <a:alphaModFix/>
          </a:blip>
          <a:srcRect/>
          <a:stretch/>
        </p:blipFill>
        <p:spPr>
          <a:xfrm>
            <a:off x="1247775" y="2322731"/>
            <a:ext cx="8172450" cy="40377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744536" y="413784"/>
            <a:ext cx="10456863" cy="7666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US" sz="4000" b="0" i="0" u="none" strike="noStrike" cap="none">
                <a:solidFill>
                  <a:schemeClr val="dk2"/>
                </a:solidFill>
                <a:latin typeface="Questrial"/>
                <a:ea typeface="Questrial"/>
                <a:cs typeface="Questrial"/>
                <a:sym typeface="Questrial"/>
              </a:rPr>
              <a:t>Methods for Obtaining Resources (Historians)</a:t>
            </a:r>
            <a:endParaRPr/>
          </a:p>
        </p:txBody>
      </p:sp>
      <p:sp>
        <p:nvSpPr>
          <p:cNvPr id="257" name="Shape 257"/>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19</a:t>
            </a:fld>
            <a:endParaRPr/>
          </a:p>
        </p:txBody>
      </p:sp>
      <p:sp>
        <p:nvSpPr>
          <p:cNvPr id="258" name="Shape 258"/>
          <p:cNvSpPr txBox="1"/>
          <p:nvPr/>
        </p:nvSpPr>
        <p:spPr>
          <a:xfrm>
            <a:off x="914400" y="1676400"/>
            <a:ext cx="88392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Questrial"/>
                <a:ea typeface="Questrial"/>
                <a:cs typeface="Questrial"/>
                <a:sym typeface="Questrial"/>
              </a:rPr>
              <a:t>Question: How do you obtain resources? Indicate the approximate percentage of time that you spend using each resource for research and teaching-related purposes. Figures must total 100.</a:t>
            </a:r>
            <a:endParaRPr/>
          </a:p>
        </p:txBody>
      </p:sp>
      <p:pic>
        <p:nvPicPr>
          <p:cNvPr id="259" name="Shape 259"/>
          <p:cNvPicPr preferRelativeResize="0"/>
          <p:nvPr/>
        </p:nvPicPr>
        <p:blipFill rotWithShape="1">
          <a:blip r:embed="rId3">
            <a:alphaModFix/>
          </a:blip>
          <a:srcRect/>
          <a:stretch/>
        </p:blipFill>
        <p:spPr>
          <a:xfrm>
            <a:off x="1219200" y="2438400"/>
            <a:ext cx="8902700" cy="35499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816864" y="310197"/>
            <a:ext cx="108711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US" sz="4000" b="0" i="0" u="none" strike="noStrike" cap="none">
                <a:solidFill>
                  <a:schemeClr val="dk2"/>
                </a:solidFill>
                <a:latin typeface="Questrial"/>
                <a:ea typeface="Questrial"/>
                <a:cs typeface="Questrial"/>
                <a:sym typeface="Questrial"/>
              </a:rPr>
              <a:t>Outline</a:t>
            </a:r>
            <a:endParaRPr/>
          </a:p>
        </p:txBody>
      </p:sp>
      <p:sp>
        <p:nvSpPr>
          <p:cNvPr id="116" name="Shape 116"/>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2</a:t>
            </a:fld>
            <a:endParaRPr/>
          </a:p>
        </p:txBody>
      </p:sp>
      <p:sp>
        <p:nvSpPr>
          <p:cNvPr id="117" name="Shape 117"/>
          <p:cNvSpPr txBox="1">
            <a:spLocks noGrp="1"/>
          </p:cNvSpPr>
          <p:nvPr>
            <p:ph type="body" idx="1"/>
          </p:nvPr>
        </p:nvSpPr>
        <p:spPr>
          <a:xfrm>
            <a:off x="816864" y="1600200"/>
            <a:ext cx="10871100" cy="4495800"/>
          </a:xfrm>
          <a:prstGeom prst="rect">
            <a:avLst/>
          </a:prstGeom>
          <a:noFill/>
          <a:ln>
            <a:noFill/>
          </a:ln>
        </p:spPr>
        <p:txBody>
          <a:bodyPr spcFirstLastPara="1" wrap="square" lIns="91425" tIns="45700" rIns="91425" bIns="45700" anchor="t" anchorCtr="0">
            <a:noAutofit/>
          </a:bodyPr>
          <a:lstStyle/>
          <a:p>
            <a:pPr marL="320040" marR="0" lvl="0" indent="-320040" algn="l" rtl="0">
              <a:spcBef>
                <a:spcPts val="0"/>
              </a:spcBef>
              <a:spcAft>
                <a:spcPts val="0"/>
              </a:spcAft>
              <a:buClr>
                <a:schemeClr val="accent2"/>
              </a:buClr>
              <a:buSzPts val="1740"/>
              <a:buFont typeface="Noto Sans Symbols"/>
              <a:buChar char="◻"/>
            </a:pPr>
            <a:r>
              <a:rPr lang="en-US" sz="2900" b="0" i="0" u="none" strike="noStrike" cap="none">
                <a:solidFill>
                  <a:schemeClr val="dk1"/>
                </a:solidFill>
                <a:latin typeface="Questrial"/>
                <a:ea typeface="Questrial"/>
                <a:cs typeface="Questrial"/>
                <a:sym typeface="Questrial"/>
              </a:rPr>
              <a:t>Local context</a:t>
            </a:r>
            <a:endParaRPr/>
          </a:p>
          <a:p>
            <a:pPr marL="320040" marR="0" lvl="0" indent="-320040" algn="l" rtl="0">
              <a:spcBef>
                <a:spcPts val="700"/>
              </a:spcBef>
              <a:spcAft>
                <a:spcPts val="0"/>
              </a:spcAft>
              <a:buClr>
                <a:schemeClr val="accent2"/>
              </a:buClr>
              <a:buSzPts val="1740"/>
              <a:buFont typeface="Noto Sans Symbols"/>
              <a:buChar char="◻"/>
            </a:pPr>
            <a:r>
              <a:rPr lang="en-US" sz="2900" b="0" i="0" u="none" strike="noStrike" cap="none">
                <a:solidFill>
                  <a:schemeClr val="dk1"/>
                </a:solidFill>
                <a:latin typeface="Questrial"/>
                <a:ea typeface="Questrial"/>
                <a:cs typeface="Questrial"/>
                <a:sym typeface="Questrial"/>
              </a:rPr>
              <a:t>Research impetus and questions</a:t>
            </a:r>
            <a:endParaRPr/>
          </a:p>
          <a:p>
            <a:pPr marL="320040" marR="0" lvl="0" indent="-320040" algn="l" rtl="0">
              <a:spcBef>
                <a:spcPts val="700"/>
              </a:spcBef>
              <a:spcAft>
                <a:spcPts val="0"/>
              </a:spcAft>
              <a:buClr>
                <a:schemeClr val="accent2"/>
              </a:buClr>
              <a:buSzPts val="1740"/>
              <a:buFont typeface="Noto Sans Symbols"/>
              <a:buChar char="◻"/>
            </a:pPr>
            <a:r>
              <a:rPr lang="en-US" sz="2900" b="0" i="0" u="none" strike="noStrike" cap="none">
                <a:solidFill>
                  <a:schemeClr val="dk1"/>
                </a:solidFill>
                <a:latin typeface="Questrial"/>
                <a:ea typeface="Questrial"/>
                <a:cs typeface="Questrial"/>
                <a:sym typeface="Questrial"/>
              </a:rPr>
              <a:t>Research methods</a:t>
            </a:r>
            <a:endParaRPr/>
          </a:p>
          <a:p>
            <a:pPr marL="320040" marR="0" lvl="0" indent="-320040" algn="l" rtl="0">
              <a:spcBef>
                <a:spcPts val="700"/>
              </a:spcBef>
              <a:spcAft>
                <a:spcPts val="0"/>
              </a:spcAft>
              <a:buClr>
                <a:schemeClr val="accent2"/>
              </a:buClr>
              <a:buSzPts val="1740"/>
              <a:buFont typeface="Noto Sans Symbols"/>
              <a:buChar char="◻"/>
            </a:pPr>
            <a:r>
              <a:rPr lang="en-US" sz="2900" b="0" i="0" u="none" strike="noStrike" cap="none">
                <a:solidFill>
                  <a:schemeClr val="dk1"/>
                </a:solidFill>
                <a:latin typeface="Questrial"/>
                <a:ea typeface="Questrial"/>
                <a:cs typeface="Questrial"/>
                <a:sym typeface="Questrial"/>
              </a:rPr>
              <a:t>Preliminary findings</a:t>
            </a:r>
            <a:endParaRPr/>
          </a:p>
          <a:p>
            <a:pPr marL="320040" marR="0" lvl="0" indent="-320040" algn="l" rtl="0">
              <a:spcBef>
                <a:spcPts val="700"/>
              </a:spcBef>
              <a:spcAft>
                <a:spcPts val="0"/>
              </a:spcAft>
              <a:buClr>
                <a:schemeClr val="accent2"/>
              </a:buClr>
              <a:buSzPts val="1740"/>
              <a:buFont typeface="Noto Sans Symbols"/>
              <a:buChar char="◻"/>
            </a:pPr>
            <a:r>
              <a:rPr lang="en-US" sz="2900" b="0" i="0" u="none" strike="noStrike" cap="none">
                <a:solidFill>
                  <a:schemeClr val="dk1"/>
                </a:solidFill>
                <a:latin typeface="Questrial"/>
                <a:ea typeface="Questrial"/>
                <a:cs typeface="Questrial"/>
                <a:sym typeface="Questrial"/>
              </a:rPr>
              <a:t>Local ILL use data</a:t>
            </a:r>
            <a:endParaRPr/>
          </a:p>
          <a:p>
            <a:pPr marL="320040" marR="0" lvl="0" indent="-320040" algn="l" rtl="0">
              <a:spcBef>
                <a:spcPts val="700"/>
              </a:spcBef>
              <a:spcAft>
                <a:spcPts val="0"/>
              </a:spcAft>
              <a:buClr>
                <a:schemeClr val="accent2"/>
              </a:buClr>
              <a:buSzPts val="1740"/>
              <a:buFont typeface="Noto Sans Symbols"/>
              <a:buChar char="◻"/>
            </a:pPr>
            <a:r>
              <a:rPr lang="en-US" sz="2900" b="0" i="0" u="none" strike="noStrike" cap="none">
                <a:solidFill>
                  <a:schemeClr val="dk1"/>
                </a:solidFill>
                <a:latin typeface="Questrial"/>
                <a:ea typeface="Questrial"/>
                <a:cs typeface="Questrial"/>
                <a:sym typeface="Questrial"/>
              </a:rPr>
              <a:t>Preliminary conclusions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744536" y="304800"/>
            <a:ext cx="11142664" cy="8756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US" sz="4000" b="0" i="0" u="none" strike="noStrike" cap="none">
                <a:solidFill>
                  <a:schemeClr val="dk2"/>
                </a:solidFill>
                <a:latin typeface="Questrial"/>
                <a:ea typeface="Questrial"/>
                <a:cs typeface="Questrial"/>
                <a:sym typeface="Questrial"/>
              </a:rPr>
              <a:t>Why Do Historians Access Library Resources?</a:t>
            </a:r>
            <a:endParaRPr/>
          </a:p>
        </p:txBody>
      </p:sp>
      <p:sp>
        <p:nvSpPr>
          <p:cNvPr id="266" name="Shape 266"/>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20</a:t>
            </a:fld>
            <a:endParaRPr/>
          </a:p>
        </p:txBody>
      </p:sp>
      <p:sp>
        <p:nvSpPr>
          <p:cNvPr id="267" name="Shape 267"/>
          <p:cNvSpPr txBox="1"/>
          <p:nvPr/>
        </p:nvSpPr>
        <p:spPr>
          <a:xfrm>
            <a:off x="914400" y="1676400"/>
            <a:ext cx="1007586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Questrial"/>
                <a:ea typeface="Questrial"/>
                <a:cs typeface="Questrial"/>
                <a:sym typeface="Questrial"/>
              </a:rPr>
              <a:t>Question: For what purposes do you access the library’s resources?</a:t>
            </a:r>
            <a:endParaRPr/>
          </a:p>
          <a:p>
            <a:pPr marL="0" marR="0" lvl="0" indent="0" algn="l" rtl="0">
              <a:spcBef>
                <a:spcPts val="0"/>
              </a:spcBef>
              <a:spcAft>
                <a:spcPts val="0"/>
              </a:spcAft>
              <a:buNone/>
            </a:pPr>
            <a:r>
              <a:rPr lang="en-US" sz="1800">
                <a:solidFill>
                  <a:schemeClr val="dk1"/>
                </a:solidFill>
                <a:latin typeface="Questrial"/>
                <a:ea typeface="Questrial"/>
                <a:cs typeface="Questrial"/>
                <a:sym typeface="Questrial"/>
              </a:rPr>
              <a:t>(check all that apply)</a:t>
            </a:r>
            <a:endParaRPr/>
          </a:p>
        </p:txBody>
      </p:sp>
      <p:pic>
        <p:nvPicPr>
          <p:cNvPr id="268" name="Shape 268"/>
          <p:cNvPicPr preferRelativeResize="0"/>
          <p:nvPr/>
        </p:nvPicPr>
        <p:blipFill rotWithShape="1">
          <a:blip r:embed="rId3">
            <a:alphaModFix/>
          </a:blip>
          <a:srcRect/>
          <a:stretch/>
        </p:blipFill>
        <p:spPr>
          <a:xfrm>
            <a:off x="1143000" y="2438400"/>
            <a:ext cx="8832850" cy="34764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744537" y="413784"/>
            <a:ext cx="7886700" cy="7666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US" sz="4000" b="0" i="0" u="none" strike="noStrike" cap="none">
                <a:solidFill>
                  <a:schemeClr val="dk2"/>
                </a:solidFill>
                <a:latin typeface="Questrial"/>
                <a:ea typeface="Questrial"/>
                <a:cs typeface="Questrial"/>
                <a:sym typeface="Questrial"/>
              </a:rPr>
              <a:t>ILL Use (History Capstone Students)</a:t>
            </a:r>
            <a:endParaRPr/>
          </a:p>
        </p:txBody>
      </p:sp>
      <p:sp>
        <p:nvSpPr>
          <p:cNvPr id="275" name="Shape 275"/>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21</a:t>
            </a:fld>
            <a:endParaRPr/>
          </a:p>
        </p:txBody>
      </p:sp>
      <p:sp>
        <p:nvSpPr>
          <p:cNvPr id="276" name="Shape 276"/>
          <p:cNvSpPr txBox="1"/>
          <p:nvPr/>
        </p:nvSpPr>
        <p:spPr>
          <a:xfrm>
            <a:off x="914400" y="1676400"/>
            <a:ext cx="1007586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Questrial"/>
                <a:ea typeface="Questrial"/>
                <a:cs typeface="Questrial"/>
                <a:sym typeface="Questrial"/>
              </a:rPr>
              <a:t>Question: Have you ever used TCNJ Library’s Interlibrary Loan (ILL) service to request a history book from another library?</a:t>
            </a:r>
            <a:endParaRPr/>
          </a:p>
        </p:txBody>
      </p:sp>
      <p:pic>
        <p:nvPicPr>
          <p:cNvPr id="277" name="Shape 277"/>
          <p:cNvPicPr preferRelativeResize="0"/>
          <p:nvPr/>
        </p:nvPicPr>
        <p:blipFill rotWithShape="1">
          <a:blip r:embed="rId3">
            <a:alphaModFix/>
          </a:blip>
          <a:srcRect/>
          <a:stretch/>
        </p:blipFill>
        <p:spPr>
          <a:xfrm>
            <a:off x="3831432" y="2322731"/>
            <a:ext cx="4241800" cy="398729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744536" y="413784"/>
            <a:ext cx="10837864" cy="7666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US" sz="4000" b="0" i="0" u="none" strike="noStrike" cap="none">
                <a:solidFill>
                  <a:schemeClr val="dk2"/>
                </a:solidFill>
                <a:latin typeface="Questrial"/>
                <a:ea typeface="Questrial"/>
                <a:cs typeface="Questrial"/>
                <a:sym typeface="Questrial"/>
              </a:rPr>
              <a:t>ILL Use by Course Level (History Capstone Students)</a:t>
            </a:r>
            <a:endParaRPr/>
          </a:p>
        </p:txBody>
      </p:sp>
      <p:sp>
        <p:nvSpPr>
          <p:cNvPr id="284" name="Shape 284"/>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22</a:t>
            </a:fld>
            <a:endParaRPr/>
          </a:p>
        </p:txBody>
      </p:sp>
      <p:sp>
        <p:nvSpPr>
          <p:cNvPr id="285" name="Shape 285"/>
          <p:cNvSpPr txBox="1"/>
          <p:nvPr/>
        </p:nvSpPr>
        <p:spPr>
          <a:xfrm>
            <a:off x="914400" y="1676400"/>
            <a:ext cx="1007586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Questrial"/>
                <a:ea typeface="Questrial"/>
                <a:cs typeface="Questrial"/>
                <a:sym typeface="Questrial"/>
              </a:rPr>
              <a:t>Question: If yes, for which level history course(s)?</a:t>
            </a:r>
            <a:endParaRPr/>
          </a:p>
          <a:p>
            <a:pPr marL="0" marR="0" lvl="0" indent="0" algn="l" rtl="0">
              <a:spcBef>
                <a:spcPts val="0"/>
              </a:spcBef>
              <a:spcAft>
                <a:spcPts val="0"/>
              </a:spcAft>
              <a:buNone/>
            </a:pPr>
            <a:r>
              <a:rPr lang="en-US" sz="1800">
                <a:solidFill>
                  <a:schemeClr val="dk1"/>
                </a:solidFill>
                <a:latin typeface="Questrial"/>
                <a:ea typeface="Questrial"/>
                <a:cs typeface="Questrial"/>
                <a:sym typeface="Questrial"/>
              </a:rPr>
              <a:t>(check all that apply)</a:t>
            </a:r>
            <a:endParaRPr/>
          </a:p>
        </p:txBody>
      </p:sp>
      <p:pic>
        <p:nvPicPr>
          <p:cNvPr id="286" name="Shape 286"/>
          <p:cNvPicPr preferRelativeResize="0"/>
          <p:nvPr/>
        </p:nvPicPr>
        <p:blipFill rotWithShape="1">
          <a:blip r:embed="rId3">
            <a:alphaModFix/>
          </a:blip>
          <a:srcRect/>
          <a:stretch/>
        </p:blipFill>
        <p:spPr>
          <a:xfrm>
            <a:off x="990600" y="2350440"/>
            <a:ext cx="10314782" cy="35438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744536" y="413784"/>
            <a:ext cx="10837864" cy="7666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US" sz="4000" b="0" i="0" u="none" strike="noStrike" cap="none">
                <a:solidFill>
                  <a:schemeClr val="dk2"/>
                </a:solidFill>
                <a:latin typeface="Questrial"/>
                <a:ea typeface="Questrial"/>
                <a:cs typeface="Questrial"/>
                <a:sym typeface="Questrial"/>
              </a:rPr>
              <a:t>ILL Discovery (History Capstone Students)</a:t>
            </a:r>
            <a:endParaRPr/>
          </a:p>
        </p:txBody>
      </p:sp>
      <p:sp>
        <p:nvSpPr>
          <p:cNvPr id="293" name="Shape 293"/>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23</a:t>
            </a:fld>
            <a:endParaRPr/>
          </a:p>
        </p:txBody>
      </p:sp>
      <p:sp>
        <p:nvSpPr>
          <p:cNvPr id="294" name="Shape 294"/>
          <p:cNvSpPr txBox="1"/>
          <p:nvPr/>
        </p:nvSpPr>
        <p:spPr>
          <a:xfrm>
            <a:off x="914400" y="1676400"/>
            <a:ext cx="102108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Questrial"/>
                <a:ea typeface="Questrial"/>
                <a:cs typeface="Questrial"/>
                <a:sym typeface="Questrial"/>
              </a:rPr>
              <a:t>Question: If yes, which factor(s) had an impact on your knowledge of and/or willingness to use TCNJ Library’s ILL service, if any?</a:t>
            </a:r>
            <a:endParaRPr/>
          </a:p>
          <a:p>
            <a:pPr marL="0" marR="0" lvl="0" indent="0" algn="l" rtl="0">
              <a:spcBef>
                <a:spcPts val="0"/>
              </a:spcBef>
              <a:spcAft>
                <a:spcPts val="0"/>
              </a:spcAft>
              <a:buNone/>
            </a:pPr>
            <a:r>
              <a:rPr lang="en-US" sz="1800">
                <a:solidFill>
                  <a:schemeClr val="dk1"/>
                </a:solidFill>
                <a:latin typeface="Questrial"/>
                <a:ea typeface="Questrial"/>
                <a:cs typeface="Questrial"/>
                <a:sym typeface="Questrial"/>
              </a:rPr>
              <a:t>(check all that apply)</a:t>
            </a:r>
            <a:endParaRPr/>
          </a:p>
        </p:txBody>
      </p:sp>
      <p:pic>
        <p:nvPicPr>
          <p:cNvPr id="295" name="Shape 295"/>
          <p:cNvPicPr preferRelativeResize="0"/>
          <p:nvPr/>
        </p:nvPicPr>
        <p:blipFill rotWithShape="1">
          <a:blip r:embed="rId3">
            <a:alphaModFix/>
          </a:blip>
          <a:srcRect/>
          <a:stretch/>
        </p:blipFill>
        <p:spPr>
          <a:xfrm>
            <a:off x="2143125" y="2743200"/>
            <a:ext cx="7753350" cy="364284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744537" y="413784"/>
            <a:ext cx="7886700" cy="7666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US" sz="4000" b="0" i="0" u="none" strike="noStrike" cap="none">
                <a:solidFill>
                  <a:schemeClr val="dk2"/>
                </a:solidFill>
                <a:latin typeface="Questrial"/>
                <a:ea typeface="Questrial"/>
                <a:cs typeface="Questrial"/>
                <a:sym typeface="Questrial"/>
              </a:rPr>
              <a:t>Preliminary Conclusions (1)</a:t>
            </a:r>
            <a:endParaRPr/>
          </a:p>
        </p:txBody>
      </p:sp>
      <p:sp>
        <p:nvSpPr>
          <p:cNvPr id="302" name="Shape 302"/>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24</a:t>
            </a:fld>
            <a:endParaRPr/>
          </a:p>
        </p:txBody>
      </p:sp>
      <p:sp>
        <p:nvSpPr>
          <p:cNvPr id="303" name="Shape 303"/>
          <p:cNvSpPr txBox="1"/>
          <p:nvPr/>
        </p:nvSpPr>
        <p:spPr>
          <a:xfrm>
            <a:off x="711200" y="1516722"/>
            <a:ext cx="10697464" cy="5038617"/>
          </a:xfrm>
          <a:prstGeom prst="rect">
            <a:avLst/>
          </a:prstGeom>
          <a:noFill/>
          <a:ln>
            <a:noFill/>
          </a:ln>
        </p:spPr>
        <p:txBody>
          <a:bodyPr spcFirstLastPara="1" wrap="square" lIns="91425" tIns="45700" rIns="91425" bIns="45700" anchor="t" anchorCtr="0">
            <a:noAutofit/>
          </a:bodyPr>
          <a:lstStyle/>
          <a:p>
            <a:pPr marL="320040" marR="0" lvl="0" indent="-320040" algn="l" rtl="0">
              <a:spcBef>
                <a:spcPts val="0"/>
              </a:spcBef>
              <a:spcAft>
                <a:spcPts val="0"/>
              </a:spcAft>
              <a:buClr>
                <a:schemeClr val="accent2"/>
              </a:buClr>
              <a:buSzPts val="1740"/>
              <a:buFont typeface="Noto Sans Symbols"/>
              <a:buChar char="◻"/>
            </a:pPr>
            <a:r>
              <a:rPr lang="en-US" sz="2800" dirty="0">
                <a:solidFill>
                  <a:schemeClr val="dk1"/>
                </a:solidFill>
                <a:latin typeface="Questrial"/>
                <a:ea typeface="Questrial"/>
                <a:cs typeface="Questrial"/>
                <a:sym typeface="Questrial"/>
              </a:rPr>
              <a:t>Historians (85%) reported a greater willingness to initiate or recommend ILL book requests in the last three years.</a:t>
            </a:r>
            <a:endParaRPr sz="2800" dirty="0"/>
          </a:p>
          <a:p>
            <a:pPr marL="320040" marR="0" lvl="0" indent="-320040" algn="l" rtl="0">
              <a:spcBef>
                <a:spcPts val="700"/>
              </a:spcBef>
              <a:spcAft>
                <a:spcPts val="0"/>
              </a:spcAft>
              <a:buClr>
                <a:schemeClr val="accent2"/>
              </a:buClr>
              <a:buSzPts val="1740"/>
              <a:buFont typeface="Noto Sans Symbols"/>
              <a:buChar char="◻"/>
            </a:pPr>
            <a:r>
              <a:rPr lang="en-US" sz="2800" dirty="0">
                <a:solidFill>
                  <a:schemeClr val="dk1"/>
                </a:solidFill>
                <a:latin typeface="Questrial"/>
                <a:ea typeface="Questrial"/>
                <a:cs typeface="Questrial"/>
                <a:sym typeface="Questrial"/>
              </a:rPr>
              <a:t>Use data suggests that this willingness is tied to concerns about </a:t>
            </a:r>
            <a:r>
              <a:rPr lang="en-US" sz="2800" i="1" dirty="0">
                <a:solidFill>
                  <a:schemeClr val="dk1"/>
                </a:solidFill>
                <a:latin typeface="Questrial"/>
                <a:ea typeface="Questrial"/>
                <a:cs typeface="Questrial"/>
                <a:sym typeface="Questrial"/>
              </a:rPr>
              <a:t>students</a:t>
            </a:r>
            <a:r>
              <a:rPr lang="en-US" sz="2800" dirty="0">
                <a:solidFill>
                  <a:schemeClr val="dk1"/>
                </a:solidFill>
                <a:latin typeface="Questrial"/>
                <a:ea typeface="Questrial"/>
                <a:cs typeface="Questrial"/>
                <a:sym typeface="Questrial"/>
              </a:rPr>
              <a:t>’ ability to use ILL to good effect. Indeed, historians themselves reported spending 37% of </a:t>
            </a:r>
            <a:r>
              <a:rPr lang="en-US" sz="2800" i="1" dirty="0">
                <a:solidFill>
                  <a:schemeClr val="dk1"/>
                </a:solidFill>
                <a:latin typeface="Questrial"/>
                <a:ea typeface="Questrial"/>
                <a:cs typeface="Questrial"/>
                <a:sym typeface="Questrial"/>
              </a:rPr>
              <a:t>their</a:t>
            </a:r>
            <a:r>
              <a:rPr lang="en-US" sz="2800" dirty="0">
                <a:solidFill>
                  <a:schemeClr val="dk1"/>
                </a:solidFill>
                <a:latin typeface="Questrial"/>
                <a:ea typeface="Questrial"/>
                <a:cs typeface="Questrial"/>
                <a:sym typeface="Questrial"/>
              </a:rPr>
              <a:t> time obtaining resources from outside TCNJ Library channels altogether.</a:t>
            </a:r>
            <a:endParaRPr sz="2800" dirty="0"/>
          </a:p>
          <a:p>
            <a:pPr marL="320040" marR="0" lvl="0" indent="-320040" algn="l" rtl="0">
              <a:spcBef>
                <a:spcPts val="700"/>
              </a:spcBef>
              <a:spcAft>
                <a:spcPts val="0"/>
              </a:spcAft>
              <a:buClr>
                <a:schemeClr val="accent2"/>
              </a:buClr>
              <a:buSzPts val="1740"/>
              <a:buFont typeface="Noto Sans Symbols"/>
              <a:buChar char="◻"/>
            </a:pPr>
            <a:r>
              <a:rPr lang="en-US" sz="2800" dirty="0">
                <a:solidFill>
                  <a:schemeClr val="dk1"/>
                </a:solidFill>
                <a:latin typeface="Questrial"/>
                <a:ea typeface="Questrial"/>
                <a:cs typeface="Questrial"/>
                <a:sym typeface="Questrial"/>
              </a:rPr>
              <a:t>We conclude preliminarily that initial (2015) faculty </a:t>
            </a:r>
            <a:r>
              <a:rPr lang="en-US" sz="2800" i="1" dirty="0">
                <a:solidFill>
                  <a:schemeClr val="dk1"/>
                </a:solidFill>
                <a:latin typeface="Questrial"/>
                <a:ea typeface="Questrial"/>
                <a:cs typeface="Questrial"/>
                <a:sym typeface="Questrial"/>
              </a:rPr>
              <a:t>expressions of concern</a:t>
            </a:r>
            <a:r>
              <a:rPr lang="en-US" sz="2800" dirty="0">
                <a:solidFill>
                  <a:schemeClr val="dk1"/>
                </a:solidFill>
                <a:latin typeface="Questrial"/>
                <a:ea typeface="Questrial"/>
                <a:cs typeface="Questrial"/>
                <a:sym typeface="Questrial"/>
              </a:rPr>
              <a:t> about poor turnaround times resulted from observations that their </a:t>
            </a:r>
            <a:r>
              <a:rPr lang="en-US" sz="2800" i="1" dirty="0">
                <a:solidFill>
                  <a:schemeClr val="dk1"/>
                </a:solidFill>
                <a:latin typeface="Questrial"/>
                <a:ea typeface="Questrial"/>
                <a:cs typeface="Questrial"/>
                <a:sym typeface="Questrial"/>
              </a:rPr>
              <a:t>students (</a:t>
            </a:r>
            <a:r>
              <a:rPr lang="en-US" sz="2800" dirty="0">
                <a:solidFill>
                  <a:schemeClr val="dk1"/>
                </a:solidFill>
                <a:latin typeface="Questrial"/>
                <a:ea typeface="Questrial"/>
                <a:cs typeface="Questrial"/>
                <a:sym typeface="Questrial"/>
              </a:rPr>
              <a:t>not them) lacked timely access to </a:t>
            </a:r>
            <a:r>
              <a:rPr lang="en-US" sz="2800" dirty="0" err="1">
                <a:solidFill>
                  <a:schemeClr val="dk1"/>
                </a:solidFill>
                <a:latin typeface="Questrial"/>
                <a:ea typeface="Questrial"/>
                <a:cs typeface="Questrial"/>
                <a:sym typeface="Questrial"/>
              </a:rPr>
              <a:t>returnables</a:t>
            </a:r>
            <a:r>
              <a:rPr lang="en-US" sz="2800" dirty="0">
                <a:solidFill>
                  <a:schemeClr val="dk1"/>
                </a:solidFill>
                <a:latin typeface="Questrial"/>
                <a:ea typeface="Questrial"/>
                <a:cs typeface="Questrial"/>
                <a:sym typeface="Questrial"/>
              </a:rPr>
              <a:t>.</a:t>
            </a:r>
            <a:endParaRPr sz="2800" dirty="0"/>
          </a:p>
          <a:p>
            <a:pPr marL="320040" marR="0" lvl="0" indent="-320040" algn="l" rtl="0">
              <a:spcBef>
                <a:spcPts val="700"/>
              </a:spcBef>
              <a:spcAft>
                <a:spcPts val="0"/>
              </a:spcAft>
              <a:buClr>
                <a:schemeClr val="accent2"/>
              </a:buClr>
              <a:buSzPts val="1740"/>
              <a:buFont typeface="Noto Sans Symbols"/>
              <a:buChar char="◻"/>
            </a:pPr>
            <a:r>
              <a:rPr lang="en-US" sz="2800" dirty="0">
                <a:solidFill>
                  <a:schemeClr val="dk1"/>
                </a:solidFill>
                <a:latin typeface="Questrial"/>
                <a:ea typeface="Questrial"/>
                <a:cs typeface="Questrial"/>
                <a:sym typeface="Questrial"/>
              </a:rPr>
              <a:t>History capstone students are using ILL and benefitting from it.</a:t>
            </a:r>
            <a:endParaRPr sz="2800" dirty="0"/>
          </a:p>
          <a:p>
            <a:pPr marL="320040" marR="0" lvl="0" indent="-209550" algn="l" rtl="0">
              <a:spcBef>
                <a:spcPts val="700"/>
              </a:spcBef>
              <a:spcAft>
                <a:spcPts val="0"/>
              </a:spcAft>
              <a:buClr>
                <a:schemeClr val="accent2"/>
              </a:buClr>
              <a:buSzPts val="1740"/>
              <a:buFont typeface="Noto Sans Symbols"/>
              <a:buNone/>
            </a:pPr>
            <a:endParaRPr sz="2800" dirty="0">
              <a:solidFill>
                <a:schemeClr val="dk1"/>
              </a:solidFill>
              <a:latin typeface="Questrial"/>
              <a:ea typeface="Questrial"/>
              <a:cs typeface="Questrial"/>
              <a:sym typeface="Quest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sldNum" idx="12"/>
          </p:nvPr>
        </p:nvSpPr>
        <p:spPr>
          <a:xfrm>
            <a:off x="0" y="6248400"/>
            <a:ext cx="711300" cy="3810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25</a:t>
            </a:fld>
            <a:endParaRPr/>
          </a:p>
        </p:txBody>
      </p:sp>
      <p:pic>
        <p:nvPicPr>
          <p:cNvPr id="309" name="Shape 309"/>
          <p:cNvPicPr preferRelativeResize="0"/>
          <p:nvPr/>
        </p:nvPicPr>
        <p:blipFill rotWithShape="1">
          <a:blip r:embed="rId3">
            <a:alphaModFix/>
          </a:blip>
          <a:srcRect/>
          <a:stretch/>
        </p:blipFill>
        <p:spPr>
          <a:xfrm>
            <a:off x="838200" y="838200"/>
            <a:ext cx="5029200" cy="3602165"/>
          </a:xfrm>
          <a:prstGeom prst="rect">
            <a:avLst/>
          </a:prstGeom>
          <a:noFill/>
          <a:ln>
            <a:noFill/>
          </a:ln>
        </p:spPr>
      </p:pic>
      <p:sp>
        <p:nvSpPr>
          <p:cNvPr id="310" name="Shape 310"/>
          <p:cNvSpPr txBox="1"/>
          <p:nvPr/>
        </p:nvSpPr>
        <p:spPr>
          <a:xfrm>
            <a:off x="8534400" y="5334000"/>
            <a:ext cx="3276600"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D4C9F"/>
                </a:solidFill>
                <a:latin typeface="Questrial"/>
                <a:ea typeface="Questrial"/>
                <a:cs typeface="Questrial"/>
                <a:sym typeface="Questrial"/>
              </a:rPr>
              <a:t>sewellb@tcnj.edu</a:t>
            </a:r>
            <a:endParaRPr sz="2400">
              <a:solidFill>
                <a:srgbClr val="2D4C9F"/>
              </a:solidFill>
              <a:latin typeface="Questrial"/>
              <a:ea typeface="Questrial"/>
              <a:cs typeface="Questrial"/>
              <a:sym typeface="Questrial"/>
            </a:endParaRPr>
          </a:p>
          <a:p>
            <a:pPr marL="0" marR="0" lvl="0" indent="0" algn="l" rtl="0">
              <a:spcBef>
                <a:spcPts val="0"/>
              </a:spcBef>
              <a:spcAft>
                <a:spcPts val="0"/>
              </a:spcAft>
              <a:buNone/>
            </a:pPr>
            <a:r>
              <a:rPr lang="en-US" sz="2400">
                <a:solidFill>
                  <a:srgbClr val="2D4C9F"/>
                </a:solidFill>
                <a:latin typeface="Questrial"/>
                <a:ea typeface="Questrial"/>
                <a:cs typeface="Questrial"/>
                <a:sym typeface="Questrial"/>
              </a:rPr>
              <a:t>murrayd@tcnj.edu</a:t>
            </a:r>
            <a:endParaRPr sz="2400">
              <a:solidFill>
                <a:srgbClr val="2D4C9F"/>
              </a:solidFill>
              <a:latin typeface="Questrial"/>
              <a:ea typeface="Questrial"/>
              <a:cs typeface="Questrial"/>
              <a:sym typeface="Questrial"/>
            </a:endParaRPr>
          </a:p>
          <a:p>
            <a:pPr marL="0" marR="0" lvl="0" indent="0" algn="l" rtl="0">
              <a:spcBef>
                <a:spcPts val="0"/>
              </a:spcBef>
              <a:spcAft>
                <a:spcPts val="0"/>
              </a:spcAft>
              <a:buNone/>
            </a:pPr>
            <a:r>
              <a:rPr lang="en-US" sz="1800">
                <a:solidFill>
                  <a:schemeClr val="dk1"/>
                </a:solidFill>
                <a:latin typeface="Questrial"/>
                <a:ea typeface="Questrial"/>
                <a:cs typeface="Questrial"/>
                <a:sym typeface="Questrial"/>
              </a:rPr>
              <a:t>	</a:t>
            </a:r>
            <a:endParaRPr/>
          </a:p>
        </p:txBody>
      </p:sp>
      <p:sp>
        <p:nvSpPr>
          <p:cNvPr id="311" name="Shape 311"/>
          <p:cNvSpPr txBox="1"/>
          <p:nvPr/>
        </p:nvSpPr>
        <p:spPr>
          <a:xfrm>
            <a:off x="6096000" y="2590800"/>
            <a:ext cx="3962400"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rgbClr val="2D4C9F"/>
                </a:solidFill>
                <a:latin typeface="Questrial"/>
                <a:ea typeface="Questrial"/>
                <a:cs typeface="Questrial"/>
                <a:sym typeface="Questrial"/>
              </a:rPr>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812800" y="228600"/>
            <a:ext cx="10871100" cy="99060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dk2"/>
              </a:buClr>
              <a:buSzPts val="5000"/>
              <a:buFont typeface="Calibri"/>
              <a:buNone/>
            </a:pPr>
            <a:r>
              <a:rPr lang="en-US" sz="5000" b="1" i="0" u="none" strike="noStrike" cap="none">
                <a:solidFill>
                  <a:schemeClr val="dk2"/>
                </a:solidFill>
                <a:latin typeface="Calibri"/>
                <a:ea typeface="Calibri"/>
                <a:cs typeface="Calibri"/>
                <a:sym typeface="Calibri"/>
              </a:rPr>
              <a:t>TCNJ Profile</a:t>
            </a:r>
            <a:endParaRPr sz="5000" b="1" i="0" u="none" strike="noStrike" cap="none">
              <a:solidFill>
                <a:schemeClr val="dk2"/>
              </a:solidFill>
              <a:latin typeface="Calibri"/>
              <a:ea typeface="Calibri"/>
              <a:cs typeface="Calibri"/>
              <a:sym typeface="Calibri"/>
            </a:endParaRPr>
          </a:p>
        </p:txBody>
      </p:sp>
      <p:sp>
        <p:nvSpPr>
          <p:cNvPr id="123" name="Shape 123"/>
          <p:cNvSpPr txBox="1">
            <a:spLocks noGrp="1"/>
          </p:cNvSpPr>
          <p:nvPr>
            <p:ph type="body" idx="1"/>
          </p:nvPr>
        </p:nvSpPr>
        <p:spPr>
          <a:xfrm>
            <a:off x="812800" y="1589567"/>
            <a:ext cx="5181600" cy="45720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3"/>
              </a:buClr>
              <a:buSzPts val="3040"/>
              <a:buFont typeface="Noto Sans Symbols"/>
              <a:buChar char="●"/>
            </a:pPr>
            <a:r>
              <a:rPr lang="en-US" sz="3200" b="0" i="0" u="none" strike="noStrike" cap="none">
                <a:solidFill>
                  <a:schemeClr val="dk1"/>
                </a:solidFill>
                <a:latin typeface="Constantia"/>
                <a:ea typeface="Constantia"/>
                <a:cs typeface="Constantia"/>
                <a:sym typeface="Constantia"/>
              </a:rPr>
              <a:t>A strong liberal arts core</a:t>
            </a:r>
            <a:endParaRPr/>
          </a:p>
          <a:p>
            <a:pPr marL="274320" marR="0" lvl="0" indent="-274320" algn="l" rtl="0">
              <a:lnSpc>
                <a:spcPct val="90000"/>
              </a:lnSpc>
              <a:spcBef>
                <a:spcPts val="640"/>
              </a:spcBef>
              <a:spcAft>
                <a:spcPts val="0"/>
              </a:spcAft>
              <a:buClr>
                <a:schemeClr val="accent3"/>
              </a:buClr>
              <a:buSzPts val="3040"/>
              <a:buFont typeface="Noto Sans Symbols"/>
              <a:buChar char="●"/>
            </a:pPr>
            <a:r>
              <a:rPr lang="en-US" sz="3200" b="0" i="0" u="none" strike="noStrike" cap="none">
                <a:solidFill>
                  <a:schemeClr val="dk1"/>
                </a:solidFill>
                <a:latin typeface="Constantia"/>
                <a:ea typeface="Constantia"/>
                <a:cs typeface="Constantia"/>
                <a:sym typeface="Constantia"/>
              </a:rPr>
              <a:t>6,500 full-time undergrads</a:t>
            </a:r>
            <a:endParaRPr/>
          </a:p>
          <a:p>
            <a:pPr marL="274320" marR="0" lvl="0" indent="-274320" algn="l" rtl="0">
              <a:lnSpc>
                <a:spcPct val="90000"/>
              </a:lnSpc>
              <a:spcBef>
                <a:spcPts val="640"/>
              </a:spcBef>
              <a:spcAft>
                <a:spcPts val="0"/>
              </a:spcAft>
              <a:buClr>
                <a:schemeClr val="accent3"/>
              </a:buClr>
              <a:buSzPts val="3040"/>
              <a:buFont typeface="Noto Sans Symbols"/>
              <a:buChar char="●"/>
            </a:pPr>
            <a:r>
              <a:rPr lang="en-US" sz="3200" b="0" i="0" u="none" strike="noStrike" cap="none">
                <a:solidFill>
                  <a:schemeClr val="dk1"/>
                </a:solidFill>
                <a:latin typeface="Constantia"/>
                <a:ea typeface="Constantia"/>
                <a:cs typeface="Constantia"/>
                <a:sym typeface="Constantia"/>
              </a:rPr>
              <a:t>95% from New Jersey</a:t>
            </a:r>
            <a:endParaRPr/>
          </a:p>
          <a:p>
            <a:pPr marL="274320" marR="0" lvl="0" indent="-274320" algn="l" rtl="0">
              <a:lnSpc>
                <a:spcPct val="90000"/>
              </a:lnSpc>
              <a:spcBef>
                <a:spcPts val="640"/>
              </a:spcBef>
              <a:spcAft>
                <a:spcPts val="0"/>
              </a:spcAft>
              <a:buClr>
                <a:schemeClr val="accent3"/>
              </a:buClr>
              <a:buSzPts val="3040"/>
              <a:buFont typeface="Noto Sans Symbols"/>
              <a:buChar char="●"/>
            </a:pPr>
            <a:r>
              <a:rPr lang="en-US" sz="3200" b="0" i="0" u="none" strike="noStrike" cap="none">
                <a:solidFill>
                  <a:schemeClr val="dk1"/>
                </a:solidFill>
                <a:latin typeface="Constantia"/>
                <a:ea typeface="Constantia"/>
                <a:cs typeface="Constantia"/>
                <a:sym typeface="Constantia"/>
              </a:rPr>
              <a:t>95% of freshmen live on campus</a:t>
            </a:r>
            <a:endParaRPr/>
          </a:p>
          <a:p>
            <a:pPr marL="274320" marR="0" lvl="0" indent="-274320" algn="l" rtl="0">
              <a:lnSpc>
                <a:spcPct val="90000"/>
              </a:lnSpc>
              <a:spcBef>
                <a:spcPts val="640"/>
              </a:spcBef>
              <a:spcAft>
                <a:spcPts val="0"/>
              </a:spcAft>
              <a:buClr>
                <a:schemeClr val="accent3"/>
              </a:buClr>
              <a:buSzPts val="3040"/>
              <a:buFont typeface="Noto Sans Symbols"/>
              <a:buChar char="●"/>
            </a:pPr>
            <a:r>
              <a:rPr lang="en-US" sz="3200" b="0" i="0" u="none" strike="noStrike" cap="none">
                <a:solidFill>
                  <a:schemeClr val="dk1"/>
                </a:solidFill>
                <a:latin typeface="Constantia"/>
                <a:ea typeface="Constantia"/>
                <a:cs typeface="Constantia"/>
                <a:sym typeface="Constantia"/>
              </a:rPr>
              <a:t>87% graduation rate</a:t>
            </a:r>
            <a:endParaRPr sz="3200" b="0" i="0" u="none" strike="noStrike" cap="none">
              <a:solidFill>
                <a:schemeClr val="dk1"/>
              </a:solidFill>
              <a:latin typeface="Constantia"/>
              <a:ea typeface="Constantia"/>
              <a:cs typeface="Constantia"/>
              <a:sym typeface="Constantia"/>
            </a:endParaRPr>
          </a:p>
        </p:txBody>
      </p:sp>
      <p:pic>
        <p:nvPicPr>
          <p:cNvPr id="124" name="Shape 124" descr="http://brand.pages.tcnj.edu/files/2014/04/TCNJ_Logo_Two-Color-Blue_Gold_RGB.png"/>
          <p:cNvPicPr preferRelativeResize="0"/>
          <p:nvPr/>
        </p:nvPicPr>
        <p:blipFill rotWithShape="1">
          <a:blip r:embed="rId3">
            <a:alphaModFix/>
          </a:blip>
          <a:srcRect/>
          <a:stretch/>
        </p:blipFill>
        <p:spPr>
          <a:xfrm>
            <a:off x="5384800" y="1257299"/>
            <a:ext cx="5105400" cy="5105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812800" y="228600"/>
            <a:ext cx="10871100" cy="99060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dk2"/>
              </a:buClr>
              <a:buSzPts val="5000"/>
              <a:buFont typeface="Calibri"/>
              <a:buNone/>
            </a:pPr>
            <a:r>
              <a:rPr lang="en-US" sz="5000" b="1" i="0" u="none" strike="noStrike" cap="none">
                <a:solidFill>
                  <a:schemeClr val="dk2"/>
                </a:solidFill>
                <a:latin typeface="Calibri"/>
                <a:ea typeface="Calibri"/>
                <a:cs typeface="Calibri"/>
                <a:sym typeface="Calibri"/>
              </a:rPr>
              <a:t>TCNJ Library Profile</a:t>
            </a:r>
            <a:endParaRPr sz="5000" b="1" i="0" u="none" strike="noStrike" cap="none">
              <a:solidFill>
                <a:schemeClr val="dk2"/>
              </a:solidFill>
              <a:latin typeface="Calibri"/>
              <a:ea typeface="Calibri"/>
              <a:cs typeface="Calibri"/>
              <a:sym typeface="Calibri"/>
            </a:endParaRPr>
          </a:p>
        </p:txBody>
      </p:sp>
      <p:sp>
        <p:nvSpPr>
          <p:cNvPr id="130" name="Shape 130"/>
          <p:cNvSpPr txBox="1">
            <a:spLocks noGrp="1"/>
          </p:cNvSpPr>
          <p:nvPr>
            <p:ph type="body" idx="1"/>
          </p:nvPr>
        </p:nvSpPr>
        <p:spPr>
          <a:xfrm>
            <a:off x="406400" y="1676400"/>
            <a:ext cx="5384700" cy="41148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3"/>
              </a:buClr>
              <a:buSzPts val="3040"/>
              <a:buFont typeface="Noto Sans Symbols"/>
              <a:buChar char="●"/>
            </a:pPr>
            <a:r>
              <a:rPr lang="en-US" sz="3200" b="0" i="0" u="none" strike="noStrike" cap="none">
                <a:solidFill>
                  <a:schemeClr val="dk1"/>
                </a:solidFill>
                <a:latin typeface="Constantia"/>
                <a:ea typeface="Constantia"/>
                <a:cs typeface="Constantia"/>
                <a:sym typeface="Constantia"/>
              </a:rPr>
              <a:t>The five-story, 135,000 square-foot facility</a:t>
            </a:r>
            <a:endParaRPr/>
          </a:p>
          <a:p>
            <a:pPr marL="274320" marR="0" lvl="0" indent="-274320" algn="l" rtl="0">
              <a:lnSpc>
                <a:spcPct val="90000"/>
              </a:lnSpc>
              <a:spcBef>
                <a:spcPts val="640"/>
              </a:spcBef>
              <a:spcAft>
                <a:spcPts val="0"/>
              </a:spcAft>
              <a:buClr>
                <a:schemeClr val="accent3"/>
              </a:buClr>
              <a:buSzPts val="3040"/>
              <a:buFont typeface="Noto Sans Symbols"/>
              <a:buChar char="●"/>
            </a:pPr>
            <a:r>
              <a:rPr lang="en-US" sz="3200" b="0" i="0" u="none" strike="noStrike" cap="none">
                <a:solidFill>
                  <a:schemeClr val="dk1"/>
                </a:solidFill>
                <a:latin typeface="Constantia"/>
                <a:ea typeface="Constantia"/>
                <a:cs typeface="Constantia"/>
                <a:sym typeface="Constantia"/>
              </a:rPr>
              <a:t>663,897 Books</a:t>
            </a:r>
            <a:endParaRPr/>
          </a:p>
          <a:p>
            <a:pPr marL="274320" marR="0" lvl="0" indent="-274320" algn="l" rtl="0">
              <a:lnSpc>
                <a:spcPct val="90000"/>
              </a:lnSpc>
              <a:spcBef>
                <a:spcPts val="640"/>
              </a:spcBef>
              <a:spcAft>
                <a:spcPts val="0"/>
              </a:spcAft>
              <a:buClr>
                <a:schemeClr val="accent3"/>
              </a:buClr>
              <a:buSzPts val="3040"/>
              <a:buFont typeface="Noto Sans Symbols"/>
              <a:buChar char="●"/>
            </a:pPr>
            <a:r>
              <a:rPr lang="en-US" sz="3200" b="0" i="0" u="none" strike="noStrike" cap="none">
                <a:solidFill>
                  <a:schemeClr val="dk1"/>
                </a:solidFill>
                <a:latin typeface="Constantia"/>
                <a:ea typeface="Constantia"/>
                <a:cs typeface="Constantia"/>
                <a:sym typeface="Constantia"/>
              </a:rPr>
              <a:t>8,628 Ebooks</a:t>
            </a:r>
            <a:endParaRPr sz="3200" b="0" i="0" u="none" strike="noStrike" cap="none">
              <a:solidFill>
                <a:schemeClr val="dk1"/>
              </a:solidFill>
              <a:latin typeface="Constantia"/>
              <a:ea typeface="Constantia"/>
              <a:cs typeface="Constantia"/>
              <a:sym typeface="Constantia"/>
            </a:endParaRPr>
          </a:p>
          <a:p>
            <a:pPr marL="274320" marR="0" lvl="0" indent="-274320" algn="l" rtl="0">
              <a:lnSpc>
                <a:spcPct val="90000"/>
              </a:lnSpc>
              <a:spcBef>
                <a:spcPts val="640"/>
              </a:spcBef>
              <a:spcAft>
                <a:spcPts val="0"/>
              </a:spcAft>
              <a:buClr>
                <a:schemeClr val="accent3"/>
              </a:buClr>
              <a:buSzPts val="3040"/>
              <a:buFont typeface="Noto Sans Symbols"/>
              <a:buChar char="●"/>
            </a:pPr>
            <a:r>
              <a:rPr lang="en-US" sz="3200" b="0" i="0" u="none" strike="noStrike" cap="none">
                <a:solidFill>
                  <a:schemeClr val="dk1"/>
                </a:solidFill>
                <a:latin typeface="Constantia"/>
                <a:ea typeface="Constantia"/>
                <a:cs typeface="Constantia"/>
                <a:sym typeface="Constantia"/>
              </a:rPr>
              <a:t>70,347 Journals</a:t>
            </a:r>
            <a:endParaRPr/>
          </a:p>
          <a:p>
            <a:pPr marL="274320" marR="0" lvl="0" indent="-274320" algn="l" rtl="0">
              <a:lnSpc>
                <a:spcPct val="90000"/>
              </a:lnSpc>
              <a:spcBef>
                <a:spcPts val="640"/>
              </a:spcBef>
              <a:spcAft>
                <a:spcPts val="0"/>
              </a:spcAft>
              <a:buClr>
                <a:schemeClr val="accent3"/>
              </a:buClr>
              <a:buSzPts val="3040"/>
              <a:buFont typeface="Noto Sans Symbols"/>
              <a:buChar char="●"/>
            </a:pPr>
            <a:r>
              <a:rPr lang="en-US" sz="3200" b="0" i="0" u="none" strike="noStrike" cap="none">
                <a:solidFill>
                  <a:schemeClr val="dk1"/>
                </a:solidFill>
                <a:latin typeface="Constantia"/>
                <a:ea typeface="Constantia"/>
                <a:cs typeface="Constantia"/>
                <a:sym typeface="Constantia"/>
              </a:rPr>
              <a:t> Approx. 200 Online Databases</a:t>
            </a:r>
            <a:endParaRPr sz="3200" b="0" i="0" u="none" strike="noStrike" cap="none">
              <a:solidFill>
                <a:schemeClr val="dk1"/>
              </a:solidFill>
              <a:latin typeface="Constantia"/>
              <a:ea typeface="Constantia"/>
              <a:cs typeface="Constantia"/>
              <a:sym typeface="Constantia"/>
            </a:endParaRPr>
          </a:p>
        </p:txBody>
      </p:sp>
      <p:pic>
        <p:nvPicPr>
          <p:cNvPr id="131" name="Shape 131"/>
          <p:cNvPicPr preferRelativeResize="0"/>
          <p:nvPr/>
        </p:nvPicPr>
        <p:blipFill rotWithShape="1">
          <a:blip r:embed="rId3">
            <a:alphaModFix/>
          </a:blip>
          <a:srcRect/>
          <a:stretch/>
        </p:blipFill>
        <p:spPr>
          <a:xfrm>
            <a:off x="6146197" y="2209800"/>
            <a:ext cx="4234672" cy="2819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816864" y="228600"/>
            <a:ext cx="10871100" cy="990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TCNJ ILL improvement timeline</a:t>
            </a:r>
            <a:endParaRPr/>
          </a:p>
        </p:txBody>
      </p:sp>
      <p:sp>
        <p:nvSpPr>
          <p:cNvPr id="138" name="Shape 138"/>
          <p:cNvSpPr txBox="1">
            <a:spLocks noGrp="1"/>
          </p:cNvSpPr>
          <p:nvPr>
            <p:ph type="sldNum" idx="12"/>
          </p:nvPr>
        </p:nvSpPr>
        <p:spPr>
          <a:xfrm>
            <a:off x="0" y="1272222"/>
            <a:ext cx="7113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sz="1400" b="1">
                <a:solidFill>
                  <a:srgbClr val="FFFFFF"/>
                </a:solidFill>
                <a:latin typeface="Questrial"/>
                <a:ea typeface="Questrial"/>
                <a:cs typeface="Questrial"/>
                <a:sym typeface="Questrial"/>
              </a:rPr>
              <a:t>5</a:t>
            </a:fld>
            <a:endParaRPr sz="1400" b="1">
              <a:solidFill>
                <a:srgbClr val="FFFFFF"/>
              </a:solidFill>
              <a:latin typeface="Questrial"/>
              <a:ea typeface="Questrial"/>
              <a:cs typeface="Questrial"/>
              <a:sym typeface="Questrial"/>
            </a:endParaRPr>
          </a:p>
        </p:txBody>
      </p:sp>
      <p:pic>
        <p:nvPicPr>
          <p:cNvPr id="139" name="Shape 139"/>
          <p:cNvPicPr preferRelativeResize="0"/>
          <p:nvPr/>
        </p:nvPicPr>
        <p:blipFill>
          <a:blip r:embed="rId3">
            <a:alphaModFix/>
          </a:blip>
          <a:stretch>
            <a:fillRect/>
          </a:stretch>
        </p:blipFill>
        <p:spPr>
          <a:xfrm>
            <a:off x="2873449" y="1516725"/>
            <a:ext cx="6757950" cy="5257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201250" y="228600"/>
            <a:ext cx="11749800" cy="990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Rapid - Unmediated requesting - returnables</a:t>
            </a:r>
            <a:endParaRPr/>
          </a:p>
        </p:txBody>
      </p:sp>
      <p:sp>
        <p:nvSpPr>
          <p:cNvPr id="146" name="Shape 146"/>
          <p:cNvSpPr txBox="1">
            <a:spLocks noGrp="1"/>
          </p:cNvSpPr>
          <p:nvPr>
            <p:ph type="body" idx="1"/>
          </p:nvPr>
        </p:nvSpPr>
        <p:spPr>
          <a:xfrm>
            <a:off x="838188" y="1690825"/>
            <a:ext cx="10515600" cy="4351200"/>
          </a:xfrm>
          <a:prstGeom prst="rect">
            <a:avLst/>
          </a:prstGeom>
        </p:spPr>
        <p:txBody>
          <a:bodyPr spcFirstLastPara="1" wrap="square" lIns="91425" tIns="91425" rIns="91425" bIns="91425" anchor="t" anchorCtr="0">
            <a:noAutofit/>
          </a:bodyPr>
          <a:lstStyle/>
          <a:p>
            <a:pPr marL="0" lvl="0" indent="0" rtl="0">
              <a:spcBef>
                <a:spcPts val="700"/>
              </a:spcBef>
              <a:spcAft>
                <a:spcPts val="0"/>
              </a:spcAft>
              <a:buNone/>
            </a:pPr>
            <a:r>
              <a:rPr lang="en-US"/>
              <a:t> 	</a:t>
            </a:r>
            <a:endParaRPr/>
          </a:p>
        </p:txBody>
      </p:sp>
      <p:pic>
        <p:nvPicPr>
          <p:cNvPr id="147" name="Shape 147"/>
          <p:cNvPicPr preferRelativeResize="0"/>
          <p:nvPr/>
        </p:nvPicPr>
        <p:blipFill>
          <a:blip r:embed="rId3">
            <a:alphaModFix/>
          </a:blip>
          <a:stretch>
            <a:fillRect/>
          </a:stretch>
        </p:blipFill>
        <p:spPr>
          <a:xfrm>
            <a:off x="940382" y="1830507"/>
            <a:ext cx="7441700" cy="2358825"/>
          </a:xfrm>
          <a:prstGeom prst="rect">
            <a:avLst/>
          </a:prstGeom>
          <a:noFill/>
          <a:ln>
            <a:noFill/>
          </a:ln>
        </p:spPr>
      </p:pic>
      <p:pic>
        <p:nvPicPr>
          <p:cNvPr id="148" name="Shape 148"/>
          <p:cNvPicPr preferRelativeResize="0"/>
          <p:nvPr/>
        </p:nvPicPr>
        <p:blipFill>
          <a:blip r:embed="rId4">
            <a:alphaModFix/>
          </a:blip>
          <a:stretch>
            <a:fillRect/>
          </a:stretch>
        </p:blipFill>
        <p:spPr>
          <a:xfrm>
            <a:off x="940375" y="4006700"/>
            <a:ext cx="7611088" cy="1325700"/>
          </a:xfrm>
          <a:prstGeom prst="rect">
            <a:avLst/>
          </a:prstGeom>
          <a:noFill/>
          <a:ln>
            <a:noFill/>
          </a:ln>
        </p:spPr>
      </p:pic>
      <p:pic>
        <p:nvPicPr>
          <p:cNvPr id="149" name="Shape 149"/>
          <p:cNvPicPr preferRelativeResize="0"/>
          <p:nvPr/>
        </p:nvPicPr>
        <p:blipFill>
          <a:blip r:embed="rId5">
            <a:alphaModFix/>
          </a:blip>
          <a:stretch>
            <a:fillRect/>
          </a:stretch>
        </p:blipFill>
        <p:spPr>
          <a:xfrm>
            <a:off x="940375" y="5209500"/>
            <a:ext cx="7441701" cy="429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16864" y="228600"/>
            <a:ext cx="10871100" cy="99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Rapid at TCNJ (FY 2016)</a:t>
            </a:r>
            <a:endParaRPr sz="4400" b="0" i="0" u="none" strike="noStrike" cap="none">
              <a:solidFill>
                <a:schemeClr val="dk1"/>
              </a:solidFill>
              <a:latin typeface="Calibri"/>
              <a:ea typeface="Calibri"/>
              <a:cs typeface="Calibri"/>
              <a:sym typeface="Calibri"/>
            </a:endParaRPr>
          </a:p>
        </p:txBody>
      </p:sp>
      <p:sp>
        <p:nvSpPr>
          <p:cNvPr id="155" name="Shape 155"/>
          <p:cNvSpPr txBox="1">
            <a:spLocks noGrp="1"/>
          </p:cNvSpPr>
          <p:nvPr>
            <p:ph type="body" idx="1"/>
          </p:nvPr>
        </p:nvSpPr>
        <p:spPr>
          <a:xfrm>
            <a:off x="816864" y="1600200"/>
            <a:ext cx="10871100" cy="4495800"/>
          </a:xfrm>
          <a:prstGeom prst="rect">
            <a:avLst/>
          </a:prstGeom>
          <a:noFill/>
          <a:ln>
            <a:noFill/>
          </a:ln>
        </p:spPr>
        <p:txBody>
          <a:bodyPr spcFirstLastPara="1" wrap="square" lIns="91425" tIns="45700" rIns="91425" bIns="45700" anchor="t" anchorCtr="0">
            <a:noAutofit/>
          </a:bodyPr>
          <a:lstStyle/>
          <a:p>
            <a:pPr marL="0" lvl="0" indent="0" rtl="0">
              <a:spcBef>
                <a:spcPts val="700"/>
              </a:spcBef>
              <a:spcAft>
                <a:spcPts val="0"/>
              </a:spcAft>
              <a:buNone/>
            </a:pPr>
            <a:r>
              <a:rPr lang="en-US" sz="3000"/>
              <a:t>2,049 returnables were requested through RapidILL</a:t>
            </a:r>
            <a:endParaRPr sz="3000"/>
          </a:p>
          <a:p>
            <a:pPr marL="914400" marR="0" lvl="1" indent="-419100" algn="l" rtl="0">
              <a:lnSpc>
                <a:spcPct val="90000"/>
              </a:lnSpc>
              <a:spcBef>
                <a:spcPts val="0"/>
              </a:spcBef>
              <a:spcAft>
                <a:spcPts val="0"/>
              </a:spcAft>
              <a:buSzPts val="3000"/>
              <a:buChar char="⬜"/>
            </a:pPr>
            <a:r>
              <a:rPr lang="en-US" sz="3000"/>
              <a:t>613 (30%) filled from RapidR </a:t>
            </a:r>
            <a:endParaRPr sz="3000"/>
          </a:p>
          <a:p>
            <a:pPr marL="914400" marR="0" lvl="1" indent="-419100" algn="l" rtl="0">
              <a:lnSpc>
                <a:spcPct val="90000"/>
              </a:lnSpc>
              <a:spcBef>
                <a:spcPts val="0"/>
              </a:spcBef>
              <a:spcAft>
                <a:spcPts val="0"/>
              </a:spcAft>
              <a:buSzPts val="3000"/>
              <a:buChar char="⬜"/>
            </a:pPr>
            <a:r>
              <a:rPr lang="en-US" sz="3000"/>
              <a:t>TAT 6.69 days (including weekends and holidays)</a:t>
            </a:r>
            <a:endParaRPr sz="3000"/>
          </a:p>
          <a:p>
            <a:pPr marL="0" lvl="0" indent="0" rtl="0">
              <a:spcBef>
                <a:spcPts val="700"/>
              </a:spcBef>
              <a:spcAft>
                <a:spcPts val="0"/>
              </a:spcAft>
              <a:buNone/>
            </a:pPr>
            <a:r>
              <a:rPr lang="en-US" sz="3000"/>
              <a:t>9,136 non-returnables </a:t>
            </a:r>
            <a:endParaRPr sz="3000"/>
          </a:p>
          <a:p>
            <a:pPr marL="914400" lvl="1" indent="-419100" rtl="0">
              <a:spcBef>
                <a:spcPts val="1000"/>
              </a:spcBef>
              <a:spcAft>
                <a:spcPts val="0"/>
              </a:spcAft>
              <a:buSzPts val="3000"/>
              <a:buChar char="⬜"/>
            </a:pPr>
            <a:r>
              <a:rPr lang="en-US" sz="3000"/>
              <a:t>83% (7,580) of those requests were filled through RapidILL</a:t>
            </a:r>
            <a:endParaRPr sz="3000"/>
          </a:p>
          <a:p>
            <a:pPr marL="914400" lvl="1" indent="-419100" rtl="0">
              <a:spcBef>
                <a:spcPts val="0"/>
              </a:spcBef>
              <a:spcAft>
                <a:spcPts val="0"/>
              </a:spcAft>
              <a:buSzPts val="3000"/>
              <a:buChar char="⬜"/>
            </a:pPr>
            <a:r>
              <a:rPr lang="en-US" sz="3000"/>
              <a:t>TAT 8.7 hours</a:t>
            </a:r>
            <a:endParaRPr sz="3000"/>
          </a:p>
          <a:p>
            <a:pPr marL="0" lvl="0" indent="0" rtl="0">
              <a:spcBef>
                <a:spcPts val="700"/>
              </a:spcBef>
              <a:spcAft>
                <a:spcPts val="0"/>
              </a:spcAft>
              <a:buNone/>
            </a:pPr>
            <a:r>
              <a:rPr lang="en-US" sz="3000"/>
              <a:t>609 book chapters were requested through RapidILL</a:t>
            </a:r>
            <a:endParaRPr sz="3000"/>
          </a:p>
          <a:p>
            <a:pPr marL="914400" lvl="1" indent="-419100" rtl="0">
              <a:spcBef>
                <a:spcPts val="1000"/>
              </a:spcBef>
              <a:spcAft>
                <a:spcPts val="0"/>
              </a:spcAft>
              <a:buSzPts val="3000"/>
              <a:buChar char="⬜"/>
            </a:pPr>
            <a:r>
              <a:rPr lang="en-US" sz="3000"/>
              <a:t>81% (495) of those requests were filled through RapidILL</a:t>
            </a:r>
            <a:endParaRPr sz="3000"/>
          </a:p>
          <a:p>
            <a:pPr marL="914400" lvl="1" indent="-419100" rtl="0">
              <a:spcBef>
                <a:spcPts val="0"/>
              </a:spcBef>
              <a:spcAft>
                <a:spcPts val="0"/>
              </a:spcAft>
              <a:buSzPts val="3000"/>
              <a:buChar char="⬜"/>
            </a:pPr>
            <a:r>
              <a:rPr lang="en-US" sz="3000"/>
              <a:t>TAT 15.8 hours</a:t>
            </a:r>
            <a:endParaRPr sz="3000"/>
          </a:p>
          <a:p>
            <a:pPr marL="0" lvl="0" indent="0" rtl="0">
              <a:spcBef>
                <a:spcPts val="1000"/>
              </a:spcBef>
              <a:spcAft>
                <a:spcPts val="0"/>
              </a:spcAft>
              <a:buNone/>
            </a:pPr>
            <a:endParaRPr sz="3000"/>
          </a:p>
          <a:p>
            <a:pPr marL="0" marR="0" lvl="0" indent="0" algn="l" rtl="0">
              <a:lnSpc>
                <a:spcPct val="90000"/>
              </a:lnSpc>
              <a:spcBef>
                <a:spcPts val="1000"/>
              </a:spcBef>
              <a:spcAft>
                <a:spcPts val="0"/>
              </a:spcAft>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816864" y="228600"/>
            <a:ext cx="10871100" cy="990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Overall user experience</a:t>
            </a:r>
            <a:endParaRPr/>
          </a:p>
        </p:txBody>
      </p:sp>
      <p:sp>
        <p:nvSpPr>
          <p:cNvPr id="162" name="Shape 162"/>
          <p:cNvSpPr txBox="1">
            <a:spLocks noGrp="1"/>
          </p:cNvSpPr>
          <p:nvPr>
            <p:ph type="sldNum" idx="12"/>
          </p:nvPr>
        </p:nvSpPr>
        <p:spPr>
          <a:xfrm>
            <a:off x="0" y="1272222"/>
            <a:ext cx="711300" cy="2445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
        <p:nvSpPr>
          <p:cNvPr id="163" name="Shape 163"/>
          <p:cNvSpPr txBox="1">
            <a:spLocks noGrp="1"/>
          </p:cNvSpPr>
          <p:nvPr>
            <p:ph type="body" idx="1"/>
          </p:nvPr>
        </p:nvSpPr>
        <p:spPr>
          <a:xfrm>
            <a:off x="816864" y="1600200"/>
            <a:ext cx="10871100" cy="4495800"/>
          </a:xfrm>
          <a:prstGeom prst="rect">
            <a:avLst/>
          </a:prstGeom>
        </p:spPr>
        <p:txBody>
          <a:bodyPr spcFirstLastPara="1" wrap="square" lIns="91425" tIns="91425" rIns="91425" bIns="91425" anchor="t" anchorCtr="0">
            <a:noAutofit/>
          </a:bodyPr>
          <a:lstStyle/>
          <a:p>
            <a:pPr marL="0" lvl="0" indent="0">
              <a:spcBef>
                <a:spcPts val="700"/>
              </a:spcBef>
              <a:spcAft>
                <a:spcPts val="0"/>
              </a:spcAft>
              <a:buClr>
                <a:schemeClr val="dk1"/>
              </a:buClr>
              <a:buSzPts val="1100"/>
              <a:buFont typeface="Arial"/>
              <a:buNone/>
            </a:pPr>
            <a:r>
              <a:rPr lang="en-US" sz="3000"/>
              <a:t>User confidence leads to more use</a:t>
            </a:r>
            <a:endParaRPr sz="3000"/>
          </a:p>
          <a:p>
            <a:pPr marL="685800" lvl="1" indent="-266700" rtl="0">
              <a:spcBef>
                <a:spcPts val="550"/>
              </a:spcBef>
              <a:spcAft>
                <a:spcPts val="0"/>
              </a:spcAft>
              <a:buClr>
                <a:schemeClr val="dk1"/>
              </a:buClr>
              <a:buSzPts val="3000"/>
              <a:buFont typeface="Arial"/>
              <a:buChar char="•"/>
            </a:pPr>
            <a:r>
              <a:rPr lang="en-US" sz="3000"/>
              <a:t>40% increase in requests for nonreturnables </a:t>
            </a:r>
            <a:endParaRPr sz="3000"/>
          </a:p>
          <a:p>
            <a:pPr marL="685800" lvl="1" indent="-266700" rtl="0">
              <a:spcBef>
                <a:spcPts val="550"/>
              </a:spcBef>
              <a:spcAft>
                <a:spcPts val="0"/>
              </a:spcAft>
              <a:buClr>
                <a:schemeClr val="dk1"/>
              </a:buClr>
              <a:buSzPts val="3000"/>
              <a:buFont typeface="Arial"/>
              <a:buChar char="•"/>
            </a:pPr>
            <a:r>
              <a:rPr lang="en-US" sz="3000"/>
              <a:t>25% increase in requests for returnables.</a:t>
            </a:r>
            <a:endParaRPr sz="3000"/>
          </a:p>
          <a:p>
            <a:pPr marL="0" lvl="0" indent="0">
              <a:spcBef>
                <a:spcPts val="7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816864" y="272097"/>
            <a:ext cx="108711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US" sz="4000" b="0" i="0" u="none" strike="noStrike" cap="none">
                <a:solidFill>
                  <a:schemeClr val="dk2"/>
                </a:solidFill>
                <a:latin typeface="Questrial"/>
                <a:ea typeface="Questrial"/>
                <a:cs typeface="Questrial"/>
                <a:sym typeface="Questrial"/>
              </a:rPr>
              <a:t>Research Impetus and Questions</a:t>
            </a:r>
            <a:endParaRPr/>
          </a:p>
        </p:txBody>
      </p:sp>
      <p:sp>
        <p:nvSpPr>
          <p:cNvPr id="170" name="Shape 170"/>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9</a:t>
            </a:fld>
            <a:endParaRPr/>
          </a:p>
        </p:txBody>
      </p:sp>
      <p:sp>
        <p:nvSpPr>
          <p:cNvPr id="171" name="Shape 171"/>
          <p:cNvSpPr txBox="1">
            <a:spLocks noGrp="1"/>
          </p:cNvSpPr>
          <p:nvPr>
            <p:ph type="body" idx="1"/>
          </p:nvPr>
        </p:nvSpPr>
        <p:spPr>
          <a:xfrm>
            <a:off x="816864" y="1752600"/>
            <a:ext cx="10871100" cy="449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1740"/>
              <a:buFont typeface="Noto Sans Symbols"/>
              <a:buNone/>
            </a:pPr>
            <a:r>
              <a:rPr lang="en-US" sz="2900" b="0" i="0" u="none" strike="noStrike" cap="none">
                <a:solidFill>
                  <a:schemeClr val="dk1"/>
                </a:solidFill>
                <a:latin typeface="Questrial"/>
                <a:ea typeface="Questrial"/>
                <a:cs typeface="Questrial"/>
                <a:sym typeface="Questrial"/>
              </a:rPr>
              <a:t>Impetus:</a:t>
            </a:r>
            <a:endParaRPr/>
          </a:p>
          <a:p>
            <a:pPr marL="320040" marR="0" lvl="0" indent="-320040" algn="l" rtl="0">
              <a:spcBef>
                <a:spcPts val="700"/>
              </a:spcBef>
              <a:spcAft>
                <a:spcPts val="0"/>
              </a:spcAft>
              <a:buClr>
                <a:schemeClr val="accent2"/>
              </a:buClr>
              <a:buSzPts val="1740"/>
              <a:buFont typeface="Noto Sans Symbols"/>
              <a:buChar char="◻"/>
            </a:pPr>
            <a:r>
              <a:rPr lang="en-US" sz="2900" b="0" i="0" u="none" strike="noStrike" cap="none">
                <a:solidFill>
                  <a:schemeClr val="dk1"/>
                </a:solidFill>
                <a:latin typeface="Questrial"/>
                <a:ea typeface="Questrial"/>
                <a:cs typeface="Questrial"/>
                <a:sym typeface="Questrial"/>
              </a:rPr>
              <a:t>Despite demonstrable improvements in ILL promotion, turnaround times, and overall use, some historians told us that they remained reluctant to initiate ILL requests for returnables (books) or to confidently recommend ILL to their students. </a:t>
            </a:r>
            <a:endParaRPr/>
          </a:p>
          <a:p>
            <a:pPr marL="0" marR="0" lvl="0" indent="0" algn="l" rtl="0">
              <a:spcBef>
                <a:spcPts val="700"/>
              </a:spcBef>
              <a:spcAft>
                <a:spcPts val="0"/>
              </a:spcAft>
              <a:buClr>
                <a:schemeClr val="accent2"/>
              </a:buClr>
              <a:buSzPts val="1740"/>
              <a:buFont typeface="Noto Sans Symbols"/>
              <a:buNone/>
            </a:pPr>
            <a:r>
              <a:rPr lang="en-US" sz="2900" b="0" i="0" u="none" strike="noStrike" cap="none">
                <a:solidFill>
                  <a:schemeClr val="dk1"/>
                </a:solidFill>
                <a:latin typeface="Questrial"/>
                <a:ea typeface="Questrial"/>
                <a:cs typeface="Questrial"/>
                <a:sym typeface="Questrial"/>
              </a:rPr>
              <a:t>Questions:</a:t>
            </a:r>
            <a:endParaRPr/>
          </a:p>
          <a:p>
            <a:pPr marL="320040" marR="0" lvl="0" indent="-320040" algn="l" rtl="0">
              <a:spcBef>
                <a:spcPts val="700"/>
              </a:spcBef>
              <a:spcAft>
                <a:spcPts val="0"/>
              </a:spcAft>
              <a:buClr>
                <a:schemeClr val="accent2"/>
              </a:buClr>
              <a:buSzPts val="1740"/>
              <a:buFont typeface="Noto Sans Symbols"/>
              <a:buChar char="◻"/>
            </a:pPr>
            <a:r>
              <a:rPr lang="en-US" sz="2900" b="0" i="0" u="none" strike="noStrike" cap="none">
                <a:solidFill>
                  <a:schemeClr val="dk1"/>
                </a:solidFill>
                <a:latin typeface="Questrial"/>
                <a:ea typeface="Questrial"/>
                <a:cs typeface="Questrial"/>
                <a:sym typeface="Questrial"/>
              </a:rPr>
              <a:t>Have historians (and their capstone students) increased their use of ILL? If so, why? If not, why not? In other words, are perception and reality in sync among ILL users affiliated with the TCNJ History Department?</a:t>
            </a:r>
            <a:endParaRPr/>
          </a:p>
          <a:p>
            <a:pPr marL="320040" marR="0" lvl="0" indent="-209550" algn="l" rtl="0">
              <a:spcBef>
                <a:spcPts val="700"/>
              </a:spcBef>
              <a:spcAft>
                <a:spcPts val="0"/>
              </a:spcAft>
              <a:buClr>
                <a:schemeClr val="accent2"/>
              </a:buClr>
              <a:buSzPts val="1740"/>
              <a:buFont typeface="Noto Sans Symbols"/>
              <a:buNone/>
            </a:pPr>
            <a:endParaRPr sz="2900" b="0" i="0" u="none" strike="noStrike" cap="none">
              <a:solidFill>
                <a:schemeClr val="dk1"/>
              </a:solidFill>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name="TS010352479">
  <a:themeElements>
    <a:clrScheme name="Custom 10">
      <a:dk1>
        <a:srgbClr val="000000"/>
      </a:dk1>
      <a:lt1>
        <a:srgbClr val="FFFFFF"/>
      </a:lt1>
      <a:dk2>
        <a:srgbClr val="3451A2"/>
      </a:dk2>
      <a:lt2>
        <a:srgbClr val="EEECE1"/>
      </a:lt2>
      <a:accent1>
        <a:srgbClr val="6B85CF"/>
      </a:accent1>
      <a:accent2>
        <a:srgbClr val="FFDA65"/>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2823</Words>
  <Application>Microsoft Macintosh PowerPoint</Application>
  <PresentationFormat>Custom</PresentationFormat>
  <Paragraphs>216</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Constantia</vt:lpstr>
      <vt:lpstr>Questrial</vt:lpstr>
      <vt:lpstr>TS010352479</vt:lpstr>
      <vt:lpstr>INTERLIBRARY LOAN AND AFFILIATES OF THE HISTORY DEPARTMENT THE COLLEGE OF NEW JERSEY (TCNJ)</vt:lpstr>
      <vt:lpstr>Outline</vt:lpstr>
      <vt:lpstr>TCNJ Profile</vt:lpstr>
      <vt:lpstr>TCNJ Library Profile</vt:lpstr>
      <vt:lpstr>TCNJ ILL improvement timeline</vt:lpstr>
      <vt:lpstr>Rapid - Unmediated requesting - returnables</vt:lpstr>
      <vt:lpstr>Rapid at TCNJ (FY 2016)</vt:lpstr>
      <vt:lpstr>Overall user experience</vt:lpstr>
      <vt:lpstr>Research Impetus and Questions</vt:lpstr>
      <vt:lpstr>ILLiad Data  </vt:lpstr>
      <vt:lpstr>ILLiad Data - Requests made by year  </vt:lpstr>
      <vt:lpstr>ILLiad Data - Requests made by type  </vt:lpstr>
      <vt:lpstr>Research Methods</vt:lpstr>
      <vt:lpstr>Response Rates</vt:lpstr>
      <vt:lpstr>Greater Willingness to Use ILL Reported by Historians</vt:lpstr>
      <vt:lpstr>Reported Motivations for Using ILL (Historians)</vt:lpstr>
      <vt:lpstr>Reported Motivations for Using ILL (Historians)</vt:lpstr>
      <vt:lpstr>Reported Information Discovery Methods (Historians)</vt:lpstr>
      <vt:lpstr>Methods for Obtaining Resources (Historians)</vt:lpstr>
      <vt:lpstr>Why Do Historians Access Library Resources?</vt:lpstr>
      <vt:lpstr>ILL Use (History Capstone Students)</vt:lpstr>
      <vt:lpstr>ILL Use by Course Level (History Capstone Students)</vt:lpstr>
      <vt:lpstr>ILL Discovery (History Capstone Students)</vt:lpstr>
      <vt:lpstr>Preliminary Conclusions (1)</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INTERLIBRARY LOAN AND AFFILIATES OF THE HISTORY DEPARTMENT THE COLLEGE OF NEW JERSEY (TCNJ)</dc:title>
  <cp:lastModifiedBy>Justin Sewell</cp:lastModifiedBy>
  <cp:revision>1</cp:revision>
  <dcterms:modified xsi:type="dcterms:W3CDTF">2018-03-08T12:41:45Z</dcterms:modified>
</cp:coreProperties>
</file>