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70" r:id="rId3"/>
    <p:sldId id="258" r:id="rId4"/>
    <p:sldId id="260" r:id="rId5"/>
    <p:sldId id="267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Lori" initials="SL" lastIdx="0" clrIdx="0">
    <p:extLst>
      <p:ext uri="{19B8F6BF-5375-455C-9EA6-DF929625EA0E}">
        <p15:presenceInfo xmlns:p15="http://schemas.microsoft.com/office/powerpoint/2012/main" userId="S-1-5-21-170422339-1359699126-1544898942-62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605" autoAdjust="0"/>
  </p:normalViewPr>
  <p:slideViewPr>
    <p:cSldViewPr snapToGrid="0">
      <p:cViewPr varScale="1">
        <p:scale>
          <a:sx n="69" d="100"/>
          <a:sy n="69" d="100"/>
        </p:scale>
        <p:origin x="9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29AA-9DBC-4603-9E87-DBE7C5AA486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CCF0-933B-4E99-BD56-F64FB4B22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7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_software" TargetMode="External"/><Relationship Id="rId7" Type="http://schemas.openxmlformats.org/officeDocument/2006/relationships/hyperlink" Target="https://en.wikipedia.org/wiki/OCLC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OCLC_PICA" TargetMode="External"/><Relationship Id="rId5" Type="http://schemas.openxmlformats.org/officeDocument/2006/relationships/hyperlink" Target="https://en.wikipedia.org/wiki/VDX_(library_software)#cite_note-oclc-1" TargetMode="External"/><Relationship Id="rId4" Type="http://schemas.openxmlformats.org/officeDocument/2006/relationships/hyperlink" Target="https://en.wikipedia.org/wiki/Interlibrary_loan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</a:t>
            </a:r>
            <a:r>
              <a:rPr lang="en-US" baseline="0" dirty="0" smtClean="0"/>
              <a:t> Description of each consortia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2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Membership Requirements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Colorado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335 SWIFT libraries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Public, School, Academic, Correctional, Special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Ohio</a:t>
            </a:r>
          </a:p>
          <a:p>
            <a:r>
              <a:rPr lang="en-US" dirty="0" smtClean="0"/>
              <a:t>~120 academic libraries (</a:t>
            </a:r>
            <a:r>
              <a:rPr lang="en-US" dirty="0" err="1" smtClean="0"/>
              <a:t>OhioLINK</a:t>
            </a:r>
            <a:r>
              <a:rPr lang="en-US" dirty="0" smtClean="0"/>
              <a:t>-Ohio Library and Information Network) </a:t>
            </a:r>
          </a:p>
          <a:p>
            <a:r>
              <a:rPr lang="en-US" dirty="0" smtClean="0"/>
              <a:t>~30 public libraries and ~ 100 public library branches (Search Ohio).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Membership Requirements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7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tabLst/>
              <a:defRPr/>
            </a:pPr>
            <a:r>
              <a:rPr lang="en-US" sz="1200" smtClean="0"/>
              <a:t>Cost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1200" b="0" i="0" u="none" strike="noStrike" cap="none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24-hour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turnaround time by filling or updating to unfilled</a:t>
            </a:r>
            <a:endParaRPr lang="en-US" sz="1200" dirty="0" smtClean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1200" dirty="0" smtClean="0"/>
              <a:t>Insure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receipt by the borrowing library within 4 business days</a:t>
            </a:r>
            <a:endParaRPr lang="en-US" sz="1200" dirty="0" smtClean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1200" dirty="0" smtClean="0"/>
              <a:t>A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 least 8 weeks for the loan period.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Colorado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Libraries do not charge each other for requests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Lenders determine loan periods, renewals,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overdues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lost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charge for membership – software, training, support</a:t>
            </a:r>
          </a:p>
          <a:p>
            <a:endParaRPr lang="en-US" dirty="0" smtClean="0"/>
          </a:p>
          <a:p>
            <a:r>
              <a:rPr lang="en-US" dirty="0" smtClean="0"/>
              <a:t>Ohio</a:t>
            </a:r>
          </a:p>
          <a:p>
            <a:r>
              <a:rPr lang="en-US" dirty="0" smtClean="0"/>
              <a:t>No Charge for requests</a:t>
            </a:r>
          </a:p>
          <a:p>
            <a:r>
              <a:rPr lang="en-US" dirty="0" smtClean="0"/>
              <a:t>Fines/Fees/lost</a:t>
            </a:r>
            <a:r>
              <a:rPr lang="en-US" baseline="0" dirty="0" smtClean="0"/>
              <a:t> items due to borrowing library</a:t>
            </a:r>
          </a:p>
          <a:p>
            <a:r>
              <a:rPr lang="en-US" baseline="0" dirty="0" smtClean="0"/>
              <a:t>Statewide Standardized loan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Benefits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 Time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Avaliability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Colorado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shipment of items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Courier – statewide (1 million subsidy from the state) – per item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cost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Ohio</a:t>
            </a:r>
          </a:p>
          <a:p>
            <a:r>
              <a:rPr lang="en-US" dirty="0" smtClean="0"/>
              <a:t>Priority </a:t>
            </a:r>
          </a:p>
          <a:p>
            <a:r>
              <a:rPr lang="en-US" dirty="0" smtClean="0"/>
              <a:t>Shipping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5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Colorado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VDX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(standing for 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 Document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 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omputer software"/>
              </a:rPr>
              <a:t>software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product for 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Interlibrary loan"/>
              </a:rPr>
              <a:t>interlibrary loan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(ILL) and document request management. 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[1]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VDX was developed by UK company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Fretwell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-Downing Informatics, a company which in 2005 was taken over by 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CLC PICA"/>
              </a:rPr>
              <a:t>OCLC PICA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itself wholly acquired by 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OCLC"/>
              </a:rPr>
              <a:t>OCLC Online Computer Library Center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2007.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[1]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based software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libraries use NCIP and ISO ILL to streamline workflow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Various ILS – not a union catalog – Z39.50 servers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(Innovative, Polaris,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SirsiDynix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TLC, Koha, OCLC,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Follett, Insignia,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Auto-Graphics, Book Systems)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Positive – real time holdings and availability checking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Negative – slow searches and quality of bibliographic records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ZPortal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some use for patron initiated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VDX going away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staff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Software development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Z39.50, include our member libraries with current ILS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NCIP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 experience with D2D?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groups using III &amp; INN reach (Prospector, Marmot &amp; Flatirons)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 – dozen different ILS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API &amp; DCB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new group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experience with III?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4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Colorado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VDX going away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version of OCLC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Worldshare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OCLC acquired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D2D now replacement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Still exploring all solutions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Concentrate on two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consider resource sharing environment in 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3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CCF0-933B-4E99-BD56-F64FB4B221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8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1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32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9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7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5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3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F81BD"/>
                </a:solidFill>
              </a:rPr>
              <a:pPr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9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smtClean="0">
                <a:solidFill>
                  <a:srgbClr val="4F81BD"/>
                </a:solidFill>
              </a:rPr>
              <a:pPr defTabSz="457200"/>
              <a:t>3/7/2018</a:t>
            </a:fld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srgbClr val="4F81BD"/>
                </a:solidFill>
              </a:rPr>
              <a:pPr defTabSz="457200"/>
              <a:t>‹#›</a:t>
            </a:fld>
            <a:endParaRPr lang="en-US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1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Library consortia &amp; how they participate in resource sharing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031086"/>
            <a:ext cx="8767860" cy="1841679"/>
          </a:xfrm>
        </p:spPr>
        <p:txBody>
          <a:bodyPr/>
          <a:lstStyle/>
          <a:p>
            <a:r>
              <a:rPr lang="en-US" dirty="0" smtClean="0"/>
              <a:t>OCLC Resource Sharing Conference</a:t>
            </a:r>
          </a:p>
          <a:p>
            <a:r>
              <a:rPr lang="en-US" dirty="0" smtClean="0"/>
              <a:t>Jacksonville, Florida</a:t>
            </a:r>
          </a:p>
          <a:p>
            <a:r>
              <a:rPr lang="en-US" dirty="0" smtClean="0"/>
              <a:t>March 14,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705853"/>
            <a:ext cx="9875520" cy="537490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Bethany Sewell</a:t>
            </a:r>
          </a:p>
          <a:p>
            <a:pPr marL="45720" indent="0">
              <a:buNone/>
            </a:pPr>
            <a:r>
              <a:rPr lang="en-US" sz="2400" dirty="0"/>
              <a:t>The College of New </a:t>
            </a:r>
            <a:r>
              <a:rPr lang="en-US" sz="2400" dirty="0" smtClean="0"/>
              <a:t>Jersey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3600" dirty="0" smtClean="0"/>
              <a:t>Lori Smith</a:t>
            </a:r>
          </a:p>
          <a:p>
            <a:pPr marL="45720" indent="0">
              <a:buNone/>
            </a:pPr>
            <a:r>
              <a:rPr lang="en-US" sz="2400" dirty="0"/>
              <a:t>Colorado State </a:t>
            </a:r>
            <a:r>
              <a:rPr lang="en-US" sz="2400" dirty="0" smtClean="0"/>
              <a:t>Library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3600" dirty="0" smtClean="0"/>
              <a:t>Myra Justus</a:t>
            </a:r>
          </a:p>
          <a:p>
            <a:pPr marL="45720" indent="0">
              <a:buNone/>
            </a:pPr>
            <a:r>
              <a:rPr lang="en-US" sz="2400" dirty="0"/>
              <a:t>Cincinnati State Technical and Community College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867" y="705853"/>
            <a:ext cx="3190875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296" y="2140578"/>
            <a:ext cx="2414016" cy="12527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849" y="4141029"/>
            <a:ext cx="1624263" cy="10828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112" y="4251158"/>
            <a:ext cx="1219200" cy="8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75256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872578" y="609599"/>
            <a:ext cx="8415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</a:pPr>
            <a:r>
              <a:rPr lang="en-US" sz="6000" dirty="0">
                <a:solidFill>
                  <a:srgbClr val="4F81BD"/>
                </a:solidFill>
              </a:rPr>
              <a:t>Membership Information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866" y="1787236"/>
            <a:ext cx="3496965" cy="45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588" y="318654"/>
            <a:ext cx="9875520" cy="157941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Policy Information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865" y="1763808"/>
            <a:ext cx="3496965" cy="45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901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Shipping Information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76" y="1805371"/>
            <a:ext cx="3496965" cy="457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3" y="0"/>
            <a:ext cx="9875520" cy="272934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Consortia Software &amp; Technology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540400" y="2815966"/>
            <a:ext cx="5540360" cy="533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err="1" smtClean="0">
                <a:solidFill>
                  <a:srgbClr val="4F81BD"/>
                </a:solidFill>
              </a:rPr>
              <a:t>RapidILL</a:t>
            </a:r>
            <a:r>
              <a:rPr lang="en-US" sz="3600" dirty="0" smtClean="0">
                <a:solidFill>
                  <a:srgbClr val="4F81BD"/>
                </a:solidFill>
              </a:rPr>
              <a:t>/</a:t>
            </a:r>
            <a:r>
              <a:rPr lang="en-US" sz="3600" dirty="0" err="1" smtClean="0">
                <a:solidFill>
                  <a:srgbClr val="4F81BD"/>
                </a:solidFill>
              </a:rPr>
              <a:t>RapidR</a:t>
            </a: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VDX </a:t>
            </a: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D2D</a:t>
            </a: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err="1" smtClean="0">
                <a:solidFill>
                  <a:srgbClr val="4F81BD"/>
                </a:solidFill>
              </a:rPr>
              <a:t>Zportal</a:t>
            </a:r>
            <a:r>
              <a:rPr lang="en-US" sz="3600" dirty="0" smtClean="0">
                <a:solidFill>
                  <a:srgbClr val="4F81BD"/>
                </a:solidFill>
              </a:rPr>
              <a:t> &amp; Z39.50</a:t>
            </a: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err="1" smtClean="0">
                <a:solidFill>
                  <a:srgbClr val="4F81BD"/>
                </a:solidFill>
              </a:rPr>
              <a:t>ILLiad</a:t>
            </a: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9309" y="2815966"/>
            <a:ext cx="5809211" cy="515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Innovative </a:t>
            </a:r>
            <a:r>
              <a:rPr lang="en-US" sz="3600" dirty="0">
                <a:solidFill>
                  <a:srgbClr val="4F81BD"/>
                </a:solidFill>
              </a:rPr>
              <a:t>Integrated Library System </a:t>
            </a:r>
          </a:p>
          <a:p>
            <a:pPr marL="685800" lvl="1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Millennium/Sierra</a:t>
            </a:r>
            <a:endParaRPr lang="en-US" sz="3600" dirty="0">
              <a:solidFill>
                <a:srgbClr val="4F81BD"/>
              </a:solidFill>
            </a:endParaRPr>
          </a:p>
          <a:p>
            <a:pPr marL="685800" lvl="1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INN-REACH</a:t>
            </a: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r>
              <a:rPr lang="en-US" sz="3600" dirty="0" smtClean="0">
                <a:solidFill>
                  <a:srgbClr val="4F81BD"/>
                </a:solidFill>
              </a:rPr>
              <a:t>Various other ILS</a:t>
            </a: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4F81BD"/>
              </a:buClr>
              <a:buSzPct val="80000"/>
              <a:buFont typeface="Corbel" pitchFamily="34" charset="0"/>
              <a:buChar char="•"/>
            </a:pPr>
            <a:endParaRPr lang="en-US" sz="3600" dirty="0" smtClean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265410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Looking Toward </a:t>
            </a:r>
            <a:br>
              <a:rPr lang="en-US" sz="6000" dirty="0" smtClean="0"/>
            </a:br>
            <a:r>
              <a:rPr lang="en-US" sz="6000" dirty="0" smtClean="0"/>
              <a:t>the Future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98" y="4997541"/>
            <a:ext cx="2414016" cy="12527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250144"/>
            <a:ext cx="3190875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8738" y="5066617"/>
            <a:ext cx="2419782" cy="118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asi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268</Words>
  <Application>Microsoft Office PowerPoint</Application>
  <PresentationFormat>Widescreen</PresentationFormat>
  <Paragraphs>110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1_Basis</vt:lpstr>
      <vt:lpstr>Library consortia &amp; how they participate in resource sharing</vt:lpstr>
      <vt:lpstr>PowerPoint Presentation</vt:lpstr>
      <vt:lpstr> </vt:lpstr>
      <vt:lpstr>Policy Information</vt:lpstr>
      <vt:lpstr>Shipping Information</vt:lpstr>
      <vt:lpstr>Consortia Software &amp; Technology</vt:lpstr>
      <vt:lpstr>Looking Toward  the Future</vt:lpstr>
      <vt:lpstr>Thank you!</vt:lpstr>
    </vt:vector>
  </TitlesOfParts>
  <Company>Colorado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AspenCat user group</dc:title>
  <dc:creator>Smith, Lori</dc:creator>
  <cp:lastModifiedBy>Justus, Myra</cp:lastModifiedBy>
  <cp:revision>38</cp:revision>
  <dcterms:created xsi:type="dcterms:W3CDTF">2018-03-05T15:50:59Z</dcterms:created>
  <dcterms:modified xsi:type="dcterms:W3CDTF">2018-03-07T19:35:15Z</dcterms:modified>
</cp:coreProperties>
</file>