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60" r:id="rId3"/>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5143500" cx="9144000"/>
  <p:notesSz cx="9144000" cy="6858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3962400" cy="344488"/>
          </a:xfrm>
          <a:prstGeom prst="rect">
            <a:avLst/>
          </a:prstGeom>
          <a:noFill/>
          <a:ln>
            <a:noFill/>
          </a:ln>
        </p:spPr>
        <p:txBody>
          <a:bodyPr anchorCtr="0" anchor="t" bIns="91425" lIns="91425" spcFirstLastPara="1" rIns="91425" wrap="square" tIns="91425"/>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5180013" y="0"/>
            <a:ext cx="3962400" cy="344488"/>
          </a:xfrm>
          <a:prstGeom prst="rect">
            <a:avLst/>
          </a:prstGeom>
          <a:noFill/>
          <a:ln>
            <a:noFill/>
          </a:ln>
        </p:spPr>
        <p:txBody>
          <a:bodyPr anchorCtr="0" anchor="t" bIns="91425" lIns="91425" spcFirstLastPara="1" rIns="91425" wrap="square" tIns="91425"/>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Shape 6"/>
          <p:cNvSpPr txBox="1"/>
          <p:nvPr>
            <p:ph idx="1" type="body"/>
          </p:nvPr>
        </p:nvSpPr>
        <p:spPr>
          <a:xfrm>
            <a:off x="914400" y="3300413"/>
            <a:ext cx="7315200" cy="2700337"/>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6513513"/>
            <a:ext cx="3962400" cy="344487"/>
          </a:xfrm>
          <a:prstGeom prst="rect">
            <a:avLst/>
          </a:prstGeom>
          <a:noFill/>
          <a:ln>
            <a:noFill/>
          </a:ln>
        </p:spPr>
        <p:txBody>
          <a:bodyPr anchorCtr="0" anchor="b" bIns="91425" lIns="91425" spcFirstLastPara="1" rIns="91425" wrap="square" tIns="91425"/>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5180013" y="6513513"/>
            <a:ext cx="3962400" cy="3444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cou.on.ca/" TargetMode="External"/><Relationship Id="rId3" Type="http://schemas.openxmlformats.org/officeDocument/2006/relationships/hyperlink" Target="http://www.cou.on.ca/"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Shape 124"/>
          <p:cNvSpPr txBox="1"/>
          <p:nvPr>
            <p:ph idx="1" type="body"/>
          </p:nvPr>
        </p:nvSpPr>
        <p:spPr>
          <a:xfrm>
            <a:off x="914400" y="3300413"/>
            <a:ext cx="7315200" cy="2700337"/>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25" name="Shape 125"/>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Shape 190"/>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p:spPr>
      </p:sp>
      <p:sp>
        <p:nvSpPr>
          <p:cNvPr id="191" name="Shape 191"/>
          <p:cNvSpPr txBox="1"/>
          <p:nvPr>
            <p:ph idx="1" type="body"/>
          </p:nvPr>
        </p:nvSpPr>
        <p:spPr>
          <a:xfrm>
            <a:off x="914400" y="3300413"/>
            <a:ext cx="7315200" cy="27003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US"/>
              <a:t>To give you a sense of the population we serve - </a:t>
            </a:r>
            <a:r>
              <a:rPr lang="en-US"/>
              <a:t>The total university student population in Ontario is over 466,000 – this is about 1/3 of all the university students in Canada.</a:t>
            </a:r>
            <a:endParaRPr/>
          </a:p>
          <a:p>
            <a:pPr indent="0" lvl="0" marL="0" rtl="0">
              <a:spcBef>
                <a:spcPts val="0"/>
              </a:spcBef>
              <a:spcAft>
                <a:spcPts val="0"/>
              </a:spcAft>
              <a:buClr>
                <a:schemeClr val="dk1"/>
              </a:buClr>
              <a:buFont typeface="Arial"/>
              <a:buNone/>
            </a:pPr>
            <a:r>
              <a:rPr lang="en-US"/>
              <a:t>The population at the Ontario universities varies considerably, with the smallest and newest university, Algoma, having only about 1,400</a:t>
            </a:r>
            <a:r>
              <a:rPr lang="en-US" sz="1400">
                <a:latin typeface="Arial"/>
                <a:ea typeface="Arial"/>
                <a:cs typeface="Arial"/>
                <a:sym typeface="Arial"/>
              </a:rPr>
              <a:t> </a:t>
            </a:r>
            <a:r>
              <a:rPr lang="en-US"/>
              <a:t>and the largest, Toronto, at more than 83,000. Toronto is the largest by a considerable margin - the next largest is York with about 47,000 FTE.</a:t>
            </a:r>
            <a:endParaRPr sz="1400">
              <a:latin typeface="Arial"/>
              <a:ea typeface="Arial"/>
              <a:cs typeface="Arial"/>
              <a:sym typeface="Arial"/>
            </a:endParaRPr>
          </a:p>
          <a:p>
            <a:pPr indent="0" lvl="0" marL="0" rtl="0">
              <a:lnSpc>
                <a:spcPct val="115000"/>
              </a:lnSpc>
              <a:spcBef>
                <a:spcPts val="0"/>
              </a:spcBef>
              <a:spcAft>
                <a:spcPts val="0"/>
              </a:spcAft>
              <a:buClr>
                <a:schemeClr val="dk1"/>
              </a:buClr>
              <a:buSzPts val="1100"/>
              <a:buFont typeface="Arial"/>
              <a:buNone/>
            </a:pPr>
            <a:r>
              <a:t/>
            </a:r>
            <a:endParaRPr/>
          </a:p>
          <a:p>
            <a:pPr indent="0" lvl="0" marL="0" rtl="0">
              <a:lnSpc>
                <a:spcPct val="115000"/>
              </a:lnSpc>
              <a:spcBef>
                <a:spcPts val="0"/>
              </a:spcBef>
              <a:spcAft>
                <a:spcPts val="0"/>
              </a:spcAft>
              <a:buClr>
                <a:schemeClr val="dk1"/>
              </a:buClr>
              <a:buSzPts val="1100"/>
              <a:buFont typeface="Arial"/>
              <a:buNone/>
            </a:pPr>
            <a:r>
              <a:rPr lang="en-US"/>
              <a:t>Other factors also vary among schools  such as the demographic makeup and the programs that they offer. So there is a diversity of needs for our members and their communities. We have several 4-year undergraduate schools as well as several research intensive schools, plus some specialized institutions such as a military college (RMC) and a Fine Arts university (OCADU).</a:t>
            </a:r>
            <a:endParaRPr/>
          </a:p>
          <a:p>
            <a:pPr indent="0" lvl="0" marL="0">
              <a:spcBef>
                <a:spcPts val="0"/>
              </a:spcBef>
              <a:spcAft>
                <a:spcPts val="0"/>
              </a:spcAft>
              <a:buNone/>
            </a:pPr>
            <a:r>
              <a:t/>
            </a:r>
            <a:endParaRPr/>
          </a:p>
        </p:txBody>
      </p:sp>
      <p:sp>
        <p:nvSpPr>
          <p:cNvPr id="192" name="Shape 192"/>
          <p:cNvSpPr txBox="1"/>
          <p:nvPr>
            <p:ph idx="12" type="sldNum"/>
          </p:nvPr>
        </p:nvSpPr>
        <p:spPr>
          <a:xfrm>
            <a:off x="5180013" y="6513513"/>
            <a:ext cx="3962400" cy="3444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Shape 200"/>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p:spPr>
      </p:sp>
      <p:sp>
        <p:nvSpPr>
          <p:cNvPr id="201" name="Shape 201"/>
          <p:cNvSpPr txBox="1"/>
          <p:nvPr>
            <p:ph idx="1" type="body"/>
          </p:nvPr>
        </p:nvSpPr>
        <p:spPr>
          <a:xfrm>
            <a:off x="914400" y="3300413"/>
            <a:ext cx="7315200" cy="2700300"/>
          </a:xfrm>
          <a:prstGeom prst="rect">
            <a:avLst/>
          </a:prstGeom>
        </p:spPr>
        <p:txBody>
          <a:bodyPr anchorCtr="0" anchor="t" bIns="91425" lIns="91425" spcFirstLastPara="1" rIns="91425" wrap="square" tIns="91425">
            <a:noAutofit/>
          </a:bodyPr>
          <a:lstStyle/>
          <a:p>
            <a:pPr indent="0" lvl="0" marL="0" rtl="0">
              <a:lnSpc>
                <a:spcPct val="90000"/>
              </a:lnSpc>
              <a:spcBef>
                <a:spcPts val="0"/>
              </a:spcBef>
              <a:spcAft>
                <a:spcPts val="0"/>
              </a:spcAft>
              <a:buClr>
                <a:schemeClr val="dk1"/>
              </a:buClr>
              <a:buFont typeface="Arial"/>
              <a:buNone/>
            </a:pPr>
            <a:r>
              <a:rPr lang="en-US"/>
              <a:t>OCUL is a member-driven organization. </a:t>
            </a:r>
            <a:r>
              <a:rPr lang="en-US"/>
              <a:t>We have a longstanding commitment to work together to maximize our collective expertise and resources. We see ourselves as collaborating to support Canada’s knowledge economy by providing the information tools and access essential for high quality education and research in Ontario’s universities.</a:t>
            </a:r>
            <a:endParaRPr/>
          </a:p>
          <a:p>
            <a:pPr indent="0" lvl="0" marL="0" rtl="0">
              <a:lnSpc>
                <a:spcPct val="90000"/>
              </a:lnSpc>
              <a:spcBef>
                <a:spcPts val="0"/>
              </a:spcBef>
              <a:spcAft>
                <a:spcPts val="0"/>
              </a:spcAft>
              <a:buClr>
                <a:schemeClr val="dk1"/>
              </a:buClr>
              <a:buFont typeface="Arial"/>
              <a:buNone/>
            </a:pPr>
            <a:r>
              <a:t/>
            </a:r>
            <a:endParaRPr/>
          </a:p>
          <a:p>
            <a:pPr indent="0" lvl="0" marL="0" rtl="0">
              <a:lnSpc>
                <a:spcPct val="90000"/>
              </a:lnSpc>
              <a:spcBef>
                <a:spcPts val="0"/>
              </a:spcBef>
              <a:spcAft>
                <a:spcPts val="0"/>
              </a:spcAft>
              <a:buClr>
                <a:schemeClr val="dk1"/>
              </a:buClr>
              <a:buFont typeface="Arial"/>
              <a:buNone/>
            </a:pPr>
            <a:r>
              <a:rPr lang="en-US"/>
              <a:t>We are funded directly by membership contributions from the libraries; there is a fairly complicated costing formula to calculate each member’s portion. Some services have been expanded beyond the scope of the consortium to other provinces in Canada, so there is a bit of revenue generated from those as well. </a:t>
            </a:r>
            <a:endParaRPr sz="1400"/>
          </a:p>
          <a:p>
            <a:pPr indent="0" lvl="0" marL="0" rtl="0">
              <a:lnSpc>
                <a:spcPct val="90000"/>
              </a:lnSpc>
              <a:spcBef>
                <a:spcPts val="0"/>
              </a:spcBef>
              <a:spcAft>
                <a:spcPts val="0"/>
              </a:spcAft>
              <a:buClr>
                <a:schemeClr val="dk1"/>
              </a:buClr>
              <a:buFont typeface="Arial"/>
              <a:buNone/>
            </a:pPr>
            <a:r>
              <a:t/>
            </a:r>
            <a:endParaRPr/>
          </a:p>
          <a:p>
            <a:pPr indent="0" lvl="0" marL="0" rtl="0">
              <a:lnSpc>
                <a:spcPct val="90000"/>
              </a:lnSpc>
              <a:spcBef>
                <a:spcPts val="0"/>
              </a:spcBef>
              <a:spcAft>
                <a:spcPts val="0"/>
              </a:spcAft>
              <a:buClr>
                <a:schemeClr val="dk1"/>
              </a:buClr>
              <a:buFont typeface="Arial"/>
              <a:buNone/>
            </a:pPr>
            <a:r>
              <a:rPr lang="en-US"/>
              <a:t>OCUL is continually building on an established record of leadership in the shared development of innovative digital library services and collections. We have received several national and provincial grants to develop infrastructure and shared services, which have since been folded into the ongoing services provided to members. </a:t>
            </a:r>
            <a:endParaRPr sz="1400"/>
          </a:p>
          <a:p>
            <a:pPr indent="0" lvl="0" marL="0" rtl="0">
              <a:spcBef>
                <a:spcPts val="0"/>
              </a:spcBef>
              <a:spcAft>
                <a:spcPts val="0"/>
              </a:spcAft>
              <a:buNone/>
            </a:pPr>
            <a:r>
              <a:t/>
            </a:r>
            <a:endParaRPr/>
          </a:p>
        </p:txBody>
      </p:sp>
      <p:sp>
        <p:nvSpPr>
          <p:cNvPr id="202" name="Shape 202"/>
          <p:cNvSpPr txBox="1"/>
          <p:nvPr>
            <p:ph idx="12" type="sldNum"/>
          </p:nvPr>
        </p:nvSpPr>
        <p:spPr>
          <a:xfrm>
            <a:off x="5180013" y="6513513"/>
            <a:ext cx="3962400" cy="344400"/>
          </a:xfrm>
          <a:prstGeom prst="rect">
            <a:avLst/>
          </a:prstGeom>
        </p:spPr>
        <p:txBody>
          <a:bodyPr anchorCtr="0" anchor="b"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Shape 207"/>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p:spPr>
      </p:sp>
      <p:sp>
        <p:nvSpPr>
          <p:cNvPr id="208" name="Shape 208"/>
          <p:cNvSpPr txBox="1"/>
          <p:nvPr>
            <p:ph idx="1" type="body"/>
          </p:nvPr>
        </p:nvSpPr>
        <p:spPr>
          <a:xfrm>
            <a:off x="914400" y="3300413"/>
            <a:ext cx="7315200" cy="27003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Clr>
                <a:schemeClr val="dk1"/>
              </a:buClr>
              <a:buSzPts val="1100"/>
              <a:buFont typeface="Arial"/>
              <a:buNone/>
            </a:pPr>
            <a:r>
              <a:rPr lang="en-US"/>
              <a:t>Scholars Portal is the service arm of OCUL and it is basically the group of services that make up the shared digital infrastructure mentioned earlier. </a:t>
            </a:r>
            <a:r>
              <a:rPr lang="en-US">
                <a:latin typeface="Arial"/>
                <a:ea typeface="Arial"/>
                <a:cs typeface="Arial"/>
                <a:sym typeface="Arial"/>
              </a:rPr>
              <a:t>It was established in 2002 as a way to implement OCUL’s planning and direction.</a:t>
            </a:r>
            <a:endParaRPr>
              <a:latin typeface="Arial"/>
              <a:ea typeface="Arial"/>
              <a:cs typeface="Arial"/>
              <a:sym typeface="Arial"/>
            </a:endParaRPr>
          </a:p>
          <a:p>
            <a:pPr indent="0" lvl="0" marL="0" rtl="0">
              <a:lnSpc>
                <a:spcPct val="115000"/>
              </a:lnSpc>
              <a:spcBef>
                <a:spcPts val="0"/>
              </a:spcBef>
              <a:spcAft>
                <a:spcPts val="0"/>
              </a:spcAft>
              <a:buClr>
                <a:schemeClr val="dk1"/>
              </a:buClr>
              <a:buSzPts val="1100"/>
              <a:buFont typeface="Arial"/>
              <a:buNone/>
            </a:pPr>
            <a:r>
              <a:t/>
            </a:r>
            <a:endParaRPr/>
          </a:p>
          <a:p>
            <a:pPr indent="0" lvl="0" marL="0" rtl="0">
              <a:lnSpc>
                <a:spcPct val="115000"/>
              </a:lnSpc>
              <a:spcBef>
                <a:spcPts val="0"/>
              </a:spcBef>
              <a:spcAft>
                <a:spcPts val="0"/>
              </a:spcAft>
              <a:buClr>
                <a:schemeClr val="dk1"/>
              </a:buClr>
              <a:buSzPts val="1100"/>
              <a:buFont typeface="Arial"/>
              <a:buNone/>
            </a:pPr>
            <a:r>
              <a:rPr lang="en-US"/>
              <a:t>This is a screen shot of our current website (under revision). The background is a photo of part of our office at the University of Toronto.</a:t>
            </a:r>
            <a:endParaRPr/>
          </a:p>
          <a:p>
            <a:pPr indent="0" lvl="0" marL="0">
              <a:spcBef>
                <a:spcPts val="0"/>
              </a:spcBef>
              <a:spcAft>
                <a:spcPts val="0"/>
              </a:spcAft>
              <a:buNone/>
            </a:pPr>
            <a:r>
              <a:t/>
            </a:r>
            <a:endParaRPr/>
          </a:p>
          <a:p>
            <a:pPr indent="0" lvl="0" marL="0">
              <a:spcBef>
                <a:spcPts val="0"/>
              </a:spcBef>
              <a:spcAft>
                <a:spcPts val="0"/>
              </a:spcAft>
              <a:buNone/>
            </a:pPr>
            <a:r>
              <a:rPr lang="en-US"/>
              <a:t>SP staff include librarians, programmers, and systems/network admins. The team are employees of one of the OCUL member libraries, University of Toronto. </a:t>
            </a:r>
            <a:r>
              <a:rPr lang="en-US"/>
              <a:t>UTL acts as the service provider; they pay into OCUL membership like the other 20 schools, but a portion of the fees goes back to them to pay for staff salaries and HR expenses.</a:t>
            </a:r>
            <a:endParaRPr/>
          </a:p>
        </p:txBody>
      </p:sp>
      <p:sp>
        <p:nvSpPr>
          <p:cNvPr id="209" name="Shape 209"/>
          <p:cNvSpPr txBox="1"/>
          <p:nvPr>
            <p:ph idx="12" type="sldNum"/>
          </p:nvPr>
        </p:nvSpPr>
        <p:spPr>
          <a:xfrm>
            <a:off x="5180013" y="6513513"/>
            <a:ext cx="3962400" cy="3444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Shape 215"/>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p:spPr>
      </p:sp>
      <p:sp>
        <p:nvSpPr>
          <p:cNvPr id="216" name="Shape 216"/>
          <p:cNvSpPr txBox="1"/>
          <p:nvPr>
            <p:ph idx="1" type="body"/>
          </p:nvPr>
        </p:nvSpPr>
        <p:spPr>
          <a:xfrm>
            <a:off x="914400" y="3300413"/>
            <a:ext cx="7315200" cy="2700300"/>
          </a:xfrm>
          <a:prstGeom prst="rect">
            <a:avLst/>
          </a:prstGeom>
        </p:spPr>
        <p:txBody>
          <a:bodyPr anchorCtr="0" anchor="t" bIns="91425" lIns="91425" spcFirstLastPara="1" rIns="91425" wrap="square" tIns="91425">
            <a:noAutofit/>
          </a:bodyPr>
          <a:lstStyle/>
          <a:p>
            <a:pPr indent="0" lvl="0" marL="0" rtl="0">
              <a:lnSpc>
                <a:spcPct val="115000"/>
              </a:lnSpc>
              <a:spcBef>
                <a:spcPts val="600"/>
              </a:spcBef>
              <a:spcAft>
                <a:spcPts val="0"/>
              </a:spcAft>
              <a:buClr>
                <a:schemeClr val="dk1"/>
              </a:buClr>
              <a:buSzPts val="1100"/>
              <a:buFont typeface="Arial"/>
              <a:buNone/>
            </a:pPr>
            <a:r>
              <a:rPr lang="en-US">
                <a:latin typeface="Arial"/>
                <a:ea typeface="Arial"/>
                <a:cs typeface="Arial"/>
                <a:sym typeface="Arial"/>
              </a:rPr>
              <a:t>SP provides a wide variety of services to students, librarians, faculty and staff at OCUL member institutions. Services are broadly characterized in 2 types - content repositories and member services.</a:t>
            </a:r>
            <a:endParaRPr/>
          </a:p>
          <a:p>
            <a:pPr indent="0" lvl="0" marL="0" rtl="0">
              <a:lnSpc>
                <a:spcPct val="115000"/>
              </a:lnSpc>
              <a:spcBef>
                <a:spcPts val="0"/>
              </a:spcBef>
              <a:spcAft>
                <a:spcPts val="0"/>
              </a:spcAft>
              <a:buClr>
                <a:schemeClr val="dk1"/>
              </a:buClr>
              <a:buSzPts val="1100"/>
              <a:buFont typeface="Arial"/>
              <a:buNone/>
            </a:pPr>
            <a:r>
              <a:t/>
            </a:r>
            <a:endParaRPr/>
          </a:p>
          <a:p>
            <a:pPr indent="0" lvl="0" marL="0" rtl="0">
              <a:lnSpc>
                <a:spcPct val="115000"/>
              </a:lnSpc>
              <a:spcBef>
                <a:spcPts val="0"/>
              </a:spcBef>
              <a:spcAft>
                <a:spcPts val="0"/>
              </a:spcAft>
              <a:buClr>
                <a:schemeClr val="dk1"/>
              </a:buClr>
              <a:buSzPts val="1100"/>
              <a:buFont typeface="Arial"/>
              <a:buNone/>
            </a:pPr>
            <a:r>
              <a:rPr lang="en-US"/>
              <a:t>Timeline slide, to highlight </a:t>
            </a:r>
            <a:r>
              <a:rPr lang="en-US"/>
              <a:t>RACER (our ILL service) - very well-known and well-used service – it was the first service of Scholars Portal, launched in 2002 and went live to users in 2003.</a:t>
            </a:r>
            <a:endParaRPr/>
          </a:p>
          <a:p>
            <a:pPr indent="0" lvl="0" marL="0">
              <a:spcBef>
                <a:spcPts val="0"/>
              </a:spcBef>
              <a:spcAft>
                <a:spcPts val="0"/>
              </a:spcAft>
              <a:buNone/>
            </a:pPr>
            <a:r>
              <a:t/>
            </a:r>
            <a:endParaRPr/>
          </a:p>
        </p:txBody>
      </p:sp>
      <p:sp>
        <p:nvSpPr>
          <p:cNvPr id="217" name="Shape 217"/>
          <p:cNvSpPr txBox="1"/>
          <p:nvPr>
            <p:ph idx="12" type="sldNum"/>
          </p:nvPr>
        </p:nvSpPr>
        <p:spPr>
          <a:xfrm>
            <a:off x="5180013" y="6513513"/>
            <a:ext cx="3962400" cy="3444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Shape 224"/>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p:spPr>
      </p:sp>
      <p:sp>
        <p:nvSpPr>
          <p:cNvPr id="225" name="Shape 225"/>
          <p:cNvSpPr txBox="1"/>
          <p:nvPr>
            <p:ph idx="1" type="body"/>
          </p:nvPr>
        </p:nvSpPr>
        <p:spPr>
          <a:xfrm>
            <a:off x="914400" y="3300413"/>
            <a:ext cx="7315200" cy="27003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Clr>
                <a:schemeClr val="dk1"/>
              </a:buClr>
              <a:buSzPts val="1100"/>
              <a:buFont typeface="Arial"/>
              <a:buNone/>
            </a:pPr>
            <a:r>
              <a:rPr lang="en-US"/>
              <a:t>One additional benefit to the membership is joining a community. Membership in the OCUL Communities is open to anyone within an OCUL institution</a:t>
            </a:r>
            <a:endParaRPr/>
          </a:p>
          <a:p>
            <a:pPr indent="0" lvl="0" marL="0" rtl="0">
              <a:lnSpc>
                <a:spcPct val="115000"/>
              </a:lnSpc>
              <a:spcBef>
                <a:spcPts val="0"/>
              </a:spcBef>
              <a:spcAft>
                <a:spcPts val="0"/>
              </a:spcAft>
              <a:buClr>
                <a:schemeClr val="dk1"/>
              </a:buClr>
              <a:buSzPts val="1100"/>
              <a:buFont typeface="Arial"/>
              <a:buNone/>
            </a:pPr>
            <a:r>
              <a:t/>
            </a:r>
            <a:endParaRPr/>
          </a:p>
          <a:p>
            <a:pPr indent="0" lvl="0" marL="0" rtl="0">
              <a:lnSpc>
                <a:spcPct val="115000"/>
              </a:lnSpc>
              <a:spcBef>
                <a:spcPts val="0"/>
              </a:spcBef>
              <a:spcAft>
                <a:spcPts val="0"/>
              </a:spcAft>
              <a:buClr>
                <a:schemeClr val="dk1"/>
              </a:buClr>
              <a:buSzPts val="1100"/>
              <a:buFont typeface="Arial"/>
              <a:buNone/>
            </a:pPr>
            <a:r>
              <a:rPr lang="en-US"/>
              <a:t>These communities are often where people first become involved with OCUL and are where they are able to contribute to and maintain interest in a topic they are either directly responsible for at the schools, or one they have a keen interest in.</a:t>
            </a:r>
            <a:endParaRPr/>
          </a:p>
          <a:p>
            <a:pPr indent="0" lvl="0" marL="0" rtl="0">
              <a:lnSpc>
                <a:spcPct val="115000"/>
              </a:lnSpc>
              <a:spcBef>
                <a:spcPts val="0"/>
              </a:spcBef>
              <a:spcAft>
                <a:spcPts val="0"/>
              </a:spcAft>
              <a:buClr>
                <a:schemeClr val="dk1"/>
              </a:buClr>
              <a:buSzPts val="1100"/>
              <a:buFont typeface="Arial"/>
              <a:buNone/>
            </a:pPr>
            <a:r>
              <a:rPr lang="en-US"/>
              <a:t> </a:t>
            </a:r>
            <a:endParaRPr/>
          </a:p>
          <a:p>
            <a:pPr indent="0" lvl="0" marL="0" rtl="0">
              <a:spcBef>
                <a:spcPts val="0"/>
              </a:spcBef>
              <a:spcAft>
                <a:spcPts val="0"/>
              </a:spcAft>
              <a:buClr>
                <a:schemeClr val="dk1"/>
              </a:buClr>
              <a:buSzPts val="1100"/>
              <a:buFont typeface="Arial"/>
              <a:buNone/>
            </a:pPr>
            <a:r>
              <a:rPr lang="en-US"/>
              <a:t>Membership in the OCUL Communities is open to anyone within an OCUL institution. Currently we have over 200 staff at the libraries who are community members. Communities are provided with communication tools from the OCUL office, and are asked to submit a short annual report, but actual activities vary widely.</a:t>
            </a:r>
            <a:endParaRPr/>
          </a:p>
          <a:p>
            <a:pPr indent="0" lvl="0" marL="0" rtl="0">
              <a:lnSpc>
                <a:spcPct val="115000"/>
              </a:lnSpc>
              <a:spcBef>
                <a:spcPts val="0"/>
              </a:spcBef>
              <a:spcAft>
                <a:spcPts val="0"/>
              </a:spcAft>
              <a:buNone/>
            </a:pPr>
            <a:r>
              <a:t/>
            </a:r>
            <a:endParaRPr/>
          </a:p>
          <a:p>
            <a:pPr indent="0" lvl="0" marL="0" rtl="0">
              <a:lnSpc>
                <a:spcPct val="115000"/>
              </a:lnSpc>
              <a:spcBef>
                <a:spcPts val="0"/>
              </a:spcBef>
              <a:spcAft>
                <a:spcPts val="0"/>
              </a:spcAft>
              <a:buNone/>
            </a:pPr>
            <a:r>
              <a:rPr lang="en-US"/>
              <a:t>Resource sharing community is the longest standing and also one of the largest, since it represents a service that exists at every library. The membership is a mix of frontline staff and managers but tends to be more manager-level and discussions are more </a:t>
            </a:r>
            <a:r>
              <a:rPr lang="en-US"/>
              <a:t>overarching</a:t>
            </a:r>
            <a:r>
              <a:rPr lang="en-US"/>
              <a:t>, looking at future opportunities or ways to revamp service, not focused on daily user issues. We have a separate listserv which is operations-focused.</a:t>
            </a:r>
            <a:endParaRPr/>
          </a:p>
          <a:p>
            <a:pPr indent="0" lvl="0" marL="0">
              <a:spcBef>
                <a:spcPts val="0"/>
              </a:spcBef>
              <a:spcAft>
                <a:spcPts val="0"/>
              </a:spcAft>
              <a:buNone/>
            </a:pPr>
            <a:r>
              <a:t/>
            </a:r>
            <a:endParaRPr/>
          </a:p>
          <a:p>
            <a:pPr indent="0" lvl="0" marL="0" rtl="0">
              <a:spcBef>
                <a:spcPts val="0"/>
              </a:spcBef>
              <a:spcAft>
                <a:spcPts val="0"/>
              </a:spcAft>
              <a:buNone/>
            </a:pPr>
            <a:r>
              <a:rPr lang="en-US"/>
              <a:t>So, all of this to say that ILL services in our consortium exist as part of a wide variety of other services and benefits that member university libraries have access to.</a:t>
            </a:r>
            <a:endParaRPr/>
          </a:p>
        </p:txBody>
      </p:sp>
      <p:sp>
        <p:nvSpPr>
          <p:cNvPr id="226" name="Shape 226"/>
          <p:cNvSpPr txBox="1"/>
          <p:nvPr>
            <p:ph idx="12" type="sldNum"/>
          </p:nvPr>
        </p:nvSpPr>
        <p:spPr>
          <a:xfrm>
            <a:off x="5180013" y="6513513"/>
            <a:ext cx="3962400" cy="344400"/>
          </a:xfrm>
          <a:prstGeom prst="rect">
            <a:avLst/>
          </a:prstGeom>
        </p:spPr>
        <p:txBody>
          <a:bodyPr anchorCtr="0" anchor="b" bIns="45700" lIns="91425" spcFirstLastPara="1" rIns="91425" wrap="square" tIns="45700">
            <a:noAutofit/>
          </a:bodyPr>
          <a:lstStyle/>
          <a:p>
            <a:pPr indent="0" lvl="0" marL="0" rtl="0">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Shape 231"/>
          <p:cNvSpPr txBox="1"/>
          <p:nvPr>
            <p:ph idx="1" type="body"/>
          </p:nvPr>
        </p:nvSpPr>
        <p:spPr>
          <a:xfrm>
            <a:off x="914400" y="3300413"/>
            <a:ext cx="7315200" cy="2700337"/>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232" name="Shape 232"/>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Shape 239"/>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p:spPr>
      </p:sp>
      <p:sp>
        <p:nvSpPr>
          <p:cNvPr id="240" name="Shape 240"/>
          <p:cNvSpPr txBox="1"/>
          <p:nvPr>
            <p:ph idx="1" type="body"/>
          </p:nvPr>
        </p:nvSpPr>
        <p:spPr>
          <a:xfrm>
            <a:off x="914400" y="3300413"/>
            <a:ext cx="7315200" cy="27003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Minitex is a consortium based at the University of Minnesota in Minneapolis. </a:t>
            </a:r>
            <a:r>
              <a:rPr i="1" lang="en-US">
                <a:latin typeface="Arial"/>
                <a:ea typeface="Arial"/>
                <a:cs typeface="Arial"/>
                <a:sym typeface="Arial"/>
              </a:rPr>
              <a:t> It </a:t>
            </a:r>
            <a:r>
              <a:rPr lang="en-US">
                <a:latin typeface="Arial"/>
                <a:ea typeface="Arial"/>
                <a:cs typeface="Arial"/>
                <a:sym typeface="Arial"/>
              </a:rPr>
              <a:t>started as a pilot project in 1969. In the 1960s, interlibrary loan was actually pretty rare - there wasn’t an OCLC database telling us where an item was owned. With few exceptions, ILL was reserved for academics, which usually meant faculty or graduate students. Interlibrary loan was cumbersome, often being arranged between librarians over the phone and sometimes required a patron to physically go to the lending library in person to use the item. Librarians were beginning to realize that sharing knowledge needed to be more accessible. ALA was encouraging libraries to share local information resources more broadly. Many Consortia developed around this time to assist libraries with creating sustainable ways to share their collections. </a:t>
            </a:r>
            <a:endParaRPr/>
          </a:p>
        </p:txBody>
      </p:sp>
      <p:sp>
        <p:nvSpPr>
          <p:cNvPr id="241" name="Shape 241"/>
          <p:cNvSpPr txBox="1"/>
          <p:nvPr>
            <p:ph idx="12" type="sldNum"/>
          </p:nvPr>
        </p:nvSpPr>
        <p:spPr>
          <a:xfrm>
            <a:off x="5180013" y="6513513"/>
            <a:ext cx="3962400" cy="3444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Shape 249"/>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p:spPr>
      </p:sp>
      <p:sp>
        <p:nvSpPr>
          <p:cNvPr id="250" name="Shape 250"/>
          <p:cNvSpPr txBox="1"/>
          <p:nvPr>
            <p:ph idx="1" type="body"/>
          </p:nvPr>
        </p:nvSpPr>
        <p:spPr>
          <a:xfrm>
            <a:off x="914400" y="3300413"/>
            <a:ext cx="7315200" cy="27003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US">
                <a:latin typeface="Arial"/>
                <a:ea typeface="Arial"/>
                <a:cs typeface="Arial"/>
                <a:sym typeface="Arial"/>
              </a:rPr>
              <a:t>Minitex is funded by the Minnesota state legislature and includes 376 libraries - there are no fees for borrowing or lending. We do also have contracts and work closely with North Dakota and South Dakota libraries, and we have a sharing agreement with Wisconsin libraries as well. </a:t>
            </a:r>
            <a:endParaRPr/>
          </a:p>
        </p:txBody>
      </p:sp>
      <p:sp>
        <p:nvSpPr>
          <p:cNvPr id="251" name="Shape 251"/>
          <p:cNvSpPr txBox="1"/>
          <p:nvPr>
            <p:ph idx="12" type="sldNum"/>
          </p:nvPr>
        </p:nvSpPr>
        <p:spPr>
          <a:xfrm>
            <a:off x="5180013" y="6513513"/>
            <a:ext cx="3962400" cy="3444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Shape 258"/>
          <p:cNvSpPr txBox="1"/>
          <p:nvPr>
            <p:ph idx="1" type="body"/>
          </p:nvPr>
        </p:nvSpPr>
        <p:spPr>
          <a:xfrm>
            <a:off x="914400" y="3300413"/>
            <a:ext cx="7315200" cy="2700337"/>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US">
                <a:latin typeface="Arial"/>
                <a:ea typeface="Arial"/>
                <a:cs typeface="Arial"/>
                <a:sym typeface="Arial"/>
              </a:rPr>
              <a:t>Participating libraries must have a shareable collection and be staffed by a librarian.Libraries include academic, public, state agency, high school and hospital libraries, but no corporate or for profit libraries.  </a:t>
            </a:r>
            <a:endParaRPr>
              <a:latin typeface="Arial"/>
              <a:ea typeface="Arial"/>
              <a:cs typeface="Arial"/>
              <a:sym typeface="Arial"/>
            </a:endParaRPr>
          </a:p>
          <a:p>
            <a:pPr indent="0" lvl="0" marL="0" rtl="0">
              <a:spcBef>
                <a:spcPts val="0"/>
              </a:spcBef>
              <a:spcAft>
                <a:spcPts val="0"/>
              </a:spcAft>
              <a:buNone/>
            </a:pPr>
            <a:r>
              <a:t/>
            </a:r>
            <a:endParaRPr/>
          </a:p>
          <a:p>
            <a:pPr indent="0" lvl="0" marL="0" rtl="0">
              <a:lnSpc>
                <a:spcPct val="115000"/>
              </a:lnSpc>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a:spcBef>
                <a:spcPts val="0"/>
              </a:spcBef>
              <a:spcAft>
                <a:spcPts val="0"/>
              </a:spcAft>
              <a:buNone/>
            </a:pPr>
            <a:r>
              <a:t/>
            </a:r>
            <a:endParaRPr/>
          </a:p>
        </p:txBody>
      </p:sp>
      <p:sp>
        <p:nvSpPr>
          <p:cNvPr id="259" name="Shape 259"/>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Shape 267"/>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p:spPr>
      </p:sp>
      <p:sp>
        <p:nvSpPr>
          <p:cNvPr id="268" name="Shape 268"/>
          <p:cNvSpPr txBox="1"/>
          <p:nvPr>
            <p:ph idx="1" type="body"/>
          </p:nvPr>
        </p:nvSpPr>
        <p:spPr>
          <a:xfrm>
            <a:off x="914400" y="3300413"/>
            <a:ext cx="7315200" cy="27003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Having a headquarters at the University of Minnesota campus allows us access to a major research library’s collection. That is significant because we search over 80,000 requests a year at campus libraries. In addition to the physical collection, last year, we were able to fill over 40,000 requests using licensed electronic resources of the University libraries.  </a:t>
            </a:r>
            <a:endParaRPr/>
          </a:p>
        </p:txBody>
      </p:sp>
      <p:sp>
        <p:nvSpPr>
          <p:cNvPr id="269" name="Shape 269"/>
          <p:cNvSpPr txBox="1"/>
          <p:nvPr>
            <p:ph idx="12" type="sldNum"/>
          </p:nvPr>
        </p:nvSpPr>
        <p:spPr>
          <a:xfrm>
            <a:off x="5180013" y="6513513"/>
            <a:ext cx="3962400" cy="3444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Shape 130"/>
          <p:cNvSpPr txBox="1"/>
          <p:nvPr>
            <p:ph idx="1" type="body"/>
          </p:nvPr>
        </p:nvSpPr>
        <p:spPr>
          <a:xfrm>
            <a:off x="914400" y="3300413"/>
            <a:ext cx="7315200" cy="2700337"/>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31" name="Shape 131"/>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Shape 276"/>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p:spPr>
      </p:sp>
      <p:sp>
        <p:nvSpPr>
          <p:cNvPr id="277" name="Shape 277"/>
          <p:cNvSpPr txBox="1"/>
          <p:nvPr>
            <p:ph idx="1" type="body"/>
          </p:nvPr>
        </p:nvSpPr>
        <p:spPr>
          <a:xfrm>
            <a:off x="914400" y="3300413"/>
            <a:ext cx="7315200" cy="27003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As part of the ILL service, Minitex runs a centralized overnight delivery service.  The building where delivery is housed was specially designed to handle the massive amounts of materials moving through our delivery hub every day. We have staff processing materials from 7am to 11pm, Monday - Friday and limited processing on Saturday. There is a secure underground loading dock that can be accessed by our couriers 24 hours a day. Last year, our delivery staff shipped over 942,000 items.</a:t>
            </a:r>
            <a:endParaRPr>
              <a:latin typeface="Arial"/>
              <a:ea typeface="Arial"/>
              <a:cs typeface="Arial"/>
              <a:sym typeface="Arial"/>
            </a:endParaRPr>
          </a:p>
          <a:p>
            <a:pPr indent="0" lvl="0" marL="0">
              <a:spcBef>
                <a:spcPts val="0"/>
              </a:spcBef>
              <a:spcAft>
                <a:spcPts val="0"/>
              </a:spcAft>
              <a:buNone/>
            </a:pPr>
            <a:r>
              <a:t/>
            </a:r>
            <a:endParaRPr/>
          </a:p>
        </p:txBody>
      </p:sp>
      <p:sp>
        <p:nvSpPr>
          <p:cNvPr id="278" name="Shape 278"/>
          <p:cNvSpPr txBox="1"/>
          <p:nvPr>
            <p:ph idx="12" type="sldNum"/>
          </p:nvPr>
        </p:nvSpPr>
        <p:spPr>
          <a:xfrm>
            <a:off x="5180013" y="6513513"/>
            <a:ext cx="3962400" cy="3444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Shape 284"/>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p:spPr>
      </p:sp>
      <p:sp>
        <p:nvSpPr>
          <p:cNvPr id="285" name="Shape 285"/>
          <p:cNvSpPr txBox="1"/>
          <p:nvPr>
            <p:ph idx="1" type="body"/>
          </p:nvPr>
        </p:nvSpPr>
        <p:spPr>
          <a:xfrm>
            <a:off x="914400" y="3300413"/>
            <a:ext cx="7315200" cy="27003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MNLINK was launched in 2004 has discovery and interlibrary loan. It is available to anyone in the state of Minnesota with a public library card. </a:t>
            </a:r>
            <a:endParaRPr>
              <a:latin typeface="Arial"/>
              <a:ea typeface="Arial"/>
              <a:cs typeface="Arial"/>
              <a:sym typeface="Arial"/>
            </a:endParaRPr>
          </a:p>
          <a:p>
            <a:pPr indent="0" lvl="0" marL="0" rtl="0">
              <a:lnSpc>
                <a:spcPct val="115000"/>
              </a:lnSpc>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MNLINK combines a set of unique features:</a:t>
            </a:r>
            <a:endParaRPr>
              <a:latin typeface="Arial"/>
              <a:ea typeface="Arial"/>
              <a:cs typeface="Arial"/>
              <a:sym typeface="Arial"/>
            </a:endParaRPr>
          </a:p>
          <a:p>
            <a:pPr indent="-304800" lvl="0" marL="457200" rtl="0">
              <a:lnSpc>
                <a:spcPct val="115000"/>
              </a:lnSpc>
              <a:spcBef>
                <a:spcPts val="0"/>
              </a:spcBef>
              <a:spcAft>
                <a:spcPts val="0"/>
              </a:spcAft>
              <a:buClr>
                <a:schemeClr val="dk1"/>
              </a:buClr>
              <a:buSzPts val="1200"/>
              <a:buChar char="●"/>
            </a:pPr>
            <a:r>
              <a:rPr lang="en-US">
                <a:latin typeface="Arial"/>
                <a:ea typeface="Arial"/>
                <a:cs typeface="Arial"/>
                <a:sym typeface="Arial"/>
              </a:rPr>
              <a:t>It has a patron focused discovery system</a:t>
            </a:r>
            <a:endParaRPr>
              <a:latin typeface="Arial"/>
              <a:ea typeface="Arial"/>
              <a:cs typeface="Arial"/>
              <a:sym typeface="Arial"/>
            </a:endParaRPr>
          </a:p>
          <a:p>
            <a:pPr indent="-304800" lvl="0" marL="457200" rtl="0">
              <a:lnSpc>
                <a:spcPct val="115000"/>
              </a:lnSpc>
              <a:spcBef>
                <a:spcPts val="0"/>
              </a:spcBef>
              <a:spcAft>
                <a:spcPts val="0"/>
              </a:spcAft>
              <a:buClr>
                <a:schemeClr val="dk1"/>
              </a:buClr>
              <a:buSzPts val="1200"/>
              <a:buChar char="●"/>
            </a:pPr>
            <a:r>
              <a:rPr lang="en-US">
                <a:latin typeface="Arial"/>
                <a:ea typeface="Arial"/>
                <a:cs typeface="Arial"/>
                <a:sym typeface="Arial"/>
              </a:rPr>
              <a:t>It includes the catalogs of public, academic and other library types in the Minitex region</a:t>
            </a:r>
            <a:endParaRPr>
              <a:latin typeface="Arial"/>
              <a:ea typeface="Arial"/>
              <a:cs typeface="Arial"/>
              <a:sym typeface="Arial"/>
            </a:endParaRPr>
          </a:p>
          <a:p>
            <a:pPr indent="-304800" lvl="0" marL="457200" rtl="0">
              <a:lnSpc>
                <a:spcPct val="115000"/>
              </a:lnSpc>
              <a:spcBef>
                <a:spcPts val="0"/>
              </a:spcBef>
              <a:spcAft>
                <a:spcPts val="0"/>
              </a:spcAft>
              <a:buClr>
                <a:schemeClr val="dk1"/>
              </a:buClr>
              <a:buSzPts val="1200"/>
              <a:buChar char="●"/>
            </a:pPr>
            <a:r>
              <a:rPr lang="en-US">
                <a:latin typeface="Arial"/>
                <a:ea typeface="Arial"/>
                <a:cs typeface="Arial"/>
                <a:sym typeface="Arial"/>
              </a:rPr>
              <a:t>It allows any patron with a public library card to place interlibrary loan requests.</a:t>
            </a:r>
            <a:endParaRPr>
              <a:latin typeface="Arial"/>
              <a:ea typeface="Arial"/>
              <a:cs typeface="Arial"/>
              <a:sym typeface="Arial"/>
            </a:endParaRPr>
          </a:p>
          <a:p>
            <a:pPr indent="0" lvl="0" marL="0" rtl="0">
              <a:lnSpc>
                <a:spcPct val="115000"/>
              </a:lnSpc>
              <a:spcBef>
                <a:spcPts val="0"/>
              </a:spcBef>
              <a:spcAft>
                <a:spcPts val="0"/>
              </a:spcAft>
              <a:buClr>
                <a:schemeClr val="dk1"/>
              </a:buClr>
              <a:buSzPts val="1100"/>
              <a:buFont typeface="Arial"/>
              <a:buNone/>
            </a:pPr>
            <a:r>
              <a:t/>
            </a:r>
            <a:endParaRPr>
              <a:latin typeface="Arial"/>
              <a:ea typeface="Arial"/>
              <a:cs typeface="Arial"/>
              <a:sym typeface="Arial"/>
            </a:endParaRPr>
          </a:p>
          <a:p>
            <a:pPr indent="0" lvl="0" marL="0"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Last year, MNLINK patrons requested 517,509 items through interlibrary loan.</a:t>
            </a:r>
            <a:endParaRPr>
              <a:latin typeface="Arial"/>
              <a:ea typeface="Arial"/>
              <a:cs typeface="Arial"/>
              <a:sym typeface="Arial"/>
            </a:endParaRPr>
          </a:p>
          <a:p>
            <a:pPr indent="0" lvl="0" marL="0">
              <a:spcBef>
                <a:spcPts val="0"/>
              </a:spcBef>
              <a:spcAft>
                <a:spcPts val="0"/>
              </a:spcAft>
              <a:buNone/>
            </a:pPr>
            <a:r>
              <a:t/>
            </a:r>
            <a:endParaRPr/>
          </a:p>
        </p:txBody>
      </p:sp>
      <p:sp>
        <p:nvSpPr>
          <p:cNvPr id="286" name="Shape 286"/>
          <p:cNvSpPr txBox="1"/>
          <p:nvPr>
            <p:ph idx="12" type="sldNum"/>
          </p:nvPr>
        </p:nvSpPr>
        <p:spPr>
          <a:xfrm>
            <a:off x="5180013" y="6513513"/>
            <a:ext cx="3962400" cy="3444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Shape 292"/>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p:spPr>
      </p:sp>
      <p:sp>
        <p:nvSpPr>
          <p:cNvPr id="293" name="Shape 293"/>
          <p:cNvSpPr txBox="1"/>
          <p:nvPr>
            <p:ph idx="1" type="body"/>
          </p:nvPr>
        </p:nvSpPr>
        <p:spPr>
          <a:xfrm>
            <a:off x="914400" y="3300413"/>
            <a:ext cx="7315200" cy="27003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latin typeface="Arial"/>
                <a:ea typeface="Arial"/>
                <a:cs typeface="Arial"/>
                <a:sym typeface="Arial"/>
              </a:rPr>
              <a:t>Minitex has grown beyond interlibrary loan over the years, and now offers a number of other services to members.</a:t>
            </a:r>
            <a:endParaRPr>
              <a:latin typeface="Arial"/>
              <a:ea typeface="Arial"/>
              <a:cs typeface="Arial"/>
              <a:sym typeface="Arial"/>
            </a:endParaRPr>
          </a:p>
        </p:txBody>
      </p:sp>
      <p:sp>
        <p:nvSpPr>
          <p:cNvPr id="294" name="Shape 294"/>
          <p:cNvSpPr txBox="1"/>
          <p:nvPr>
            <p:ph idx="12" type="sldNum"/>
          </p:nvPr>
        </p:nvSpPr>
        <p:spPr>
          <a:xfrm>
            <a:off x="5180013" y="6513513"/>
            <a:ext cx="3962400" cy="3444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Shape 299"/>
          <p:cNvSpPr txBox="1"/>
          <p:nvPr>
            <p:ph idx="1" type="body"/>
          </p:nvPr>
        </p:nvSpPr>
        <p:spPr>
          <a:xfrm>
            <a:off x="914400" y="3300413"/>
            <a:ext cx="7315200" cy="2700337"/>
          </a:xfrm>
          <a:prstGeom prst="rect">
            <a:avLst/>
          </a:prstGeom>
        </p:spPr>
        <p:txBody>
          <a:bodyPr anchorCtr="0" anchor="t" bIns="91425" lIns="91425" spcFirstLastPara="1" rIns="91425" wrap="square" tIns="91425">
            <a:noAutofit/>
          </a:bodyPr>
          <a:lstStyle/>
          <a:p>
            <a:pPr indent="-266700" lvl="0" marL="342900" rtl="0">
              <a:spcBef>
                <a:spcPts val="0"/>
              </a:spcBef>
              <a:spcAft>
                <a:spcPts val="0"/>
              </a:spcAft>
              <a:buClr>
                <a:schemeClr val="dk1"/>
              </a:buClr>
              <a:buSzPts val="1200"/>
              <a:buChar char="•"/>
            </a:pPr>
            <a:r>
              <a:rPr lang="en-US">
                <a:latin typeface="Arial"/>
                <a:ea typeface="Arial"/>
                <a:cs typeface="Arial"/>
                <a:sym typeface="Arial"/>
              </a:rPr>
              <a:t>Software used for ILL</a:t>
            </a:r>
            <a:endParaRPr>
              <a:latin typeface="Arial"/>
              <a:ea typeface="Arial"/>
              <a:cs typeface="Arial"/>
              <a:sym typeface="Arial"/>
            </a:endParaRPr>
          </a:p>
          <a:p>
            <a:pPr indent="-234950" lvl="1" marL="742950" rtl="0">
              <a:spcBef>
                <a:spcPts val="0"/>
              </a:spcBef>
              <a:spcAft>
                <a:spcPts val="0"/>
              </a:spcAft>
              <a:buClr>
                <a:srgbClr val="000000"/>
              </a:buClr>
              <a:buSzPts val="1200"/>
              <a:buChar char="–"/>
            </a:pPr>
            <a:r>
              <a:rPr lang="en-US">
                <a:solidFill>
                  <a:srgbClr val="000000"/>
                </a:solidFill>
                <a:latin typeface="Arial"/>
                <a:ea typeface="Arial"/>
                <a:cs typeface="Arial"/>
                <a:sym typeface="Arial"/>
              </a:rPr>
              <a:t>integration or communication with other library systems</a:t>
            </a:r>
            <a:endParaRPr>
              <a:solidFill>
                <a:srgbClr val="000000"/>
              </a:solidFill>
              <a:latin typeface="Arial"/>
              <a:ea typeface="Arial"/>
              <a:cs typeface="Arial"/>
              <a:sym typeface="Arial"/>
            </a:endParaRPr>
          </a:p>
          <a:p>
            <a:pPr indent="-266700" lvl="0" marL="342900" rtl="0">
              <a:spcBef>
                <a:spcPts val="480"/>
              </a:spcBef>
              <a:spcAft>
                <a:spcPts val="0"/>
              </a:spcAft>
              <a:buClr>
                <a:schemeClr val="dk1"/>
              </a:buClr>
              <a:buSzPts val="1200"/>
              <a:buChar char="•"/>
            </a:pPr>
            <a:r>
              <a:rPr lang="en-US">
                <a:latin typeface="Arial"/>
                <a:ea typeface="Arial"/>
                <a:cs typeface="Arial"/>
                <a:sym typeface="Arial"/>
              </a:rPr>
              <a:t>Annual ILL volume</a:t>
            </a:r>
            <a:endParaRPr>
              <a:latin typeface="Arial"/>
              <a:ea typeface="Arial"/>
              <a:cs typeface="Arial"/>
              <a:sym typeface="Arial"/>
            </a:endParaRPr>
          </a:p>
          <a:p>
            <a:pPr indent="-234950" lvl="1" marL="742950" rtl="0">
              <a:spcBef>
                <a:spcPts val="480"/>
              </a:spcBef>
              <a:spcAft>
                <a:spcPts val="0"/>
              </a:spcAft>
              <a:buClr>
                <a:schemeClr val="dk1"/>
              </a:buClr>
              <a:buSzPts val="1200"/>
              <a:buChar char="–"/>
            </a:pPr>
            <a:r>
              <a:rPr lang="en-US">
                <a:latin typeface="Arial"/>
                <a:ea typeface="Arial"/>
                <a:cs typeface="Arial"/>
                <a:sym typeface="Arial"/>
              </a:rPr>
              <a:t>Returnables </a:t>
            </a:r>
            <a:endParaRPr>
              <a:latin typeface="Arial"/>
              <a:ea typeface="Arial"/>
              <a:cs typeface="Arial"/>
              <a:sym typeface="Arial"/>
            </a:endParaRPr>
          </a:p>
          <a:p>
            <a:pPr indent="-234950" lvl="1" marL="742950" rtl="0">
              <a:spcBef>
                <a:spcPts val="480"/>
              </a:spcBef>
              <a:spcAft>
                <a:spcPts val="0"/>
              </a:spcAft>
              <a:buClr>
                <a:schemeClr val="dk1"/>
              </a:buClr>
              <a:buSzPts val="1200"/>
              <a:buChar char="–"/>
            </a:pPr>
            <a:r>
              <a:rPr lang="en-US">
                <a:latin typeface="Arial"/>
                <a:ea typeface="Arial"/>
                <a:cs typeface="Arial"/>
                <a:sym typeface="Arial"/>
              </a:rPr>
              <a:t>Non-returnables </a:t>
            </a:r>
            <a:endParaRPr>
              <a:latin typeface="Arial"/>
              <a:ea typeface="Arial"/>
              <a:cs typeface="Arial"/>
              <a:sym typeface="Arial"/>
            </a:endParaRPr>
          </a:p>
          <a:p>
            <a:pPr indent="-266700" lvl="0" marL="342900" rtl="0">
              <a:spcBef>
                <a:spcPts val="480"/>
              </a:spcBef>
              <a:spcAft>
                <a:spcPts val="0"/>
              </a:spcAft>
              <a:buClr>
                <a:srgbClr val="000000"/>
              </a:buClr>
              <a:buSzPts val="1200"/>
              <a:buChar char="•"/>
            </a:pPr>
            <a:r>
              <a:rPr lang="en-US">
                <a:solidFill>
                  <a:srgbClr val="000000"/>
                </a:solidFill>
                <a:latin typeface="Arial"/>
                <a:ea typeface="Arial"/>
                <a:cs typeface="Arial"/>
                <a:sym typeface="Arial"/>
              </a:rPr>
              <a:t>Process for making policy decisions</a:t>
            </a:r>
            <a:endParaRPr>
              <a:solidFill>
                <a:srgbClr val="000000"/>
              </a:solidFill>
            </a:endParaRPr>
          </a:p>
        </p:txBody>
      </p:sp>
      <p:sp>
        <p:nvSpPr>
          <p:cNvPr id="300" name="Shape 300"/>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Shape 305"/>
          <p:cNvSpPr txBox="1"/>
          <p:nvPr>
            <p:ph idx="1" type="body"/>
          </p:nvPr>
        </p:nvSpPr>
        <p:spPr>
          <a:xfrm>
            <a:off x="914400" y="3300413"/>
            <a:ext cx="7315200" cy="2700337"/>
          </a:xfrm>
          <a:prstGeom prst="rect">
            <a:avLst/>
          </a:prstGeom>
        </p:spPr>
        <p:txBody>
          <a:bodyPr anchorCtr="0" anchor="t" bIns="91425" lIns="91425" spcFirstLastPara="1" rIns="91425" wrap="square" tIns="91425">
            <a:noAutofit/>
          </a:bodyPr>
          <a:lstStyle/>
          <a:p>
            <a:pPr indent="-298450" lvl="0" marL="457200" rtl="0">
              <a:lnSpc>
                <a:spcPct val="115000"/>
              </a:lnSpc>
              <a:spcBef>
                <a:spcPts val="0"/>
              </a:spcBef>
              <a:spcAft>
                <a:spcPts val="0"/>
              </a:spcAft>
              <a:buClr>
                <a:srgbClr val="FF00FF"/>
              </a:buClr>
              <a:buSzPts val="1100"/>
              <a:buChar char="•"/>
            </a:pPr>
            <a:r>
              <a:rPr lang="en-US">
                <a:solidFill>
                  <a:srgbClr val="222222"/>
                </a:solidFill>
                <a:highlight>
                  <a:srgbClr val="FFFFFF"/>
                </a:highlight>
                <a:latin typeface="Arial"/>
                <a:ea typeface="Arial"/>
                <a:cs typeface="Arial"/>
                <a:sym typeface="Arial"/>
              </a:rPr>
              <a:t>Offsite storage and challenges in handling those items.</a:t>
            </a:r>
            <a:endParaRPr>
              <a:solidFill>
                <a:srgbClr val="222222"/>
              </a:solidFill>
              <a:highlight>
                <a:srgbClr val="FFFFFF"/>
              </a:highlight>
              <a:latin typeface="Arial"/>
              <a:ea typeface="Arial"/>
              <a:cs typeface="Arial"/>
              <a:sym typeface="Arial"/>
            </a:endParaRPr>
          </a:p>
          <a:p>
            <a:pPr indent="-298450" lvl="0" marL="457200" rtl="0">
              <a:lnSpc>
                <a:spcPct val="115000"/>
              </a:lnSpc>
              <a:spcBef>
                <a:spcPts val="0"/>
              </a:spcBef>
              <a:spcAft>
                <a:spcPts val="0"/>
              </a:spcAft>
              <a:buClr>
                <a:srgbClr val="FF00FF"/>
              </a:buClr>
              <a:buSzPts val="1100"/>
              <a:buChar char="•"/>
            </a:pPr>
            <a:r>
              <a:t/>
            </a:r>
            <a:endParaRPr>
              <a:solidFill>
                <a:srgbClr val="222222"/>
              </a:solidFill>
              <a:highlight>
                <a:srgbClr val="FFFFFF"/>
              </a:highlight>
              <a:latin typeface="Arial"/>
              <a:ea typeface="Arial"/>
              <a:cs typeface="Arial"/>
              <a:sym typeface="Arial"/>
            </a:endParaRPr>
          </a:p>
          <a:p>
            <a:pPr indent="-298450" lvl="0" marL="457200" rtl="0">
              <a:lnSpc>
                <a:spcPct val="115000"/>
              </a:lnSpc>
              <a:spcBef>
                <a:spcPts val="0"/>
              </a:spcBef>
              <a:spcAft>
                <a:spcPts val="0"/>
              </a:spcAft>
              <a:buClr>
                <a:srgbClr val="FF00FF"/>
              </a:buClr>
              <a:buSzPts val="1100"/>
              <a:buChar char="•"/>
            </a:pPr>
            <a:r>
              <a:rPr lang="en-US">
                <a:solidFill>
                  <a:srgbClr val="222222"/>
                </a:solidFill>
                <a:highlight>
                  <a:srgbClr val="FFFFFF"/>
                </a:highlight>
                <a:latin typeface="Arial"/>
                <a:ea typeface="Arial"/>
                <a:cs typeface="Arial"/>
                <a:sym typeface="Arial"/>
              </a:rPr>
              <a:t>Electronic Resource Negotiation for databases and ensuring language is good for interlibrary loan</a:t>
            </a:r>
            <a:endParaRPr>
              <a:solidFill>
                <a:srgbClr val="222222"/>
              </a:solidFill>
              <a:highlight>
                <a:srgbClr val="FFFFFF"/>
              </a:highlight>
              <a:latin typeface="Arial"/>
              <a:ea typeface="Arial"/>
              <a:cs typeface="Arial"/>
              <a:sym typeface="Arial"/>
            </a:endParaRPr>
          </a:p>
          <a:p>
            <a:pPr indent="-298450" lvl="0" marL="457200" rtl="0">
              <a:lnSpc>
                <a:spcPct val="115000"/>
              </a:lnSpc>
              <a:spcBef>
                <a:spcPts val="0"/>
              </a:spcBef>
              <a:spcAft>
                <a:spcPts val="0"/>
              </a:spcAft>
              <a:buClr>
                <a:srgbClr val="FF00FF"/>
              </a:buClr>
              <a:buSzPts val="1100"/>
              <a:buChar char="•"/>
            </a:pPr>
            <a:r>
              <a:t/>
            </a:r>
            <a:endParaRPr>
              <a:solidFill>
                <a:srgbClr val="222222"/>
              </a:solidFill>
              <a:highlight>
                <a:srgbClr val="FFFFFF"/>
              </a:highlight>
              <a:latin typeface="Arial"/>
              <a:ea typeface="Arial"/>
              <a:cs typeface="Arial"/>
              <a:sym typeface="Arial"/>
            </a:endParaRPr>
          </a:p>
          <a:p>
            <a:pPr indent="-298450" lvl="0" marL="457200" rtl="0">
              <a:lnSpc>
                <a:spcPct val="115000"/>
              </a:lnSpc>
              <a:spcBef>
                <a:spcPts val="0"/>
              </a:spcBef>
              <a:spcAft>
                <a:spcPts val="0"/>
              </a:spcAft>
              <a:buClr>
                <a:srgbClr val="FF00FF"/>
              </a:buClr>
              <a:buSzPts val="1100"/>
              <a:buChar char="•"/>
            </a:pPr>
            <a:r>
              <a:rPr lang="en-US">
                <a:solidFill>
                  <a:srgbClr val="222222"/>
                </a:solidFill>
                <a:highlight>
                  <a:srgbClr val="FFFFFF"/>
                </a:highlight>
                <a:latin typeface="Arial"/>
                <a:ea typeface="Arial"/>
                <a:cs typeface="Arial"/>
                <a:sym typeface="Arial"/>
              </a:rPr>
              <a:t>Move to using consortia for cost savings - either through delivery or good terms for ILL fees and costs. </a:t>
            </a:r>
            <a:endParaRPr>
              <a:solidFill>
                <a:srgbClr val="222222"/>
              </a:solidFill>
              <a:highlight>
                <a:srgbClr val="FFFFFF"/>
              </a:highlight>
              <a:latin typeface="Arial"/>
              <a:ea typeface="Arial"/>
              <a:cs typeface="Arial"/>
              <a:sym typeface="Arial"/>
            </a:endParaRPr>
          </a:p>
          <a:p>
            <a:pPr indent="-298450" lvl="0" marL="457200" rtl="0">
              <a:spcBef>
                <a:spcPts val="0"/>
              </a:spcBef>
              <a:spcAft>
                <a:spcPts val="0"/>
              </a:spcAft>
              <a:buClr>
                <a:srgbClr val="FF00FF"/>
              </a:buClr>
              <a:buSzPts val="1100"/>
              <a:buFont typeface="Arial"/>
              <a:buChar char="•"/>
            </a:pPr>
            <a:r>
              <a:t/>
            </a:r>
            <a:endParaRPr sz="1100">
              <a:solidFill>
                <a:srgbClr val="FF00FF"/>
              </a:solidFill>
              <a:latin typeface="Arial"/>
              <a:ea typeface="Arial"/>
              <a:cs typeface="Arial"/>
              <a:sym typeface="Arial"/>
            </a:endParaRPr>
          </a:p>
          <a:p>
            <a:pPr indent="-298450" lvl="0" marL="457200" rtl="0">
              <a:spcBef>
                <a:spcPts val="0"/>
              </a:spcBef>
              <a:spcAft>
                <a:spcPts val="0"/>
              </a:spcAft>
              <a:buClr>
                <a:srgbClr val="FF00FF"/>
              </a:buClr>
              <a:buSzPts val="1100"/>
              <a:buChar char="•"/>
            </a:pPr>
            <a:r>
              <a:t/>
            </a:r>
            <a:endParaRPr sz="1100">
              <a:solidFill>
                <a:srgbClr val="FF00FF"/>
              </a:solidFill>
              <a:latin typeface="Arial"/>
              <a:ea typeface="Arial"/>
              <a:cs typeface="Arial"/>
              <a:sym typeface="Arial"/>
            </a:endParaRPr>
          </a:p>
          <a:p>
            <a:pPr indent="-298450" lvl="0" marL="457200" rtl="0">
              <a:spcBef>
                <a:spcPts val="0"/>
              </a:spcBef>
              <a:spcAft>
                <a:spcPts val="0"/>
              </a:spcAft>
              <a:buClr>
                <a:srgbClr val="FF00FF"/>
              </a:buClr>
              <a:buSzPts val="1100"/>
              <a:buChar char="•"/>
            </a:pPr>
            <a:r>
              <a:t/>
            </a:r>
            <a:endParaRPr sz="1100">
              <a:solidFill>
                <a:srgbClr val="FF00FF"/>
              </a:solidFill>
              <a:latin typeface="Arial"/>
              <a:ea typeface="Arial"/>
              <a:cs typeface="Arial"/>
              <a:sym typeface="Arial"/>
            </a:endParaRPr>
          </a:p>
          <a:p>
            <a:pPr indent="-298450" lvl="0" marL="457200" rtl="0">
              <a:spcBef>
                <a:spcPts val="0"/>
              </a:spcBef>
              <a:spcAft>
                <a:spcPts val="0"/>
              </a:spcAft>
              <a:buClr>
                <a:srgbClr val="FF00FF"/>
              </a:buClr>
              <a:buSzPts val="1100"/>
              <a:buChar char="•"/>
            </a:pPr>
            <a:r>
              <a:rPr lang="en-US" sz="1100">
                <a:solidFill>
                  <a:srgbClr val="FF00FF"/>
                </a:solidFill>
                <a:latin typeface="Arial"/>
                <a:ea typeface="Arial"/>
                <a:cs typeface="Arial"/>
                <a:sym typeface="Arial"/>
              </a:rPr>
              <a:t>Increase or decrease in ILL over the years?</a:t>
            </a:r>
            <a:endParaRPr sz="1100">
              <a:solidFill>
                <a:srgbClr val="FF00FF"/>
              </a:solidFill>
              <a:latin typeface="Arial"/>
              <a:ea typeface="Arial"/>
              <a:cs typeface="Arial"/>
              <a:sym typeface="Arial"/>
            </a:endParaRPr>
          </a:p>
          <a:p>
            <a:pPr indent="-298450" lvl="0" marL="457200" rtl="0">
              <a:spcBef>
                <a:spcPts val="0"/>
              </a:spcBef>
              <a:spcAft>
                <a:spcPts val="0"/>
              </a:spcAft>
              <a:buClr>
                <a:srgbClr val="FF00FF"/>
              </a:buClr>
              <a:buSzPts val="1100"/>
              <a:buChar char="•"/>
            </a:pPr>
            <a:r>
              <a:rPr lang="en-US" sz="1100">
                <a:solidFill>
                  <a:srgbClr val="FF00FF"/>
                </a:solidFill>
                <a:latin typeface="Arial"/>
                <a:ea typeface="Arial"/>
                <a:cs typeface="Arial"/>
                <a:sym typeface="Arial"/>
              </a:rPr>
              <a:t>Change in percentage of returnables vs non-returnables?</a:t>
            </a:r>
            <a:endParaRPr sz="1100">
              <a:solidFill>
                <a:srgbClr val="FF00FF"/>
              </a:solidFill>
              <a:latin typeface="Arial"/>
              <a:ea typeface="Arial"/>
              <a:cs typeface="Arial"/>
              <a:sym typeface="Arial"/>
            </a:endParaRPr>
          </a:p>
          <a:p>
            <a:pPr indent="-298450" lvl="0" marL="457200" rtl="0">
              <a:spcBef>
                <a:spcPts val="0"/>
              </a:spcBef>
              <a:spcAft>
                <a:spcPts val="0"/>
              </a:spcAft>
              <a:buClr>
                <a:srgbClr val="FF00FF"/>
              </a:buClr>
              <a:buSzPts val="1100"/>
              <a:buChar char="•"/>
            </a:pPr>
            <a:r>
              <a:rPr lang="en-US" sz="1100">
                <a:solidFill>
                  <a:srgbClr val="FF00FF"/>
                </a:solidFill>
                <a:latin typeface="Arial"/>
                <a:ea typeface="Arial"/>
                <a:cs typeface="Arial"/>
                <a:sym typeface="Arial"/>
              </a:rPr>
              <a:t>New aspects of service (integration with Acquisitions, purchase on demand, licensing information...?)</a:t>
            </a:r>
            <a:endParaRPr sz="1100">
              <a:solidFill>
                <a:srgbClr val="FF00FF"/>
              </a:solidFill>
              <a:latin typeface="Arial"/>
              <a:ea typeface="Arial"/>
              <a:cs typeface="Arial"/>
              <a:sym typeface="Arial"/>
            </a:endParaRPr>
          </a:p>
          <a:p>
            <a:pPr indent="-298450" lvl="0" marL="457200" rtl="0">
              <a:spcBef>
                <a:spcPts val="0"/>
              </a:spcBef>
              <a:spcAft>
                <a:spcPts val="0"/>
              </a:spcAft>
              <a:buClr>
                <a:srgbClr val="FF00FF"/>
              </a:buClr>
              <a:buSzPts val="1100"/>
              <a:buFont typeface="Arial"/>
              <a:buChar char="•"/>
            </a:pPr>
            <a:r>
              <a:rPr lang="en-US" sz="1100">
                <a:solidFill>
                  <a:srgbClr val="FF00FF"/>
                </a:solidFill>
                <a:latin typeface="Arial"/>
                <a:ea typeface="Arial"/>
                <a:cs typeface="Arial"/>
                <a:sym typeface="Arial"/>
              </a:rPr>
              <a:t>Maybe mention DOCLINE</a:t>
            </a:r>
            <a:endParaRPr sz="1100">
              <a:solidFill>
                <a:srgbClr val="FF00FF"/>
              </a:solidFill>
              <a:latin typeface="Arial"/>
              <a:ea typeface="Arial"/>
              <a:cs typeface="Arial"/>
              <a:sym typeface="Arial"/>
            </a:endParaRPr>
          </a:p>
          <a:p>
            <a:pPr indent="-298450" lvl="0" marL="457200" rtl="0">
              <a:spcBef>
                <a:spcPts val="0"/>
              </a:spcBef>
              <a:spcAft>
                <a:spcPts val="0"/>
              </a:spcAft>
              <a:buClr>
                <a:srgbClr val="FF00FF"/>
              </a:buClr>
              <a:buSzPts val="1100"/>
              <a:buFont typeface="Arial"/>
              <a:buChar char="•"/>
            </a:pPr>
            <a:r>
              <a:rPr lang="en-US" sz="1100">
                <a:solidFill>
                  <a:srgbClr val="FF00FF"/>
                </a:solidFill>
                <a:latin typeface="Arial"/>
                <a:ea typeface="Arial"/>
                <a:cs typeface="Arial"/>
                <a:sym typeface="Arial"/>
              </a:rPr>
              <a:t>Using reciprocal agreements over paying for ILL</a:t>
            </a:r>
            <a:endParaRPr sz="1100">
              <a:solidFill>
                <a:srgbClr val="FF00FF"/>
              </a:solidFill>
              <a:latin typeface="Arial"/>
              <a:ea typeface="Arial"/>
              <a:cs typeface="Arial"/>
              <a:sym typeface="Arial"/>
            </a:endParaRPr>
          </a:p>
          <a:p>
            <a:pPr indent="-298450" lvl="0" marL="457200" rtl="0">
              <a:spcBef>
                <a:spcPts val="0"/>
              </a:spcBef>
              <a:spcAft>
                <a:spcPts val="0"/>
              </a:spcAft>
              <a:buClr>
                <a:srgbClr val="FF00FF"/>
              </a:buClr>
              <a:buSzPts val="1100"/>
              <a:buFont typeface="Arial"/>
              <a:buChar char="•"/>
            </a:pPr>
            <a:r>
              <a:rPr lang="en-US" sz="1100">
                <a:solidFill>
                  <a:srgbClr val="FF00FF"/>
                </a:solidFill>
                <a:latin typeface="Arial"/>
                <a:ea typeface="Arial"/>
                <a:cs typeface="Arial"/>
                <a:sym typeface="Arial"/>
              </a:rPr>
              <a:t>License info </a:t>
            </a:r>
            <a:endParaRPr sz="1100">
              <a:solidFill>
                <a:srgbClr val="FF00FF"/>
              </a:solidFill>
              <a:latin typeface="Arial"/>
              <a:ea typeface="Arial"/>
              <a:cs typeface="Arial"/>
              <a:sym typeface="Arial"/>
            </a:endParaRPr>
          </a:p>
        </p:txBody>
      </p:sp>
      <p:sp>
        <p:nvSpPr>
          <p:cNvPr id="306" name="Shape 306"/>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Shape 311"/>
          <p:cNvSpPr txBox="1"/>
          <p:nvPr>
            <p:ph idx="1" type="body"/>
          </p:nvPr>
        </p:nvSpPr>
        <p:spPr>
          <a:xfrm>
            <a:off x="914400" y="3300413"/>
            <a:ext cx="7315200" cy="270033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312" name="Shape 312"/>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Shape 318"/>
          <p:cNvSpPr txBox="1"/>
          <p:nvPr>
            <p:ph idx="1" type="body"/>
          </p:nvPr>
        </p:nvSpPr>
        <p:spPr>
          <a:xfrm>
            <a:off x="914400" y="3300413"/>
            <a:ext cx="7315200" cy="2700337"/>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maybe we could insert some cute graphic here about working with diverse membership, since that seemed to be a theme when we discussed this! (Amy)</a:t>
            </a:r>
            <a:endParaRPr/>
          </a:p>
        </p:txBody>
      </p:sp>
      <p:sp>
        <p:nvSpPr>
          <p:cNvPr id="319" name="Shape 319"/>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Shape 326"/>
          <p:cNvSpPr/>
          <p:nvPr>
            <p:ph idx="2" type="sldImg"/>
          </p:nvPr>
        </p:nvSpPr>
        <p:spPr>
          <a:xfrm>
            <a:off x="2514600" y="857250"/>
            <a:ext cx="4114800" cy="2314500"/>
          </a:xfrm>
          <a:custGeom>
            <a:pathLst>
              <a:path extrusionOk="0" h="120000" w="120000">
                <a:moveTo>
                  <a:pt x="0" y="0"/>
                </a:moveTo>
                <a:lnTo>
                  <a:pt x="120000" y="0"/>
                </a:lnTo>
                <a:lnTo>
                  <a:pt x="120000" y="120000"/>
                </a:lnTo>
                <a:lnTo>
                  <a:pt x="0" y="120000"/>
                </a:lnTo>
                <a:close/>
              </a:path>
            </a:pathLst>
          </a:custGeom>
        </p:spPr>
      </p:sp>
      <p:sp>
        <p:nvSpPr>
          <p:cNvPr id="327" name="Shape 327"/>
          <p:cNvSpPr txBox="1"/>
          <p:nvPr>
            <p:ph idx="1" type="body"/>
          </p:nvPr>
        </p:nvSpPr>
        <p:spPr>
          <a:xfrm>
            <a:off x="914400" y="3300413"/>
            <a:ext cx="7315200" cy="27003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28" name="Shape 328"/>
          <p:cNvSpPr txBox="1"/>
          <p:nvPr>
            <p:ph idx="12" type="sldNum"/>
          </p:nvPr>
        </p:nvSpPr>
        <p:spPr>
          <a:xfrm>
            <a:off x="5180013" y="6513513"/>
            <a:ext cx="3962400" cy="3444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Shape 332"/>
          <p:cNvSpPr txBox="1"/>
          <p:nvPr>
            <p:ph idx="1" type="body"/>
          </p:nvPr>
        </p:nvSpPr>
        <p:spPr>
          <a:xfrm>
            <a:off x="914400" y="3300413"/>
            <a:ext cx="7315200" cy="2700337"/>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333" name="Shape 333"/>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Shape 135"/>
          <p:cNvSpPr txBox="1"/>
          <p:nvPr>
            <p:ph idx="1" type="body"/>
          </p:nvPr>
        </p:nvSpPr>
        <p:spPr>
          <a:xfrm>
            <a:off x="914400" y="3300413"/>
            <a:ext cx="7315200" cy="270033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36" name="Shape 136"/>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Shape 143"/>
          <p:cNvSpPr txBox="1"/>
          <p:nvPr>
            <p:ph idx="1" type="body"/>
          </p:nvPr>
        </p:nvSpPr>
        <p:spPr>
          <a:xfrm>
            <a:off x="914400" y="3300413"/>
            <a:ext cx="7315200" cy="270033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Calibri"/>
              <a:ea typeface="Calibri"/>
              <a:cs typeface="Calibri"/>
              <a:sym typeface="Calibri"/>
            </a:endParaRPr>
          </a:p>
        </p:txBody>
      </p:sp>
      <p:sp>
        <p:nvSpPr>
          <p:cNvPr id="144" name="Shape 144"/>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Shape 152"/>
          <p:cNvSpPr txBox="1"/>
          <p:nvPr>
            <p:ph idx="1" type="body"/>
          </p:nvPr>
        </p:nvSpPr>
        <p:spPr>
          <a:xfrm>
            <a:off x="914400" y="3300413"/>
            <a:ext cx="7315200" cy="2700337"/>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53" name="Shape 153"/>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Shape 161"/>
          <p:cNvSpPr txBox="1"/>
          <p:nvPr>
            <p:ph idx="1" type="body"/>
          </p:nvPr>
        </p:nvSpPr>
        <p:spPr>
          <a:xfrm>
            <a:off x="914400" y="3300413"/>
            <a:ext cx="7315200" cy="2700337"/>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400"/>
              <a:buFont typeface="Arial"/>
              <a:buNone/>
            </a:pPr>
            <a:r>
              <a:rPr b="0" i="0" lang="en-US" sz="1000" u="none" cap="none" strike="noStrike">
                <a:solidFill>
                  <a:schemeClr val="dk1"/>
                </a:solidFill>
                <a:latin typeface="Calibri"/>
                <a:ea typeface="Calibri"/>
                <a:cs typeface="Calibri"/>
                <a:sym typeface="Calibri"/>
              </a:rPr>
              <a:t>*19 States : </a:t>
            </a:r>
            <a:r>
              <a:rPr b="0" i="0" lang="en-US" sz="1000" u="none" cap="none" strike="noStrike">
                <a:solidFill>
                  <a:schemeClr val="dk1"/>
                </a:solidFill>
                <a:latin typeface="Arial"/>
                <a:ea typeface="Arial"/>
                <a:cs typeface="Arial"/>
                <a:sym typeface="Arial"/>
              </a:rPr>
              <a:t>Delaware to Hawai’i; Washington State to Texas </a:t>
            </a:r>
            <a:endParaRPr/>
          </a:p>
          <a:p>
            <a:pPr indent="0" lvl="0" marL="0" marR="0" rtl="0" algn="l">
              <a:lnSpc>
                <a:spcPct val="100000"/>
              </a:lnSpc>
              <a:spcBef>
                <a:spcPts val="0"/>
              </a:spcBef>
              <a:spcAft>
                <a:spcPts val="0"/>
              </a:spcAft>
              <a:buClr>
                <a:schemeClr val="dk1"/>
              </a:buClr>
              <a:buSzPts val="2400"/>
              <a:buFont typeface="Arial"/>
              <a:buNone/>
            </a:pPr>
            <a:r>
              <a:rPr b="0" i="0" lang="en-US" sz="1000" u="none" cap="none" strike="noStrike">
                <a:solidFill>
                  <a:schemeClr val="dk1"/>
                </a:solidFill>
                <a:latin typeface="Calibri"/>
                <a:ea typeface="Calibri"/>
                <a:cs typeface="Calibri"/>
                <a:sym typeface="Calibri"/>
              </a:rPr>
              <a:t>*Originally centered around Big 1</a:t>
            </a:r>
            <a:r>
              <a:rPr lang="en-US" sz="1000"/>
              <a:t>2 </a:t>
            </a:r>
            <a:r>
              <a:rPr b="0" i="0" lang="en-US" sz="1000" u="none" cap="none" strike="noStrike">
                <a:solidFill>
                  <a:schemeClr val="dk1"/>
                </a:solidFill>
                <a:latin typeface="Arial"/>
                <a:ea typeface="Arial"/>
                <a:cs typeface="Arial"/>
                <a:sym typeface="Arial"/>
              </a:rPr>
              <a:t>5 name changes: 2001 for GWLA, </a:t>
            </a:r>
            <a:endParaRPr/>
          </a:p>
          <a:p>
            <a:pPr indent="-190500" lvl="1" marL="800100" marR="0" rtl="0" algn="l">
              <a:lnSpc>
                <a:spcPct val="100000"/>
              </a:lnSpc>
              <a:spcBef>
                <a:spcPts val="0"/>
              </a:spcBef>
              <a:spcAft>
                <a:spcPts val="0"/>
              </a:spcAft>
              <a:buClr>
                <a:srgbClr val="000000"/>
              </a:buClr>
              <a:buSzPts val="2400"/>
              <a:buFont typeface="Arial"/>
              <a:buNone/>
            </a:pPr>
            <a:r>
              <a:t/>
            </a:r>
            <a:endParaRPr b="0" i="0" sz="1050" u="none" cap="none" strike="noStrike">
              <a:solidFill>
                <a:schemeClr val="dk1"/>
              </a:solidFill>
              <a:latin typeface="Arial"/>
              <a:ea typeface="Arial"/>
              <a:cs typeface="Arial"/>
              <a:sym typeface="Arial"/>
            </a:endParaRPr>
          </a:p>
        </p:txBody>
      </p:sp>
      <p:sp>
        <p:nvSpPr>
          <p:cNvPr id="162" name="Shape 162"/>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Shape 167"/>
          <p:cNvSpPr txBox="1"/>
          <p:nvPr>
            <p:ph idx="1" type="body"/>
          </p:nvPr>
        </p:nvSpPr>
        <p:spPr>
          <a:xfrm>
            <a:off x="914400" y="3300413"/>
            <a:ext cx="7315200" cy="2700337"/>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US"/>
              <a:t>ASU the largest, Rice the smallest in terms of fte</a:t>
            </a:r>
            <a:endParaRPr/>
          </a:p>
        </p:txBody>
      </p:sp>
      <p:sp>
        <p:nvSpPr>
          <p:cNvPr id="168" name="Shape 168"/>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 name="Shape 174"/>
        <p:cNvGrpSpPr/>
        <p:nvPr/>
      </p:nvGrpSpPr>
      <p:grpSpPr>
        <a:xfrm>
          <a:off x="0" y="0"/>
          <a:ext cx="0" cy="0"/>
          <a:chOff x="0" y="0"/>
          <a:chExt cx="0" cy="0"/>
        </a:xfrm>
      </p:grpSpPr>
      <p:sp>
        <p:nvSpPr>
          <p:cNvPr id="175" name="Shape 175"/>
          <p:cNvSpPr txBox="1"/>
          <p:nvPr>
            <p:ph idx="1" type="body"/>
          </p:nvPr>
        </p:nvSpPr>
        <p:spPr>
          <a:xfrm>
            <a:off x="914400" y="3300413"/>
            <a:ext cx="7315200" cy="2700337"/>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
        <p:nvSpPr>
          <p:cNvPr id="176" name="Shape 176"/>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Shape 183"/>
          <p:cNvSpPr txBox="1"/>
          <p:nvPr>
            <p:ph idx="1" type="body"/>
          </p:nvPr>
        </p:nvSpPr>
        <p:spPr>
          <a:xfrm>
            <a:off x="914400" y="3300413"/>
            <a:ext cx="7315200" cy="2700337"/>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Clr>
                <a:schemeClr val="dk1"/>
              </a:buClr>
              <a:buSzPts val="1100"/>
              <a:buFont typeface="Arial"/>
              <a:buNone/>
            </a:pPr>
            <a:r>
              <a:rPr lang="en-US"/>
              <a:t>OCUL, or the Ontario Council of University Libraries is a consortium of libraries at the 21 universities in Ontario.</a:t>
            </a:r>
            <a:endParaRPr/>
          </a:p>
          <a:p>
            <a:pPr indent="0" lvl="0" marL="0" rtl="0">
              <a:lnSpc>
                <a:spcPct val="115000"/>
              </a:lnSpc>
              <a:spcBef>
                <a:spcPts val="0"/>
              </a:spcBef>
              <a:spcAft>
                <a:spcPts val="0"/>
              </a:spcAft>
              <a:buClr>
                <a:schemeClr val="dk1"/>
              </a:buClr>
              <a:buSzPts val="1100"/>
              <a:buFont typeface="Arial"/>
              <a:buNone/>
            </a:pPr>
            <a:r>
              <a:rPr lang="en-US"/>
              <a:t>Have existed as a Council since 1967, with libraries joining as new universities were created</a:t>
            </a:r>
            <a:endParaRPr/>
          </a:p>
          <a:p>
            <a:pPr indent="0" lvl="0" marL="0" rtl="0">
              <a:lnSpc>
                <a:spcPct val="115000"/>
              </a:lnSpc>
              <a:spcBef>
                <a:spcPts val="0"/>
              </a:spcBef>
              <a:spcAft>
                <a:spcPts val="0"/>
              </a:spcAft>
              <a:buClr>
                <a:schemeClr val="dk1"/>
              </a:buClr>
              <a:buSzPts val="1100"/>
              <a:buFont typeface="Arial"/>
              <a:buNone/>
            </a:pPr>
            <a:r>
              <a:rPr lang="en-US"/>
              <a:t>OCUL is not a legal entity on its own – we are an affiliate of the</a:t>
            </a:r>
            <a:r>
              <a:rPr lang="en-US">
                <a:uFill>
                  <a:noFill/>
                </a:uFill>
                <a:hlinkClick r:id="rId2"/>
              </a:rPr>
              <a:t> </a:t>
            </a:r>
            <a:r>
              <a:rPr lang="en-US" u="sng">
                <a:solidFill>
                  <a:schemeClr val="hlink"/>
                </a:solidFill>
                <a:hlinkClick r:id="rId3"/>
              </a:rPr>
              <a:t>Council of Ontario Universities</a:t>
            </a:r>
            <a:r>
              <a:rPr lang="en-US"/>
              <a:t> (COU). So it is very much an academic library consortium.</a:t>
            </a:r>
            <a:endParaRPr/>
          </a:p>
          <a:p>
            <a:pPr indent="0" lvl="0" marL="0" rtl="0">
              <a:lnSpc>
                <a:spcPct val="115000"/>
              </a:lnSpc>
              <a:spcBef>
                <a:spcPts val="0"/>
              </a:spcBef>
              <a:spcAft>
                <a:spcPts val="0"/>
              </a:spcAft>
              <a:buNone/>
            </a:pPr>
            <a:r>
              <a:rPr lang="en-US"/>
              <a:t>Here is a map of the province of Ontario with the Great Lakes - Most of the universities are in the more populated areas of southern Ontario but we have schools spread across the province and also in the north. </a:t>
            </a:r>
            <a:endParaRPr/>
          </a:p>
        </p:txBody>
      </p:sp>
      <p:sp>
        <p:nvSpPr>
          <p:cNvPr id="184" name="Shape 184"/>
          <p:cNvSpPr/>
          <p:nvPr>
            <p:ph idx="2" type="sldImg"/>
          </p:nvPr>
        </p:nvSpPr>
        <p:spPr>
          <a:xfrm>
            <a:off x="2514600" y="857250"/>
            <a:ext cx="4114800" cy="2314575"/>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 Id="rId4" Type="http://schemas.openxmlformats.org/officeDocument/2006/relationships/image" Target="../media/image11.png"/><Relationship Id="rId5" Type="http://schemas.openxmlformats.org/officeDocument/2006/relationships/image" Target="../media/image5.png"/><Relationship Id="rId6"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2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2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1.pn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1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 Id="rId3" Type="http://schemas.openxmlformats.org/officeDocument/2006/relationships/image" Target="../media/image12.png"/><Relationship Id="rId4" Type="http://schemas.openxmlformats.org/officeDocument/2006/relationships/image" Target="../media/image2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7_Title Slide">
  <p:cSld name="7_Title Slide">
    <p:spTree>
      <p:nvGrpSpPr>
        <p:cNvPr id="10" name="Shape 10"/>
        <p:cNvGrpSpPr/>
        <p:nvPr/>
      </p:nvGrpSpPr>
      <p:grpSpPr>
        <a:xfrm>
          <a:off x="0" y="0"/>
          <a:ext cx="0" cy="0"/>
          <a:chOff x="0" y="0"/>
          <a:chExt cx="0" cy="0"/>
        </a:xfrm>
      </p:grpSpPr>
      <p:sp>
        <p:nvSpPr>
          <p:cNvPr id="11" name="Shape 11"/>
          <p:cNvSpPr/>
          <p:nvPr/>
        </p:nvSpPr>
        <p:spPr>
          <a:xfrm>
            <a:off x="0" y="151415"/>
            <a:ext cx="9144000" cy="1781146"/>
          </a:xfrm>
          <a:prstGeom prst="rect">
            <a:avLst/>
          </a:prstGeom>
          <a:solidFill>
            <a:srgbClr val="EEF1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12" name="Shape 12"/>
          <p:cNvPicPr preferRelativeResize="0"/>
          <p:nvPr/>
        </p:nvPicPr>
        <p:blipFill rotWithShape="1">
          <a:blip r:embed="rId2">
            <a:alphaModFix amt="14000"/>
          </a:blip>
          <a:srcRect b="54882" l="12803" r="24328" t="24510"/>
          <a:stretch/>
        </p:blipFill>
        <p:spPr>
          <a:xfrm>
            <a:off x="3771855" y="151415"/>
            <a:ext cx="5372145" cy="1775661"/>
          </a:xfrm>
          <a:prstGeom prst="rect">
            <a:avLst/>
          </a:prstGeom>
          <a:noFill/>
          <a:ln>
            <a:noFill/>
          </a:ln>
        </p:spPr>
      </p:pic>
      <p:pic>
        <p:nvPicPr>
          <p:cNvPr id="13" name="Shape 13"/>
          <p:cNvPicPr preferRelativeResize="0"/>
          <p:nvPr/>
        </p:nvPicPr>
        <p:blipFill rotWithShape="1">
          <a:blip r:embed="rId3">
            <a:alphaModFix/>
          </a:blip>
          <a:srcRect b="0" l="0" r="0" t="0"/>
          <a:stretch/>
        </p:blipFill>
        <p:spPr>
          <a:xfrm>
            <a:off x="4829307" y="151415"/>
            <a:ext cx="4017965" cy="1775661"/>
          </a:xfrm>
          <a:prstGeom prst="rect">
            <a:avLst/>
          </a:prstGeom>
          <a:noFill/>
          <a:ln>
            <a:noFill/>
          </a:ln>
        </p:spPr>
      </p:pic>
      <p:sp>
        <p:nvSpPr>
          <p:cNvPr id="14" name="Shape 14"/>
          <p:cNvSpPr txBox="1"/>
          <p:nvPr>
            <p:ph idx="1" type="body"/>
          </p:nvPr>
        </p:nvSpPr>
        <p:spPr>
          <a:xfrm>
            <a:off x="452713" y="2315531"/>
            <a:ext cx="7815262" cy="1401763"/>
          </a:xfrm>
          <a:prstGeom prst="rect">
            <a:avLst/>
          </a:prstGeom>
          <a:noFill/>
          <a:ln>
            <a:noFill/>
          </a:ln>
        </p:spPr>
        <p:txBody>
          <a:bodyPr anchorCtr="0" anchor="t" bIns="91425" lIns="91425" spcFirstLastPara="1" rIns="91425" wrap="square" tIns="91425"/>
          <a:lstStyle>
            <a:lvl1pPr indent="-228600" lvl="0" marL="457200" marR="0" rtl="0" algn="l">
              <a:spcBef>
                <a:spcPts val="800"/>
              </a:spcBef>
              <a:spcAft>
                <a:spcPts val="0"/>
              </a:spcAft>
              <a:buClr>
                <a:srgbClr val="4C8C2B"/>
              </a:buClr>
              <a:buSzPts val="4000"/>
              <a:buFont typeface="Arial"/>
              <a:buNone/>
              <a:defRPr b="1" i="0" sz="4000" u="none" cap="none" strike="noStrike">
                <a:solidFill>
                  <a:srgbClr val="4C8C2B"/>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5" name="Shape 15"/>
          <p:cNvSpPr txBox="1"/>
          <p:nvPr>
            <p:ph idx="2" type="body"/>
          </p:nvPr>
        </p:nvSpPr>
        <p:spPr>
          <a:xfrm>
            <a:off x="452438" y="3749092"/>
            <a:ext cx="7815262" cy="627062"/>
          </a:xfrm>
          <a:prstGeom prst="rect">
            <a:avLst/>
          </a:prstGeom>
          <a:noFill/>
          <a:ln>
            <a:noFill/>
          </a:ln>
        </p:spPr>
        <p:txBody>
          <a:bodyPr anchorCtr="0" anchor="t" bIns="91425" lIns="91425" spcFirstLastPara="1" rIns="91425" wrap="square" tIns="91425"/>
          <a:lstStyle>
            <a:lvl1pPr indent="-228600" lvl="0" marL="457200" marR="0" rtl="0" algn="l">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OCLC_H_PMS.eps" id="16" name="Shape 16"/>
          <p:cNvPicPr preferRelativeResize="0"/>
          <p:nvPr/>
        </p:nvPicPr>
        <p:blipFill rotWithShape="1">
          <a:blip r:embed="rId4">
            <a:alphaModFix/>
          </a:blip>
          <a:srcRect b="0" l="0" r="0" t="0"/>
          <a:stretch/>
        </p:blipFill>
        <p:spPr>
          <a:xfrm>
            <a:off x="8065903" y="4665694"/>
            <a:ext cx="858624" cy="285661"/>
          </a:xfrm>
          <a:prstGeom prst="rect">
            <a:avLst/>
          </a:prstGeom>
          <a:noFill/>
          <a:ln>
            <a:noFill/>
          </a:ln>
        </p:spPr>
      </p:pic>
      <p:sp>
        <p:nvSpPr>
          <p:cNvPr id="17" name="Shape 17"/>
          <p:cNvSpPr/>
          <p:nvPr/>
        </p:nvSpPr>
        <p:spPr>
          <a:xfrm>
            <a:off x="3267221" y="-3277"/>
            <a:ext cx="5876779" cy="92529"/>
          </a:xfrm>
          <a:prstGeom prst="rect">
            <a:avLst/>
          </a:prstGeom>
          <a:solidFill>
            <a:srgbClr val="F6B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8" name="Shape 18"/>
          <p:cNvSpPr/>
          <p:nvPr/>
        </p:nvSpPr>
        <p:spPr>
          <a:xfrm>
            <a:off x="2208725" y="-3277"/>
            <a:ext cx="1058496" cy="92529"/>
          </a:xfrm>
          <a:prstGeom prst="rect">
            <a:avLst/>
          </a:prstGeom>
          <a:solidFill>
            <a:srgbClr val="B7BF0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9" name="Shape 19"/>
          <p:cNvSpPr/>
          <p:nvPr/>
        </p:nvSpPr>
        <p:spPr>
          <a:xfrm>
            <a:off x="0" y="-3277"/>
            <a:ext cx="2208725" cy="92529"/>
          </a:xfrm>
          <a:prstGeom prst="rect">
            <a:avLst/>
          </a:prstGeom>
          <a:solidFill>
            <a:srgbClr val="77C02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20" name="Shape 20"/>
          <p:cNvPicPr preferRelativeResize="0"/>
          <p:nvPr/>
        </p:nvPicPr>
        <p:blipFill rotWithShape="1">
          <a:blip r:embed="rId5">
            <a:alphaModFix/>
          </a:blip>
          <a:srcRect b="0" l="0" r="0" t="0"/>
          <a:stretch/>
        </p:blipFill>
        <p:spPr>
          <a:xfrm>
            <a:off x="452438" y="420776"/>
            <a:ext cx="3465870" cy="1242423"/>
          </a:xfrm>
          <a:prstGeom prst="rect">
            <a:avLst/>
          </a:prstGeom>
          <a:noFill/>
          <a:ln>
            <a:noFill/>
          </a:ln>
        </p:spPr>
      </p:pic>
      <p:pic>
        <p:nvPicPr>
          <p:cNvPr id="21" name="Shape 21"/>
          <p:cNvPicPr preferRelativeResize="0"/>
          <p:nvPr/>
        </p:nvPicPr>
        <p:blipFill rotWithShape="1">
          <a:blip r:embed="rId6">
            <a:alphaModFix/>
          </a:blip>
          <a:srcRect b="0" l="0" r="0" t="0"/>
          <a:stretch/>
        </p:blipFill>
        <p:spPr>
          <a:xfrm>
            <a:off x="337671" y="4611674"/>
            <a:ext cx="1422400" cy="393700"/>
          </a:xfrm>
          <a:prstGeom prst="rect">
            <a:avLst/>
          </a:prstGeom>
          <a:noFill/>
          <a:ln>
            <a:noFill/>
          </a:ln>
        </p:spPr>
      </p:pic>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Bullet">
  <p:cSld name="Content- Bullet">
    <p:spTree>
      <p:nvGrpSpPr>
        <p:cNvPr id="97" name="Shape 97"/>
        <p:cNvGrpSpPr/>
        <p:nvPr/>
      </p:nvGrpSpPr>
      <p:grpSpPr>
        <a:xfrm>
          <a:off x="0" y="0"/>
          <a:ext cx="0" cy="0"/>
          <a:chOff x="0" y="0"/>
          <a:chExt cx="0" cy="0"/>
        </a:xfrm>
      </p:grpSpPr>
      <p:sp>
        <p:nvSpPr>
          <p:cNvPr id="98" name="Shape 98"/>
          <p:cNvSpPr txBox="1"/>
          <p:nvPr>
            <p:ph idx="1" type="body"/>
          </p:nvPr>
        </p:nvSpPr>
        <p:spPr>
          <a:xfrm>
            <a:off x="340786" y="343304"/>
            <a:ext cx="8439148" cy="686442"/>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720"/>
              </a:spcBef>
              <a:spcAft>
                <a:spcPts val="0"/>
              </a:spcAft>
              <a:buClr>
                <a:srgbClr val="4C8C2B"/>
              </a:buClr>
              <a:buSzPts val="3600"/>
              <a:buFont typeface="Arial"/>
              <a:buNone/>
              <a:defRPr b="1" i="0" sz="3600" u="none" cap="none" strike="noStrike">
                <a:solidFill>
                  <a:srgbClr val="4C8C2B"/>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9" name="Shape 99"/>
          <p:cNvSpPr txBox="1"/>
          <p:nvPr>
            <p:ph idx="2" type="body"/>
          </p:nvPr>
        </p:nvSpPr>
        <p:spPr>
          <a:xfrm>
            <a:off x="340786" y="1029747"/>
            <a:ext cx="8439148" cy="3141659"/>
          </a:xfrm>
          <a:prstGeom prst="rect">
            <a:avLst/>
          </a:prstGeom>
          <a:noFill/>
          <a:ln>
            <a:noFill/>
          </a:ln>
        </p:spPr>
        <p:txBody>
          <a:bodyPr anchorCtr="0" anchor="t" bIns="91425" lIns="91425" spcFirstLastPara="1" rIns="91425" wrap="square" tIns="91425"/>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lnSpc>
                <a:spcPct val="100000"/>
              </a:lnSpc>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04800" lvl="6" marL="3200400" marR="0" rtl="0" algn="l">
              <a:lnSpc>
                <a:spcPct val="100000"/>
              </a:lnSpc>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298450" lvl="7" marL="3657600" marR="0" rtl="0" algn="l">
              <a:lnSpc>
                <a:spcPct val="100000"/>
              </a:lnSpc>
              <a:spcBef>
                <a:spcPts val="22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indent="-298450" lvl="8" marL="4114800" marR="0" rtl="0" algn="l">
              <a:lnSpc>
                <a:spcPct val="100000"/>
              </a:lnSpc>
              <a:spcBef>
                <a:spcPts val="22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pic>
        <p:nvPicPr>
          <p:cNvPr descr="OCLC_H_PMS.eps" id="100" name="Shape 100"/>
          <p:cNvPicPr preferRelativeResize="0"/>
          <p:nvPr/>
        </p:nvPicPr>
        <p:blipFill rotWithShape="1">
          <a:blip r:embed="rId2">
            <a:alphaModFix/>
          </a:blip>
          <a:srcRect b="0" l="0" r="0" t="0"/>
          <a:stretch/>
        </p:blipFill>
        <p:spPr>
          <a:xfrm>
            <a:off x="8065903" y="4691820"/>
            <a:ext cx="858624" cy="285661"/>
          </a:xfrm>
          <a:prstGeom prst="rect">
            <a:avLst/>
          </a:prstGeom>
          <a:noFill/>
          <a:ln>
            <a:noFill/>
          </a:ln>
        </p:spPr>
      </p:pic>
      <p:pic>
        <p:nvPicPr>
          <p:cNvPr id="101" name="Shape 101"/>
          <p:cNvPicPr preferRelativeResize="0"/>
          <p:nvPr/>
        </p:nvPicPr>
        <p:blipFill rotWithShape="1">
          <a:blip r:embed="rId3">
            <a:alphaModFix/>
          </a:blip>
          <a:srcRect b="0" l="0" r="0" t="0"/>
          <a:stretch/>
        </p:blipFill>
        <p:spPr>
          <a:xfrm>
            <a:off x="262684" y="4691820"/>
            <a:ext cx="2293879" cy="227913"/>
          </a:xfrm>
          <a:prstGeom prst="rect">
            <a:avLst/>
          </a:prstGeom>
          <a:noFill/>
          <a:ln>
            <a:noFill/>
          </a:ln>
        </p:spPr>
      </p:pic>
      <p:sp>
        <p:nvSpPr>
          <p:cNvPr id="102" name="Shape 102"/>
          <p:cNvSpPr/>
          <p:nvPr/>
        </p:nvSpPr>
        <p:spPr>
          <a:xfrm>
            <a:off x="3267221" y="-3277"/>
            <a:ext cx="5876779" cy="92529"/>
          </a:xfrm>
          <a:prstGeom prst="rect">
            <a:avLst/>
          </a:prstGeom>
          <a:solidFill>
            <a:srgbClr val="F6B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3" name="Shape 103"/>
          <p:cNvSpPr/>
          <p:nvPr/>
        </p:nvSpPr>
        <p:spPr>
          <a:xfrm>
            <a:off x="2208725" y="-3277"/>
            <a:ext cx="1058496" cy="92529"/>
          </a:xfrm>
          <a:prstGeom prst="rect">
            <a:avLst/>
          </a:prstGeom>
          <a:solidFill>
            <a:srgbClr val="B7BF0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04" name="Shape 104"/>
          <p:cNvSpPr/>
          <p:nvPr/>
        </p:nvSpPr>
        <p:spPr>
          <a:xfrm>
            <a:off x="0" y="-3277"/>
            <a:ext cx="2208725" cy="92529"/>
          </a:xfrm>
          <a:prstGeom prst="rect">
            <a:avLst/>
          </a:prstGeom>
          <a:solidFill>
            <a:srgbClr val="77C02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Blank">
  <p:cSld name="Content- Blank">
    <p:spTree>
      <p:nvGrpSpPr>
        <p:cNvPr id="105" name="Shape 105"/>
        <p:cNvGrpSpPr/>
        <p:nvPr/>
      </p:nvGrpSpPr>
      <p:grpSpPr>
        <a:xfrm>
          <a:off x="0" y="0"/>
          <a:ext cx="0" cy="0"/>
          <a:chOff x="0" y="0"/>
          <a:chExt cx="0" cy="0"/>
        </a:xfrm>
      </p:grpSpPr>
      <p:pic>
        <p:nvPicPr>
          <p:cNvPr descr="OCLC_H_PMS.eps" id="106" name="Shape 106"/>
          <p:cNvPicPr preferRelativeResize="0"/>
          <p:nvPr/>
        </p:nvPicPr>
        <p:blipFill rotWithShape="1">
          <a:blip r:embed="rId2">
            <a:alphaModFix/>
          </a:blip>
          <a:srcRect b="0" l="0" r="0" t="0"/>
          <a:stretch/>
        </p:blipFill>
        <p:spPr>
          <a:xfrm>
            <a:off x="8065903" y="4691820"/>
            <a:ext cx="858624" cy="285661"/>
          </a:xfrm>
          <a:prstGeom prst="rect">
            <a:avLst/>
          </a:prstGeom>
          <a:noFill/>
          <a:ln>
            <a:noFill/>
          </a:ln>
        </p:spPr>
      </p:pic>
      <p:pic>
        <p:nvPicPr>
          <p:cNvPr id="107" name="Shape 107"/>
          <p:cNvPicPr preferRelativeResize="0"/>
          <p:nvPr/>
        </p:nvPicPr>
        <p:blipFill rotWithShape="1">
          <a:blip r:embed="rId3">
            <a:alphaModFix/>
          </a:blip>
          <a:srcRect b="0" l="0" r="0" t="0"/>
          <a:stretch/>
        </p:blipFill>
        <p:spPr>
          <a:xfrm>
            <a:off x="262684" y="4691820"/>
            <a:ext cx="2293879" cy="227913"/>
          </a:xfrm>
          <a:prstGeom prst="rect">
            <a:avLst/>
          </a:prstGeom>
          <a:noFill/>
          <a:ln>
            <a:noFill/>
          </a:ln>
        </p:spPr>
      </p:pic>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Slide">
  <p:cSld name="6_Title Slide">
    <p:spTree>
      <p:nvGrpSpPr>
        <p:cNvPr id="108" name="Shape 108"/>
        <p:cNvGrpSpPr/>
        <p:nvPr/>
      </p:nvGrpSpPr>
      <p:grpSpPr>
        <a:xfrm>
          <a:off x="0" y="0"/>
          <a:ext cx="0" cy="0"/>
          <a:chOff x="0" y="0"/>
          <a:chExt cx="0" cy="0"/>
        </a:xfrm>
      </p:grpSpPr>
      <p:sp>
        <p:nvSpPr>
          <p:cNvPr id="109" name="Shape 109"/>
          <p:cNvSpPr/>
          <p:nvPr/>
        </p:nvSpPr>
        <p:spPr>
          <a:xfrm>
            <a:off x="0" y="151415"/>
            <a:ext cx="9144000" cy="1781146"/>
          </a:xfrm>
          <a:prstGeom prst="rect">
            <a:avLst/>
          </a:prstGeom>
          <a:solidFill>
            <a:srgbClr val="EEF1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10" name="Shape 110"/>
          <p:cNvSpPr txBox="1"/>
          <p:nvPr>
            <p:ph idx="1" type="body"/>
          </p:nvPr>
        </p:nvSpPr>
        <p:spPr>
          <a:xfrm>
            <a:off x="446881" y="2431038"/>
            <a:ext cx="3525837" cy="463413"/>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560"/>
              </a:spcBef>
              <a:spcAft>
                <a:spcPts val="0"/>
              </a:spcAft>
              <a:buClr>
                <a:srgbClr val="4C8C2B"/>
              </a:buClr>
              <a:buSzPts val="2800"/>
              <a:buFont typeface="Arial"/>
              <a:buNone/>
              <a:defRPr b="1" i="0" sz="2800" u="none" cap="none" strike="noStrike">
                <a:solidFill>
                  <a:srgbClr val="4C8C2B"/>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1" name="Shape 111"/>
          <p:cNvSpPr txBox="1"/>
          <p:nvPr>
            <p:ph idx="2" type="body"/>
          </p:nvPr>
        </p:nvSpPr>
        <p:spPr>
          <a:xfrm>
            <a:off x="446881" y="2909951"/>
            <a:ext cx="3525837" cy="402956"/>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0"/>
              </a:spcBef>
              <a:spcAft>
                <a:spcPts val="0"/>
              </a:spcAft>
              <a:buClr>
                <a:schemeClr val="dk1"/>
              </a:buClr>
              <a:buSzPts val="1400"/>
              <a:buFont typeface="Arial"/>
              <a:buNone/>
              <a:defRPr b="1" i="0" sz="14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2" name="Shape 112"/>
          <p:cNvSpPr txBox="1"/>
          <p:nvPr>
            <p:ph idx="3" type="body"/>
          </p:nvPr>
        </p:nvSpPr>
        <p:spPr>
          <a:xfrm>
            <a:off x="446880" y="3328405"/>
            <a:ext cx="3525837" cy="811212"/>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280"/>
              </a:spcBef>
              <a:spcAft>
                <a:spcPts val="0"/>
              </a:spcAft>
              <a:buClr>
                <a:srgbClr val="7F7F7F"/>
              </a:buClr>
              <a:buSzPts val="1400"/>
              <a:buFont typeface="Arial"/>
              <a:buNone/>
              <a:defRPr b="0" i="0" sz="1400" u="none" cap="none" strike="noStrike">
                <a:solidFill>
                  <a:srgbClr val="7F7F7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3" name="Shape 113"/>
          <p:cNvSpPr txBox="1"/>
          <p:nvPr>
            <p:ph idx="4" type="body"/>
          </p:nvPr>
        </p:nvSpPr>
        <p:spPr>
          <a:xfrm>
            <a:off x="4644339" y="2431038"/>
            <a:ext cx="3525837" cy="463413"/>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560"/>
              </a:spcBef>
              <a:spcAft>
                <a:spcPts val="0"/>
              </a:spcAft>
              <a:buClr>
                <a:srgbClr val="4C8C2B"/>
              </a:buClr>
              <a:buSzPts val="2800"/>
              <a:buFont typeface="Arial"/>
              <a:buNone/>
              <a:defRPr b="1" i="0" sz="2800" u="none" cap="none" strike="noStrike">
                <a:solidFill>
                  <a:srgbClr val="4C8C2B"/>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4" name="Shape 114"/>
          <p:cNvSpPr txBox="1"/>
          <p:nvPr>
            <p:ph idx="5" type="body"/>
          </p:nvPr>
        </p:nvSpPr>
        <p:spPr>
          <a:xfrm>
            <a:off x="4644339" y="2909951"/>
            <a:ext cx="3525837" cy="402956"/>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0"/>
              </a:spcBef>
              <a:spcAft>
                <a:spcPts val="0"/>
              </a:spcAft>
              <a:buClr>
                <a:schemeClr val="dk1"/>
              </a:buClr>
              <a:buSzPts val="1400"/>
              <a:buFont typeface="Arial"/>
              <a:buNone/>
              <a:defRPr b="1" i="0" sz="14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5" name="Shape 115"/>
          <p:cNvSpPr txBox="1"/>
          <p:nvPr>
            <p:ph idx="6" type="body"/>
          </p:nvPr>
        </p:nvSpPr>
        <p:spPr>
          <a:xfrm>
            <a:off x="4644338" y="3328405"/>
            <a:ext cx="3525837" cy="811212"/>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280"/>
              </a:spcBef>
              <a:spcAft>
                <a:spcPts val="0"/>
              </a:spcAft>
              <a:buClr>
                <a:srgbClr val="7F7F7F"/>
              </a:buClr>
              <a:buSzPts val="1400"/>
              <a:buFont typeface="Arial"/>
              <a:buNone/>
              <a:defRPr b="0" i="0" sz="1400" u="none" cap="none" strike="noStrike">
                <a:solidFill>
                  <a:srgbClr val="7F7F7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OCLC_H_PMS.eps" id="116" name="Shape 116"/>
          <p:cNvPicPr preferRelativeResize="0"/>
          <p:nvPr/>
        </p:nvPicPr>
        <p:blipFill rotWithShape="1">
          <a:blip r:embed="rId2">
            <a:alphaModFix/>
          </a:blip>
          <a:srcRect b="0" l="0" r="0" t="0"/>
          <a:stretch/>
        </p:blipFill>
        <p:spPr>
          <a:xfrm>
            <a:off x="8065903" y="4691820"/>
            <a:ext cx="858624" cy="285661"/>
          </a:xfrm>
          <a:prstGeom prst="rect">
            <a:avLst/>
          </a:prstGeom>
          <a:noFill/>
          <a:ln>
            <a:noFill/>
          </a:ln>
        </p:spPr>
      </p:pic>
      <p:pic>
        <p:nvPicPr>
          <p:cNvPr id="117" name="Shape 117"/>
          <p:cNvPicPr preferRelativeResize="0"/>
          <p:nvPr/>
        </p:nvPicPr>
        <p:blipFill rotWithShape="1">
          <a:blip r:embed="rId3">
            <a:alphaModFix/>
          </a:blip>
          <a:srcRect b="0" l="0" r="0" t="0"/>
          <a:stretch/>
        </p:blipFill>
        <p:spPr>
          <a:xfrm>
            <a:off x="5803910" y="753973"/>
            <a:ext cx="2857238" cy="665245"/>
          </a:xfrm>
          <a:prstGeom prst="rect">
            <a:avLst/>
          </a:prstGeom>
          <a:noFill/>
          <a:ln>
            <a:noFill/>
          </a:ln>
        </p:spPr>
      </p:pic>
      <p:pic>
        <p:nvPicPr>
          <p:cNvPr id="118" name="Shape 118"/>
          <p:cNvPicPr preferRelativeResize="0"/>
          <p:nvPr/>
        </p:nvPicPr>
        <p:blipFill rotWithShape="1">
          <a:blip r:embed="rId4">
            <a:alphaModFix/>
          </a:blip>
          <a:srcRect b="0" l="0" r="0" t="0"/>
          <a:stretch/>
        </p:blipFill>
        <p:spPr>
          <a:xfrm>
            <a:off x="0" y="155276"/>
            <a:ext cx="5555152" cy="1775321"/>
          </a:xfrm>
          <a:prstGeom prst="rect">
            <a:avLst/>
          </a:prstGeom>
          <a:noFill/>
          <a:ln>
            <a:noFill/>
          </a:ln>
        </p:spPr>
      </p:pic>
      <p:sp>
        <p:nvSpPr>
          <p:cNvPr id="119" name="Shape 119"/>
          <p:cNvSpPr/>
          <p:nvPr/>
        </p:nvSpPr>
        <p:spPr>
          <a:xfrm>
            <a:off x="3267221" y="-3277"/>
            <a:ext cx="5876779" cy="92529"/>
          </a:xfrm>
          <a:prstGeom prst="rect">
            <a:avLst/>
          </a:prstGeom>
          <a:solidFill>
            <a:srgbClr val="F6B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0" name="Shape 120"/>
          <p:cNvSpPr/>
          <p:nvPr/>
        </p:nvSpPr>
        <p:spPr>
          <a:xfrm>
            <a:off x="2208725" y="-3277"/>
            <a:ext cx="1058496" cy="92529"/>
          </a:xfrm>
          <a:prstGeom prst="rect">
            <a:avLst/>
          </a:prstGeom>
          <a:solidFill>
            <a:srgbClr val="B7BF0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21" name="Shape 121"/>
          <p:cNvSpPr/>
          <p:nvPr/>
        </p:nvSpPr>
        <p:spPr>
          <a:xfrm>
            <a:off x="0" y="-3277"/>
            <a:ext cx="2208725" cy="92529"/>
          </a:xfrm>
          <a:prstGeom prst="rect">
            <a:avLst/>
          </a:prstGeom>
          <a:solidFill>
            <a:srgbClr val="77C02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22" name="Shape 122"/>
          <p:cNvPicPr preferRelativeResize="0"/>
          <p:nvPr/>
        </p:nvPicPr>
        <p:blipFill rotWithShape="1">
          <a:blip r:embed="rId5">
            <a:alphaModFix/>
          </a:blip>
          <a:srcRect b="0" l="0" r="0" t="0"/>
          <a:stretch/>
        </p:blipFill>
        <p:spPr>
          <a:xfrm>
            <a:off x="337671" y="4611674"/>
            <a:ext cx="1422400" cy="393700"/>
          </a:xfrm>
          <a:prstGeom prst="rect">
            <a:avLst/>
          </a:prstGeom>
          <a:noFill/>
          <a:ln>
            <a:noFill/>
          </a:ln>
        </p:spPr>
      </p:pic>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New Section">
  <p:cSld name="1_New Section">
    <p:spTree>
      <p:nvGrpSpPr>
        <p:cNvPr id="22" name="Shape 22"/>
        <p:cNvGrpSpPr/>
        <p:nvPr/>
      </p:nvGrpSpPr>
      <p:grpSpPr>
        <a:xfrm>
          <a:off x="0" y="0"/>
          <a:ext cx="0" cy="0"/>
          <a:chOff x="0" y="0"/>
          <a:chExt cx="0" cy="0"/>
        </a:xfrm>
      </p:grpSpPr>
      <p:sp>
        <p:nvSpPr>
          <p:cNvPr id="23" name="Shape 23"/>
          <p:cNvSpPr/>
          <p:nvPr/>
        </p:nvSpPr>
        <p:spPr>
          <a:xfrm>
            <a:off x="0" y="138112"/>
            <a:ext cx="9144000" cy="5005388"/>
          </a:xfrm>
          <a:prstGeom prst="rect">
            <a:avLst/>
          </a:prstGeom>
          <a:solidFill>
            <a:srgbClr val="77C02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4" name="Shape 24"/>
          <p:cNvSpPr txBox="1"/>
          <p:nvPr>
            <p:ph idx="1" type="body"/>
          </p:nvPr>
        </p:nvSpPr>
        <p:spPr>
          <a:xfrm>
            <a:off x="774914" y="782961"/>
            <a:ext cx="7377193" cy="3138110"/>
          </a:xfrm>
          <a:prstGeom prst="rect">
            <a:avLst/>
          </a:prstGeom>
          <a:noFill/>
          <a:ln>
            <a:noFill/>
          </a:ln>
        </p:spPr>
        <p:txBody>
          <a:bodyPr anchorCtr="0" anchor="ctr" bIns="91425" lIns="91425" spcFirstLastPara="1" rIns="91425" wrap="square" tIns="91425"/>
          <a:lstStyle>
            <a:lvl1pPr indent="-228600" lvl="0" marL="457200" marR="0" rtl="0" algn="l">
              <a:spcBef>
                <a:spcPts val="108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id="25" name="Shape 25"/>
          <p:cNvPicPr preferRelativeResize="0"/>
          <p:nvPr/>
        </p:nvPicPr>
        <p:blipFill rotWithShape="1">
          <a:blip r:embed="rId2">
            <a:alphaModFix/>
          </a:blip>
          <a:srcRect b="0" l="0" r="0" t="0"/>
          <a:stretch/>
        </p:blipFill>
        <p:spPr>
          <a:xfrm>
            <a:off x="8065903" y="4696658"/>
            <a:ext cx="851535" cy="278130"/>
          </a:xfrm>
          <a:prstGeom prst="rect">
            <a:avLst/>
          </a:prstGeom>
          <a:noFill/>
          <a:ln>
            <a:noFill/>
          </a:ln>
        </p:spPr>
      </p:pic>
      <p:pic>
        <p:nvPicPr>
          <p:cNvPr id="26" name="Shape 26"/>
          <p:cNvPicPr preferRelativeResize="0"/>
          <p:nvPr/>
        </p:nvPicPr>
        <p:blipFill rotWithShape="1">
          <a:blip r:embed="rId3">
            <a:alphaModFix/>
          </a:blip>
          <a:srcRect b="0" l="0" r="0" t="0"/>
          <a:stretch/>
        </p:blipFill>
        <p:spPr>
          <a:xfrm>
            <a:off x="262684" y="4691820"/>
            <a:ext cx="2293879" cy="227913"/>
          </a:xfrm>
          <a:prstGeom prst="rect">
            <a:avLst/>
          </a:prstGeom>
          <a:noFill/>
          <a:ln>
            <a:noFill/>
          </a:ln>
        </p:spPr>
      </p:pic>
      <p:sp>
        <p:nvSpPr>
          <p:cNvPr id="27" name="Shape 27"/>
          <p:cNvSpPr/>
          <p:nvPr/>
        </p:nvSpPr>
        <p:spPr>
          <a:xfrm>
            <a:off x="3267221" y="-3277"/>
            <a:ext cx="5876779" cy="92529"/>
          </a:xfrm>
          <a:prstGeom prst="rect">
            <a:avLst/>
          </a:prstGeom>
          <a:solidFill>
            <a:srgbClr val="F6B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8" name="Shape 28"/>
          <p:cNvSpPr/>
          <p:nvPr/>
        </p:nvSpPr>
        <p:spPr>
          <a:xfrm>
            <a:off x="2208725" y="-3277"/>
            <a:ext cx="1058496" cy="92529"/>
          </a:xfrm>
          <a:prstGeom prst="rect">
            <a:avLst/>
          </a:prstGeom>
          <a:solidFill>
            <a:srgbClr val="B7BF0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9" name="Shape 29"/>
          <p:cNvSpPr/>
          <p:nvPr/>
        </p:nvSpPr>
        <p:spPr>
          <a:xfrm>
            <a:off x="0" y="-3277"/>
            <a:ext cx="2208725" cy="92529"/>
          </a:xfrm>
          <a:prstGeom prst="rect">
            <a:avLst/>
          </a:prstGeom>
          <a:solidFill>
            <a:srgbClr val="77C02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peaker Intro">
  <p:cSld name="Speaker Intro">
    <p:spTree>
      <p:nvGrpSpPr>
        <p:cNvPr id="30" name="Shape 30"/>
        <p:cNvGrpSpPr/>
        <p:nvPr/>
      </p:nvGrpSpPr>
      <p:grpSpPr>
        <a:xfrm>
          <a:off x="0" y="0"/>
          <a:ext cx="0" cy="0"/>
          <a:chOff x="0" y="0"/>
          <a:chExt cx="0" cy="0"/>
        </a:xfrm>
      </p:grpSpPr>
      <p:pic>
        <p:nvPicPr>
          <p:cNvPr id="31" name="Shape 31"/>
          <p:cNvPicPr preferRelativeResize="0"/>
          <p:nvPr/>
        </p:nvPicPr>
        <p:blipFill rotWithShape="1">
          <a:blip r:embed="rId2">
            <a:alphaModFix amt="13000"/>
          </a:blip>
          <a:srcRect b="0" l="0" r="0" t="0"/>
          <a:stretch/>
        </p:blipFill>
        <p:spPr>
          <a:xfrm>
            <a:off x="4149439" y="975360"/>
            <a:ext cx="4994562" cy="4168140"/>
          </a:xfrm>
          <a:prstGeom prst="rect">
            <a:avLst/>
          </a:prstGeom>
          <a:noFill/>
          <a:ln>
            <a:noFill/>
          </a:ln>
        </p:spPr>
      </p:pic>
      <p:sp>
        <p:nvSpPr>
          <p:cNvPr id="32" name="Shape 32"/>
          <p:cNvSpPr/>
          <p:nvPr>
            <p:ph idx="2" type="pic"/>
          </p:nvPr>
        </p:nvSpPr>
        <p:spPr>
          <a:xfrm>
            <a:off x="1114447" y="1386766"/>
            <a:ext cx="1761082" cy="1831948"/>
          </a:xfrm>
          <a:prstGeom prst="rect">
            <a:avLst/>
          </a:prstGeom>
          <a:noFill/>
          <a:ln>
            <a:noFill/>
          </a:ln>
        </p:spPr>
        <p:txBody>
          <a:bodyPr anchorCtr="0" anchor="ctr" bIns="91425" lIns="91425" spcFirstLastPara="1" rIns="91425" wrap="square" tIns="91425"/>
          <a:lstStyle>
            <a:lvl1pPr lvl="0" marR="0" rtl="0" algn="ctr">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3" name="Shape 33"/>
          <p:cNvSpPr txBox="1"/>
          <p:nvPr>
            <p:ph idx="1" type="body"/>
          </p:nvPr>
        </p:nvSpPr>
        <p:spPr>
          <a:xfrm>
            <a:off x="3090843" y="2327578"/>
            <a:ext cx="5030269" cy="639129"/>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4" name="Shape 34"/>
          <p:cNvSpPr txBox="1"/>
          <p:nvPr>
            <p:ph idx="3" type="body"/>
          </p:nvPr>
        </p:nvSpPr>
        <p:spPr>
          <a:xfrm>
            <a:off x="3090835" y="1791337"/>
            <a:ext cx="5030277" cy="488156"/>
          </a:xfrm>
          <a:prstGeom prst="rect">
            <a:avLst/>
          </a:prstGeom>
          <a:noFill/>
          <a:ln>
            <a:noFill/>
          </a:ln>
        </p:spPr>
        <p:txBody>
          <a:bodyPr anchorCtr="0" anchor="b" bIns="91425" lIns="91425" spcFirstLastPara="1" rIns="91425" wrap="square" tIns="91425"/>
          <a:lstStyle>
            <a:lvl1pPr indent="-228600" lvl="0" marL="457200" marR="0" rtl="0" algn="l">
              <a:spcBef>
                <a:spcPts val="720"/>
              </a:spcBef>
              <a:spcAft>
                <a:spcPts val="0"/>
              </a:spcAft>
              <a:buClr>
                <a:srgbClr val="4C8C2B"/>
              </a:buClr>
              <a:buSzPts val="3600"/>
              <a:buFont typeface="Arial"/>
              <a:buNone/>
              <a:defRPr b="1" i="0" sz="3600" u="none" cap="none" strike="noStrike">
                <a:solidFill>
                  <a:srgbClr val="4C8C2B"/>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OCLC_H_PMS.eps" id="35" name="Shape 35"/>
          <p:cNvPicPr preferRelativeResize="0"/>
          <p:nvPr/>
        </p:nvPicPr>
        <p:blipFill rotWithShape="1">
          <a:blip r:embed="rId3">
            <a:alphaModFix/>
          </a:blip>
          <a:srcRect b="0" l="0" r="0" t="0"/>
          <a:stretch/>
        </p:blipFill>
        <p:spPr>
          <a:xfrm>
            <a:off x="8065903" y="4691820"/>
            <a:ext cx="858624" cy="285661"/>
          </a:xfrm>
          <a:prstGeom prst="rect">
            <a:avLst/>
          </a:prstGeom>
          <a:noFill/>
          <a:ln>
            <a:noFill/>
          </a:ln>
        </p:spPr>
      </p:pic>
      <p:pic>
        <p:nvPicPr>
          <p:cNvPr id="36" name="Shape 36"/>
          <p:cNvPicPr preferRelativeResize="0"/>
          <p:nvPr/>
        </p:nvPicPr>
        <p:blipFill rotWithShape="1">
          <a:blip r:embed="rId4">
            <a:alphaModFix/>
          </a:blip>
          <a:srcRect b="0" l="0" r="0" t="0"/>
          <a:stretch/>
        </p:blipFill>
        <p:spPr>
          <a:xfrm>
            <a:off x="262684" y="4691820"/>
            <a:ext cx="2293879" cy="227913"/>
          </a:xfrm>
          <a:prstGeom prst="rect">
            <a:avLst/>
          </a:prstGeom>
          <a:noFill/>
          <a:ln>
            <a:noFill/>
          </a:ln>
        </p:spPr>
      </p:pic>
      <p:sp>
        <p:nvSpPr>
          <p:cNvPr id="37" name="Shape 37"/>
          <p:cNvSpPr/>
          <p:nvPr/>
        </p:nvSpPr>
        <p:spPr>
          <a:xfrm>
            <a:off x="3267221" y="-3277"/>
            <a:ext cx="5876779" cy="92529"/>
          </a:xfrm>
          <a:prstGeom prst="rect">
            <a:avLst/>
          </a:prstGeom>
          <a:solidFill>
            <a:srgbClr val="F6B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8" name="Shape 38"/>
          <p:cNvSpPr/>
          <p:nvPr/>
        </p:nvSpPr>
        <p:spPr>
          <a:xfrm>
            <a:off x="2208725" y="-3277"/>
            <a:ext cx="1058496" cy="92529"/>
          </a:xfrm>
          <a:prstGeom prst="rect">
            <a:avLst/>
          </a:prstGeom>
          <a:solidFill>
            <a:srgbClr val="B7BF0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39" name="Shape 39"/>
          <p:cNvSpPr/>
          <p:nvPr/>
        </p:nvSpPr>
        <p:spPr>
          <a:xfrm>
            <a:off x="0" y="-3277"/>
            <a:ext cx="2208725" cy="92529"/>
          </a:xfrm>
          <a:prstGeom prst="rect">
            <a:avLst/>
          </a:prstGeom>
          <a:solidFill>
            <a:srgbClr val="77C02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Bullet">
  <p:cSld name="Content- Bullet">
    <p:spTree>
      <p:nvGrpSpPr>
        <p:cNvPr id="40" name="Shape 40"/>
        <p:cNvGrpSpPr/>
        <p:nvPr/>
      </p:nvGrpSpPr>
      <p:grpSpPr>
        <a:xfrm>
          <a:off x="0" y="0"/>
          <a:ext cx="0" cy="0"/>
          <a:chOff x="0" y="0"/>
          <a:chExt cx="0" cy="0"/>
        </a:xfrm>
      </p:grpSpPr>
      <p:sp>
        <p:nvSpPr>
          <p:cNvPr id="41" name="Shape 41"/>
          <p:cNvSpPr txBox="1"/>
          <p:nvPr>
            <p:ph idx="1" type="body"/>
          </p:nvPr>
        </p:nvSpPr>
        <p:spPr>
          <a:xfrm>
            <a:off x="340786" y="343304"/>
            <a:ext cx="8439148" cy="686442"/>
          </a:xfrm>
          <a:prstGeom prst="rect">
            <a:avLst/>
          </a:prstGeom>
          <a:noFill/>
          <a:ln>
            <a:noFill/>
          </a:ln>
        </p:spPr>
        <p:txBody>
          <a:bodyPr anchorCtr="0" anchor="t" bIns="91425" lIns="91425" spcFirstLastPara="1" rIns="91425" wrap="square" tIns="91425"/>
          <a:lstStyle>
            <a:lvl1pPr indent="-228600" lvl="0" marL="457200" marR="0" rtl="0" algn="l">
              <a:spcBef>
                <a:spcPts val="720"/>
              </a:spcBef>
              <a:spcAft>
                <a:spcPts val="0"/>
              </a:spcAft>
              <a:buClr>
                <a:srgbClr val="4C8C2B"/>
              </a:buClr>
              <a:buSzPts val="3600"/>
              <a:buFont typeface="Arial"/>
              <a:buNone/>
              <a:defRPr b="1" i="0" sz="3600" u="none" cap="none" strike="noStrike">
                <a:solidFill>
                  <a:srgbClr val="4C8C2B"/>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2" name="Shape 42"/>
          <p:cNvSpPr txBox="1"/>
          <p:nvPr>
            <p:ph idx="2" type="body"/>
          </p:nvPr>
        </p:nvSpPr>
        <p:spPr>
          <a:xfrm>
            <a:off x="340786" y="1029747"/>
            <a:ext cx="8439148" cy="3141659"/>
          </a:xfrm>
          <a:prstGeom prst="rect">
            <a:avLst/>
          </a:prstGeom>
          <a:noFill/>
          <a:ln>
            <a:noFill/>
          </a:ln>
        </p:spPr>
        <p:txBody>
          <a:bodyPr anchorCtr="0" anchor="t" bIns="91425" lIns="91425" spcFirstLastPara="1" rIns="91425" wrap="square" tIns="91425"/>
          <a:lstStyle>
            <a:lvl1pPr indent="-381000" lvl="0" marL="4572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17500" lvl="4" marL="22860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spcBef>
                <a:spcPts val="28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04800" lvl="6" marL="3200400" marR="0" rtl="0" algn="l">
              <a:spcBef>
                <a:spcPts val="24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7pPr>
            <a:lvl8pPr indent="-298450" lvl="7" marL="3657600" marR="0" rtl="0" algn="l">
              <a:spcBef>
                <a:spcPts val="22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8pPr>
            <a:lvl9pPr indent="-298450" lvl="8" marL="4114800" marR="0" rtl="0" algn="l">
              <a:spcBef>
                <a:spcPts val="220"/>
              </a:spcBef>
              <a:spcAft>
                <a:spcPts val="0"/>
              </a:spcAft>
              <a:buClr>
                <a:schemeClr val="dk1"/>
              </a:buClr>
              <a:buSzPts val="1100"/>
              <a:buFont typeface="Arial"/>
              <a:buChar char="•"/>
              <a:defRPr b="0" i="0" sz="1100" u="none" cap="none" strike="noStrike">
                <a:solidFill>
                  <a:schemeClr val="dk1"/>
                </a:solidFill>
                <a:latin typeface="Arial"/>
                <a:ea typeface="Arial"/>
                <a:cs typeface="Arial"/>
                <a:sym typeface="Arial"/>
              </a:defRPr>
            </a:lvl9pPr>
          </a:lstStyle>
          <a:p/>
        </p:txBody>
      </p:sp>
      <p:pic>
        <p:nvPicPr>
          <p:cNvPr descr="OCLC_H_PMS.eps" id="43" name="Shape 43"/>
          <p:cNvPicPr preferRelativeResize="0"/>
          <p:nvPr/>
        </p:nvPicPr>
        <p:blipFill rotWithShape="1">
          <a:blip r:embed="rId2">
            <a:alphaModFix/>
          </a:blip>
          <a:srcRect b="0" l="0" r="0" t="0"/>
          <a:stretch/>
        </p:blipFill>
        <p:spPr>
          <a:xfrm>
            <a:off x="8065903" y="4691820"/>
            <a:ext cx="858624" cy="285661"/>
          </a:xfrm>
          <a:prstGeom prst="rect">
            <a:avLst/>
          </a:prstGeom>
          <a:noFill/>
          <a:ln>
            <a:noFill/>
          </a:ln>
        </p:spPr>
      </p:pic>
      <p:pic>
        <p:nvPicPr>
          <p:cNvPr id="44" name="Shape 44"/>
          <p:cNvPicPr preferRelativeResize="0"/>
          <p:nvPr/>
        </p:nvPicPr>
        <p:blipFill rotWithShape="1">
          <a:blip r:embed="rId3">
            <a:alphaModFix/>
          </a:blip>
          <a:srcRect b="0" l="0" r="0" t="0"/>
          <a:stretch/>
        </p:blipFill>
        <p:spPr>
          <a:xfrm>
            <a:off x="262684" y="4691820"/>
            <a:ext cx="2293879" cy="227913"/>
          </a:xfrm>
          <a:prstGeom prst="rect">
            <a:avLst/>
          </a:prstGeom>
          <a:noFill/>
          <a:ln>
            <a:noFill/>
          </a:ln>
        </p:spPr>
      </p:pic>
      <p:sp>
        <p:nvSpPr>
          <p:cNvPr id="45" name="Shape 45"/>
          <p:cNvSpPr/>
          <p:nvPr/>
        </p:nvSpPr>
        <p:spPr>
          <a:xfrm>
            <a:off x="3267221" y="-3277"/>
            <a:ext cx="5876779" cy="92529"/>
          </a:xfrm>
          <a:prstGeom prst="rect">
            <a:avLst/>
          </a:prstGeom>
          <a:solidFill>
            <a:srgbClr val="F6B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6" name="Shape 46"/>
          <p:cNvSpPr/>
          <p:nvPr/>
        </p:nvSpPr>
        <p:spPr>
          <a:xfrm>
            <a:off x="2208725" y="-3277"/>
            <a:ext cx="1058496" cy="92529"/>
          </a:xfrm>
          <a:prstGeom prst="rect">
            <a:avLst/>
          </a:prstGeom>
          <a:solidFill>
            <a:srgbClr val="B7BF0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47" name="Shape 47"/>
          <p:cNvSpPr/>
          <p:nvPr/>
        </p:nvSpPr>
        <p:spPr>
          <a:xfrm>
            <a:off x="0" y="-3277"/>
            <a:ext cx="2208725" cy="92529"/>
          </a:xfrm>
          <a:prstGeom prst="rect">
            <a:avLst/>
          </a:prstGeom>
          <a:solidFill>
            <a:srgbClr val="77C02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Slide">
  <p:cSld name="6_Title Slide">
    <p:spTree>
      <p:nvGrpSpPr>
        <p:cNvPr id="48" name="Shape 48"/>
        <p:cNvGrpSpPr/>
        <p:nvPr/>
      </p:nvGrpSpPr>
      <p:grpSpPr>
        <a:xfrm>
          <a:off x="0" y="0"/>
          <a:ext cx="0" cy="0"/>
          <a:chOff x="0" y="0"/>
          <a:chExt cx="0" cy="0"/>
        </a:xfrm>
      </p:grpSpPr>
      <p:sp>
        <p:nvSpPr>
          <p:cNvPr id="49" name="Shape 49"/>
          <p:cNvSpPr/>
          <p:nvPr/>
        </p:nvSpPr>
        <p:spPr>
          <a:xfrm>
            <a:off x="0" y="151415"/>
            <a:ext cx="9144000" cy="1781146"/>
          </a:xfrm>
          <a:prstGeom prst="rect">
            <a:avLst/>
          </a:prstGeom>
          <a:solidFill>
            <a:srgbClr val="EEF1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50" name="Shape 50"/>
          <p:cNvSpPr txBox="1"/>
          <p:nvPr>
            <p:ph idx="1" type="body"/>
          </p:nvPr>
        </p:nvSpPr>
        <p:spPr>
          <a:xfrm>
            <a:off x="446881" y="2431038"/>
            <a:ext cx="3525837" cy="463413"/>
          </a:xfrm>
          <a:prstGeom prst="rect">
            <a:avLst/>
          </a:prstGeom>
          <a:noFill/>
          <a:ln>
            <a:noFill/>
          </a:ln>
        </p:spPr>
        <p:txBody>
          <a:bodyPr anchorCtr="0" anchor="t" bIns="91425" lIns="91425" spcFirstLastPara="1" rIns="91425" wrap="square" tIns="91425"/>
          <a:lstStyle>
            <a:lvl1pPr indent="-228600" lvl="0" marL="457200" marR="0" rtl="0" algn="l">
              <a:spcBef>
                <a:spcPts val="560"/>
              </a:spcBef>
              <a:spcAft>
                <a:spcPts val="0"/>
              </a:spcAft>
              <a:buClr>
                <a:srgbClr val="4C8C2B"/>
              </a:buClr>
              <a:buSzPts val="2800"/>
              <a:buFont typeface="Arial"/>
              <a:buNone/>
              <a:defRPr b="1" i="0" sz="2800" u="none" cap="none" strike="noStrike">
                <a:solidFill>
                  <a:srgbClr val="4C8C2B"/>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1" name="Shape 51"/>
          <p:cNvSpPr txBox="1"/>
          <p:nvPr>
            <p:ph idx="2" type="body"/>
          </p:nvPr>
        </p:nvSpPr>
        <p:spPr>
          <a:xfrm>
            <a:off x="446881" y="2909951"/>
            <a:ext cx="3525837" cy="402956"/>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Clr>
                <a:schemeClr val="dk1"/>
              </a:buClr>
              <a:buSzPts val="1400"/>
              <a:buFont typeface="Arial"/>
              <a:buNone/>
              <a:defRPr b="1" i="0" sz="14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2" name="Shape 52"/>
          <p:cNvSpPr txBox="1"/>
          <p:nvPr>
            <p:ph idx="3" type="body"/>
          </p:nvPr>
        </p:nvSpPr>
        <p:spPr>
          <a:xfrm>
            <a:off x="446880" y="3328405"/>
            <a:ext cx="3525837" cy="811212"/>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rgbClr val="7F7F7F"/>
              </a:buClr>
              <a:buSzPts val="1400"/>
              <a:buFont typeface="Arial"/>
              <a:buNone/>
              <a:defRPr b="0" i="0" sz="1400" u="none" cap="none" strike="noStrike">
                <a:solidFill>
                  <a:srgbClr val="7F7F7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3" name="Shape 53"/>
          <p:cNvSpPr txBox="1"/>
          <p:nvPr>
            <p:ph idx="4" type="body"/>
          </p:nvPr>
        </p:nvSpPr>
        <p:spPr>
          <a:xfrm>
            <a:off x="4644339" y="2431038"/>
            <a:ext cx="3525837" cy="463413"/>
          </a:xfrm>
          <a:prstGeom prst="rect">
            <a:avLst/>
          </a:prstGeom>
          <a:noFill/>
          <a:ln>
            <a:noFill/>
          </a:ln>
        </p:spPr>
        <p:txBody>
          <a:bodyPr anchorCtr="0" anchor="t" bIns="91425" lIns="91425" spcFirstLastPara="1" rIns="91425" wrap="square" tIns="91425"/>
          <a:lstStyle>
            <a:lvl1pPr indent="-228600" lvl="0" marL="457200" marR="0" rtl="0" algn="l">
              <a:spcBef>
                <a:spcPts val="560"/>
              </a:spcBef>
              <a:spcAft>
                <a:spcPts val="0"/>
              </a:spcAft>
              <a:buClr>
                <a:srgbClr val="4C8C2B"/>
              </a:buClr>
              <a:buSzPts val="2800"/>
              <a:buFont typeface="Arial"/>
              <a:buNone/>
              <a:defRPr b="1" i="0" sz="2800" u="none" cap="none" strike="noStrike">
                <a:solidFill>
                  <a:srgbClr val="4C8C2B"/>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4" name="Shape 54"/>
          <p:cNvSpPr txBox="1"/>
          <p:nvPr>
            <p:ph idx="5" type="body"/>
          </p:nvPr>
        </p:nvSpPr>
        <p:spPr>
          <a:xfrm>
            <a:off x="4644339" y="2909951"/>
            <a:ext cx="3525837" cy="402956"/>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Clr>
                <a:schemeClr val="dk1"/>
              </a:buClr>
              <a:buSzPts val="1400"/>
              <a:buFont typeface="Arial"/>
              <a:buNone/>
              <a:defRPr b="1" i="0" sz="14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5" name="Shape 55"/>
          <p:cNvSpPr txBox="1"/>
          <p:nvPr>
            <p:ph idx="6" type="body"/>
          </p:nvPr>
        </p:nvSpPr>
        <p:spPr>
          <a:xfrm>
            <a:off x="4644338" y="3328405"/>
            <a:ext cx="3525837" cy="811212"/>
          </a:xfrm>
          <a:prstGeom prst="rect">
            <a:avLst/>
          </a:prstGeom>
          <a:noFill/>
          <a:ln>
            <a:noFill/>
          </a:ln>
        </p:spPr>
        <p:txBody>
          <a:bodyPr anchorCtr="0" anchor="t" bIns="91425" lIns="91425" spcFirstLastPara="1" rIns="91425" wrap="square" tIns="91425"/>
          <a:lstStyle>
            <a:lvl1pPr indent="-228600" lvl="0" marL="457200" marR="0" rtl="0" algn="l">
              <a:spcBef>
                <a:spcPts val="280"/>
              </a:spcBef>
              <a:spcAft>
                <a:spcPts val="0"/>
              </a:spcAft>
              <a:buClr>
                <a:srgbClr val="7F7F7F"/>
              </a:buClr>
              <a:buSzPts val="1400"/>
              <a:buFont typeface="Arial"/>
              <a:buNone/>
              <a:defRPr b="0" i="0" sz="1400" u="none" cap="none" strike="noStrike">
                <a:solidFill>
                  <a:srgbClr val="7F7F7F"/>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OCLC_H_PMS.eps" id="56" name="Shape 56"/>
          <p:cNvPicPr preferRelativeResize="0"/>
          <p:nvPr/>
        </p:nvPicPr>
        <p:blipFill rotWithShape="1">
          <a:blip r:embed="rId2">
            <a:alphaModFix/>
          </a:blip>
          <a:srcRect b="0" l="0" r="0" t="0"/>
          <a:stretch/>
        </p:blipFill>
        <p:spPr>
          <a:xfrm>
            <a:off x="8065903" y="4691820"/>
            <a:ext cx="858624" cy="285661"/>
          </a:xfrm>
          <a:prstGeom prst="rect">
            <a:avLst/>
          </a:prstGeom>
          <a:noFill/>
          <a:ln>
            <a:noFill/>
          </a:ln>
        </p:spPr>
      </p:pic>
      <p:pic>
        <p:nvPicPr>
          <p:cNvPr id="57" name="Shape 57"/>
          <p:cNvPicPr preferRelativeResize="0"/>
          <p:nvPr/>
        </p:nvPicPr>
        <p:blipFill rotWithShape="1">
          <a:blip r:embed="rId3">
            <a:alphaModFix/>
          </a:blip>
          <a:srcRect b="0" l="0" r="0" t="0"/>
          <a:stretch/>
        </p:blipFill>
        <p:spPr>
          <a:xfrm>
            <a:off x="5803910" y="753973"/>
            <a:ext cx="2857238" cy="665245"/>
          </a:xfrm>
          <a:prstGeom prst="rect">
            <a:avLst/>
          </a:prstGeom>
          <a:noFill/>
          <a:ln>
            <a:noFill/>
          </a:ln>
        </p:spPr>
      </p:pic>
      <p:pic>
        <p:nvPicPr>
          <p:cNvPr id="58" name="Shape 58"/>
          <p:cNvPicPr preferRelativeResize="0"/>
          <p:nvPr/>
        </p:nvPicPr>
        <p:blipFill rotWithShape="1">
          <a:blip r:embed="rId4">
            <a:alphaModFix/>
          </a:blip>
          <a:srcRect b="0" l="0" r="0" t="0"/>
          <a:stretch/>
        </p:blipFill>
        <p:spPr>
          <a:xfrm>
            <a:off x="0" y="155276"/>
            <a:ext cx="5555152" cy="1775321"/>
          </a:xfrm>
          <a:prstGeom prst="rect">
            <a:avLst/>
          </a:prstGeom>
          <a:noFill/>
          <a:ln>
            <a:noFill/>
          </a:ln>
        </p:spPr>
      </p:pic>
      <p:sp>
        <p:nvSpPr>
          <p:cNvPr id="59" name="Shape 59"/>
          <p:cNvSpPr/>
          <p:nvPr/>
        </p:nvSpPr>
        <p:spPr>
          <a:xfrm>
            <a:off x="3267221" y="-3277"/>
            <a:ext cx="5876779" cy="92529"/>
          </a:xfrm>
          <a:prstGeom prst="rect">
            <a:avLst/>
          </a:prstGeom>
          <a:solidFill>
            <a:srgbClr val="F6BE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60" name="Shape 60"/>
          <p:cNvSpPr/>
          <p:nvPr/>
        </p:nvSpPr>
        <p:spPr>
          <a:xfrm>
            <a:off x="2208725" y="-3277"/>
            <a:ext cx="1058496" cy="92529"/>
          </a:xfrm>
          <a:prstGeom prst="rect">
            <a:avLst/>
          </a:prstGeom>
          <a:solidFill>
            <a:srgbClr val="B7BF0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61" name="Shape 61"/>
          <p:cNvSpPr/>
          <p:nvPr/>
        </p:nvSpPr>
        <p:spPr>
          <a:xfrm>
            <a:off x="0" y="-3277"/>
            <a:ext cx="2208725" cy="92529"/>
          </a:xfrm>
          <a:prstGeom prst="rect">
            <a:avLst/>
          </a:prstGeom>
          <a:solidFill>
            <a:srgbClr val="77C02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62" name="Shape 62"/>
          <p:cNvPicPr preferRelativeResize="0"/>
          <p:nvPr/>
        </p:nvPicPr>
        <p:blipFill rotWithShape="1">
          <a:blip r:embed="rId5">
            <a:alphaModFix/>
          </a:blip>
          <a:srcRect b="0" l="0" r="0" t="0"/>
          <a:stretch/>
        </p:blipFill>
        <p:spPr>
          <a:xfrm>
            <a:off x="337671" y="4611674"/>
            <a:ext cx="1422400" cy="393700"/>
          </a:xfrm>
          <a:prstGeom prst="rect">
            <a:avLst/>
          </a:prstGeom>
          <a:noFill/>
          <a:ln>
            <a:noFill/>
          </a:ln>
        </p:spPr>
      </p:pic>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Blank">
  <p:cSld name="Content- Blank">
    <p:spTree>
      <p:nvGrpSpPr>
        <p:cNvPr id="63" name="Shape 63"/>
        <p:cNvGrpSpPr/>
        <p:nvPr/>
      </p:nvGrpSpPr>
      <p:grpSpPr>
        <a:xfrm>
          <a:off x="0" y="0"/>
          <a:ext cx="0" cy="0"/>
          <a:chOff x="0" y="0"/>
          <a:chExt cx="0" cy="0"/>
        </a:xfrm>
      </p:grpSpPr>
      <p:pic>
        <p:nvPicPr>
          <p:cNvPr descr="OCLC_H_PMS.eps" id="64" name="Shape 64"/>
          <p:cNvPicPr preferRelativeResize="0"/>
          <p:nvPr/>
        </p:nvPicPr>
        <p:blipFill rotWithShape="1">
          <a:blip r:embed="rId2">
            <a:alphaModFix/>
          </a:blip>
          <a:srcRect b="0" l="0" r="0" t="0"/>
          <a:stretch/>
        </p:blipFill>
        <p:spPr>
          <a:xfrm>
            <a:off x="8065903" y="4691820"/>
            <a:ext cx="858624" cy="285661"/>
          </a:xfrm>
          <a:prstGeom prst="rect">
            <a:avLst/>
          </a:prstGeom>
          <a:noFill/>
          <a:ln>
            <a:noFill/>
          </a:ln>
        </p:spPr>
      </p:pic>
      <p:pic>
        <p:nvPicPr>
          <p:cNvPr id="65" name="Shape 65"/>
          <p:cNvPicPr preferRelativeResize="0"/>
          <p:nvPr/>
        </p:nvPicPr>
        <p:blipFill rotWithShape="1">
          <a:blip r:embed="rId3">
            <a:alphaModFix/>
          </a:blip>
          <a:srcRect b="0" l="0" r="0" t="0"/>
          <a:stretch/>
        </p:blipFill>
        <p:spPr>
          <a:xfrm>
            <a:off x="262684" y="4691820"/>
            <a:ext cx="2293879" cy="227913"/>
          </a:xfrm>
          <a:prstGeom prst="rect">
            <a:avLst/>
          </a:prstGeom>
          <a:noFill/>
          <a:ln>
            <a:noFill/>
          </a:ln>
        </p:spPr>
      </p:pic>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7_Title Slide">
  <p:cSld name="7_Title Slide">
    <p:spTree>
      <p:nvGrpSpPr>
        <p:cNvPr id="67" name="Shape 67"/>
        <p:cNvGrpSpPr/>
        <p:nvPr/>
      </p:nvGrpSpPr>
      <p:grpSpPr>
        <a:xfrm>
          <a:off x="0" y="0"/>
          <a:ext cx="0" cy="0"/>
          <a:chOff x="0" y="0"/>
          <a:chExt cx="0" cy="0"/>
        </a:xfrm>
      </p:grpSpPr>
      <p:sp>
        <p:nvSpPr>
          <p:cNvPr id="68" name="Shape 68"/>
          <p:cNvSpPr/>
          <p:nvPr/>
        </p:nvSpPr>
        <p:spPr>
          <a:xfrm>
            <a:off x="0" y="151415"/>
            <a:ext cx="9144000" cy="1781146"/>
          </a:xfrm>
          <a:prstGeom prst="rect">
            <a:avLst/>
          </a:prstGeom>
          <a:solidFill>
            <a:srgbClr val="EEF1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69" name="Shape 69"/>
          <p:cNvPicPr preferRelativeResize="0"/>
          <p:nvPr/>
        </p:nvPicPr>
        <p:blipFill rotWithShape="1">
          <a:blip r:embed="rId2">
            <a:alphaModFix amt="14000"/>
          </a:blip>
          <a:srcRect b="54882" l="12803" r="24328" t="24510"/>
          <a:stretch/>
        </p:blipFill>
        <p:spPr>
          <a:xfrm>
            <a:off x="3771855" y="151415"/>
            <a:ext cx="5372145" cy="1775661"/>
          </a:xfrm>
          <a:prstGeom prst="rect">
            <a:avLst/>
          </a:prstGeom>
          <a:noFill/>
          <a:ln>
            <a:noFill/>
          </a:ln>
        </p:spPr>
      </p:pic>
      <p:pic>
        <p:nvPicPr>
          <p:cNvPr id="70" name="Shape 70"/>
          <p:cNvPicPr preferRelativeResize="0"/>
          <p:nvPr/>
        </p:nvPicPr>
        <p:blipFill rotWithShape="1">
          <a:blip r:embed="rId3">
            <a:alphaModFix/>
          </a:blip>
          <a:srcRect b="0" l="0" r="0" t="0"/>
          <a:stretch/>
        </p:blipFill>
        <p:spPr>
          <a:xfrm>
            <a:off x="4829307" y="151415"/>
            <a:ext cx="4017965" cy="1775661"/>
          </a:xfrm>
          <a:prstGeom prst="rect">
            <a:avLst/>
          </a:prstGeom>
          <a:noFill/>
          <a:ln>
            <a:noFill/>
          </a:ln>
        </p:spPr>
      </p:pic>
      <p:sp>
        <p:nvSpPr>
          <p:cNvPr id="71" name="Shape 71"/>
          <p:cNvSpPr txBox="1"/>
          <p:nvPr>
            <p:ph idx="1" type="body"/>
          </p:nvPr>
        </p:nvSpPr>
        <p:spPr>
          <a:xfrm>
            <a:off x="452713" y="2315531"/>
            <a:ext cx="7815262" cy="1401763"/>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800"/>
              </a:spcBef>
              <a:spcAft>
                <a:spcPts val="0"/>
              </a:spcAft>
              <a:buClr>
                <a:srgbClr val="4C8C2B"/>
              </a:buClr>
              <a:buSzPts val="4000"/>
              <a:buFont typeface="Arial"/>
              <a:buNone/>
              <a:defRPr b="1" i="0" sz="4000" u="none" cap="none" strike="noStrike">
                <a:solidFill>
                  <a:srgbClr val="4C8C2B"/>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2" name="Shape 72"/>
          <p:cNvSpPr txBox="1"/>
          <p:nvPr>
            <p:ph idx="2" type="body"/>
          </p:nvPr>
        </p:nvSpPr>
        <p:spPr>
          <a:xfrm>
            <a:off x="452438" y="3749092"/>
            <a:ext cx="7815262" cy="627062"/>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OCLC_H_PMS.eps" id="73" name="Shape 73"/>
          <p:cNvPicPr preferRelativeResize="0"/>
          <p:nvPr/>
        </p:nvPicPr>
        <p:blipFill rotWithShape="1">
          <a:blip r:embed="rId4">
            <a:alphaModFix/>
          </a:blip>
          <a:srcRect b="0" l="0" r="0" t="0"/>
          <a:stretch/>
        </p:blipFill>
        <p:spPr>
          <a:xfrm>
            <a:off x="8065903" y="4665694"/>
            <a:ext cx="858624" cy="285661"/>
          </a:xfrm>
          <a:prstGeom prst="rect">
            <a:avLst/>
          </a:prstGeom>
          <a:noFill/>
          <a:ln>
            <a:noFill/>
          </a:ln>
        </p:spPr>
      </p:pic>
      <p:sp>
        <p:nvSpPr>
          <p:cNvPr id="74" name="Shape 74"/>
          <p:cNvSpPr/>
          <p:nvPr/>
        </p:nvSpPr>
        <p:spPr>
          <a:xfrm>
            <a:off x="3267221" y="-3277"/>
            <a:ext cx="5876779" cy="92529"/>
          </a:xfrm>
          <a:prstGeom prst="rect">
            <a:avLst/>
          </a:prstGeom>
          <a:solidFill>
            <a:srgbClr val="F6B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5" name="Shape 75"/>
          <p:cNvSpPr/>
          <p:nvPr/>
        </p:nvSpPr>
        <p:spPr>
          <a:xfrm>
            <a:off x="2208725" y="-3277"/>
            <a:ext cx="1058496" cy="92529"/>
          </a:xfrm>
          <a:prstGeom prst="rect">
            <a:avLst/>
          </a:prstGeom>
          <a:solidFill>
            <a:srgbClr val="B7BF0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76" name="Shape 76"/>
          <p:cNvSpPr/>
          <p:nvPr/>
        </p:nvSpPr>
        <p:spPr>
          <a:xfrm>
            <a:off x="0" y="-3277"/>
            <a:ext cx="2208725" cy="92529"/>
          </a:xfrm>
          <a:prstGeom prst="rect">
            <a:avLst/>
          </a:prstGeom>
          <a:solidFill>
            <a:srgbClr val="77C02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77" name="Shape 77"/>
          <p:cNvPicPr preferRelativeResize="0"/>
          <p:nvPr/>
        </p:nvPicPr>
        <p:blipFill rotWithShape="1">
          <a:blip r:embed="rId5">
            <a:alphaModFix/>
          </a:blip>
          <a:srcRect b="0" l="0" r="0" t="0"/>
          <a:stretch/>
        </p:blipFill>
        <p:spPr>
          <a:xfrm>
            <a:off x="452438" y="420776"/>
            <a:ext cx="3465870" cy="1242423"/>
          </a:xfrm>
          <a:prstGeom prst="rect">
            <a:avLst/>
          </a:prstGeom>
          <a:noFill/>
          <a:ln>
            <a:noFill/>
          </a:ln>
        </p:spPr>
      </p:pic>
      <p:pic>
        <p:nvPicPr>
          <p:cNvPr id="78" name="Shape 78"/>
          <p:cNvPicPr preferRelativeResize="0"/>
          <p:nvPr/>
        </p:nvPicPr>
        <p:blipFill rotWithShape="1">
          <a:blip r:embed="rId6">
            <a:alphaModFix/>
          </a:blip>
          <a:srcRect b="0" l="0" r="0" t="0"/>
          <a:stretch/>
        </p:blipFill>
        <p:spPr>
          <a:xfrm>
            <a:off x="337671" y="4611674"/>
            <a:ext cx="1422400" cy="393700"/>
          </a:xfrm>
          <a:prstGeom prst="rect">
            <a:avLst/>
          </a:prstGeom>
          <a:noFill/>
          <a:ln>
            <a:noFill/>
          </a:ln>
        </p:spPr>
      </p:pic>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New Section">
  <p:cSld name="1_New Section">
    <p:spTree>
      <p:nvGrpSpPr>
        <p:cNvPr id="79" name="Shape 79"/>
        <p:cNvGrpSpPr/>
        <p:nvPr/>
      </p:nvGrpSpPr>
      <p:grpSpPr>
        <a:xfrm>
          <a:off x="0" y="0"/>
          <a:ext cx="0" cy="0"/>
          <a:chOff x="0" y="0"/>
          <a:chExt cx="0" cy="0"/>
        </a:xfrm>
      </p:grpSpPr>
      <p:sp>
        <p:nvSpPr>
          <p:cNvPr id="80" name="Shape 80"/>
          <p:cNvSpPr/>
          <p:nvPr/>
        </p:nvSpPr>
        <p:spPr>
          <a:xfrm>
            <a:off x="0" y="138112"/>
            <a:ext cx="9144000" cy="5005388"/>
          </a:xfrm>
          <a:prstGeom prst="rect">
            <a:avLst/>
          </a:prstGeom>
          <a:solidFill>
            <a:srgbClr val="77C02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1" name="Shape 81"/>
          <p:cNvSpPr txBox="1"/>
          <p:nvPr>
            <p:ph idx="1" type="body"/>
          </p:nvPr>
        </p:nvSpPr>
        <p:spPr>
          <a:xfrm>
            <a:off x="774914" y="782961"/>
            <a:ext cx="7377193" cy="313811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1080"/>
              </a:spcBef>
              <a:spcAft>
                <a:spcPts val="0"/>
              </a:spcAft>
              <a:buClr>
                <a:schemeClr val="lt1"/>
              </a:buClr>
              <a:buSzPts val="5400"/>
              <a:buFont typeface="Arial"/>
              <a:buNone/>
              <a:defRPr b="0" i="0" sz="5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id="82" name="Shape 82"/>
          <p:cNvPicPr preferRelativeResize="0"/>
          <p:nvPr/>
        </p:nvPicPr>
        <p:blipFill rotWithShape="1">
          <a:blip r:embed="rId2">
            <a:alphaModFix/>
          </a:blip>
          <a:srcRect b="0" l="0" r="0" t="0"/>
          <a:stretch/>
        </p:blipFill>
        <p:spPr>
          <a:xfrm>
            <a:off x="8065903" y="4696658"/>
            <a:ext cx="851535" cy="278130"/>
          </a:xfrm>
          <a:prstGeom prst="rect">
            <a:avLst/>
          </a:prstGeom>
          <a:noFill/>
          <a:ln>
            <a:noFill/>
          </a:ln>
        </p:spPr>
      </p:pic>
      <p:pic>
        <p:nvPicPr>
          <p:cNvPr id="83" name="Shape 83"/>
          <p:cNvPicPr preferRelativeResize="0"/>
          <p:nvPr/>
        </p:nvPicPr>
        <p:blipFill rotWithShape="1">
          <a:blip r:embed="rId3">
            <a:alphaModFix/>
          </a:blip>
          <a:srcRect b="0" l="0" r="0" t="0"/>
          <a:stretch/>
        </p:blipFill>
        <p:spPr>
          <a:xfrm>
            <a:off x="262684" y="4691820"/>
            <a:ext cx="2293879" cy="227913"/>
          </a:xfrm>
          <a:prstGeom prst="rect">
            <a:avLst/>
          </a:prstGeom>
          <a:noFill/>
          <a:ln>
            <a:noFill/>
          </a:ln>
        </p:spPr>
      </p:pic>
      <p:sp>
        <p:nvSpPr>
          <p:cNvPr id="84" name="Shape 84"/>
          <p:cNvSpPr/>
          <p:nvPr/>
        </p:nvSpPr>
        <p:spPr>
          <a:xfrm>
            <a:off x="3267221" y="-3277"/>
            <a:ext cx="5876779" cy="92529"/>
          </a:xfrm>
          <a:prstGeom prst="rect">
            <a:avLst/>
          </a:prstGeom>
          <a:solidFill>
            <a:srgbClr val="F6B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5" name="Shape 85"/>
          <p:cNvSpPr/>
          <p:nvPr/>
        </p:nvSpPr>
        <p:spPr>
          <a:xfrm>
            <a:off x="2208725" y="-3277"/>
            <a:ext cx="1058496" cy="92529"/>
          </a:xfrm>
          <a:prstGeom prst="rect">
            <a:avLst/>
          </a:prstGeom>
          <a:solidFill>
            <a:srgbClr val="B7BF0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6" name="Shape 86"/>
          <p:cNvSpPr/>
          <p:nvPr/>
        </p:nvSpPr>
        <p:spPr>
          <a:xfrm>
            <a:off x="0" y="-3277"/>
            <a:ext cx="2208725" cy="92529"/>
          </a:xfrm>
          <a:prstGeom prst="rect">
            <a:avLst/>
          </a:prstGeom>
          <a:solidFill>
            <a:srgbClr val="77C02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peaker Intro">
  <p:cSld name="Speaker Intro">
    <p:spTree>
      <p:nvGrpSpPr>
        <p:cNvPr id="87" name="Shape 87"/>
        <p:cNvGrpSpPr/>
        <p:nvPr/>
      </p:nvGrpSpPr>
      <p:grpSpPr>
        <a:xfrm>
          <a:off x="0" y="0"/>
          <a:ext cx="0" cy="0"/>
          <a:chOff x="0" y="0"/>
          <a:chExt cx="0" cy="0"/>
        </a:xfrm>
      </p:grpSpPr>
      <p:pic>
        <p:nvPicPr>
          <p:cNvPr id="88" name="Shape 88"/>
          <p:cNvPicPr preferRelativeResize="0"/>
          <p:nvPr/>
        </p:nvPicPr>
        <p:blipFill rotWithShape="1">
          <a:blip r:embed="rId2">
            <a:alphaModFix amt="13000"/>
          </a:blip>
          <a:srcRect b="0" l="0" r="0" t="0"/>
          <a:stretch/>
        </p:blipFill>
        <p:spPr>
          <a:xfrm>
            <a:off x="4149439" y="975360"/>
            <a:ext cx="4994562" cy="4168140"/>
          </a:xfrm>
          <a:prstGeom prst="rect">
            <a:avLst/>
          </a:prstGeom>
          <a:noFill/>
          <a:ln>
            <a:noFill/>
          </a:ln>
        </p:spPr>
      </p:pic>
      <p:sp>
        <p:nvSpPr>
          <p:cNvPr id="89" name="Shape 89"/>
          <p:cNvSpPr/>
          <p:nvPr>
            <p:ph idx="2" type="pic"/>
          </p:nvPr>
        </p:nvSpPr>
        <p:spPr>
          <a:xfrm>
            <a:off x="1114447" y="1386766"/>
            <a:ext cx="1761082" cy="1831948"/>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0" name="Shape 90"/>
          <p:cNvSpPr txBox="1"/>
          <p:nvPr>
            <p:ph idx="1" type="body"/>
          </p:nvPr>
        </p:nvSpPr>
        <p:spPr>
          <a:xfrm>
            <a:off x="3090843" y="2327578"/>
            <a:ext cx="5030269" cy="639129"/>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1" name="Shape 91"/>
          <p:cNvSpPr txBox="1"/>
          <p:nvPr>
            <p:ph idx="3" type="body"/>
          </p:nvPr>
        </p:nvSpPr>
        <p:spPr>
          <a:xfrm>
            <a:off x="3090835" y="1791337"/>
            <a:ext cx="5030277" cy="488156"/>
          </a:xfrm>
          <a:prstGeom prst="rect">
            <a:avLst/>
          </a:prstGeom>
          <a:noFill/>
          <a:ln>
            <a:noFill/>
          </a:ln>
        </p:spPr>
        <p:txBody>
          <a:bodyPr anchorCtr="0" anchor="b" bIns="91425" lIns="91425" spcFirstLastPara="1" rIns="91425" wrap="square" tIns="91425"/>
          <a:lstStyle>
            <a:lvl1pPr indent="-228600" lvl="0" marL="457200" marR="0" rtl="0" algn="l">
              <a:lnSpc>
                <a:spcPct val="100000"/>
              </a:lnSpc>
              <a:spcBef>
                <a:spcPts val="720"/>
              </a:spcBef>
              <a:spcAft>
                <a:spcPts val="0"/>
              </a:spcAft>
              <a:buClr>
                <a:srgbClr val="4C8C2B"/>
              </a:buClr>
              <a:buSzPts val="3600"/>
              <a:buFont typeface="Arial"/>
              <a:buNone/>
              <a:defRPr b="1" i="0" sz="3600" u="none" cap="none" strike="noStrike">
                <a:solidFill>
                  <a:srgbClr val="4C8C2B"/>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OCLC_H_PMS.eps" id="92" name="Shape 92"/>
          <p:cNvPicPr preferRelativeResize="0"/>
          <p:nvPr/>
        </p:nvPicPr>
        <p:blipFill rotWithShape="1">
          <a:blip r:embed="rId3">
            <a:alphaModFix/>
          </a:blip>
          <a:srcRect b="0" l="0" r="0" t="0"/>
          <a:stretch/>
        </p:blipFill>
        <p:spPr>
          <a:xfrm>
            <a:off x="8065903" y="4691820"/>
            <a:ext cx="858624" cy="285661"/>
          </a:xfrm>
          <a:prstGeom prst="rect">
            <a:avLst/>
          </a:prstGeom>
          <a:noFill/>
          <a:ln>
            <a:noFill/>
          </a:ln>
        </p:spPr>
      </p:pic>
      <p:pic>
        <p:nvPicPr>
          <p:cNvPr id="93" name="Shape 93"/>
          <p:cNvPicPr preferRelativeResize="0"/>
          <p:nvPr/>
        </p:nvPicPr>
        <p:blipFill rotWithShape="1">
          <a:blip r:embed="rId4">
            <a:alphaModFix/>
          </a:blip>
          <a:srcRect b="0" l="0" r="0" t="0"/>
          <a:stretch/>
        </p:blipFill>
        <p:spPr>
          <a:xfrm>
            <a:off x="262684" y="4691820"/>
            <a:ext cx="2293879" cy="227913"/>
          </a:xfrm>
          <a:prstGeom prst="rect">
            <a:avLst/>
          </a:prstGeom>
          <a:noFill/>
          <a:ln>
            <a:noFill/>
          </a:ln>
        </p:spPr>
      </p:pic>
      <p:sp>
        <p:nvSpPr>
          <p:cNvPr id="94" name="Shape 94"/>
          <p:cNvSpPr/>
          <p:nvPr/>
        </p:nvSpPr>
        <p:spPr>
          <a:xfrm>
            <a:off x="3267221" y="-3277"/>
            <a:ext cx="5876779" cy="92529"/>
          </a:xfrm>
          <a:prstGeom prst="rect">
            <a:avLst/>
          </a:prstGeom>
          <a:solidFill>
            <a:srgbClr val="F6BE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5" name="Shape 95"/>
          <p:cNvSpPr/>
          <p:nvPr/>
        </p:nvSpPr>
        <p:spPr>
          <a:xfrm>
            <a:off x="2208725" y="-3277"/>
            <a:ext cx="1058496" cy="92529"/>
          </a:xfrm>
          <a:prstGeom prst="rect">
            <a:avLst/>
          </a:prstGeom>
          <a:solidFill>
            <a:srgbClr val="B7BF0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96" name="Shape 96"/>
          <p:cNvSpPr/>
          <p:nvPr/>
        </p:nvSpPr>
        <p:spPr>
          <a:xfrm>
            <a:off x="0" y="-3277"/>
            <a:ext cx="2208725" cy="92529"/>
          </a:xfrm>
          <a:prstGeom prst="rect">
            <a:avLst/>
          </a:prstGeom>
          <a:solidFill>
            <a:srgbClr val="77C02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66" name="Shape 66"/>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54" r:id="rId1"/>
    <p:sldLayoutId id="2147483655" r:id="rId2"/>
    <p:sldLayoutId id="2147483656" r:id="rId3"/>
    <p:sldLayoutId id="2147483657" r:id="rId4"/>
    <p:sldLayoutId id="2147483658" r:id="rId5"/>
    <p:sldLayoutId id="2147483659" r:id="rId6"/>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43.jpg"/><Relationship Id="rId4" Type="http://schemas.openxmlformats.org/officeDocument/2006/relationships/image" Target="../media/image45.jpg"/><Relationship Id="rId5" Type="http://schemas.openxmlformats.org/officeDocument/2006/relationships/image" Target="../media/image4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47.jpg"/><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3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32.jpg"/><Relationship Id="rId4" Type="http://schemas.openxmlformats.org/officeDocument/2006/relationships/image" Target="../media/image2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Shape 127"/>
          <p:cNvSpPr txBox="1"/>
          <p:nvPr>
            <p:ph idx="1" type="body"/>
          </p:nvPr>
        </p:nvSpPr>
        <p:spPr>
          <a:xfrm>
            <a:off x="452713" y="2315531"/>
            <a:ext cx="7815262" cy="1401763"/>
          </a:xfrm>
          <a:prstGeom prst="rect">
            <a:avLst/>
          </a:prstGeom>
          <a:noFill/>
          <a:ln>
            <a:noFill/>
          </a:ln>
        </p:spPr>
        <p:txBody>
          <a:bodyPr anchorCtr="0" anchor="t" bIns="45700" lIns="0" spcFirstLastPara="1" rIns="91425" wrap="square" tIns="45700">
            <a:noAutofit/>
          </a:bodyPr>
          <a:lstStyle/>
          <a:p>
            <a:pPr indent="0" lvl="0" marL="0" marR="0" rtl="0" algn="l">
              <a:spcBef>
                <a:spcPts val="0"/>
              </a:spcBef>
              <a:spcAft>
                <a:spcPts val="0"/>
              </a:spcAft>
              <a:buClr>
                <a:srgbClr val="4C8C2B"/>
              </a:buClr>
              <a:buSzPts val="4000"/>
              <a:buFont typeface="Arial"/>
              <a:buNone/>
            </a:pPr>
            <a:r>
              <a:rPr b="1" i="0" lang="en-US" sz="4000" u="none" cap="none" strike="noStrike">
                <a:solidFill>
                  <a:srgbClr val="4C8C2B"/>
                </a:solidFill>
                <a:latin typeface="Arial"/>
                <a:ea typeface="Arial"/>
                <a:cs typeface="Arial"/>
                <a:sym typeface="Arial"/>
              </a:rPr>
              <a:t>Stretching the Elastic: Since One Size Does NOT Fit All</a:t>
            </a:r>
            <a:endParaRPr b="1" i="0" sz="4000" u="none" cap="none" strike="noStrike">
              <a:solidFill>
                <a:srgbClr val="4C8C2B"/>
              </a:solidFill>
              <a:latin typeface="Arial"/>
              <a:ea typeface="Arial"/>
              <a:cs typeface="Arial"/>
              <a:sym typeface="Arial"/>
            </a:endParaRPr>
          </a:p>
        </p:txBody>
      </p:sp>
      <p:sp>
        <p:nvSpPr>
          <p:cNvPr id="128" name="Shape 128"/>
          <p:cNvSpPr txBox="1"/>
          <p:nvPr>
            <p:ph idx="2" type="body"/>
          </p:nvPr>
        </p:nvSpPr>
        <p:spPr>
          <a:xfrm>
            <a:off x="452713" y="3717294"/>
            <a:ext cx="7815262" cy="833859"/>
          </a:xfrm>
          <a:prstGeom prst="rect">
            <a:avLst/>
          </a:prstGeom>
          <a:noFill/>
          <a:ln>
            <a:noFill/>
          </a:ln>
        </p:spPr>
        <p:txBody>
          <a:bodyPr anchorCtr="0" anchor="t" bIns="45700" lIns="0" spcFirstLastPara="1" rIns="91425" wrap="square" tIns="45700">
            <a:noAutofit/>
          </a:bodyPr>
          <a:lstStyle/>
          <a:p>
            <a:pPr indent="0" lvl="0" marL="0" marR="0" rtl="0" algn="l">
              <a:spcBef>
                <a:spcPts val="0"/>
              </a:spcBef>
              <a:spcAft>
                <a:spcPts val="0"/>
              </a:spcAft>
              <a:buClr>
                <a:schemeClr val="dk1"/>
              </a:buClr>
              <a:buSzPts val="1600"/>
              <a:buFont typeface="Arial"/>
              <a:buNone/>
            </a:pPr>
            <a:r>
              <a:rPr b="1" i="0" lang="en-US" sz="1600" u="none" cap="none" strike="noStrike">
                <a:solidFill>
                  <a:schemeClr val="dk1"/>
                </a:solidFill>
                <a:latin typeface="Arial"/>
                <a:ea typeface="Arial"/>
                <a:cs typeface="Arial"/>
                <a:sym typeface="Arial"/>
              </a:rPr>
              <a:t>AMY GREENBERG  </a:t>
            </a:r>
            <a:endParaRPr/>
          </a:p>
          <a:p>
            <a:pPr indent="0" lvl="0" marL="0" marR="0" rtl="0" algn="l">
              <a:spcBef>
                <a:spcPts val="320"/>
              </a:spcBef>
              <a:spcAft>
                <a:spcPts val="0"/>
              </a:spcAft>
              <a:buClr>
                <a:schemeClr val="dk1"/>
              </a:buClr>
              <a:buSzPts val="1600"/>
              <a:buFont typeface="Arial"/>
              <a:buNone/>
            </a:pPr>
            <a:r>
              <a:rPr b="1" i="0" lang="en-US" sz="1600" u="none" cap="none" strike="noStrike">
                <a:solidFill>
                  <a:schemeClr val="dk1"/>
                </a:solidFill>
                <a:latin typeface="Arial"/>
                <a:ea typeface="Arial"/>
                <a:cs typeface="Arial"/>
                <a:sym typeface="Arial"/>
              </a:rPr>
              <a:t>ANNE E. MCKEE   </a:t>
            </a:r>
            <a:endParaRPr/>
          </a:p>
          <a:p>
            <a:pPr indent="0" lvl="0" marL="0" marR="0" rtl="0" algn="l">
              <a:spcBef>
                <a:spcPts val="320"/>
              </a:spcBef>
              <a:spcAft>
                <a:spcPts val="0"/>
              </a:spcAft>
              <a:buClr>
                <a:schemeClr val="dk1"/>
              </a:buClr>
              <a:buSzPts val="1600"/>
              <a:buFont typeface="Arial"/>
              <a:buNone/>
            </a:pPr>
            <a:r>
              <a:rPr b="1" i="0" lang="en-US" sz="1600" u="none" cap="none" strike="noStrike">
                <a:solidFill>
                  <a:schemeClr val="dk1"/>
                </a:solidFill>
                <a:latin typeface="Arial"/>
                <a:ea typeface="Arial"/>
                <a:cs typeface="Arial"/>
                <a:sym typeface="Arial"/>
              </a:rPr>
              <a:t>CAROL NELSON  </a:t>
            </a:r>
            <a:endParaRPr b="1" i="0" sz="1600" u="none" cap="none" strike="noStrike">
              <a:solidFill>
                <a:schemeClr val="dk1"/>
              </a:solidFill>
              <a:latin typeface="Arial"/>
              <a:ea typeface="Arial"/>
              <a:cs typeface="Arial"/>
              <a:sym typeface="Arial"/>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Shape 194"/>
          <p:cNvSpPr txBox="1"/>
          <p:nvPr>
            <p:ph idx="1" type="body"/>
          </p:nvPr>
        </p:nvSpPr>
        <p:spPr>
          <a:xfrm>
            <a:off x="340786" y="343304"/>
            <a:ext cx="8439000" cy="686400"/>
          </a:xfrm>
          <a:prstGeom prst="rect">
            <a:avLst/>
          </a:prstGeom>
        </p:spPr>
        <p:txBody>
          <a:bodyPr anchorCtr="0" anchor="t" bIns="91425" lIns="91425" spcFirstLastPara="1" rIns="91425" wrap="square" tIns="91425">
            <a:noAutofit/>
          </a:bodyPr>
          <a:lstStyle/>
          <a:p>
            <a:pPr indent="0" lvl="0" marL="0">
              <a:spcBef>
                <a:spcPts val="720"/>
              </a:spcBef>
              <a:spcAft>
                <a:spcPts val="0"/>
              </a:spcAft>
              <a:buNone/>
            </a:pPr>
            <a:r>
              <a:t/>
            </a:r>
            <a:endParaRPr/>
          </a:p>
        </p:txBody>
      </p:sp>
      <p:sp>
        <p:nvSpPr>
          <p:cNvPr id="195" name="Shape 195"/>
          <p:cNvSpPr txBox="1"/>
          <p:nvPr>
            <p:ph idx="2" type="body"/>
          </p:nvPr>
        </p:nvSpPr>
        <p:spPr>
          <a:xfrm>
            <a:off x="340775" y="1029750"/>
            <a:ext cx="8642400" cy="3141600"/>
          </a:xfrm>
          <a:prstGeom prst="rect">
            <a:avLst/>
          </a:prstGeom>
        </p:spPr>
        <p:txBody>
          <a:bodyPr anchorCtr="0" anchor="t" bIns="91425" lIns="91425" spcFirstLastPara="1" rIns="91425" wrap="square" tIns="91425">
            <a:noAutofit/>
          </a:bodyPr>
          <a:lstStyle/>
          <a:p>
            <a:pPr indent="0" lvl="0" marL="0">
              <a:spcBef>
                <a:spcPts val="480"/>
              </a:spcBef>
              <a:spcAft>
                <a:spcPts val="0"/>
              </a:spcAft>
              <a:buNone/>
            </a:pPr>
            <a:r>
              <a:t/>
            </a:r>
            <a:endParaRPr/>
          </a:p>
        </p:txBody>
      </p:sp>
      <p:sp>
        <p:nvSpPr>
          <p:cNvPr id="196" name="Shape 196"/>
          <p:cNvSpPr/>
          <p:nvPr/>
        </p:nvSpPr>
        <p:spPr>
          <a:xfrm>
            <a:off x="8001000" y="589350"/>
            <a:ext cx="848400" cy="440400"/>
          </a:xfrm>
          <a:prstGeom prst="rect">
            <a:avLst/>
          </a:prstGeom>
          <a:solidFill>
            <a:srgbClr val="E9EDEE"/>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pic>
        <p:nvPicPr>
          <p:cNvPr id="197" name="Shape 197" title="Chart"/>
          <p:cNvPicPr preferRelativeResize="0"/>
          <p:nvPr/>
        </p:nvPicPr>
        <p:blipFill>
          <a:blip r:embed="rId3">
            <a:alphaModFix/>
          </a:blip>
          <a:stretch>
            <a:fillRect/>
          </a:stretch>
        </p:blipFill>
        <p:spPr>
          <a:xfrm>
            <a:off x="223250" y="31250"/>
            <a:ext cx="8759925" cy="5081000"/>
          </a:xfrm>
          <a:prstGeom prst="rect">
            <a:avLst/>
          </a:prstGeom>
          <a:noFill/>
          <a:ln>
            <a:noFill/>
          </a:ln>
        </p:spPr>
      </p:pic>
      <p:sp>
        <p:nvSpPr>
          <p:cNvPr id="198" name="Shape 198"/>
          <p:cNvSpPr/>
          <p:nvPr/>
        </p:nvSpPr>
        <p:spPr>
          <a:xfrm>
            <a:off x="8108150" y="634000"/>
            <a:ext cx="671700" cy="3216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Shape 204"/>
          <p:cNvSpPr txBox="1"/>
          <p:nvPr>
            <p:ph idx="1" type="body"/>
          </p:nvPr>
        </p:nvSpPr>
        <p:spPr>
          <a:xfrm>
            <a:off x="340786" y="267104"/>
            <a:ext cx="8439000" cy="686400"/>
          </a:xfrm>
          <a:prstGeom prst="rect">
            <a:avLst/>
          </a:prstGeom>
        </p:spPr>
        <p:txBody>
          <a:bodyPr anchorCtr="0" anchor="t" bIns="91425" lIns="91425" spcFirstLastPara="1" rIns="91425" wrap="square" tIns="91425">
            <a:noAutofit/>
          </a:bodyPr>
          <a:lstStyle/>
          <a:p>
            <a:pPr indent="0" lvl="0" marL="0" rtl="0">
              <a:spcBef>
                <a:spcPts val="0"/>
              </a:spcBef>
              <a:spcAft>
                <a:spcPts val="0"/>
              </a:spcAft>
              <a:buClr>
                <a:schemeClr val="dk1"/>
              </a:buClr>
              <a:buFont typeface="Arial"/>
              <a:buNone/>
            </a:pPr>
            <a:r>
              <a:rPr lang="en-US" sz="4000">
                <a:solidFill>
                  <a:srgbClr val="4FA350"/>
                </a:solidFill>
                <a:latin typeface="Calibri"/>
                <a:ea typeface="Calibri"/>
                <a:cs typeface="Calibri"/>
                <a:sym typeface="Calibri"/>
              </a:rPr>
              <a:t>OCUL – who we are and what we do</a:t>
            </a:r>
            <a:endParaRPr/>
          </a:p>
        </p:txBody>
      </p:sp>
      <p:sp>
        <p:nvSpPr>
          <p:cNvPr id="205" name="Shape 205"/>
          <p:cNvSpPr txBox="1"/>
          <p:nvPr>
            <p:ph idx="2" type="body"/>
          </p:nvPr>
        </p:nvSpPr>
        <p:spPr>
          <a:xfrm>
            <a:off x="340786" y="953547"/>
            <a:ext cx="8439000" cy="3141600"/>
          </a:xfrm>
          <a:prstGeom prst="rect">
            <a:avLst/>
          </a:prstGeom>
        </p:spPr>
        <p:txBody>
          <a:bodyPr anchorCtr="0" anchor="t" bIns="91425" lIns="91425" spcFirstLastPara="1" rIns="91425" wrap="square" tIns="91425">
            <a:noAutofit/>
          </a:bodyPr>
          <a:lstStyle/>
          <a:p>
            <a:pPr indent="-342900" lvl="0" marL="342900" rtl="0">
              <a:lnSpc>
                <a:spcPct val="90000"/>
              </a:lnSpc>
              <a:spcBef>
                <a:spcPts val="0"/>
              </a:spcBef>
              <a:spcAft>
                <a:spcPts val="0"/>
              </a:spcAft>
              <a:buSzPts val="1800"/>
              <a:buFont typeface="Noto Sans Symbols"/>
              <a:buChar char="▪"/>
            </a:pPr>
            <a:r>
              <a:rPr lang="en-US" sz="1800">
                <a:latin typeface="Calibri"/>
                <a:ea typeface="Calibri"/>
                <a:cs typeface="Calibri"/>
                <a:sym typeface="Calibri"/>
              </a:rPr>
              <a:t>Commitment to work together to maximize our collective expertise and resources</a:t>
            </a:r>
            <a:endParaRPr sz="1800">
              <a:latin typeface="Calibri"/>
              <a:ea typeface="Calibri"/>
              <a:cs typeface="Calibri"/>
              <a:sym typeface="Calibri"/>
            </a:endParaRPr>
          </a:p>
          <a:p>
            <a:pPr indent="-342900" lvl="0" marL="342900" rtl="0">
              <a:lnSpc>
                <a:spcPct val="90000"/>
              </a:lnSpc>
              <a:spcBef>
                <a:spcPts val="360"/>
              </a:spcBef>
              <a:spcAft>
                <a:spcPts val="0"/>
              </a:spcAft>
              <a:buSzPts val="1800"/>
              <a:buFont typeface="Noto Sans Symbols"/>
              <a:buChar char="▪"/>
            </a:pPr>
            <a:r>
              <a:rPr lang="en-US" sz="1800">
                <a:latin typeface="Calibri"/>
                <a:ea typeface="Calibri"/>
                <a:cs typeface="Calibri"/>
                <a:sym typeface="Calibri"/>
              </a:rPr>
              <a:t>Enhance information services in Ontario and beyond through </a:t>
            </a:r>
            <a:endParaRPr sz="1800"/>
          </a:p>
          <a:p>
            <a:pPr indent="-285750" lvl="1" marL="742950" rtl="0">
              <a:lnSpc>
                <a:spcPct val="90000"/>
              </a:lnSpc>
              <a:spcBef>
                <a:spcPts val="360"/>
              </a:spcBef>
              <a:spcAft>
                <a:spcPts val="0"/>
              </a:spcAft>
              <a:buSzPts val="1800"/>
              <a:buChar char="•"/>
            </a:pPr>
            <a:r>
              <a:rPr lang="en-US" sz="1800">
                <a:latin typeface="Calibri"/>
                <a:ea typeface="Calibri"/>
                <a:cs typeface="Calibri"/>
                <a:sym typeface="Calibri"/>
              </a:rPr>
              <a:t>collective purchasing</a:t>
            </a:r>
            <a:endParaRPr sz="1800">
              <a:latin typeface="Calibri"/>
              <a:ea typeface="Calibri"/>
              <a:cs typeface="Calibri"/>
              <a:sym typeface="Calibri"/>
            </a:endParaRPr>
          </a:p>
          <a:p>
            <a:pPr indent="-285750" lvl="1" marL="742950" rtl="0">
              <a:lnSpc>
                <a:spcPct val="90000"/>
              </a:lnSpc>
              <a:spcBef>
                <a:spcPts val="360"/>
              </a:spcBef>
              <a:spcAft>
                <a:spcPts val="0"/>
              </a:spcAft>
              <a:buSzPts val="1800"/>
              <a:buChar char="•"/>
            </a:pPr>
            <a:r>
              <a:rPr lang="en-US" sz="1800">
                <a:latin typeface="Calibri"/>
                <a:ea typeface="Calibri"/>
                <a:cs typeface="Calibri"/>
                <a:sym typeface="Calibri"/>
              </a:rPr>
              <a:t>shared digital information infrastructure</a:t>
            </a:r>
            <a:endParaRPr sz="1800"/>
          </a:p>
          <a:p>
            <a:pPr indent="-285750" lvl="1" marL="742950" rtl="0">
              <a:lnSpc>
                <a:spcPct val="90000"/>
              </a:lnSpc>
              <a:spcBef>
                <a:spcPts val="360"/>
              </a:spcBef>
              <a:spcAft>
                <a:spcPts val="0"/>
              </a:spcAft>
              <a:buSzPts val="1800"/>
              <a:buChar char="•"/>
            </a:pPr>
            <a:r>
              <a:rPr lang="en-US" sz="1800">
                <a:latin typeface="Calibri"/>
                <a:ea typeface="Calibri"/>
                <a:cs typeface="Calibri"/>
                <a:sym typeface="Calibri"/>
              </a:rPr>
              <a:t>collaborative planning</a:t>
            </a:r>
            <a:endParaRPr sz="1800"/>
          </a:p>
          <a:p>
            <a:pPr indent="-285750" lvl="1" marL="742950" rtl="0">
              <a:lnSpc>
                <a:spcPct val="90000"/>
              </a:lnSpc>
              <a:spcBef>
                <a:spcPts val="360"/>
              </a:spcBef>
              <a:spcAft>
                <a:spcPts val="0"/>
              </a:spcAft>
              <a:buSzPts val="1800"/>
              <a:buChar char="•"/>
            </a:pPr>
            <a:r>
              <a:rPr lang="en-US" sz="1800">
                <a:latin typeface="Calibri"/>
                <a:ea typeface="Calibri"/>
                <a:cs typeface="Calibri"/>
                <a:sym typeface="Calibri"/>
              </a:rPr>
              <a:t>advocacy</a:t>
            </a:r>
            <a:endParaRPr sz="1800"/>
          </a:p>
          <a:p>
            <a:pPr indent="-285750" lvl="1" marL="742950" rtl="0">
              <a:lnSpc>
                <a:spcPct val="90000"/>
              </a:lnSpc>
              <a:spcBef>
                <a:spcPts val="360"/>
              </a:spcBef>
              <a:spcAft>
                <a:spcPts val="0"/>
              </a:spcAft>
              <a:buSzPts val="1800"/>
              <a:buChar char="•"/>
            </a:pPr>
            <a:r>
              <a:rPr lang="en-US" sz="1800">
                <a:latin typeface="Calibri"/>
                <a:ea typeface="Calibri"/>
                <a:cs typeface="Calibri"/>
                <a:sym typeface="Calibri"/>
              </a:rPr>
              <a:t>assessment</a:t>
            </a:r>
            <a:endParaRPr sz="1800"/>
          </a:p>
          <a:p>
            <a:pPr indent="-285750" lvl="1" marL="742950" rtl="0">
              <a:lnSpc>
                <a:spcPct val="90000"/>
              </a:lnSpc>
              <a:spcBef>
                <a:spcPts val="360"/>
              </a:spcBef>
              <a:spcAft>
                <a:spcPts val="0"/>
              </a:spcAft>
              <a:buSzPts val="1800"/>
              <a:buChar char="•"/>
            </a:pPr>
            <a:r>
              <a:rPr lang="en-US" sz="1800">
                <a:latin typeface="Calibri"/>
                <a:ea typeface="Calibri"/>
                <a:cs typeface="Calibri"/>
                <a:sym typeface="Calibri"/>
              </a:rPr>
              <a:t>research</a:t>
            </a:r>
            <a:endParaRPr sz="1800"/>
          </a:p>
          <a:p>
            <a:pPr indent="-285750" lvl="1" marL="742950" rtl="0">
              <a:lnSpc>
                <a:spcPct val="90000"/>
              </a:lnSpc>
              <a:spcBef>
                <a:spcPts val="360"/>
              </a:spcBef>
              <a:spcAft>
                <a:spcPts val="0"/>
              </a:spcAft>
              <a:buSzPts val="1800"/>
              <a:buChar char="•"/>
            </a:pPr>
            <a:r>
              <a:rPr lang="en-US" sz="1800">
                <a:latin typeface="Calibri"/>
                <a:ea typeface="Calibri"/>
                <a:cs typeface="Calibri"/>
                <a:sym typeface="Calibri"/>
              </a:rPr>
              <a:t>partnerships </a:t>
            </a:r>
            <a:endParaRPr sz="1800"/>
          </a:p>
          <a:p>
            <a:pPr indent="-285750" lvl="1" marL="742950" rtl="0">
              <a:lnSpc>
                <a:spcPct val="90000"/>
              </a:lnSpc>
              <a:spcBef>
                <a:spcPts val="360"/>
              </a:spcBef>
              <a:spcAft>
                <a:spcPts val="0"/>
              </a:spcAft>
              <a:buSzPts val="1800"/>
              <a:buChar char="•"/>
            </a:pPr>
            <a:r>
              <a:rPr lang="en-US" sz="1800">
                <a:latin typeface="Calibri"/>
                <a:ea typeface="Calibri"/>
                <a:cs typeface="Calibri"/>
                <a:sym typeface="Calibri"/>
              </a:rPr>
              <a:t>communications, and </a:t>
            </a:r>
            <a:endParaRPr sz="1800"/>
          </a:p>
          <a:p>
            <a:pPr indent="-260350" lvl="1" marL="742950" rtl="0">
              <a:lnSpc>
                <a:spcPct val="90000"/>
              </a:lnSpc>
              <a:spcBef>
                <a:spcPts val="360"/>
              </a:spcBef>
              <a:spcAft>
                <a:spcPts val="0"/>
              </a:spcAft>
              <a:buSzPts val="1400"/>
              <a:buChar char="•"/>
            </a:pPr>
            <a:r>
              <a:rPr lang="en-US" sz="1800">
                <a:latin typeface="Calibri"/>
                <a:ea typeface="Calibri"/>
                <a:cs typeface="Calibri"/>
                <a:sym typeface="Calibri"/>
              </a:rPr>
              <a:t>professional development</a:t>
            </a:r>
            <a:br>
              <a:rPr lang="en-US" sz="1400">
                <a:latin typeface="Calibri"/>
                <a:ea typeface="Calibri"/>
                <a:cs typeface="Calibri"/>
                <a:sym typeface="Calibri"/>
              </a:rPr>
            </a:b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Shape 211"/>
          <p:cNvSpPr txBox="1"/>
          <p:nvPr>
            <p:ph idx="1" type="body"/>
          </p:nvPr>
        </p:nvSpPr>
        <p:spPr>
          <a:xfrm>
            <a:off x="340786" y="343304"/>
            <a:ext cx="8439000" cy="686400"/>
          </a:xfrm>
          <a:prstGeom prst="rect">
            <a:avLst/>
          </a:prstGeom>
        </p:spPr>
        <p:txBody>
          <a:bodyPr anchorCtr="0" anchor="t" bIns="91425" lIns="91425" spcFirstLastPara="1" rIns="91425" wrap="square" tIns="91425">
            <a:noAutofit/>
          </a:bodyPr>
          <a:lstStyle/>
          <a:p>
            <a:pPr indent="0" lvl="0" marL="0">
              <a:spcBef>
                <a:spcPts val="720"/>
              </a:spcBef>
              <a:spcAft>
                <a:spcPts val="0"/>
              </a:spcAft>
              <a:buNone/>
            </a:pPr>
            <a:r>
              <a:rPr lang="en-US"/>
              <a:t>Scholars Portal</a:t>
            </a:r>
            <a:endParaRPr/>
          </a:p>
        </p:txBody>
      </p:sp>
      <p:sp>
        <p:nvSpPr>
          <p:cNvPr id="212" name="Shape 212"/>
          <p:cNvSpPr txBox="1"/>
          <p:nvPr>
            <p:ph idx="2" type="body"/>
          </p:nvPr>
        </p:nvSpPr>
        <p:spPr>
          <a:xfrm>
            <a:off x="340786" y="1029747"/>
            <a:ext cx="8439000" cy="3141600"/>
          </a:xfrm>
          <a:prstGeom prst="rect">
            <a:avLst/>
          </a:prstGeom>
        </p:spPr>
        <p:txBody>
          <a:bodyPr anchorCtr="0" anchor="t" bIns="91425" lIns="91425" spcFirstLastPara="1" rIns="91425" wrap="square" tIns="91425">
            <a:noAutofit/>
          </a:bodyPr>
          <a:lstStyle/>
          <a:p>
            <a:pPr indent="0" lvl="0" marL="0">
              <a:spcBef>
                <a:spcPts val="480"/>
              </a:spcBef>
              <a:spcAft>
                <a:spcPts val="0"/>
              </a:spcAft>
              <a:buNone/>
            </a:pPr>
            <a:r>
              <a:t/>
            </a:r>
            <a:endParaRPr/>
          </a:p>
        </p:txBody>
      </p:sp>
      <p:pic>
        <p:nvPicPr>
          <p:cNvPr id="213" name="Shape 213"/>
          <p:cNvPicPr preferRelativeResize="0"/>
          <p:nvPr/>
        </p:nvPicPr>
        <p:blipFill>
          <a:blip r:embed="rId3">
            <a:alphaModFix/>
          </a:blip>
          <a:stretch>
            <a:fillRect/>
          </a:stretch>
        </p:blipFill>
        <p:spPr>
          <a:xfrm>
            <a:off x="267900" y="0"/>
            <a:ext cx="8661801"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Shape 219"/>
          <p:cNvSpPr txBox="1"/>
          <p:nvPr>
            <p:ph idx="1" type="body"/>
          </p:nvPr>
        </p:nvSpPr>
        <p:spPr>
          <a:xfrm>
            <a:off x="340786" y="343304"/>
            <a:ext cx="8439000" cy="686400"/>
          </a:xfrm>
          <a:prstGeom prst="rect">
            <a:avLst/>
          </a:prstGeom>
        </p:spPr>
        <p:txBody>
          <a:bodyPr anchorCtr="0" anchor="t" bIns="91425" lIns="91425" spcFirstLastPara="1" rIns="91425" wrap="square" tIns="91425">
            <a:noAutofit/>
          </a:bodyPr>
          <a:lstStyle/>
          <a:p>
            <a:pPr indent="0" lvl="0" marL="0">
              <a:spcBef>
                <a:spcPts val="720"/>
              </a:spcBef>
              <a:spcAft>
                <a:spcPts val="0"/>
              </a:spcAft>
              <a:buNone/>
            </a:pPr>
            <a:r>
              <a:t/>
            </a:r>
            <a:endParaRPr/>
          </a:p>
        </p:txBody>
      </p:sp>
      <p:sp>
        <p:nvSpPr>
          <p:cNvPr id="220" name="Shape 220"/>
          <p:cNvSpPr txBox="1"/>
          <p:nvPr>
            <p:ph idx="2" type="body"/>
          </p:nvPr>
        </p:nvSpPr>
        <p:spPr>
          <a:xfrm>
            <a:off x="340786" y="1029747"/>
            <a:ext cx="8439000" cy="3141600"/>
          </a:xfrm>
          <a:prstGeom prst="rect">
            <a:avLst/>
          </a:prstGeom>
        </p:spPr>
        <p:txBody>
          <a:bodyPr anchorCtr="0" anchor="t" bIns="91425" lIns="91425" spcFirstLastPara="1" rIns="91425" wrap="square" tIns="91425">
            <a:noAutofit/>
          </a:bodyPr>
          <a:lstStyle/>
          <a:p>
            <a:pPr indent="0" lvl="0" marL="0">
              <a:spcBef>
                <a:spcPts val="480"/>
              </a:spcBef>
              <a:spcAft>
                <a:spcPts val="0"/>
              </a:spcAft>
              <a:buNone/>
            </a:pPr>
            <a:r>
              <a:t/>
            </a:r>
            <a:endParaRPr/>
          </a:p>
        </p:txBody>
      </p:sp>
      <p:pic>
        <p:nvPicPr>
          <p:cNvPr id="221" name="Shape 221"/>
          <p:cNvPicPr preferRelativeResize="0"/>
          <p:nvPr/>
        </p:nvPicPr>
        <p:blipFill>
          <a:blip r:embed="rId3">
            <a:alphaModFix/>
          </a:blip>
          <a:stretch>
            <a:fillRect/>
          </a:stretch>
        </p:blipFill>
        <p:spPr>
          <a:xfrm>
            <a:off x="196450" y="62500"/>
            <a:ext cx="8760025" cy="5081000"/>
          </a:xfrm>
          <a:prstGeom prst="rect">
            <a:avLst/>
          </a:prstGeom>
          <a:noFill/>
          <a:ln>
            <a:noFill/>
          </a:ln>
        </p:spPr>
      </p:pic>
      <p:sp>
        <p:nvSpPr>
          <p:cNvPr id="222" name="Shape 222"/>
          <p:cNvSpPr/>
          <p:nvPr/>
        </p:nvSpPr>
        <p:spPr>
          <a:xfrm>
            <a:off x="3705825" y="4714875"/>
            <a:ext cx="1321500" cy="2859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Shape 228"/>
          <p:cNvSpPr txBox="1"/>
          <p:nvPr>
            <p:ph idx="1" type="body"/>
          </p:nvPr>
        </p:nvSpPr>
        <p:spPr>
          <a:xfrm>
            <a:off x="340786" y="114704"/>
            <a:ext cx="8439000" cy="686400"/>
          </a:xfrm>
          <a:prstGeom prst="rect">
            <a:avLst/>
          </a:prstGeom>
        </p:spPr>
        <p:txBody>
          <a:bodyPr anchorCtr="0" anchor="t" bIns="91425" lIns="91425" spcFirstLastPara="1" rIns="91425" wrap="square" tIns="91425">
            <a:noAutofit/>
          </a:bodyPr>
          <a:lstStyle/>
          <a:p>
            <a:pPr indent="0" lvl="0" marL="0" rtl="0">
              <a:spcBef>
                <a:spcPts val="720"/>
              </a:spcBef>
              <a:spcAft>
                <a:spcPts val="0"/>
              </a:spcAft>
              <a:buNone/>
            </a:pPr>
            <a:r>
              <a:rPr lang="en-US"/>
              <a:t>OCUL Communities</a:t>
            </a:r>
            <a:endParaRPr/>
          </a:p>
        </p:txBody>
      </p:sp>
      <p:sp>
        <p:nvSpPr>
          <p:cNvPr id="229" name="Shape 229"/>
          <p:cNvSpPr txBox="1"/>
          <p:nvPr/>
        </p:nvSpPr>
        <p:spPr>
          <a:xfrm>
            <a:off x="303600" y="1187650"/>
            <a:ext cx="7206300" cy="3000000"/>
          </a:xfrm>
          <a:prstGeom prst="rect">
            <a:avLst/>
          </a:prstGeom>
          <a:noFill/>
          <a:ln>
            <a:noFill/>
          </a:ln>
        </p:spPr>
        <p:txBody>
          <a:bodyPr anchorCtr="0" anchor="ctr" bIns="91425" lIns="91425" spcFirstLastPara="1" rIns="91425" wrap="square" tIns="91425">
            <a:noAutofit/>
          </a:bodyPr>
          <a:lstStyle/>
          <a:p>
            <a:pPr indent="0" lvl="0" marL="0" rtl="0">
              <a:lnSpc>
                <a:spcPct val="115000"/>
              </a:lnSpc>
              <a:spcBef>
                <a:spcPts val="0"/>
              </a:spcBef>
              <a:spcAft>
                <a:spcPts val="0"/>
              </a:spcAft>
              <a:buNone/>
            </a:pPr>
            <a:r>
              <a:t/>
            </a:r>
            <a:endParaRPr sz="2000">
              <a:solidFill>
                <a:schemeClr val="dk1"/>
              </a:solidFill>
              <a:latin typeface="Calibri"/>
              <a:ea typeface="Calibri"/>
              <a:cs typeface="Calibri"/>
              <a:sym typeface="Calibri"/>
            </a:endParaRPr>
          </a:p>
          <a:p>
            <a:pPr indent="0" lvl="0" marL="0" rtl="0">
              <a:lnSpc>
                <a:spcPct val="115000"/>
              </a:lnSpc>
              <a:spcBef>
                <a:spcPts val="0"/>
              </a:spcBef>
              <a:spcAft>
                <a:spcPts val="0"/>
              </a:spcAft>
              <a:buNone/>
            </a:pPr>
            <a:r>
              <a:t/>
            </a:r>
            <a:endParaRPr sz="2000">
              <a:solidFill>
                <a:schemeClr val="dk1"/>
              </a:solidFill>
              <a:latin typeface="Calibri"/>
              <a:ea typeface="Calibri"/>
              <a:cs typeface="Calibri"/>
              <a:sym typeface="Calibri"/>
            </a:endParaRPr>
          </a:p>
          <a:p>
            <a:pPr indent="0" lvl="0" marL="0" rtl="0">
              <a:lnSpc>
                <a:spcPct val="115000"/>
              </a:lnSpc>
              <a:spcBef>
                <a:spcPts val="0"/>
              </a:spcBef>
              <a:spcAft>
                <a:spcPts val="0"/>
              </a:spcAft>
              <a:buNone/>
            </a:pPr>
            <a:r>
              <a:rPr lang="en-US" sz="2000">
                <a:solidFill>
                  <a:schemeClr val="dk1"/>
                </a:solidFill>
                <a:latin typeface="Calibri"/>
                <a:ea typeface="Calibri"/>
                <a:cs typeface="Calibri"/>
                <a:sym typeface="Calibri"/>
              </a:rPr>
              <a:t>Accessibility						</a:t>
            </a:r>
            <a:r>
              <a:rPr lang="en-US" sz="2000">
                <a:solidFill>
                  <a:schemeClr val="dk1"/>
                </a:solidFill>
                <a:latin typeface="Calibri"/>
                <a:ea typeface="Calibri"/>
                <a:cs typeface="Calibri"/>
                <a:sym typeface="Calibri"/>
              </a:rPr>
              <a:t>Quality Assurance</a:t>
            </a:r>
            <a:endParaRPr sz="2000">
              <a:solidFill>
                <a:schemeClr val="dk1"/>
              </a:solidFill>
              <a:latin typeface="Calibri"/>
              <a:ea typeface="Calibri"/>
              <a:cs typeface="Calibri"/>
              <a:sym typeface="Calibri"/>
            </a:endParaRPr>
          </a:p>
          <a:p>
            <a:pPr indent="0" lvl="0" marL="0" rtl="0">
              <a:lnSpc>
                <a:spcPct val="115000"/>
              </a:lnSpc>
              <a:spcBef>
                <a:spcPts val="0"/>
              </a:spcBef>
              <a:spcAft>
                <a:spcPts val="0"/>
              </a:spcAft>
              <a:buNone/>
            </a:pPr>
            <a:r>
              <a:rPr lang="en-US" sz="2000">
                <a:solidFill>
                  <a:schemeClr val="dk1"/>
                </a:solidFill>
                <a:latin typeface="Calibri"/>
                <a:ea typeface="Calibri"/>
                <a:cs typeface="Calibri"/>
                <a:sym typeface="Calibri"/>
              </a:rPr>
              <a:t>Assessment						</a:t>
            </a:r>
            <a:r>
              <a:rPr lang="en-US" sz="2000">
                <a:solidFill>
                  <a:schemeClr val="dk1"/>
                </a:solidFill>
                <a:highlight>
                  <a:srgbClr val="FFFF00"/>
                </a:highlight>
                <a:latin typeface="Calibri"/>
                <a:ea typeface="Calibri"/>
                <a:cs typeface="Calibri"/>
                <a:sym typeface="Calibri"/>
              </a:rPr>
              <a:t>Resource Sharing</a:t>
            </a:r>
            <a:r>
              <a:rPr lang="en-US" sz="2000">
                <a:solidFill>
                  <a:schemeClr val="dk1"/>
                </a:solidFill>
                <a:latin typeface="Calibri"/>
                <a:ea typeface="Calibri"/>
                <a:cs typeface="Calibri"/>
                <a:sym typeface="Calibri"/>
              </a:rPr>
              <a:t>				</a:t>
            </a:r>
            <a:endParaRPr sz="2000">
              <a:solidFill>
                <a:schemeClr val="dk1"/>
              </a:solidFill>
              <a:latin typeface="Calibri"/>
              <a:ea typeface="Calibri"/>
              <a:cs typeface="Calibri"/>
              <a:sym typeface="Calibri"/>
            </a:endParaRPr>
          </a:p>
          <a:p>
            <a:pPr indent="0" lvl="0" marL="0" rtl="0">
              <a:lnSpc>
                <a:spcPct val="115000"/>
              </a:lnSpc>
              <a:spcBef>
                <a:spcPts val="0"/>
              </a:spcBef>
              <a:spcAft>
                <a:spcPts val="0"/>
              </a:spcAft>
              <a:buNone/>
            </a:pPr>
            <a:r>
              <a:rPr lang="en-US" sz="2000">
                <a:solidFill>
                  <a:schemeClr val="dk1"/>
                </a:solidFill>
                <a:latin typeface="Calibri"/>
                <a:ea typeface="Calibri"/>
                <a:cs typeface="Calibri"/>
                <a:sym typeface="Calibri"/>
              </a:rPr>
              <a:t>Data							</a:t>
            </a:r>
            <a:r>
              <a:rPr lang="en-US" sz="2000">
                <a:solidFill>
                  <a:schemeClr val="dk1"/>
                </a:solidFill>
                <a:latin typeface="Calibri"/>
                <a:ea typeface="Calibri"/>
                <a:cs typeface="Calibri"/>
                <a:sym typeface="Calibri"/>
              </a:rPr>
              <a:t>Video</a:t>
            </a:r>
            <a:endParaRPr sz="2000">
              <a:solidFill>
                <a:schemeClr val="dk1"/>
              </a:solidFill>
              <a:latin typeface="Calibri"/>
              <a:ea typeface="Calibri"/>
              <a:cs typeface="Calibri"/>
              <a:sym typeface="Calibri"/>
            </a:endParaRPr>
          </a:p>
          <a:p>
            <a:pPr indent="0" lvl="0" marL="0" rtl="0">
              <a:lnSpc>
                <a:spcPct val="115000"/>
              </a:lnSpc>
              <a:spcBef>
                <a:spcPts val="0"/>
              </a:spcBef>
              <a:spcAft>
                <a:spcPts val="0"/>
              </a:spcAft>
              <a:buNone/>
            </a:pPr>
            <a:r>
              <a:rPr lang="en-US" sz="2000">
                <a:solidFill>
                  <a:schemeClr val="dk1"/>
                </a:solidFill>
                <a:latin typeface="Calibri"/>
                <a:ea typeface="Calibri"/>
                <a:cs typeface="Calibri"/>
                <a:sym typeface="Calibri"/>
              </a:rPr>
              <a:t>Digital Curation</a:t>
            </a:r>
            <a:endParaRPr sz="2000">
              <a:solidFill>
                <a:schemeClr val="dk1"/>
              </a:solidFill>
              <a:latin typeface="Calibri"/>
              <a:ea typeface="Calibri"/>
              <a:cs typeface="Calibri"/>
              <a:sym typeface="Calibri"/>
            </a:endParaRPr>
          </a:p>
          <a:p>
            <a:pPr indent="0" lvl="0" marL="0" rtl="0">
              <a:lnSpc>
                <a:spcPct val="115000"/>
              </a:lnSpc>
              <a:spcBef>
                <a:spcPts val="0"/>
              </a:spcBef>
              <a:spcAft>
                <a:spcPts val="0"/>
              </a:spcAft>
              <a:buNone/>
            </a:pPr>
            <a:r>
              <a:rPr lang="en-US" sz="2000">
                <a:solidFill>
                  <a:schemeClr val="dk1"/>
                </a:solidFill>
                <a:latin typeface="Calibri"/>
                <a:ea typeface="Calibri"/>
                <a:cs typeface="Calibri"/>
                <a:sym typeface="Calibri"/>
              </a:rPr>
              <a:t>Geo</a:t>
            </a:r>
            <a:endParaRPr sz="2000">
              <a:solidFill>
                <a:schemeClr val="dk1"/>
              </a:solidFill>
              <a:latin typeface="Calibri"/>
              <a:ea typeface="Calibri"/>
              <a:cs typeface="Calibri"/>
              <a:sym typeface="Calibri"/>
            </a:endParaRPr>
          </a:p>
          <a:p>
            <a:pPr indent="0" lvl="0" marL="0" rtl="0">
              <a:lnSpc>
                <a:spcPct val="115000"/>
              </a:lnSpc>
              <a:spcBef>
                <a:spcPts val="0"/>
              </a:spcBef>
              <a:spcAft>
                <a:spcPts val="0"/>
              </a:spcAft>
              <a:buNone/>
            </a:pPr>
            <a:r>
              <a:rPr lang="en-US" sz="2000">
                <a:solidFill>
                  <a:schemeClr val="dk1"/>
                </a:solidFill>
                <a:latin typeface="Calibri"/>
                <a:ea typeface="Calibri"/>
                <a:cs typeface="Calibri"/>
                <a:sym typeface="Calibri"/>
              </a:rPr>
              <a:t>Government Information</a:t>
            </a:r>
            <a:endParaRPr sz="2000">
              <a:solidFill>
                <a:schemeClr val="dk1"/>
              </a:solidFill>
              <a:latin typeface="Calibri"/>
              <a:ea typeface="Calibri"/>
              <a:cs typeface="Calibri"/>
              <a:sym typeface="Calibri"/>
            </a:endParaRPr>
          </a:p>
          <a:p>
            <a:pPr indent="0" lvl="0" marL="0" rtl="0">
              <a:lnSpc>
                <a:spcPct val="115000"/>
              </a:lnSpc>
              <a:spcBef>
                <a:spcPts val="0"/>
              </a:spcBef>
              <a:spcAft>
                <a:spcPts val="0"/>
              </a:spcAft>
              <a:buNone/>
            </a:pPr>
            <a:r>
              <a:rPr lang="en-US" sz="2000">
                <a:solidFill>
                  <a:schemeClr val="dk1"/>
                </a:solidFill>
                <a:latin typeface="Calibri"/>
                <a:ea typeface="Calibri"/>
                <a:cs typeface="Calibri"/>
                <a:sym typeface="Calibri"/>
              </a:rPr>
              <a:t>Information Technology</a:t>
            </a:r>
            <a:endParaRPr sz="2000">
              <a:solidFill>
                <a:schemeClr val="dk1"/>
              </a:solidFill>
              <a:latin typeface="Calibri"/>
              <a:ea typeface="Calibri"/>
              <a:cs typeface="Calibri"/>
              <a:sym typeface="Calibri"/>
            </a:endParaRPr>
          </a:p>
          <a:p>
            <a:pPr indent="0" lvl="0" marL="0" rtl="0">
              <a:lnSpc>
                <a:spcPct val="115000"/>
              </a:lnSpc>
              <a:spcBef>
                <a:spcPts val="0"/>
              </a:spcBef>
              <a:spcAft>
                <a:spcPts val="0"/>
              </a:spcAft>
              <a:buNone/>
            </a:pPr>
            <a:r>
              <a:rPr lang="en-US" sz="2000">
                <a:solidFill>
                  <a:schemeClr val="dk1"/>
                </a:solidFill>
                <a:latin typeface="Calibri"/>
                <a:ea typeface="Calibri"/>
                <a:cs typeface="Calibri"/>
                <a:sym typeface="Calibri"/>
              </a:rPr>
              <a:t>Public Service Renewal</a:t>
            </a:r>
            <a:endParaRPr sz="2000">
              <a:solidFill>
                <a:schemeClr val="dk1"/>
              </a:solidFill>
              <a:latin typeface="Calibri"/>
              <a:ea typeface="Calibri"/>
              <a:cs typeface="Calibri"/>
              <a:sym typeface="Calibri"/>
            </a:endParaRPr>
          </a:p>
          <a:p>
            <a:pPr indent="0" lvl="0" marL="0" rtl="0">
              <a:lnSpc>
                <a:spcPct val="115000"/>
              </a:lnSpc>
              <a:spcBef>
                <a:spcPts val="0"/>
              </a:spcBef>
              <a:spcAft>
                <a:spcPts val="0"/>
              </a:spcAft>
              <a:buNone/>
            </a:pPr>
            <a:r>
              <a:rPr lang="en-US" sz="2000">
                <a:solidFill>
                  <a:schemeClr val="dk1"/>
                </a:solidFill>
                <a:latin typeface="Calibri"/>
                <a:ea typeface="Calibri"/>
                <a:cs typeface="Calibri"/>
                <a:sym typeface="Calibri"/>
              </a:rPr>
              <a:t>Publishing/Hosting</a:t>
            </a:r>
            <a:endParaRPr sz="2000">
              <a:solidFill>
                <a:schemeClr val="dk1"/>
              </a:solidFill>
              <a:latin typeface="Calibri"/>
              <a:ea typeface="Calibri"/>
              <a:cs typeface="Calibri"/>
              <a:sym typeface="Calibri"/>
            </a:endParaRPr>
          </a:p>
          <a:p>
            <a:pPr indent="0" lvl="0" marL="0" rtl="0">
              <a:lnSpc>
                <a:spcPct val="115000"/>
              </a:lnSpc>
              <a:spcBef>
                <a:spcPts val="0"/>
              </a:spcBef>
              <a:spcAft>
                <a:spcPts val="0"/>
              </a:spcAft>
              <a:buNone/>
            </a:pPr>
            <a:r>
              <a:t/>
            </a:r>
            <a:endParaRPr sz="2000">
              <a:solidFill>
                <a:schemeClr val="dk1"/>
              </a:solidFill>
              <a:latin typeface="Calibri"/>
              <a:ea typeface="Calibri"/>
              <a:cs typeface="Calibri"/>
              <a:sym typeface="Calibri"/>
            </a:endParaRPr>
          </a:p>
          <a:p>
            <a:pPr indent="0" lvl="0" marL="0" rtl="0">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sp>
        <p:nvSpPr>
          <p:cNvPr id="234" name="Shape 234"/>
          <p:cNvSpPr/>
          <p:nvPr>
            <p:ph idx="2" type="pic"/>
          </p:nvPr>
        </p:nvSpPr>
        <p:spPr>
          <a:xfrm>
            <a:off x="1114447" y="1386766"/>
            <a:ext cx="1761082" cy="1831948"/>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5" name="Shape 235"/>
          <p:cNvSpPr txBox="1"/>
          <p:nvPr>
            <p:ph idx="1" type="body"/>
          </p:nvPr>
        </p:nvSpPr>
        <p:spPr>
          <a:xfrm>
            <a:off x="3090843" y="2327578"/>
            <a:ext cx="5030269" cy="639129"/>
          </a:xfrm>
          <a:prstGeom prst="rect">
            <a:avLst/>
          </a:prstGeom>
          <a:noFill/>
          <a:ln>
            <a:noFill/>
          </a:ln>
        </p:spPr>
        <p:txBody>
          <a:bodyPr anchorCtr="0" anchor="t" bIns="45700" lIns="0" spcFirstLastPara="1" rIns="182875" wrap="square" tIns="0">
            <a:noAutofit/>
          </a:bodyPr>
          <a:lstStyle/>
          <a:p>
            <a:pPr indent="0" lvl="0" marL="0" marR="0" rtl="0" algn="l">
              <a:lnSpc>
                <a:spcPct val="100000"/>
              </a:lnSpc>
              <a:spcBef>
                <a:spcPts val="0"/>
              </a:spcBef>
              <a:spcAft>
                <a:spcPts val="0"/>
              </a:spcAft>
              <a:buClr>
                <a:schemeClr val="dk1"/>
              </a:buClr>
              <a:buSzPts val="2220"/>
              <a:buFont typeface="Arial"/>
              <a:buNone/>
            </a:pPr>
            <a:r>
              <a:rPr b="0" i="0" lang="en-US" sz="2220" u="none" cap="none" strike="noStrike">
                <a:solidFill>
                  <a:schemeClr val="dk1"/>
                </a:solidFill>
                <a:latin typeface="Arial"/>
                <a:ea typeface="Arial"/>
                <a:cs typeface="Arial"/>
                <a:sym typeface="Arial"/>
              </a:rPr>
              <a:t>Minitex – Resource Sharing Manager</a:t>
            </a:r>
            <a:endParaRPr b="0" i="0" sz="2220" u="none" cap="none" strike="noStrike">
              <a:solidFill>
                <a:schemeClr val="dk1"/>
              </a:solidFill>
              <a:latin typeface="Arial"/>
              <a:ea typeface="Arial"/>
              <a:cs typeface="Arial"/>
              <a:sym typeface="Arial"/>
            </a:endParaRPr>
          </a:p>
        </p:txBody>
      </p:sp>
      <p:sp>
        <p:nvSpPr>
          <p:cNvPr id="236" name="Shape 236"/>
          <p:cNvSpPr txBox="1"/>
          <p:nvPr>
            <p:ph idx="3" type="body"/>
          </p:nvPr>
        </p:nvSpPr>
        <p:spPr>
          <a:xfrm>
            <a:off x="3090835" y="1791337"/>
            <a:ext cx="5030277" cy="488156"/>
          </a:xfrm>
          <a:prstGeom prst="rect">
            <a:avLst/>
          </a:prstGeom>
          <a:noFill/>
          <a:ln>
            <a:noFill/>
          </a:ln>
        </p:spPr>
        <p:txBody>
          <a:bodyPr anchorCtr="0" anchor="b" bIns="0" lIns="0" spcFirstLastPara="1" rIns="182875" wrap="square" tIns="45700">
            <a:noAutofit/>
          </a:bodyPr>
          <a:lstStyle/>
          <a:p>
            <a:pPr indent="0" lvl="0" marL="0" marR="0" rtl="0" algn="l">
              <a:spcBef>
                <a:spcPts val="0"/>
              </a:spcBef>
              <a:spcAft>
                <a:spcPts val="0"/>
              </a:spcAft>
              <a:buClr>
                <a:srgbClr val="4C8C2B"/>
              </a:buClr>
              <a:buSzPts val="3600"/>
              <a:buFont typeface="Arial"/>
              <a:buNone/>
            </a:pPr>
            <a:r>
              <a:rPr b="1" i="0" lang="en-US" sz="3600" u="none" cap="none" strike="noStrike">
                <a:solidFill>
                  <a:srgbClr val="4C8C2B"/>
                </a:solidFill>
                <a:latin typeface="Arial"/>
                <a:ea typeface="Arial"/>
                <a:cs typeface="Arial"/>
                <a:sym typeface="Arial"/>
              </a:rPr>
              <a:t>Carol Nelson</a:t>
            </a:r>
            <a:endParaRPr b="1" i="0" sz="3600" u="none" cap="none" strike="noStrike">
              <a:solidFill>
                <a:srgbClr val="4C8C2B"/>
              </a:solidFill>
              <a:latin typeface="Arial"/>
              <a:ea typeface="Arial"/>
              <a:cs typeface="Arial"/>
              <a:sym typeface="Arial"/>
            </a:endParaRPr>
          </a:p>
        </p:txBody>
      </p:sp>
      <p:pic>
        <p:nvPicPr>
          <p:cNvPr id="237" name="Shape 237"/>
          <p:cNvPicPr preferRelativeResize="0"/>
          <p:nvPr/>
        </p:nvPicPr>
        <p:blipFill>
          <a:blip r:embed="rId3">
            <a:alphaModFix/>
          </a:blip>
          <a:stretch>
            <a:fillRect/>
          </a:stretch>
        </p:blipFill>
        <p:spPr>
          <a:xfrm>
            <a:off x="1058991" y="1346732"/>
            <a:ext cx="1871994" cy="1871994"/>
          </a:xfrm>
          <a:prstGeom prst="rect">
            <a:avLst/>
          </a:prstGeom>
          <a:noFill/>
          <a:ln>
            <a:noFill/>
          </a:ln>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Shape 243"/>
          <p:cNvSpPr txBox="1"/>
          <p:nvPr>
            <p:ph idx="1" type="body"/>
          </p:nvPr>
        </p:nvSpPr>
        <p:spPr>
          <a:xfrm>
            <a:off x="340786" y="343304"/>
            <a:ext cx="8439000" cy="686400"/>
          </a:xfrm>
          <a:prstGeom prst="rect">
            <a:avLst/>
          </a:prstGeom>
        </p:spPr>
        <p:txBody>
          <a:bodyPr anchorCtr="0" anchor="t" bIns="91425" lIns="91425" spcFirstLastPara="1" rIns="91425" wrap="square" tIns="91425">
            <a:noAutofit/>
          </a:bodyPr>
          <a:lstStyle/>
          <a:p>
            <a:pPr indent="0" lvl="0" marL="0">
              <a:spcBef>
                <a:spcPts val="720"/>
              </a:spcBef>
              <a:spcAft>
                <a:spcPts val="0"/>
              </a:spcAft>
              <a:buNone/>
            </a:pPr>
            <a:r>
              <a:t/>
            </a:r>
            <a:endParaRPr/>
          </a:p>
        </p:txBody>
      </p:sp>
      <p:sp>
        <p:nvSpPr>
          <p:cNvPr id="244" name="Shape 244"/>
          <p:cNvSpPr txBox="1"/>
          <p:nvPr>
            <p:ph idx="2" type="body"/>
          </p:nvPr>
        </p:nvSpPr>
        <p:spPr>
          <a:xfrm>
            <a:off x="340786" y="1029747"/>
            <a:ext cx="8439000" cy="3141600"/>
          </a:xfrm>
          <a:prstGeom prst="rect">
            <a:avLst/>
          </a:prstGeom>
        </p:spPr>
        <p:txBody>
          <a:bodyPr anchorCtr="0" anchor="t" bIns="91425" lIns="91425" spcFirstLastPara="1" rIns="91425" wrap="square" tIns="91425">
            <a:noAutofit/>
          </a:bodyPr>
          <a:lstStyle/>
          <a:p>
            <a:pPr indent="0" lvl="0" marL="0">
              <a:spcBef>
                <a:spcPts val="480"/>
              </a:spcBef>
              <a:spcAft>
                <a:spcPts val="0"/>
              </a:spcAft>
              <a:buNone/>
            </a:pPr>
            <a:r>
              <a:t/>
            </a:r>
            <a:endParaRPr/>
          </a:p>
        </p:txBody>
      </p:sp>
      <p:pic>
        <p:nvPicPr>
          <p:cNvPr id="245" name="Shape 245"/>
          <p:cNvPicPr preferRelativeResize="0"/>
          <p:nvPr/>
        </p:nvPicPr>
        <p:blipFill>
          <a:blip r:embed="rId3">
            <a:alphaModFix/>
          </a:blip>
          <a:stretch>
            <a:fillRect/>
          </a:stretch>
        </p:blipFill>
        <p:spPr>
          <a:xfrm>
            <a:off x="3255647" y="5"/>
            <a:ext cx="6056576" cy="5143501"/>
          </a:xfrm>
          <a:prstGeom prst="rect">
            <a:avLst/>
          </a:prstGeom>
          <a:noFill/>
          <a:ln>
            <a:noFill/>
          </a:ln>
        </p:spPr>
      </p:pic>
      <p:sp>
        <p:nvSpPr>
          <p:cNvPr id="246" name="Shape 246"/>
          <p:cNvSpPr txBox="1"/>
          <p:nvPr/>
        </p:nvSpPr>
        <p:spPr>
          <a:xfrm>
            <a:off x="173225" y="245600"/>
            <a:ext cx="2914200" cy="22248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US"/>
              <a:t>University of Minnesota Libraries</a:t>
            </a:r>
            <a:endParaRPr/>
          </a:p>
          <a:p>
            <a:pPr indent="0" lvl="0" marL="0">
              <a:spcBef>
                <a:spcPts val="0"/>
              </a:spcBef>
              <a:spcAft>
                <a:spcPts val="0"/>
              </a:spcAft>
              <a:buNone/>
            </a:pPr>
            <a:r>
              <a:t/>
            </a:r>
            <a:endParaRPr/>
          </a:p>
          <a:p>
            <a:pPr indent="0" lvl="0" marL="0">
              <a:spcBef>
                <a:spcPts val="0"/>
              </a:spcBef>
              <a:spcAft>
                <a:spcPts val="0"/>
              </a:spcAft>
              <a:buNone/>
            </a:pPr>
            <a:r>
              <a:rPr lang="en-US"/>
              <a:t>29 Libraries, collections and offsite storage</a:t>
            </a:r>
            <a:endParaRPr/>
          </a:p>
          <a:p>
            <a:pPr indent="0" lvl="0" marL="0">
              <a:spcBef>
                <a:spcPts val="0"/>
              </a:spcBef>
              <a:spcAft>
                <a:spcPts val="0"/>
              </a:spcAft>
              <a:buNone/>
            </a:pPr>
            <a:r>
              <a:t/>
            </a:r>
            <a:endParaRPr/>
          </a:p>
          <a:p>
            <a:pPr indent="0" lvl="0" marL="0">
              <a:spcBef>
                <a:spcPts val="0"/>
              </a:spcBef>
              <a:spcAft>
                <a:spcPts val="0"/>
              </a:spcAft>
              <a:buNone/>
            </a:pPr>
            <a:r>
              <a:rPr lang="en-US"/>
              <a:t>5 miles from main office to the most remote library</a:t>
            </a:r>
            <a:endParaRPr/>
          </a:p>
        </p:txBody>
      </p:sp>
      <p:pic>
        <p:nvPicPr>
          <p:cNvPr id="247" name="Shape 247"/>
          <p:cNvPicPr preferRelativeResize="0"/>
          <p:nvPr/>
        </p:nvPicPr>
        <p:blipFill>
          <a:blip r:embed="rId4">
            <a:alphaModFix/>
          </a:blip>
          <a:stretch>
            <a:fillRect/>
          </a:stretch>
        </p:blipFill>
        <p:spPr>
          <a:xfrm>
            <a:off x="168875" y="2808470"/>
            <a:ext cx="3481800" cy="1832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Shape 253"/>
          <p:cNvSpPr txBox="1"/>
          <p:nvPr>
            <p:ph idx="1" type="body"/>
          </p:nvPr>
        </p:nvSpPr>
        <p:spPr>
          <a:xfrm>
            <a:off x="340786" y="343304"/>
            <a:ext cx="8439000" cy="686400"/>
          </a:xfrm>
          <a:prstGeom prst="rect">
            <a:avLst/>
          </a:prstGeom>
        </p:spPr>
        <p:txBody>
          <a:bodyPr anchorCtr="0" anchor="t" bIns="91425" lIns="91425" spcFirstLastPara="1" rIns="91425" wrap="square" tIns="91425">
            <a:noAutofit/>
          </a:bodyPr>
          <a:lstStyle/>
          <a:p>
            <a:pPr indent="0" lvl="0" marL="0">
              <a:spcBef>
                <a:spcPts val="720"/>
              </a:spcBef>
              <a:spcAft>
                <a:spcPts val="0"/>
              </a:spcAft>
              <a:buNone/>
            </a:pPr>
            <a:r>
              <a:t/>
            </a:r>
            <a:endParaRPr/>
          </a:p>
        </p:txBody>
      </p:sp>
      <p:sp>
        <p:nvSpPr>
          <p:cNvPr id="254" name="Shape 254"/>
          <p:cNvSpPr txBox="1"/>
          <p:nvPr>
            <p:ph idx="2" type="body"/>
          </p:nvPr>
        </p:nvSpPr>
        <p:spPr>
          <a:xfrm>
            <a:off x="340786" y="1029747"/>
            <a:ext cx="8439000" cy="3141600"/>
          </a:xfrm>
          <a:prstGeom prst="rect">
            <a:avLst/>
          </a:prstGeom>
        </p:spPr>
        <p:txBody>
          <a:bodyPr anchorCtr="0" anchor="t" bIns="91425" lIns="91425" spcFirstLastPara="1" rIns="91425" wrap="square" tIns="91425">
            <a:noAutofit/>
          </a:bodyPr>
          <a:lstStyle/>
          <a:p>
            <a:pPr indent="0" lvl="0" marL="0">
              <a:spcBef>
                <a:spcPts val="480"/>
              </a:spcBef>
              <a:spcAft>
                <a:spcPts val="0"/>
              </a:spcAft>
              <a:buNone/>
            </a:pPr>
            <a:r>
              <a:t/>
            </a:r>
            <a:endParaRPr/>
          </a:p>
        </p:txBody>
      </p:sp>
      <p:pic>
        <p:nvPicPr>
          <p:cNvPr id="255" name="Shape 255"/>
          <p:cNvPicPr preferRelativeResize="0"/>
          <p:nvPr/>
        </p:nvPicPr>
        <p:blipFill>
          <a:blip r:embed="rId3">
            <a:alphaModFix/>
          </a:blip>
          <a:stretch>
            <a:fillRect/>
          </a:stretch>
        </p:blipFill>
        <p:spPr>
          <a:xfrm>
            <a:off x="0" y="71175"/>
            <a:ext cx="7989026" cy="4872225"/>
          </a:xfrm>
          <a:prstGeom prst="rect">
            <a:avLst/>
          </a:prstGeom>
          <a:noFill/>
          <a:ln>
            <a:noFill/>
          </a:ln>
        </p:spPr>
      </p:pic>
      <p:sp>
        <p:nvSpPr>
          <p:cNvPr id="256" name="Shape 256"/>
          <p:cNvSpPr/>
          <p:nvPr/>
        </p:nvSpPr>
        <p:spPr>
          <a:xfrm>
            <a:off x="4366000" y="2900675"/>
            <a:ext cx="747600" cy="686400"/>
          </a:xfrm>
          <a:prstGeom prst="star5">
            <a:avLst>
              <a:gd fmla="val 19098" name="adj"/>
              <a:gd fmla="val 105146" name="hf"/>
              <a:gd fmla="val 110557" name="vf"/>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Shape 261"/>
          <p:cNvSpPr txBox="1"/>
          <p:nvPr>
            <p:ph idx="1" type="body"/>
          </p:nvPr>
        </p:nvSpPr>
        <p:spPr>
          <a:xfrm>
            <a:off x="340786" y="343304"/>
            <a:ext cx="8439148" cy="68644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4C8C2B"/>
              </a:buClr>
              <a:buSzPts val="3600"/>
              <a:buFont typeface="Arial"/>
              <a:buNone/>
            </a:pPr>
            <a:r>
              <a:t/>
            </a:r>
            <a:endParaRPr b="1" i="0" sz="3600" u="none" cap="none" strike="noStrike">
              <a:solidFill>
                <a:srgbClr val="4C8C2B"/>
              </a:solidFill>
              <a:latin typeface="Arial"/>
              <a:ea typeface="Arial"/>
              <a:cs typeface="Arial"/>
              <a:sym typeface="Arial"/>
            </a:endParaRPr>
          </a:p>
        </p:txBody>
      </p:sp>
      <p:sp>
        <p:nvSpPr>
          <p:cNvPr id="262" name="Shape 262"/>
          <p:cNvSpPr txBox="1"/>
          <p:nvPr>
            <p:ph idx="2" type="body"/>
          </p:nvPr>
        </p:nvSpPr>
        <p:spPr>
          <a:xfrm>
            <a:off x="340786" y="1029747"/>
            <a:ext cx="8439148" cy="3141659"/>
          </a:xfrm>
          <a:prstGeom prst="rect">
            <a:avLst/>
          </a:prstGeom>
          <a:noFill/>
          <a:ln>
            <a:noFill/>
          </a:ln>
        </p:spPr>
        <p:txBody>
          <a:bodyPr anchorCtr="0" anchor="t" bIns="45700" lIns="91425" spcFirstLastPara="1" rIns="91425" wrap="square" tIns="45700">
            <a:noAutofit/>
          </a:bodyPr>
          <a:lstStyle/>
          <a:p>
            <a:pPr indent="-190500" lvl="0" marL="34290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id="263" name="Shape 263"/>
          <p:cNvPicPr preferRelativeResize="0"/>
          <p:nvPr/>
        </p:nvPicPr>
        <p:blipFill>
          <a:blip r:embed="rId3">
            <a:alphaModFix/>
          </a:blip>
          <a:stretch>
            <a:fillRect/>
          </a:stretch>
        </p:blipFill>
        <p:spPr>
          <a:xfrm>
            <a:off x="340775" y="183125"/>
            <a:ext cx="3626754" cy="2720050"/>
          </a:xfrm>
          <a:prstGeom prst="rect">
            <a:avLst/>
          </a:prstGeom>
          <a:noFill/>
          <a:ln>
            <a:noFill/>
          </a:ln>
        </p:spPr>
      </p:pic>
      <p:pic>
        <p:nvPicPr>
          <p:cNvPr id="264" name="Shape 264"/>
          <p:cNvPicPr preferRelativeResize="0"/>
          <p:nvPr/>
        </p:nvPicPr>
        <p:blipFill>
          <a:blip r:embed="rId4">
            <a:alphaModFix/>
          </a:blip>
          <a:stretch>
            <a:fillRect/>
          </a:stretch>
        </p:blipFill>
        <p:spPr>
          <a:xfrm>
            <a:off x="340775" y="2166975"/>
            <a:ext cx="3075025" cy="2306254"/>
          </a:xfrm>
          <a:prstGeom prst="rect">
            <a:avLst/>
          </a:prstGeom>
          <a:noFill/>
          <a:ln>
            <a:noFill/>
          </a:ln>
        </p:spPr>
      </p:pic>
      <p:pic>
        <p:nvPicPr>
          <p:cNvPr id="265" name="Shape 265"/>
          <p:cNvPicPr preferRelativeResize="0"/>
          <p:nvPr/>
        </p:nvPicPr>
        <p:blipFill>
          <a:blip r:embed="rId5">
            <a:alphaModFix/>
          </a:blip>
          <a:stretch>
            <a:fillRect/>
          </a:stretch>
        </p:blipFill>
        <p:spPr>
          <a:xfrm>
            <a:off x="3415800" y="183125"/>
            <a:ext cx="5720130" cy="4290098"/>
          </a:xfrm>
          <a:prstGeom prst="rect">
            <a:avLst/>
          </a:prstGeom>
          <a:noFill/>
          <a:ln>
            <a:noFill/>
          </a:ln>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Shape 271"/>
          <p:cNvSpPr txBox="1"/>
          <p:nvPr>
            <p:ph idx="1" type="body"/>
          </p:nvPr>
        </p:nvSpPr>
        <p:spPr>
          <a:xfrm>
            <a:off x="340786" y="343304"/>
            <a:ext cx="8439000" cy="686400"/>
          </a:xfrm>
          <a:prstGeom prst="rect">
            <a:avLst/>
          </a:prstGeom>
        </p:spPr>
        <p:txBody>
          <a:bodyPr anchorCtr="0" anchor="t" bIns="91425" lIns="91425" spcFirstLastPara="1" rIns="91425" wrap="square" tIns="91425">
            <a:noAutofit/>
          </a:bodyPr>
          <a:lstStyle/>
          <a:p>
            <a:pPr indent="0" lvl="0" marL="0">
              <a:spcBef>
                <a:spcPts val="720"/>
              </a:spcBef>
              <a:spcAft>
                <a:spcPts val="0"/>
              </a:spcAft>
              <a:buNone/>
            </a:pPr>
            <a:r>
              <a:t/>
            </a:r>
            <a:endParaRPr/>
          </a:p>
        </p:txBody>
      </p:sp>
      <p:sp>
        <p:nvSpPr>
          <p:cNvPr id="272" name="Shape 272"/>
          <p:cNvSpPr txBox="1"/>
          <p:nvPr>
            <p:ph idx="2" type="body"/>
          </p:nvPr>
        </p:nvSpPr>
        <p:spPr>
          <a:xfrm>
            <a:off x="340786" y="1029747"/>
            <a:ext cx="8439000" cy="3141600"/>
          </a:xfrm>
          <a:prstGeom prst="rect">
            <a:avLst/>
          </a:prstGeom>
        </p:spPr>
        <p:txBody>
          <a:bodyPr anchorCtr="0" anchor="t" bIns="91425" lIns="91425" spcFirstLastPara="1" rIns="91425" wrap="square" tIns="91425">
            <a:noAutofit/>
          </a:bodyPr>
          <a:lstStyle/>
          <a:p>
            <a:pPr indent="0" lvl="0" marL="0">
              <a:spcBef>
                <a:spcPts val="480"/>
              </a:spcBef>
              <a:spcAft>
                <a:spcPts val="0"/>
              </a:spcAft>
              <a:buNone/>
            </a:pPr>
            <a:r>
              <a:t/>
            </a:r>
            <a:endParaRPr/>
          </a:p>
        </p:txBody>
      </p:sp>
      <p:pic>
        <p:nvPicPr>
          <p:cNvPr id="273" name="Shape 273"/>
          <p:cNvPicPr preferRelativeResize="0"/>
          <p:nvPr/>
        </p:nvPicPr>
        <p:blipFill>
          <a:blip r:embed="rId3">
            <a:alphaModFix/>
          </a:blip>
          <a:stretch>
            <a:fillRect/>
          </a:stretch>
        </p:blipFill>
        <p:spPr>
          <a:xfrm>
            <a:off x="3738130" y="603587"/>
            <a:ext cx="5405873" cy="3604952"/>
          </a:xfrm>
          <a:prstGeom prst="rect">
            <a:avLst/>
          </a:prstGeom>
          <a:noFill/>
          <a:ln>
            <a:noFill/>
          </a:ln>
        </p:spPr>
      </p:pic>
      <p:pic>
        <p:nvPicPr>
          <p:cNvPr id="274" name="Shape 274"/>
          <p:cNvPicPr preferRelativeResize="0"/>
          <p:nvPr/>
        </p:nvPicPr>
        <p:blipFill>
          <a:blip r:embed="rId4">
            <a:alphaModFix/>
          </a:blip>
          <a:stretch>
            <a:fillRect/>
          </a:stretch>
        </p:blipFill>
        <p:spPr>
          <a:xfrm>
            <a:off x="0" y="640775"/>
            <a:ext cx="5385226" cy="360497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sp>
        <p:nvSpPr>
          <p:cNvPr id="133" name="Shape 133"/>
          <p:cNvSpPr txBox="1"/>
          <p:nvPr>
            <p:ph idx="1" type="body"/>
          </p:nvPr>
        </p:nvSpPr>
        <p:spPr>
          <a:xfrm>
            <a:off x="774914" y="782961"/>
            <a:ext cx="7377193" cy="3138110"/>
          </a:xfrm>
          <a:prstGeom prst="rect">
            <a:avLst/>
          </a:prstGeom>
          <a:noFill/>
          <a:ln>
            <a:noFill/>
          </a:ln>
        </p:spPr>
        <p:txBody>
          <a:bodyPr anchorCtr="0" anchor="ctr" bIns="365750" lIns="91425" spcFirstLastPara="1" rIns="91425" wrap="square" tIns="45700">
            <a:noAutofit/>
          </a:bodyPr>
          <a:lstStyle/>
          <a:p>
            <a:pPr indent="0" lvl="0" marL="0" marR="0" rtl="0" algn="l">
              <a:spcBef>
                <a:spcPts val="0"/>
              </a:spcBef>
              <a:spcAft>
                <a:spcPts val="0"/>
              </a:spcAft>
              <a:buClr>
                <a:schemeClr val="lt1"/>
              </a:buClr>
              <a:buSzPts val="5400"/>
              <a:buFont typeface="Arial"/>
              <a:buNone/>
            </a:pPr>
            <a:r>
              <a:t/>
            </a:r>
            <a:endParaRPr/>
          </a:p>
          <a:p>
            <a:pPr indent="0" lvl="0" marL="0" marR="0" rtl="0" algn="l">
              <a:spcBef>
                <a:spcPts val="0"/>
              </a:spcBef>
              <a:spcAft>
                <a:spcPts val="0"/>
              </a:spcAft>
              <a:buClr>
                <a:schemeClr val="lt1"/>
              </a:buClr>
              <a:buSzPts val="5400"/>
              <a:buFont typeface="Arial"/>
              <a:buNone/>
            </a:pPr>
            <a:r>
              <a:rPr lang="en-US"/>
              <a:t>GWLA</a:t>
            </a:r>
            <a:endParaRPr/>
          </a:p>
          <a:p>
            <a:pPr indent="0" lvl="0" marL="0" marR="0" rtl="0" algn="l">
              <a:spcBef>
                <a:spcPts val="0"/>
              </a:spcBef>
              <a:spcAft>
                <a:spcPts val="0"/>
              </a:spcAft>
              <a:buClr>
                <a:schemeClr val="lt1"/>
              </a:buClr>
              <a:buSzPts val="5400"/>
              <a:buFont typeface="Arial"/>
              <a:buNone/>
            </a:pPr>
            <a:r>
              <a:rPr lang="en-US"/>
              <a:t>Scholars Portal</a:t>
            </a:r>
            <a:endParaRPr/>
          </a:p>
          <a:p>
            <a:pPr indent="0" lvl="0" marL="0" marR="0" rtl="0" algn="l">
              <a:spcBef>
                <a:spcPts val="0"/>
              </a:spcBef>
              <a:spcAft>
                <a:spcPts val="0"/>
              </a:spcAft>
              <a:buClr>
                <a:schemeClr val="lt1"/>
              </a:buClr>
              <a:buSzPts val="5400"/>
              <a:buFont typeface="Arial"/>
              <a:buNone/>
            </a:pPr>
            <a:r>
              <a:rPr lang="en-US"/>
              <a:t>Minitex</a:t>
            </a:r>
            <a:endParaRPr/>
          </a:p>
          <a:p>
            <a:pPr indent="0" lvl="0" marL="0" marR="0" rtl="0" algn="l">
              <a:spcBef>
                <a:spcPts val="0"/>
              </a:spcBef>
              <a:spcAft>
                <a:spcPts val="0"/>
              </a:spcAft>
              <a:buClr>
                <a:schemeClr val="lt1"/>
              </a:buClr>
              <a:buSzPts val="5400"/>
              <a:buFont typeface="Arial"/>
              <a:buNone/>
            </a:pPr>
            <a:r>
              <a:t/>
            </a:r>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 name="Shape 279"/>
        <p:cNvGrpSpPr/>
        <p:nvPr/>
      </p:nvGrpSpPr>
      <p:grpSpPr>
        <a:xfrm>
          <a:off x="0" y="0"/>
          <a:ext cx="0" cy="0"/>
          <a:chOff x="0" y="0"/>
          <a:chExt cx="0" cy="0"/>
        </a:xfrm>
      </p:grpSpPr>
      <p:sp>
        <p:nvSpPr>
          <p:cNvPr id="280" name="Shape 280"/>
          <p:cNvSpPr txBox="1"/>
          <p:nvPr>
            <p:ph idx="1" type="body"/>
          </p:nvPr>
        </p:nvSpPr>
        <p:spPr>
          <a:xfrm>
            <a:off x="340786" y="343304"/>
            <a:ext cx="8439000" cy="686400"/>
          </a:xfrm>
          <a:prstGeom prst="rect">
            <a:avLst/>
          </a:prstGeom>
        </p:spPr>
        <p:txBody>
          <a:bodyPr anchorCtr="0" anchor="t" bIns="91425" lIns="91425" spcFirstLastPara="1" rIns="91425" wrap="square" tIns="91425">
            <a:noAutofit/>
          </a:bodyPr>
          <a:lstStyle/>
          <a:p>
            <a:pPr indent="0" lvl="0" marL="0">
              <a:spcBef>
                <a:spcPts val="720"/>
              </a:spcBef>
              <a:spcAft>
                <a:spcPts val="0"/>
              </a:spcAft>
              <a:buNone/>
            </a:pPr>
            <a:r>
              <a:t/>
            </a:r>
            <a:endParaRPr/>
          </a:p>
        </p:txBody>
      </p:sp>
      <p:sp>
        <p:nvSpPr>
          <p:cNvPr id="281" name="Shape 281"/>
          <p:cNvSpPr txBox="1"/>
          <p:nvPr>
            <p:ph idx="2" type="body"/>
          </p:nvPr>
        </p:nvSpPr>
        <p:spPr>
          <a:xfrm>
            <a:off x="340786" y="1029747"/>
            <a:ext cx="8439000" cy="3141600"/>
          </a:xfrm>
          <a:prstGeom prst="rect">
            <a:avLst/>
          </a:prstGeom>
        </p:spPr>
        <p:txBody>
          <a:bodyPr anchorCtr="0" anchor="t" bIns="91425" lIns="91425" spcFirstLastPara="1" rIns="91425" wrap="square" tIns="91425">
            <a:noAutofit/>
          </a:bodyPr>
          <a:lstStyle/>
          <a:p>
            <a:pPr indent="0" lvl="0" marL="0">
              <a:spcBef>
                <a:spcPts val="480"/>
              </a:spcBef>
              <a:spcAft>
                <a:spcPts val="0"/>
              </a:spcAft>
              <a:buNone/>
            </a:pPr>
            <a:r>
              <a:t/>
            </a:r>
            <a:endParaRPr/>
          </a:p>
        </p:txBody>
      </p:sp>
      <p:pic>
        <p:nvPicPr>
          <p:cNvPr id="282" name="Shape 282"/>
          <p:cNvPicPr preferRelativeResize="0"/>
          <p:nvPr/>
        </p:nvPicPr>
        <p:blipFill>
          <a:blip r:embed="rId3">
            <a:alphaModFix/>
          </a:blip>
          <a:stretch>
            <a:fillRect/>
          </a:stretch>
        </p:blipFill>
        <p:spPr>
          <a:xfrm>
            <a:off x="117550" y="28800"/>
            <a:ext cx="8908899" cy="51434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 name="Shape 287"/>
        <p:cNvGrpSpPr/>
        <p:nvPr/>
      </p:nvGrpSpPr>
      <p:grpSpPr>
        <a:xfrm>
          <a:off x="0" y="0"/>
          <a:ext cx="0" cy="0"/>
          <a:chOff x="0" y="0"/>
          <a:chExt cx="0" cy="0"/>
        </a:xfrm>
      </p:grpSpPr>
      <p:sp>
        <p:nvSpPr>
          <p:cNvPr id="288" name="Shape 288"/>
          <p:cNvSpPr txBox="1"/>
          <p:nvPr>
            <p:ph idx="1" type="body"/>
          </p:nvPr>
        </p:nvSpPr>
        <p:spPr>
          <a:xfrm>
            <a:off x="340786" y="343304"/>
            <a:ext cx="8439000" cy="686400"/>
          </a:xfrm>
          <a:prstGeom prst="rect">
            <a:avLst/>
          </a:prstGeom>
        </p:spPr>
        <p:txBody>
          <a:bodyPr anchorCtr="0" anchor="t" bIns="91425" lIns="91425" spcFirstLastPara="1" rIns="91425" wrap="square" tIns="91425">
            <a:noAutofit/>
          </a:bodyPr>
          <a:lstStyle/>
          <a:p>
            <a:pPr indent="0" lvl="0" marL="0">
              <a:spcBef>
                <a:spcPts val="720"/>
              </a:spcBef>
              <a:spcAft>
                <a:spcPts val="0"/>
              </a:spcAft>
              <a:buNone/>
            </a:pPr>
            <a:r>
              <a:t/>
            </a:r>
            <a:endParaRPr/>
          </a:p>
        </p:txBody>
      </p:sp>
      <p:sp>
        <p:nvSpPr>
          <p:cNvPr id="289" name="Shape 289"/>
          <p:cNvSpPr txBox="1"/>
          <p:nvPr>
            <p:ph idx="2" type="body"/>
          </p:nvPr>
        </p:nvSpPr>
        <p:spPr>
          <a:xfrm>
            <a:off x="340786" y="1029747"/>
            <a:ext cx="8439000" cy="3141600"/>
          </a:xfrm>
          <a:prstGeom prst="rect">
            <a:avLst/>
          </a:prstGeom>
        </p:spPr>
        <p:txBody>
          <a:bodyPr anchorCtr="0" anchor="t" bIns="91425" lIns="91425" spcFirstLastPara="1" rIns="91425" wrap="square" tIns="91425">
            <a:noAutofit/>
          </a:bodyPr>
          <a:lstStyle/>
          <a:p>
            <a:pPr indent="0" lvl="0" marL="0">
              <a:spcBef>
                <a:spcPts val="480"/>
              </a:spcBef>
              <a:spcAft>
                <a:spcPts val="0"/>
              </a:spcAft>
              <a:buNone/>
            </a:pPr>
            <a:r>
              <a:t/>
            </a:r>
            <a:endParaRPr/>
          </a:p>
        </p:txBody>
      </p:sp>
      <p:pic>
        <p:nvPicPr>
          <p:cNvPr id="290" name="Shape 290"/>
          <p:cNvPicPr preferRelativeResize="0"/>
          <p:nvPr/>
        </p:nvPicPr>
        <p:blipFill>
          <a:blip r:embed="rId3">
            <a:alphaModFix/>
          </a:blip>
          <a:stretch>
            <a:fillRect/>
          </a:stretch>
        </p:blipFill>
        <p:spPr>
          <a:xfrm>
            <a:off x="0" y="343304"/>
            <a:ext cx="9144000" cy="390434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Shape 296"/>
          <p:cNvSpPr txBox="1"/>
          <p:nvPr>
            <p:ph idx="1" type="body"/>
          </p:nvPr>
        </p:nvSpPr>
        <p:spPr>
          <a:xfrm>
            <a:off x="340786" y="343304"/>
            <a:ext cx="8439000" cy="686400"/>
          </a:xfrm>
          <a:prstGeom prst="rect">
            <a:avLst/>
          </a:prstGeom>
        </p:spPr>
        <p:txBody>
          <a:bodyPr anchorCtr="0" anchor="t" bIns="91425" lIns="91425" spcFirstLastPara="1" rIns="91425" wrap="square" tIns="91425">
            <a:noAutofit/>
          </a:bodyPr>
          <a:lstStyle/>
          <a:p>
            <a:pPr indent="0" lvl="0" marL="0">
              <a:spcBef>
                <a:spcPts val="720"/>
              </a:spcBef>
              <a:spcAft>
                <a:spcPts val="0"/>
              </a:spcAft>
              <a:buNone/>
            </a:pPr>
            <a:r>
              <a:rPr lang="en-US"/>
              <a:t>Minitex - other services</a:t>
            </a:r>
            <a:endParaRPr/>
          </a:p>
        </p:txBody>
      </p:sp>
      <p:sp>
        <p:nvSpPr>
          <p:cNvPr id="297" name="Shape 297"/>
          <p:cNvSpPr txBox="1"/>
          <p:nvPr>
            <p:ph idx="2" type="body"/>
          </p:nvPr>
        </p:nvSpPr>
        <p:spPr>
          <a:xfrm>
            <a:off x="340786" y="1029747"/>
            <a:ext cx="8439000" cy="3141600"/>
          </a:xfrm>
          <a:prstGeom prst="rect">
            <a:avLst/>
          </a:prstGeom>
        </p:spPr>
        <p:txBody>
          <a:bodyPr anchorCtr="0" anchor="t" bIns="91425" lIns="91425" spcFirstLastPara="1" rIns="91425" wrap="square" tIns="91425">
            <a:noAutofit/>
          </a:bodyPr>
          <a:lstStyle/>
          <a:p>
            <a:pPr indent="-374650" lvl="0" marL="457200">
              <a:spcBef>
                <a:spcPts val="480"/>
              </a:spcBef>
              <a:spcAft>
                <a:spcPts val="0"/>
              </a:spcAft>
              <a:buSzPts val="2300"/>
              <a:buChar char="●"/>
            </a:pPr>
            <a:r>
              <a:rPr lang="en-US" sz="2300"/>
              <a:t>Cooperative purchasing of libraries supplies and electronic databases</a:t>
            </a:r>
            <a:endParaRPr sz="2300"/>
          </a:p>
          <a:p>
            <a:pPr indent="-374650" lvl="0" marL="457200">
              <a:spcBef>
                <a:spcPts val="0"/>
              </a:spcBef>
              <a:spcAft>
                <a:spcPts val="0"/>
              </a:spcAft>
              <a:buSzPts val="2300"/>
              <a:buChar char="●"/>
            </a:pPr>
            <a:r>
              <a:rPr lang="en-US" sz="2300"/>
              <a:t>Digital </a:t>
            </a:r>
            <a:r>
              <a:rPr lang="en-US" sz="2300"/>
              <a:t>Initiatives</a:t>
            </a:r>
            <a:r>
              <a:rPr lang="en-US" sz="2300"/>
              <a:t> and Metadata Education</a:t>
            </a:r>
            <a:endParaRPr sz="2300"/>
          </a:p>
          <a:p>
            <a:pPr indent="-374650" lvl="0" marL="457200">
              <a:spcBef>
                <a:spcPts val="0"/>
              </a:spcBef>
              <a:spcAft>
                <a:spcPts val="0"/>
              </a:spcAft>
              <a:buSzPts val="2300"/>
              <a:buChar char="●"/>
            </a:pPr>
            <a:r>
              <a:rPr lang="en-US" sz="2300"/>
              <a:t>Minnesota Library Access Center</a:t>
            </a:r>
            <a:endParaRPr sz="2300"/>
          </a:p>
          <a:p>
            <a:pPr indent="-374650" lvl="0" marL="457200">
              <a:spcBef>
                <a:spcPts val="0"/>
              </a:spcBef>
              <a:spcAft>
                <a:spcPts val="0"/>
              </a:spcAft>
              <a:buSzPts val="2300"/>
              <a:buChar char="●"/>
            </a:pPr>
            <a:r>
              <a:rPr lang="en-US" sz="2300"/>
              <a:t>Reference services and continuing education</a:t>
            </a:r>
            <a:endParaRPr sz="2300"/>
          </a:p>
          <a:p>
            <a:pPr indent="-374650" lvl="0" marL="457200">
              <a:spcBef>
                <a:spcPts val="0"/>
              </a:spcBef>
              <a:spcAft>
                <a:spcPts val="0"/>
              </a:spcAft>
              <a:buSzPts val="2300"/>
              <a:buChar char="●"/>
            </a:pPr>
            <a:r>
              <a:rPr lang="en-US" sz="2300"/>
              <a:t>Ebooks Minnesota</a:t>
            </a:r>
            <a:endParaRPr sz="2300"/>
          </a:p>
          <a:p>
            <a:pPr indent="-374650" lvl="0" marL="457200">
              <a:spcBef>
                <a:spcPts val="0"/>
              </a:spcBef>
              <a:spcAft>
                <a:spcPts val="0"/>
              </a:spcAft>
              <a:buSzPts val="2300"/>
              <a:buChar char="●"/>
            </a:pPr>
            <a:r>
              <a:rPr lang="en-US" sz="2300"/>
              <a:t>Minnesota Library Publishing Project</a:t>
            </a:r>
            <a:endParaRPr sz="2300"/>
          </a:p>
          <a:p>
            <a:pPr indent="0" lvl="0" marL="0">
              <a:spcBef>
                <a:spcPts val="48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Shape 302"/>
          <p:cNvSpPr txBox="1"/>
          <p:nvPr>
            <p:ph idx="1" type="body"/>
          </p:nvPr>
        </p:nvSpPr>
        <p:spPr>
          <a:xfrm>
            <a:off x="774914" y="782961"/>
            <a:ext cx="7377193" cy="3138110"/>
          </a:xfrm>
          <a:prstGeom prst="rect">
            <a:avLst/>
          </a:prstGeom>
          <a:noFill/>
          <a:ln>
            <a:noFill/>
          </a:ln>
        </p:spPr>
        <p:txBody>
          <a:bodyPr anchorCtr="0" anchor="ctr" bIns="365750" lIns="91425" spcFirstLastPara="1" rIns="91425" wrap="square" tIns="45700">
            <a:noAutofit/>
          </a:bodyPr>
          <a:lstStyle/>
          <a:p>
            <a:pPr indent="0" lvl="0" marL="0" marR="0" rtl="0" algn="l">
              <a:spcBef>
                <a:spcPts val="0"/>
              </a:spcBef>
              <a:spcAft>
                <a:spcPts val="0"/>
              </a:spcAft>
              <a:buClr>
                <a:schemeClr val="lt1"/>
              </a:buClr>
              <a:buSzPts val="5400"/>
              <a:buFont typeface="Arial"/>
              <a:buNone/>
            </a:pPr>
            <a:r>
              <a:rPr b="0" i="0" lang="en-US" sz="5400" u="none" cap="none" strike="noStrike">
                <a:solidFill>
                  <a:schemeClr val="lt1"/>
                </a:solidFill>
                <a:latin typeface="Arial"/>
                <a:ea typeface="Arial"/>
                <a:cs typeface="Arial"/>
                <a:sym typeface="Arial"/>
              </a:rPr>
              <a:t>Nuts and Bolts</a:t>
            </a:r>
            <a:endParaRPr b="0" i="0" sz="5400" u="none" cap="none" strike="noStrike">
              <a:solidFill>
                <a:schemeClr val="lt1"/>
              </a:solidFill>
              <a:latin typeface="Arial"/>
              <a:ea typeface="Arial"/>
              <a:cs typeface="Arial"/>
              <a:sym typeface="Arial"/>
            </a:endParaRPr>
          </a:p>
        </p:txBody>
      </p:sp>
      <p:pic>
        <p:nvPicPr>
          <p:cNvPr id="303" name="Shape 303"/>
          <p:cNvPicPr preferRelativeResize="0"/>
          <p:nvPr/>
        </p:nvPicPr>
        <p:blipFill>
          <a:blip r:embed="rId3">
            <a:alphaModFix/>
          </a:blip>
          <a:stretch>
            <a:fillRect/>
          </a:stretch>
        </p:blipFill>
        <p:spPr>
          <a:xfrm>
            <a:off x="5402279" y="1306175"/>
            <a:ext cx="3340902" cy="2649223"/>
          </a:xfrm>
          <a:prstGeom prst="rect">
            <a:avLst/>
          </a:prstGeom>
          <a:noFill/>
          <a:ln>
            <a:noFill/>
          </a:ln>
        </p:spPr>
      </p:pic>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Shape 308"/>
          <p:cNvSpPr txBox="1"/>
          <p:nvPr>
            <p:ph idx="1" type="body"/>
          </p:nvPr>
        </p:nvSpPr>
        <p:spPr>
          <a:xfrm>
            <a:off x="774914" y="782961"/>
            <a:ext cx="7377193" cy="3138110"/>
          </a:xfrm>
          <a:prstGeom prst="rect">
            <a:avLst/>
          </a:prstGeom>
          <a:noFill/>
          <a:ln>
            <a:noFill/>
          </a:ln>
        </p:spPr>
        <p:txBody>
          <a:bodyPr anchorCtr="0" anchor="ctr" bIns="365750" lIns="91425" spcFirstLastPara="1" rIns="91425" wrap="square" tIns="45700">
            <a:noAutofit/>
          </a:bodyPr>
          <a:lstStyle/>
          <a:p>
            <a:pPr indent="0" lvl="0" marL="0" marR="0" rtl="0" algn="l">
              <a:spcBef>
                <a:spcPts val="0"/>
              </a:spcBef>
              <a:spcAft>
                <a:spcPts val="0"/>
              </a:spcAft>
              <a:buClr>
                <a:schemeClr val="lt1"/>
              </a:buClr>
              <a:buSzPts val="5400"/>
              <a:buFont typeface="Arial"/>
              <a:buNone/>
            </a:pPr>
            <a:r>
              <a:rPr b="0" i="0" lang="en-US" sz="5400" u="none" cap="none" strike="noStrike">
                <a:solidFill>
                  <a:schemeClr val="lt1"/>
                </a:solidFill>
                <a:latin typeface="Arial"/>
                <a:ea typeface="Arial"/>
                <a:cs typeface="Arial"/>
                <a:sym typeface="Arial"/>
              </a:rPr>
              <a:t>Trends we are seeing</a:t>
            </a:r>
            <a:endParaRPr b="0" i="0" sz="5400" u="none" cap="none" strike="noStrike">
              <a:solidFill>
                <a:schemeClr val="lt1"/>
              </a:solidFill>
              <a:latin typeface="Arial"/>
              <a:ea typeface="Arial"/>
              <a:cs typeface="Arial"/>
              <a:sym typeface="Arial"/>
            </a:endParaRPr>
          </a:p>
        </p:txBody>
      </p:sp>
      <p:pic>
        <p:nvPicPr>
          <p:cNvPr id="309" name="Shape 309"/>
          <p:cNvPicPr preferRelativeResize="0"/>
          <p:nvPr/>
        </p:nvPicPr>
        <p:blipFill>
          <a:blip r:embed="rId3">
            <a:alphaModFix/>
          </a:blip>
          <a:stretch>
            <a:fillRect/>
          </a:stretch>
        </p:blipFill>
        <p:spPr>
          <a:xfrm>
            <a:off x="7718950" y="911450"/>
            <a:ext cx="1110949" cy="3490826"/>
          </a:xfrm>
          <a:prstGeom prst="rect">
            <a:avLst/>
          </a:prstGeom>
          <a:noFill/>
          <a:ln>
            <a:noFill/>
          </a:ln>
        </p:spPr>
      </p:pic>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Shape 314"/>
          <p:cNvSpPr txBox="1"/>
          <p:nvPr>
            <p:ph idx="1" type="body"/>
          </p:nvPr>
        </p:nvSpPr>
        <p:spPr>
          <a:xfrm>
            <a:off x="760164" y="251636"/>
            <a:ext cx="7377300" cy="3138000"/>
          </a:xfrm>
          <a:prstGeom prst="rect">
            <a:avLst/>
          </a:prstGeom>
          <a:noFill/>
          <a:ln>
            <a:noFill/>
          </a:ln>
        </p:spPr>
        <p:txBody>
          <a:bodyPr anchorCtr="0" anchor="ctr" bIns="365750" lIns="91425" spcFirstLastPara="1" rIns="91425" wrap="square" tIns="45700">
            <a:noAutofit/>
          </a:bodyPr>
          <a:lstStyle/>
          <a:p>
            <a:pPr indent="0" lvl="0" marL="0" marR="0" rtl="0" algn="l">
              <a:lnSpc>
                <a:spcPct val="100000"/>
              </a:lnSpc>
              <a:spcBef>
                <a:spcPts val="0"/>
              </a:spcBef>
              <a:spcAft>
                <a:spcPts val="0"/>
              </a:spcAft>
              <a:buClr>
                <a:schemeClr val="lt1"/>
              </a:buClr>
              <a:buSzPts val="5400"/>
              <a:buFont typeface="Arial"/>
              <a:buNone/>
            </a:pPr>
            <a:r>
              <a:rPr b="0" i="0" lang="en-US" sz="5400" u="none" cap="none" strike="noStrike">
                <a:solidFill>
                  <a:schemeClr val="lt1"/>
                </a:solidFill>
                <a:latin typeface="Arial"/>
                <a:ea typeface="Arial"/>
                <a:cs typeface="Arial"/>
                <a:sym typeface="Arial"/>
              </a:rPr>
              <a:t>What do you like most about your consortia?</a:t>
            </a:r>
            <a:endParaRPr b="0" i="0" sz="5400" u="none" cap="none" strike="noStrike">
              <a:solidFill>
                <a:schemeClr val="lt1"/>
              </a:solidFill>
              <a:latin typeface="Arial"/>
              <a:ea typeface="Arial"/>
              <a:cs typeface="Arial"/>
              <a:sym typeface="Arial"/>
            </a:endParaRPr>
          </a:p>
        </p:txBody>
      </p:sp>
      <p:pic>
        <p:nvPicPr>
          <p:cNvPr id="315" name="Shape 315"/>
          <p:cNvPicPr preferRelativeResize="0"/>
          <p:nvPr/>
        </p:nvPicPr>
        <p:blipFill rotWithShape="1">
          <a:blip r:embed="rId3">
            <a:alphaModFix/>
          </a:blip>
          <a:srcRect b="0" l="0" r="0" t="0"/>
          <a:stretch/>
        </p:blipFill>
        <p:spPr>
          <a:xfrm>
            <a:off x="2944074" y="2766825"/>
            <a:ext cx="3255850" cy="2168899"/>
          </a:xfrm>
          <a:prstGeom prst="rect">
            <a:avLst/>
          </a:prstGeom>
          <a:noFill/>
          <a:ln>
            <a:noFill/>
          </a:ln>
        </p:spPr>
      </p:pic>
      <p:sp>
        <p:nvSpPr>
          <p:cNvPr id="316" name="Shape 316"/>
          <p:cNvSpPr txBox="1"/>
          <p:nvPr/>
        </p:nvSpPr>
        <p:spPr>
          <a:xfrm>
            <a:off x="6102850" y="4935725"/>
            <a:ext cx="1719300" cy="199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US" sz="600"/>
              <a:t>Scott Betts</a:t>
            </a:r>
            <a:endParaRPr sz="600"/>
          </a:p>
          <a:p>
            <a:pPr indent="0" lvl="0" marL="0">
              <a:spcBef>
                <a:spcPts val="0"/>
              </a:spcBef>
              <a:spcAft>
                <a:spcPts val="0"/>
              </a:spcAft>
              <a:buNone/>
            </a:pPr>
            <a:r>
              <a:t/>
            </a:r>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Shape 321"/>
          <p:cNvSpPr txBox="1"/>
          <p:nvPr>
            <p:ph idx="1" type="body"/>
          </p:nvPr>
        </p:nvSpPr>
        <p:spPr>
          <a:xfrm>
            <a:off x="340786" y="343304"/>
            <a:ext cx="8439148" cy="68644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4C8C2B"/>
              </a:buClr>
              <a:buSzPts val="3600"/>
              <a:buFont typeface="Arial"/>
              <a:buNone/>
            </a:pPr>
            <a:r>
              <a:t/>
            </a:r>
            <a:endParaRPr b="1" i="0" sz="3600" u="none" cap="none" strike="noStrike">
              <a:solidFill>
                <a:srgbClr val="4C8C2B"/>
              </a:solidFill>
              <a:latin typeface="Arial"/>
              <a:ea typeface="Arial"/>
              <a:cs typeface="Arial"/>
              <a:sym typeface="Arial"/>
            </a:endParaRPr>
          </a:p>
        </p:txBody>
      </p:sp>
      <p:sp>
        <p:nvSpPr>
          <p:cNvPr id="322" name="Shape 322"/>
          <p:cNvSpPr txBox="1"/>
          <p:nvPr>
            <p:ph idx="2" type="body"/>
          </p:nvPr>
        </p:nvSpPr>
        <p:spPr>
          <a:xfrm>
            <a:off x="340786" y="1029747"/>
            <a:ext cx="8439148" cy="3141659"/>
          </a:xfrm>
          <a:prstGeom prst="rect">
            <a:avLst/>
          </a:prstGeom>
          <a:noFill/>
          <a:ln>
            <a:noFill/>
          </a:ln>
        </p:spPr>
        <p:txBody>
          <a:bodyPr anchorCtr="0" anchor="t" bIns="45700" lIns="91425" spcFirstLastPara="1" rIns="91425" wrap="square" tIns="45700">
            <a:noAutofit/>
          </a:bodyPr>
          <a:lstStyle/>
          <a:p>
            <a:pPr indent="-190500" lvl="0" marL="34290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id="323" name="Shape 323"/>
          <p:cNvPicPr preferRelativeResize="0"/>
          <p:nvPr/>
        </p:nvPicPr>
        <p:blipFill rotWithShape="1">
          <a:blip r:embed="rId3">
            <a:alphaModFix/>
          </a:blip>
          <a:srcRect b="0" l="0" r="0" t="0"/>
          <a:stretch/>
        </p:blipFill>
        <p:spPr>
          <a:xfrm>
            <a:off x="1809197" y="1049523"/>
            <a:ext cx="5525600" cy="3102100"/>
          </a:xfrm>
          <a:prstGeom prst="rect">
            <a:avLst/>
          </a:prstGeom>
          <a:noFill/>
          <a:ln>
            <a:noFill/>
          </a:ln>
        </p:spPr>
      </p:pic>
      <p:sp>
        <p:nvSpPr>
          <p:cNvPr id="324" name="Shape 324"/>
          <p:cNvSpPr txBox="1"/>
          <p:nvPr/>
        </p:nvSpPr>
        <p:spPr>
          <a:xfrm>
            <a:off x="6980975" y="4171400"/>
            <a:ext cx="619800" cy="285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US" sz="600"/>
              <a:t>Aspen Tech</a:t>
            </a:r>
            <a:endParaRPr sz="600"/>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Shape 330"/>
          <p:cNvSpPr txBox="1"/>
          <p:nvPr>
            <p:ph idx="1" type="body"/>
          </p:nvPr>
        </p:nvSpPr>
        <p:spPr>
          <a:xfrm>
            <a:off x="774914" y="782961"/>
            <a:ext cx="7377300" cy="3138000"/>
          </a:xfrm>
          <a:prstGeom prst="rect">
            <a:avLst/>
          </a:prstGeom>
        </p:spPr>
        <p:txBody>
          <a:bodyPr anchorCtr="0" anchor="ctr" bIns="91425" lIns="91425" spcFirstLastPara="1" rIns="91425" wrap="square" tIns="91425">
            <a:noAutofit/>
          </a:bodyPr>
          <a:lstStyle/>
          <a:p>
            <a:pPr indent="0" lvl="0" marL="0">
              <a:spcBef>
                <a:spcPts val="1080"/>
              </a:spcBef>
              <a:spcAft>
                <a:spcPts val="0"/>
              </a:spcAft>
              <a:buNone/>
            </a:pPr>
            <a:r>
              <a:rPr lang="en-US"/>
              <a:t>Questions?</a:t>
            </a:r>
            <a:endParaRPr/>
          </a:p>
          <a:p>
            <a:pPr indent="0" lvl="0" marL="0">
              <a:spcBef>
                <a:spcPts val="108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Shape 335"/>
          <p:cNvSpPr txBox="1"/>
          <p:nvPr>
            <p:ph idx="1" type="body"/>
          </p:nvPr>
        </p:nvSpPr>
        <p:spPr>
          <a:xfrm>
            <a:off x="446881" y="2431038"/>
            <a:ext cx="3525837" cy="463413"/>
          </a:xfrm>
          <a:prstGeom prst="rect">
            <a:avLst/>
          </a:prstGeom>
          <a:noFill/>
          <a:ln>
            <a:noFill/>
          </a:ln>
        </p:spPr>
        <p:txBody>
          <a:bodyPr anchorCtr="0" anchor="t" bIns="45700" lIns="0" spcFirstLastPara="1" rIns="91425" wrap="square" tIns="45700">
            <a:noAutofit/>
          </a:bodyPr>
          <a:lstStyle/>
          <a:p>
            <a:pPr indent="0" lvl="0" marL="0" marR="0" rtl="0" algn="l">
              <a:spcBef>
                <a:spcPts val="0"/>
              </a:spcBef>
              <a:spcAft>
                <a:spcPts val="0"/>
              </a:spcAft>
              <a:buClr>
                <a:srgbClr val="4C8C2B"/>
              </a:buClr>
              <a:buSzPts val="2800"/>
              <a:buFont typeface="Arial"/>
              <a:buNone/>
            </a:pPr>
            <a:r>
              <a:rPr lang="en-US" sz="2400"/>
              <a:t>Anne E. McKee</a:t>
            </a:r>
            <a:endParaRPr b="1" i="0" sz="2800" u="none" cap="none" strike="noStrike">
              <a:solidFill>
                <a:srgbClr val="4C8C2B"/>
              </a:solidFill>
              <a:latin typeface="Arial"/>
              <a:ea typeface="Arial"/>
              <a:cs typeface="Arial"/>
              <a:sym typeface="Arial"/>
            </a:endParaRPr>
          </a:p>
        </p:txBody>
      </p:sp>
      <p:sp>
        <p:nvSpPr>
          <p:cNvPr id="336" name="Shape 336"/>
          <p:cNvSpPr txBox="1"/>
          <p:nvPr>
            <p:ph idx="2" type="body"/>
          </p:nvPr>
        </p:nvSpPr>
        <p:spPr>
          <a:xfrm>
            <a:off x="446876" y="2909950"/>
            <a:ext cx="2821200" cy="402900"/>
          </a:xfrm>
          <a:prstGeom prst="rect">
            <a:avLst/>
          </a:prstGeom>
          <a:noFill/>
          <a:ln>
            <a:noFill/>
          </a:ln>
        </p:spPr>
        <p:txBody>
          <a:bodyPr anchorCtr="0" anchor="t" bIns="45700" lIns="0" spcFirstLastPara="1" rIns="91425" wrap="square" tIns="45700">
            <a:noAutofit/>
          </a:bodyPr>
          <a:lstStyle/>
          <a:p>
            <a:pPr indent="0" lvl="0" marL="0" rtl="0">
              <a:lnSpc>
                <a:spcPct val="90000"/>
              </a:lnSpc>
              <a:spcBef>
                <a:spcPts val="0"/>
              </a:spcBef>
              <a:spcAft>
                <a:spcPts val="0"/>
              </a:spcAft>
              <a:buClr>
                <a:schemeClr val="dk1"/>
              </a:buClr>
              <a:buSzPts val="2040"/>
              <a:buFont typeface="Arial"/>
              <a:buNone/>
            </a:pPr>
            <a:r>
              <a:rPr lang="en-US"/>
              <a:t>Greater Western Library Alliance (GWLA)</a:t>
            </a:r>
            <a:endParaRPr/>
          </a:p>
          <a:p>
            <a:pPr indent="0" lvl="0" marL="0" rtl="0">
              <a:lnSpc>
                <a:spcPct val="90000"/>
              </a:lnSpc>
              <a:spcBef>
                <a:spcPts val="0"/>
              </a:spcBef>
              <a:spcAft>
                <a:spcPts val="0"/>
              </a:spcAft>
              <a:buClr>
                <a:schemeClr val="dk1"/>
              </a:buClr>
              <a:buSzPts val="2040"/>
              <a:buFont typeface="Arial"/>
              <a:buNone/>
            </a:pPr>
            <a:r>
              <a:t/>
            </a:r>
            <a:endParaRPr/>
          </a:p>
          <a:p>
            <a:pPr indent="0" lvl="0" marL="0" rtl="0">
              <a:lnSpc>
                <a:spcPct val="90000"/>
              </a:lnSpc>
              <a:spcBef>
                <a:spcPts val="0"/>
              </a:spcBef>
              <a:spcAft>
                <a:spcPts val="0"/>
              </a:spcAft>
              <a:buClr>
                <a:schemeClr val="dk1"/>
              </a:buClr>
              <a:buSzPts val="2040"/>
              <a:buFont typeface="Arial"/>
              <a:buNone/>
            </a:pPr>
            <a:r>
              <a:t/>
            </a:r>
            <a:endParaRPr/>
          </a:p>
        </p:txBody>
      </p:sp>
      <p:sp>
        <p:nvSpPr>
          <p:cNvPr id="337" name="Shape 337"/>
          <p:cNvSpPr txBox="1"/>
          <p:nvPr>
            <p:ph idx="3" type="body"/>
          </p:nvPr>
        </p:nvSpPr>
        <p:spPr>
          <a:xfrm>
            <a:off x="446880" y="3480805"/>
            <a:ext cx="3525900" cy="811200"/>
          </a:xfrm>
          <a:prstGeom prst="rect">
            <a:avLst/>
          </a:prstGeom>
          <a:noFill/>
          <a:ln>
            <a:noFill/>
          </a:ln>
        </p:spPr>
        <p:txBody>
          <a:bodyPr anchorCtr="0" anchor="t" bIns="45700" lIns="0" spcFirstLastPara="1" rIns="91425" wrap="square" tIns="45700">
            <a:noAutofit/>
          </a:bodyPr>
          <a:lstStyle/>
          <a:p>
            <a:pPr indent="0" lvl="0" marL="0" marR="0" rtl="0" algn="l">
              <a:spcBef>
                <a:spcPts val="0"/>
              </a:spcBef>
              <a:spcAft>
                <a:spcPts val="0"/>
              </a:spcAft>
              <a:buClr>
                <a:srgbClr val="7F7F7F"/>
              </a:buClr>
              <a:buSzPts val="1400"/>
              <a:buFont typeface="Arial"/>
              <a:buNone/>
            </a:pPr>
            <a:r>
              <a:rPr lang="en-US"/>
              <a:t>anne@gwla.org</a:t>
            </a:r>
            <a:endParaRPr b="0" i="0" sz="1400" u="none" cap="none" strike="noStrike">
              <a:solidFill>
                <a:srgbClr val="7F7F7F"/>
              </a:solidFill>
              <a:latin typeface="Arial"/>
              <a:ea typeface="Arial"/>
              <a:cs typeface="Arial"/>
              <a:sym typeface="Arial"/>
            </a:endParaRPr>
          </a:p>
        </p:txBody>
      </p:sp>
      <p:sp>
        <p:nvSpPr>
          <p:cNvPr id="338" name="Shape 338"/>
          <p:cNvSpPr txBox="1"/>
          <p:nvPr>
            <p:ph idx="4" type="body"/>
          </p:nvPr>
        </p:nvSpPr>
        <p:spPr>
          <a:xfrm>
            <a:off x="3348954" y="2431050"/>
            <a:ext cx="5499600" cy="463500"/>
          </a:xfrm>
          <a:prstGeom prst="rect">
            <a:avLst/>
          </a:prstGeom>
          <a:noFill/>
          <a:ln>
            <a:noFill/>
          </a:ln>
        </p:spPr>
        <p:txBody>
          <a:bodyPr anchorCtr="0" anchor="t" bIns="45700" lIns="0" spcFirstLastPara="1" rIns="91425" wrap="square" tIns="45700">
            <a:noAutofit/>
          </a:bodyPr>
          <a:lstStyle/>
          <a:p>
            <a:pPr indent="0" lvl="0" marL="0" marR="0" rtl="0" algn="l">
              <a:spcBef>
                <a:spcPts val="0"/>
              </a:spcBef>
              <a:spcAft>
                <a:spcPts val="0"/>
              </a:spcAft>
              <a:buClr>
                <a:srgbClr val="4C8C2B"/>
              </a:buClr>
              <a:buSzPts val="2800"/>
              <a:buFont typeface="Arial"/>
              <a:buNone/>
            </a:pPr>
            <a:r>
              <a:rPr lang="en-US" sz="2400"/>
              <a:t>Amy Greenberg         Carol Nelson</a:t>
            </a:r>
            <a:endParaRPr b="1" i="0" sz="2400" u="none" cap="none" strike="noStrike">
              <a:solidFill>
                <a:srgbClr val="4C8C2B"/>
              </a:solidFill>
              <a:latin typeface="Arial"/>
              <a:ea typeface="Arial"/>
              <a:cs typeface="Arial"/>
              <a:sym typeface="Arial"/>
            </a:endParaRPr>
          </a:p>
        </p:txBody>
      </p:sp>
      <p:sp>
        <p:nvSpPr>
          <p:cNvPr id="339" name="Shape 339"/>
          <p:cNvSpPr txBox="1"/>
          <p:nvPr>
            <p:ph idx="5" type="body"/>
          </p:nvPr>
        </p:nvSpPr>
        <p:spPr>
          <a:xfrm>
            <a:off x="3348947" y="2909950"/>
            <a:ext cx="2495400" cy="402900"/>
          </a:xfrm>
          <a:prstGeom prst="rect">
            <a:avLst/>
          </a:prstGeom>
          <a:noFill/>
          <a:ln>
            <a:noFill/>
          </a:ln>
        </p:spPr>
        <p:txBody>
          <a:bodyPr anchorCtr="0" anchor="t" bIns="45700" lIns="0" spcFirstLastPara="1" rIns="91425" wrap="square" tIns="45700">
            <a:noAutofit/>
          </a:bodyPr>
          <a:lstStyle/>
          <a:p>
            <a:pPr indent="0" lvl="0" marL="0" marR="0" rtl="0" algn="l">
              <a:spcBef>
                <a:spcPts val="0"/>
              </a:spcBef>
              <a:spcAft>
                <a:spcPts val="0"/>
              </a:spcAft>
              <a:buClr>
                <a:schemeClr val="dk1"/>
              </a:buClr>
              <a:buSzPts val="1400"/>
              <a:buFont typeface="Arial"/>
              <a:buNone/>
            </a:pPr>
            <a:r>
              <a:rPr lang="en-US"/>
              <a:t>Ontario Council of University Libraries (OCUL)</a:t>
            </a:r>
            <a:endParaRPr b="1" i="0" sz="1400" u="none" cap="none" strike="noStrike">
              <a:solidFill>
                <a:schemeClr val="dk1"/>
              </a:solidFill>
              <a:latin typeface="Arial"/>
              <a:ea typeface="Arial"/>
              <a:cs typeface="Arial"/>
              <a:sym typeface="Arial"/>
            </a:endParaRPr>
          </a:p>
        </p:txBody>
      </p:sp>
      <p:sp>
        <p:nvSpPr>
          <p:cNvPr id="340" name="Shape 340"/>
          <p:cNvSpPr txBox="1"/>
          <p:nvPr>
            <p:ph idx="6" type="body"/>
          </p:nvPr>
        </p:nvSpPr>
        <p:spPr>
          <a:xfrm>
            <a:off x="3348957" y="3480800"/>
            <a:ext cx="5563500" cy="811200"/>
          </a:xfrm>
          <a:prstGeom prst="rect">
            <a:avLst/>
          </a:prstGeom>
          <a:noFill/>
          <a:ln>
            <a:noFill/>
          </a:ln>
        </p:spPr>
        <p:txBody>
          <a:bodyPr anchorCtr="0" anchor="t" bIns="45700" lIns="0" spcFirstLastPara="1" rIns="91425" wrap="square" tIns="45700">
            <a:noAutofit/>
          </a:bodyPr>
          <a:lstStyle/>
          <a:p>
            <a:pPr indent="0" lvl="0" marL="0" marR="0" rtl="0" algn="l">
              <a:spcBef>
                <a:spcPts val="0"/>
              </a:spcBef>
              <a:spcAft>
                <a:spcPts val="0"/>
              </a:spcAft>
              <a:buClr>
                <a:srgbClr val="7F7F7F"/>
              </a:buClr>
              <a:buSzPts val="1400"/>
              <a:buFont typeface="Arial"/>
              <a:buNone/>
            </a:pPr>
            <a:r>
              <a:rPr lang="en-US"/>
              <a:t>amy@scholarsportal.info	                c-nels@umn.edu  </a:t>
            </a:r>
            <a:endParaRPr b="0" i="0" sz="1400" u="none" cap="none" strike="noStrike">
              <a:solidFill>
                <a:srgbClr val="7F7F7F"/>
              </a:solidFill>
              <a:latin typeface="Arial"/>
              <a:ea typeface="Arial"/>
              <a:cs typeface="Arial"/>
              <a:sym typeface="Arial"/>
            </a:endParaRPr>
          </a:p>
        </p:txBody>
      </p:sp>
      <p:sp>
        <p:nvSpPr>
          <p:cNvPr id="341" name="Shape 341"/>
          <p:cNvSpPr txBox="1"/>
          <p:nvPr>
            <p:ph idx="5" type="body"/>
          </p:nvPr>
        </p:nvSpPr>
        <p:spPr>
          <a:xfrm>
            <a:off x="6473147" y="2986150"/>
            <a:ext cx="2495400" cy="402900"/>
          </a:xfrm>
          <a:prstGeom prst="rect">
            <a:avLst/>
          </a:prstGeom>
          <a:noFill/>
          <a:ln>
            <a:noFill/>
          </a:ln>
        </p:spPr>
        <p:txBody>
          <a:bodyPr anchorCtr="0" anchor="t" bIns="45700" lIns="0" spcFirstLastPara="1" rIns="91425" wrap="square" tIns="45700">
            <a:noAutofit/>
          </a:bodyPr>
          <a:lstStyle/>
          <a:p>
            <a:pPr indent="0" lvl="0" marL="0" marR="0" rtl="0" algn="l">
              <a:spcBef>
                <a:spcPts val="0"/>
              </a:spcBef>
              <a:spcAft>
                <a:spcPts val="0"/>
              </a:spcAft>
              <a:buClr>
                <a:schemeClr val="dk1"/>
              </a:buClr>
              <a:buSzPts val="1400"/>
              <a:buFont typeface="Arial"/>
              <a:buNone/>
            </a:pPr>
            <a:r>
              <a:rPr lang="en-US"/>
              <a:t>Minitex</a:t>
            </a:r>
            <a:endParaRPr b="1" i="0" sz="1400" u="none" cap="none" strike="noStrike">
              <a:solidFill>
                <a:schemeClr val="dk1"/>
              </a:solidFill>
              <a:latin typeface="Arial"/>
              <a:ea typeface="Arial"/>
              <a:cs typeface="Arial"/>
              <a:sym typeface="Arial"/>
            </a:endParaRP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Shape 138"/>
          <p:cNvSpPr txBox="1"/>
          <p:nvPr>
            <p:ph idx="1" type="body"/>
          </p:nvPr>
        </p:nvSpPr>
        <p:spPr>
          <a:xfrm>
            <a:off x="3090843" y="2327578"/>
            <a:ext cx="5030269" cy="639129"/>
          </a:xfrm>
          <a:prstGeom prst="rect">
            <a:avLst/>
          </a:prstGeom>
          <a:noFill/>
          <a:ln>
            <a:noFill/>
          </a:ln>
        </p:spPr>
        <p:txBody>
          <a:bodyPr anchorCtr="0" anchor="t" bIns="45700" lIns="0" spcFirstLastPara="1" rIns="182875" wrap="square" tIns="0">
            <a:noAutofit/>
          </a:bodyPr>
          <a:lstStyle/>
          <a:p>
            <a:pPr indent="0" lvl="0" marL="0" marR="0" rtl="0" algn="l">
              <a:lnSpc>
                <a:spcPct val="90000"/>
              </a:lnSpc>
              <a:spcBef>
                <a:spcPts val="0"/>
              </a:spcBef>
              <a:spcAft>
                <a:spcPts val="0"/>
              </a:spcAft>
              <a:buClr>
                <a:schemeClr val="dk1"/>
              </a:buClr>
              <a:buSzPts val="2040"/>
              <a:buFont typeface="Arial"/>
              <a:buNone/>
            </a:pPr>
            <a:r>
              <a:rPr b="0" i="0" lang="en-US" sz="2040" u="none" cap="none" strike="noStrike">
                <a:solidFill>
                  <a:schemeClr val="dk1"/>
                </a:solidFill>
                <a:latin typeface="Arial"/>
                <a:ea typeface="Arial"/>
                <a:cs typeface="Arial"/>
                <a:sym typeface="Arial"/>
              </a:rPr>
              <a:t>Greater Western Library Alliance (GWLA) Program Officer for Resource Sharing</a:t>
            </a:r>
            <a:endParaRPr b="0" i="0" sz="2040" u="none" cap="none" strike="noStrike">
              <a:solidFill>
                <a:schemeClr val="dk1"/>
              </a:solidFill>
              <a:latin typeface="Arial"/>
              <a:ea typeface="Arial"/>
              <a:cs typeface="Arial"/>
              <a:sym typeface="Arial"/>
            </a:endParaRPr>
          </a:p>
        </p:txBody>
      </p:sp>
      <p:sp>
        <p:nvSpPr>
          <p:cNvPr id="139" name="Shape 139"/>
          <p:cNvSpPr txBox="1"/>
          <p:nvPr>
            <p:ph idx="3" type="body"/>
          </p:nvPr>
        </p:nvSpPr>
        <p:spPr>
          <a:xfrm>
            <a:off x="3090835" y="1791337"/>
            <a:ext cx="5030277" cy="488156"/>
          </a:xfrm>
          <a:prstGeom prst="rect">
            <a:avLst/>
          </a:prstGeom>
          <a:noFill/>
          <a:ln>
            <a:noFill/>
          </a:ln>
        </p:spPr>
        <p:txBody>
          <a:bodyPr anchorCtr="0" anchor="b" bIns="0" lIns="0" spcFirstLastPara="1" rIns="182875" wrap="square" tIns="45700">
            <a:noAutofit/>
          </a:bodyPr>
          <a:lstStyle/>
          <a:p>
            <a:pPr indent="0" lvl="0" marL="0" marR="0" rtl="0" algn="l">
              <a:lnSpc>
                <a:spcPct val="100000"/>
              </a:lnSpc>
              <a:spcBef>
                <a:spcPts val="0"/>
              </a:spcBef>
              <a:spcAft>
                <a:spcPts val="0"/>
              </a:spcAft>
              <a:buClr>
                <a:srgbClr val="4C8C2B"/>
              </a:buClr>
              <a:buSzPts val="3600"/>
              <a:buFont typeface="Arial"/>
              <a:buNone/>
            </a:pPr>
            <a:r>
              <a:rPr b="1" i="0" lang="en-US" sz="3600" u="none" cap="none" strike="noStrike">
                <a:solidFill>
                  <a:srgbClr val="4C8C2B"/>
                </a:solidFill>
                <a:latin typeface="Arial"/>
                <a:ea typeface="Arial"/>
                <a:cs typeface="Arial"/>
                <a:sym typeface="Arial"/>
              </a:rPr>
              <a:t>Anne E. McKee, MLS</a:t>
            </a:r>
            <a:endParaRPr b="1" i="0" sz="3600" u="none" cap="none" strike="noStrike">
              <a:solidFill>
                <a:srgbClr val="4C8C2B"/>
              </a:solidFill>
              <a:latin typeface="Arial"/>
              <a:ea typeface="Arial"/>
              <a:cs typeface="Arial"/>
              <a:sym typeface="Arial"/>
            </a:endParaRPr>
          </a:p>
        </p:txBody>
      </p:sp>
      <p:pic>
        <p:nvPicPr>
          <p:cNvPr id="140" name="Shape 140"/>
          <p:cNvPicPr preferRelativeResize="0"/>
          <p:nvPr>
            <p:ph idx="2" type="pic"/>
          </p:nvPr>
        </p:nvPicPr>
        <p:blipFill rotWithShape="1">
          <a:blip r:embed="rId3">
            <a:alphaModFix/>
          </a:blip>
          <a:srcRect b="0" l="0" r="0" t="0"/>
          <a:stretch/>
        </p:blipFill>
        <p:spPr>
          <a:xfrm>
            <a:off x="459057" y="468292"/>
            <a:ext cx="1920286" cy="1174514"/>
          </a:xfrm>
          <a:prstGeom prst="rect">
            <a:avLst/>
          </a:prstGeom>
          <a:noFill/>
          <a:ln>
            <a:noFill/>
          </a:ln>
        </p:spPr>
      </p:pic>
      <p:pic>
        <p:nvPicPr>
          <p:cNvPr id="141" name="Shape 141"/>
          <p:cNvPicPr preferRelativeResize="0"/>
          <p:nvPr/>
        </p:nvPicPr>
        <p:blipFill rotWithShape="1">
          <a:blip r:embed="rId4">
            <a:alphaModFix/>
          </a:blip>
          <a:srcRect b="0" l="0" r="0" t="0"/>
          <a:stretch/>
        </p:blipFill>
        <p:spPr>
          <a:xfrm>
            <a:off x="1444538" y="2035415"/>
            <a:ext cx="1167512" cy="1752833"/>
          </a:xfrm>
          <a:prstGeom prst="rect">
            <a:avLst/>
          </a:prstGeom>
          <a:noFill/>
          <a:ln>
            <a:noFill/>
          </a:ln>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Shape 146"/>
          <p:cNvSpPr txBox="1"/>
          <p:nvPr>
            <p:ph idx="1" type="body"/>
          </p:nvPr>
        </p:nvSpPr>
        <p:spPr>
          <a:xfrm>
            <a:off x="340786" y="343304"/>
            <a:ext cx="8439148" cy="68644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C8C2B"/>
              </a:buClr>
              <a:buSzPts val="3600"/>
              <a:buFont typeface="Arial"/>
              <a:buNone/>
            </a:pPr>
            <a:r>
              <a:t/>
            </a:r>
            <a:endParaRPr b="1" i="0" sz="3600" u="none" cap="none" strike="noStrike">
              <a:solidFill>
                <a:srgbClr val="4C8C2B"/>
              </a:solidFill>
              <a:latin typeface="Arial"/>
              <a:ea typeface="Arial"/>
              <a:cs typeface="Arial"/>
              <a:sym typeface="Arial"/>
            </a:endParaRPr>
          </a:p>
        </p:txBody>
      </p:sp>
      <p:sp>
        <p:nvSpPr>
          <p:cNvPr id="147" name="Shape 147"/>
          <p:cNvSpPr txBox="1"/>
          <p:nvPr>
            <p:ph idx="2" type="body"/>
          </p:nvPr>
        </p:nvSpPr>
        <p:spPr>
          <a:xfrm>
            <a:off x="340786" y="343304"/>
            <a:ext cx="8439148" cy="4420827"/>
          </a:xfrm>
          <a:prstGeom prst="rect">
            <a:avLst/>
          </a:prstGeom>
          <a:noFill/>
          <a:ln>
            <a:noFill/>
          </a:ln>
        </p:spPr>
        <p:txBody>
          <a:bodyPr anchorCtr="0" anchor="t" bIns="45700" lIns="91425" spcFirstLastPara="1" rIns="91425" wrap="square" tIns="45700">
            <a:noAutofit/>
          </a:bodyPr>
          <a:lstStyle/>
          <a:p>
            <a:pPr indent="-190500" lvl="0" marL="34290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id="148" name="Shape 148"/>
          <p:cNvPicPr preferRelativeResize="0"/>
          <p:nvPr/>
        </p:nvPicPr>
        <p:blipFill rotWithShape="1">
          <a:blip r:embed="rId3">
            <a:alphaModFix/>
          </a:blip>
          <a:srcRect b="0" l="0" r="0" t="0"/>
          <a:stretch/>
        </p:blipFill>
        <p:spPr>
          <a:xfrm>
            <a:off x="704475" y="627975"/>
            <a:ext cx="6247000" cy="4005925"/>
          </a:xfrm>
          <a:prstGeom prst="rect">
            <a:avLst/>
          </a:prstGeom>
          <a:noFill/>
          <a:ln>
            <a:noFill/>
          </a:ln>
        </p:spPr>
      </p:pic>
      <p:cxnSp>
        <p:nvCxnSpPr>
          <p:cNvPr id="149" name="Shape 149"/>
          <p:cNvCxnSpPr/>
          <p:nvPr/>
        </p:nvCxnSpPr>
        <p:spPr>
          <a:xfrm flipH="1" rot="-5400000">
            <a:off x="6443359" y="2874449"/>
            <a:ext cx="914400" cy="914400"/>
          </a:xfrm>
          <a:prstGeom prst="bentConnector3">
            <a:avLst>
              <a:gd fmla="val 50000" name="adj1"/>
            </a:avLst>
          </a:prstGeom>
          <a:noFill/>
          <a:ln cap="flat" cmpd="sng" w="9525">
            <a:solidFill>
              <a:srgbClr val="00ADD7"/>
            </a:solidFill>
            <a:prstDash val="solid"/>
            <a:round/>
            <a:headEnd len="med" w="med" type="triangle"/>
            <a:tailEnd len="med" w="med" type="triangle"/>
          </a:ln>
        </p:spPr>
      </p:cxnSp>
      <p:sp>
        <p:nvSpPr>
          <p:cNvPr id="150" name="Shape 150"/>
          <p:cNvSpPr txBox="1"/>
          <p:nvPr/>
        </p:nvSpPr>
        <p:spPr>
          <a:xfrm>
            <a:off x="7217553" y="3707674"/>
            <a:ext cx="953400" cy="70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The Pond!</a:t>
            </a:r>
            <a:endParaRPr b="0" i="0" sz="2000" u="none" cap="none" strike="noStrike">
              <a:solidFill>
                <a:srgbClr val="000000"/>
              </a:solidFill>
              <a:latin typeface="Arial"/>
              <a:ea typeface="Arial"/>
              <a:cs typeface="Arial"/>
              <a:sym typeface="Arial"/>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pic>
        <p:nvPicPr>
          <p:cNvPr id="155" name="Shape 155"/>
          <p:cNvPicPr preferRelativeResize="0"/>
          <p:nvPr/>
        </p:nvPicPr>
        <p:blipFill rotWithShape="1">
          <a:blip r:embed="rId3">
            <a:alphaModFix/>
          </a:blip>
          <a:srcRect b="0" l="0" r="0" t="0"/>
          <a:stretch/>
        </p:blipFill>
        <p:spPr>
          <a:xfrm>
            <a:off x="2944425" y="382675"/>
            <a:ext cx="3365026" cy="4265949"/>
          </a:xfrm>
          <a:prstGeom prst="rect">
            <a:avLst/>
          </a:prstGeom>
          <a:noFill/>
          <a:ln>
            <a:noFill/>
          </a:ln>
        </p:spPr>
      </p:pic>
      <p:sp>
        <p:nvSpPr>
          <p:cNvPr id="156" name="Shape 156"/>
          <p:cNvSpPr txBox="1"/>
          <p:nvPr/>
        </p:nvSpPr>
        <p:spPr>
          <a:xfrm>
            <a:off x="5583237" y="4648624"/>
            <a:ext cx="1072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800" u="none" cap="none" strike="noStrike">
                <a:solidFill>
                  <a:srgbClr val="000000"/>
                </a:solidFill>
                <a:latin typeface="Arial"/>
                <a:ea typeface="Arial"/>
                <a:cs typeface="Arial"/>
                <a:sym typeface="Arial"/>
              </a:rPr>
              <a:t>Littlepassports.com</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57" name="Shape 157"/>
          <p:cNvSpPr txBox="1"/>
          <p:nvPr/>
        </p:nvSpPr>
        <p:spPr>
          <a:xfrm>
            <a:off x="4685019" y="3077650"/>
            <a:ext cx="684803" cy="21544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800" u="none" cap="none" strike="noStrike">
              <a:solidFill>
                <a:srgbClr val="000000"/>
              </a:solidFill>
              <a:latin typeface="Arial"/>
              <a:ea typeface="Arial"/>
              <a:cs typeface="Arial"/>
              <a:sym typeface="Arial"/>
            </a:endParaRPr>
          </a:p>
        </p:txBody>
      </p:sp>
      <p:sp>
        <p:nvSpPr>
          <p:cNvPr id="158" name="Shape 158"/>
          <p:cNvSpPr txBox="1"/>
          <p:nvPr/>
        </p:nvSpPr>
        <p:spPr>
          <a:xfrm rot="-1197664">
            <a:off x="450154" y="1549712"/>
            <a:ext cx="2265500" cy="1165968"/>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US" sz="2400"/>
              <a:t>Have laptop-will travel!</a:t>
            </a:r>
            <a:endParaRPr sz="2400"/>
          </a:p>
          <a:p>
            <a:pPr indent="0" lvl="0" marL="0">
              <a:spcBef>
                <a:spcPts val="0"/>
              </a:spcBef>
              <a:spcAft>
                <a:spcPts val="0"/>
              </a:spcAft>
              <a:buNone/>
            </a:pPr>
            <a:r>
              <a:t/>
            </a:r>
            <a:endParaRPr/>
          </a:p>
        </p:txBody>
      </p:sp>
      <p:sp>
        <p:nvSpPr>
          <p:cNvPr id="159" name="Shape 159"/>
          <p:cNvSpPr txBox="1"/>
          <p:nvPr/>
        </p:nvSpPr>
        <p:spPr>
          <a:xfrm>
            <a:off x="-900300" y="457525"/>
            <a:ext cx="4250700" cy="495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Shape 164"/>
          <p:cNvSpPr txBox="1"/>
          <p:nvPr>
            <p:ph idx="1" type="body"/>
          </p:nvPr>
        </p:nvSpPr>
        <p:spPr>
          <a:xfrm>
            <a:off x="313077" y="163195"/>
            <a:ext cx="8439148" cy="68644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C8C2B"/>
              </a:buClr>
              <a:buSzPts val="3600"/>
              <a:buFont typeface="Arial"/>
              <a:buNone/>
            </a:pPr>
            <a:r>
              <a:rPr b="1" i="0" lang="en-US" sz="3600" u="none" cap="none" strike="noStrike">
                <a:solidFill>
                  <a:srgbClr val="4C8C2B"/>
                </a:solidFill>
                <a:latin typeface="Arial"/>
                <a:ea typeface="Arial"/>
                <a:cs typeface="Arial"/>
                <a:sym typeface="Arial"/>
              </a:rPr>
              <a:t>Greater Western=West of the Pond☺</a:t>
            </a:r>
            <a:endParaRPr b="1" i="0" sz="3600" u="none" cap="none" strike="noStrike">
              <a:solidFill>
                <a:srgbClr val="4C8C2B"/>
              </a:solidFill>
              <a:latin typeface="Arial"/>
              <a:ea typeface="Arial"/>
              <a:cs typeface="Arial"/>
              <a:sym typeface="Arial"/>
            </a:endParaRPr>
          </a:p>
        </p:txBody>
      </p:sp>
      <p:sp>
        <p:nvSpPr>
          <p:cNvPr id="165" name="Shape 165"/>
          <p:cNvSpPr txBox="1"/>
          <p:nvPr>
            <p:ph idx="2" type="body"/>
          </p:nvPr>
        </p:nvSpPr>
        <p:spPr>
          <a:xfrm>
            <a:off x="361568" y="935182"/>
            <a:ext cx="8439148" cy="357447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38 Members </a:t>
            </a:r>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Origins back in 1980’s; 5 name changes (!)</a:t>
            </a:r>
            <a:endParaRPr/>
          </a:p>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100% funded by member dues</a:t>
            </a:r>
            <a:endParaRPr b="0" i="0" sz="2400" u="none" cap="none" strike="noStrike">
              <a:solidFill>
                <a:schemeClr val="dk1"/>
              </a:solidFill>
              <a:latin typeface="Arial"/>
              <a:ea typeface="Arial"/>
              <a:cs typeface="Arial"/>
              <a:sym typeface="Arial"/>
            </a:endParaRPr>
          </a:p>
          <a:p>
            <a:pPr indent="-342900" lvl="0" marL="342900" marR="0" rtl="0" algn="l">
              <a:lnSpc>
                <a:spcPct val="100000"/>
              </a:lnSpc>
              <a:spcBef>
                <a:spcPts val="480"/>
              </a:spcBef>
              <a:spcAft>
                <a:spcPts val="0"/>
              </a:spcAft>
              <a:buClr>
                <a:schemeClr val="dk1"/>
              </a:buClr>
              <a:buSzPts val="2400"/>
              <a:buFont typeface="Arial"/>
              <a:buChar char="•"/>
            </a:pPr>
            <a:r>
              <a:rPr b="0" i="1" lang="en-US" sz="2400" u="none" cap="none" strike="noStrike">
                <a:solidFill>
                  <a:schemeClr val="dk1"/>
                </a:solidFill>
                <a:latin typeface="Arial"/>
                <a:ea typeface="Arial"/>
                <a:cs typeface="Arial"/>
                <a:sym typeface="Arial"/>
              </a:rPr>
              <a:t>GWLA Institutions Strong: Even Stronger together </a:t>
            </a:r>
            <a:endParaRPr b="0" i="1" sz="2400" u="none" cap="none" strike="noStrike">
              <a:solidFill>
                <a:schemeClr val="dk1"/>
              </a:solidFill>
              <a:latin typeface="Arial"/>
              <a:ea typeface="Arial"/>
              <a:cs typeface="Arial"/>
              <a:sym typeface="Arial"/>
            </a:endParaRPr>
          </a:p>
          <a:p>
            <a:pPr indent="-342900" lvl="0" marL="342900"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Membership Process: http://www.gwla.org/about-gwla/GWLA-Bylaws</a:t>
            </a:r>
            <a:endParaRPr b="0" i="0" sz="2400" u="none" cap="none" strike="noStrike">
              <a:solidFill>
                <a:schemeClr val="dk1"/>
              </a:solidFill>
              <a:latin typeface="Arial"/>
              <a:ea typeface="Arial"/>
              <a:cs typeface="Arial"/>
              <a:sym typeface="Arial"/>
            </a:endParaRPr>
          </a:p>
          <a:p>
            <a:pPr indent="-342900" lvl="0" marL="342900"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GWLA Members:</a:t>
            </a:r>
            <a:endParaRPr/>
          </a:p>
          <a:p>
            <a:pPr indent="0" lvl="1" marL="457200" marR="0" rtl="0" algn="ctr">
              <a:lnSpc>
                <a:spcPct val="100000"/>
              </a:lnSpc>
              <a:spcBef>
                <a:spcPts val="480"/>
              </a:spcBef>
              <a:spcAft>
                <a:spcPts val="0"/>
              </a:spcAft>
              <a:buClr>
                <a:schemeClr val="dk1"/>
              </a:buClr>
              <a:buSzPts val="2400"/>
              <a:buFont typeface="Arial"/>
              <a:buNone/>
            </a:pPr>
            <a:r>
              <a:rPr b="0" i="0" lang="en-US" sz="2000" u="none" cap="none" strike="noStrike">
                <a:solidFill>
                  <a:schemeClr val="dk1"/>
                </a:solidFill>
                <a:latin typeface="Arial"/>
                <a:ea typeface="Arial"/>
                <a:cs typeface="Arial"/>
                <a:sym typeface="Arial"/>
              </a:rPr>
              <a:t>*APLU	*ARL	*AAU	</a:t>
            </a:r>
            <a:endParaRPr b="0" i="0" sz="2000" u="none" cap="none" strike="noStrike">
              <a:solidFill>
                <a:schemeClr val="dk1"/>
              </a:solidFill>
              <a:latin typeface="Arial"/>
              <a:ea typeface="Arial"/>
              <a:cs typeface="Arial"/>
              <a:sym typeface="Arial"/>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Shape 170"/>
          <p:cNvSpPr txBox="1"/>
          <p:nvPr>
            <p:ph idx="1" type="body"/>
          </p:nvPr>
        </p:nvSpPr>
        <p:spPr>
          <a:xfrm>
            <a:off x="340786" y="136942"/>
            <a:ext cx="8439148" cy="686442"/>
          </a:xfrm>
          <a:prstGeom prst="rect">
            <a:avLst/>
          </a:prstGeom>
          <a:noFill/>
          <a:ln>
            <a:noFill/>
          </a:ln>
        </p:spPr>
        <p:txBody>
          <a:bodyPr anchorCtr="0" anchor="t" bIns="91425" lIns="91425" spcFirstLastPara="1" rIns="91425" wrap="square" tIns="91425">
            <a:noAutofit/>
          </a:bodyPr>
          <a:lstStyle/>
          <a:p>
            <a:pPr indent="-228600" lvl="0" marL="457200" marR="0" rtl="0" algn="ctr">
              <a:lnSpc>
                <a:spcPct val="100000"/>
              </a:lnSpc>
              <a:spcBef>
                <a:spcPts val="720"/>
              </a:spcBef>
              <a:spcAft>
                <a:spcPts val="0"/>
              </a:spcAft>
              <a:buClr>
                <a:srgbClr val="4C8C2B"/>
              </a:buClr>
              <a:buSzPts val="3600"/>
              <a:buFont typeface="Arial"/>
              <a:buNone/>
            </a:pPr>
            <a:r>
              <a:rPr b="1" i="0" lang="en-US" sz="3600" u="none" cap="none" strike="noStrike">
                <a:solidFill>
                  <a:srgbClr val="4C8C2B"/>
                </a:solidFill>
                <a:latin typeface="Arial"/>
                <a:ea typeface="Arial"/>
                <a:cs typeface="Arial"/>
                <a:sym typeface="Arial"/>
              </a:rPr>
              <a:t>GWLA FTE</a:t>
            </a:r>
            <a:endParaRPr b="1" i="0" sz="3600" u="none" cap="none" strike="noStrike">
              <a:solidFill>
                <a:srgbClr val="4C8C2B"/>
              </a:solidFill>
              <a:latin typeface="Arial"/>
              <a:ea typeface="Arial"/>
              <a:cs typeface="Arial"/>
              <a:sym typeface="Arial"/>
            </a:endParaRPr>
          </a:p>
        </p:txBody>
      </p:sp>
      <p:sp>
        <p:nvSpPr>
          <p:cNvPr id="171" name="Shape 171"/>
          <p:cNvSpPr txBox="1"/>
          <p:nvPr>
            <p:ph idx="2" type="body"/>
          </p:nvPr>
        </p:nvSpPr>
        <p:spPr>
          <a:xfrm>
            <a:off x="340786" y="1029747"/>
            <a:ext cx="8439148" cy="3141659"/>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id="172" name="Shape 172"/>
          <p:cNvPicPr preferRelativeResize="0"/>
          <p:nvPr/>
        </p:nvPicPr>
        <p:blipFill rotWithShape="1">
          <a:blip r:embed="rId3">
            <a:alphaModFix/>
          </a:blip>
          <a:srcRect b="0" l="0" r="0" t="0"/>
          <a:stretch/>
        </p:blipFill>
        <p:spPr>
          <a:xfrm>
            <a:off x="128075" y="1121675"/>
            <a:ext cx="8503500" cy="3482400"/>
          </a:xfrm>
          <a:prstGeom prst="rect">
            <a:avLst/>
          </a:prstGeom>
          <a:noFill/>
          <a:ln>
            <a:noFill/>
          </a:ln>
        </p:spPr>
      </p:pic>
      <p:sp>
        <p:nvSpPr>
          <p:cNvPr id="173" name="Shape 173"/>
          <p:cNvSpPr txBox="1"/>
          <p:nvPr/>
        </p:nvSpPr>
        <p:spPr>
          <a:xfrm>
            <a:off x="5372545" y="1478052"/>
            <a:ext cx="914400" cy="914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 name="Shape 177"/>
        <p:cNvGrpSpPr/>
        <p:nvPr/>
      </p:nvGrpSpPr>
      <p:grpSpPr>
        <a:xfrm>
          <a:off x="0" y="0"/>
          <a:ext cx="0" cy="0"/>
          <a:chOff x="0" y="0"/>
          <a:chExt cx="0" cy="0"/>
        </a:xfrm>
      </p:grpSpPr>
      <p:sp>
        <p:nvSpPr>
          <p:cNvPr id="178" name="Shape 178"/>
          <p:cNvSpPr/>
          <p:nvPr>
            <p:ph idx="2" type="pic"/>
          </p:nvPr>
        </p:nvSpPr>
        <p:spPr>
          <a:xfrm>
            <a:off x="1114447" y="1386766"/>
            <a:ext cx="1761082" cy="1831948"/>
          </a:xfrm>
          <a:prstGeom prst="rect">
            <a:avLst/>
          </a:prstGeom>
          <a:no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79" name="Shape 179"/>
          <p:cNvSpPr txBox="1"/>
          <p:nvPr>
            <p:ph idx="1" type="body"/>
          </p:nvPr>
        </p:nvSpPr>
        <p:spPr>
          <a:xfrm>
            <a:off x="3090843" y="2327578"/>
            <a:ext cx="5030269" cy="639129"/>
          </a:xfrm>
          <a:prstGeom prst="rect">
            <a:avLst/>
          </a:prstGeom>
          <a:noFill/>
          <a:ln>
            <a:noFill/>
          </a:ln>
        </p:spPr>
        <p:txBody>
          <a:bodyPr anchorCtr="0" anchor="t" bIns="45700" lIns="0" spcFirstLastPara="1" rIns="182875" wrap="square" tIns="0">
            <a:noAutofit/>
          </a:bodyPr>
          <a:lstStyle/>
          <a:p>
            <a:pPr indent="0" lvl="0" marL="0" marR="0" rtl="0" algn="l">
              <a:lnSpc>
                <a:spcPct val="80000"/>
              </a:lnSpc>
              <a:spcBef>
                <a:spcPts val="0"/>
              </a:spcBef>
              <a:spcAft>
                <a:spcPts val="0"/>
              </a:spcAft>
              <a:buClr>
                <a:schemeClr val="dk1"/>
              </a:buClr>
              <a:buSzPts val="2220"/>
              <a:buFont typeface="Arial"/>
              <a:buNone/>
            </a:pPr>
            <a:r>
              <a:rPr b="0" i="0" lang="en-US" sz="2220" u="none" cap="none" strike="noStrike">
                <a:solidFill>
                  <a:schemeClr val="dk1"/>
                </a:solidFill>
                <a:latin typeface="Arial"/>
                <a:ea typeface="Arial"/>
                <a:cs typeface="Arial"/>
                <a:sym typeface="Arial"/>
              </a:rPr>
              <a:t>Scholars Portal, Ontario Council of University Libraries</a:t>
            </a:r>
            <a:endParaRPr b="0" i="0" sz="2220" u="none" cap="none" strike="noStrike">
              <a:solidFill>
                <a:schemeClr val="dk1"/>
              </a:solidFill>
              <a:latin typeface="Arial"/>
              <a:ea typeface="Arial"/>
              <a:cs typeface="Arial"/>
              <a:sym typeface="Arial"/>
            </a:endParaRPr>
          </a:p>
        </p:txBody>
      </p:sp>
      <p:sp>
        <p:nvSpPr>
          <p:cNvPr id="180" name="Shape 180"/>
          <p:cNvSpPr txBox="1"/>
          <p:nvPr>
            <p:ph idx="3" type="body"/>
          </p:nvPr>
        </p:nvSpPr>
        <p:spPr>
          <a:xfrm>
            <a:off x="3090835" y="1791337"/>
            <a:ext cx="5030277" cy="488156"/>
          </a:xfrm>
          <a:prstGeom prst="rect">
            <a:avLst/>
          </a:prstGeom>
          <a:noFill/>
          <a:ln>
            <a:noFill/>
          </a:ln>
        </p:spPr>
        <p:txBody>
          <a:bodyPr anchorCtr="0" anchor="b" bIns="0" lIns="0" spcFirstLastPara="1" rIns="182875" wrap="square" tIns="45700">
            <a:noAutofit/>
          </a:bodyPr>
          <a:lstStyle/>
          <a:p>
            <a:pPr indent="0" lvl="0" marL="0" marR="0" rtl="0" algn="l">
              <a:spcBef>
                <a:spcPts val="0"/>
              </a:spcBef>
              <a:spcAft>
                <a:spcPts val="0"/>
              </a:spcAft>
              <a:buClr>
                <a:srgbClr val="4C8C2B"/>
              </a:buClr>
              <a:buSzPts val="3600"/>
              <a:buFont typeface="Arial"/>
              <a:buNone/>
            </a:pPr>
            <a:r>
              <a:rPr b="1" i="0" lang="en-US" sz="3600" u="none" cap="none" strike="noStrike">
                <a:solidFill>
                  <a:srgbClr val="4C8C2B"/>
                </a:solidFill>
                <a:latin typeface="Arial"/>
                <a:ea typeface="Arial"/>
                <a:cs typeface="Arial"/>
                <a:sym typeface="Arial"/>
              </a:rPr>
              <a:t>Amy Greenberg</a:t>
            </a:r>
            <a:endParaRPr b="1" i="0" sz="3600" u="none" cap="none" strike="noStrike">
              <a:solidFill>
                <a:srgbClr val="4C8C2B"/>
              </a:solidFill>
              <a:latin typeface="Arial"/>
              <a:ea typeface="Arial"/>
              <a:cs typeface="Arial"/>
              <a:sym typeface="Arial"/>
            </a:endParaRPr>
          </a:p>
        </p:txBody>
      </p:sp>
      <p:pic>
        <p:nvPicPr>
          <p:cNvPr id="181" name="Shape 181"/>
          <p:cNvPicPr preferRelativeResize="0"/>
          <p:nvPr/>
        </p:nvPicPr>
        <p:blipFill>
          <a:blip r:embed="rId3">
            <a:alphaModFix/>
          </a:blip>
          <a:stretch>
            <a:fillRect/>
          </a:stretch>
        </p:blipFill>
        <p:spPr>
          <a:xfrm>
            <a:off x="1114454" y="1366757"/>
            <a:ext cx="1871993" cy="1871993"/>
          </a:xfrm>
          <a:prstGeom prst="rect">
            <a:avLst/>
          </a:prstGeom>
          <a:noFill/>
          <a:ln>
            <a:noFill/>
          </a:ln>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Shape 186"/>
          <p:cNvSpPr txBox="1"/>
          <p:nvPr>
            <p:ph idx="1" type="body"/>
          </p:nvPr>
        </p:nvSpPr>
        <p:spPr>
          <a:xfrm>
            <a:off x="340786" y="343304"/>
            <a:ext cx="8439148" cy="68644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4C8C2B"/>
              </a:buClr>
              <a:buSzPts val="3600"/>
              <a:buFont typeface="Arial"/>
              <a:buNone/>
            </a:pPr>
            <a:r>
              <a:t/>
            </a:r>
            <a:endParaRPr b="1" i="0" sz="3600" u="none" cap="none" strike="noStrike">
              <a:solidFill>
                <a:srgbClr val="4C8C2B"/>
              </a:solidFill>
              <a:latin typeface="Arial"/>
              <a:ea typeface="Arial"/>
              <a:cs typeface="Arial"/>
              <a:sym typeface="Arial"/>
            </a:endParaRPr>
          </a:p>
        </p:txBody>
      </p:sp>
      <p:sp>
        <p:nvSpPr>
          <p:cNvPr id="187" name="Shape 187"/>
          <p:cNvSpPr txBox="1"/>
          <p:nvPr>
            <p:ph idx="2" type="body"/>
          </p:nvPr>
        </p:nvSpPr>
        <p:spPr>
          <a:xfrm>
            <a:off x="340786" y="1029747"/>
            <a:ext cx="8439148" cy="3141659"/>
          </a:xfrm>
          <a:prstGeom prst="rect">
            <a:avLst/>
          </a:prstGeom>
          <a:noFill/>
          <a:ln>
            <a:noFill/>
          </a:ln>
        </p:spPr>
        <p:txBody>
          <a:bodyPr anchorCtr="0" anchor="t" bIns="45700" lIns="91425" spcFirstLastPara="1" rIns="91425" wrap="square" tIns="45700">
            <a:noAutofit/>
          </a:bodyPr>
          <a:lstStyle/>
          <a:p>
            <a:pPr indent="-190500" lvl="0" marL="342900" marR="0" rtl="0" algn="l">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descr="The map shows cities in Ontario where universities are located. The university names are also labelled." id="188" name="Shape 188" title="Map of the province of Ontario"/>
          <p:cNvPicPr preferRelativeResize="0"/>
          <p:nvPr/>
        </p:nvPicPr>
        <p:blipFill>
          <a:blip r:embed="rId3">
            <a:alphaModFix/>
          </a:blip>
          <a:stretch>
            <a:fillRect/>
          </a:stretch>
        </p:blipFill>
        <p:spPr>
          <a:xfrm>
            <a:off x="0" y="28825"/>
            <a:ext cx="9144000" cy="5143500"/>
          </a:xfrm>
          <a:prstGeom prst="rect">
            <a:avLst/>
          </a:prstGeom>
          <a:noFill/>
          <a:ln>
            <a:noFill/>
          </a:ln>
        </p:spPr>
      </p:pic>
    </p:spTree>
  </p:cSld>
  <p:clrMapOvr>
    <a:masterClrMapping/>
  </p:clrMapOvr>
  <p:transition spd="med">
    <p:fade/>
  </p:transition>
</p:sld>
</file>

<file path=ppt/theme/theme1.xml><?xml version="1.0" encoding="utf-8"?>
<a:theme xmlns:a="http://schemas.openxmlformats.org/drawingml/2006/main" xmlns:r="http://schemas.openxmlformats.org/officeDocument/2006/relationships" name="Confidential">
  <a:themeElements>
    <a:clrScheme name="Custom 4">
      <a:dk1>
        <a:srgbClr val="000000"/>
      </a:dk1>
      <a:lt1>
        <a:srgbClr val="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onfidential">
  <a:themeElements>
    <a:clrScheme name="Custom 4">
      <a:dk1>
        <a:srgbClr val="000000"/>
      </a:dk1>
      <a:lt1>
        <a:srgbClr val="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