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handoutMasterIdLst>
    <p:handoutMasterId r:id="rId34"/>
  </p:handoutMasterIdLst>
  <p:sldIdLst>
    <p:sldId id="276" r:id="rId6"/>
    <p:sldId id="273" r:id="rId7"/>
    <p:sldId id="277" r:id="rId8"/>
    <p:sldId id="282" r:id="rId9"/>
    <p:sldId id="283" r:id="rId10"/>
    <p:sldId id="290" r:id="rId11"/>
    <p:sldId id="280" r:id="rId12"/>
    <p:sldId id="289" r:id="rId13"/>
    <p:sldId id="278" r:id="rId14"/>
    <p:sldId id="284" r:id="rId15"/>
    <p:sldId id="279" r:id="rId16"/>
    <p:sldId id="291" r:id="rId17"/>
    <p:sldId id="298" r:id="rId18"/>
    <p:sldId id="292" r:id="rId19"/>
    <p:sldId id="293" r:id="rId20"/>
    <p:sldId id="294" r:id="rId21"/>
    <p:sldId id="297" r:id="rId22"/>
    <p:sldId id="296" r:id="rId23"/>
    <p:sldId id="295" r:id="rId24"/>
    <p:sldId id="299" r:id="rId25"/>
    <p:sldId id="300" r:id="rId26"/>
    <p:sldId id="301" r:id="rId27"/>
    <p:sldId id="287" r:id="rId28"/>
    <p:sldId id="286" r:id="rId29"/>
    <p:sldId id="288" r:id="rId30"/>
    <p:sldId id="272" r:id="rId31"/>
    <p:sldId id="275" r:id="rId32"/>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C2B"/>
    <a:srgbClr val="000000"/>
    <a:srgbClr val="77C020"/>
    <a:srgbClr val="EEF1F2"/>
    <a:srgbClr val="F6BE00"/>
    <a:srgbClr val="B7C00E"/>
    <a:srgbClr val="8A1B61"/>
    <a:srgbClr val="D2703A"/>
    <a:srgbClr val="AE2373"/>
    <a:srgbClr val="BC0E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70" autoAdjust="0"/>
    <p:restoredTop sz="70370" autoAdjust="0"/>
  </p:normalViewPr>
  <p:slideViewPr>
    <p:cSldViewPr snapToGrid="0" snapToObjects="1">
      <p:cViewPr varScale="1">
        <p:scale>
          <a:sx n="85" d="100"/>
          <a:sy n="85" d="100"/>
        </p:scale>
        <p:origin x="1428" y="90"/>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3/9/2018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F8CA59C-26AF-6346-A5CF-41ECEFF79957}" type="datetimeFigureOut">
              <a:rPr lang="en-US" smtClean="0"/>
              <a:t>3/9/2018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4E242FB-C156-A14A-9F52-74F252AEF9C7}" type="slidenum">
              <a:rPr lang="en-US" smtClean="0"/>
              <a:t>‹#›</a:t>
            </a:fld>
            <a:endParaRPr lang="en-US"/>
          </a:p>
        </p:txBody>
      </p:sp>
    </p:spTree>
    <p:extLst>
      <p:ext uri="{BB962C8B-B14F-4D97-AF65-F5344CB8AC3E}">
        <p14:creationId xmlns:p14="http://schemas.microsoft.com/office/powerpoint/2010/main" val="124459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a:t>
            </a:fld>
            <a:endParaRPr lang="en-US"/>
          </a:p>
        </p:txBody>
      </p:sp>
    </p:spTree>
    <p:extLst>
      <p:ext uri="{BB962C8B-B14F-4D97-AF65-F5344CB8AC3E}">
        <p14:creationId xmlns:p14="http://schemas.microsoft.com/office/powerpoint/2010/main" val="1660902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10</a:t>
            </a:fld>
            <a:endParaRPr lang="en-US"/>
          </a:p>
        </p:txBody>
      </p:sp>
    </p:spTree>
    <p:extLst>
      <p:ext uri="{BB962C8B-B14F-4D97-AF65-F5344CB8AC3E}">
        <p14:creationId xmlns:p14="http://schemas.microsoft.com/office/powerpoint/2010/main" val="265049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12</a:t>
            </a:fld>
            <a:endParaRPr lang="en-US"/>
          </a:p>
        </p:txBody>
      </p:sp>
    </p:spTree>
    <p:extLst>
      <p:ext uri="{BB962C8B-B14F-4D97-AF65-F5344CB8AC3E}">
        <p14:creationId xmlns:p14="http://schemas.microsoft.com/office/powerpoint/2010/main" val="1114775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13</a:t>
            </a:fld>
            <a:endParaRPr lang="en-US"/>
          </a:p>
        </p:txBody>
      </p:sp>
    </p:spTree>
    <p:extLst>
      <p:ext uri="{BB962C8B-B14F-4D97-AF65-F5344CB8AC3E}">
        <p14:creationId xmlns:p14="http://schemas.microsoft.com/office/powerpoint/2010/main" val="2164311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14</a:t>
            </a:fld>
            <a:endParaRPr lang="en-US"/>
          </a:p>
        </p:txBody>
      </p:sp>
    </p:spTree>
    <p:extLst>
      <p:ext uri="{BB962C8B-B14F-4D97-AF65-F5344CB8AC3E}">
        <p14:creationId xmlns:p14="http://schemas.microsoft.com/office/powerpoint/2010/main" val="1406540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15</a:t>
            </a:fld>
            <a:endParaRPr lang="en-US"/>
          </a:p>
        </p:txBody>
      </p:sp>
    </p:spTree>
    <p:extLst>
      <p:ext uri="{BB962C8B-B14F-4D97-AF65-F5344CB8AC3E}">
        <p14:creationId xmlns:p14="http://schemas.microsoft.com/office/powerpoint/2010/main" val="3318887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16</a:t>
            </a:fld>
            <a:endParaRPr lang="en-US"/>
          </a:p>
        </p:txBody>
      </p:sp>
    </p:spTree>
    <p:extLst>
      <p:ext uri="{BB962C8B-B14F-4D97-AF65-F5344CB8AC3E}">
        <p14:creationId xmlns:p14="http://schemas.microsoft.com/office/powerpoint/2010/main" val="3365989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17</a:t>
            </a:fld>
            <a:endParaRPr lang="en-US"/>
          </a:p>
        </p:txBody>
      </p:sp>
    </p:spTree>
    <p:extLst>
      <p:ext uri="{BB962C8B-B14F-4D97-AF65-F5344CB8AC3E}">
        <p14:creationId xmlns:p14="http://schemas.microsoft.com/office/powerpoint/2010/main" val="6416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18</a:t>
            </a:fld>
            <a:endParaRPr lang="en-US"/>
          </a:p>
        </p:txBody>
      </p:sp>
    </p:spTree>
    <p:extLst>
      <p:ext uri="{BB962C8B-B14F-4D97-AF65-F5344CB8AC3E}">
        <p14:creationId xmlns:p14="http://schemas.microsoft.com/office/powerpoint/2010/main" val="234593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19</a:t>
            </a:fld>
            <a:endParaRPr lang="en-US"/>
          </a:p>
        </p:txBody>
      </p:sp>
    </p:spTree>
    <p:extLst>
      <p:ext uri="{BB962C8B-B14F-4D97-AF65-F5344CB8AC3E}">
        <p14:creationId xmlns:p14="http://schemas.microsoft.com/office/powerpoint/2010/main" val="3291246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20</a:t>
            </a:fld>
            <a:endParaRPr lang="en-US"/>
          </a:p>
        </p:txBody>
      </p:sp>
    </p:spTree>
    <p:extLst>
      <p:ext uri="{BB962C8B-B14F-4D97-AF65-F5344CB8AC3E}">
        <p14:creationId xmlns:p14="http://schemas.microsoft.com/office/powerpoint/2010/main" val="208959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a:t>
            </a:fld>
            <a:endParaRPr lang="en-US"/>
          </a:p>
        </p:txBody>
      </p:sp>
    </p:spTree>
    <p:extLst>
      <p:ext uri="{BB962C8B-B14F-4D97-AF65-F5344CB8AC3E}">
        <p14:creationId xmlns:p14="http://schemas.microsoft.com/office/powerpoint/2010/main" val="312971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24</a:t>
            </a:fld>
            <a:endParaRPr lang="en-US"/>
          </a:p>
        </p:txBody>
      </p:sp>
    </p:spTree>
    <p:extLst>
      <p:ext uri="{BB962C8B-B14F-4D97-AF65-F5344CB8AC3E}">
        <p14:creationId xmlns:p14="http://schemas.microsoft.com/office/powerpoint/2010/main" val="2168702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25</a:t>
            </a:fld>
            <a:endParaRPr lang="en-US"/>
          </a:p>
        </p:txBody>
      </p:sp>
    </p:spTree>
    <p:extLst>
      <p:ext uri="{BB962C8B-B14F-4D97-AF65-F5344CB8AC3E}">
        <p14:creationId xmlns:p14="http://schemas.microsoft.com/office/powerpoint/2010/main" val="511563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27</a:t>
            </a:fld>
            <a:endParaRPr lang="en-US"/>
          </a:p>
        </p:txBody>
      </p:sp>
    </p:spTree>
    <p:extLst>
      <p:ext uri="{BB962C8B-B14F-4D97-AF65-F5344CB8AC3E}">
        <p14:creationId xmlns:p14="http://schemas.microsoft.com/office/powerpoint/2010/main" val="264222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3</a:t>
            </a:fld>
            <a:endParaRPr lang="en-US"/>
          </a:p>
        </p:txBody>
      </p:sp>
    </p:spTree>
    <p:extLst>
      <p:ext uri="{BB962C8B-B14F-4D97-AF65-F5344CB8AC3E}">
        <p14:creationId xmlns:p14="http://schemas.microsoft.com/office/powerpoint/2010/main" val="202647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4E242FB-C156-A14A-9F52-74F252AEF9C7}" type="slidenum">
              <a:rPr lang="en-US" smtClean="0"/>
              <a:t>4</a:t>
            </a:fld>
            <a:endParaRPr lang="en-US"/>
          </a:p>
        </p:txBody>
      </p:sp>
    </p:spTree>
    <p:extLst>
      <p:ext uri="{BB962C8B-B14F-4D97-AF65-F5344CB8AC3E}">
        <p14:creationId xmlns:p14="http://schemas.microsoft.com/office/powerpoint/2010/main" val="1669148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4E242FB-C156-A14A-9F52-74F252AEF9C7}" type="slidenum">
              <a:rPr lang="en-US" smtClean="0"/>
              <a:t>5</a:t>
            </a:fld>
            <a:endParaRPr lang="en-US"/>
          </a:p>
        </p:txBody>
      </p:sp>
    </p:spTree>
    <p:extLst>
      <p:ext uri="{BB962C8B-B14F-4D97-AF65-F5344CB8AC3E}">
        <p14:creationId xmlns:p14="http://schemas.microsoft.com/office/powerpoint/2010/main" val="310109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6</a:t>
            </a:fld>
            <a:endParaRPr lang="en-US"/>
          </a:p>
        </p:txBody>
      </p:sp>
    </p:spTree>
    <p:extLst>
      <p:ext uri="{BB962C8B-B14F-4D97-AF65-F5344CB8AC3E}">
        <p14:creationId xmlns:p14="http://schemas.microsoft.com/office/powerpoint/2010/main" val="178238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7</a:t>
            </a:fld>
            <a:endParaRPr lang="en-US"/>
          </a:p>
        </p:txBody>
      </p:sp>
    </p:spTree>
    <p:extLst>
      <p:ext uri="{BB962C8B-B14F-4D97-AF65-F5344CB8AC3E}">
        <p14:creationId xmlns:p14="http://schemas.microsoft.com/office/powerpoint/2010/main" val="144401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8</a:t>
            </a:fld>
            <a:endParaRPr lang="en-US"/>
          </a:p>
        </p:txBody>
      </p:sp>
    </p:spTree>
    <p:extLst>
      <p:ext uri="{BB962C8B-B14F-4D97-AF65-F5344CB8AC3E}">
        <p14:creationId xmlns:p14="http://schemas.microsoft.com/office/powerpoint/2010/main" val="2383479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9</a:t>
            </a:fld>
            <a:endParaRPr lang="en-US"/>
          </a:p>
        </p:txBody>
      </p:sp>
    </p:spTree>
    <p:extLst>
      <p:ext uri="{BB962C8B-B14F-4D97-AF65-F5344CB8AC3E}">
        <p14:creationId xmlns:p14="http://schemas.microsoft.com/office/powerpoint/2010/main" val="3147621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tif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tiff"/><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1.png"/><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Rectangle 5"/>
          <p:cNvSpPr/>
          <p:nvPr userDrawn="1"/>
        </p:nvSpPr>
        <p:spPr>
          <a:xfrm>
            <a:off x="0" y="151415"/>
            <a:ext cx="9144000" cy="1781146"/>
          </a:xfrm>
          <a:prstGeom prst="rect">
            <a:avLst/>
          </a:prstGeom>
          <a:solidFill>
            <a:srgbClr val="EEF1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cstate="hqprint">
            <a:alphaModFix amt="14000"/>
            <a:extLst>
              <a:ext uri="{28A0092B-C50C-407E-A947-70E740481C1C}">
                <a14:useLocalDpi xmlns:a14="http://schemas.microsoft.com/office/drawing/2010/main"/>
              </a:ext>
            </a:extLst>
          </a:blip>
          <a:srcRect l="12803" t="24510" r="24328" b="54883"/>
          <a:stretch/>
        </p:blipFill>
        <p:spPr>
          <a:xfrm>
            <a:off x="3771855" y="151415"/>
            <a:ext cx="5372145" cy="1775661"/>
          </a:xfrm>
          <a:prstGeom prst="rect">
            <a:avLst/>
          </a:prstGeom>
        </p:spPr>
      </p:pic>
      <p:pic>
        <p:nvPicPr>
          <p:cNvPr id="3" name="Picture 2"/>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4829307" y="151415"/>
            <a:ext cx="4017965" cy="1775661"/>
          </a:xfrm>
          <a:prstGeom prst="rect">
            <a:avLst/>
          </a:prstGeom>
        </p:spPr>
      </p:pic>
      <p:sp>
        <p:nvSpPr>
          <p:cNvPr id="32" name="Text Placeholder 17"/>
          <p:cNvSpPr>
            <a:spLocks noGrp="1"/>
          </p:cNvSpPr>
          <p:nvPr>
            <p:ph type="body" sz="quarter" idx="12" hasCustomPrompt="1"/>
          </p:nvPr>
        </p:nvSpPr>
        <p:spPr>
          <a:xfrm>
            <a:off x="452713" y="2315531"/>
            <a:ext cx="7815262" cy="1401763"/>
          </a:xfrm>
          <a:prstGeom prst="rect">
            <a:avLst/>
          </a:prstGeom>
        </p:spPr>
        <p:txBody>
          <a:bodyPr lIns="0"/>
          <a:lstStyle>
            <a:lvl1pPr marL="0" indent="0">
              <a:buNone/>
              <a:defRPr sz="4000" b="1">
                <a:solidFill>
                  <a:srgbClr val="4C8C2B"/>
                </a:solidFill>
              </a:defRPr>
            </a:lvl1pPr>
          </a:lstStyle>
          <a:p>
            <a:pPr lvl="0"/>
            <a:r>
              <a:rPr lang="en-US" dirty="0" smtClean="0"/>
              <a:t>Title of presentation goes here and it can be two lines long</a:t>
            </a:r>
            <a:endParaRPr lang="en-US" dirty="0"/>
          </a:p>
        </p:txBody>
      </p:sp>
      <p:sp>
        <p:nvSpPr>
          <p:cNvPr id="33" name="Text Placeholder 24"/>
          <p:cNvSpPr>
            <a:spLocks noGrp="1"/>
          </p:cNvSpPr>
          <p:nvPr>
            <p:ph type="body" sz="quarter" idx="13" hasCustomPrompt="1"/>
          </p:nvPr>
        </p:nvSpPr>
        <p:spPr>
          <a:xfrm>
            <a:off x="452438" y="3749092"/>
            <a:ext cx="7815262" cy="627062"/>
          </a:xfrm>
          <a:prstGeom prst="rect">
            <a:avLst/>
          </a:prstGeom>
        </p:spPr>
        <p:txBody>
          <a:bodyPr lIns="0"/>
          <a:lstStyle>
            <a:lvl1pPr marL="0" indent="0">
              <a:buNone/>
              <a:defRPr sz="1600" b="1" cap="all" spc="20" baseline="0">
                <a:solidFill>
                  <a:schemeClr val="tx1"/>
                </a:solidFill>
              </a:defRPr>
            </a:lvl1pPr>
          </a:lstStyle>
          <a:p>
            <a:pPr lvl="0"/>
            <a:r>
              <a:rPr lang="en-US" dirty="0" smtClean="0"/>
              <a:t>JANE SMITH, NAME OF ORGANIZATION</a:t>
            </a:r>
            <a:endParaRPr lang="en-US" dirty="0"/>
          </a:p>
        </p:txBody>
      </p:sp>
      <p:pic>
        <p:nvPicPr>
          <p:cNvPr id="12" name="Picture 26" descr="OCLC_H_PMS.eps"/>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065903" y="4665694"/>
            <a:ext cx="858624" cy="28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userDrawn="1"/>
        </p:nvSpPr>
        <p:spPr>
          <a:xfrm>
            <a:off x="3267221" y="-3277"/>
            <a:ext cx="5876779" cy="92529"/>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2208725" y="-3277"/>
            <a:ext cx="1058496" cy="92529"/>
          </a:xfrm>
          <a:prstGeom prst="rect">
            <a:avLst/>
          </a:prstGeom>
          <a:solidFill>
            <a:srgbClr val="B7BF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3277"/>
            <a:ext cx="2208725" cy="92529"/>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5"/>
          <a:stretch>
            <a:fillRect/>
          </a:stretch>
        </p:blipFill>
        <p:spPr>
          <a:xfrm>
            <a:off x="452438" y="420776"/>
            <a:ext cx="3465870" cy="1242423"/>
          </a:xfrm>
          <a:prstGeom prst="rect">
            <a:avLst/>
          </a:prstGeom>
        </p:spPr>
      </p:pic>
      <p:pic>
        <p:nvPicPr>
          <p:cNvPr id="4" name="Picture 3"/>
          <p:cNvPicPr>
            <a:picLocks noChangeAspect="1"/>
          </p:cNvPicPr>
          <p:nvPr userDrawn="1"/>
        </p:nvPicPr>
        <p:blipFill>
          <a:blip r:embed="rId6"/>
          <a:stretch>
            <a:fillRect/>
          </a:stretch>
        </p:blipFill>
        <p:spPr>
          <a:xfrm>
            <a:off x="337671" y="4611674"/>
            <a:ext cx="1422400" cy="3937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hqprint">
            <a:alphaModFix amt="13000"/>
            <a:extLst>
              <a:ext uri="{28A0092B-C50C-407E-A947-70E740481C1C}">
                <a14:useLocalDpi xmlns:a14="http://schemas.microsoft.com/office/drawing/2010/main"/>
              </a:ext>
            </a:extLst>
          </a:blip>
          <a:srcRect/>
          <a:stretch/>
        </p:blipFill>
        <p:spPr>
          <a:xfrm>
            <a:off x="4149439" y="975360"/>
            <a:ext cx="4994562" cy="4168140"/>
          </a:xfrm>
          <a:prstGeom prst="rect">
            <a:avLst/>
          </a:prstGeom>
        </p:spPr>
      </p:pic>
      <p:sp>
        <p:nvSpPr>
          <p:cNvPr id="13" name="Picture Placeholder 8"/>
          <p:cNvSpPr>
            <a:spLocks noGrp="1"/>
          </p:cNvSpPr>
          <p:nvPr>
            <p:ph type="pic" sz="quarter" idx="10" hasCustomPrompt="1"/>
          </p:nvPr>
        </p:nvSpPr>
        <p:spPr>
          <a:xfrm>
            <a:off x="1114447" y="1386766"/>
            <a:ext cx="1761082" cy="1831948"/>
          </a:xfrm>
          <a:prstGeom prst="rect">
            <a:avLst/>
          </a:prstGeom>
        </p:spPr>
        <p:txBody>
          <a:bodyPr vert="horz" anchor="ctr" anchorCtr="0"/>
          <a:lstStyle>
            <a:lvl1pPr marL="0" indent="0" algn="ctr">
              <a:spcBef>
                <a:spcPts val="0"/>
              </a:spcBef>
              <a:buNone/>
              <a:defRPr sz="1400" baseline="0">
                <a:solidFill>
                  <a:schemeClr val="tx1"/>
                </a:solidFill>
                <a:latin typeface="+mn-lt"/>
              </a:defRPr>
            </a:lvl1pPr>
          </a:lstStyle>
          <a:p>
            <a:r>
              <a:rPr lang="en-US" dirty="0" smtClean="0"/>
              <a:t>Place Speaker </a:t>
            </a:r>
            <a:br>
              <a:rPr lang="en-US" dirty="0" smtClean="0"/>
            </a:br>
            <a:r>
              <a:rPr lang="en-US" dirty="0" smtClean="0"/>
              <a:t>Photo Here</a:t>
            </a:r>
            <a:endParaRPr lang="en-US" dirty="0"/>
          </a:p>
        </p:txBody>
      </p:sp>
      <p:sp>
        <p:nvSpPr>
          <p:cNvPr id="17" name="Text Placeholder 12"/>
          <p:cNvSpPr>
            <a:spLocks noGrp="1"/>
          </p:cNvSpPr>
          <p:nvPr>
            <p:ph type="body" sz="quarter" idx="12" hasCustomPrompt="1"/>
          </p:nvPr>
        </p:nvSpPr>
        <p:spPr>
          <a:xfrm>
            <a:off x="3090843" y="2327578"/>
            <a:ext cx="5030269" cy="639129"/>
          </a:xfrm>
          <a:prstGeom prst="rect">
            <a:avLst/>
          </a:prstGeom>
        </p:spPr>
        <p:txBody>
          <a:bodyPr vert="horz" lIns="0" tIns="0" rIns="182880">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baseline="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sp>
        <p:nvSpPr>
          <p:cNvPr id="26" name="Text Placeholder 2"/>
          <p:cNvSpPr>
            <a:spLocks noGrp="1"/>
          </p:cNvSpPr>
          <p:nvPr>
            <p:ph type="body" sz="quarter" idx="13" hasCustomPrompt="1"/>
          </p:nvPr>
        </p:nvSpPr>
        <p:spPr>
          <a:xfrm>
            <a:off x="3090835" y="1791337"/>
            <a:ext cx="5030277" cy="488156"/>
          </a:xfrm>
          <a:prstGeom prst="rect">
            <a:avLst/>
          </a:prstGeom>
        </p:spPr>
        <p:txBody>
          <a:bodyPr vert="horz" lIns="0" rIns="182880" bIns="0" anchor="b" anchorCtr="0"/>
          <a:lstStyle>
            <a:lvl1pPr marL="0" indent="0">
              <a:buNone/>
              <a:defRPr sz="3600" b="1" baseline="0">
                <a:solidFill>
                  <a:srgbClr val="4C8C2B"/>
                </a:solidFill>
              </a:defRPr>
            </a:lvl1pPr>
          </a:lstStyle>
          <a:p>
            <a:pPr lvl="0"/>
            <a:r>
              <a:rPr lang="en-US" dirty="0" smtClean="0"/>
              <a:t>Speaker Name</a:t>
            </a:r>
            <a:endParaRPr lang="en-US" dirty="0"/>
          </a:p>
        </p:txBody>
      </p:sp>
      <p:pic>
        <p:nvPicPr>
          <p:cNvPr id="15"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62684" y="4691820"/>
            <a:ext cx="2293879" cy="227913"/>
          </a:xfrm>
          <a:prstGeom prst="rect">
            <a:avLst/>
          </a:prstGeom>
        </p:spPr>
      </p:pic>
      <p:sp>
        <p:nvSpPr>
          <p:cNvPr id="11" name="Rectangle 10"/>
          <p:cNvSpPr/>
          <p:nvPr userDrawn="1"/>
        </p:nvSpPr>
        <p:spPr>
          <a:xfrm>
            <a:off x="3267221" y="-3277"/>
            <a:ext cx="5876779" cy="92529"/>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2208725" y="-3277"/>
            <a:ext cx="1058496" cy="92529"/>
          </a:xfrm>
          <a:prstGeom prst="rect">
            <a:avLst/>
          </a:prstGeom>
          <a:solidFill>
            <a:srgbClr val="B7BF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0" y="-3277"/>
            <a:ext cx="2208725" cy="92529"/>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ew Section">
    <p:spTree>
      <p:nvGrpSpPr>
        <p:cNvPr id="1" name=""/>
        <p:cNvGrpSpPr/>
        <p:nvPr/>
      </p:nvGrpSpPr>
      <p:grpSpPr>
        <a:xfrm>
          <a:off x="0" y="0"/>
          <a:ext cx="0" cy="0"/>
          <a:chOff x="0" y="0"/>
          <a:chExt cx="0" cy="0"/>
        </a:xfrm>
      </p:grpSpPr>
      <p:sp>
        <p:nvSpPr>
          <p:cNvPr id="3" name="Rectangle 2"/>
          <p:cNvSpPr/>
          <p:nvPr userDrawn="1"/>
        </p:nvSpPr>
        <p:spPr>
          <a:xfrm>
            <a:off x="0" y="138112"/>
            <a:ext cx="9144000" cy="5005388"/>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 Placeholder 5"/>
          <p:cNvSpPr>
            <a:spLocks noGrp="1"/>
          </p:cNvSpPr>
          <p:nvPr>
            <p:ph type="body" sz="quarter" idx="10" hasCustomPrompt="1"/>
          </p:nvPr>
        </p:nvSpPr>
        <p:spPr>
          <a:xfrm>
            <a:off x="774914" y="782961"/>
            <a:ext cx="7377193" cy="3138110"/>
          </a:xfrm>
          <a:prstGeom prst="rect">
            <a:avLst/>
          </a:prstGeom>
        </p:spPr>
        <p:txBody>
          <a:bodyPr bIns="365760" anchor="ctr" anchorCtr="0"/>
          <a:lstStyle>
            <a:lvl1pPr marL="0" indent="0">
              <a:buNone/>
              <a:defRPr sz="5400" baseline="0">
                <a:solidFill>
                  <a:schemeClr val="bg1"/>
                </a:solidFill>
              </a:defRPr>
            </a:lvl1pPr>
          </a:lstStyle>
          <a:p>
            <a:pPr lvl="0"/>
            <a:r>
              <a:rPr lang="en-US" dirty="0" smtClean="0"/>
              <a:t>Section title goes here</a:t>
            </a:r>
            <a:endParaRPr lang="en-US" dirty="0"/>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065903" y="4696658"/>
            <a:ext cx="851535" cy="278130"/>
          </a:xfrm>
          <a:prstGeom prst="rect">
            <a:avLst/>
          </a:prstGeom>
        </p:spPr>
      </p:pic>
      <p:pic>
        <p:nvPicPr>
          <p:cNvPr id="9" name="Picture 8"/>
          <p:cNvPicPr>
            <a:picLocks noChangeAspect="1"/>
          </p:cNvPicPr>
          <p:nvPr userDrawn="1"/>
        </p:nvPicPr>
        <p:blipFill>
          <a:blip r:embed="rId3" cstate="hq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62684" y="4691820"/>
            <a:ext cx="2293879" cy="227913"/>
          </a:xfrm>
          <a:prstGeom prst="rect">
            <a:avLst/>
          </a:prstGeom>
        </p:spPr>
      </p:pic>
      <p:sp>
        <p:nvSpPr>
          <p:cNvPr id="11" name="Rectangle 10"/>
          <p:cNvSpPr/>
          <p:nvPr userDrawn="1"/>
        </p:nvSpPr>
        <p:spPr>
          <a:xfrm>
            <a:off x="3267221" y="-3277"/>
            <a:ext cx="5876779" cy="92529"/>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2208725" y="-3277"/>
            <a:ext cx="1058496" cy="92529"/>
          </a:xfrm>
          <a:prstGeom prst="rect">
            <a:avLst/>
          </a:prstGeom>
          <a:solidFill>
            <a:srgbClr val="B7BF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3277"/>
            <a:ext cx="2208725" cy="92529"/>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rgbClr val="4C8C2B"/>
                </a:solidFill>
              </a:defRPr>
            </a:lvl1pPr>
          </a:lstStyle>
          <a:p>
            <a:pPr lvl="0"/>
            <a:r>
              <a:rPr lang="en-US" dirty="0" smtClean="0"/>
              <a:t>Title of slide</a:t>
            </a:r>
            <a:endParaRPr lang="en-US" dirty="0"/>
          </a:p>
        </p:txBody>
      </p:sp>
      <p:sp>
        <p:nvSpPr>
          <p:cNvPr id="10" name="Text Placeholder 3"/>
          <p:cNvSpPr>
            <a:spLocks noGrp="1"/>
          </p:cNvSpPr>
          <p:nvPr>
            <p:ph type="body" sz="quarter" idx="12"/>
          </p:nvPr>
        </p:nvSpPr>
        <p:spPr>
          <a:xfrm>
            <a:off x="340786" y="1029747"/>
            <a:ext cx="8439148" cy="3141659"/>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smtClean="0"/>
          </a:p>
        </p:txBody>
      </p:sp>
      <p:pic>
        <p:nvPicPr>
          <p:cNvPr id="11"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2684" y="4691820"/>
            <a:ext cx="2293879" cy="227913"/>
          </a:xfrm>
          <a:prstGeom prst="rect">
            <a:avLst/>
          </a:prstGeom>
        </p:spPr>
      </p:pic>
      <p:sp>
        <p:nvSpPr>
          <p:cNvPr id="12" name="Rectangle 11"/>
          <p:cNvSpPr/>
          <p:nvPr userDrawn="1"/>
        </p:nvSpPr>
        <p:spPr>
          <a:xfrm>
            <a:off x="3267221" y="-3277"/>
            <a:ext cx="5876779" cy="92529"/>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2208725" y="-3277"/>
            <a:ext cx="1058496" cy="92529"/>
          </a:xfrm>
          <a:prstGeom prst="rect">
            <a:avLst/>
          </a:prstGeom>
          <a:solidFill>
            <a:srgbClr val="B7BF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3277"/>
            <a:ext cx="2208725" cy="92529"/>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2684" y="4691820"/>
            <a:ext cx="2293879" cy="227913"/>
          </a:xfrm>
          <a:prstGeom prst="rect">
            <a:avLst/>
          </a:prstGeom>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8" name="Rectangle 17"/>
          <p:cNvSpPr/>
          <p:nvPr userDrawn="1"/>
        </p:nvSpPr>
        <p:spPr>
          <a:xfrm>
            <a:off x="0" y="151415"/>
            <a:ext cx="9144000" cy="1781146"/>
          </a:xfrm>
          <a:prstGeom prst="rect">
            <a:avLst/>
          </a:prstGeom>
          <a:solidFill>
            <a:srgbClr val="EEF1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0" hasCustomPrompt="1"/>
          </p:nvPr>
        </p:nvSpPr>
        <p:spPr>
          <a:xfrm>
            <a:off x="446881" y="2431038"/>
            <a:ext cx="3525837" cy="463413"/>
          </a:xfrm>
          <a:prstGeom prst="rect">
            <a:avLst/>
          </a:prstGeom>
        </p:spPr>
        <p:txBody>
          <a:bodyPr lIns="0"/>
          <a:lstStyle>
            <a:lvl1pPr marL="0" indent="0">
              <a:buNone/>
              <a:defRPr sz="2800" b="1">
                <a:solidFill>
                  <a:srgbClr val="4C8C2B"/>
                </a:solidFill>
              </a:defRPr>
            </a:lvl1pPr>
          </a:lstStyle>
          <a:p>
            <a:pPr lvl="0"/>
            <a:r>
              <a:rPr lang="en-US" dirty="0" smtClean="0"/>
              <a:t>Jane Smith</a:t>
            </a:r>
            <a:endParaRPr lang="en-US" dirty="0"/>
          </a:p>
        </p:txBody>
      </p:sp>
      <p:sp>
        <p:nvSpPr>
          <p:cNvPr id="13" name="Text Placeholder 40"/>
          <p:cNvSpPr>
            <a:spLocks noGrp="1"/>
          </p:cNvSpPr>
          <p:nvPr>
            <p:ph type="body" sz="quarter" idx="16" hasCustomPrompt="1"/>
          </p:nvPr>
        </p:nvSpPr>
        <p:spPr>
          <a:xfrm>
            <a:off x="446881" y="2909951"/>
            <a:ext cx="3525837" cy="402956"/>
          </a:xfrm>
          <a:prstGeom prst="rect">
            <a:avLst/>
          </a:prstGeom>
        </p:spPr>
        <p:txBody>
          <a:bodyPr lIns="0"/>
          <a:lstStyle>
            <a:lvl1pPr marL="0" indent="0">
              <a:spcBef>
                <a:spcPts val="0"/>
              </a:spcBef>
              <a:buNone/>
              <a:defRPr sz="1400" b="1" cap="all" spc="20" baseline="0"/>
            </a:lvl1pPr>
          </a:lstStyle>
          <a:p>
            <a:pPr lvl="0"/>
            <a:r>
              <a:rPr lang="en-US" smtClean="0"/>
              <a:t>NAME OF ORGANIZATION</a:t>
            </a:r>
            <a:endParaRPr lang="en-US" dirty="0"/>
          </a:p>
        </p:txBody>
      </p:sp>
      <p:sp>
        <p:nvSpPr>
          <p:cNvPr id="14" name="Text Placeholder 43"/>
          <p:cNvSpPr>
            <a:spLocks noGrp="1"/>
          </p:cNvSpPr>
          <p:nvPr>
            <p:ph type="body" sz="quarter" idx="17" hasCustomPrompt="1"/>
          </p:nvPr>
        </p:nvSpPr>
        <p:spPr>
          <a:xfrm>
            <a:off x="446880" y="3328405"/>
            <a:ext cx="3525837" cy="811212"/>
          </a:xfrm>
          <a:prstGeom prst="rect">
            <a:avLst/>
          </a:prstGeom>
        </p:spPr>
        <p:txBody>
          <a:bodyPr lIns="0"/>
          <a:lstStyle>
            <a:lvl1pPr marL="0" indent="0">
              <a:buNone/>
              <a:defRPr sz="1400">
                <a:solidFill>
                  <a:schemeClr val="tx1">
                    <a:lumMod val="50000"/>
                    <a:lumOff val="50000"/>
                  </a:schemeClr>
                </a:solidFill>
              </a:defRPr>
            </a:lvl1pPr>
          </a:lstStyle>
          <a:p>
            <a:pPr lvl="0"/>
            <a:r>
              <a:rPr lang="en-US" dirty="0" err="1" smtClean="0"/>
              <a:t>email@address.org</a:t>
            </a:r>
            <a:endParaRPr lang="en-US" dirty="0" smtClean="0"/>
          </a:p>
          <a:p>
            <a:pPr lvl="0"/>
            <a:r>
              <a:rPr lang="en-US" dirty="0" smtClean="0"/>
              <a:t>@</a:t>
            </a:r>
            <a:r>
              <a:rPr lang="en-US" dirty="0" err="1" smtClean="0"/>
              <a:t>twitteraccount</a:t>
            </a:r>
            <a:endParaRPr lang="en-US" dirty="0"/>
          </a:p>
        </p:txBody>
      </p:sp>
      <p:sp>
        <p:nvSpPr>
          <p:cNvPr id="15" name="Text Placeholder 6"/>
          <p:cNvSpPr>
            <a:spLocks noGrp="1"/>
          </p:cNvSpPr>
          <p:nvPr>
            <p:ph type="body" sz="quarter" idx="18" hasCustomPrompt="1"/>
          </p:nvPr>
        </p:nvSpPr>
        <p:spPr>
          <a:xfrm>
            <a:off x="4644339" y="2431038"/>
            <a:ext cx="3525837" cy="463413"/>
          </a:xfrm>
          <a:prstGeom prst="rect">
            <a:avLst/>
          </a:prstGeom>
        </p:spPr>
        <p:txBody>
          <a:bodyPr lIns="0"/>
          <a:lstStyle>
            <a:lvl1pPr marL="0" indent="0">
              <a:buNone/>
              <a:defRPr sz="2800" b="1">
                <a:solidFill>
                  <a:srgbClr val="4C8C2B"/>
                </a:solidFill>
              </a:defRPr>
            </a:lvl1pPr>
          </a:lstStyle>
          <a:p>
            <a:pPr lvl="0"/>
            <a:r>
              <a:rPr lang="en-US" dirty="0" smtClean="0"/>
              <a:t>Jane Smith</a:t>
            </a:r>
            <a:endParaRPr lang="en-US" dirty="0"/>
          </a:p>
        </p:txBody>
      </p:sp>
      <p:sp>
        <p:nvSpPr>
          <p:cNvPr id="16" name="Text Placeholder 40"/>
          <p:cNvSpPr>
            <a:spLocks noGrp="1"/>
          </p:cNvSpPr>
          <p:nvPr>
            <p:ph type="body" sz="quarter" idx="19" hasCustomPrompt="1"/>
          </p:nvPr>
        </p:nvSpPr>
        <p:spPr>
          <a:xfrm>
            <a:off x="4644339" y="2909951"/>
            <a:ext cx="3525837" cy="402956"/>
          </a:xfrm>
          <a:prstGeom prst="rect">
            <a:avLst/>
          </a:prstGeom>
        </p:spPr>
        <p:txBody>
          <a:bodyPr lIns="0"/>
          <a:lstStyle>
            <a:lvl1pPr marL="0" indent="0">
              <a:spcBef>
                <a:spcPts val="0"/>
              </a:spcBef>
              <a:buNone/>
              <a:defRPr sz="1400" b="1" cap="all" spc="20" baseline="0"/>
            </a:lvl1pPr>
          </a:lstStyle>
          <a:p>
            <a:pPr lvl="0"/>
            <a:r>
              <a:rPr lang="en-US" smtClean="0"/>
              <a:t>NAME OF ORGANIZATION</a:t>
            </a:r>
            <a:endParaRPr lang="en-US" dirty="0"/>
          </a:p>
        </p:txBody>
      </p:sp>
      <p:sp>
        <p:nvSpPr>
          <p:cNvPr id="17" name="Text Placeholder 43"/>
          <p:cNvSpPr>
            <a:spLocks noGrp="1"/>
          </p:cNvSpPr>
          <p:nvPr>
            <p:ph type="body" sz="quarter" idx="20" hasCustomPrompt="1"/>
          </p:nvPr>
        </p:nvSpPr>
        <p:spPr>
          <a:xfrm>
            <a:off x="4644338" y="3328405"/>
            <a:ext cx="3525837" cy="811212"/>
          </a:xfrm>
          <a:prstGeom prst="rect">
            <a:avLst/>
          </a:prstGeom>
        </p:spPr>
        <p:txBody>
          <a:bodyPr lIns="0"/>
          <a:lstStyle>
            <a:lvl1pPr marL="0" indent="0">
              <a:buNone/>
              <a:defRPr sz="1400">
                <a:solidFill>
                  <a:schemeClr val="tx1">
                    <a:lumMod val="50000"/>
                    <a:lumOff val="50000"/>
                  </a:schemeClr>
                </a:solidFill>
              </a:defRPr>
            </a:lvl1pPr>
          </a:lstStyle>
          <a:p>
            <a:pPr lvl="0"/>
            <a:r>
              <a:rPr lang="en-US" dirty="0" err="1" smtClean="0"/>
              <a:t>email@address.org</a:t>
            </a:r>
            <a:endParaRPr lang="en-US" dirty="0" smtClean="0"/>
          </a:p>
          <a:p>
            <a:pPr lvl="0"/>
            <a:r>
              <a:rPr lang="en-US" dirty="0" smtClean="0"/>
              <a:t>@</a:t>
            </a:r>
            <a:r>
              <a:rPr lang="en-US" dirty="0" err="1" smtClean="0"/>
              <a:t>twitteraccount</a:t>
            </a:r>
            <a:endParaRPr lang="en-US" dirty="0"/>
          </a:p>
        </p:txBody>
      </p:sp>
      <p:pic>
        <p:nvPicPr>
          <p:cNvPr id="19"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30"/>
          <p:cNvPicPr>
            <a:picLocks noChangeAspect="1"/>
          </p:cNvPicPr>
          <p:nvPr userDrawn="1"/>
        </p:nvPicPr>
        <p:blipFill>
          <a:blip r:embed="rId3" cstate="hq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803910" y="753973"/>
            <a:ext cx="2857238" cy="665245"/>
          </a:xfrm>
          <a:prstGeom prst="rect">
            <a:avLst/>
          </a:prstGeom>
        </p:spPr>
      </p:pic>
      <p:pic>
        <p:nvPicPr>
          <p:cNvPr id="3" name="Picture 2"/>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0" y="155276"/>
            <a:ext cx="5555152" cy="1775321"/>
          </a:xfrm>
          <a:prstGeom prst="rect">
            <a:avLst/>
          </a:prstGeom>
        </p:spPr>
      </p:pic>
      <p:sp>
        <p:nvSpPr>
          <p:cNvPr id="20" name="Rectangle 19"/>
          <p:cNvSpPr/>
          <p:nvPr userDrawn="1"/>
        </p:nvSpPr>
        <p:spPr>
          <a:xfrm>
            <a:off x="3267221" y="-3277"/>
            <a:ext cx="5876779" cy="92529"/>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2208725" y="-3277"/>
            <a:ext cx="1058496" cy="92529"/>
          </a:xfrm>
          <a:prstGeom prst="rect">
            <a:avLst/>
          </a:prstGeom>
          <a:solidFill>
            <a:srgbClr val="B7BF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0" y="-3277"/>
            <a:ext cx="2208725" cy="92529"/>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6">
            <a:alphaModFix/>
          </a:blip>
          <a:stretch>
            <a:fillRect/>
          </a:stretch>
        </p:blipFill>
        <p:spPr>
          <a:xfrm>
            <a:off x="337671" y="4611674"/>
            <a:ext cx="1422400" cy="3937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85" r:id="rId1"/>
    <p:sldLayoutId id="2147483652" r:id="rId2"/>
    <p:sldLayoutId id="2147483684" r:id="rId3"/>
    <p:sldLayoutId id="2147483653" r:id="rId4"/>
    <p:sldLayoutId id="2147483658" r:id="rId5"/>
    <p:sldLayoutId id="2147483679"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burst.shopify.com/business" TargetMode="External"/><Relationship Id="rId4" Type="http://schemas.openxmlformats.org/officeDocument/2006/relationships/hyperlink" Target="https://burst.shopify.com/@matthew_henr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dillarda@mailbox.sc.edu"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s://tinyurl.com/surveyILL" TargetMode="External"/><Relationship Id="rId4" Type="http://schemas.openxmlformats.org/officeDocument/2006/relationships/hyperlink" Target="mailto:palmerm3@mailbox.s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z="2800" dirty="0"/>
              <a:t>Comparing Apples to Oranges: An Investigation into the Validity of Interlibrary Loan Statistics</a:t>
            </a:r>
          </a:p>
        </p:txBody>
      </p:sp>
      <p:sp>
        <p:nvSpPr>
          <p:cNvPr id="3" name="Text Placeholder 2"/>
          <p:cNvSpPr>
            <a:spLocks noGrp="1"/>
          </p:cNvSpPr>
          <p:nvPr>
            <p:ph type="body" sz="quarter" idx="13"/>
          </p:nvPr>
        </p:nvSpPr>
        <p:spPr/>
        <p:txBody>
          <a:bodyPr/>
          <a:lstStyle/>
          <a:p>
            <a:r>
              <a:rPr lang="en-US" dirty="0" smtClean="0"/>
              <a:t>Amie </a:t>
            </a:r>
            <a:r>
              <a:rPr lang="en-US" dirty="0" err="1" smtClean="0"/>
              <a:t>Freeman,</a:t>
            </a:r>
            <a:r>
              <a:rPr lang="en-US" dirty="0" smtClean="0"/>
              <a:t> University of south Carolina</a:t>
            </a:r>
          </a:p>
          <a:p>
            <a:r>
              <a:rPr lang="en-US" dirty="0" smtClean="0"/>
              <a:t>Megan palmer, university of south </a:t>
            </a:r>
            <a:r>
              <a:rPr lang="en-US" dirty="0" err="1" smtClean="0"/>
              <a:t>carolina</a:t>
            </a:r>
            <a:endParaRPr lang="en-US" dirty="0"/>
          </a:p>
        </p:txBody>
      </p:sp>
    </p:spTree>
    <p:extLst>
      <p:ext uri="{BB962C8B-B14F-4D97-AF65-F5344CB8AC3E}">
        <p14:creationId xmlns:p14="http://schemas.microsoft.com/office/powerpoint/2010/main" val="208222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t>Survey implementation</a:t>
            </a:r>
            <a:endParaRPr lang="en-US" dirty="0"/>
          </a:p>
        </p:txBody>
      </p:sp>
      <p:sp>
        <p:nvSpPr>
          <p:cNvPr id="6" name="Text Placeholder 5"/>
          <p:cNvSpPr>
            <a:spLocks noGrp="1"/>
          </p:cNvSpPr>
          <p:nvPr>
            <p:ph type="body" sz="quarter" idx="12"/>
          </p:nvPr>
        </p:nvSpPr>
        <p:spPr>
          <a:xfrm>
            <a:off x="340786" y="1056929"/>
            <a:ext cx="5088464" cy="3540023"/>
          </a:xfrm>
        </p:spPr>
        <p:txBody>
          <a:bodyPr/>
          <a:lstStyle/>
          <a:p>
            <a:r>
              <a:rPr lang="en-US" dirty="0" smtClean="0"/>
              <a:t>Compiled list of ARL libraries</a:t>
            </a:r>
          </a:p>
          <a:p>
            <a:r>
              <a:rPr lang="en-US" dirty="0" smtClean="0"/>
              <a:t>Searched institutional webpages for contact information</a:t>
            </a:r>
          </a:p>
          <a:p>
            <a:r>
              <a:rPr lang="en-US" dirty="0" smtClean="0"/>
              <a:t>Emailed all 116 libraries requesting survey completion</a:t>
            </a:r>
          </a:p>
          <a:p>
            <a:r>
              <a:rPr lang="en-US" dirty="0" smtClean="0"/>
              <a:t>Received 50 responses, a 44% response rate</a:t>
            </a:r>
          </a:p>
          <a:p>
            <a:endParaRPr lang="en-US" dirty="0"/>
          </a:p>
        </p:txBody>
      </p:sp>
      <p:pic>
        <p:nvPicPr>
          <p:cNvPr id="1026" name="Picture 2" descr="Macbook Pro Beside Pap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510" y="1375923"/>
            <a:ext cx="3201215" cy="212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4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Results</a:t>
            </a:r>
          </a:p>
          <a:p>
            <a:r>
              <a:rPr lang="en-US" dirty="0" smtClean="0"/>
              <a:t>goo.gl/Y9VZjJ </a:t>
            </a:r>
            <a:endParaRPr lang="en-US" dirty="0"/>
          </a:p>
        </p:txBody>
      </p:sp>
    </p:spTree>
    <p:extLst>
      <p:ext uri="{BB962C8B-B14F-4D97-AF65-F5344CB8AC3E}">
        <p14:creationId xmlns:p14="http://schemas.microsoft.com/office/powerpoint/2010/main" val="168689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40786" y="343303"/>
            <a:ext cx="8439148" cy="1048527"/>
          </a:xfrm>
        </p:spPr>
        <p:txBody>
          <a:bodyPr/>
          <a:lstStyle/>
          <a:p>
            <a:r>
              <a:rPr lang="en-US" sz="2000" dirty="0" smtClean="0"/>
              <a:t>Question 1: </a:t>
            </a:r>
            <a:r>
              <a:rPr lang="en-US" sz="2000" dirty="0"/>
              <a:t>When you fill a request through a method other than traditional ILL means (library to library), in what status is the finished request placed? </a:t>
            </a:r>
          </a:p>
        </p:txBody>
      </p:sp>
      <p:pic>
        <p:nvPicPr>
          <p:cNvPr id="2" name="Picture 1"/>
          <p:cNvPicPr>
            <a:picLocks noChangeAspect="1"/>
          </p:cNvPicPr>
          <p:nvPr/>
        </p:nvPicPr>
        <p:blipFill>
          <a:blip r:embed="rId3"/>
          <a:stretch>
            <a:fillRect/>
          </a:stretch>
        </p:blipFill>
        <p:spPr>
          <a:xfrm>
            <a:off x="2291566" y="1391830"/>
            <a:ext cx="4537588" cy="3204446"/>
          </a:xfrm>
          <a:prstGeom prst="rect">
            <a:avLst/>
          </a:prstGeom>
        </p:spPr>
      </p:pic>
    </p:spTree>
    <p:extLst>
      <p:ext uri="{BB962C8B-B14F-4D97-AF65-F5344CB8AC3E}">
        <p14:creationId xmlns:p14="http://schemas.microsoft.com/office/powerpoint/2010/main" val="418132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40786" y="343304"/>
            <a:ext cx="8439148" cy="1016158"/>
          </a:xfrm>
        </p:spPr>
        <p:txBody>
          <a:bodyPr/>
          <a:lstStyle/>
          <a:p>
            <a:r>
              <a:rPr lang="en-US" sz="2000" dirty="0" smtClean="0"/>
              <a:t>Question 2: </a:t>
            </a:r>
            <a:r>
              <a:rPr lang="en-US" sz="2000" dirty="0"/>
              <a:t>When you discover an item that a patron has requested is freely available on the internet (such as a digitized item or open access journal), how do you transfer the information to the patron?</a:t>
            </a:r>
          </a:p>
        </p:txBody>
      </p:sp>
      <p:pic>
        <p:nvPicPr>
          <p:cNvPr id="3" name="Picture 2"/>
          <p:cNvPicPr>
            <a:picLocks noChangeAspect="1"/>
          </p:cNvPicPr>
          <p:nvPr/>
        </p:nvPicPr>
        <p:blipFill>
          <a:blip r:embed="rId3"/>
          <a:stretch>
            <a:fillRect/>
          </a:stretch>
        </p:blipFill>
        <p:spPr>
          <a:xfrm>
            <a:off x="1721797" y="1359462"/>
            <a:ext cx="5677126" cy="3271279"/>
          </a:xfrm>
          <a:prstGeom prst="rect">
            <a:avLst/>
          </a:prstGeom>
        </p:spPr>
      </p:pic>
    </p:spTree>
    <p:extLst>
      <p:ext uri="{BB962C8B-B14F-4D97-AF65-F5344CB8AC3E}">
        <p14:creationId xmlns:p14="http://schemas.microsoft.com/office/powerpoint/2010/main" val="377340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40786" y="343304"/>
            <a:ext cx="8439148" cy="991882"/>
          </a:xfrm>
        </p:spPr>
        <p:txBody>
          <a:bodyPr/>
          <a:lstStyle/>
          <a:p>
            <a:r>
              <a:rPr lang="en-US" sz="2000" dirty="0" smtClean="0"/>
              <a:t>Question 2: </a:t>
            </a:r>
            <a:r>
              <a:rPr lang="en-US" sz="2000" dirty="0"/>
              <a:t>When you discover an item that a patron has requested is freely available on the internet (such as a digitized item or open access journal), how do you transfer the information to the patron</a:t>
            </a:r>
            <a:r>
              <a:rPr lang="en-US" sz="2000" dirty="0" smtClean="0"/>
              <a:t>?</a:t>
            </a:r>
            <a:endParaRPr lang="en-US" sz="2000" dirty="0"/>
          </a:p>
        </p:txBody>
      </p:sp>
      <p:pic>
        <p:nvPicPr>
          <p:cNvPr id="3" name="Picture 2"/>
          <p:cNvPicPr>
            <a:picLocks noChangeAspect="1"/>
          </p:cNvPicPr>
          <p:nvPr/>
        </p:nvPicPr>
        <p:blipFill>
          <a:blip r:embed="rId3"/>
          <a:stretch>
            <a:fillRect/>
          </a:stretch>
        </p:blipFill>
        <p:spPr>
          <a:xfrm>
            <a:off x="2021806" y="1335186"/>
            <a:ext cx="5077107" cy="3280906"/>
          </a:xfrm>
          <a:prstGeom prst="rect">
            <a:avLst/>
          </a:prstGeom>
        </p:spPr>
      </p:pic>
    </p:spTree>
    <p:extLst>
      <p:ext uri="{BB962C8B-B14F-4D97-AF65-F5344CB8AC3E}">
        <p14:creationId xmlns:p14="http://schemas.microsoft.com/office/powerpoint/2010/main" val="41198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40786" y="343304"/>
            <a:ext cx="8439148" cy="999974"/>
          </a:xfrm>
        </p:spPr>
        <p:txBody>
          <a:bodyPr/>
          <a:lstStyle/>
          <a:p>
            <a:r>
              <a:rPr lang="en-US" sz="2000" dirty="0" smtClean="0"/>
              <a:t>Question 3: </a:t>
            </a:r>
            <a:r>
              <a:rPr lang="en-US" sz="2000" dirty="0"/>
              <a:t>When a patron requests an item that is available electronically through your library, how do you transfer the information to the patron?</a:t>
            </a:r>
          </a:p>
        </p:txBody>
      </p:sp>
      <p:pic>
        <p:nvPicPr>
          <p:cNvPr id="7" name="Picture 6"/>
          <p:cNvPicPr>
            <a:picLocks noChangeAspect="1"/>
          </p:cNvPicPr>
          <p:nvPr/>
        </p:nvPicPr>
        <p:blipFill>
          <a:blip r:embed="rId3"/>
          <a:stretch>
            <a:fillRect/>
          </a:stretch>
        </p:blipFill>
        <p:spPr>
          <a:xfrm>
            <a:off x="1582385" y="1343278"/>
            <a:ext cx="5955949" cy="3275772"/>
          </a:xfrm>
          <a:prstGeom prst="rect">
            <a:avLst/>
          </a:prstGeom>
        </p:spPr>
      </p:pic>
    </p:spTree>
    <p:extLst>
      <p:ext uri="{BB962C8B-B14F-4D97-AF65-F5344CB8AC3E}">
        <p14:creationId xmlns:p14="http://schemas.microsoft.com/office/powerpoint/2010/main" val="333916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40786" y="343304"/>
            <a:ext cx="8439148" cy="975698"/>
          </a:xfrm>
        </p:spPr>
        <p:txBody>
          <a:bodyPr/>
          <a:lstStyle/>
          <a:p>
            <a:r>
              <a:rPr lang="en-US" sz="2000" dirty="0"/>
              <a:t>Question </a:t>
            </a:r>
            <a:r>
              <a:rPr lang="en-US" sz="2000" dirty="0" smtClean="0"/>
              <a:t>3: </a:t>
            </a:r>
            <a:r>
              <a:rPr lang="en-US" sz="2000" dirty="0"/>
              <a:t>When a patron requests an item that is available electronically through your library, how do you transfer the information to the patron?</a:t>
            </a:r>
          </a:p>
          <a:p>
            <a:endParaRPr lang="en-US" sz="2000" dirty="0"/>
          </a:p>
        </p:txBody>
      </p:sp>
      <p:pic>
        <p:nvPicPr>
          <p:cNvPr id="3" name="Picture 2"/>
          <p:cNvPicPr>
            <a:picLocks noChangeAspect="1"/>
          </p:cNvPicPr>
          <p:nvPr/>
        </p:nvPicPr>
        <p:blipFill>
          <a:blip r:embed="rId3"/>
          <a:stretch>
            <a:fillRect/>
          </a:stretch>
        </p:blipFill>
        <p:spPr>
          <a:xfrm>
            <a:off x="2048480" y="1319002"/>
            <a:ext cx="5023759" cy="3218004"/>
          </a:xfrm>
          <a:prstGeom prst="rect">
            <a:avLst/>
          </a:prstGeom>
        </p:spPr>
      </p:pic>
    </p:spTree>
    <p:extLst>
      <p:ext uri="{BB962C8B-B14F-4D97-AF65-F5344CB8AC3E}">
        <p14:creationId xmlns:p14="http://schemas.microsoft.com/office/powerpoint/2010/main" val="261721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40786" y="343304"/>
            <a:ext cx="8439148" cy="1024250"/>
          </a:xfrm>
        </p:spPr>
        <p:txBody>
          <a:bodyPr/>
          <a:lstStyle/>
          <a:p>
            <a:r>
              <a:rPr lang="en-US" sz="2000" dirty="0" smtClean="0"/>
              <a:t>Question 4: </a:t>
            </a:r>
            <a:r>
              <a:rPr lang="en-US" sz="2000" dirty="0"/>
              <a:t>When a patron requests an item that is held physically in your library system, how do you transfer the information or item to the patron?</a:t>
            </a:r>
            <a:endParaRPr lang="en-US" dirty="0"/>
          </a:p>
        </p:txBody>
      </p:sp>
      <p:pic>
        <p:nvPicPr>
          <p:cNvPr id="5" name="Picture 4"/>
          <p:cNvPicPr>
            <a:picLocks noChangeAspect="1"/>
          </p:cNvPicPr>
          <p:nvPr/>
        </p:nvPicPr>
        <p:blipFill>
          <a:blip r:embed="rId3"/>
          <a:stretch>
            <a:fillRect/>
          </a:stretch>
        </p:blipFill>
        <p:spPr>
          <a:xfrm>
            <a:off x="1333380" y="1367554"/>
            <a:ext cx="6453960" cy="3250153"/>
          </a:xfrm>
          <a:prstGeom prst="rect">
            <a:avLst/>
          </a:prstGeom>
        </p:spPr>
      </p:pic>
    </p:spTree>
    <p:extLst>
      <p:ext uri="{BB962C8B-B14F-4D97-AF65-F5344CB8AC3E}">
        <p14:creationId xmlns:p14="http://schemas.microsoft.com/office/powerpoint/2010/main" val="143365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40786" y="343304"/>
            <a:ext cx="8439148" cy="1016158"/>
          </a:xfrm>
        </p:spPr>
        <p:txBody>
          <a:bodyPr/>
          <a:lstStyle/>
          <a:p>
            <a:r>
              <a:rPr lang="en-US" sz="2000" dirty="0"/>
              <a:t>Question </a:t>
            </a:r>
            <a:r>
              <a:rPr lang="en-US" sz="2000" dirty="0" smtClean="0"/>
              <a:t>4: </a:t>
            </a:r>
            <a:r>
              <a:rPr lang="en-US" sz="2000" dirty="0"/>
              <a:t>When a patron requests an item that is held physically in your library system, how do you transfer the information or item to the patron?</a:t>
            </a:r>
          </a:p>
          <a:p>
            <a:endParaRPr lang="en-US" dirty="0"/>
          </a:p>
        </p:txBody>
      </p:sp>
      <p:pic>
        <p:nvPicPr>
          <p:cNvPr id="3" name="Picture 2"/>
          <p:cNvPicPr>
            <a:picLocks noChangeAspect="1"/>
          </p:cNvPicPr>
          <p:nvPr/>
        </p:nvPicPr>
        <p:blipFill>
          <a:blip r:embed="rId3"/>
          <a:stretch>
            <a:fillRect/>
          </a:stretch>
        </p:blipFill>
        <p:spPr>
          <a:xfrm>
            <a:off x="1763448" y="1359462"/>
            <a:ext cx="5593824" cy="3236814"/>
          </a:xfrm>
          <a:prstGeom prst="rect">
            <a:avLst/>
          </a:prstGeom>
        </p:spPr>
      </p:pic>
    </p:spTree>
    <p:extLst>
      <p:ext uri="{BB962C8B-B14F-4D97-AF65-F5344CB8AC3E}">
        <p14:creationId xmlns:p14="http://schemas.microsoft.com/office/powerpoint/2010/main" val="312856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40786" y="343304"/>
            <a:ext cx="8439148" cy="1040434"/>
          </a:xfrm>
        </p:spPr>
        <p:txBody>
          <a:bodyPr/>
          <a:lstStyle/>
          <a:p>
            <a:r>
              <a:rPr lang="en-US" sz="2000" dirty="0" smtClean="0"/>
              <a:t>Question 5: </a:t>
            </a:r>
            <a:r>
              <a:rPr lang="en-US" sz="2000" dirty="0"/>
              <a:t>When submitting statistics to internal library administrators, what items do you include as “filled” in your numbers? </a:t>
            </a:r>
            <a:r>
              <a:rPr lang="en-US" sz="2000" dirty="0" smtClean="0"/>
              <a:t>(more than one answer can be selected) </a:t>
            </a:r>
            <a:endParaRPr lang="en-US" sz="2000" dirty="0"/>
          </a:p>
        </p:txBody>
      </p:sp>
      <p:pic>
        <p:nvPicPr>
          <p:cNvPr id="2" name="Picture 1"/>
          <p:cNvPicPr>
            <a:picLocks noChangeAspect="1"/>
          </p:cNvPicPr>
          <p:nvPr/>
        </p:nvPicPr>
        <p:blipFill>
          <a:blip r:embed="rId3"/>
          <a:stretch>
            <a:fillRect/>
          </a:stretch>
        </p:blipFill>
        <p:spPr>
          <a:xfrm>
            <a:off x="1595509" y="1383738"/>
            <a:ext cx="5929701" cy="3189230"/>
          </a:xfrm>
          <a:prstGeom prst="rect">
            <a:avLst/>
          </a:prstGeom>
        </p:spPr>
      </p:pic>
    </p:spTree>
    <p:extLst>
      <p:ext uri="{BB962C8B-B14F-4D97-AF65-F5344CB8AC3E}">
        <p14:creationId xmlns:p14="http://schemas.microsoft.com/office/powerpoint/2010/main" val="35585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5977" y="352590"/>
            <a:ext cx="8439148" cy="686442"/>
          </a:xfrm>
        </p:spPr>
        <p:txBody>
          <a:bodyPr/>
          <a:lstStyle/>
          <a:p>
            <a:r>
              <a:rPr lang="en-US" dirty="0" smtClean="0"/>
              <a:t>Overview</a:t>
            </a:r>
            <a:endParaRPr lang="en-US" dirty="0"/>
          </a:p>
        </p:txBody>
      </p:sp>
      <p:sp>
        <p:nvSpPr>
          <p:cNvPr id="3" name="Text Placeholder 2"/>
          <p:cNvSpPr>
            <a:spLocks noGrp="1"/>
          </p:cNvSpPr>
          <p:nvPr>
            <p:ph type="body" sz="quarter" idx="12"/>
          </p:nvPr>
        </p:nvSpPr>
        <p:spPr>
          <a:xfrm>
            <a:off x="205977" y="1029746"/>
            <a:ext cx="4025026" cy="3141659"/>
          </a:xfrm>
        </p:spPr>
        <p:txBody>
          <a:bodyPr/>
          <a:lstStyle/>
          <a:p>
            <a:r>
              <a:rPr lang="en-US" dirty="0"/>
              <a:t>Background</a:t>
            </a:r>
          </a:p>
          <a:p>
            <a:r>
              <a:rPr lang="en-US" dirty="0"/>
              <a:t>Development and implementation of survey</a:t>
            </a:r>
          </a:p>
          <a:p>
            <a:r>
              <a:rPr lang="en-US" dirty="0"/>
              <a:t>Results</a:t>
            </a:r>
          </a:p>
          <a:p>
            <a:r>
              <a:rPr lang="en-US" dirty="0"/>
              <a:t>Key takeaways</a:t>
            </a:r>
          </a:p>
          <a:p>
            <a:r>
              <a:rPr lang="en-US" dirty="0"/>
              <a:t>Future directions</a:t>
            </a:r>
          </a:p>
          <a:p>
            <a:r>
              <a:rPr lang="en-US" dirty="0" smtClean="0"/>
              <a:t>Questions</a:t>
            </a:r>
            <a:endParaRPr lang="en-US" dirty="0"/>
          </a:p>
        </p:txBody>
      </p:sp>
      <p:pic>
        <p:nvPicPr>
          <p:cNvPr id="3074" name="Picture 2" descr="Books in Black Wooden Book She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954" y="928893"/>
            <a:ext cx="4477214" cy="297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40786" y="343304"/>
            <a:ext cx="8439148" cy="1040434"/>
          </a:xfrm>
        </p:spPr>
        <p:txBody>
          <a:bodyPr/>
          <a:lstStyle/>
          <a:p>
            <a:r>
              <a:rPr lang="en-US" sz="2000" dirty="0"/>
              <a:t>Question </a:t>
            </a:r>
            <a:r>
              <a:rPr lang="en-US" sz="2000" dirty="0" smtClean="0"/>
              <a:t>6: </a:t>
            </a:r>
            <a:r>
              <a:rPr lang="en-US" sz="2000" dirty="0"/>
              <a:t>When submitting statistics to outside reporting bodies (such as ARL, ACRL, and IPEDS), what items do you include as “filled” in your numbers? (more than one answer can be selected) </a:t>
            </a:r>
          </a:p>
        </p:txBody>
      </p:sp>
      <p:pic>
        <p:nvPicPr>
          <p:cNvPr id="5" name="Picture 4"/>
          <p:cNvPicPr>
            <a:picLocks noChangeAspect="1"/>
          </p:cNvPicPr>
          <p:nvPr/>
        </p:nvPicPr>
        <p:blipFill>
          <a:blip r:embed="rId3"/>
          <a:stretch>
            <a:fillRect/>
          </a:stretch>
        </p:blipFill>
        <p:spPr>
          <a:xfrm>
            <a:off x="1684324" y="1383738"/>
            <a:ext cx="5752072" cy="3220630"/>
          </a:xfrm>
          <a:prstGeom prst="rect">
            <a:avLst/>
          </a:prstGeom>
        </p:spPr>
      </p:pic>
    </p:spTree>
    <p:extLst>
      <p:ext uri="{BB962C8B-B14F-4D97-AF65-F5344CB8AC3E}">
        <p14:creationId xmlns:p14="http://schemas.microsoft.com/office/powerpoint/2010/main" val="122728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Sample of Comments</a:t>
            </a:r>
            <a:endParaRPr lang="en-US" dirty="0"/>
          </a:p>
        </p:txBody>
      </p:sp>
      <p:sp>
        <p:nvSpPr>
          <p:cNvPr id="3" name="Text Placeholder 2"/>
          <p:cNvSpPr>
            <a:spLocks noGrp="1"/>
          </p:cNvSpPr>
          <p:nvPr>
            <p:ph type="body" sz="quarter" idx="12"/>
          </p:nvPr>
        </p:nvSpPr>
        <p:spPr>
          <a:xfrm>
            <a:off x="340786" y="1029747"/>
            <a:ext cx="8439148" cy="3606989"/>
          </a:xfrm>
        </p:spPr>
        <p:txBody>
          <a:bodyPr/>
          <a:lstStyle/>
          <a:p>
            <a:r>
              <a:rPr lang="en-US" sz="1600" dirty="0"/>
              <a:t>We moved away from trying to teach patrons how to request our materials on their own to doing the work for them and making the book or article available without them having to start all over again. Initial resistance from a few staff to this as somehow letting patrons "cheat" but that was isolated</a:t>
            </a:r>
            <a:r>
              <a:rPr lang="en-US" sz="1600" dirty="0" smtClean="0"/>
              <a:t>.</a:t>
            </a:r>
          </a:p>
          <a:p>
            <a:pPr marL="0" indent="0">
              <a:buNone/>
            </a:pPr>
            <a:endParaRPr lang="en-US" sz="1600" dirty="0" smtClean="0"/>
          </a:p>
          <a:p>
            <a:r>
              <a:rPr lang="en-US" sz="1600" dirty="0"/>
              <a:t>We report anything filled for patrons even if local. We want to show staff work on behalf of patrons. A patron's failure to find something is not their fault, it is likely an issue of discovery or lack of knowledge how to do something because the library systems are so separate. Our system </a:t>
            </a:r>
            <a:r>
              <a:rPr lang="en-US" sz="1600" dirty="0" smtClean="0"/>
              <a:t>is </a:t>
            </a:r>
            <a:r>
              <a:rPr lang="en-US" sz="1600" dirty="0"/>
              <a:t>broken not the user</a:t>
            </a:r>
            <a:r>
              <a:rPr lang="en-US" sz="1600" dirty="0" smtClean="0"/>
              <a:t>.</a:t>
            </a:r>
          </a:p>
        </p:txBody>
      </p:sp>
    </p:spTree>
    <p:extLst>
      <p:ext uri="{BB962C8B-B14F-4D97-AF65-F5344CB8AC3E}">
        <p14:creationId xmlns:p14="http://schemas.microsoft.com/office/powerpoint/2010/main" val="33112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Sample of Comments</a:t>
            </a:r>
            <a:endParaRPr lang="en-US" dirty="0"/>
          </a:p>
        </p:txBody>
      </p:sp>
      <p:sp>
        <p:nvSpPr>
          <p:cNvPr id="3" name="Text Placeholder 2"/>
          <p:cNvSpPr>
            <a:spLocks noGrp="1"/>
          </p:cNvSpPr>
          <p:nvPr>
            <p:ph type="body" sz="quarter" idx="12"/>
          </p:nvPr>
        </p:nvSpPr>
        <p:spPr>
          <a:xfrm>
            <a:off x="340786" y="1029747"/>
            <a:ext cx="8439148" cy="3606989"/>
          </a:xfrm>
        </p:spPr>
        <p:txBody>
          <a:bodyPr/>
          <a:lstStyle/>
          <a:p>
            <a:r>
              <a:rPr lang="en-US" sz="1600" dirty="0" smtClean="0"/>
              <a:t>Have </a:t>
            </a:r>
            <a:r>
              <a:rPr lang="en-US" sz="1600" dirty="0"/>
              <a:t>consistency with statistics for all </a:t>
            </a:r>
            <a:r>
              <a:rPr lang="en-US" sz="1600" dirty="0" err="1"/>
              <a:t>ILLiad</a:t>
            </a:r>
            <a:r>
              <a:rPr lang="en-US" sz="1600" dirty="0"/>
              <a:t> users</a:t>
            </a:r>
            <a:r>
              <a:rPr lang="en-US" sz="1600" dirty="0" smtClean="0"/>
              <a:t>.</a:t>
            </a:r>
          </a:p>
          <a:p>
            <a:pPr marL="0" indent="0">
              <a:buNone/>
            </a:pPr>
            <a:endParaRPr lang="en-US" sz="1600" dirty="0" smtClean="0"/>
          </a:p>
          <a:p>
            <a:r>
              <a:rPr lang="en-US" sz="1600" dirty="0"/>
              <a:t>Outside reporting bodies need to decide where to represent </a:t>
            </a:r>
            <a:r>
              <a:rPr lang="en-US" sz="1600" dirty="0" err="1"/>
              <a:t>consortial</a:t>
            </a:r>
            <a:r>
              <a:rPr lang="en-US" sz="1600" dirty="0"/>
              <a:t> direct borrowing. Since these are materials from other libraries, should we count them as ILL fills? They appear in our regular circulation numbers</a:t>
            </a:r>
            <a:r>
              <a:rPr lang="en-US" sz="1600" dirty="0" smtClean="0"/>
              <a:t>.</a:t>
            </a:r>
          </a:p>
          <a:p>
            <a:pPr marL="0" indent="0">
              <a:buNone/>
            </a:pPr>
            <a:endParaRPr lang="en-US" sz="1600" dirty="0" smtClean="0"/>
          </a:p>
          <a:p>
            <a:r>
              <a:rPr lang="en-US" sz="1600" dirty="0"/>
              <a:t>We try to fill all requests regardless of where we source the material. In order to get accurate statistics, we route to Document Delivery anything filled from local collections, web resources, or library e-resources.</a:t>
            </a:r>
          </a:p>
        </p:txBody>
      </p:sp>
    </p:spTree>
    <p:extLst>
      <p:ext uri="{BB962C8B-B14F-4D97-AF65-F5344CB8AC3E}">
        <p14:creationId xmlns:p14="http://schemas.microsoft.com/office/powerpoint/2010/main" val="193894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a:t>T</a:t>
            </a:r>
            <a:r>
              <a:rPr lang="en-US" sz="3200" dirty="0" smtClean="0"/>
              <a:t>akeaways: answers and more questions</a:t>
            </a:r>
            <a:endParaRPr lang="en-US" sz="3200" dirty="0"/>
          </a:p>
        </p:txBody>
      </p:sp>
      <p:sp>
        <p:nvSpPr>
          <p:cNvPr id="3" name="Text Placeholder 2"/>
          <p:cNvSpPr>
            <a:spLocks noGrp="1"/>
          </p:cNvSpPr>
          <p:nvPr>
            <p:ph type="body" sz="quarter" idx="12"/>
          </p:nvPr>
        </p:nvSpPr>
        <p:spPr/>
        <p:txBody>
          <a:bodyPr/>
          <a:lstStyle/>
          <a:p>
            <a:r>
              <a:rPr lang="en-US" sz="1800" dirty="0" smtClean="0"/>
              <a:t>Patrons receive information and instruction in numerous ways from varying libraries. </a:t>
            </a:r>
          </a:p>
          <a:p>
            <a:pPr lvl="1"/>
            <a:r>
              <a:rPr lang="en-US" sz="1800" dirty="0" smtClean="0"/>
              <a:t>Additional research is needed to determine which technique is most effective.</a:t>
            </a:r>
          </a:p>
          <a:p>
            <a:r>
              <a:rPr lang="en-US" sz="1800" dirty="0" smtClean="0"/>
              <a:t>Differences in categorization and reporting present an inaccurate statistical picture across the ILL community. These differences can have implications on:</a:t>
            </a:r>
          </a:p>
          <a:p>
            <a:pPr lvl="1"/>
            <a:r>
              <a:rPr lang="en-US" sz="1800" dirty="0" smtClean="0"/>
              <a:t>Benchmarking</a:t>
            </a:r>
          </a:p>
          <a:p>
            <a:pPr lvl="1"/>
            <a:r>
              <a:rPr lang="en-US" sz="1800" dirty="0" smtClean="0"/>
              <a:t>Budgeting</a:t>
            </a:r>
          </a:p>
          <a:p>
            <a:pPr lvl="1"/>
            <a:r>
              <a:rPr lang="en-US" sz="1800" dirty="0" smtClean="0"/>
              <a:t>Staffing</a:t>
            </a:r>
          </a:p>
        </p:txBody>
      </p:sp>
    </p:spTree>
    <p:extLst>
      <p:ext uri="{BB962C8B-B14F-4D97-AF65-F5344CB8AC3E}">
        <p14:creationId xmlns:p14="http://schemas.microsoft.com/office/powerpoint/2010/main" val="172733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Methodology implications</a:t>
            </a:r>
            <a:endParaRPr lang="en-US" dirty="0"/>
          </a:p>
        </p:txBody>
      </p:sp>
      <p:sp>
        <p:nvSpPr>
          <p:cNvPr id="3" name="Text Placeholder 2"/>
          <p:cNvSpPr>
            <a:spLocks noGrp="1"/>
          </p:cNvSpPr>
          <p:nvPr>
            <p:ph type="body" sz="quarter" idx="12"/>
          </p:nvPr>
        </p:nvSpPr>
        <p:spPr>
          <a:xfrm>
            <a:off x="340786" y="1075573"/>
            <a:ext cx="4392579" cy="3138841"/>
          </a:xfrm>
        </p:spPr>
        <p:txBody>
          <a:bodyPr/>
          <a:lstStyle/>
          <a:p>
            <a:r>
              <a:rPr lang="en-US" dirty="0" smtClean="0"/>
              <a:t>Questions need more clarity</a:t>
            </a:r>
          </a:p>
          <a:p>
            <a:r>
              <a:rPr lang="en-US" dirty="0" smtClean="0"/>
              <a:t>Additional options not realized during the development stage of study</a:t>
            </a:r>
          </a:p>
          <a:p>
            <a:r>
              <a:rPr lang="en-US" dirty="0" smtClean="0"/>
              <a:t>Need to survey beyond large academic institutions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365" y="1197599"/>
            <a:ext cx="4339836" cy="2894788"/>
          </a:xfrm>
          <a:prstGeom prst="rect">
            <a:avLst/>
          </a:prstGeom>
        </p:spPr>
      </p:pic>
      <p:sp>
        <p:nvSpPr>
          <p:cNvPr id="6" name="TextBox 5"/>
          <p:cNvSpPr txBox="1"/>
          <p:nvPr/>
        </p:nvSpPr>
        <p:spPr>
          <a:xfrm>
            <a:off x="6446520" y="4129435"/>
            <a:ext cx="3680460" cy="261610"/>
          </a:xfrm>
          <a:prstGeom prst="rect">
            <a:avLst/>
          </a:prstGeom>
          <a:noFill/>
        </p:spPr>
        <p:txBody>
          <a:bodyPr wrap="square" rtlCol="0">
            <a:spAutoFit/>
          </a:bodyPr>
          <a:lstStyle/>
          <a:p>
            <a:r>
              <a:rPr lang="en-US" sz="1100" dirty="0"/>
              <a:t>Photo by </a:t>
            </a:r>
            <a:r>
              <a:rPr lang="en-US" sz="1100" u="sng" dirty="0">
                <a:hlinkClick r:id="rId4"/>
              </a:rPr>
              <a:t>Matthew Henry</a:t>
            </a:r>
            <a:r>
              <a:rPr lang="en-US" sz="1100" dirty="0"/>
              <a:t> from </a:t>
            </a:r>
            <a:r>
              <a:rPr lang="en-US" sz="1100" u="sng" dirty="0">
                <a:hlinkClick r:id="rId5"/>
              </a:rPr>
              <a:t>Burst</a:t>
            </a:r>
            <a:r>
              <a:rPr lang="en-US" sz="1100" dirty="0"/>
              <a:t> </a:t>
            </a:r>
          </a:p>
        </p:txBody>
      </p:sp>
    </p:spTree>
    <p:extLst>
      <p:ext uri="{BB962C8B-B14F-4D97-AF65-F5344CB8AC3E}">
        <p14:creationId xmlns:p14="http://schemas.microsoft.com/office/powerpoint/2010/main" val="4297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Future directions</a:t>
            </a:r>
            <a:endParaRPr lang="en-US" dirty="0"/>
          </a:p>
        </p:txBody>
      </p:sp>
      <p:sp>
        <p:nvSpPr>
          <p:cNvPr id="3" name="Text Placeholder 2"/>
          <p:cNvSpPr>
            <a:spLocks noGrp="1"/>
          </p:cNvSpPr>
          <p:nvPr>
            <p:ph type="body" sz="quarter" idx="12"/>
          </p:nvPr>
        </p:nvSpPr>
        <p:spPr/>
        <p:txBody>
          <a:bodyPr/>
          <a:lstStyle/>
          <a:p>
            <a:r>
              <a:rPr lang="en-US" dirty="0" smtClean="0"/>
              <a:t>Reevaluate traditional roles assigned to resource sharing</a:t>
            </a:r>
          </a:p>
          <a:p>
            <a:r>
              <a:rPr lang="en-US" dirty="0" smtClean="0"/>
              <a:t>Continue community conversations and studies</a:t>
            </a:r>
            <a:endParaRPr lang="en-US" dirty="0"/>
          </a:p>
          <a:p>
            <a:r>
              <a:rPr lang="en-US" dirty="0" smtClean="0"/>
              <a:t>Investigate best practices to formulate guidelines</a:t>
            </a:r>
            <a:endParaRPr lang="en-US" dirty="0"/>
          </a:p>
          <a:p>
            <a:r>
              <a:rPr lang="en-US" dirty="0" smtClean="0"/>
              <a:t>Add direction to the ILL code</a:t>
            </a:r>
            <a:endParaRPr lang="en-US" dirty="0"/>
          </a:p>
        </p:txBody>
      </p:sp>
      <p:pic>
        <p:nvPicPr>
          <p:cNvPr id="2052" name="Picture 4" descr="abstract, arrows, bl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934" y="2829223"/>
            <a:ext cx="3212852" cy="180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11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Questions?</a:t>
            </a:r>
            <a:endParaRPr lang="en-US" dirty="0"/>
          </a:p>
        </p:txBody>
      </p:sp>
    </p:spTree>
    <p:extLst>
      <p:ext uri="{BB962C8B-B14F-4D97-AF65-F5344CB8AC3E}">
        <p14:creationId xmlns:p14="http://schemas.microsoft.com/office/powerpoint/2010/main" val="100740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t>Amie Freeman</a:t>
            </a:r>
            <a:endParaRPr lang="en-US" dirty="0"/>
          </a:p>
        </p:txBody>
      </p:sp>
      <p:sp>
        <p:nvSpPr>
          <p:cNvPr id="10" name="Text Placeholder 9"/>
          <p:cNvSpPr>
            <a:spLocks noGrp="1"/>
          </p:cNvSpPr>
          <p:nvPr>
            <p:ph type="body" sz="quarter" idx="16"/>
          </p:nvPr>
        </p:nvSpPr>
        <p:spPr/>
        <p:txBody>
          <a:bodyPr/>
          <a:lstStyle/>
          <a:p>
            <a:r>
              <a:rPr lang="en-US" dirty="0" smtClean="0"/>
              <a:t>University of south Carolina</a:t>
            </a:r>
            <a:endParaRPr lang="en-US" dirty="0"/>
          </a:p>
        </p:txBody>
      </p:sp>
      <p:sp>
        <p:nvSpPr>
          <p:cNvPr id="11" name="Text Placeholder 10"/>
          <p:cNvSpPr>
            <a:spLocks noGrp="1"/>
          </p:cNvSpPr>
          <p:nvPr>
            <p:ph type="body" sz="quarter" idx="17"/>
          </p:nvPr>
        </p:nvSpPr>
        <p:spPr/>
        <p:txBody>
          <a:bodyPr/>
          <a:lstStyle/>
          <a:p>
            <a:r>
              <a:rPr lang="en-US" dirty="0" smtClean="0">
                <a:hlinkClick r:id="rId3"/>
              </a:rPr>
              <a:t>dillarda@mailbox.sc.edu</a:t>
            </a:r>
            <a:r>
              <a:rPr lang="en-US" dirty="0" smtClean="0"/>
              <a:t> </a:t>
            </a:r>
            <a:endParaRPr lang="en-US" dirty="0"/>
          </a:p>
        </p:txBody>
      </p:sp>
      <p:sp>
        <p:nvSpPr>
          <p:cNvPr id="12" name="Text Placeholder 11"/>
          <p:cNvSpPr>
            <a:spLocks noGrp="1"/>
          </p:cNvSpPr>
          <p:nvPr>
            <p:ph type="body" sz="quarter" idx="18"/>
          </p:nvPr>
        </p:nvSpPr>
        <p:spPr/>
        <p:txBody>
          <a:bodyPr/>
          <a:lstStyle/>
          <a:p>
            <a:r>
              <a:rPr lang="en-US" dirty="0" smtClean="0"/>
              <a:t>Megan Palmer</a:t>
            </a:r>
            <a:endParaRPr lang="en-US" dirty="0"/>
          </a:p>
        </p:txBody>
      </p:sp>
      <p:sp>
        <p:nvSpPr>
          <p:cNvPr id="13" name="Text Placeholder 12"/>
          <p:cNvSpPr>
            <a:spLocks noGrp="1"/>
          </p:cNvSpPr>
          <p:nvPr>
            <p:ph type="body" sz="quarter" idx="19"/>
          </p:nvPr>
        </p:nvSpPr>
        <p:spPr/>
        <p:txBody>
          <a:bodyPr/>
          <a:lstStyle/>
          <a:p>
            <a:r>
              <a:rPr lang="en-US" dirty="0" smtClean="0"/>
              <a:t>University of south Carolina</a:t>
            </a:r>
            <a:endParaRPr lang="en-US" dirty="0"/>
          </a:p>
        </p:txBody>
      </p:sp>
      <p:sp>
        <p:nvSpPr>
          <p:cNvPr id="14" name="Text Placeholder 13"/>
          <p:cNvSpPr>
            <a:spLocks noGrp="1"/>
          </p:cNvSpPr>
          <p:nvPr>
            <p:ph type="body" sz="quarter" idx="20"/>
          </p:nvPr>
        </p:nvSpPr>
        <p:spPr/>
        <p:txBody>
          <a:bodyPr/>
          <a:lstStyle/>
          <a:p>
            <a:r>
              <a:rPr lang="en-US" dirty="0" smtClean="0">
                <a:hlinkClick r:id="rId4"/>
              </a:rPr>
              <a:t>palmerm3@mailbox.sc.edu</a:t>
            </a:r>
            <a:r>
              <a:rPr lang="en-US" dirty="0" smtClean="0"/>
              <a:t> </a:t>
            </a:r>
            <a:endParaRPr lang="en-US" dirty="0"/>
          </a:p>
        </p:txBody>
      </p:sp>
      <p:sp>
        <p:nvSpPr>
          <p:cNvPr id="2" name="TextBox 1"/>
          <p:cNvSpPr txBox="1"/>
          <p:nvPr/>
        </p:nvSpPr>
        <p:spPr>
          <a:xfrm>
            <a:off x="446881" y="3899416"/>
            <a:ext cx="8149590" cy="369332"/>
          </a:xfrm>
          <a:prstGeom prst="rect">
            <a:avLst/>
          </a:prstGeom>
          <a:noFill/>
        </p:spPr>
        <p:txBody>
          <a:bodyPr wrap="square" rtlCol="0">
            <a:spAutoFit/>
          </a:bodyPr>
          <a:lstStyle/>
          <a:p>
            <a:pPr algn="ctr"/>
            <a:r>
              <a:rPr lang="en-US" b="1" dirty="0" smtClean="0"/>
              <a:t>For survey results, visit </a:t>
            </a:r>
            <a:r>
              <a:rPr lang="en-US" b="1" dirty="0" smtClean="0">
                <a:hlinkClick r:id="rId5"/>
              </a:rPr>
              <a:t>https</a:t>
            </a:r>
            <a:r>
              <a:rPr lang="en-US" b="1" dirty="0">
                <a:hlinkClick r:id="rId5"/>
              </a:rPr>
              <a:t>://</a:t>
            </a:r>
            <a:r>
              <a:rPr lang="en-US" b="1" dirty="0" smtClean="0">
                <a:hlinkClick r:id="rId5"/>
              </a:rPr>
              <a:t>tinyurl.com/surveyILL</a:t>
            </a:r>
            <a:endParaRPr lang="en-US" b="1" dirty="0"/>
          </a:p>
        </p:txBody>
      </p:sp>
    </p:spTree>
    <p:extLst>
      <p:ext uri="{BB962C8B-B14F-4D97-AF65-F5344CB8AC3E}">
        <p14:creationId xmlns:p14="http://schemas.microsoft.com/office/powerpoint/2010/main" val="83423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4350"/>
            <a:ext cx="8439148" cy="686442"/>
          </a:xfrm>
        </p:spPr>
        <p:txBody>
          <a:bodyPr/>
          <a:lstStyle/>
          <a:p>
            <a:r>
              <a:rPr lang="en-US" dirty="0" smtClean="0"/>
              <a:t>Background</a:t>
            </a:r>
            <a:endParaRPr lang="en-US" dirty="0"/>
          </a:p>
        </p:txBody>
      </p:sp>
      <p:sp>
        <p:nvSpPr>
          <p:cNvPr id="3" name="Text Placeholder 2"/>
          <p:cNvSpPr>
            <a:spLocks noGrp="1"/>
          </p:cNvSpPr>
          <p:nvPr>
            <p:ph type="body" sz="quarter" idx="12"/>
          </p:nvPr>
        </p:nvSpPr>
        <p:spPr>
          <a:xfrm>
            <a:off x="340786" y="1156747"/>
            <a:ext cx="8439148" cy="3141659"/>
          </a:xfrm>
        </p:spPr>
        <p:txBody>
          <a:bodyPr/>
          <a:lstStyle/>
          <a:p>
            <a:r>
              <a:rPr lang="en-US" dirty="0" smtClean="0"/>
              <a:t>2016 </a:t>
            </a:r>
            <a:r>
              <a:rPr lang="en-US" dirty="0" err="1" smtClean="0"/>
              <a:t>ILLiad</a:t>
            </a:r>
            <a:r>
              <a:rPr lang="en-US" dirty="0" smtClean="0"/>
              <a:t> International Conference conversations</a:t>
            </a:r>
            <a:endParaRPr lang="en-US" dirty="0"/>
          </a:p>
          <a:p>
            <a:r>
              <a:rPr lang="en-US" dirty="0" smtClean="0"/>
              <a:t>Questions emerged:</a:t>
            </a:r>
          </a:p>
          <a:p>
            <a:pPr lvl="1"/>
            <a:r>
              <a:rPr lang="en-US" dirty="0" smtClean="0"/>
              <a:t>What are our roles as ILL practitioners? </a:t>
            </a:r>
          </a:p>
          <a:p>
            <a:pPr lvl="1"/>
            <a:r>
              <a:rPr lang="en-US" dirty="0" smtClean="0"/>
              <a:t>What statistics are reported? </a:t>
            </a:r>
          </a:p>
          <a:p>
            <a:pPr lvl="1"/>
            <a:r>
              <a:rPr lang="en-US" dirty="0" smtClean="0"/>
              <a:t>To whom? </a:t>
            </a:r>
          </a:p>
          <a:p>
            <a:pPr lvl="1"/>
            <a:r>
              <a:rPr lang="en-US" dirty="0"/>
              <a:t>How are particular statistics counted and classified by </a:t>
            </a:r>
            <a:r>
              <a:rPr lang="en-US" dirty="0" smtClean="0"/>
              <a:t>institutions?</a:t>
            </a:r>
            <a:endParaRPr lang="en-US" dirty="0"/>
          </a:p>
        </p:txBody>
      </p:sp>
    </p:spTree>
    <p:extLst>
      <p:ext uri="{BB962C8B-B14F-4D97-AF65-F5344CB8AC3E}">
        <p14:creationId xmlns:p14="http://schemas.microsoft.com/office/powerpoint/2010/main" val="229875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ILL Roles</a:t>
            </a:r>
            <a:endParaRPr lang="en-US" dirty="0"/>
          </a:p>
        </p:txBody>
      </p:sp>
      <p:sp>
        <p:nvSpPr>
          <p:cNvPr id="3" name="Text Placeholder 2"/>
          <p:cNvSpPr>
            <a:spLocks noGrp="1"/>
          </p:cNvSpPr>
          <p:nvPr>
            <p:ph type="body" sz="quarter" idx="12"/>
          </p:nvPr>
        </p:nvSpPr>
        <p:spPr>
          <a:xfrm>
            <a:off x="3670179" y="913206"/>
            <a:ext cx="5315943" cy="3452606"/>
          </a:xfrm>
        </p:spPr>
        <p:txBody>
          <a:bodyPr/>
          <a:lstStyle/>
          <a:p>
            <a:r>
              <a:rPr lang="en-US" sz="1900" dirty="0" smtClean="0"/>
              <a:t>Provide access to information by:</a:t>
            </a:r>
          </a:p>
          <a:p>
            <a:pPr lvl="1"/>
            <a:r>
              <a:rPr lang="en-US" sz="1900" dirty="0" smtClean="0"/>
              <a:t>Filling requests</a:t>
            </a:r>
          </a:p>
          <a:p>
            <a:pPr lvl="1"/>
            <a:r>
              <a:rPr lang="en-US" sz="1900" dirty="0" smtClean="0"/>
              <a:t>Providing information through other means</a:t>
            </a:r>
          </a:p>
          <a:p>
            <a:r>
              <a:rPr lang="en-US" sz="1900" dirty="0" smtClean="0"/>
              <a:t>Provide information literacy instruction by:</a:t>
            </a:r>
          </a:p>
          <a:p>
            <a:pPr lvl="1"/>
            <a:r>
              <a:rPr lang="en-US" sz="1900" dirty="0"/>
              <a:t>Patron </a:t>
            </a:r>
            <a:r>
              <a:rPr lang="en-US" sz="1900" dirty="0" smtClean="0"/>
              <a:t>interactions</a:t>
            </a:r>
          </a:p>
          <a:p>
            <a:pPr lvl="1"/>
            <a:r>
              <a:rPr lang="en-US" sz="1900" dirty="0" smtClean="0"/>
              <a:t>Filling requests with additional instructions</a:t>
            </a:r>
          </a:p>
          <a:p>
            <a:pPr lvl="1"/>
            <a:r>
              <a:rPr lang="en-US" sz="1900" dirty="0" smtClean="0"/>
              <a:t>Email templates and customized messages</a:t>
            </a:r>
          </a:p>
          <a:p>
            <a:pPr lvl="1"/>
            <a:r>
              <a:rPr lang="en-US" sz="1900" dirty="0" smtClean="0"/>
              <a:t>Cancellation messages</a:t>
            </a:r>
          </a:p>
          <a:p>
            <a:endParaRPr lang="en-US" sz="1800" dirty="0"/>
          </a:p>
        </p:txBody>
      </p:sp>
      <p:pic>
        <p:nvPicPr>
          <p:cNvPr id="4098" name="Picture 2" descr="bookcase, books, bookshel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71" y="1230176"/>
            <a:ext cx="3401238" cy="226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1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92034" y="782961"/>
            <a:ext cx="8140486" cy="3138110"/>
          </a:xfrm>
        </p:spPr>
        <p:txBody>
          <a:bodyPr/>
          <a:lstStyle/>
          <a:p>
            <a:r>
              <a:rPr lang="en-US" dirty="0" smtClean="0"/>
              <a:t>Every number has a story.</a:t>
            </a:r>
          </a:p>
          <a:p>
            <a:r>
              <a:rPr lang="en-US" sz="3600" dirty="0" smtClean="0"/>
              <a:t>What stories are we telling? </a:t>
            </a:r>
            <a:endParaRPr lang="en-US" sz="3600" dirty="0"/>
          </a:p>
        </p:txBody>
      </p:sp>
    </p:spTree>
    <p:extLst>
      <p:ext uri="{BB962C8B-B14F-4D97-AF65-F5344CB8AC3E}">
        <p14:creationId xmlns:p14="http://schemas.microsoft.com/office/powerpoint/2010/main" val="329150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Three objectives:</a:t>
            </a:r>
          </a:p>
          <a:p>
            <a:endParaRPr lang="en-US" dirty="0"/>
          </a:p>
        </p:txBody>
      </p:sp>
      <p:sp>
        <p:nvSpPr>
          <p:cNvPr id="3" name="Text Placeholder 2"/>
          <p:cNvSpPr>
            <a:spLocks noGrp="1"/>
          </p:cNvSpPr>
          <p:nvPr>
            <p:ph type="body" sz="quarter" idx="12"/>
          </p:nvPr>
        </p:nvSpPr>
        <p:spPr/>
        <p:txBody>
          <a:bodyPr/>
          <a:lstStyle/>
          <a:p>
            <a:pPr marL="457200" indent="-457200">
              <a:buFont typeface="+mj-lt"/>
              <a:buAutoNum type="arabicPeriod"/>
            </a:pPr>
            <a:r>
              <a:rPr lang="en-US" dirty="0" smtClean="0"/>
              <a:t>Discover how Interlibrary Loan librarians </a:t>
            </a:r>
            <a:r>
              <a:rPr lang="en-US" dirty="0"/>
              <a:t>classify completed and cancelled requests. </a:t>
            </a:r>
          </a:p>
          <a:p>
            <a:pPr marL="457200" indent="-457200">
              <a:buFont typeface="+mj-lt"/>
              <a:buAutoNum type="arabicPeriod"/>
            </a:pPr>
            <a:r>
              <a:rPr lang="en-US" dirty="0" smtClean="0"/>
              <a:t>Understand how </a:t>
            </a:r>
            <a:r>
              <a:rPr lang="en-US" dirty="0"/>
              <a:t>information is transferred to patrons through the </a:t>
            </a:r>
            <a:r>
              <a:rPr lang="en-US" dirty="0" smtClean="0"/>
              <a:t>ILL </a:t>
            </a:r>
            <a:r>
              <a:rPr lang="en-US" dirty="0"/>
              <a:t>system. </a:t>
            </a:r>
          </a:p>
          <a:p>
            <a:pPr marL="457200" indent="-457200">
              <a:buFont typeface="+mj-lt"/>
              <a:buAutoNum type="arabicPeriod"/>
            </a:pPr>
            <a:r>
              <a:rPr lang="en-US" dirty="0" smtClean="0"/>
              <a:t>Determine if Interlibrary Loan statistics </a:t>
            </a:r>
            <a:r>
              <a:rPr lang="en-US" dirty="0"/>
              <a:t>are reliable and standardized. </a:t>
            </a:r>
          </a:p>
          <a:p>
            <a:endParaRPr lang="en-US" dirty="0"/>
          </a:p>
        </p:txBody>
      </p:sp>
    </p:spTree>
    <p:extLst>
      <p:ext uri="{BB962C8B-B14F-4D97-AF65-F5344CB8AC3E}">
        <p14:creationId xmlns:p14="http://schemas.microsoft.com/office/powerpoint/2010/main" val="233411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56400"/>
            <a:ext cx="5996441" cy="1319748"/>
          </a:xfrm>
          <a:prstGeom prst="rect">
            <a:avLst/>
          </a:prstGeom>
        </p:spPr>
      </p:pic>
      <p:sp>
        <p:nvSpPr>
          <p:cNvPr id="5" name="TextBox 4"/>
          <p:cNvSpPr txBox="1"/>
          <p:nvPr/>
        </p:nvSpPr>
        <p:spPr>
          <a:xfrm>
            <a:off x="0" y="48142"/>
            <a:ext cx="3440430" cy="376144"/>
          </a:xfrm>
          <a:prstGeom prst="rect">
            <a:avLst/>
          </a:prstGeom>
          <a:noFill/>
        </p:spPr>
        <p:txBody>
          <a:bodyPr wrap="square" rtlCol="0">
            <a:spAutoFit/>
          </a:bodyPr>
          <a:lstStyle/>
          <a:p>
            <a:r>
              <a:rPr lang="en-US" dirty="0" smtClean="0">
                <a:solidFill>
                  <a:srgbClr val="4C8C2B"/>
                </a:solidFill>
              </a:rPr>
              <a:t>ARL</a:t>
            </a:r>
            <a:endParaRPr lang="en-US" dirty="0">
              <a:solidFill>
                <a:srgbClr val="4C8C2B"/>
              </a:solidFill>
            </a:endParaRPr>
          </a:p>
        </p:txBody>
      </p:sp>
      <p:sp>
        <p:nvSpPr>
          <p:cNvPr id="7" name="TextBox 6"/>
          <p:cNvSpPr txBox="1"/>
          <p:nvPr/>
        </p:nvSpPr>
        <p:spPr>
          <a:xfrm>
            <a:off x="65015" y="2303552"/>
            <a:ext cx="2933205" cy="382596"/>
          </a:xfrm>
          <a:prstGeom prst="rect">
            <a:avLst/>
          </a:prstGeom>
          <a:noFill/>
        </p:spPr>
        <p:txBody>
          <a:bodyPr wrap="square" rtlCol="0">
            <a:spAutoFit/>
          </a:bodyPr>
          <a:lstStyle/>
          <a:p>
            <a:r>
              <a:rPr lang="en-US" dirty="0" smtClean="0">
                <a:solidFill>
                  <a:srgbClr val="4C8C2B"/>
                </a:solidFill>
              </a:rPr>
              <a:t>ACRL</a:t>
            </a:r>
            <a:endParaRPr lang="en-US" dirty="0">
              <a:solidFill>
                <a:srgbClr val="4C8C2B"/>
              </a:solidFill>
            </a:endParaRPr>
          </a:p>
        </p:txBody>
      </p:sp>
      <p:pic>
        <p:nvPicPr>
          <p:cNvPr id="10" name="Picture 9"/>
          <p:cNvPicPr>
            <a:picLocks noChangeAspect="1"/>
          </p:cNvPicPr>
          <p:nvPr/>
        </p:nvPicPr>
        <p:blipFill>
          <a:blip r:embed="rId4"/>
          <a:stretch>
            <a:fillRect/>
          </a:stretch>
        </p:blipFill>
        <p:spPr>
          <a:xfrm>
            <a:off x="4892040" y="1550180"/>
            <a:ext cx="4251960" cy="2996202"/>
          </a:xfrm>
          <a:prstGeom prst="rect">
            <a:avLst/>
          </a:prstGeom>
        </p:spPr>
      </p:pic>
      <p:sp>
        <p:nvSpPr>
          <p:cNvPr id="11" name="TextBox 10"/>
          <p:cNvSpPr txBox="1"/>
          <p:nvPr/>
        </p:nvSpPr>
        <p:spPr>
          <a:xfrm>
            <a:off x="6384473" y="1180848"/>
            <a:ext cx="2633566" cy="369332"/>
          </a:xfrm>
          <a:prstGeom prst="rect">
            <a:avLst/>
          </a:prstGeom>
          <a:noFill/>
        </p:spPr>
        <p:txBody>
          <a:bodyPr wrap="square" rtlCol="0">
            <a:spAutoFit/>
          </a:bodyPr>
          <a:lstStyle/>
          <a:p>
            <a:r>
              <a:rPr lang="en-US" dirty="0" smtClean="0">
                <a:solidFill>
                  <a:srgbClr val="4C8C2B"/>
                </a:solidFill>
              </a:rPr>
              <a:t>IPEDS</a:t>
            </a:r>
            <a:endParaRPr lang="en-US" dirty="0">
              <a:solidFill>
                <a:srgbClr val="4C8C2B"/>
              </a:solidFill>
            </a:endParaRPr>
          </a:p>
        </p:txBody>
      </p:sp>
      <p:sp>
        <p:nvSpPr>
          <p:cNvPr id="2" name="TextBox 1"/>
          <p:cNvSpPr txBox="1"/>
          <p:nvPr/>
        </p:nvSpPr>
        <p:spPr>
          <a:xfrm>
            <a:off x="3280410" y="4529408"/>
            <a:ext cx="3737610" cy="369332"/>
          </a:xfrm>
          <a:prstGeom prst="rect">
            <a:avLst/>
          </a:prstGeom>
          <a:noFill/>
        </p:spPr>
        <p:txBody>
          <a:bodyPr wrap="square" rtlCol="0">
            <a:spAutoFit/>
          </a:bodyPr>
          <a:lstStyle/>
          <a:p>
            <a:r>
              <a:rPr lang="en-US" dirty="0" smtClean="0">
                <a:solidFill>
                  <a:srgbClr val="4C8C2B"/>
                </a:solidFill>
              </a:rPr>
              <a:t>Internal reports to administrators</a:t>
            </a:r>
            <a:endParaRPr lang="en-US" dirty="0">
              <a:solidFill>
                <a:srgbClr val="4C8C2B"/>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02" y="2650707"/>
            <a:ext cx="4794738" cy="1381236"/>
          </a:xfrm>
          <a:prstGeom prst="rect">
            <a:avLst/>
          </a:prstGeom>
        </p:spPr>
      </p:pic>
    </p:spTree>
    <p:extLst>
      <p:ext uri="{BB962C8B-B14F-4D97-AF65-F5344CB8AC3E}">
        <p14:creationId xmlns:p14="http://schemas.microsoft.com/office/powerpoint/2010/main" val="234206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Shaped survey around questions:</a:t>
            </a:r>
          </a:p>
          <a:p>
            <a:endParaRPr lang="en-US" dirty="0"/>
          </a:p>
        </p:txBody>
      </p:sp>
      <p:sp>
        <p:nvSpPr>
          <p:cNvPr id="3" name="Text Placeholder 2"/>
          <p:cNvSpPr>
            <a:spLocks noGrp="1"/>
          </p:cNvSpPr>
          <p:nvPr>
            <p:ph type="body" sz="quarter" idx="12"/>
          </p:nvPr>
        </p:nvSpPr>
        <p:spPr>
          <a:xfrm>
            <a:off x="340786" y="1029747"/>
            <a:ext cx="5826932" cy="3141659"/>
          </a:xfrm>
        </p:spPr>
        <p:txBody>
          <a:bodyPr/>
          <a:lstStyle/>
          <a:p>
            <a:r>
              <a:rPr lang="en-US" dirty="0"/>
              <a:t>What items are considered filled or cancelled </a:t>
            </a:r>
            <a:r>
              <a:rPr lang="en-US" dirty="0" smtClean="0"/>
              <a:t>internally?</a:t>
            </a:r>
          </a:p>
          <a:p>
            <a:r>
              <a:rPr lang="en-US" dirty="0" smtClean="0"/>
              <a:t>What items are reported filled or cancelled externally</a:t>
            </a:r>
            <a:r>
              <a:rPr lang="en-US" dirty="0"/>
              <a:t>? </a:t>
            </a:r>
          </a:p>
          <a:p>
            <a:r>
              <a:rPr lang="en-US" dirty="0"/>
              <a:t>How are these messages provided to patrons? </a:t>
            </a:r>
            <a:endParaRPr lang="en-US" dirty="0" smtClean="0"/>
          </a:p>
          <a:p>
            <a:r>
              <a:rPr lang="en-US" dirty="0"/>
              <a:t>Are </a:t>
            </a:r>
            <a:r>
              <a:rPr lang="en-US" dirty="0" smtClean="0"/>
              <a:t>ILL </a:t>
            </a:r>
            <a:r>
              <a:rPr lang="en-US" dirty="0"/>
              <a:t>statistics reliable, standard, and uniform? </a:t>
            </a:r>
            <a:endParaRPr lang="en-US" dirty="0" smtClean="0"/>
          </a:p>
          <a:p>
            <a:pPr marL="0" indent="0">
              <a:buNone/>
            </a:pPr>
            <a:endParaRPr lang="en-US" dirty="0"/>
          </a:p>
        </p:txBody>
      </p:sp>
      <p:pic>
        <p:nvPicPr>
          <p:cNvPr id="5124" name="Picture 4" descr="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012" y="1453093"/>
            <a:ext cx="2022434" cy="251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2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Development of survey</a:t>
            </a:r>
            <a:endParaRPr lang="en-US" dirty="0"/>
          </a:p>
        </p:txBody>
      </p:sp>
      <p:sp>
        <p:nvSpPr>
          <p:cNvPr id="3" name="Text Placeholder 2"/>
          <p:cNvSpPr>
            <a:spLocks noGrp="1"/>
          </p:cNvSpPr>
          <p:nvPr>
            <p:ph type="body" sz="quarter" idx="12"/>
          </p:nvPr>
        </p:nvSpPr>
        <p:spPr>
          <a:xfrm>
            <a:off x="340786" y="1029746"/>
            <a:ext cx="8439148" cy="3141659"/>
          </a:xfrm>
        </p:spPr>
        <p:txBody>
          <a:bodyPr/>
          <a:lstStyle/>
          <a:p>
            <a:r>
              <a:rPr lang="en-US" sz="1800" dirty="0"/>
              <a:t>Decided to focus </a:t>
            </a:r>
            <a:r>
              <a:rPr lang="en-US" sz="1800" dirty="0" smtClean="0"/>
              <a:t>on </a:t>
            </a:r>
            <a:r>
              <a:rPr lang="en-US" sz="1800" dirty="0"/>
              <a:t>large research institutions</a:t>
            </a:r>
          </a:p>
          <a:p>
            <a:pPr lvl="1"/>
            <a:r>
              <a:rPr lang="en-US" sz="1800" dirty="0"/>
              <a:t>Selected ARL libraries as focus group</a:t>
            </a:r>
          </a:p>
          <a:p>
            <a:pPr lvl="1"/>
            <a:r>
              <a:rPr lang="en-US" sz="1800" dirty="0"/>
              <a:t>Sample size </a:t>
            </a:r>
            <a:r>
              <a:rPr lang="en-US" sz="1800" dirty="0" smtClean="0"/>
              <a:t>116</a:t>
            </a:r>
          </a:p>
          <a:p>
            <a:r>
              <a:rPr lang="en-US" sz="1800" dirty="0" smtClean="0"/>
              <a:t>Designed </a:t>
            </a:r>
            <a:r>
              <a:rPr lang="en-US" sz="1800" dirty="0"/>
              <a:t>survey based on </a:t>
            </a:r>
            <a:r>
              <a:rPr lang="en-US" sz="1800" dirty="0" err="1"/>
              <a:t>ILLiad</a:t>
            </a:r>
            <a:r>
              <a:rPr lang="en-US" sz="1800" dirty="0"/>
              <a:t> classifications regarding items filled </a:t>
            </a:r>
            <a:r>
              <a:rPr lang="en-US" sz="1800" dirty="0" smtClean="0"/>
              <a:t>or cancelled through </a:t>
            </a:r>
            <a:r>
              <a:rPr lang="en-US" sz="1800" dirty="0"/>
              <a:t>non-traditional ILL </a:t>
            </a:r>
            <a:r>
              <a:rPr lang="en-US" sz="1800" dirty="0" smtClean="0"/>
              <a:t>means, including:  </a:t>
            </a:r>
          </a:p>
          <a:p>
            <a:pPr lvl="1"/>
            <a:r>
              <a:rPr lang="en-US" sz="1800" dirty="0"/>
              <a:t>	Items filled through library collections</a:t>
            </a:r>
          </a:p>
          <a:p>
            <a:pPr lvl="1"/>
            <a:r>
              <a:rPr lang="en-US" sz="1800" dirty="0"/>
              <a:t>	Items available online (digitized, open access, freely-available)</a:t>
            </a:r>
          </a:p>
          <a:p>
            <a:pPr lvl="1"/>
            <a:r>
              <a:rPr lang="en-US" sz="1800" dirty="0"/>
              <a:t>	Items (books or articles) purchased for patrons</a:t>
            </a:r>
          </a:p>
          <a:p>
            <a:pPr marL="0" indent="0">
              <a:buNone/>
            </a:pPr>
            <a:endParaRPr lang="en-US" sz="1600" dirty="0"/>
          </a:p>
        </p:txBody>
      </p:sp>
    </p:spTree>
    <p:extLst>
      <p:ext uri="{BB962C8B-B14F-4D97-AF65-F5344CB8AC3E}">
        <p14:creationId xmlns:p14="http://schemas.microsoft.com/office/powerpoint/2010/main" val="333989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1e867eb-0ccf-46b3-a8be-678a344b5681"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3ab1845c282ca95ea55a370b014f16f3">
  <xsd:schema xmlns:xsd="http://www.w3.org/2001/XMLSchema" xmlns:xs="http://www.w3.org/2001/XMLSchema" xmlns:p="http://schemas.microsoft.com/office/2006/metadata/properties" xmlns:ns2="6b67d80f-331f-4b51-b18e-81b8c101c29d" targetNamespace="http://schemas.microsoft.com/office/2006/metadata/properties" ma:root="true" ma:fieldsID="dc18ffd4b9c37d9f1a33ccc21d583d93"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593AE6-1AD2-44A9-9585-67BB81296102}">
  <ds:schemaRefs>
    <ds:schemaRef ds:uri="Microsoft.SharePoint.Taxonomy.ContentTypeSync"/>
  </ds:schemaRefs>
</ds:datastoreItem>
</file>

<file path=customXml/itemProps2.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3.xml><?xml version="1.0" encoding="utf-8"?>
<ds:datastoreItem xmlns:ds="http://schemas.openxmlformats.org/officeDocument/2006/customXml" ds:itemID="{E7E988F0-95B4-4FCA-A550-26E1636850FD}">
  <ds:schemaRefs>
    <ds:schemaRef ds:uri="http://purl.org/dc/dcmitype/"/>
    <ds:schemaRef ds:uri="http://schemas.microsoft.com/office/2006/documentManagement/types"/>
    <ds:schemaRef ds:uri="http://purl.org/dc/elements/1.1/"/>
    <ds:schemaRef ds:uri="6b67d80f-331f-4b51-b18e-81b8c101c29d"/>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B82E809F-BB71-443C-980C-C97BB9F2C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13529</TotalTime>
  <Words>938</Words>
  <Application>Microsoft Office PowerPoint</Application>
  <PresentationFormat>On-screen Show (16:9)</PresentationFormat>
  <Paragraphs>132</Paragraphs>
  <Slides>27</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ＭＳ Ｐゴシック</vt:lpstr>
      <vt:lpstr>Arial</vt:lpstr>
      <vt:lpstr>Calibri</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FREEMAN, AMIE</dc:creator>
  <cp:lastModifiedBy>uscill</cp:lastModifiedBy>
  <cp:revision>280</cp:revision>
  <dcterms:created xsi:type="dcterms:W3CDTF">2015-04-17T19:58:50Z</dcterms:created>
  <dcterms:modified xsi:type="dcterms:W3CDTF">2018-03-09T19:59:55Z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