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732" r:id="rId5"/>
    <p:sldMasterId id="2147483736" r:id="rId6"/>
  </p:sldMasterIdLst>
  <p:notesMasterIdLst>
    <p:notesMasterId r:id="rId36"/>
  </p:notesMasterIdLst>
  <p:handoutMasterIdLst>
    <p:handoutMasterId r:id="rId37"/>
  </p:handoutMasterIdLst>
  <p:sldIdLst>
    <p:sldId id="477" r:id="rId7"/>
    <p:sldId id="547" r:id="rId8"/>
    <p:sldId id="570" r:id="rId9"/>
    <p:sldId id="579" r:id="rId10"/>
    <p:sldId id="581" r:id="rId11"/>
    <p:sldId id="590" r:id="rId12"/>
    <p:sldId id="582" r:id="rId13"/>
    <p:sldId id="583" r:id="rId14"/>
    <p:sldId id="572" r:id="rId15"/>
    <p:sldId id="584" r:id="rId16"/>
    <p:sldId id="588" r:id="rId17"/>
    <p:sldId id="593" r:id="rId18"/>
    <p:sldId id="591" r:id="rId19"/>
    <p:sldId id="592" r:id="rId20"/>
    <p:sldId id="585" r:id="rId21"/>
    <p:sldId id="605" r:id="rId22"/>
    <p:sldId id="606" r:id="rId23"/>
    <p:sldId id="602" r:id="rId24"/>
    <p:sldId id="587" r:id="rId25"/>
    <p:sldId id="596" r:id="rId26"/>
    <p:sldId id="603" r:id="rId27"/>
    <p:sldId id="604" r:id="rId28"/>
    <p:sldId id="594" r:id="rId29"/>
    <p:sldId id="608" r:id="rId30"/>
    <p:sldId id="586" r:id="rId31"/>
    <p:sldId id="607" r:id="rId32"/>
    <p:sldId id="600" r:id="rId33"/>
    <p:sldId id="601" r:id="rId34"/>
    <p:sldId id="609" r:id="rId3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672">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2178B5"/>
    <a:srgbClr val="0B7CCB"/>
    <a:srgbClr val="0066FF"/>
    <a:srgbClr val="A9316F"/>
    <a:srgbClr val="419A3C"/>
    <a:srgbClr val="FF7600"/>
    <a:srgbClr val="E18100"/>
    <a:srgbClr val="CCFF66"/>
    <a:srgbClr val="2F41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3039" autoAdjust="0"/>
  </p:normalViewPr>
  <p:slideViewPr>
    <p:cSldViewPr snapToObjects="1">
      <p:cViewPr varScale="1">
        <p:scale>
          <a:sx n="68" d="100"/>
          <a:sy n="68" d="100"/>
        </p:scale>
        <p:origin x="804" y="60"/>
      </p:cViewPr>
      <p:guideLst>
        <p:guide orient="horz" pos="672"/>
        <p:guide/>
      </p:guideLst>
    </p:cSldViewPr>
  </p:slideViewPr>
  <p:notesTextViewPr>
    <p:cViewPr>
      <p:scale>
        <a:sx n="100" d="100"/>
        <a:sy n="100" d="100"/>
      </p:scale>
      <p:origin x="0" y="0"/>
    </p:cViewPr>
  </p:notesTextViewPr>
  <p:sorterViewPr>
    <p:cViewPr>
      <p:scale>
        <a:sx n="75" d="100"/>
        <a:sy n="75" d="100"/>
      </p:scale>
      <p:origin x="0" y="-20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51F2C38-EC53-40F5-80CE-FC06DA325B45}" type="datetimeFigureOut">
              <a:rPr lang="en-US"/>
              <a:pPr>
                <a:defRPr/>
              </a:pPr>
              <a:t>11/2/2013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34ED9B6-19EF-4DAD-B9FD-163F3A0BA5C1}" type="slidenum">
              <a:rPr lang="en-US"/>
              <a:pPr>
                <a:defRPr/>
              </a:pPr>
              <a:t>‹#›</a:t>
            </a:fld>
            <a:endParaRPr lang="en-US" dirty="0"/>
          </a:p>
        </p:txBody>
      </p:sp>
    </p:spTree>
    <p:extLst>
      <p:ext uri="{BB962C8B-B14F-4D97-AF65-F5344CB8AC3E}">
        <p14:creationId xmlns:p14="http://schemas.microsoft.com/office/powerpoint/2010/main" val="2087281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276C8B4-B02F-4EEC-98EA-2315550A7F0A}" type="datetimeFigureOut">
              <a:rPr lang="en-US"/>
              <a:pPr>
                <a:defRPr/>
              </a:pPr>
              <a:t>11/2/2013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E853F7D-C3B9-4B40-B929-DE4E8A15462E}" type="slidenum">
              <a:rPr lang="en-US"/>
              <a:pPr>
                <a:defRPr/>
              </a:pPr>
              <a:t>‹#›</a:t>
            </a:fld>
            <a:endParaRPr lang="en-US" dirty="0"/>
          </a:p>
        </p:txBody>
      </p:sp>
    </p:spTree>
    <p:extLst>
      <p:ext uri="{BB962C8B-B14F-4D97-AF65-F5344CB8AC3E}">
        <p14:creationId xmlns:p14="http://schemas.microsoft.com/office/powerpoint/2010/main" val="91067993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Zettabyte" TargetMode="External"/><Relationship Id="rId3" Type="http://schemas.openxmlformats.org/officeDocument/2006/relationships/hyperlink" Target="http://en.wikipedia.org/wiki/Kilobyte" TargetMode="External"/><Relationship Id="rId7" Type="http://schemas.openxmlformats.org/officeDocument/2006/relationships/hyperlink" Target="http://en.wikipedia.org/wiki/Petabyte"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en.wikipedia.org/wiki/Terabyte" TargetMode="External"/><Relationship Id="rId5" Type="http://schemas.openxmlformats.org/officeDocument/2006/relationships/hyperlink" Target="http://en.wikipedia.org/wiki/Gigabyte" TargetMode="External"/><Relationship Id="rId4" Type="http://schemas.openxmlformats.org/officeDocument/2006/relationships/hyperlink" Target="http://en.wikipedia.org/wiki/Megabyte" TargetMode="External"/><Relationship Id="rId9" Type="http://schemas.openxmlformats.org/officeDocument/2006/relationships/hyperlink" Target="http://en.wikipedia.org/wiki/Yottabyt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oclc.org/en-US/knowledge-base.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Data analysis:  Big data : inductive/inferential statistics &gt; descriptive statistics;</a:t>
            </a:r>
            <a:r>
              <a:rPr lang="en-US" baseline="0" dirty="0" smtClean="0"/>
              <a:t> DDC has need of both for development purposes</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Description</a:t>
            </a:r>
          </a:p>
          <a:p>
            <a:pPr lvl="1" eaLnBrk="1" hangingPunct="1">
              <a:spcBef>
                <a:spcPts val="600"/>
              </a:spcBef>
            </a:pPr>
            <a:r>
              <a:rPr lang="en-GB" dirty="0" smtClean="0">
                <a:latin typeface="Arial" pitchFamily="34" charset="0"/>
                <a:cs typeface="Arial" pitchFamily="34" charset="0"/>
              </a:rPr>
              <a:t>Classified works</a:t>
            </a:r>
          </a:p>
          <a:p>
            <a:pPr lvl="1" eaLnBrk="1" hangingPunct="1">
              <a:spcBef>
                <a:spcPts val="600"/>
              </a:spcBef>
            </a:pPr>
            <a:r>
              <a:rPr lang="en-GB" dirty="0" smtClean="0">
                <a:latin typeface="Arial" pitchFamily="34" charset="0"/>
                <a:cs typeface="Arial" pitchFamily="34" charset="0"/>
              </a:rPr>
              <a:t>Access points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Inference</a:t>
            </a:r>
          </a:p>
          <a:p>
            <a:pPr lvl="1" eaLnBrk="1" hangingPunct="1">
              <a:spcBef>
                <a:spcPts val="600"/>
              </a:spcBef>
            </a:pPr>
            <a:r>
              <a:rPr lang="en-GB" dirty="0" smtClean="0">
                <a:latin typeface="Arial" pitchFamily="34" charset="0"/>
                <a:cs typeface="Arial" pitchFamily="34" charset="0"/>
              </a:rPr>
              <a:t>Trending topics</a:t>
            </a:r>
          </a:p>
          <a:p>
            <a:pPr lvl="1" eaLnBrk="1" hangingPunct="1">
              <a:spcBef>
                <a:spcPts val="600"/>
              </a:spcBef>
            </a:pPr>
            <a:r>
              <a:rPr lang="en-GB" dirty="0" smtClean="0">
                <a:latin typeface="Arial" pitchFamily="34" charset="0"/>
                <a:cs typeface="Arial" pitchFamily="34" charset="0"/>
              </a:rPr>
              <a:t>Structure of discipline</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2</a:t>
            </a:fld>
            <a:endParaRPr lang="en-US" dirty="0"/>
          </a:p>
        </p:txBody>
      </p:sp>
    </p:spTree>
    <p:extLst>
      <p:ext uri="{BB962C8B-B14F-4D97-AF65-F5344CB8AC3E}">
        <p14:creationId xmlns:p14="http://schemas.microsoft.com/office/powerpoint/2010/main" val="33774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15</a:t>
            </a:fld>
            <a:endParaRPr lang="en-US" dirty="0"/>
          </a:p>
        </p:txBody>
      </p:sp>
    </p:spTree>
    <p:extLst>
      <p:ext uri="{BB962C8B-B14F-4D97-AF65-F5344CB8AC3E}">
        <p14:creationId xmlns:p14="http://schemas.microsoft.com/office/powerpoint/2010/main" val="2025674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Records in WC/BIB were located by searching for :yr=2010-2013 and (:</a:t>
            </a:r>
            <a:r>
              <a:rPr lang="en-US" sz="1200" kern="1200" dirty="0" err="1" smtClean="0">
                <a:solidFill>
                  <a:schemeClr val="tx1"/>
                </a:solidFill>
                <a:latin typeface="+mn-lt"/>
                <a:ea typeface="+mn-ea"/>
                <a:cs typeface="+mn-cs"/>
              </a:rPr>
              <a:t>dd</a:t>
            </a:r>
            <a:r>
              <a:rPr lang="en-US" sz="1200" kern="1200" dirty="0" smtClean="0">
                <a:solidFill>
                  <a:schemeClr val="tx1"/>
                </a:solidFill>
                <a:latin typeface="+mn-lt"/>
                <a:ea typeface="+mn-ea"/>
                <a:cs typeface="+mn-cs"/>
              </a:rPr>
              <a:t>=004* or :</a:t>
            </a:r>
            <a:r>
              <a:rPr lang="en-US" sz="1200" kern="1200" dirty="0" err="1" smtClean="0">
                <a:solidFill>
                  <a:schemeClr val="tx1"/>
                </a:solidFill>
                <a:latin typeface="+mn-lt"/>
                <a:ea typeface="+mn-ea"/>
                <a:cs typeface="+mn-cs"/>
              </a:rPr>
              <a:t>dd</a:t>
            </a:r>
            <a:r>
              <a:rPr lang="en-US" sz="1200" kern="1200" dirty="0" smtClean="0">
                <a:solidFill>
                  <a:schemeClr val="tx1"/>
                </a:solidFill>
                <a:latin typeface="+mn-lt"/>
                <a:ea typeface="+mn-ea"/>
                <a:cs typeface="+mn-cs"/>
              </a:rPr>
              <a:t>=005* or :</a:t>
            </a:r>
            <a:r>
              <a:rPr lang="en-US" sz="1200" kern="1200" dirty="0" err="1" smtClean="0">
                <a:solidFill>
                  <a:schemeClr val="tx1"/>
                </a:solidFill>
                <a:latin typeface="+mn-lt"/>
                <a:ea typeface="+mn-ea"/>
                <a:cs typeface="+mn-cs"/>
              </a:rPr>
              <a:t>dd</a:t>
            </a:r>
            <a:r>
              <a:rPr lang="en-US" sz="1200" kern="1200" dirty="0" smtClean="0">
                <a:solidFill>
                  <a:schemeClr val="tx1"/>
                </a:solidFill>
                <a:latin typeface="+mn-lt"/>
                <a:ea typeface="+mn-ea"/>
                <a:cs typeface="+mn-cs"/>
              </a:rPr>
              <a:t>=006*).  From these records LCSH were identified; main headings appearing 5 or more times in that set and without a corresponding LCSH mapping or parallel Relative Index term were retained for further investigation.</a:t>
            </a:r>
          </a:p>
          <a:p>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17</a:t>
            </a:fld>
            <a:endParaRPr lang="en-US" dirty="0"/>
          </a:p>
        </p:txBody>
      </p:sp>
    </p:spTree>
    <p:extLst>
      <p:ext uri="{BB962C8B-B14F-4D97-AF65-F5344CB8AC3E}">
        <p14:creationId xmlns:p14="http://schemas.microsoft.com/office/powerpoint/2010/main" val="4201033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sz="1200" kern="1200" dirty="0" smtClean="0">
                <a:solidFill>
                  <a:schemeClr val="tx1"/>
                </a:solidFill>
                <a:latin typeface="+mn-lt"/>
                <a:ea typeface="+mn-ea"/>
                <a:cs typeface="+mn-cs"/>
              </a:rPr>
              <a:t>I’m afraid we use the phrase “trending topics” to be, well, trendy, just meaning by it that we want to be prepared to give classifiers direction on what to do with new-topics-with-traction as soon as we can.</a:t>
            </a:r>
          </a:p>
          <a:p>
            <a:pPr lvl="0"/>
            <a:r>
              <a:rPr lang="en-US" sz="1200" kern="1200" dirty="0" smtClean="0">
                <a:solidFill>
                  <a:schemeClr val="tx1"/>
                </a:solidFill>
                <a:latin typeface="+mn-lt"/>
                <a:ea typeface="+mn-ea"/>
                <a:cs typeface="+mn-cs"/>
              </a:rPr>
              <a:t>Trending topics on Twitter and trending topics in KO have very different characteristics in terms of “burst rate,” longevity, etc. </a:t>
            </a:r>
          </a:p>
          <a:p>
            <a:pPr lvl="0"/>
            <a:r>
              <a:rPr lang="en-US" sz="1200" kern="1200" dirty="0" smtClean="0">
                <a:solidFill>
                  <a:schemeClr val="tx1"/>
                </a:solidFill>
                <a:latin typeface="+mn-lt"/>
                <a:ea typeface="+mn-ea"/>
                <a:cs typeface="+mn-cs"/>
              </a:rPr>
              <a:t>We probably would need to identify multiple approaches for identifying trending topics.  That is, we should use relevant resources when available (e.g., LCSH), but we need alternative approaches for when they are not available.  (And if there’s no LCSH for a trending topic, we won’t know that it’s not available, so it may be that all alternative approaches will need to be used in parallel.  That is, both topic detection and trending topic detection may be at issue.)</a:t>
            </a:r>
          </a:p>
          <a:p>
            <a:pPr lvl="0"/>
            <a:r>
              <a:rPr lang="en-US" sz="1200" kern="1200" dirty="0" smtClean="0">
                <a:solidFill>
                  <a:schemeClr val="tx1"/>
                </a:solidFill>
                <a:latin typeface="+mn-lt"/>
                <a:ea typeface="+mn-ea"/>
                <a:cs typeface="+mn-cs"/>
              </a:rPr>
              <a:t>For recently created LCSH, we can look for use over time, including use of the phrase in titles prior to its creation.  It really doesn’t matter whether the growth rate is linear, exponential, etc.  What matters is how soon the literary threshold for mention is likely to be reached.  The indexing </a:t>
            </a:r>
            <a:r>
              <a:rPr lang="en-US" sz="1200" kern="1200" dirty="0" err="1" smtClean="0">
                <a:solidFill>
                  <a:schemeClr val="tx1"/>
                </a:solidFill>
                <a:latin typeface="+mn-lt"/>
                <a:ea typeface="+mn-ea"/>
                <a:cs typeface="+mn-cs"/>
              </a:rPr>
              <a:t>ed</a:t>
            </a:r>
            <a:r>
              <a:rPr lang="en-US" sz="1200" kern="1200" dirty="0" smtClean="0">
                <a:solidFill>
                  <a:schemeClr val="tx1"/>
                </a:solidFill>
                <a:latin typeface="+mn-lt"/>
                <a:ea typeface="+mn-ea"/>
                <a:cs typeface="+mn-cs"/>
              </a:rPr>
              <a:t> rules indicate that if a topic is likely to reach the 20-works-literary-warrant threshold by the next edition, it should be indexed now.   Given we don’t know what “next edition” means, perhaps we could substitute some specific time frame, say, in the next 3 years or in the next 5 years?</a:t>
            </a:r>
          </a:p>
          <a:p>
            <a:pPr lvl="0"/>
            <a:r>
              <a:rPr lang="en-US" sz="1200" kern="1200" dirty="0" smtClean="0">
                <a:solidFill>
                  <a:schemeClr val="tx1"/>
                </a:solidFill>
                <a:latin typeface="+mn-lt"/>
                <a:ea typeface="+mn-ea"/>
                <a:cs typeface="+mn-cs"/>
              </a:rPr>
              <a:t>Can we identify subject areas where we anticipate trending topics?  (004-006, 600s, styles in the 700s, 500s to some extent.)  Subject areas with trending topics are likely to have conferences; there may even be (often are?) conferences on specific trending topics.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18</a:t>
            </a:fld>
            <a:endParaRPr lang="en-US" dirty="0"/>
          </a:p>
        </p:txBody>
      </p:sp>
    </p:spTree>
    <p:extLst>
      <p:ext uri="{BB962C8B-B14F-4D97-AF65-F5344CB8AC3E}">
        <p14:creationId xmlns:p14="http://schemas.microsoft.com/office/powerpoint/2010/main" val="1759118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note how lately minted!</a:t>
            </a:r>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19</a:t>
            </a:fld>
            <a:endParaRPr lang="en-US" dirty="0"/>
          </a:p>
        </p:txBody>
      </p:sp>
    </p:spTree>
    <p:extLst>
      <p:ext uri="{BB962C8B-B14F-4D97-AF65-F5344CB8AC3E}">
        <p14:creationId xmlns:p14="http://schemas.microsoft.com/office/powerpoint/2010/main" val="3821173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Gartner / META Group has been talking about big data since at least 2001</a:t>
            </a:r>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20</a:t>
            </a:fld>
            <a:endParaRPr lang="en-US" dirty="0"/>
          </a:p>
        </p:txBody>
      </p:sp>
    </p:spTree>
    <p:extLst>
      <p:ext uri="{BB962C8B-B14F-4D97-AF65-F5344CB8AC3E}">
        <p14:creationId xmlns:p14="http://schemas.microsoft.com/office/powerpoint/2010/main" val="3690646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Trending topics might show up in 505 fields before they show up in 245 fields.</a:t>
            </a:r>
            <a:endParaRPr lang="en-US" sz="1200" kern="1200" smtClean="0">
              <a:solidFill>
                <a:schemeClr val="tx1"/>
              </a:solidFill>
              <a:latin typeface="+mn-lt"/>
              <a:ea typeface="+mn-ea"/>
              <a:cs typeface="+mn-cs"/>
            </a:endParaRPr>
          </a:p>
          <a:p>
            <a:endParaRPr lang="en-US" smtClean="0"/>
          </a:p>
          <a:p>
            <a:r>
              <a:rPr lang="en-US" dirty="0" smtClean="0"/>
              <a:t>Prior to the establishment of the LCSH for big data (</a:t>
            </a:r>
            <a:r>
              <a:rPr lang="en-US" dirty="0" err="1" smtClean="0"/>
              <a:t>Srch</a:t>
            </a:r>
            <a:r>
              <a:rPr lang="en-US" dirty="0" smtClean="0"/>
              <a:t>: :</a:t>
            </a:r>
            <a:r>
              <a:rPr lang="en-US" dirty="0" err="1" smtClean="0"/>
              <a:t>ti</a:t>
            </a:r>
            <a:r>
              <a:rPr lang="en-US" dirty="0" smtClean="0"/>
              <a:t>="big data" not :</a:t>
            </a:r>
            <a:r>
              <a:rPr lang="en-US" dirty="0" err="1" smtClean="0"/>
              <a:t>su</a:t>
            </a:r>
            <a:r>
              <a:rPr lang="en-US" dirty="0" smtClean="0"/>
              <a:t>="big data"  and :yr=2001-2011)</a:t>
            </a:r>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22</a:t>
            </a:fld>
            <a:endParaRPr lang="en-US" dirty="0"/>
          </a:p>
        </p:txBody>
      </p:sp>
    </p:spTree>
    <p:extLst>
      <p:ext uri="{BB962C8B-B14F-4D97-AF65-F5344CB8AC3E}">
        <p14:creationId xmlns:p14="http://schemas.microsoft.com/office/powerpoint/2010/main" val="3340682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“Linked data”​ coined as term-of-art in 2006, but previously used in “linked data structures” or “linked data” w/o special </a:t>
            </a:r>
            <a:r>
              <a:rPr lang="en-US" dirty="0" err="1" smtClean="0"/>
              <a:t>mng</a:t>
            </a:r>
            <a:r>
              <a:rPr lang="en-US" dirty="0" smtClean="0"/>
              <a:t>; new meaning starts showing up in WC lit ca.</a:t>
            </a:r>
            <a:r>
              <a:rPr lang="en-US" baseline="0" dirty="0" smtClean="0"/>
              <a:t> </a:t>
            </a:r>
            <a:r>
              <a:rPr lang="en-US" dirty="0" smtClean="0"/>
              <a:t>2009 (1 in 2008)</a:t>
            </a:r>
          </a:p>
          <a:p>
            <a:endParaRPr lang="en-US" dirty="0" smtClean="0"/>
          </a:p>
          <a:p>
            <a:r>
              <a:rPr lang="en-US" dirty="0" smtClean="0"/>
              <a:t>(2001:  5; 2002: 7 ; 2003: 7 ; 2004: 5; 2005:</a:t>
            </a:r>
            <a:r>
              <a:rPr lang="en-US" baseline="0" dirty="0" smtClean="0"/>
              <a:t> 14)</a:t>
            </a:r>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23</a:t>
            </a:fld>
            <a:endParaRPr lang="en-US" dirty="0"/>
          </a:p>
        </p:txBody>
      </p:sp>
    </p:spTree>
    <p:extLst>
      <p:ext uri="{BB962C8B-B14F-4D97-AF65-F5344CB8AC3E}">
        <p14:creationId xmlns:p14="http://schemas.microsoft.com/office/powerpoint/2010/main" val="1864567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“contrast</a:t>
            </a:r>
            <a:r>
              <a:rPr lang="en-US" baseline="0" dirty="0" smtClean="0"/>
              <a:t> data mining” starting to “trend” in 2013?</a:t>
            </a:r>
          </a:p>
          <a:p>
            <a:r>
              <a:rPr lang="en-US" sz="1200" kern="1200" dirty="0" smtClean="0">
                <a:solidFill>
                  <a:schemeClr val="tx1"/>
                </a:solidFill>
                <a:latin typeface="+mn-lt"/>
                <a:ea typeface="+mn-ea"/>
                <a:cs typeface="+mn-cs"/>
              </a:rPr>
              <a:t>$a </a:t>
            </a:r>
            <a:r>
              <a:rPr lang="en-US" dirty="0" smtClean="0"/>
              <a:t>Contrast data mining :</a:t>
            </a:r>
            <a:r>
              <a:rPr lang="en-US" sz="1200" kern="1200" dirty="0" smtClean="0">
                <a:solidFill>
                  <a:schemeClr val="tx1"/>
                </a:solidFill>
                <a:latin typeface="+mn-lt"/>
                <a:ea typeface="+mn-ea"/>
                <a:cs typeface="+mn-cs"/>
              </a:rPr>
              <a:t> $b </a:t>
            </a:r>
            <a:r>
              <a:rPr lang="en-US" dirty="0" smtClean="0"/>
              <a:t>concepts, algorithms, and applications /</a:t>
            </a:r>
            <a:r>
              <a:rPr lang="en-US" sz="1200" kern="1200" dirty="0" smtClean="0">
                <a:solidFill>
                  <a:schemeClr val="tx1"/>
                </a:solidFill>
                <a:latin typeface="+mn-lt"/>
                <a:ea typeface="+mn-ea"/>
                <a:cs typeface="+mn-cs"/>
              </a:rPr>
              <a:t> $c </a:t>
            </a:r>
            <a:r>
              <a:rPr lang="en-US" dirty="0" smtClean="0"/>
              <a:t>edited by </a:t>
            </a:r>
            <a:r>
              <a:rPr lang="en-US" dirty="0" err="1" smtClean="0"/>
              <a:t>Guozhu</a:t>
            </a:r>
            <a:r>
              <a:rPr lang="en-US" dirty="0" smtClean="0"/>
              <a:t> Dong and James Bailey.  </a:t>
            </a:r>
            <a:r>
              <a:rPr lang="en-US" dirty="0" smtClean="0">
                <a:sym typeface="Wingdings" pitchFamily="2" charset="2"/>
              </a:rPr>
              <a:t> all 13 based on single work</a:t>
            </a:r>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24</a:t>
            </a:fld>
            <a:endParaRPr lang="en-US" dirty="0"/>
          </a:p>
        </p:txBody>
      </p:sp>
    </p:spTree>
    <p:extLst>
      <p:ext uri="{BB962C8B-B14F-4D97-AF65-F5344CB8AC3E}">
        <p14:creationId xmlns:p14="http://schemas.microsoft.com/office/powerpoint/2010/main" val="217995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Retrieve bibliographic records from </a:t>
            </a:r>
            <a:r>
              <a:rPr lang="en-US" sz="1200" kern="1200" dirty="0" err="1" smtClean="0">
                <a:solidFill>
                  <a:schemeClr val="tx1"/>
                </a:solidFill>
                <a:latin typeface="+mn-lt"/>
                <a:ea typeface="+mn-ea"/>
                <a:cs typeface="+mn-cs"/>
              </a:rPr>
              <a:t>WorldCat</a:t>
            </a:r>
            <a:r>
              <a:rPr lang="en-US" sz="1200" kern="1200" dirty="0" smtClean="0">
                <a:solidFill>
                  <a:schemeClr val="tx1"/>
                </a:solidFill>
                <a:latin typeface="+mn-lt"/>
                <a:ea typeface="+mn-ea"/>
                <a:cs typeface="+mn-cs"/>
              </a:rPr>
              <a:t> (2013) for the monographic literature of subject area,</a:t>
            </a:r>
            <a:r>
              <a:rPr lang="en-US" sz="1200" kern="1200" baseline="0" dirty="0" smtClean="0">
                <a:solidFill>
                  <a:schemeClr val="tx1"/>
                </a:solidFill>
                <a:latin typeface="+mn-lt"/>
                <a:ea typeface="+mn-ea"/>
                <a:cs typeface="+mn-cs"/>
              </a:rPr>
              <a:t> e.g., </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dd</a:t>
            </a:r>
            <a:r>
              <a:rPr lang="en-US" sz="1200" kern="1200" dirty="0" smtClean="0">
                <a:solidFill>
                  <a:schemeClr val="tx1"/>
                </a:solidFill>
                <a:latin typeface="+mn-lt"/>
                <a:ea typeface="+mn-ea"/>
                <a:cs typeface="+mn-cs"/>
              </a:rPr>
              <a:t>=[e.g.]78* and :</a:t>
            </a:r>
            <a:r>
              <a:rPr lang="en-US" sz="1200" kern="1200" dirty="0" err="1" smtClean="0">
                <a:solidFill>
                  <a:schemeClr val="tx1"/>
                </a:solidFill>
                <a:latin typeface="+mn-lt"/>
                <a:ea typeface="+mn-ea"/>
                <a:cs typeface="+mn-cs"/>
              </a:rPr>
              <a:t>dt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bks</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cs</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dlc</a:t>
            </a:r>
            <a:r>
              <a:rPr lang="en-US" sz="1200" kern="1200" dirty="0" smtClean="0">
                <a:solidFill>
                  <a:schemeClr val="tx1"/>
                </a:solidFill>
                <a:latin typeface="+mn-lt"/>
                <a:ea typeface="+mn-ea"/>
                <a:cs typeface="+mn-cs"/>
              </a:rPr>
              <a:t> not :</a:t>
            </a:r>
            <a:r>
              <a:rPr lang="en-US" sz="1200" kern="1200" dirty="0" err="1" smtClean="0">
                <a:solidFill>
                  <a:schemeClr val="tx1"/>
                </a:solidFill>
                <a:latin typeface="+mn-lt"/>
                <a:ea typeface="+mn-ea"/>
                <a:cs typeface="+mn-cs"/>
              </a:rPr>
              <a:t>su</a:t>
            </a:r>
            <a:r>
              <a:rPr lang="en-US" sz="1200" kern="1200" dirty="0" smtClean="0">
                <a:solidFill>
                  <a:schemeClr val="tx1"/>
                </a:solidFill>
                <a:latin typeface="+mn-lt"/>
                <a:ea typeface="+mn-ea"/>
                <a:cs typeface="+mn-cs"/>
              </a:rPr>
              <a:t>=(biography or juvenile)</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Because occurrence of noun phrases in </a:t>
            </a:r>
            <a:r>
              <a:rPr lang="en-US" sz="1200" kern="1200" dirty="0" err="1" smtClean="0">
                <a:solidFill>
                  <a:schemeClr val="tx1"/>
                </a:solidFill>
                <a:latin typeface="+mn-lt"/>
                <a:ea typeface="+mn-ea"/>
                <a:cs typeface="+mn-cs"/>
              </a:rPr>
              <a:t>WordNet</a:t>
            </a:r>
            <a:r>
              <a:rPr lang="en-US" sz="1200" kern="1200" dirty="0" smtClean="0">
                <a:solidFill>
                  <a:schemeClr val="tx1"/>
                </a:solidFill>
                <a:latin typeface="+mn-lt"/>
                <a:ea typeface="+mn-ea"/>
                <a:cs typeface="+mn-cs"/>
              </a:rPr>
              <a:t> (2010), a lexical database for English, plays a critical role in the generalization process, simple heuristics will be used to identify strings of words in the title that might be or might contain noun phrases.  Words will be deleted from the end and then from the beginning of each string and matched against the </a:t>
            </a:r>
            <a:r>
              <a:rPr lang="en-US" sz="1200" kern="1200" dirty="0" err="1" smtClean="0">
                <a:solidFill>
                  <a:schemeClr val="tx1"/>
                </a:solidFill>
                <a:latin typeface="+mn-lt"/>
                <a:ea typeface="+mn-ea"/>
                <a:cs typeface="+mn-cs"/>
              </a:rPr>
              <a:t>WordNet</a:t>
            </a:r>
            <a:r>
              <a:rPr lang="en-US" sz="1200" kern="1200" dirty="0" smtClean="0">
                <a:solidFill>
                  <a:schemeClr val="tx1"/>
                </a:solidFill>
                <a:latin typeface="+mn-lt"/>
                <a:ea typeface="+mn-ea"/>
                <a:cs typeface="+mn-cs"/>
              </a:rPr>
              <a:t> noun index until a longest match is identified or no words remain.</a:t>
            </a:r>
          </a:p>
          <a:p>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25</a:t>
            </a:fld>
            <a:endParaRPr lang="en-US" dirty="0"/>
          </a:p>
        </p:txBody>
      </p:sp>
    </p:spTree>
    <p:extLst>
      <p:ext uri="{BB962C8B-B14F-4D97-AF65-F5344CB8AC3E}">
        <p14:creationId xmlns:p14="http://schemas.microsoft.com/office/powerpoint/2010/main" val="3708287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29</a:t>
            </a:fld>
            <a:endParaRPr lang="en-US" dirty="0"/>
          </a:p>
        </p:txBody>
      </p:sp>
    </p:spTree>
    <p:extLst>
      <p:ext uri="{BB962C8B-B14F-4D97-AF65-F5344CB8AC3E}">
        <p14:creationId xmlns:p14="http://schemas.microsoft.com/office/powerpoint/2010/main" val="3295215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1000 </a:t>
            </a:r>
            <a:r>
              <a:rPr lang="en-US" dirty="0" err="1" smtClean="0"/>
              <a:t>kB</a:t>
            </a:r>
            <a:r>
              <a:rPr lang="en-US" dirty="0" smtClean="0"/>
              <a:t> </a:t>
            </a:r>
            <a:r>
              <a:rPr lang="en-US" dirty="0" smtClean="0">
                <a:hlinkClick r:id="rId3" tooltip="Kilobyte"/>
              </a:rPr>
              <a:t>kilobyte</a:t>
            </a:r>
            <a:r>
              <a:rPr lang="en-US" dirty="0" smtClean="0"/>
              <a:t>; 1000</a:t>
            </a:r>
            <a:r>
              <a:rPr lang="en-US" baseline="30000" dirty="0" smtClean="0"/>
              <a:t>2</a:t>
            </a:r>
            <a:r>
              <a:rPr lang="en-US" dirty="0" smtClean="0"/>
              <a:t> MB </a:t>
            </a:r>
            <a:r>
              <a:rPr lang="en-US" dirty="0" smtClean="0">
                <a:hlinkClick r:id="rId4" tooltip="Megabyte"/>
              </a:rPr>
              <a:t>megabyte</a:t>
            </a:r>
            <a:r>
              <a:rPr lang="en-US" dirty="0" smtClean="0"/>
              <a:t>;</a:t>
            </a:r>
            <a:r>
              <a:rPr lang="en-US" baseline="0" dirty="0" smtClean="0"/>
              <a:t> </a:t>
            </a:r>
            <a:r>
              <a:rPr lang="en-US" dirty="0" smtClean="0"/>
              <a:t>1000</a:t>
            </a:r>
            <a:r>
              <a:rPr lang="en-US" baseline="30000" dirty="0" smtClean="0"/>
              <a:t>3</a:t>
            </a:r>
            <a:r>
              <a:rPr lang="en-US" dirty="0" smtClean="0"/>
              <a:t> GB </a:t>
            </a:r>
            <a:r>
              <a:rPr lang="en-US" dirty="0" smtClean="0">
                <a:hlinkClick r:id="rId5" tooltip="Gigabyte"/>
              </a:rPr>
              <a:t>gigabyte</a:t>
            </a:r>
            <a:r>
              <a:rPr lang="en-US" dirty="0" smtClean="0"/>
              <a:t>;</a:t>
            </a:r>
            <a:r>
              <a:rPr lang="en-US" baseline="0" dirty="0" smtClean="0"/>
              <a:t> </a:t>
            </a:r>
            <a:r>
              <a:rPr lang="en-US" dirty="0" smtClean="0"/>
              <a:t>1000</a:t>
            </a:r>
            <a:r>
              <a:rPr lang="en-US" baseline="30000" dirty="0" smtClean="0"/>
              <a:t>4</a:t>
            </a:r>
            <a:r>
              <a:rPr lang="en-US" dirty="0" smtClean="0"/>
              <a:t> TB </a:t>
            </a:r>
            <a:r>
              <a:rPr lang="en-US" dirty="0" smtClean="0">
                <a:hlinkClick r:id="rId6" tooltip="Terabyte"/>
              </a:rPr>
              <a:t>terabyte</a:t>
            </a:r>
            <a:r>
              <a:rPr lang="en-US" dirty="0" smtClean="0"/>
              <a:t>;</a:t>
            </a:r>
            <a:r>
              <a:rPr lang="en-US" baseline="0" dirty="0" smtClean="0"/>
              <a:t> </a:t>
            </a:r>
            <a:r>
              <a:rPr lang="en-US" dirty="0" smtClean="0"/>
              <a:t>1000</a:t>
            </a:r>
            <a:r>
              <a:rPr lang="en-US" baseline="30000" dirty="0" smtClean="0"/>
              <a:t>5</a:t>
            </a:r>
            <a:r>
              <a:rPr lang="en-US" dirty="0" smtClean="0"/>
              <a:t> PB </a:t>
            </a:r>
            <a:r>
              <a:rPr lang="en-US" dirty="0" err="1" smtClean="0">
                <a:hlinkClick r:id="rId7" tooltip="Petabyte"/>
              </a:rPr>
              <a:t>petabyte</a:t>
            </a:r>
            <a:r>
              <a:rPr lang="en-US" dirty="0" smtClean="0"/>
              <a:t>;</a:t>
            </a:r>
            <a:r>
              <a:rPr lang="en-US" baseline="0" dirty="0" smtClean="0"/>
              <a:t> </a:t>
            </a:r>
            <a:r>
              <a:rPr lang="en-US" b="1" dirty="0" smtClean="0"/>
              <a:t>1000</a:t>
            </a:r>
            <a:r>
              <a:rPr lang="en-US" b="1" baseline="30000" dirty="0" smtClean="0"/>
              <a:t>6</a:t>
            </a:r>
            <a:r>
              <a:rPr lang="en-US" b="1" dirty="0" smtClean="0"/>
              <a:t> EB </a:t>
            </a:r>
            <a:r>
              <a:rPr lang="en-US" b="1" dirty="0" err="1" smtClean="0"/>
              <a:t>exabyte</a:t>
            </a:r>
            <a:r>
              <a:rPr lang="en-US" b="1" dirty="0" smtClean="0"/>
              <a:t> ; </a:t>
            </a:r>
            <a:r>
              <a:rPr lang="en-US" dirty="0" smtClean="0"/>
              <a:t>1000</a:t>
            </a:r>
            <a:r>
              <a:rPr lang="en-US" baseline="30000" dirty="0" smtClean="0"/>
              <a:t>7</a:t>
            </a:r>
            <a:r>
              <a:rPr lang="en-US" dirty="0" smtClean="0"/>
              <a:t> ZB </a:t>
            </a:r>
            <a:r>
              <a:rPr lang="en-US" dirty="0" err="1" smtClean="0">
                <a:hlinkClick r:id="rId8" tooltip="Zettabyte"/>
              </a:rPr>
              <a:t>zettabyte</a:t>
            </a:r>
            <a:r>
              <a:rPr lang="en-US" dirty="0" smtClean="0"/>
              <a:t>;</a:t>
            </a:r>
            <a:r>
              <a:rPr lang="en-US" baseline="0" dirty="0" smtClean="0"/>
              <a:t> </a:t>
            </a:r>
            <a:r>
              <a:rPr lang="en-US" dirty="0" smtClean="0"/>
              <a:t>1000</a:t>
            </a:r>
            <a:r>
              <a:rPr lang="en-US" baseline="30000" dirty="0" smtClean="0"/>
              <a:t>8</a:t>
            </a:r>
            <a:r>
              <a:rPr lang="en-US" dirty="0" smtClean="0"/>
              <a:t> YB </a:t>
            </a:r>
            <a:r>
              <a:rPr lang="en-US" dirty="0" err="1" smtClean="0">
                <a:hlinkClick r:id="rId9" tooltip="Yottabyte"/>
              </a:rPr>
              <a:t>yottabyte</a:t>
            </a:r>
            <a:endParaRPr lang="en-US" dirty="0" smtClean="0"/>
          </a:p>
          <a:p>
            <a:endParaRPr lang="en-US" dirty="0" smtClean="0"/>
          </a:p>
          <a:p>
            <a:r>
              <a:rPr lang="en-US" dirty="0" smtClean="0"/>
              <a:t>LC commonly estimated at 10 terabytes for all printed material. Recent estimates of the size including audio, video, and digital materials is from 3 </a:t>
            </a:r>
            <a:r>
              <a:rPr lang="en-US" dirty="0" err="1" smtClean="0"/>
              <a:t>petabytes</a:t>
            </a:r>
            <a:r>
              <a:rPr lang="en-US" dirty="0" smtClean="0"/>
              <a:t> to 20 </a:t>
            </a:r>
            <a:r>
              <a:rPr lang="en-US" dirty="0" err="1" smtClean="0"/>
              <a:t>petabytes</a:t>
            </a:r>
            <a:r>
              <a:rPr lang="en-US" dirty="0" smtClean="0"/>
              <a:t>.</a:t>
            </a:r>
          </a:p>
          <a:p>
            <a:r>
              <a:rPr lang="en-US" dirty="0" smtClean="0"/>
              <a:t>So, an </a:t>
            </a:r>
            <a:r>
              <a:rPr lang="en-US" dirty="0" err="1" smtClean="0"/>
              <a:t>exabyte</a:t>
            </a:r>
            <a:r>
              <a:rPr lang="en-US" dirty="0" smtClean="0"/>
              <a:t> could hold a hundred thousand times all the printed material, or 500 to 3,000 times all content of the Library of Congress.</a:t>
            </a:r>
          </a:p>
          <a:p>
            <a:endParaRPr lang="en-US" dirty="0" smtClean="0"/>
          </a:p>
          <a:p>
            <a:r>
              <a:rPr lang="en-US" dirty="0" smtClean="0"/>
              <a:t>Worldwide, </a:t>
            </a:r>
            <a:r>
              <a:rPr lang="en-US" dirty="0" err="1" smtClean="0"/>
              <a:t>exabytes</a:t>
            </a:r>
            <a:r>
              <a:rPr lang="en-US" dirty="0" smtClean="0"/>
              <a:t> of data created on</a:t>
            </a:r>
            <a:r>
              <a:rPr lang="en-US" baseline="0" dirty="0" smtClean="0"/>
              <a:t> daily basis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4</a:t>
            </a:fld>
            <a:endParaRPr lang="en-US" dirty="0"/>
          </a:p>
        </p:txBody>
      </p:sp>
    </p:spTree>
    <p:extLst>
      <p:ext uri="{BB962C8B-B14F-4D97-AF65-F5344CB8AC3E}">
        <p14:creationId xmlns:p14="http://schemas.microsoft.com/office/powerpoint/2010/main" val="3164472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Standard interoperability issue:  If the same fact comes</a:t>
            </a:r>
            <a:r>
              <a:rPr lang="en-US" baseline="0" dirty="0" smtClean="0"/>
              <a:t> from different sources, reflecting different perspectives, using different standards, will it be recognized as the same fact?</a:t>
            </a:r>
          </a:p>
          <a:p>
            <a:r>
              <a:rPr lang="en-US" baseline="0" dirty="0" smtClean="0"/>
              <a:t>In addition to the use of diff </a:t>
            </a:r>
            <a:r>
              <a:rPr lang="en-US" baseline="0" dirty="0" err="1" smtClean="0"/>
              <a:t>stds</a:t>
            </a:r>
            <a:r>
              <a:rPr lang="en-US" baseline="0" dirty="0" smtClean="0"/>
              <a:t>, which might lead to </a:t>
            </a:r>
            <a:r>
              <a:rPr lang="en-US" baseline="0" dirty="0" smtClean="0">
                <a:sym typeface="Wingdings" pitchFamily="2" charset="2"/>
              </a:rPr>
              <a:t>diff data structures, we may have unstructured (e.g., full text) or partially structured data in which it’s difficult to isolate data </a:t>
            </a:r>
            <a:r>
              <a:rPr lang="en-US" baseline="0" dirty="0" err="1" smtClean="0">
                <a:sym typeface="Wingdings" pitchFamily="2" charset="2"/>
              </a:rPr>
              <a:t>elts</a:t>
            </a:r>
            <a:r>
              <a:rPr lang="en-US" baseline="0" dirty="0" smtClean="0">
                <a:sym typeface="Wingdings" pitchFamily="2" charset="2"/>
              </a:rPr>
              <a:t>.  (For example, Tina </a:t>
            </a:r>
            <a:r>
              <a:rPr lang="en-US" baseline="0" dirty="0" err="1" smtClean="0">
                <a:sym typeface="Wingdings" pitchFamily="2" charset="2"/>
              </a:rPr>
              <a:t>Mengel</a:t>
            </a:r>
            <a:r>
              <a:rPr lang="en-US" baseline="0" dirty="0" smtClean="0">
                <a:sym typeface="Wingdings" pitchFamily="2" charset="2"/>
              </a:rPr>
              <a:t>—sometimes difficult to isolate topics in DDC classification data.)</a:t>
            </a:r>
          </a:p>
          <a:p>
            <a:pPr marL="0" marR="0" lvl="2" indent="0" algn="l" defTabSz="457200" rtl="0" eaLnBrk="0" fontAlgn="base" latinLnBrk="0" hangingPunct="0">
              <a:lnSpc>
                <a:spcPct val="100000"/>
              </a:lnSpc>
              <a:spcBef>
                <a:spcPct val="30000"/>
              </a:spcBef>
              <a:spcAft>
                <a:spcPct val="0"/>
              </a:spcAft>
              <a:buClrTx/>
              <a:buSzTx/>
              <a:buFontTx/>
              <a:buNone/>
              <a:tabLst/>
              <a:defRPr/>
            </a:pPr>
            <a:r>
              <a:rPr lang="en-US" sz="2400" dirty="0" smtClean="0"/>
              <a:t>Semantically related datasets</a:t>
            </a:r>
            <a:r>
              <a:rPr lang="en-US" sz="1200" dirty="0" smtClean="0"/>
              <a:t>—conceptually</a:t>
            </a:r>
            <a:r>
              <a:rPr lang="en-US" sz="1200" baseline="0" dirty="0" smtClean="0"/>
              <a:t> like a relational DB, but without the foreign keys that allow one to join data from diff tables/</a:t>
            </a:r>
            <a:r>
              <a:rPr lang="en-US" sz="1200" baseline="0" dirty="0" err="1" smtClean="0"/>
              <a:t>rltns</a:t>
            </a:r>
            <a:r>
              <a:rPr lang="en-US" sz="1200" baseline="0" dirty="0" smtClean="0"/>
              <a:t>/</a:t>
            </a:r>
            <a:r>
              <a:rPr lang="en-US" sz="1200" baseline="0" dirty="0" err="1" smtClean="0"/>
              <a:t>srcs</a:t>
            </a:r>
            <a:endParaRPr lang="en-US" sz="2400" dirty="0" smtClean="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5</a:t>
            </a:fld>
            <a:endParaRPr lang="en-US" dirty="0"/>
          </a:p>
        </p:txBody>
      </p:sp>
    </p:spTree>
    <p:extLst>
      <p:ext uri="{BB962C8B-B14F-4D97-AF65-F5344CB8AC3E}">
        <p14:creationId xmlns:p14="http://schemas.microsoft.com/office/powerpoint/2010/main" val="1089717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smtClean="0"/>
              <a:t>“A day (a</a:t>
            </a:r>
            <a:r>
              <a:rPr lang="en-US" baseline="0" dirty="0" smtClean="0"/>
              <a:t> 24-hour period) consists of a day (a period of light) and a night (a period of darkness).”  In a similar way, </a:t>
            </a:r>
            <a:r>
              <a:rPr lang="en-US" baseline="0" dirty="0" err="1" smtClean="0"/>
              <a:t>WorldCat</a:t>
            </a:r>
            <a:r>
              <a:rPr lang="en-US" baseline="0" dirty="0" smtClean="0"/>
              <a:t> consists of </a:t>
            </a:r>
            <a:r>
              <a:rPr lang="en-US" baseline="0" dirty="0" err="1" smtClean="0"/>
              <a:t>WorldCat</a:t>
            </a:r>
            <a:r>
              <a:rPr lang="en-US" baseline="0" dirty="0" smtClean="0"/>
              <a:t> and numerous other data resources.</a:t>
            </a:r>
          </a:p>
          <a:p>
            <a:endParaRPr lang="en-US" baseline="0" dirty="0" smtClean="0"/>
          </a:p>
          <a:p>
            <a:r>
              <a:rPr lang="en-US" b="1" dirty="0" smtClean="0"/>
              <a:t>A foundation of shared data</a:t>
            </a:r>
          </a:p>
          <a:p>
            <a:r>
              <a:rPr lang="en-US" dirty="0" err="1" smtClean="0"/>
              <a:t>WorldCat</a:t>
            </a:r>
            <a:r>
              <a:rPr lang="en-US" dirty="0" smtClean="0"/>
              <a:t> represents a “collective collection” of the world’s libraries, built through the contributions of librarians, expanded and enhanced through individual, regional and national programs. </a:t>
            </a:r>
            <a:r>
              <a:rPr lang="en-US" dirty="0" err="1" smtClean="0"/>
              <a:t>WorldCat</a:t>
            </a:r>
            <a:r>
              <a:rPr lang="en-US" dirty="0" smtClean="0"/>
              <a:t> represents the electronic and digital materials most in demand by information seekers, as well as the important, unique items found only in local libraries.</a:t>
            </a:r>
          </a:p>
          <a:p>
            <a:r>
              <a:rPr lang="en-US" dirty="0" err="1" smtClean="0"/>
              <a:t>WorldCat</a:t>
            </a:r>
            <a:r>
              <a:rPr lang="en-US" dirty="0" smtClean="0"/>
              <a:t> connects library users to hundreds of millions of electronic resources, including e-books, licensed databases, online periodicals and collections of digital items. </a:t>
            </a:r>
            <a:r>
              <a:rPr lang="en-US" dirty="0" smtClean="0">
                <a:hlinkClick r:id="rId3"/>
              </a:rPr>
              <a:t>The </a:t>
            </a:r>
            <a:r>
              <a:rPr lang="en-US" dirty="0" err="1" smtClean="0">
                <a:hlinkClick r:id="rId3"/>
              </a:rPr>
              <a:t>WorldCat</a:t>
            </a:r>
            <a:r>
              <a:rPr lang="en-US" dirty="0" smtClean="0">
                <a:hlinkClick r:id="rId3"/>
              </a:rPr>
              <a:t> knowledge base</a:t>
            </a:r>
            <a:r>
              <a:rPr lang="en-US" dirty="0" smtClean="0"/>
              <a:t> combines data about your library’s electronic resources and linking features that enable access to the content and help you manage the workflows associated with these materials.</a:t>
            </a:r>
          </a:p>
          <a:p>
            <a:r>
              <a:rPr lang="en-US" dirty="0" smtClean="0"/>
              <a:t>As the needs of libraries and their users expand, OCLC is working with libraries to collect, manage and share new types of library data.</a:t>
            </a:r>
          </a:p>
          <a:p>
            <a:r>
              <a:rPr lang="en-US" dirty="0" smtClean="0"/>
              <a:t>More data about the library’s “collective collection”: e-books and licensed materials, special collections, open access materials</a:t>
            </a:r>
          </a:p>
          <a:p>
            <a:r>
              <a:rPr lang="en-US" dirty="0" smtClean="0"/>
              <a:t>More institutional data: vendor records, patron data and library information, such as open hours and lending policies</a:t>
            </a:r>
          </a:p>
          <a:p>
            <a:r>
              <a:rPr lang="en-US" dirty="0" smtClean="0"/>
              <a:t>Transactional and workflow data: acquisitions and circulations data, resolver transactions, knowledge base transactions, search and interlibrary lending</a:t>
            </a:r>
          </a:p>
          <a:p>
            <a:endParaRPr lang="en-US" dirty="0" smtClean="0"/>
          </a:p>
          <a:p>
            <a:r>
              <a:rPr lang="en-US" dirty="0" smtClean="0"/>
              <a:t>Vendor records</a:t>
            </a:r>
          </a:p>
          <a:p>
            <a:r>
              <a:rPr lang="en-US" dirty="0" smtClean="0"/>
              <a:t>Databases and Collections List - http://www.oclc.org/worldcatlocal/overview/content/dblist/WorldCat_Local_Content_List.xls </a:t>
            </a:r>
          </a:p>
          <a:p>
            <a:r>
              <a:rPr lang="en-US" dirty="0" smtClean="0"/>
              <a:t>A list of all of the databases and vendor record collections that are available through </a:t>
            </a:r>
            <a:r>
              <a:rPr lang="en-US" dirty="0" err="1" smtClean="0"/>
              <a:t>worldcat</a:t>
            </a:r>
            <a:r>
              <a:rPr lang="en-US" dirty="0" smtClean="0"/>
              <a:t> local. </a:t>
            </a:r>
          </a:p>
          <a:p>
            <a:r>
              <a:rPr lang="en-US" dirty="0" smtClean="0"/>
              <a:t>List of frequently requested databases and vendor records - http://www.oclc.org/worldcatlocal/overview/content/WorldCat_Local_Requested_Content.xls </a:t>
            </a:r>
          </a:p>
          <a:p>
            <a:r>
              <a:rPr lang="en-US" dirty="0" smtClean="0"/>
              <a:t>List of databases that are requested by libraries that we don't yet have available through </a:t>
            </a:r>
            <a:r>
              <a:rPr lang="en-US" dirty="0" err="1" smtClean="0"/>
              <a:t>WorldCat</a:t>
            </a:r>
            <a:r>
              <a:rPr lang="en-US" dirty="0" smtClean="0"/>
              <a:t> Local. </a:t>
            </a:r>
          </a:p>
          <a:p>
            <a:endParaRPr lang="en-US" dirty="0" smtClean="0"/>
          </a:p>
          <a:p>
            <a:r>
              <a:rPr lang="en-US" dirty="0" err="1" smtClean="0"/>
              <a:t>WorldCat</a:t>
            </a:r>
            <a:r>
              <a:rPr lang="en-US" dirty="0" smtClean="0"/>
              <a:t> Local gives your users the ability to search more than 1.304 billion items in a wide variety of formats:</a:t>
            </a:r>
          </a:p>
          <a:p>
            <a:r>
              <a:rPr lang="en-US" b="1" dirty="0" smtClean="0"/>
              <a:t>Journals:</a:t>
            </a:r>
            <a:r>
              <a:rPr lang="en-US" dirty="0" smtClean="0"/>
              <a:t> More than 91,495 journals represented from sources including </a:t>
            </a:r>
            <a:r>
              <a:rPr lang="en-US" dirty="0" err="1" smtClean="0"/>
              <a:t>ArticleFirst</a:t>
            </a:r>
            <a:r>
              <a:rPr lang="en-US" dirty="0" smtClean="0"/>
              <a:t>, MEDLINE, ERIC, British Library Inside Serials, </a:t>
            </a:r>
            <a:r>
              <a:rPr lang="en-US" dirty="0" err="1" smtClean="0"/>
              <a:t>PapersFirst</a:t>
            </a:r>
            <a:r>
              <a:rPr lang="en-US" dirty="0" smtClean="0"/>
              <a:t>, </a:t>
            </a:r>
            <a:r>
              <a:rPr lang="en-US" dirty="0" err="1" smtClean="0"/>
              <a:t>ProceedingsFirst</a:t>
            </a:r>
            <a:r>
              <a:rPr lang="en-US" dirty="0" smtClean="0"/>
              <a:t>, JSTOR, </a:t>
            </a:r>
            <a:r>
              <a:rPr lang="en-US" dirty="0" err="1" smtClean="0"/>
              <a:t>OAIster</a:t>
            </a:r>
            <a:r>
              <a:rPr lang="en-US" dirty="0" smtClean="0"/>
              <a:t> and Elsevier.</a:t>
            </a:r>
          </a:p>
          <a:p>
            <a:r>
              <a:rPr lang="en-US" b="1" dirty="0" smtClean="0"/>
              <a:t>Databases:</a:t>
            </a:r>
            <a:r>
              <a:rPr lang="en-US" dirty="0" smtClean="0"/>
              <a:t> A central index of content from multiple sources provides faster, more efficient results. View databases by name, subscription provider, central index availability or remote index inclusion.</a:t>
            </a:r>
          </a:p>
          <a:p>
            <a:r>
              <a:rPr lang="en-US" b="1" dirty="0" smtClean="0"/>
              <a:t>eBooks:</a:t>
            </a:r>
            <a:r>
              <a:rPr lang="en-US" dirty="0" smtClean="0"/>
              <a:t> More than 15+ million titles from current partners (including </a:t>
            </a:r>
            <a:r>
              <a:rPr lang="en-US" dirty="0" err="1" smtClean="0"/>
              <a:t>NetLibrary</a:t>
            </a:r>
            <a:r>
              <a:rPr lang="en-US" dirty="0" smtClean="0"/>
              <a:t>, </a:t>
            </a:r>
            <a:r>
              <a:rPr lang="en-US" dirty="0" err="1" smtClean="0"/>
              <a:t>ebrary</a:t>
            </a:r>
            <a:r>
              <a:rPr lang="en-US" dirty="0" smtClean="0"/>
              <a:t> and </a:t>
            </a:r>
            <a:r>
              <a:rPr lang="en-US" dirty="0" err="1" smtClean="0"/>
              <a:t>myiLibrary</a:t>
            </a:r>
            <a:r>
              <a:rPr lang="en-US" dirty="0" smtClean="0"/>
              <a:t>), as well as records from publishers, those contributed directly by member libraries, and records for public domain eBooks from sources such as the Google Books Project.</a:t>
            </a:r>
          </a:p>
          <a:p>
            <a:r>
              <a:rPr lang="en-US" b="1" dirty="0" smtClean="0"/>
              <a:t>Special collections:</a:t>
            </a:r>
            <a:r>
              <a:rPr lang="en-US" dirty="0" smtClean="0"/>
              <a:t> Unique collections from leading institutional repositories and archives such as </a:t>
            </a:r>
            <a:r>
              <a:rPr lang="en-US" dirty="0" err="1" smtClean="0"/>
              <a:t>OAIster</a:t>
            </a:r>
            <a:r>
              <a:rPr lang="en-US" dirty="0" smtClean="0"/>
              <a:t> and </a:t>
            </a:r>
            <a:r>
              <a:rPr lang="en-US" dirty="0" err="1" smtClean="0"/>
              <a:t>ArchiveGrid</a:t>
            </a:r>
            <a:r>
              <a:rPr lang="en-US" dirty="0" smtClean="0"/>
              <a:t> connect users to rare and scholarly materials.</a:t>
            </a:r>
          </a:p>
          <a:p>
            <a:r>
              <a:rPr lang="en-US" b="1" dirty="0" smtClean="0"/>
              <a:t>Open Access content:</a:t>
            </a:r>
            <a:r>
              <a:rPr lang="en-US" dirty="0" smtClean="0"/>
              <a:t> 8+ million records of open-access full text content from repositories that include </a:t>
            </a:r>
            <a:r>
              <a:rPr lang="en-US" dirty="0" err="1" smtClean="0"/>
              <a:t>HathiTrust</a:t>
            </a:r>
            <a:r>
              <a:rPr lang="en-US" dirty="0" smtClean="0"/>
              <a:t>, Google Books, </a:t>
            </a:r>
            <a:r>
              <a:rPr lang="en-US" dirty="0" err="1" smtClean="0"/>
              <a:t>OAIster</a:t>
            </a:r>
            <a:r>
              <a:rPr lang="en-US" dirty="0" smtClean="0"/>
              <a:t>, JSTOR Early Content Online, NDLTD: the Networked Digital Library of Theses and Dissertations.</a:t>
            </a:r>
          </a:p>
          <a:p>
            <a:r>
              <a:rPr lang="en-US" b="1" dirty="0" smtClean="0"/>
              <a:t>Evaluative content:</a:t>
            </a:r>
            <a:r>
              <a:rPr lang="en-US" dirty="0" smtClean="0"/>
              <a:t> More than 35+ million data elements (Tables of Contents, cover art, summaries, etc.). Libraries may also choose to surface content from </a:t>
            </a:r>
            <a:r>
              <a:rPr lang="en-US" dirty="0" err="1" smtClean="0"/>
              <a:t>Syndetic</a:t>
            </a:r>
            <a:r>
              <a:rPr lang="en-US" dirty="0" smtClean="0"/>
              <a:t> Solutions through their sites.</a:t>
            </a:r>
          </a:p>
          <a:p>
            <a:r>
              <a:rPr lang="en-US" b="1" dirty="0" smtClean="0"/>
              <a:t>Vendor records:</a:t>
            </a:r>
            <a:r>
              <a:rPr lang="en-US" dirty="0" smtClean="0"/>
              <a:t> OCLC works with publishers to add vendor records for materials already licensed by </a:t>
            </a:r>
            <a:r>
              <a:rPr lang="en-US" dirty="0" err="1" smtClean="0"/>
              <a:t>WorldCat</a:t>
            </a:r>
            <a:r>
              <a:rPr lang="en-US" dirty="0" smtClean="0"/>
              <a:t> Local libraries.</a:t>
            </a:r>
          </a:p>
          <a:p>
            <a:r>
              <a:rPr lang="en-US" b="1" dirty="0" smtClean="0"/>
              <a:t>Knowledge base data:</a:t>
            </a:r>
            <a:r>
              <a:rPr lang="en-US" dirty="0" smtClean="0"/>
              <a:t> Electronic resource ownership information in the new </a:t>
            </a:r>
            <a:r>
              <a:rPr lang="en-US" dirty="0" err="1" smtClean="0"/>
              <a:t>WorldCat</a:t>
            </a:r>
            <a:r>
              <a:rPr lang="en-US" dirty="0" smtClean="0"/>
              <a:t> knowledge base delivers one-click access to electronic articles from </a:t>
            </a:r>
            <a:r>
              <a:rPr lang="en-US" dirty="0" err="1" smtClean="0"/>
              <a:t>WorldCat</a:t>
            </a:r>
            <a:r>
              <a:rPr lang="en-US" dirty="0" smtClean="0"/>
              <a:t> Local search results.</a:t>
            </a:r>
          </a:p>
          <a:p>
            <a:endParaRPr lang="en-US" dirty="0" smtClean="0"/>
          </a:p>
          <a:p>
            <a:endParaRPr lang="en-US" dirty="0" smtClean="0"/>
          </a:p>
          <a:p>
            <a:pPr rtl="0"/>
            <a:r>
              <a:rPr lang="en-US" dirty="0" err="1" smtClean="0"/>
              <a:t>WorldCat</a:t>
            </a:r>
            <a:r>
              <a:rPr lang="en-US" dirty="0" smtClean="0"/>
              <a:t> knowledge base:  </a:t>
            </a:r>
            <a:r>
              <a:rPr lang="en-US" dirty="0" smtClean="0">
                <a:hlinkClick r:id="rId3"/>
              </a:rPr>
              <a:t>The </a:t>
            </a:r>
            <a:r>
              <a:rPr lang="en-US" dirty="0" err="1" smtClean="0">
                <a:hlinkClick r:id="rId3"/>
              </a:rPr>
              <a:t>WorldCat</a:t>
            </a:r>
            <a:r>
              <a:rPr lang="en-US" dirty="0" smtClean="0">
                <a:hlinkClick r:id="rId3"/>
              </a:rPr>
              <a:t> knowledge base</a:t>
            </a:r>
            <a:r>
              <a:rPr lang="en-US" dirty="0" smtClean="0"/>
              <a:t> combines data about your library’s electronic resources and linking features that enable access to the content and help you manage the workflows associated with these materials.  /  </a:t>
            </a:r>
            <a:r>
              <a:rPr lang="en-US" sz="1200" kern="1200" dirty="0" smtClean="0">
                <a:solidFill>
                  <a:schemeClr val="tx1"/>
                </a:solidFill>
                <a:latin typeface="+mn-lt"/>
                <a:ea typeface="+mn-ea"/>
                <a:cs typeface="+mn-cs"/>
              </a:rPr>
              <a:t>The </a:t>
            </a:r>
            <a:r>
              <a:rPr lang="en-US" sz="1200" kern="1200" dirty="0" err="1" smtClean="0">
                <a:solidFill>
                  <a:schemeClr val="tx1"/>
                </a:solidFill>
                <a:latin typeface="+mn-lt"/>
                <a:ea typeface="+mn-ea"/>
                <a:cs typeface="+mn-cs"/>
              </a:rPr>
              <a:t>WorldCat</a:t>
            </a:r>
            <a:r>
              <a:rPr lang="en-US" sz="1200" kern="1200" dirty="0" smtClean="0">
                <a:solidFill>
                  <a:schemeClr val="tx1"/>
                </a:solidFill>
                <a:latin typeface="+mn-lt"/>
                <a:ea typeface="+mn-ea"/>
                <a:cs typeface="+mn-cs"/>
              </a:rPr>
              <a:t> knowledge base provides access to records for electronic materials from numerous providers.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6</a:t>
            </a:fld>
            <a:endParaRPr lang="en-US" dirty="0"/>
          </a:p>
        </p:txBody>
      </p:sp>
    </p:spTree>
    <p:extLst>
      <p:ext uri="{BB962C8B-B14F-4D97-AF65-F5344CB8AC3E}">
        <p14:creationId xmlns:p14="http://schemas.microsoft.com/office/powerpoint/2010/main" val="4037806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big data is not your big data.  Volume and velocity of data in </a:t>
            </a:r>
            <a:r>
              <a:rPr lang="en-US" dirty="0" err="1" smtClean="0"/>
              <a:t>WorldCat</a:t>
            </a:r>
            <a:r>
              <a:rPr lang="en-US" dirty="0" smtClean="0"/>
              <a:t> does not compete with volume and velocity in Twitter.  However, for the bibliographic world, </a:t>
            </a:r>
            <a:r>
              <a:rPr lang="en-US" dirty="0" err="1" smtClean="0"/>
              <a:t>WorldCat</a:t>
            </a:r>
            <a:r>
              <a:rPr lang="en-US" dirty="0" smtClean="0"/>
              <a:t> is big data, probably more than anything else out there.</a:t>
            </a:r>
          </a:p>
          <a:p>
            <a:endParaRPr lang="en-US" dirty="0" smtClean="0"/>
          </a:p>
          <a:p>
            <a:r>
              <a:rPr lang="en-US" dirty="0" smtClean="0"/>
              <a:t>Early in OCLC’s life—back when OC stood for Ohio Colleges—the plan was for circulation</a:t>
            </a:r>
            <a:r>
              <a:rPr lang="en-US" baseline="0" dirty="0" smtClean="0"/>
              <a:t> and ILL to be handled through OCLC, but the infrastructure wasn’t there to support such a possibility.  If large numbers of libraries go the </a:t>
            </a:r>
            <a:r>
              <a:rPr lang="en-US" baseline="0" dirty="0" err="1" smtClean="0"/>
              <a:t>WorldShare</a:t>
            </a:r>
            <a:r>
              <a:rPr lang="en-US" baseline="0" dirty="0" smtClean="0"/>
              <a:t> Mgmt </a:t>
            </a:r>
            <a:r>
              <a:rPr lang="en-US" baseline="0" dirty="0" err="1" smtClean="0"/>
              <a:t>Svcs</a:t>
            </a:r>
            <a:r>
              <a:rPr lang="en-US" baseline="0" dirty="0" smtClean="0"/>
              <a:t> route, </a:t>
            </a:r>
            <a:r>
              <a:rPr lang="en-US" baseline="0" dirty="0" err="1" smtClean="0"/>
              <a:t>WorldCat</a:t>
            </a:r>
            <a:r>
              <a:rPr lang="en-US" baseline="0" dirty="0" smtClean="0"/>
              <a:t> could become big data in a more conventional sense.</a:t>
            </a:r>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7</a:t>
            </a:fld>
            <a:endParaRPr lang="en-US" dirty="0"/>
          </a:p>
        </p:txBody>
      </p:sp>
    </p:spTree>
    <p:extLst>
      <p:ext uri="{BB962C8B-B14F-4D97-AF65-F5344CB8AC3E}">
        <p14:creationId xmlns:p14="http://schemas.microsoft.com/office/powerpoint/2010/main" val="3987432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called for in the editorial rules</a:t>
            </a:r>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8</a:t>
            </a:fld>
            <a:endParaRPr lang="en-US" dirty="0"/>
          </a:p>
        </p:txBody>
      </p:sp>
    </p:spTree>
    <p:extLst>
      <p:ext uri="{BB962C8B-B14F-4D97-AF65-F5344CB8AC3E}">
        <p14:creationId xmlns:p14="http://schemas.microsoft.com/office/powerpoint/2010/main" val="1558510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Setting out a research agenda</a:t>
            </a:r>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9</a:t>
            </a:fld>
            <a:endParaRPr lang="en-US" dirty="0"/>
          </a:p>
        </p:txBody>
      </p:sp>
    </p:spTree>
    <p:extLst>
      <p:ext uri="{BB962C8B-B14F-4D97-AF65-F5344CB8AC3E}">
        <p14:creationId xmlns:p14="http://schemas.microsoft.com/office/powerpoint/2010/main" val="4272321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Should you remind people to keep in mind that these numbers represent manifestations (roughly), which could still (and – arguably – should) be clustered into works and “weighted” by holdings numbers?</a:t>
            </a:r>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12</a:t>
            </a:fld>
            <a:endParaRPr lang="en-US" dirty="0"/>
          </a:p>
        </p:txBody>
      </p:sp>
    </p:spTree>
    <p:extLst>
      <p:ext uri="{BB962C8B-B14F-4D97-AF65-F5344CB8AC3E}">
        <p14:creationId xmlns:p14="http://schemas.microsoft.com/office/powerpoint/2010/main" val="2939267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E853F7D-C3B9-4B40-B929-DE4E8A15462E}" type="slidenum">
              <a:rPr lang="en-US" smtClean="0"/>
              <a:pPr>
                <a:defRPr/>
              </a:pPr>
              <a:t>14</a:t>
            </a:fld>
            <a:endParaRPr lang="en-US" dirty="0"/>
          </a:p>
        </p:txBody>
      </p:sp>
    </p:spTree>
    <p:extLst>
      <p:ext uri="{BB962C8B-B14F-4D97-AF65-F5344CB8AC3E}">
        <p14:creationId xmlns:p14="http://schemas.microsoft.com/office/powerpoint/2010/main" val="3063077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11" descr="oclclogo-rings-transparent.png"/>
          <p:cNvPicPr>
            <a:picLocks noChangeAspect="1"/>
          </p:cNvPicPr>
          <p:nvPr userDrawn="1"/>
        </p:nvPicPr>
        <p:blipFill>
          <a:blip r:embed="rId2"/>
          <a:srcRect b="8763"/>
          <a:stretch>
            <a:fillRect/>
          </a:stretch>
        </p:blipFill>
        <p:spPr bwMode="auto">
          <a:xfrm>
            <a:off x="5326063" y="2852738"/>
            <a:ext cx="3513137" cy="3395662"/>
          </a:xfrm>
          <a:prstGeom prst="rect">
            <a:avLst/>
          </a:prstGeom>
          <a:noFill/>
          <a:ln w="9525">
            <a:noFill/>
            <a:miter lim="800000"/>
            <a:headEnd/>
            <a:tailEnd/>
          </a:ln>
        </p:spPr>
      </p:pic>
      <p:sp>
        <p:nvSpPr>
          <p:cNvPr id="14" name="Title 1"/>
          <p:cNvSpPr>
            <a:spLocks noGrp="1"/>
          </p:cNvSpPr>
          <p:nvPr>
            <p:ph type="ctrTitle"/>
          </p:nvPr>
        </p:nvSpPr>
        <p:spPr>
          <a:xfrm>
            <a:off x="685800" y="1523999"/>
            <a:ext cx="7772400" cy="2732725"/>
          </a:xfrm>
        </p:spPr>
        <p:txBody>
          <a:bodyPr tIns="0" bIns="0" anchor="t">
            <a:normAutofit/>
          </a:bodyPr>
          <a:lstStyle>
            <a:lvl1pPr algn="l">
              <a:defRPr sz="6000">
                <a:solidFill>
                  <a:schemeClr val="bg1"/>
                </a:solidFill>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685800" y="990216"/>
            <a:ext cx="7772400" cy="533784"/>
          </a:xfrm>
        </p:spPr>
        <p:txBody>
          <a:bodyPr>
            <a:norm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Text Placeholder 15"/>
          <p:cNvSpPr>
            <a:spLocks noGrp="1"/>
          </p:cNvSpPr>
          <p:nvPr>
            <p:ph type="body" sz="quarter" idx="14"/>
          </p:nvPr>
        </p:nvSpPr>
        <p:spPr>
          <a:xfrm>
            <a:off x="685800" y="245651"/>
            <a:ext cx="8153400" cy="491741"/>
          </a:xfrm>
        </p:spPr>
        <p:txBody>
          <a:bodyPr>
            <a:normAutofit/>
          </a:bodyPr>
          <a:lstStyle>
            <a:lvl1pPr marL="0" indent="0" algn="r">
              <a:spcBef>
                <a:spcPts val="1200"/>
              </a:spcBef>
              <a:buNone/>
              <a:defRPr sz="1400" baseline="0">
                <a:solidFill>
                  <a:srgbClr val="FFFFFF"/>
                </a:solidFill>
              </a:defRPr>
            </a:lvl1pPr>
          </a:lstStyle>
          <a:p>
            <a:pPr lvl="0"/>
            <a:r>
              <a:rPr lang="en-US" smtClean="0"/>
              <a:t>Click to edit Master text styles</a:t>
            </a:r>
          </a:p>
          <a:p>
            <a:pPr lvl="1"/>
            <a:r>
              <a:rPr lang="en-US" smtClean="0"/>
              <a:t>Second level</a:t>
            </a:r>
          </a:p>
        </p:txBody>
      </p:sp>
      <p:sp>
        <p:nvSpPr>
          <p:cNvPr id="17" name="Text Placeholder 15"/>
          <p:cNvSpPr>
            <a:spLocks noGrp="1"/>
          </p:cNvSpPr>
          <p:nvPr>
            <p:ph type="body" sz="quarter" idx="13"/>
          </p:nvPr>
        </p:nvSpPr>
        <p:spPr>
          <a:xfrm>
            <a:off x="685800" y="4256725"/>
            <a:ext cx="3693697" cy="457200"/>
          </a:xfrm>
        </p:spPr>
        <p:txBody>
          <a:bodyPr>
            <a:normAutofit/>
          </a:bodyPr>
          <a:lstStyle>
            <a:lvl1pPr marL="0" indent="0">
              <a:spcBef>
                <a:spcPts val="1200"/>
              </a:spcBef>
              <a:buNone/>
              <a:defRPr sz="2000">
                <a:solidFill>
                  <a:schemeClr val="bg1"/>
                </a:solidFill>
              </a:defRPr>
            </a:lvl1pPr>
          </a:lstStyle>
          <a:p>
            <a:pPr lvl="0"/>
            <a:r>
              <a:rPr lang="en-US" smtClean="0"/>
              <a:t>Click to edit Master text styles</a:t>
            </a:r>
          </a:p>
        </p:txBody>
      </p:sp>
      <p:sp>
        <p:nvSpPr>
          <p:cNvPr id="18" name="Text Placeholder 15"/>
          <p:cNvSpPr>
            <a:spLocks noGrp="1"/>
          </p:cNvSpPr>
          <p:nvPr>
            <p:ph type="body" sz="quarter" idx="15"/>
          </p:nvPr>
        </p:nvSpPr>
        <p:spPr>
          <a:xfrm>
            <a:off x="685800" y="4713925"/>
            <a:ext cx="3693697" cy="1305875"/>
          </a:xfrm>
        </p:spPr>
        <p:txBody>
          <a:bodyPr>
            <a:normAutofit/>
          </a:bodyPr>
          <a:lstStyle>
            <a:lvl1pPr marL="0" indent="0">
              <a:spcBef>
                <a:spcPts val="1200"/>
              </a:spcBef>
              <a:buNone/>
              <a:defRPr sz="1400">
                <a:solidFill>
                  <a:schemeClr val="bg1"/>
                </a:solidFill>
              </a:defRPr>
            </a:lvl1pPr>
          </a:lstStyle>
          <a:p>
            <a:pPr lvl="0"/>
            <a:r>
              <a:rPr lang="en-US" smtClean="0"/>
              <a:t>Click to edit Master text styles</a:t>
            </a:r>
          </a:p>
          <a:p>
            <a:pPr lvl="1"/>
            <a:r>
              <a:rPr lang="en-US" smtClean="0"/>
              <a:t>Second level</a:t>
            </a:r>
          </a:p>
        </p:txBody>
      </p:sp>
      <p:sp>
        <p:nvSpPr>
          <p:cNvPr id="9" name="Date Placeholder 3"/>
          <p:cNvSpPr>
            <a:spLocks noGrp="1"/>
          </p:cNvSpPr>
          <p:nvPr>
            <p:ph type="dt" sz="half" idx="16"/>
          </p:nvPr>
        </p:nvSpPr>
        <p:spPr/>
        <p:txBody>
          <a:bodyPr/>
          <a:lstStyle>
            <a:lvl1pPr>
              <a:defRPr/>
            </a:lvl1pPr>
          </a:lstStyle>
          <a:p>
            <a:pPr>
              <a:defRPr/>
            </a:pPr>
            <a:fld id="{AC3BB1D9-665E-45F9-ABB0-E1B238C126EF}" type="datetimeFigureOut">
              <a:rPr lang="en-US"/>
              <a:pPr>
                <a:defRPr/>
              </a:pPr>
              <a:t>11/2/2013</a:t>
            </a:fld>
            <a:endParaRPr lang="en-US" dirty="0"/>
          </a:p>
        </p:txBody>
      </p:sp>
      <p:sp>
        <p:nvSpPr>
          <p:cNvPr id="10" name="Footer Placeholder 4"/>
          <p:cNvSpPr>
            <a:spLocks noGrp="1"/>
          </p:cNvSpPr>
          <p:nvPr>
            <p:ph type="ftr" sz="quarter" idx="17"/>
          </p:nvPr>
        </p:nvSpPr>
        <p:spPr/>
        <p:txBody>
          <a:bodyPr/>
          <a:lstStyle>
            <a:lvl1pPr>
              <a:defRPr/>
            </a:lvl1pPr>
          </a:lstStyle>
          <a:p>
            <a:pPr>
              <a:defRPr/>
            </a:pPr>
            <a:endParaRPr lang="en-US"/>
          </a:p>
        </p:txBody>
      </p:sp>
      <p:sp>
        <p:nvSpPr>
          <p:cNvPr id="11" name="Slide Number Placeholder 5"/>
          <p:cNvSpPr>
            <a:spLocks noGrp="1"/>
          </p:cNvSpPr>
          <p:nvPr>
            <p:ph type="sldNum" sz="quarter" idx="18"/>
          </p:nvPr>
        </p:nvSpPr>
        <p:spPr/>
        <p:txBody>
          <a:bodyPr/>
          <a:lstStyle>
            <a:lvl1pPr>
              <a:defRPr/>
            </a:lvl1pPr>
          </a:lstStyle>
          <a:p>
            <a:pPr>
              <a:defRPr/>
            </a:pPr>
            <a:fld id="{BBC9DEB3-0326-4AB5-BEA8-78878BBBDAC3}" type="slidenum">
              <a:rPr lang="en-US"/>
              <a:pPr>
                <a:defRPr/>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Head and Open Layout">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0" y="0"/>
            <a:ext cx="9144000" cy="855663"/>
            <a:chOff x="0" y="0"/>
            <a:chExt cx="9144000" cy="855144"/>
          </a:xfrm>
        </p:grpSpPr>
        <p:sp>
          <p:nvSpPr>
            <p:cNvPr id="4" name="Rounded Rectangle 3"/>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Isosceles Triangle 4"/>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B12C4554-8234-4302-B065-10B7CA39A0A9}" type="datetimeFigureOut">
              <a:rPr lang="en-US"/>
              <a:pPr>
                <a:defRPr/>
              </a:pPr>
              <a:t>11/2/2013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664F7F8-F1FC-4BD2-930F-B437BE74E412}" type="slidenum">
              <a:rPr lang="en-US"/>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A996D0-DAFF-493E-BA35-EE0B0355958D}" type="datetimeFigureOut">
              <a:rPr lang="en-US"/>
              <a:pPr>
                <a:defRPr/>
              </a:pPr>
              <a:t>11/2/2013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C8D0E2-0F40-4674-94ED-57E17B366A2B}" type="slidenum">
              <a:rPr lang="en-US"/>
              <a:pPr>
                <a:defRPr/>
              </a:pPr>
              <a:t>‹#›</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mall Head and Big Text">
    <p:spTree>
      <p:nvGrpSpPr>
        <p:cNvPr id="1" name=""/>
        <p:cNvGrpSpPr/>
        <p:nvPr/>
      </p:nvGrpSpPr>
      <p:grpSpPr>
        <a:xfrm>
          <a:off x="0" y="0"/>
          <a:ext cx="0" cy="0"/>
          <a:chOff x="0" y="0"/>
          <a:chExt cx="0" cy="0"/>
        </a:xfrm>
      </p:grpSpPr>
      <p:grpSp>
        <p:nvGrpSpPr>
          <p:cNvPr id="4" name="Group 14"/>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anchor="ctr">
            <a:noAutofit/>
          </a:bodyPr>
          <a:lstStyle>
            <a:lvl1pPr marL="0" indent="0" algn="ctr">
              <a:lnSpc>
                <a:spcPct val="100000"/>
              </a:lnSpc>
              <a:spcBef>
                <a:spcPts val="1200"/>
              </a:spcBef>
              <a:buNone/>
              <a:defRPr sz="66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
        <p:nvSpPr>
          <p:cNvPr id="7" name="Date Placeholder 3"/>
          <p:cNvSpPr>
            <a:spLocks noGrp="1"/>
          </p:cNvSpPr>
          <p:nvPr>
            <p:ph type="dt" sz="half" idx="14"/>
          </p:nvPr>
        </p:nvSpPr>
        <p:spPr/>
        <p:txBody>
          <a:bodyPr/>
          <a:lstStyle>
            <a:lvl1pPr>
              <a:defRPr/>
            </a:lvl1pPr>
          </a:lstStyle>
          <a:p>
            <a:pPr>
              <a:defRPr/>
            </a:pPr>
            <a:fld id="{CEB4CBB5-69D1-47C1-8D60-148F9CDD5706}" type="datetimeFigureOut">
              <a:rPr lang="en-US"/>
              <a:pPr>
                <a:defRPr/>
              </a:pPr>
              <a:t>11/2/2013</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B147C8E8-11BA-49CF-BE28-81F44F2586A2}" type="slidenum">
              <a:rPr lang="en-US"/>
              <a:pPr>
                <a:defRPr/>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mall Head and Big Text-Blu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rtlCol="0" anchor="ctr">
            <a:noAutofit/>
          </a:bodyPr>
          <a:lstStyle>
            <a:lvl1pPr marL="0" indent="0" algn="ctr">
              <a:lnSpc>
                <a:spcPct val="100000"/>
              </a:lnSpc>
              <a:spcBef>
                <a:spcPts val="1200"/>
              </a:spcBef>
              <a:buNone/>
              <a:defRPr lang="en-US" sz="66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
        <p:nvSpPr>
          <p:cNvPr id="8" name="Date Placeholder 3"/>
          <p:cNvSpPr>
            <a:spLocks noGrp="1"/>
          </p:cNvSpPr>
          <p:nvPr>
            <p:ph type="dt" sz="half" idx="14"/>
          </p:nvPr>
        </p:nvSpPr>
        <p:spPr/>
        <p:txBody>
          <a:bodyPr/>
          <a:lstStyle>
            <a:lvl1pPr>
              <a:defRPr/>
            </a:lvl1pPr>
          </a:lstStyle>
          <a:p>
            <a:pPr>
              <a:defRPr/>
            </a:pPr>
            <a:fld id="{79D624BF-928E-43D1-AE47-8A656F7C5EF9}"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E1C407C9-C72B-4E44-80D1-5D7F79B5091B}" type="slidenum">
              <a:rPr lang="en-US"/>
              <a:pPr>
                <a:defRPr/>
              </a:pPr>
              <a:t>‹#›</a:t>
            </a:fld>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Text-Blue">
    <p:spTree>
      <p:nvGrpSpPr>
        <p:cNvPr id="1" name=""/>
        <p:cNvGrpSpPr/>
        <p:nvPr/>
      </p:nvGrpSpPr>
      <p:grpSpPr>
        <a:xfrm>
          <a:off x="0" y="0"/>
          <a:ext cx="0" cy="0"/>
          <a:chOff x="0" y="0"/>
          <a:chExt cx="0" cy="0"/>
        </a:xfrm>
      </p:grpSpPr>
      <p:sp>
        <p:nvSpPr>
          <p:cNvPr id="3" name="Rectangle 2"/>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solidFill>
                  <a:srgbClr val="FFFFFF"/>
                </a:soli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
        <p:nvSpPr>
          <p:cNvPr id="4" name="Date Placeholder 3"/>
          <p:cNvSpPr>
            <a:spLocks noGrp="1"/>
          </p:cNvSpPr>
          <p:nvPr>
            <p:ph type="dt" sz="half" idx="14"/>
          </p:nvPr>
        </p:nvSpPr>
        <p:spPr/>
        <p:txBody>
          <a:bodyPr/>
          <a:lstStyle>
            <a:lvl1pPr>
              <a:defRPr/>
            </a:lvl1pPr>
          </a:lstStyle>
          <a:p>
            <a:pPr>
              <a:defRPr/>
            </a:pPr>
            <a:fld id="{A15C5027-9190-45C6-BB23-91C033224C8D}" type="datetimeFigureOut">
              <a:rPr lang="en-US"/>
              <a:pPr>
                <a:defRPr/>
              </a:pPr>
              <a:t>11/2/2013</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68F67AF8-7BA2-43E2-8999-2731AFB25545}" type="slidenum">
              <a:rPr lang="en-US"/>
              <a:pPr>
                <a:defRPr/>
              </a:pPr>
              <a:t>‹#›</a:t>
            </a:fld>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ll Head and Chart-Blu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endParaRPr lang="en-US" noProof="0" dirty="0"/>
          </a:p>
        </p:txBody>
      </p:sp>
      <p:sp>
        <p:nvSpPr>
          <p:cNvPr id="8" name="Date Placeholder 3"/>
          <p:cNvSpPr>
            <a:spLocks noGrp="1"/>
          </p:cNvSpPr>
          <p:nvPr>
            <p:ph type="dt" sz="half" idx="14"/>
          </p:nvPr>
        </p:nvSpPr>
        <p:spPr/>
        <p:txBody>
          <a:bodyPr/>
          <a:lstStyle>
            <a:lvl1pPr>
              <a:defRPr/>
            </a:lvl1pPr>
          </a:lstStyle>
          <a:p>
            <a:pPr>
              <a:defRPr/>
            </a:pPr>
            <a:fld id="{E160E87C-29AB-470B-9166-528A761E03B3}"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926DE07E-8E37-4BC1-BCAF-A4AC45600907}" type="slidenum">
              <a:rPr lang="en-US"/>
              <a:pPr>
                <a:defRPr/>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ig Head and Conten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DEFED9-01F5-42D7-AEAC-ACCC1B3E64E2}" type="datetimeFigureOut">
              <a:rPr lang="en-US"/>
              <a:pPr>
                <a:defRPr/>
              </a:pPr>
              <a:t>11/2/2013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4941B8-9E81-4C34-AF96-D7F3FD161149}" type="slidenum">
              <a:rPr lang="en-US"/>
              <a:pPr>
                <a:defRPr/>
              </a:pPr>
              <a:t>‹#›</a:t>
            </a:fld>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ig Head and Open Layou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35F772-D670-4312-B15A-6D0F4765B35F}" type="datetimeFigureOut">
              <a:rPr lang="en-US"/>
              <a:pPr>
                <a:defRPr/>
              </a:pPr>
              <a:t>11/2/2013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5F5919B-20BE-4B53-9222-0FB9B3975313}" type="slidenum">
              <a:rPr lang="en-US"/>
              <a:pPr>
                <a:defRPr/>
              </a:pPr>
              <a:t>‹#›</a:t>
            </a:fld>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White">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
        <p:nvSpPr>
          <p:cNvPr id="3" name="Date Placeholder 3"/>
          <p:cNvSpPr>
            <a:spLocks noGrp="1"/>
          </p:cNvSpPr>
          <p:nvPr>
            <p:ph type="dt" sz="half" idx="14"/>
          </p:nvPr>
        </p:nvSpPr>
        <p:spPr/>
        <p:txBody>
          <a:bodyPr/>
          <a:lstStyle>
            <a:lvl1pPr>
              <a:defRPr/>
            </a:lvl1pPr>
          </a:lstStyle>
          <a:p>
            <a:pPr>
              <a:defRPr/>
            </a:pPr>
            <a:fld id="{DB35F020-EBCB-4C83-A476-D7C24651B1AA}" type="datetimeFigureOut">
              <a:rPr lang="en-US"/>
              <a:pPr>
                <a:defRPr/>
              </a:pPr>
              <a:t>11/2/2013</a:t>
            </a:fld>
            <a:endParaRPr lang="en-US" dirty="0"/>
          </a:p>
        </p:txBody>
      </p:sp>
      <p:sp>
        <p:nvSpPr>
          <p:cNvPr id="4" name="Footer Placeholder 4"/>
          <p:cNvSpPr>
            <a:spLocks noGrp="1"/>
          </p:cNvSpPr>
          <p:nvPr>
            <p:ph type="ftr" sz="quarter" idx="15"/>
          </p:nvPr>
        </p:nvSpPr>
        <p:spPr/>
        <p:txBody>
          <a:bodyPr/>
          <a:lstStyle>
            <a:lvl1pPr>
              <a:defRPr/>
            </a:lvl1pPr>
          </a:lstStyle>
          <a:p>
            <a:pPr>
              <a:defRPr/>
            </a:pPr>
            <a:endParaRPr lang="en-US"/>
          </a:p>
        </p:txBody>
      </p:sp>
      <p:sp>
        <p:nvSpPr>
          <p:cNvPr id="5" name="Slide Number Placeholder 5"/>
          <p:cNvSpPr>
            <a:spLocks noGrp="1"/>
          </p:cNvSpPr>
          <p:nvPr>
            <p:ph type="sldNum" sz="quarter" idx="16"/>
          </p:nvPr>
        </p:nvSpPr>
        <p:spPr/>
        <p:txBody>
          <a:bodyPr/>
          <a:lstStyle>
            <a:lvl1pPr>
              <a:defRPr/>
            </a:lvl1pPr>
          </a:lstStyle>
          <a:p>
            <a:pPr>
              <a:defRPr/>
            </a:pPr>
            <a:fld id="{094D6C64-A425-4BCD-B0D2-5F5A7C098C8C}" type="slidenum">
              <a:rPr lang="en-US"/>
              <a:pPr>
                <a:defRPr/>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Chart">
    <p:spTree>
      <p:nvGrpSpPr>
        <p:cNvPr id="1" name=""/>
        <p:cNvGrpSpPr/>
        <p:nvPr/>
      </p:nvGrpSpPr>
      <p:grpSpPr>
        <a:xfrm>
          <a:off x="0" y="0"/>
          <a:ext cx="0" cy="0"/>
          <a:chOff x="0" y="0"/>
          <a:chExt cx="0" cy="0"/>
        </a:xfrm>
      </p:grpSpPr>
      <p:sp>
        <p:nvSpPr>
          <p:cNvPr id="5" name="Rectangle 4"/>
          <p:cNvSpPr/>
          <p:nvPr/>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14"/>
          <p:cNvGrpSpPr>
            <a:grpSpLocks/>
          </p:cNvGrpSpPr>
          <p:nvPr/>
        </p:nvGrpSpPr>
        <p:grpSpPr bwMode="auto">
          <a:xfrm>
            <a:off x="0" y="0"/>
            <a:ext cx="9144000" cy="855663"/>
            <a:chOff x="0" y="0"/>
            <a:chExt cx="9144000" cy="855144"/>
          </a:xfrm>
        </p:grpSpPr>
        <p:sp>
          <p:nvSpPr>
            <p:cNvPr id="7" name="Rounded Rectangle 6"/>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Isosceles Triangle 7"/>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bg1"/>
                </a:solidFill>
              </a:defRPr>
            </a:lvl1pPr>
            <a:lvl2pPr>
              <a:defRPr sz="2000">
                <a:solidFill>
                  <a:schemeClr val="bg1"/>
                </a:solidFill>
              </a:defRPr>
            </a:lvl2pPr>
            <a:lvl3pPr marL="914400" indent="-228600">
              <a:defRPr sz="1800">
                <a:solidFill>
                  <a:schemeClr val="bg1"/>
                </a:solidFill>
              </a:defRPr>
            </a:lvl3pPr>
            <a:lvl4pPr>
              <a:defRPr sz="16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5A9CA0FD-9523-4410-A674-9AA940CADBF9}" type="datetimeFigureOut">
              <a:rPr lang="en-US"/>
              <a:pPr>
                <a:defRPr/>
              </a:pPr>
              <a:t>11/2/2013</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75DC12B5-C22C-4BE0-A1EE-394AE34A0B48}"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EBA8DD-929F-4EB8-9BD1-DD529D6C49B5}" type="datetimeFigureOut">
              <a:rPr lang="en-US"/>
              <a:pPr>
                <a:defRPr/>
              </a:pPr>
              <a:t>11/2/2013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9F659A-AF7E-41FC-A731-BDA3A7AF265E}" type="slidenum">
              <a:rPr lang="en-US"/>
              <a:pPr>
                <a:defRPr/>
              </a:pPr>
              <a:t>‹#›</a:t>
            </a:fld>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endParaRPr lang="en-US" noProof="0" dirty="0"/>
          </a:p>
        </p:txBody>
      </p:sp>
      <p:sp>
        <p:nvSpPr>
          <p:cNvPr id="8" name="Date Placeholder 3"/>
          <p:cNvSpPr>
            <a:spLocks noGrp="1"/>
          </p:cNvSpPr>
          <p:nvPr>
            <p:ph type="dt" sz="half" idx="14"/>
          </p:nvPr>
        </p:nvSpPr>
        <p:spPr/>
        <p:txBody>
          <a:bodyPr/>
          <a:lstStyle>
            <a:lvl1pPr>
              <a:defRPr/>
            </a:lvl1pPr>
          </a:lstStyle>
          <a:p>
            <a:pPr>
              <a:defRPr/>
            </a:pPr>
            <a:fld id="{F695323A-A18D-4E03-876B-217746A08936}"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115F263F-682C-41FC-AC8D-745FE5E4CAAB}" type="slidenum">
              <a:rPr lang="en-US"/>
              <a:pPr>
                <a:defRPr/>
              </a:pPr>
              <a:t>‹#›</a:t>
            </a:fld>
            <a:endParaRPr lang="en-US" dirty="0"/>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hart">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6">
                  <a:lumMod val="50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endParaRPr lang="en-US" noProof="0" dirty="0"/>
          </a:p>
        </p:txBody>
      </p:sp>
      <p:sp>
        <p:nvSpPr>
          <p:cNvPr id="8" name="Date Placeholder 3"/>
          <p:cNvSpPr>
            <a:spLocks noGrp="1"/>
          </p:cNvSpPr>
          <p:nvPr>
            <p:ph type="dt" sz="half" idx="14"/>
          </p:nvPr>
        </p:nvSpPr>
        <p:spPr/>
        <p:txBody>
          <a:bodyPr/>
          <a:lstStyle>
            <a:lvl1pPr>
              <a:defRPr/>
            </a:lvl1pPr>
          </a:lstStyle>
          <a:p>
            <a:pPr>
              <a:defRPr/>
            </a:pPr>
            <a:fld id="{4C9A3730-415B-4CF5-BCAE-C2348AFA286A}"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99074E7A-79FB-41A4-A0FE-2F056158C35B}" type="slidenum">
              <a:rPr lang="en-US"/>
              <a:pPr>
                <a:defRPr/>
              </a:pPr>
              <a:t>‹#›</a:t>
            </a:fld>
            <a:endParaRPr lang="en-US" dirty="0"/>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hart">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3">
                  <a:lumMod val="50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endParaRPr lang="en-US" noProof="0" dirty="0"/>
          </a:p>
        </p:txBody>
      </p:sp>
      <p:sp>
        <p:nvSpPr>
          <p:cNvPr id="8" name="Date Placeholder 3"/>
          <p:cNvSpPr>
            <a:spLocks noGrp="1"/>
          </p:cNvSpPr>
          <p:nvPr>
            <p:ph type="dt" sz="half" idx="14"/>
          </p:nvPr>
        </p:nvSpPr>
        <p:spPr/>
        <p:txBody>
          <a:bodyPr/>
          <a:lstStyle>
            <a:lvl1pPr>
              <a:defRPr/>
            </a:lvl1pPr>
          </a:lstStyle>
          <a:p>
            <a:pPr>
              <a:defRPr/>
            </a:pPr>
            <a:fld id="{3F1F420C-6321-41DF-9068-BC1C1779091B}"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92510B22-136F-4006-98A3-F07FD971CEFC}" type="slidenum">
              <a:rPr lang="en-US"/>
              <a:pPr>
                <a:defRPr/>
              </a:pPr>
              <a:t>‹#›</a:t>
            </a:fld>
            <a:endParaRPr lang="en-US" dirty="0"/>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D4CAD3-C12C-4CE8-B118-0628B02F0D79}" type="datetimeFigureOut">
              <a:rPr lang="en-US"/>
              <a:pPr>
                <a:defRPr/>
              </a:pPr>
              <a:t>11/2/2013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09578A-3C2E-4CAB-9BFC-25A250C55E28}" type="slidenum">
              <a:rPr lang="en-US"/>
              <a:pPr>
                <a:defRPr/>
              </a:pPr>
              <a:t>‹#›</a:t>
            </a:fld>
            <a:endParaRPr lang="en-US" dirty="0"/>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_Big text with titl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1"/>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
        <p:nvSpPr>
          <p:cNvPr id="8" name="Date Placeholder 3"/>
          <p:cNvSpPr>
            <a:spLocks noGrp="1"/>
          </p:cNvSpPr>
          <p:nvPr>
            <p:ph type="dt" sz="half" idx="14"/>
          </p:nvPr>
        </p:nvSpPr>
        <p:spPr/>
        <p:txBody>
          <a:bodyPr/>
          <a:lstStyle>
            <a:lvl1pPr>
              <a:defRPr/>
            </a:lvl1pPr>
          </a:lstStyle>
          <a:p>
            <a:pPr>
              <a:defRPr/>
            </a:pPr>
            <a:fld id="{B360F828-2EFA-4EB0-B212-BECBD9121FE9}"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7F850697-946E-4A04-B2B2-71919D3AD48D}" type="slidenum">
              <a:rPr lang="en-US"/>
              <a:pPr>
                <a:defRPr/>
              </a:pPr>
              <a:t>‹#›</a:t>
            </a:fld>
            <a:endParaRPr lang="en-US" dirty="0"/>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F512412B-30A1-44A7-8223-585848BB129E}" type="datetimeFigureOut">
              <a:rPr lang="en-US"/>
              <a:pPr>
                <a:defRPr/>
              </a:pPr>
              <a:t>11/2/2013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2785C83-8CE4-42D8-88FA-5B340779DCAB}" type="slidenum">
              <a:rPr lang="en-US"/>
              <a:pPr>
                <a:defRPr/>
              </a:pPr>
              <a:t>‹#›</a:t>
            </a:fld>
            <a:endParaRPr lang="en-US" dirty="0"/>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chemeClr val="accent6">
                    <a:lumMod val="20000"/>
                    <a:lumOff val="80000"/>
                  </a:schemeClr>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4CCC8A79-9615-49A4-AB52-AA5C4EAE83DE}"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8ABB7B74-CB58-4491-8D56-1D6F1C7D5C43}" type="slidenum">
              <a:rPr lang="en-US"/>
              <a:pPr>
                <a:defRPr/>
              </a:pPr>
              <a:t>‹#›</a:t>
            </a:fld>
            <a:endParaRPr lang="en-US" dirty="0"/>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Chart">
    <p:spTree>
      <p:nvGrpSpPr>
        <p:cNvPr id="1" name=""/>
        <p:cNvGrpSpPr/>
        <p:nvPr/>
      </p:nvGrpSpPr>
      <p:grpSpPr>
        <a:xfrm>
          <a:off x="0" y="0"/>
          <a:ext cx="0" cy="0"/>
          <a:chOff x="0" y="0"/>
          <a:chExt cx="0" cy="0"/>
        </a:xfrm>
      </p:grpSpPr>
      <p:grpSp>
        <p:nvGrpSpPr>
          <p:cNvPr id="4" name="Group 11"/>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userDrawn="1"/>
          </p:nvSpPr>
          <p:spPr>
            <a:xfrm rot="10800000">
              <a:off x="714375" y="599711"/>
              <a:ext cx="504825" cy="255433"/>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endParaRPr lang="en-US" noProof="0" dirty="0"/>
          </a:p>
        </p:txBody>
      </p:sp>
      <p:sp>
        <p:nvSpPr>
          <p:cNvPr id="7" name="Date Placeholder 3"/>
          <p:cNvSpPr>
            <a:spLocks noGrp="1"/>
          </p:cNvSpPr>
          <p:nvPr>
            <p:ph type="dt" sz="half" idx="14"/>
          </p:nvPr>
        </p:nvSpPr>
        <p:spPr/>
        <p:txBody>
          <a:bodyPr/>
          <a:lstStyle>
            <a:lvl1pPr>
              <a:defRPr/>
            </a:lvl1pPr>
          </a:lstStyle>
          <a:p>
            <a:pPr>
              <a:defRPr/>
            </a:pPr>
            <a:fld id="{AF1D24F1-7B9B-4E0C-9081-C7C29CD7BA33}" type="datetimeFigureOut">
              <a:rPr lang="en-US"/>
              <a:pPr>
                <a:defRPr/>
              </a:pPr>
              <a:t>11/2/2013</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616EF873-AAAF-4181-9328-6D312374CF00}" type="slidenum">
              <a:rPr lang="en-US"/>
              <a:pPr>
                <a:defRPr/>
              </a:pPr>
              <a:t>‹#›</a:t>
            </a:fld>
            <a:endParaRPr lang="en-US" dirty="0"/>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mall Title Bar">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0" y="0"/>
            <a:ext cx="9144000" cy="855663"/>
            <a:chOff x="0" y="0"/>
            <a:chExt cx="9144000" cy="855144"/>
          </a:xfrm>
        </p:grpSpPr>
        <p:sp>
          <p:nvSpPr>
            <p:cNvPr id="4" name="Rounded Rectangle 3"/>
            <p:cNvSpPr/>
            <p:nvPr userDrawn="1"/>
          </p:nvSpPr>
          <p:spPr>
            <a:xfrm>
              <a:off x="0" y="0"/>
              <a:ext cx="9144000" cy="60923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Isosceles Triangle 4"/>
            <p:cNvSpPr/>
            <p:nvPr userDrawn="1"/>
          </p:nvSpPr>
          <p:spPr>
            <a:xfrm rot="10800000">
              <a:off x="714375" y="599711"/>
              <a:ext cx="504825" cy="255433"/>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D67CF7D6-C800-427F-BADD-AD60D365A12E}" type="datetimeFigureOut">
              <a:rPr lang="en-US"/>
              <a:pPr>
                <a:defRPr/>
              </a:pPr>
              <a:t>11/2/2013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E8E3359-1CB6-4F9C-8B87-C9E925DA8B00}" type="slidenum">
              <a:rPr lang="en-US"/>
              <a:pPr>
                <a:defRPr/>
              </a:pPr>
              <a:t>‹#›</a:t>
            </a:fld>
            <a:endParaRPr lang="en-US" dirty="0"/>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9CEB03-18CA-49EA-848F-731CC53FC048}" type="datetimeFigureOut">
              <a:rPr lang="en-US"/>
              <a:pPr>
                <a:defRPr/>
              </a:pPr>
              <a:t>11/2/2013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EFB96B-BA53-4256-86F7-C7C2B5C493A9}" type="slidenum">
              <a:rPr lang="en-US"/>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arge Head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0AF02C20-6944-4841-A1C8-E7F101788B44}" type="datetimeFigureOut">
              <a:rPr lang="en-US"/>
              <a:pPr>
                <a:defRPr/>
              </a:pPr>
              <a:t>11/2/2013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50C18C4-D2B6-45D4-A47E-EE318E9172D3}" type="slidenum">
              <a:rPr lang="en-US"/>
              <a:pPr>
                <a:defRPr/>
              </a:pPr>
              <a:t>‹#›</a:t>
            </a:fld>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Big text with titl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1"/>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
        <p:nvSpPr>
          <p:cNvPr id="8" name="Date Placeholder 3"/>
          <p:cNvSpPr>
            <a:spLocks noGrp="1"/>
          </p:cNvSpPr>
          <p:nvPr>
            <p:ph type="dt" sz="half" idx="14"/>
          </p:nvPr>
        </p:nvSpPr>
        <p:spPr/>
        <p:txBody>
          <a:bodyPr/>
          <a:lstStyle>
            <a:lvl1pPr>
              <a:defRPr/>
            </a:lvl1pPr>
          </a:lstStyle>
          <a:p>
            <a:pPr>
              <a:defRPr/>
            </a:pPr>
            <a:fld id="{85BD2775-DE84-422E-9ED9-6651733CE469}"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EFA15A0B-B3C6-486C-865D-9477A1314229}" type="slidenum">
              <a:rPr lang="en-US"/>
              <a:pPr>
                <a:defRPr/>
              </a:pPr>
              <a:t>‹#›</a:t>
            </a:fld>
            <a:endParaRPr lang="en-US" dirty="0"/>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877D07C2-098A-43B6-9288-8B595265008B}" type="datetimeFigureOut">
              <a:rPr lang="en-US"/>
              <a:pPr>
                <a:defRPr/>
              </a:pPr>
              <a:t>11/2/2013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02B9670-DDC9-49FD-92E8-E986C72000FE}" type="slidenum">
              <a:rPr lang="en-US"/>
              <a:pPr>
                <a:defRPr/>
              </a:pPr>
              <a:t>‹#›</a:t>
            </a:fld>
            <a:endParaRPr lang="en-US" dirty="0"/>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chemeClr val="accent3">
                    <a:lumMod val="20000"/>
                    <a:lumOff val="80000"/>
                  </a:schemeClr>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EAAA9A53-1D7F-4C08-8B00-07AA401F72CF}"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2372B860-B54E-4C41-9DD0-3080FAA2A9A3}" type="slidenum">
              <a:rPr lang="en-US"/>
              <a:pPr>
                <a:defRPr/>
              </a:pPr>
              <a:t>‹#›</a:t>
            </a:fld>
            <a:endParaRPr lang="en-US" dirty="0"/>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Chart">
    <p:spTree>
      <p:nvGrpSpPr>
        <p:cNvPr id="1" name=""/>
        <p:cNvGrpSpPr/>
        <p:nvPr/>
      </p:nvGrpSpPr>
      <p:grpSpPr>
        <a:xfrm>
          <a:off x="0" y="0"/>
          <a:ext cx="0" cy="0"/>
          <a:chOff x="0" y="0"/>
          <a:chExt cx="0" cy="0"/>
        </a:xfrm>
      </p:grpSpPr>
      <p:grpSp>
        <p:nvGrpSpPr>
          <p:cNvPr id="4" name="Group 11"/>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userDrawn="1"/>
          </p:nvSpPr>
          <p:spPr>
            <a:xfrm rot="10800000">
              <a:off x="714375" y="599711"/>
              <a:ext cx="504825" cy="255433"/>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endParaRPr lang="en-US" noProof="0" dirty="0"/>
          </a:p>
        </p:txBody>
      </p:sp>
      <p:sp>
        <p:nvSpPr>
          <p:cNvPr id="7" name="Date Placeholder 3"/>
          <p:cNvSpPr>
            <a:spLocks noGrp="1"/>
          </p:cNvSpPr>
          <p:nvPr>
            <p:ph type="dt" sz="half" idx="14"/>
          </p:nvPr>
        </p:nvSpPr>
        <p:spPr/>
        <p:txBody>
          <a:bodyPr/>
          <a:lstStyle>
            <a:lvl1pPr>
              <a:defRPr/>
            </a:lvl1pPr>
          </a:lstStyle>
          <a:p>
            <a:pPr>
              <a:defRPr/>
            </a:pPr>
            <a:fld id="{ADBC7802-A0D4-4140-A7C8-A27620E24029}" type="datetimeFigureOut">
              <a:rPr lang="en-US"/>
              <a:pPr>
                <a:defRPr/>
              </a:pPr>
              <a:t>11/2/2013</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FFCC49FD-7C60-4D9B-86DB-5163725294A5}" type="slidenum">
              <a:rPr lang="en-US"/>
              <a:pPr>
                <a:defRPr/>
              </a:pPr>
              <a:t>‹#›</a:t>
            </a:fld>
            <a:endParaRPr lang="en-US" dirty="0"/>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Small Title Bar">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0" y="0"/>
            <a:ext cx="9144000" cy="855663"/>
            <a:chOff x="0" y="0"/>
            <a:chExt cx="9144000" cy="855144"/>
          </a:xfrm>
        </p:grpSpPr>
        <p:sp>
          <p:nvSpPr>
            <p:cNvPr id="4" name="Rounded Rectangle 3"/>
            <p:cNvSpPr/>
            <p:nvPr userDrawn="1"/>
          </p:nvSpPr>
          <p:spPr>
            <a:xfrm>
              <a:off x="0" y="0"/>
              <a:ext cx="9144000" cy="60923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Isosceles Triangle 4"/>
            <p:cNvSpPr/>
            <p:nvPr userDrawn="1"/>
          </p:nvSpPr>
          <p:spPr>
            <a:xfrm rot="10800000">
              <a:off x="714375" y="599711"/>
              <a:ext cx="504825" cy="255433"/>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7721AEEF-72B0-436F-B1F6-31B0943B1F67}" type="datetimeFigureOut">
              <a:rPr lang="en-US"/>
              <a:pPr>
                <a:defRPr/>
              </a:pPr>
              <a:t>11/2/2013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108BEB8-4686-4BC5-B39E-9CC1F2CED934}" type="slidenum">
              <a:rPr lang="en-US"/>
              <a:pPr>
                <a:defRPr/>
              </a:pPr>
              <a:t>‹#›</a:t>
            </a:fld>
            <a:endParaRPr lang="en-US" dirty="0"/>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8592C2-FBCF-4EAA-8576-3C97875699CC}" type="datetimeFigureOut">
              <a:rPr lang="en-US"/>
              <a:pPr>
                <a:defRPr/>
              </a:pPr>
              <a:t>11/2/2013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736617-7BA8-4A4B-B637-0E55D75FA708}" type="slidenum">
              <a:rPr lang="en-US"/>
              <a:pPr>
                <a:defRPr/>
              </a:pPr>
              <a:t>‹#›</a:t>
            </a:fld>
            <a:endParaRPr lang="en-US" dirty="0"/>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DF575A5D-9299-42FE-89FE-842768F521E2}" type="datetimeFigureOut">
              <a:rPr lang="en-US"/>
              <a:pPr>
                <a:defRPr/>
              </a:pPr>
              <a:t>11/2/2013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A1A72D8-2CAC-4067-88E3-756B0D23D294}" type="slidenum">
              <a:rPr lang="en-US"/>
              <a:pPr>
                <a:defRPr/>
              </a:pPr>
              <a:t>‹#›</a:t>
            </a:fld>
            <a:endParaRPr lang="en-US" dirty="0"/>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chemeClr val="accent4">
                    <a:lumMod val="20000"/>
                    <a:lumOff val="80000"/>
                  </a:schemeClr>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3F5482E1-54EA-47B5-A2D9-F416168D60D5}"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448EDD84-36B0-4E48-9152-3F50A2B6EF7F}" type="slidenum">
              <a:rPr lang="en-US"/>
              <a:pPr>
                <a:defRPr/>
              </a:pPr>
              <a:t>‹#›</a:t>
            </a:fld>
            <a:endParaRPr lang="en-US" dirty="0"/>
          </a:p>
        </p:txBody>
      </p:sp>
    </p:spTree>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415637E-5973-4174-ACBE-B945871AEB7B}" type="datetimeFigureOut">
              <a:rPr lang="en-US"/>
              <a:pPr>
                <a:defRPr/>
              </a:pPr>
              <a:t>11/2/2013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9222A7-2045-4557-A938-16A041798FE7}"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8" descr="oclclogo-rings-transparent.png"/>
          <p:cNvPicPr>
            <a:picLocks noChangeAspect="1"/>
          </p:cNvPicPr>
          <p:nvPr userDrawn="1"/>
        </p:nvPicPr>
        <p:blipFill>
          <a:blip r:embed="rId2"/>
          <a:srcRect b="8763"/>
          <a:stretch>
            <a:fillRect/>
          </a:stretch>
        </p:blipFill>
        <p:spPr bwMode="auto">
          <a:xfrm>
            <a:off x="5326063" y="2852738"/>
            <a:ext cx="3513137" cy="3395662"/>
          </a:xfrm>
          <a:prstGeom prst="rect">
            <a:avLst/>
          </a:prstGeom>
          <a:noFill/>
          <a:ln w="9525">
            <a:noFill/>
            <a:miter lim="800000"/>
            <a:headEnd/>
            <a:tailEnd/>
          </a:ln>
        </p:spPr>
      </p:pic>
      <p:sp>
        <p:nvSpPr>
          <p:cNvPr id="14" name="Title 1"/>
          <p:cNvSpPr>
            <a:spLocks noGrp="1"/>
          </p:cNvSpPr>
          <p:nvPr>
            <p:ph type="ctrTitle"/>
          </p:nvPr>
        </p:nvSpPr>
        <p:spPr>
          <a:xfrm>
            <a:off x="685800" y="1523999"/>
            <a:ext cx="7772400" cy="2732725"/>
          </a:xfrm>
        </p:spPr>
        <p:txBody>
          <a:bodyPr tIns="0" bIns="0" anchor="t">
            <a:normAutofit/>
          </a:bodyPr>
          <a:lstStyle>
            <a:lvl1pPr algn="l">
              <a:defRPr sz="6000">
                <a:solidFill>
                  <a:schemeClr val="bg1"/>
                </a:solidFill>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685800" y="990216"/>
            <a:ext cx="7772400" cy="533784"/>
          </a:xfrm>
        </p:spPr>
        <p:txBody>
          <a:bodyPr>
            <a:norm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Text Placeholder 15"/>
          <p:cNvSpPr>
            <a:spLocks noGrp="1"/>
          </p:cNvSpPr>
          <p:nvPr>
            <p:ph type="body" sz="quarter" idx="14"/>
          </p:nvPr>
        </p:nvSpPr>
        <p:spPr>
          <a:xfrm>
            <a:off x="685800" y="245651"/>
            <a:ext cx="8153400" cy="491741"/>
          </a:xfrm>
        </p:spPr>
        <p:txBody>
          <a:bodyPr>
            <a:normAutofit/>
          </a:bodyPr>
          <a:lstStyle>
            <a:lvl1pPr marL="0" indent="0" algn="r">
              <a:spcBef>
                <a:spcPts val="1200"/>
              </a:spcBef>
              <a:buNone/>
              <a:defRPr sz="1400" baseline="0">
                <a:solidFill>
                  <a:srgbClr val="FFFFFF"/>
                </a:solidFill>
              </a:defRPr>
            </a:lvl1pPr>
          </a:lstStyle>
          <a:p>
            <a:pPr lvl="0"/>
            <a:r>
              <a:rPr lang="en-US" smtClean="0"/>
              <a:t>Click to edit Master text styles</a:t>
            </a:r>
          </a:p>
          <a:p>
            <a:pPr lvl="1"/>
            <a:r>
              <a:rPr lang="en-US" smtClean="0"/>
              <a:t>Second level</a:t>
            </a:r>
          </a:p>
        </p:txBody>
      </p:sp>
      <p:sp>
        <p:nvSpPr>
          <p:cNvPr id="17" name="Text Placeholder 15"/>
          <p:cNvSpPr>
            <a:spLocks noGrp="1"/>
          </p:cNvSpPr>
          <p:nvPr>
            <p:ph type="body" sz="quarter" idx="13"/>
          </p:nvPr>
        </p:nvSpPr>
        <p:spPr>
          <a:xfrm>
            <a:off x="685800" y="4256725"/>
            <a:ext cx="3693697" cy="457200"/>
          </a:xfrm>
        </p:spPr>
        <p:txBody>
          <a:bodyPr>
            <a:normAutofit/>
          </a:bodyPr>
          <a:lstStyle>
            <a:lvl1pPr marL="0" indent="0">
              <a:spcBef>
                <a:spcPts val="1200"/>
              </a:spcBef>
              <a:buNone/>
              <a:defRPr sz="2000">
                <a:solidFill>
                  <a:schemeClr val="bg1"/>
                </a:solidFill>
              </a:defRPr>
            </a:lvl1pPr>
          </a:lstStyle>
          <a:p>
            <a:pPr lvl="0"/>
            <a:r>
              <a:rPr lang="en-US" smtClean="0"/>
              <a:t>Click to edit Master text styles</a:t>
            </a:r>
          </a:p>
        </p:txBody>
      </p:sp>
      <p:sp>
        <p:nvSpPr>
          <p:cNvPr id="18" name="Text Placeholder 15"/>
          <p:cNvSpPr>
            <a:spLocks noGrp="1"/>
          </p:cNvSpPr>
          <p:nvPr>
            <p:ph type="body" sz="quarter" idx="15"/>
          </p:nvPr>
        </p:nvSpPr>
        <p:spPr>
          <a:xfrm>
            <a:off x="685800" y="4713925"/>
            <a:ext cx="3693697" cy="1305875"/>
          </a:xfrm>
        </p:spPr>
        <p:txBody>
          <a:bodyPr>
            <a:normAutofit/>
          </a:bodyPr>
          <a:lstStyle>
            <a:lvl1pPr marL="0" indent="0">
              <a:spcBef>
                <a:spcPts val="1200"/>
              </a:spcBef>
              <a:buNone/>
              <a:defRPr sz="1400">
                <a:solidFill>
                  <a:schemeClr val="bg1"/>
                </a:solidFill>
              </a:defRPr>
            </a:lvl1pPr>
          </a:lstStyle>
          <a:p>
            <a:pPr lvl="0"/>
            <a:r>
              <a:rPr lang="en-US" smtClean="0"/>
              <a:t>Click to edit Master text styles</a:t>
            </a:r>
          </a:p>
          <a:p>
            <a:pPr lvl="1"/>
            <a:r>
              <a:rPr lang="en-US" smtClean="0"/>
              <a:t>Second level</a:t>
            </a:r>
          </a:p>
        </p:txBody>
      </p:sp>
      <p:sp>
        <p:nvSpPr>
          <p:cNvPr id="9" name="Date Placeholder 3"/>
          <p:cNvSpPr>
            <a:spLocks noGrp="1"/>
          </p:cNvSpPr>
          <p:nvPr>
            <p:ph type="dt" sz="half" idx="16"/>
          </p:nvPr>
        </p:nvSpPr>
        <p:spPr/>
        <p:txBody>
          <a:bodyPr/>
          <a:lstStyle>
            <a:lvl1pPr>
              <a:defRPr/>
            </a:lvl1pPr>
          </a:lstStyle>
          <a:p>
            <a:pPr>
              <a:defRPr/>
            </a:pPr>
            <a:fld id="{0B8634C6-6A11-407E-821F-2F10D022B505}" type="datetimeFigureOut">
              <a:rPr lang="en-US"/>
              <a:pPr>
                <a:defRPr/>
              </a:pPr>
              <a:t>11/2/2013</a:t>
            </a:fld>
            <a:endParaRPr lang="en-US" dirty="0"/>
          </a:p>
        </p:txBody>
      </p:sp>
      <p:sp>
        <p:nvSpPr>
          <p:cNvPr id="10" name="Footer Placeholder 4"/>
          <p:cNvSpPr>
            <a:spLocks noGrp="1"/>
          </p:cNvSpPr>
          <p:nvPr>
            <p:ph type="ftr" sz="quarter" idx="17"/>
          </p:nvPr>
        </p:nvSpPr>
        <p:spPr/>
        <p:txBody>
          <a:bodyPr/>
          <a:lstStyle>
            <a:lvl1pPr>
              <a:defRPr/>
            </a:lvl1pPr>
          </a:lstStyle>
          <a:p>
            <a:pPr>
              <a:defRPr/>
            </a:pPr>
            <a:endParaRPr lang="en-US"/>
          </a:p>
        </p:txBody>
      </p:sp>
      <p:sp>
        <p:nvSpPr>
          <p:cNvPr id="11" name="Slide Number Placeholder 5"/>
          <p:cNvSpPr>
            <a:spLocks noGrp="1"/>
          </p:cNvSpPr>
          <p:nvPr>
            <p:ph type="sldNum" sz="quarter" idx="18"/>
          </p:nvPr>
        </p:nvSpPr>
        <p:spPr/>
        <p:txBody>
          <a:bodyPr/>
          <a:lstStyle>
            <a:lvl1pPr>
              <a:defRPr/>
            </a:lvl1pPr>
          </a:lstStyle>
          <a:p>
            <a:pPr>
              <a:defRPr/>
            </a:pPr>
            <a:fld id="{9EBF36FD-F86D-4026-857E-F15BA23B7169}" type="slidenum">
              <a:rPr lang="en-US"/>
              <a:pPr>
                <a:defRPr/>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Head,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rgbClr val="CDE5F6"/>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F1A35117-142F-4BC4-A759-C5D50A598427}"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2B67A62E-58DE-4617-ABA5-4518ED7EE721}" type="slidenum">
              <a:rPr lang="en-US"/>
              <a:pPr>
                <a:defRPr/>
              </a:pPr>
              <a:t>‹#›</a:t>
            </a:fld>
            <a:endParaRPr lang="en-US"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Large Head and Content">
    <p:spTree>
      <p:nvGrpSpPr>
        <p:cNvPr id="1" name=""/>
        <p:cNvGrpSpPr/>
        <p:nvPr/>
      </p:nvGrpSpPr>
      <p:grpSpPr>
        <a:xfrm>
          <a:off x="0" y="0"/>
          <a:ext cx="0" cy="0"/>
          <a:chOff x="0" y="0"/>
          <a:chExt cx="0" cy="0"/>
        </a:xfrm>
      </p:grpSpPr>
      <p:grpSp>
        <p:nvGrpSpPr>
          <p:cNvPr id="4" name="Group 3"/>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9A686042-F916-48CD-B14D-B49AD0855B04}" type="datetimeFigureOut">
              <a:rPr lang="en-US"/>
              <a:pPr>
                <a:defRPr/>
              </a:pPr>
              <a:t>11/2/2013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23E82D3-5E84-4728-BAA4-66A52A6AE14C}" type="slidenum">
              <a:rPr lang="en-US"/>
              <a:pPr>
                <a:defRPr/>
              </a:pPr>
              <a:t>‹#›</a:t>
            </a:fld>
            <a:endParaRPr lang="en-US" dirty="0"/>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11" descr="oclclogo-rings-transparent.png"/>
          <p:cNvPicPr>
            <a:picLocks noChangeAspect="1"/>
          </p:cNvPicPr>
          <p:nvPr userDrawn="1"/>
        </p:nvPicPr>
        <p:blipFill>
          <a:blip r:embed="rId2"/>
          <a:srcRect b="8763"/>
          <a:stretch>
            <a:fillRect/>
          </a:stretch>
        </p:blipFill>
        <p:spPr bwMode="auto">
          <a:xfrm>
            <a:off x="5326063" y="2852738"/>
            <a:ext cx="3513137" cy="3395662"/>
          </a:xfrm>
          <a:prstGeom prst="rect">
            <a:avLst/>
          </a:prstGeom>
          <a:noFill/>
          <a:ln w="9525">
            <a:noFill/>
            <a:miter lim="800000"/>
            <a:headEnd/>
            <a:tailEnd/>
          </a:ln>
        </p:spPr>
      </p:pic>
      <p:sp>
        <p:nvSpPr>
          <p:cNvPr id="14" name="Title 1"/>
          <p:cNvSpPr>
            <a:spLocks noGrp="1"/>
          </p:cNvSpPr>
          <p:nvPr>
            <p:ph type="ctrTitle"/>
          </p:nvPr>
        </p:nvSpPr>
        <p:spPr>
          <a:xfrm>
            <a:off x="685800" y="1523999"/>
            <a:ext cx="7772400" cy="2732725"/>
          </a:xfrm>
        </p:spPr>
        <p:txBody>
          <a:bodyPr tIns="0" bIns="0" anchor="t">
            <a:normAutofit/>
          </a:bodyPr>
          <a:lstStyle>
            <a:lvl1pPr algn="l">
              <a:defRPr sz="6000">
                <a:solidFill>
                  <a:schemeClr val="bg1"/>
                </a:solidFill>
              </a:defRPr>
            </a:lvl1pPr>
          </a:lstStyle>
          <a:p>
            <a:r>
              <a:rPr lang="en-US" smtClean="0"/>
              <a:t>Click to edit Master title style</a:t>
            </a:r>
            <a:endParaRPr lang="en-US" dirty="0"/>
          </a:p>
        </p:txBody>
      </p:sp>
      <p:sp>
        <p:nvSpPr>
          <p:cNvPr id="15" name="Subtitle 2"/>
          <p:cNvSpPr>
            <a:spLocks noGrp="1"/>
          </p:cNvSpPr>
          <p:nvPr>
            <p:ph type="subTitle" idx="1"/>
          </p:nvPr>
        </p:nvSpPr>
        <p:spPr>
          <a:xfrm>
            <a:off x="685800" y="990216"/>
            <a:ext cx="7772400" cy="533784"/>
          </a:xfrm>
        </p:spPr>
        <p:txBody>
          <a:bodyPr>
            <a:norm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ext Placeholder 15"/>
          <p:cNvSpPr>
            <a:spLocks noGrp="1"/>
          </p:cNvSpPr>
          <p:nvPr>
            <p:ph type="body" sz="quarter" idx="14"/>
          </p:nvPr>
        </p:nvSpPr>
        <p:spPr>
          <a:xfrm>
            <a:off x="685800" y="245651"/>
            <a:ext cx="8153400" cy="491741"/>
          </a:xfrm>
        </p:spPr>
        <p:txBody>
          <a:bodyPr>
            <a:normAutofit/>
          </a:bodyPr>
          <a:lstStyle>
            <a:lvl1pPr marL="0" indent="0" algn="r">
              <a:spcBef>
                <a:spcPts val="1200"/>
              </a:spcBef>
              <a:buNone/>
              <a:defRPr sz="1400" baseline="0">
                <a:solidFill>
                  <a:srgbClr val="FFFFFF"/>
                </a:solidFill>
              </a:defRPr>
            </a:lvl1pPr>
          </a:lstStyle>
          <a:p>
            <a:pPr lvl="0"/>
            <a:r>
              <a:rPr lang="en-US" smtClean="0"/>
              <a:t>Click to edit Master text styles</a:t>
            </a:r>
          </a:p>
          <a:p>
            <a:pPr lvl="1"/>
            <a:r>
              <a:rPr lang="en-US" smtClean="0"/>
              <a:t>Second level</a:t>
            </a:r>
          </a:p>
        </p:txBody>
      </p:sp>
      <p:sp>
        <p:nvSpPr>
          <p:cNvPr id="17" name="Text Placeholder 15"/>
          <p:cNvSpPr>
            <a:spLocks noGrp="1"/>
          </p:cNvSpPr>
          <p:nvPr>
            <p:ph type="body" sz="quarter" idx="13"/>
          </p:nvPr>
        </p:nvSpPr>
        <p:spPr>
          <a:xfrm>
            <a:off x="685800" y="4256725"/>
            <a:ext cx="3693697" cy="457200"/>
          </a:xfrm>
        </p:spPr>
        <p:txBody>
          <a:bodyPr>
            <a:normAutofit/>
          </a:bodyPr>
          <a:lstStyle>
            <a:lvl1pPr marL="0" indent="0">
              <a:spcBef>
                <a:spcPts val="1200"/>
              </a:spcBef>
              <a:buNone/>
              <a:defRPr sz="2000">
                <a:solidFill>
                  <a:schemeClr val="bg1"/>
                </a:solidFill>
              </a:defRPr>
            </a:lvl1pPr>
          </a:lstStyle>
          <a:p>
            <a:pPr lvl="0"/>
            <a:r>
              <a:rPr lang="en-US" smtClean="0"/>
              <a:t>Click to edit Master text styles</a:t>
            </a:r>
          </a:p>
        </p:txBody>
      </p:sp>
      <p:sp>
        <p:nvSpPr>
          <p:cNvPr id="18" name="Text Placeholder 15"/>
          <p:cNvSpPr>
            <a:spLocks noGrp="1"/>
          </p:cNvSpPr>
          <p:nvPr>
            <p:ph type="body" sz="quarter" idx="15"/>
          </p:nvPr>
        </p:nvSpPr>
        <p:spPr>
          <a:xfrm>
            <a:off x="685800" y="4713925"/>
            <a:ext cx="3693697" cy="1305875"/>
          </a:xfrm>
        </p:spPr>
        <p:txBody>
          <a:bodyPr>
            <a:normAutofit/>
          </a:bodyPr>
          <a:lstStyle>
            <a:lvl1pPr marL="0" indent="0">
              <a:spcBef>
                <a:spcPts val="1200"/>
              </a:spcBef>
              <a:buNone/>
              <a:defRPr sz="1400">
                <a:solidFill>
                  <a:schemeClr val="bg1"/>
                </a:solidFill>
              </a:defRPr>
            </a:lvl1pPr>
          </a:lstStyle>
          <a:p>
            <a:pPr lvl="0"/>
            <a:r>
              <a:rPr lang="en-US" smtClean="0"/>
              <a:t>Click to edit Master text styles</a:t>
            </a:r>
          </a:p>
          <a:p>
            <a:pPr lvl="1"/>
            <a:r>
              <a:rPr lang="en-US" smtClean="0"/>
              <a:t>Second level</a:t>
            </a:r>
          </a:p>
        </p:txBody>
      </p:sp>
      <p:sp>
        <p:nvSpPr>
          <p:cNvPr id="9" name="Date Placeholder 3"/>
          <p:cNvSpPr>
            <a:spLocks noGrp="1"/>
          </p:cNvSpPr>
          <p:nvPr>
            <p:ph type="dt" sz="half" idx="16"/>
          </p:nvPr>
        </p:nvSpPr>
        <p:spPr/>
        <p:txBody>
          <a:bodyPr/>
          <a:lstStyle>
            <a:lvl1pPr>
              <a:defRPr/>
            </a:lvl1pPr>
          </a:lstStyle>
          <a:p>
            <a:pPr>
              <a:defRPr/>
            </a:pPr>
            <a:fld id="{3FCC2BDD-CB15-4947-BBD1-F20CD9B316F0}" type="datetimeFigureOut">
              <a:rPr lang="en-US"/>
              <a:pPr>
                <a:defRPr/>
              </a:pPr>
              <a:t>11/2/2013</a:t>
            </a:fld>
            <a:endParaRPr lang="en-US" dirty="0"/>
          </a:p>
        </p:txBody>
      </p:sp>
      <p:sp>
        <p:nvSpPr>
          <p:cNvPr id="10" name="Footer Placeholder 4"/>
          <p:cNvSpPr>
            <a:spLocks noGrp="1"/>
          </p:cNvSpPr>
          <p:nvPr>
            <p:ph type="ftr" sz="quarter" idx="17"/>
          </p:nvPr>
        </p:nvSpPr>
        <p:spPr/>
        <p:txBody>
          <a:bodyPr/>
          <a:lstStyle>
            <a:lvl1pPr>
              <a:defRPr/>
            </a:lvl1pPr>
          </a:lstStyle>
          <a:p>
            <a:pPr>
              <a:defRPr/>
            </a:pPr>
            <a:endParaRPr lang="en-US"/>
          </a:p>
        </p:txBody>
      </p:sp>
      <p:sp>
        <p:nvSpPr>
          <p:cNvPr id="11" name="Slide Number Placeholder 5"/>
          <p:cNvSpPr>
            <a:spLocks noGrp="1"/>
          </p:cNvSpPr>
          <p:nvPr>
            <p:ph type="sldNum" sz="quarter" idx="18"/>
          </p:nvPr>
        </p:nvSpPr>
        <p:spPr/>
        <p:txBody>
          <a:bodyPr/>
          <a:lstStyle>
            <a:lvl1pPr>
              <a:defRPr/>
            </a:lvl1pPr>
          </a:lstStyle>
          <a:p>
            <a:pPr>
              <a:defRPr/>
            </a:pPr>
            <a:fld id="{941EB881-B8A1-4819-A13F-B86737726CF6}" type="slidenum">
              <a:rPr lang="en-US"/>
              <a:pPr>
                <a:defRPr/>
              </a:pPr>
              <a:t>‹#›</a:t>
            </a:fld>
            <a:endParaRPr lang="en-US" dirty="0"/>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C775A5-5B41-4687-81D8-AC75B8BE9308}" type="datetimeFigureOut">
              <a:rPr lang="en-US"/>
              <a:pPr>
                <a:defRPr/>
              </a:pPr>
              <a:t>11/2/2013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3846E7-E362-4E97-93A5-2B242E4AF042}" type="slidenum">
              <a:rPr lang="en-US"/>
              <a:pPr>
                <a:defRPr/>
              </a:pPr>
              <a:t>‹#›</a:t>
            </a:fld>
            <a:endParaRPr lang="en-US" dirty="0"/>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Large Head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3EDE72EE-BB23-4E62-BF75-2BB7470299C5}" type="datetimeFigureOut">
              <a:rPr lang="en-US"/>
              <a:pPr>
                <a:defRPr/>
              </a:pPr>
              <a:t>11/2/2013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A45D4A-9B0F-4DA5-9561-905B74C892FF}" type="slidenum">
              <a:rPr lang="en-US"/>
              <a:pPr>
                <a:defRPr/>
              </a:pPr>
              <a:t>‹#›</a:t>
            </a:fld>
            <a:endParaRPr lang="en-US" dirty="0"/>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Large Head,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rgbClr val="CDE5F6"/>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0331B1B0-8621-41E8-9669-F3C253144AA4}"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C05D0512-0369-4662-A91A-4F5E9572C0E9}" type="slidenum">
              <a:rPr lang="en-US"/>
              <a:pPr>
                <a:defRPr/>
              </a:pPr>
              <a:t>‹#›</a:t>
            </a:fld>
            <a:endParaRPr lang="en-US" dirty="0"/>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arge Head and Two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sz="half" idx="1"/>
          </p:nvPr>
        </p:nvSpPr>
        <p:spPr>
          <a:xfrm>
            <a:off x="714375" y="2000250"/>
            <a:ext cx="3714751"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4875" y="2000250"/>
            <a:ext cx="3714750"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381000"/>
            <a:ext cx="8229600" cy="914400"/>
          </a:xfrm>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thruBlk="1"/>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arge Head, Person Photo and Info">
    <p:spTree>
      <p:nvGrpSpPr>
        <p:cNvPr id="1" name=""/>
        <p:cNvGrpSpPr/>
        <p:nvPr/>
      </p:nvGrpSpPr>
      <p:grpSpPr>
        <a:xfrm>
          <a:off x="0" y="0"/>
          <a:ext cx="0" cy="0"/>
          <a:chOff x="0" y="0"/>
          <a:chExt cx="0" cy="0"/>
        </a:xfrm>
      </p:grpSpPr>
      <p:grpSp>
        <p:nvGrpSpPr>
          <p:cNvPr id="6" name="Group 7"/>
          <p:cNvGrpSpPr/>
          <p:nvPr/>
        </p:nvGrpSpPr>
        <p:grpSpPr>
          <a:xfrm>
            <a:off x="0" y="0"/>
            <a:ext cx="9144000" cy="1759220"/>
            <a:chOff x="228600" y="228600"/>
            <a:chExt cx="9144000" cy="1759220"/>
          </a:xfrm>
          <a:solidFill>
            <a:srgbClr val="195A88"/>
          </a:solidFill>
        </p:grpSpPr>
        <p:sp>
          <p:nvSpPr>
            <p:cNvPr id="7" name="Rounded Rectangle 6"/>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Isosceles Triangle 7"/>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11" name="Picture Placeholder 6"/>
          <p:cNvSpPr>
            <a:spLocks noGrp="1"/>
          </p:cNvSpPr>
          <p:nvPr>
            <p:ph type="pic" sz="quarter" idx="13"/>
          </p:nvPr>
        </p:nvSpPr>
        <p:spPr>
          <a:xfrm>
            <a:off x="914400" y="21336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a:buNone/>
              <a:defRPr/>
            </a:lvl1pPr>
          </a:lstStyle>
          <a:p>
            <a:pPr lvl="0"/>
            <a:r>
              <a:rPr lang="en-US" noProof="0" smtClean="0"/>
              <a:t>Click icon to add picture</a:t>
            </a:r>
            <a:endParaRPr lang="en-US" noProof="0"/>
          </a:p>
        </p:txBody>
      </p:sp>
      <p:sp>
        <p:nvSpPr>
          <p:cNvPr id="13" name="Text Placeholder 12"/>
          <p:cNvSpPr>
            <a:spLocks noGrp="1"/>
          </p:cNvSpPr>
          <p:nvPr>
            <p:ph type="body" sz="quarter" idx="14"/>
          </p:nvPr>
        </p:nvSpPr>
        <p:spPr>
          <a:xfrm>
            <a:off x="3429000" y="2133600"/>
            <a:ext cx="5181600" cy="838200"/>
          </a:xfrm>
        </p:spPr>
        <p:txBody>
          <a:bodyPr>
            <a:normAutofit/>
          </a:bodyPr>
          <a:lstStyle>
            <a:lvl1pPr>
              <a:buNone/>
              <a:defRPr sz="4000"/>
            </a:lvl1pPr>
          </a:lstStyle>
          <a:p>
            <a:pPr lvl="0"/>
            <a:r>
              <a:rPr lang="en-US" smtClean="0"/>
              <a:t>Click to edit Master text styles</a:t>
            </a:r>
          </a:p>
        </p:txBody>
      </p:sp>
      <p:sp>
        <p:nvSpPr>
          <p:cNvPr id="14" name="Text Placeholder 12"/>
          <p:cNvSpPr>
            <a:spLocks noGrp="1"/>
          </p:cNvSpPr>
          <p:nvPr>
            <p:ph type="body" sz="quarter" idx="15"/>
          </p:nvPr>
        </p:nvSpPr>
        <p:spPr>
          <a:xfrm>
            <a:off x="3429000" y="2971800"/>
            <a:ext cx="5181600" cy="838200"/>
          </a:xfrm>
        </p:spPr>
        <p:txBody>
          <a:bodyPr>
            <a:normAutofit/>
          </a:bodyPr>
          <a:lstStyle>
            <a:lvl1pPr>
              <a:buNone/>
              <a:defRPr sz="2400"/>
            </a:lvl1pPr>
          </a:lstStyle>
          <a:p>
            <a:pPr lvl="0"/>
            <a:r>
              <a:rPr lang="en-US" smtClean="0"/>
              <a:t>Click to edit Master text styles</a:t>
            </a:r>
          </a:p>
        </p:txBody>
      </p:sp>
      <p:sp>
        <p:nvSpPr>
          <p:cNvPr id="9" name="Date Placeholder 3"/>
          <p:cNvSpPr>
            <a:spLocks noGrp="1"/>
          </p:cNvSpPr>
          <p:nvPr>
            <p:ph type="dt" sz="half" idx="16"/>
          </p:nvPr>
        </p:nvSpPr>
        <p:spPr/>
        <p:txBody>
          <a:bodyPr/>
          <a:lstStyle>
            <a:lvl1pPr>
              <a:defRPr/>
            </a:lvl1pPr>
          </a:lstStyle>
          <a:p>
            <a:pPr>
              <a:defRPr/>
            </a:pPr>
            <a:fld id="{3DA76739-42F8-4DD7-BCEF-A98BE39DBF98}" type="datetimeFigureOut">
              <a:rPr lang="en-US"/>
              <a:pPr>
                <a:defRPr/>
              </a:pPr>
              <a:t>11/2/2013</a:t>
            </a:fld>
            <a:endParaRPr lang="en-US"/>
          </a:p>
        </p:txBody>
      </p:sp>
      <p:sp>
        <p:nvSpPr>
          <p:cNvPr id="10" name="Footer Placeholder 4"/>
          <p:cNvSpPr>
            <a:spLocks noGrp="1"/>
          </p:cNvSpPr>
          <p:nvPr>
            <p:ph type="ftr" sz="quarter" idx="17"/>
          </p:nvPr>
        </p:nvSpPr>
        <p:spPr/>
        <p:txBody>
          <a:bodyPr/>
          <a:lstStyle>
            <a:lvl1pPr>
              <a:defRPr/>
            </a:lvl1pPr>
          </a:lstStyle>
          <a:p>
            <a:pPr>
              <a:defRPr/>
            </a:pPr>
            <a:endParaRPr lang="en-US"/>
          </a:p>
        </p:txBody>
      </p:sp>
      <p:sp>
        <p:nvSpPr>
          <p:cNvPr id="12" name="Slide Number Placeholder 5"/>
          <p:cNvSpPr>
            <a:spLocks noGrp="1"/>
          </p:cNvSpPr>
          <p:nvPr>
            <p:ph type="sldNum" sz="quarter" idx="18"/>
          </p:nvPr>
        </p:nvSpPr>
        <p:spPr/>
        <p:txBody>
          <a:bodyPr/>
          <a:lstStyle>
            <a:lvl1pPr>
              <a:defRPr/>
            </a:lvl1pPr>
          </a:lstStyle>
          <a:p>
            <a:pPr>
              <a:defRPr/>
            </a:pPr>
            <a:fld id="{2497F946-2D33-4D9F-81B7-2F4AA1ECB1CD}" type="slidenum">
              <a:rPr lang="en-US"/>
              <a:pPr>
                <a:defRPr/>
              </a:pPr>
              <a:t>‹#›</a:t>
            </a:fld>
            <a:endParaRPr lang="en-US"/>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 Head, Text and Content">
    <p:spTree>
      <p:nvGrpSpPr>
        <p:cNvPr id="1" name=""/>
        <p:cNvGrpSpPr/>
        <p:nvPr/>
      </p:nvGrpSpPr>
      <p:grpSpPr>
        <a:xfrm>
          <a:off x="0" y="0"/>
          <a:ext cx="0" cy="0"/>
          <a:chOff x="0" y="0"/>
          <a:chExt cx="0" cy="0"/>
        </a:xfrm>
      </p:grpSpPr>
      <p:grpSp>
        <p:nvGrpSpPr>
          <p:cNvPr id="5" name="Group 14"/>
          <p:cNvGrpSpPr>
            <a:grpSpLocks/>
          </p:cNvGrpSpPr>
          <p:nvPr/>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tx1"/>
                </a:solidFill>
              </a:defRPr>
            </a:lvl1pPr>
            <a:lvl2pPr>
              <a:defRPr sz="2000">
                <a:solidFill>
                  <a:schemeClr val="tx1"/>
                </a:solidFill>
              </a:defRPr>
            </a:lvl2pPr>
            <a:lvl3pPr marL="914400" indent="-228600">
              <a:defRPr sz="1800">
                <a:solidFill>
                  <a:schemeClr val="tx1"/>
                </a:solidFill>
              </a:defRPr>
            </a:lvl3pPr>
            <a:lvl4pPr>
              <a:defRPr sz="16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9090F079-97C8-467E-969A-412E30F9DA60}" type="datetimeFigureOut">
              <a:rPr lang="en-US"/>
              <a:pPr>
                <a:defRPr/>
              </a:pPr>
              <a:t>11/2/2013</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073E2559-E01C-4E54-9F60-C67C69CCF60F}" type="slidenum">
              <a:rPr lang="en-US"/>
              <a:pPr>
                <a:defRPr/>
              </a:pPr>
              <a:t>‹#›</a:t>
            </a:fld>
            <a:endParaRPr lang="en-US" dirty="0"/>
          </a:p>
        </p:txBody>
      </p:sp>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 Head and Three People">
    <p:spTree>
      <p:nvGrpSpPr>
        <p:cNvPr id="1" name=""/>
        <p:cNvGrpSpPr/>
        <p:nvPr/>
      </p:nvGrpSpPr>
      <p:grpSpPr>
        <a:xfrm>
          <a:off x="0" y="0"/>
          <a:ext cx="0" cy="0"/>
          <a:chOff x="0" y="0"/>
          <a:chExt cx="0" cy="0"/>
        </a:xfrm>
      </p:grpSpPr>
      <p:grpSp>
        <p:nvGrpSpPr>
          <p:cNvPr id="10" name="Group 14"/>
          <p:cNvGrpSpPr>
            <a:grpSpLocks/>
          </p:cNvGrpSpPr>
          <p:nvPr userDrawn="1"/>
        </p:nvGrpSpPr>
        <p:grpSpPr bwMode="auto">
          <a:xfrm>
            <a:off x="0" y="0"/>
            <a:ext cx="9144000" cy="855663"/>
            <a:chOff x="0" y="0"/>
            <a:chExt cx="9144000" cy="855144"/>
          </a:xfrm>
        </p:grpSpPr>
        <p:sp>
          <p:nvSpPr>
            <p:cNvPr id="11" name="Rounded Rectangle 10"/>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Isosceles Triangle 11"/>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7"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9" name="Text Placeholder 18"/>
          <p:cNvSpPr>
            <a:spLocks noGrp="1"/>
          </p:cNvSpPr>
          <p:nvPr>
            <p:ph type="body" sz="quarter" idx="16"/>
          </p:nvPr>
        </p:nvSpPr>
        <p:spPr>
          <a:xfrm>
            <a:off x="914400" y="4876800"/>
            <a:ext cx="7315200" cy="1219200"/>
          </a:xfrm>
        </p:spPr>
        <p:txBody>
          <a:bodyPr/>
          <a:lstStyle>
            <a:lvl1pPr marL="0" indent="0" algn="ctr">
              <a:buNone/>
              <a:defRPr/>
            </a:lvl1pPr>
          </a:lstStyle>
          <a:p>
            <a:pPr lvl="0"/>
            <a:r>
              <a:rPr lang="en-US" smtClean="0"/>
              <a:t>Click to edit Master text styles</a:t>
            </a:r>
          </a:p>
        </p:txBody>
      </p:sp>
      <p:sp>
        <p:nvSpPr>
          <p:cNvPr id="13" name="Picture Placeholder 6"/>
          <p:cNvSpPr>
            <a:spLocks noGrp="1"/>
          </p:cNvSpPr>
          <p:nvPr>
            <p:ph type="pic" sz="quarter" idx="10"/>
          </p:nvPr>
        </p:nvSpPr>
        <p:spPr>
          <a:xfrm>
            <a:off x="9144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a:buNone/>
              <a:defRPr/>
            </a:lvl1pPr>
          </a:lstStyle>
          <a:p>
            <a:pPr lvl="0"/>
            <a:r>
              <a:rPr lang="en-US" noProof="0" smtClean="0"/>
              <a:t>Click icon to add picture</a:t>
            </a:r>
            <a:endParaRPr lang="en-US" noProof="0"/>
          </a:p>
        </p:txBody>
      </p:sp>
      <p:sp>
        <p:nvSpPr>
          <p:cNvPr id="18" name="Picture Placeholder 6"/>
          <p:cNvSpPr>
            <a:spLocks noGrp="1"/>
          </p:cNvSpPr>
          <p:nvPr>
            <p:ph type="pic" sz="quarter" idx="11"/>
          </p:nvPr>
        </p:nvSpPr>
        <p:spPr>
          <a:xfrm>
            <a:off x="34671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pPr lvl="0"/>
            <a:r>
              <a:rPr lang="en-US" noProof="0" smtClean="0"/>
              <a:t>Click icon to add picture</a:t>
            </a:r>
            <a:endParaRPr lang="en-US" noProof="0"/>
          </a:p>
        </p:txBody>
      </p:sp>
      <p:sp>
        <p:nvSpPr>
          <p:cNvPr id="20" name="Picture Placeholder 6"/>
          <p:cNvSpPr>
            <a:spLocks noGrp="1"/>
          </p:cNvSpPr>
          <p:nvPr>
            <p:ph type="pic" sz="quarter" idx="12"/>
          </p:nvPr>
        </p:nvSpPr>
        <p:spPr>
          <a:xfrm>
            <a:off x="60198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pPr lvl="0"/>
            <a:r>
              <a:rPr lang="en-US" noProof="0" smtClean="0"/>
              <a:t>Click icon to add picture</a:t>
            </a:r>
            <a:endParaRPr lang="en-US" noProof="0"/>
          </a:p>
        </p:txBody>
      </p:sp>
      <p:sp>
        <p:nvSpPr>
          <p:cNvPr id="21" name="Text Placeholder 13"/>
          <p:cNvSpPr>
            <a:spLocks noGrp="1"/>
          </p:cNvSpPr>
          <p:nvPr>
            <p:ph type="body" sz="quarter" idx="13"/>
          </p:nvPr>
        </p:nvSpPr>
        <p:spPr>
          <a:xfrm>
            <a:off x="914400" y="4076660"/>
            <a:ext cx="2209800" cy="266740"/>
          </a:xfrm>
        </p:spPr>
        <p:txBody>
          <a:bodyPr lIns="0" tIns="0" rIns="0" bIns="0" rtlCol="0">
            <a:spAutoFit/>
          </a:bodyPr>
          <a:lstStyle>
            <a:lvl1pPr marL="0" indent="0" algn="ctr">
              <a:spcBef>
                <a:spcPts val="200"/>
              </a:spcBef>
              <a:buNone/>
              <a:defRPr lang="en-US" sz="1600" b="0" i="0" kern="1200" dirty="0" smtClean="0">
                <a:solidFill>
                  <a:schemeClr val="tx1"/>
                </a:solidFill>
                <a:latin typeface="Arial"/>
                <a:ea typeface="+mn-ea"/>
                <a:cs typeface="Arial"/>
              </a:defRPr>
            </a:lvl1pPr>
          </a:lstStyle>
          <a:p>
            <a:pPr lvl="0"/>
            <a:r>
              <a:rPr lang="en-US" smtClean="0"/>
              <a:t>Click to edit Master text styles</a:t>
            </a:r>
          </a:p>
        </p:txBody>
      </p:sp>
      <p:sp>
        <p:nvSpPr>
          <p:cNvPr id="24" name="Text Placeholder 13"/>
          <p:cNvSpPr>
            <a:spLocks noGrp="1"/>
          </p:cNvSpPr>
          <p:nvPr>
            <p:ph type="body" sz="quarter" idx="14"/>
          </p:nvPr>
        </p:nvSpPr>
        <p:spPr>
          <a:xfrm>
            <a:off x="3475028" y="4076660"/>
            <a:ext cx="2209800" cy="266740"/>
          </a:xfrm>
        </p:spPr>
        <p:txBody>
          <a:bodyPr lIns="0" tIns="0" rIns="0" bIns="0" rtlCol="0">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lvl="0"/>
            <a:r>
              <a:rPr lang="en-US" smtClean="0"/>
              <a:t>Click to edit Master text styles</a:t>
            </a:r>
          </a:p>
        </p:txBody>
      </p:sp>
      <p:sp>
        <p:nvSpPr>
          <p:cNvPr id="25" name="Text Placeholder 13"/>
          <p:cNvSpPr>
            <a:spLocks noGrp="1"/>
          </p:cNvSpPr>
          <p:nvPr>
            <p:ph type="body" sz="quarter" idx="15"/>
          </p:nvPr>
        </p:nvSpPr>
        <p:spPr>
          <a:xfrm>
            <a:off x="6026522" y="4076660"/>
            <a:ext cx="2209800" cy="266740"/>
          </a:xfrm>
        </p:spPr>
        <p:txBody>
          <a:bodyPr lIns="0" tIns="0" rIns="0" bIns="0" rtlCol="0">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lvl="0"/>
            <a:r>
              <a:rPr lang="en-US" smtClean="0"/>
              <a:t>Click to edit Master text styles</a:t>
            </a:r>
          </a:p>
        </p:txBody>
      </p:sp>
    </p:spTree>
  </p:cSld>
  <p:clrMapOvr>
    <a:masterClrMapping/>
  </p:clrMapOvr>
  <p:transition>
    <p:fade thruBlk="1"/>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 Head and Chart">
    <p:spTree>
      <p:nvGrpSpPr>
        <p:cNvPr id="1" name=""/>
        <p:cNvGrpSpPr/>
        <p:nvPr/>
      </p:nvGrpSpPr>
      <p:grpSpPr>
        <a:xfrm>
          <a:off x="0" y="0"/>
          <a:ext cx="0" cy="0"/>
          <a:chOff x="0" y="0"/>
          <a:chExt cx="0" cy="0"/>
        </a:xfrm>
      </p:grpSpPr>
      <p:grpSp>
        <p:nvGrpSpPr>
          <p:cNvPr id="4" name="Group 14"/>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7" name="Date Placeholder 3"/>
          <p:cNvSpPr>
            <a:spLocks noGrp="1"/>
          </p:cNvSpPr>
          <p:nvPr>
            <p:ph type="dt" sz="half" idx="14"/>
          </p:nvPr>
        </p:nvSpPr>
        <p:spPr/>
        <p:txBody>
          <a:bodyPr/>
          <a:lstStyle>
            <a:lvl1pPr>
              <a:defRPr/>
            </a:lvl1pPr>
          </a:lstStyle>
          <a:p>
            <a:pPr>
              <a:defRPr/>
            </a:pPr>
            <a:fld id="{32C99FB5-9940-4A8A-AFA6-41C5145C270E}" type="datetimeFigureOut">
              <a:rPr lang="en-US"/>
              <a:pPr>
                <a:defRPr/>
              </a:pPr>
              <a:t>11/2/2013</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93EACB01-A18F-4D6E-BA7D-DD9FE29A73DE}" type="slidenum">
              <a:rPr lang="en-US"/>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Head and Two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sz="half" idx="1"/>
          </p:nvPr>
        </p:nvSpPr>
        <p:spPr>
          <a:xfrm>
            <a:off x="714375" y="2000250"/>
            <a:ext cx="3714751"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14875" y="2000250"/>
            <a:ext cx="3714750"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8229600" cy="914400"/>
          </a:xfrm>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thruBlk="1"/>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 Head and Open Layout">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0" y="0"/>
            <a:ext cx="9144000" cy="855663"/>
            <a:chOff x="0" y="0"/>
            <a:chExt cx="9144000" cy="855144"/>
          </a:xfrm>
        </p:grpSpPr>
        <p:sp>
          <p:nvSpPr>
            <p:cNvPr id="4" name="Rounded Rectangle 3"/>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Isosceles Triangle 4"/>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E4D6DE5C-F482-4534-A473-3BB7D26255C3}" type="datetimeFigureOut">
              <a:rPr lang="en-US"/>
              <a:pPr>
                <a:defRPr/>
              </a:pPr>
              <a:t>11/2/2013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DCBAE7E-49E4-4489-B88E-BB49520E8A3B}" type="slidenum">
              <a:rPr lang="en-US"/>
              <a:pPr>
                <a:defRPr/>
              </a:pPr>
              <a:t>‹#›</a:t>
            </a:fld>
            <a:endParaRPr lang="en-US" dirty="0"/>
          </a:p>
        </p:txBody>
      </p:sp>
    </p:spTree>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D48F89-08FC-416E-8A2D-FC8D22C352C1}" type="datetimeFigureOut">
              <a:rPr lang="en-US"/>
              <a:pPr>
                <a:defRPr/>
              </a:pPr>
              <a:t>11/2/2013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5FC2EBE-9287-4A00-B5CF-29B531B75988}" type="slidenum">
              <a:rPr lang="en-US"/>
              <a:pPr>
                <a:defRPr/>
              </a:pPr>
              <a:t>‹#›</a:t>
            </a:fld>
            <a:endParaRPr lang="en-US" dirty="0"/>
          </a:p>
        </p:txBody>
      </p:sp>
    </p:spTree>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mall Head and Big Text">
    <p:spTree>
      <p:nvGrpSpPr>
        <p:cNvPr id="1" name=""/>
        <p:cNvGrpSpPr/>
        <p:nvPr/>
      </p:nvGrpSpPr>
      <p:grpSpPr>
        <a:xfrm>
          <a:off x="0" y="0"/>
          <a:ext cx="0" cy="0"/>
          <a:chOff x="0" y="0"/>
          <a:chExt cx="0" cy="0"/>
        </a:xfrm>
      </p:grpSpPr>
      <p:grpSp>
        <p:nvGrpSpPr>
          <p:cNvPr id="4" name="Group 14"/>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anchor="ctr">
            <a:noAutofit/>
          </a:bodyPr>
          <a:lstStyle>
            <a:lvl1pPr marL="0" indent="0" algn="ctr">
              <a:lnSpc>
                <a:spcPct val="100000"/>
              </a:lnSpc>
              <a:spcBef>
                <a:spcPts val="1200"/>
              </a:spcBef>
              <a:buNone/>
              <a:defRPr sz="66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8A01D0CE-27FD-42BA-9E1D-579ACB6D70FF}" type="datetimeFigureOut">
              <a:rPr lang="en-US"/>
              <a:pPr>
                <a:defRPr/>
              </a:pPr>
              <a:t>11/2/2013</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D9773B32-5C80-4564-8BAA-E864C21E36F1}" type="slidenum">
              <a:rPr lang="en-US"/>
              <a:pPr>
                <a:defRPr/>
              </a:pPr>
              <a:t>‹#›</a:t>
            </a:fld>
            <a:endParaRPr lang="en-US" dirty="0"/>
          </a:p>
        </p:txBody>
      </p:sp>
    </p:spTree>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mall Head and Big Text-Blu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rtlCol="0" anchor="ctr">
            <a:noAutofit/>
          </a:bodyPr>
          <a:lstStyle>
            <a:lvl1pPr marL="0" indent="0" algn="ctr">
              <a:lnSpc>
                <a:spcPct val="100000"/>
              </a:lnSpc>
              <a:spcBef>
                <a:spcPts val="1200"/>
              </a:spcBef>
              <a:buNone/>
              <a:defRPr lang="en-US" sz="66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BAACE56F-C3DC-496A-8E4D-6265DB78D1CB}"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40F12014-973A-49FD-AC07-736602E89B6E}" type="slidenum">
              <a:rPr lang="en-US"/>
              <a:pPr>
                <a:defRPr/>
              </a:pPr>
              <a:t>‹#›</a:t>
            </a:fld>
            <a:endParaRPr lang="en-US" dirty="0"/>
          </a:p>
        </p:txBody>
      </p:sp>
    </p:spTree>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g Text-Blue">
    <p:spTree>
      <p:nvGrpSpPr>
        <p:cNvPr id="1" name=""/>
        <p:cNvGrpSpPr/>
        <p:nvPr/>
      </p:nvGrpSpPr>
      <p:grpSpPr>
        <a:xfrm>
          <a:off x="0" y="0"/>
          <a:ext cx="0" cy="0"/>
          <a:chOff x="0" y="0"/>
          <a:chExt cx="0" cy="0"/>
        </a:xfrm>
      </p:grpSpPr>
      <p:sp>
        <p:nvSpPr>
          <p:cNvPr id="3" name="Rectangle 2"/>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solidFill>
                  <a:srgbClr val="FFFFFF"/>
                </a:soli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4" name="Date Placeholder 3"/>
          <p:cNvSpPr>
            <a:spLocks noGrp="1"/>
          </p:cNvSpPr>
          <p:nvPr>
            <p:ph type="dt" sz="half" idx="14"/>
          </p:nvPr>
        </p:nvSpPr>
        <p:spPr/>
        <p:txBody>
          <a:bodyPr/>
          <a:lstStyle>
            <a:lvl1pPr>
              <a:defRPr/>
            </a:lvl1pPr>
          </a:lstStyle>
          <a:p>
            <a:pPr>
              <a:defRPr/>
            </a:pPr>
            <a:fld id="{E2825B62-0396-4604-B6CA-CA2100DFFDC4}" type="datetimeFigureOut">
              <a:rPr lang="en-US"/>
              <a:pPr>
                <a:defRPr/>
              </a:pPr>
              <a:t>11/2/2013</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7DD3F0A5-C292-4454-9B5E-0D2BB81EF123}" type="slidenum">
              <a:rPr lang="en-US"/>
              <a:pPr>
                <a:defRPr/>
              </a:pPr>
              <a:t>‹#›</a:t>
            </a:fld>
            <a:endParaRPr lang="en-US" dirty="0"/>
          </a:p>
        </p:txBody>
      </p:sp>
    </p:spTree>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mall Head and Chart-Blu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8" name="Date Placeholder 3"/>
          <p:cNvSpPr>
            <a:spLocks noGrp="1"/>
          </p:cNvSpPr>
          <p:nvPr>
            <p:ph type="dt" sz="half" idx="14"/>
          </p:nvPr>
        </p:nvSpPr>
        <p:spPr/>
        <p:txBody>
          <a:bodyPr/>
          <a:lstStyle>
            <a:lvl1pPr>
              <a:defRPr/>
            </a:lvl1pPr>
          </a:lstStyle>
          <a:p>
            <a:pPr>
              <a:defRPr/>
            </a:pPr>
            <a:fld id="{9C59AB35-9B22-4600-B9E1-641929B55DEE}"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435C8E42-A088-4648-86A5-C3112DBC4588}" type="slidenum">
              <a:rPr lang="en-US"/>
              <a:pPr>
                <a:defRPr/>
              </a:pPr>
              <a:t>‹#›</a:t>
            </a:fld>
            <a:endParaRPr lang="en-US" dirty="0"/>
          </a:p>
        </p:txBody>
      </p:sp>
    </p:spTree>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Big Head and Conten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B8D781-8AD3-47DB-A941-116D146F2CB7}" type="datetimeFigureOut">
              <a:rPr lang="en-US"/>
              <a:pPr>
                <a:defRPr/>
              </a:pPr>
              <a:t>11/2/2013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6F3745-7E92-452E-AD4A-4EFBFF48B9B5}" type="slidenum">
              <a:rPr lang="en-US"/>
              <a:pPr>
                <a:defRPr/>
              </a:pPr>
              <a:t>‹#›</a:t>
            </a:fld>
            <a:endParaRPr lang="en-US" dirty="0"/>
          </a:p>
        </p:txBody>
      </p:sp>
    </p:spTree>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Big Head and Open Layou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0D9F85-BAB7-4AD2-8CA1-A068FB9D2343}" type="datetimeFigureOut">
              <a:rPr lang="en-US"/>
              <a:pPr>
                <a:defRPr/>
              </a:pPr>
              <a:t>11/2/2013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03E939-451C-4E2C-B5A9-69C28B84F958}" type="slidenum">
              <a:rPr lang="en-US"/>
              <a:pPr>
                <a:defRPr/>
              </a:pPr>
              <a:t>‹#›</a:t>
            </a:fld>
            <a:endParaRPr lang="en-US" dirty="0"/>
          </a:p>
        </p:txBody>
      </p:sp>
    </p:spTree>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ig Text-White">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3" name="Date Placeholder 3"/>
          <p:cNvSpPr>
            <a:spLocks noGrp="1"/>
          </p:cNvSpPr>
          <p:nvPr>
            <p:ph type="dt" sz="half" idx="14"/>
          </p:nvPr>
        </p:nvSpPr>
        <p:spPr/>
        <p:txBody>
          <a:bodyPr/>
          <a:lstStyle>
            <a:lvl1pPr>
              <a:defRPr/>
            </a:lvl1pPr>
          </a:lstStyle>
          <a:p>
            <a:pPr>
              <a:defRPr/>
            </a:pPr>
            <a:fld id="{B5610EE4-0B74-45C3-B292-C3A9F5F08E8E}" type="datetimeFigureOut">
              <a:rPr lang="en-US"/>
              <a:pPr>
                <a:defRPr/>
              </a:pPr>
              <a:t>11/2/2013</a:t>
            </a:fld>
            <a:endParaRPr lang="en-US" dirty="0"/>
          </a:p>
        </p:txBody>
      </p:sp>
      <p:sp>
        <p:nvSpPr>
          <p:cNvPr id="4" name="Footer Placeholder 4"/>
          <p:cNvSpPr>
            <a:spLocks noGrp="1"/>
          </p:cNvSpPr>
          <p:nvPr>
            <p:ph type="ftr" sz="quarter" idx="15"/>
          </p:nvPr>
        </p:nvSpPr>
        <p:spPr/>
        <p:txBody>
          <a:bodyPr/>
          <a:lstStyle>
            <a:lvl1pPr>
              <a:defRPr/>
            </a:lvl1pPr>
          </a:lstStyle>
          <a:p>
            <a:pPr>
              <a:defRPr/>
            </a:pPr>
            <a:endParaRPr lang="en-US"/>
          </a:p>
        </p:txBody>
      </p:sp>
      <p:sp>
        <p:nvSpPr>
          <p:cNvPr id="5" name="Slide Number Placeholder 5"/>
          <p:cNvSpPr>
            <a:spLocks noGrp="1"/>
          </p:cNvSpPr>
          <p:nvPr>
            <p:ph type="sldNum" sz="quarter" idx="16"/>
          </p:nvPr>
        </p:nvSpPr>
        <p:spPr/>
        <p:txBody>
          <a:bodyPr/>
          <a:lstStyle>
            <a:lvl1pPr>
              <a:defRPr/>
            </a:lvl1pPr>
          </a:lstStyle>
          <a:p>
            <a:pPr>
              <a:defRPr/>
            </a:pPr>
            <a:fld id="{30A11C4C-842C-4CAC-8D2F-A9B6BF4104C5}" type="slidenum">
              <a:rPr lang="en-US"/>
              <a:pPr>
                <a:defRPr/>
              </a:pPr>
              <a:t>‹#›</a:t>
            </a:fld>
            <a:endParaRPr lang="en-US" dirty="0"/>
          </a:p>
        </p:txBody>
      </p:sp>
    </p:spTree>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0_Chart">
    <p:spTree>
      <p:nvGrpSpPr>
        <p:cNvPr id="1" name=""/>
        <p:cNvGrpSpPr/>
        <p:nvPr/>
      </p:nvGrpSpPr>
      <p:grpSpPr>
        <a:xfrm>
          <a:off x="0" y="0"/>
          <a:ext cx="0" cy="0"/>
          <a:chOff x="0" y="0"/>
          <a:chExt cx="0" cy="0"/>
        </a:xfrm>
      </p:grpSpPr>
      <p:sp>
        <p:nvSpPr>
          <p:cNvPr id="5" name="Rectangle 4"/>
          <p:cNvSpPr/>
          <p:nvPr/>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14"/>
          <p:cNvGrpSpPr>
            <a:grpSpLocks/>
          </p:cNvGrpSpPr>
          <p:nvPr/>
        </p:nvGrpSpPr>
        <p:grpSpPr bwMode="auto">
          <a:xfrm>
            <a:off x="0" y="0"/>
            <a:ext cx="9144000" cy="855663"/>
            <a:chOff x="0" y="0"/>
            <a:chExt cx="9144000" cy="855144"/>
          </a:xfrm>
        </p:grpSpPr>
        <p:sp>
          <p:nvSpPr>
            <p:cNvPr id="7" name="Rounded Rectangle 6"/>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Isosceles Triangle 7"/>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bg1"/>
                </a:solidFill>
              </a:defRPr>
            </a:lvl1pPr>
            <a:lvl2pPr>
              <a:defRPr sz="2000">
                <a:solidFill>
                  <a:schemeClr val="bg1"/>
                </a:solidFill>
              </a:defRPr>
            </a:lvl2pPr>
            <a:lvl3pPr marL="914400" indent="-228600">
              <a:defRPr sz="1800">
                <a:solidFill>
                  <a:schemeClr val="bg1"/>
                </a:solidFill>
              </a:defRPr>
            </a:lvl3pPr>
            <a:lvl4pPr>
              <a:defRPr sz="16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2F22DC3B-AE92-4A1D-876A-B60B75332322}" type="datetimeFigureOut">
              <a:rPr lang="en-US"/>
              <a:pPr>
                <a:defRPr/>
              </a:pPr>
              <a:t>11/2/2013</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B69904B7-F255-4459-89B7-13FFE9B46B02}" type="slidenum">
              <a:rPr lang="en-US"/>
              <a:pPr>
                <a:defRPr/>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Head, Person Photo and Info">
    <p:spTree>
      <p:nvGrpSpPr>
        <p:cNvPr id="1" name=""/>
        <p:cNvGrpSpPr/>
        <p:nvPr/>
      </p:nvGrpSpPr>
      <p:grpSpPr>
        <a:xfrm>
          <a:off x="0" y="0"/>
          <a:ext cx="0" cy="0"/>
          <a:chOff x="0" y="0"/>
          <a:chExt cx="0" cy="0"/>
        </a:xfrm>
      </p:grpSpPr>
      <p:grpSp>
        <p:nvGrpSpPr>
          <p:cNvPr id="6" name="Group 7"/>
          <p:cNvGrpSpPr/>
          <p:nvPr/>
        </p:nvGrpSpPr>
        <p:grpSpPr>
          <a:xfrm>
            <a:off x="0" y="0"/>
            <a:ext cx="9144000" cy="1759220"/>
            <a:chOff x="228600" y="228600"/>
            <a:chExt cx="9144000" cy="1759220"/>
          </a:xfrm>
          <a:solidFill>
            <a:srgbClr val="195A88"/>
          </a:solidFill>
        </p:grpSpPr>
        <p:sp>
          <p:nvSpPr>
            <p:cNvPr id="7" name="Rounded Rectangle 6"/>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Isosceles Triangle 7"/>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11" name="Picture Placeholder 6"/>
          <p:cNvSpPr>
            <a:spLocks noGrp="1"/>
          </p:cNvSpPr>
          <p:nvPr>
            <p:ph type="pic" sz="quarter" idx="13"/>
          </p:nvPr>
        </p:nvSpPr>
        <p:spPr>
          <a:xfrm>
            <a:off x="914400" y="21336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a:buNone/>
              <a:defRPr/>
            </a:lvl1pPr>
          </a:lstStyle>
          <a:p>
            <a:pPr lvl="0"/>
            <a:endParaRPr lang="en-US" noProof="0"/>
          </a:p>
        </p:txBody>
      </p:sp>
      <p:sp>
        <p:nvSpPr>
          <p:cNvPr id="13" name="Text Placeholder 12"/>
          <p:cNvSpPr>
            <a:spLocks noGrp="1"/>
          </p:cNvSpPr>
          <p:nvPr>
            <p:ph type="body" sz="quarter" idx="14"/>
          </p:nvPr>
        </p:nvSpPr>
        <p:spPr>
          <a:xfrm>
            <a:off x="3429000" y="2133600"/>
            <a:ext cx="5181600" cy="838200"/>
          </a:xfrm>
        </p:spPr>
        <p:txBody>
          <a:bodyPr>
            <a:normAutofit/>
          </a:bodyPr>
          <a:lstStyle>
            <a:lvl1pPr>
              <a:buNone/>
              <a:defRPr sz="4000"/>
            </a:lvl1pPr>
          </a:lstStyle>
          <a:p>
            <a:pPr lvl="0"/>
            <a:r>
              <a:rPr lang="en-US" smtClean="0"/>
              <a:t>Click to edit Master text styles</a:t>
            </a:r>
          </a:p>
        </p:txBody>
      </p:sp>
      <p:sp>
        <p:nvSpPr>
          <p:cNvPr id="14" name="Text Placeholder 12"/>
          <p:cNvSpPr>
            <a:spLocks noGrp="1"/>
          </p:cNvSpPr>
          <p:nvPr>
            <p:ph type="body" sz="quarter" idx="15"/>
          </p:nvPr>
        </p:nvSpPr>
        <p:spPr>
          <a:xfrm>
            <a:off x="3429000" y="2971800"/>
            <a:ext cx="5181600" cy="838200"/>
          </a:xfrm>
        </p:spPr>
        <p:txBody>
          <a:bodyPr>
            <a:normAutofit/>
          </a:bodyPr>
          <a:lstStyle>
            <a:lvl1pPr>
              <a:buNone/>
              <a:defRPr sz="2400"/>
            </a:lvl1pPr>
          </a:lstStyle>
          <a:p>
            <a:pPr lvl="0"/>
            <a:r>
              <a:rPr lang="en-US" smtClean="0"/>
              <a:t>Click to edit Master text styles</a:t>
            </a:r>
          </a:p>
        </p:txBody>
      </p:sp>
      <p:sp>
        <p:nvSpPr>
          <p:cNvPr id="9" name="Date Placeholder 3"/>
          <p:cNvSpPr>
            <a:spLocks noGrp="1"/>
          </p:cNvSpPr>
          <p:nvPr>
            <p:ph type="dt" sz="half" idx="16"/>
          </p:nvPr>
        </p:nvSpPr>
        <p:spPr/>
        <p:txBody>
          <a:bodyPr/>
          <a:lstStyle>
            <a:lvl1pPr>
              <a:defRPr/>
            </a:lvl1pPr>
          </a:lstStyle>
          <a:p>
            <a:pPr>
              <a:defRPr/>
            </a:pPr>
            <a:fld id="{B8C46815-3C52-43FE-97D1-6CB4E88B5DF0}" type="datetimeFigureOut">
              <a:rPr lang="en-US"/>
              <a:pPr>
                <a:defRPr/>
              </a:pPr>
              <a:t>11/2/2013</a:t>
            </a:fld>
            <a:endParaRPr lang="en-US"/>
          </a:p>
        </p:txBody>
      </p:sp>
      <p:sp>
        <p:nvSpPr>
          <p:cNvPr id="10" name="Footer Placeholder 4"/>
          <p:cNvSpPr>
            <a:spLocks noGrp="1"/>
          </p:cNvSpPr>
          <p:nvPr>
            <p:ph type="ftr" sz="quarter" idx="17"/>
          </p:nvPr>
        </p:nvSpPr>
        <p:spPr/>
        <p:txBody>
          <a:bodyPr/>
          <a:lstStyle>
            <a:lvl1pPr>
              <a:defRPr/>
            </a:lvl1pPr>
          </a:lstStyle>
          <a:p>
            <a:pPr>
              <a:defRPr/>
            </a:pPr>
            <a:endParaRPr lang="en-US"/>
          </a:p>
        </p:txBody>
      </p:sp>
      <p:sp>
        <p:nvSpPr>
          <p:cNvPr id="12" name="Slide Number Placeholder 5"/>
          <p:cNvSpPr>
            <a:spLocks noGrp="1"/>
          </p:cNvSpPr>
          <p:nvPr>
            <p:ph type="sldNum" sz="quarter" idx="18"/>
          </p:nvPr>
        </p:nvSpPr>
        <p:spPr/>
        <p:txBody>
          <a:bodyPr/>
          <a:lstStyle>
            <a:lvl1pPr>
              <a:defRPr/>
            </a:lvl1pPr>
          </a:lstStyle>
          <a:p>
            <a:pPr>
              <a:defRPr/>
            </a:pPr>
            <a:fld id="{32E2F3DA-D918-43BE-B33C-7DA8943244BC}" type="slidenum">
              <a:rPr lang="en-US"/>
              <a:pPr>
                <a:defRPr/>
              </a:pPr>
              <a:t>‹#›</a:t>
            </a:fld>
            <a:endParaRPr lang="en-US"/>
          </a:p>
        </p:txBody>
      </p:sp>
    </p:spTree>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8" name="Date Placeholder 3"/>
          <p:cNvSpPr>
            <a:spLocks noGrp="1"/>
          </p:cNvSpPr>
          <p:nvPr>
            <p:ph type="dt" sz="half" idx="14"/>
          </p:nvPr>
        </p:nvSpPr>
        <p:spPr/>
        <p:txBody>
          <a:bodyPr/>
          <a:lstStyle>
            <a:lvl1pPr>
              <a:defRPr/>
            </a:lvl1pPr>
          </a:lstStyle>
          <a:p>
            <a:pPr>
              <a:defRPr/>
            </a:pPr>
            <a:fld id="{DC45B89E-A10D-4726-85A5-D99E36DCDC05}"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8E749372-23D7-44DD-B8AA-4377F7FF608F}" type="slidenum">
              <a:rPr lang="en-US"/>
              <a:pPr>
                <a:defRPr/>
              </a:pPr>
              <a:t>‹#›</a:t>
            </a:fld>
            <a:endParaRPr lang="en-US" dirty="0"/>
          </a:p>
        </p:txBody>
      </p:sp>
    </p:spTree>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_Chart">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6">
                  <a:lumMod val="50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8" name="Date Placeholder 3"/>
          <p:cNvSpPr>
            <a:spLocks noGrp="1"/>
          </p:cNvSpPr>
          <p:nvPr>
            <p:ph type="dt" sz="half" idx="14"/>
          </p:nvPr>
        </p:nvSpPr>
        <p:spPr/>
        <p:txBody>
          <a:bodyPr/>
          <a:lstStyle>
            <a:lvl1pPr>
              <a:defRPr/>
            </a:lvl1pPr>
          </a:lstStyle>
          <a:p>
            <a:pPr>
              <a:defRPr/>
            </a:pPr>
            <a:fld id="{CCC1032F-3A98-42E9-9B1D-02D35FFA2374}"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8FECBF49-603A-4A8B-A219-677C0252525A}" type="slidenum">
              <a:rPr lang="en-US"/>
              <a:pPr>
                <a:defRPr/>
              </a:pPr>
              <a:t>‹#›</a:t>
            </a:fld>
            <a:endParaRPr lang="en-US" dirty="0"/>
          </a:p>
        </p:txBody>
      </p:sp>
    </p:spTree>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Chart">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3">
                  <a:lumMod val="50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8" name="Date Placeholder 3"/>
          <p:cNvSpPr>
            <a:spLocks noGrp="1"/>
          </p:cNvSpPr>
          <p:nvPr>
            <p:ph type="dt" sz="half" idx="14"/>
          </p:nvPr>
        </p:nvSpPr>
        <p:spPr/>
        <p:txBody>
          <a:bodyPr/>
          <a:lstStyle>
            <a:lvl1pPr>
              <a:defRPr/>
            </a:lvl1pPr>
          </a:lstStyle>
          <a:p>
            <a:pPr>
              <a:defRPr/>
            </a:pPr>
            <a:fld id="{7F02498B-BF81-424B-842B-3BC306D3D435}"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A43CBE97-FD22-40B4-A508-D645E4165384}" type="slidenum">
              <a:rPr lang="en-US"/>
              <a:pPr>
                <a:defRPr/>
              </a:pPr>
              <a:t>‹#›</a:t>
            </a:fld>
            <a:endParaRPr lang="en-US" dirty="0"/>
          </a:p>
        </p:txBody>
      </p:sp>
    </p:spTree>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F0F595-D704-4D00-AD21-3A969EC97DFB}" type="datetimeFigureOut">
              <a:rPr lang="en-US"/>
              <a:pPr>
                <a:defRPr/>
              </a:pPr>
              <a:t>11/2/2013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9D7EE2-CAC5-4AB9-8BA8-AA4D957BE233}" type="slidenum">
              <a:rPr lang="en-US"/>
              <a:pPr>
                <a:defRPr/>
              </a:pPr>
              <a:t>‹#›</a:t>
            </a:fld>
            <a:endParaRPr lang="en-US" dirty="0"/>
          </a:p>
        </p:txBody>
      </p:sp>
    </p:spTree>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6_Big text with titl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1"/>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6470CC5F-6018-4096-B04B-DE2B6966D18A}"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1023D701-53DB-4049-88BD-8E1DEB68E062}" type="slidenum">
              <a:rPr lang="en-US"/>
              <a:pPr>
                <a:defRPr/>
              </a:pPr>
              <a:t>‹#›</a:t>
            </a:fld>
            <a:endParaRPr lang="en-US" dirty="0"/>
          </a:p>
        </p:txBody>
      </p:sp>
    </p:spTree>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7E3C56E6-2EB3-40B6-BE7C-E2A85635CC4E}" type="datetimeFigureOut">
              <a:rPr lang="en-US"/>
              <a:pPr>
                <a:defRPr/>
              </a:pPr>
              <a:t>11/2/2013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94DB86F-3D22-4FDF-9583-B54A8FB0B62A}" type="slidenum">
              <a:rPr lang="en-US"/>
              <a:pPr>
                <a:defRPr/>
              </a:pPr>
              <a:t>‹#›</a:t>
            </a:fld>
            <a:endParaRPr lang="en-US" dirty="0"/>
          </a:p>
        </p:txBody>
      </p:sp>
    </p:spTree>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itle,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chemeClr val="accent6">
                    <a:lumMod val="20000"/>
                    <a:lumOff val="80000"/>
                  </a:schemeClr>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6FF57D91-36C4-4563-BB2E-470D09ED52DF}"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60A85177-A50A-471C-892A-EB3AA8563E51}" type="slidenum">
              <a:rPr lang="en-US"/>
              <a:pPr>
                <a:defRPr/>
              </a:pPr>
              <a:t>‹#›</a:t>
            </a:fld>
            <a:endParaRPr lang="en-US" dirty="0"/>
          </a:p>
        </p:txBody>
      </p:sp>
    </p:spTree>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_Chart">
    <p:spTree>
      <p:nvGrpSpPr>
        <p:cNvPr id="1" name=""/>
        <p:cNvGrpSpPr/>
        <p:nvPr/>
      </p:nvGrpSpPr>
      <p:grpSpPr>
        <a:xfrm>
          <a:off x="0" y="0"/>
          <a:ext cx="0" cy="0"/>
          <a:chOff x="0" y="0"/>
          <a:chExt cx="0" cy="0"/>
        </a:xfrm>
      </p:grpSpPr>
      <p:grpSp>
        <p:nvGrpSpPr>
          <p:cNvPr id="4" name="Group 11"/>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userDrawn="1"/>
          </p:nvSpPr>
          <p:spPr>
            <a:xfrm rot="10800000">
              <a:off x="714375" y="599711"/>
              <a:ext cx="504825" cy="255433"/>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7" name="Date Placeholder 3"/>
          <p:cNvSpPr>
            <a:spLocks noGrp="1"/>
          </p:cNvSpPr>
          <p:nvPr>
            <p:ph type="dt" sz="half" idx="14"/>
          </p:nvPr>
        </p:nvSpPr>
        <p:spPr/>
        <p:txBody>
          <a:bodyPr/>
          <a:lstStyle>
            <a:lvl1pPr>
              <a:defRPr/>
            </a:lvl1pPr>
          </a:lstStyle>
          <a:p>
            <a:pPr>
              <a:defRPr/>
            </a:pPr>
            <a:fld id="{D7A7FD7D-A0C4-4AE8-8DEB-6587D5AD0CE9}" type="datetimeFigureOut">
              <a:rPr lang="en-US"/>
              <a:pPr>
                <a:defRPr/>
              </a:pPr>
              <a:t>11/2/2013</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8BA68E93-7AE3-4F45-9971-1DE135B71894}" type="slidenum">
              <a:rPr lang="en-US"/>
              <a:pPr>
                <a:defRPr/>
              </a:pPr>
              <a:t>‹#›</a:t>
            </a:fld>
            <a:endParaRPr lang="en-US" dirty="0"/>
          </a:p>
        </p:txBody>
      </p:sp>
    </p:spTree>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Small Title Bar">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0" y="0"/>
            <a:ext cx="9144000" cy="855663"/>
            <a:chOff x="0" y="0"/>
            <a:chExt cx="9144000" cy="855144"/>
          </a:xfrm>
        </p:grpSpPr>
        <p:sp>
          <p:nvSpPr>
            <p:cNvPr id="4" name="Rounded Rectangle 3"/>
            <p:cNvSpPr/>
            <p:nvPr userDrawn="1"/>
          </p:nvSpPr>
          <p:spPr>
            <a:xfrm>
              <a:off x="0" y="0"/>
              <a:ext cx="9144000" cy="60923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Isosceles Triangle 4"/>
            <p:cNvSpPr/>
            <p:nvPr userDrawn="1"/>
          </p:nvSpPr>
          <p:spPr>
            <a:xfrm rot="10800000">
              <a:off x="714375" y="599711"/>
              <a:ext cx="504825" cy="255433"/>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BF27906C-EC58-4A1D-BD43-93B5F65A8F4A}" type="datetimeFigureOut">
              <a:rPr lang="en-US"/>
              <a:pPr>
                <a:defRPr/>
              </a:pPr>
              <a:t>11/2/2013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FB4674B-1473-4ABB-A16D-31E4A9D31D7F}" type="slidenum">
              <a:rPr lang="en-US"/>
              <a:pPr>
                <a:defRPr/>
              </a:pPr>
              <a:t>‹#›</a:t>
            </a:fld>
            <a:endParaRPr lang="en-US" dirty="0"/>
          </a:p>
        </p:txBody>
      </p:sp>
    </p:spTree>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0296C8-E26B-45E2-B45A-7578AE4887F1}" type="datetimeFigureOut">
              <a:rPr lang="en-US"/>
              <a:pPr>
                <a:defRPr/>
              </a:pPr>
              <a:t>11/2/2013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F39D3E-6276-45C0-A435-453F88CAA1E3}" type="slidenum">
              <a:rPr lang="en-US"/>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ll Head, Text and Content">
    <p:spTree>
      <p:nvGrpSpPr>
        <p:cNvPr id="1" name=""/>
        <p:cNvGrpSpPr/>
        <p:nvPr/>
      </p:nvGrpSpPr>
      <p:grpSpPr>
        <a:xfrm>
          <a:off x="0" y="0"/>
          <a:ext cx="0" cy="0"/>
          <a:chOff x="0" y="0"/>
          <a:chExt cx="0" cy="0"/>
        </a:xfrm>
      </p:grpSpPr>
      <p:grpSp>
        <p:nvGrpSpPr>
          <p:cNvPr id="5" name="Group 14"/>
          <p:cNvGrpSpPr>
            <a:grpSpLocks/>
          </p:cNvGrpSpPr>
          <p:nvPr/>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tx1"/>
                </a:solidFill>
              </a:defRPr>
            </a:lvl1pPr>
            <a:lvl2pPr>
              <a:defRPr sz="2000">
                <a:solidFill>
                  <a:schemeClr val="tx1"/>
                </a:solidFill>
              </a:defRPr>
            </a:lvl2pPr>
            <a:lvl3pPr marL="914400" indent="-228600">
              <a:defRPr sz="1800">
                <a:solidFill>
                  <a:schemeClr val="tx1"/>
                </a:solidFill>
              </a:defRPr>
            </a:lvl3pPr>
            <a:lvl4pPr>
              <a:defRPr sz="16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1E476259-B260-4F66-8A22-02304083E09E}" type="datetimeFigureOut">
              <a:rPr lang="en-US"/>
              <a:pPr>
                <a:defRPr/>
              </a:pPr>
              <a:t>11/2/2013</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D123F5B-1752-4341-8F99-4D593BCEC787}" type="slidenum">
              <a:rPr lang="en-US"/>
              <a:pPr>
                <a:defRPr/>
              </a:pPr>
              <a:t>‹#›</a:t>
            </a:fld>
            <a:endParaRPr lang="en-US" dirty="0"/>
          </a:p>
        </p:txBody>
      </p:sp>
    </p:spTree>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5_Big text with titl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1"/>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userDrawn="1"/>
          </p:nvSpPr>
          <p:spPr>
            <a:xfrm rot="10800000">
              <a:off x="714375" y="599711"/>
              <a:ext cx="504825" cy="255433"/>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D69C0527-53FE-483B-A321-1C9082885AEA}"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E3BCCA6B-32AE-439A-983B-9EEFBF98EA3C}" type="slidenum">
              <a:rPr lang="en-US"/>
              <a:pPr>
                <a:defRPr/>
              </a:pPr>
              <a:t>‹#›</a:t>
            </a:fld>
            <a:endParaRPr lang="en-US" dirty="0"/>
          </a:p>
        </p:txBody>
      </p:sp>
    </p:spTree>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5B0EB321-39BA-491A-920C-B2CD8A70235A}" type="datetimeFigureOut">
              <a:rPr lang="en-US"/>
              <a:pPr>
                <a:defRPr/>
              </a:pPr>
              <a:t>11/2/2013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89709B2-67A5-42DD-8666-192F8CF471AC}" type="slidenum">
              <a:rPr lang="en-US"/>
              <a:pPr>
                <a:defRPr/>
              </a:pPr>
              <a:t>‹#›</a:t>
            </a:fld>
            <a:endParaRPr lang="en-US" dirty="0"/>
          </a:p>
        </p:txBody>
      </p:sp>
    </p:spTree>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Title,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chemeClr val="accent3">
                    <a:lumMod val="20000"/>
                    <a:lumOff val="80000"/>
                  </a:schemeClr>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0828BF08-945E-4779-B000-7A61203DCFF5}"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448D91DD-9F97-4BCF-AA7E-6227E2F78670}" type="slidenum">
              <a:rPr lang="en-US"/>
              <a:pPr>
                <a:defRPr/>
              </a:pPr>
              <a:t>‹#›</a:t>
            </a:fld>
            <a:endParaRPr lang="en-US" dirty="0"/>
          </a:p>
        </p:txBody>
      </p:sp>
    </p:spTree>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6_Chart">
    <p:spTree>
      <p:nvGrpSpPr>
        <p:cNvPr id="1" name=""/>
        <p:cNvGrpSpPr/>
        <p:nvPr/>
      </p:nvGrpSpPr>
      <p:grpSpPr>
        <a:xfrm>
          <a:off x="0" y="0"/>
          <a:ext cx="0" cy="0"/>
          <a:chOff x="0" y="0"/>
          <a:chExt cx="0" cy="0"/>
        </a:xfrm>
      </p:grpSpPr>
      <p:grpSp>
        <p:nvGrpSpPr>
          <p:cNvPr id="4" name="Group 11"/>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userDrawn="1"/>
          </p:nvSpPr>
          <p:spPr>
            <a:xfrm rot="10800000">
              <a:off x="714375" y="599711"/>
              <a:ext cx="504825" cy="255433"/>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7" name="Date Placeholder 3"/>
          <p:cNvSpPr>
            <a:spLocks noGrp="1"/>
          </p:cNvSpPr>
          <p:nvPr>
            <p:ph type="dt" sz="half" idx="14"/>
          </p:nvPr>
        </p:nvSpPr>
        <p:spPr/>
        <p:txBody>
          <a:bodyPr/>
          <a:lstStyle>
            <a:lvl1pPr>
              <a:defRPr/>
            </a:lvl1pPr>
          </a:lstStyle>
          <a:p>
            <a:pPr>
              <a:defRPr/>
            </a:pPr>
            <a:fld id="{7F87B90C-278F-4247-8090-ABDC593ABD6A}" type="datetimeFigureOut">
              <a:rPr lang="en-US"/>
              <a:pPr>
                <a:defRPr/>
              </a:pPr>
              <a:t>11/2/2013</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1F1272E2-FE5F-434E-8CB2-1F6DF06F4254}" type="slidenum">
              <a:rPr lang="en-US"/>
              <a:pPr>
                <a:defRPr/>
              </a:pPr>
              <a:t>‹#›</a:t>
            </a:fld>
            <a:endParaRPr lang="en-US" dirty="0"/>
          </a:p>
        </p:txBody>
      </p:sp>
    </p:spTree>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_Small Title Bar">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0" y="0"/>
            <a:ext cx="9144000" cy="855663"/>
            <a:chOff x="0" y="0"/>
            <a:chExt cx="9144000" cy="855144"/>
          </a:xfrm>
        </p:grpSpPr>
        <p:sp>
          <p:nvSpPr>
            <p:cNvPr id="4" name="Rounded Rectangle 3"/>
            <p:cNvSpPr/>
            <p:nvPr userDrawn="1"/>
          </p:nvSpPr>
          <p:spPr>
            <a:xfrm>
              <a:off x="0" y="0"/>
              <a:ext cx="9144000" cy="60923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Isosceles Triangle 4"/>
            <p:cNvSpPr/>
            <p:nvPr userDrawn="1"/>
          </p:nvSpPr>
          <p:spPr>
            <a:xfrm rot="10800000">
              <a:off x="714375" y="599711"/>
              <a:ext cx="504825" cy="255433"/>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10CAF8B6-1470-4136-8B6E-BDF2C9698FDF}" type="datetimeFigureOut">
              <a:rPr lang="en-US"/>
              <a:pPr>
                <a:defRPr/>
              </a:pPr>
              <a:t>11/2/2013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AB3C3A8-9A64-4444-AC3D-1D9C054B18E1}" type="slidenum">
              <a:rPr lang="en-US"/>
              <a:pPr>
                <a:defRPr/>
              </a:pPr>
              <a:t>‹#›</a:t>
            </a:fld>
            <a:endParaRPr lang="en-US" dirty="0"/>
          </a:p>
        </p:txBody>
      </p:sp>
    </p:spTree>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2614D6-39B6-4C5A-BD93-3DCB672D3DA4}" type="datetimeFigureOut">
              <a:rPr lang="en-US"/>
              <a:pPr>
                <a:defRPr/>
              </a:pPr>
              <a:t>11/2/2013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DC0BE8-161A-4E7C-8EDB-4D56404778E7}" type="slidenum">
              <a:rPr lang="en-US"/>
              <a:pPr>
                <a:defRPr/>
              </a:pPr>
              <a:t>‹#›</a:t>
            </a:fld>
            <a:endParaRPr lang="en-US" dirty="0"/>
          </a:p>
        </p:txBody>
      </p:sp>
    </p:spTree>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6FA9734F-E4E5-49B1-9B2A-3BF51F037243}" type="datetimeFigureOut">
              <a:rPr lang="en-US"/>
              <a:pPr>
                <a:defRPr/>
              </a:pPr>
              <a:t>11/2/2013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DA2CA6B-9FE3-4C77-B3FA-F2A244931C32}" type="slidenum">
              <a:rPr lang="en-US"/>
              <a:pPr>
                <a:defRPr/>
              </a:pPr>
              <a:t>‹#›</a:t>
            </a:fld>
            <a:endParaRPr lang="en-US" dirty="0"/>
          </a:p>
        </p:txBody>
      </p:sp>
    </p:spTree>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Title,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chemeClr val="accent4">
                    <a:lumMod val="20000"/>
                    <a:lumOff val="80000"/>
                  </a:schemeClr>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A2011B5B-2D1E-455E-8018-27840A955017}" type="datetimeFigureOut">
              <a:rPr lang="en-US"/>
              <a:pPr>
                <a:defRPr/>
              </a:pPr>
              <a:t>11/2/2013</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3E94D0C7-E8B7-4786-B6B7-906CCCC63CB5}" type="slidenum">
              <a:rPr lang="en-US"/>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Head and Three People">
    <p:spTree>
      <p:nvGrpSpPr>
        <p:cNvPr id="1" name=""/>
        <p:cNvGrpSpPr/>
        <p:nvPr/>
      </p:nvGrpSpPr>
      <p:grpSpPr>
        <a:xfrm>
          <a:off x="0" y="0"/>
          <a:ext cx="0" cy="0"/>
          <a:chOff x="0" y="0"/>
          <a:chExt cx="0" cy="0"/>
        </a:xfrm>
      </p:grpSpPr>
      <p:grpSp>
        <p:nvGrpSpPr>
          <p:cNvPr id="10" name="Group 14"/>
          <p:cNvGrpSpPr>
            <a:grpSpLocks/>
          </p:cNvGrpSpPr>
          <p:nvPr userDrawn="1"/>
        </p:nvGrpSpPr>
        <p:grpSpPr bwMode="auto">
          <a:xfrm>
            <a:off x="0" y="0"/>
            <a:ext cx="9144000" cy="855663"/>
            <a:chOff x="0" y="0"/>
            <a:chExt cx="9144000" cy="855144"/>
          </a:xfrm>
        </p:grpSpPr>
        <p:sp>
          <p:nvSpPr>
            <p:cNvPr id="11" name="Rounded Rectangle 10"/>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Isosceles Triangle 11"/>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7"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9" name="Text Placeholder 18"/>
          <p:cNvSpPr>
            <a:spLocks noGrp="1"/>
          </p:cNvSpPr>
          <p:nvPr>
            <p:ph type="body" sz="quarter" idx="16"/>
          </p:nvPr>
        </p:nvSpPr>
        <p:spPr>
          <a:xfrm>
            <a:off x="914400" y="4876800"/>
            <a:ext cx="7315200" cy="1219200"/>
          </a:xfrm>
        </p:spPr>
        <p:txBody>
          <a:bodyPr/>
          <a:lstStyle>
            <a:lvl1pPr marL="0" indent="0" algn="ctr">
              <a:buNone/>
              <a:defRPr/>
            </a:lvl1pPr>
          </a:lstStyle>
          <a:p>
            <a:pPr lvl="0"/>
            <a:r>
              <a:rPr lang="en-US" dirty="0" smtClean="0"/>
              <a:t>Click to edit Master text styles</a:t>
            </a:r>
            <a:endParaRPr lang="en-US" dirty="0"/>
          </a:p>
        </p:txBody>
      </p:sp>
      <p:sp>
        <p:nvSpPr>
          <p:cNvPr id="13" name="Picture Placeholder 6"/>
          <p:cNvSpPr>
            <a:spLocks noGrp="1"/>
          </p:cNvSpPr>
          <p:nvPr>
            <p:ph type="pic" sz="quarter" idx="10"/>
          </p:nvPr>
        </p:nvSpPr>
        <p:spPr>
          <a:xfrm>
            <a:off x="9144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a:buNone/>
              <a:defRPr/>
            </a:lvl1pPr>
          </a:lstStyle>
          <a:p>
            <a:pPr lvl="0"/>
            <a:endParaRPr lang="en-US" noProof="0"/>
          </a:p>
        </p:txBody>
      </p:sp>
      <p:sp>
        <p:nvSpPr>
          <p:cNvPr id="18" name="Picture Placeholder 6"/>
          <p:cNvSpPr>
            <a:spLocks noGrp="1"/>
          </p:cNvSpPr>
          <p:nvPr>
            <p:ph type="pic" sz="quarter" idx="11"/>
          </p:nvPr>
        </p:nvSpPr>
        <p:spPr>
          <a:xfrm>
            <a:off x="34671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pPr lvl="0"/>
            <a:endParaRPr lang="en-US" noProof="0"/>
          </a:p>
        </p:txBody>
      </p:sp>
      <p:sp>
        <p:nvSpPr>
          <p:cNvPr id="20" name="Picture Placeholder 6"/>
          <p:cNvSpPr>
            <a:spLocks noGrp="1"/>
          </p:cNvSpPr>
          <p:nvPr>
            <p:ph type="pic" sz="quarter" idx="12"/>
          </p:nvPr>
        </p:nvSpPr>
        <p:spPr>
          <a:xfrm>
            <a:off x="60198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pPr lvl="0"/>
            <a:endParaRPr lang="en-US" noProof="0"/>
          </a:p>
        </p:txBody>
      </p:sp>
      <p:sp>
        <p:nvSpPr>
          <p:cNvPr id="21" name="Text Placeholder 13"/>
          <p:cNvSpPr>
            <a:spLocks noGrp="1"/>
          </p:cNvSpPr>
          <p:nvPr>
            <p:ph type="body" sz="quarter" idx="13"/>
          </p:nvPr>
        </p:nvSpPr>
        <p:spPr>
          <a:xfrm>
            <a:off x="914400" y="4076660"/>
            <a:ext cx="2209800" cy="266740"/>
          </a:xfrm>
        </p:spPr>
        <p:txBody>
          <a:bodyPr lIns="0" tIns="0" rIns="0" bIns="0" rtlCol="0">
            <a:spAutoFit/>
          </a:bodyPr>
          <a:lstStyle>
            <a:lvl1pPr marL="0" indent="0" algn="ctr">
              <a:spcBef>
                <a:spcPts val="200"/>
              </a:spcBef>
              <a:buNone/>
              <a:defRPr lang="en-US" sz="1600" b="0" i="0" kern="1200" dirty="0" smtClean="0">
                <a:solidFill>
                  <a:schemeClr val="tx1"/>
                </a:solidFill>
                <a:latin typeface="Arial"/>
                <a:ea typeface="+mn-ea"/>
                <a:cs typeface="Arial"/>
              </a:defRPr>
            </a:lvl1pPr>
          </a:lstStyle>
          <a:p>
            <a:pPr lvl="0"/>
            <a:r>
              <a:rPr lang="en-US" smtClean="0"/>
              <a:t>Click to edit Master text styles</a:t>
            </a:r>
          </a:p>
        </p:txBody>
      </p:sp>
      <p:sp>
        <p:nvSpPr>
          <p:cNvPr id="24" name="Text Placeholder 13"/>
          <p:cNvSpPr>
            <a:spLocks noGrp="1"/>
          </p:cNvSpPr>
          <p:nvPr>
            <p:ph type="body" sz="quarter" idx="14"/>
          </p:nvPr>
        </p:nvSpPr>
        <p:spPr>
          <a:xfrm>
            <a:off x="3475028" y="4076660"/>
            <a:ext cx="2209800" cy="266740"/>
          </a:xfrm>
        </p:spPr>
        <p:txBody>
          <a:bodyPr lIns="0" tIns="0" rIns="0" bIns="0" rtlCol="0">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lvl="0"/>
            <a:r>
              <a:rPr lang="en-US" smtClean="0"/>
              <a:t>Click to edit Master text styles</a:t>
            </a:r>
          </a:p>
        </p:txBody>
      </p:sp>
      <p:sp>
        <p:nvSpPr>
          <p:cNvPr id="25" name="Text Placeholder 13"/>
          <p:cNvSpPr>
            <a:spLocks noGrp="1"/>
          </p:cNvSpPr>
          <p:nvPr>
            <p:ph type="body" sz="quarter" idx="15"/>
          </p:nvPr>
        </p:nvSpPr>
        <p:spPr>
          <a:xfrm>
            <a:off x="6026522" y="4076660"/>
            <a:ext cx="2209800" cy="266740"/>
          </a:xfrm>
        </p:spPr>
        <p:txBody>
          <a:bodyPr lIns="0" tIns="0" rIns="0" bIns="0" rtlCol="0">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lvl="0"/>
            <a:r>
              <a:rPr lang="en-US" smtClean="0"/>
              <a:t>Click to edit Master text styles</a:t>
            </a: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Head and Chart">
    <p:spTree>
      <p:nvGrpSpPr>
        <p:cNvPr id="1" name=""/>
        <p:cNvGrpSpPr/>
        <p:nvPr/>
      </p:nvGrpSpPr>
      <p:grpSpPr>
        <a:xfrm>
          <a:off x="0" y="0"/>
          <a:ext cx="0" cy="0"/>
          <a:chOff x="0" y="0"/>
          <a:chExt cx="0" cy="0"/>
        </a:xfrm>
      </p:grpSpPr>
      <p:grpSp>
        <p:nvGrpSpPr>
          <p:cNvPr id="4" name="Group 14"/>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endParaRPr lang="en-US" noProof="0" dirty="0"/>
          </a:p>
        </p:txBody>
      </p:sp>
      <p:sp>
        <p:nvSpPr>
          <p:cNvPr id="7" name="Date Placeholder 3"/>
          <p:cNvSpPr>
            <a:spLocks noGrp="1"/>
          </p:cNvSpPr>
          <p:nvPr>
            <p:ph type="dt" sz="half" idx="14"/>
          </p:nvPr>
        </p:nvSpPr>
        <p:spPr/>
        <p:txBody>
          <a:bodyPr/>
          <a:lstStyle>
            <a:lvl1pPr>
              <a:defRPr/>
            </a:lvl1pPr>
          </a:lstStyle>
          <a:p>
            <a:pPr>
              <a:defRPr/>
            </a:pPr>
            <a:fld id="{D0284089-F186-4212-AE12-1AF07B9A0203}" type="datetimeFigureOut">
              <a:rPr lang="en-US"/>
              <a:pPr>
                <a:defRPr/>
              </a:pPr>
              <a:t>11/2/2013</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588BE860-703F-465C-8B22-685B936C5526}" type="slidenum">
              <a:rPr lang="en-US"/>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slideLayout" Target="../slideLayouts/slideLayout58.xml"/><Relationship Id="rId26" Type="http://schemas.openxmlformats.org/officeDocument/2006/relationships/slideLayout" Target="../slideLayouts/slideLayout66.xml"/><Relationship Id="rId39" Type="http://schemas.openxmlformats.org/officeDocument/2006/relationships/image" Target="../media/image1.png"/><Relationship Id="rId3" Type="http://schemas.openxmlformats.org/officeDocument/2006/relationships/slideLayout" Target="../slideLayouts/slideLayout43.xml"/><Relationship Id="rId21" Type="http://schemas.openxmlformats.org/officeDocument/2006/relationships/slideLayout" Target="../slideLayouts/slideLayout61.xml"/><Relationship Id="rId34" Type="http://schemas.openxmlformats.org/officeDocument/2006/relationships/slideLayout" Target="../slideLayouts/slideLayout74.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5" Type="http://schemas.openxmlformats.org/officeDocument/2006/relationships/slideLayout" Target="../slideLayouts/slideLayout65.xml"/><Relationship Id="rId33" Type="http://schemas.openxmlformats.org/officeDocument/2006/relationships/slideLayout" Target="../slideLayouts/slideLayout73.xml"/><Relationship Id="rId38" Type="http://schemas.openxmlformats.org/officeDocument/2006/relationships/theme" Target="../theme/theme3.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slideLayout" Target="../slideLayouts/slideLayout60.xml"/><Relationship Id="rId29" Type="http://schemas.openxmlformats.org/officeDocument/2006/relationships/slideLayout" Target="../slideLayouts/slideLayout69.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24" Type="http://schemas.openxmlformats.org/officeDocument/2006/relationships/slideLayout" Target="../slideLayouts/slideLayout64.xml"/><Relationship Id="rId32" Type="http://schemas.openxmlformats.org/officeDocument/2006/relationships/slideLayout" Target="../slideLayouts/slideLayout72.xml"/><Relationship Id="rId37" Type="http://schemas.openxmlformats.org/officeDocument/2006/relationships/slideLayout" Target="../slideLayouts/slideLayout77.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23" Type="http://schemas.openxmlformats.org/officeDocument/2006/relationships/slideLayout" Target="../slideLayouts/slideLayout63.xml"/><Relationship Id="rId28" Type="http://schemas.openxmlformats.org/officeDocument/2006/relationships/slideLayout" Target="../slideLayouts/slideLayout68.xml"/><Relationship Id="rId36" Type="http://schemas.openxmlformats.org/officeDocument/2006/relationships/slideLayout" Target="../slideLayouts/slideLayout76.xml"/><Relationship Id="rId10" Type="http://schemas.openxmlformats.org/officeDocument/2006/relationships/slideLayout" Target="../slideLayouts/slideLayout50.xml"/><Relationship Id="rId19" Type="http://schemas.openxmlformats.org/officeDocument/2006/relationships/slideLayout" Target="../slideLayouts/slideLayout59.xml"/><Relationship Id="rId31" Type="http://schemas.openxmlformats.org/officeDocument/2006/relationships/slideLayout" Target="../slideLayouts/slideLayout71.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 Id="rId22" Type="http://schemas.openxmlformats.org/officeDocument/2006/relationships/slideLayout" Target="../slideLayouts/slideLayout62.xml"/><Relationship Id="rId27" Type="http://schemas.openxmlformats.org/officeDocument/2006/relationships/slideLayout" Target="../slideLayouts/slideLayout67.xml"/><Relationship Id="rId30" Type="http://schemas.openxmlformats.org/officeDocument/2006/relationships/slideLayout" Target="../slideLayouts/slideLayout70.xml"/><Relationship Id="rId35"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OCLC_H_CMYK.eps"/>
          <p:cNvPicPr>
            <a:picLocks noChangeAspect="1"/>
          </p:cNvPicPr>
          <p:nvPr/>
        </p:nvPicPr>
        <p:blipFill>
          <a:blip r:embed="rId39"/>
          <a:srcRect/>
          <a:stretch>
            <a:fillRect/>
          </a:stretch>
        </p:blipFill>
        <p:spPr bwMode="auto">
          <a:xfrm>
            <a:off x="239713" y="6400800"/>
            <a:ext cx="903287" cy="293688"/>
          </a:xfrm>
          <a:prstGeom prst="rect">
            <a:avLst/>
          </a:prstGeom>
          <a:noFill/>
          <a:ln w="9525">
            <a:noFill/>
            <a:miter lim="800000"/>
            <a:headEnd/>
            <a:tailEnd/>
          </a:ln>
        </p:spPr>
      </p:pic>
      <p:sp>
        <p:nvSpPr>
          <p:cNvPr id="1027" name="Title Placeholder 1"/>
          <p:cNvSpPr>
            <a:spLocks noGrp="1"/>
          </p:cNvSpPr>
          <p:nvPr>
            <p:ph type="title"/>
          </p:nvPr>
        </p:nvSpPr>
        <p:spPr bwMode="auto">
          <a:xfrm>
            <a:off x="457200" y="3810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654800" y="6400800"/>
            <a:ext cx="1268413" cy="293688"/>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yriad Web Pro"/>
                <a:cs typeface="Myriad Web Pro"/>
              </a:defRPr>
            </a:lvl1pPr>
          </a:lstStyle>
          <a:p>
            <a:pPr>
              <a:defRPr/>
            </a:pPr>
            <a:fld id="{48694B42-470F-4CD2-BFF5-A6A1910B1B9D}" type="datetimeFigureOut">
              <a:rPr lang="en-US"/>
              <a:pPr>
                <a:defRPr/>
              </a:pPr>
              <a:t>11/2/2013</a:t>
            </a:fld>
            <a:endParaRPr lang="en-US" dirty="0"/>
          </a:p>
        </p:txBody>
      </p:sp>
      <p:sp>
        <p:nvSpPr>
          <p:cNvPr id="5" name="Footer Placeholder 4"/>
          <p:cNvSpPr>
            <a:spLocks noGrp="1"/>
          </p:cNvSpPr>
          <p:nvPr>
            <p:ph type="ftr" sz="quarter" idx="3"/>
          </p:nvPr>
        </p:nvSpPr>
        <p:spPr>
          <a:xfrm>
            <a:off x="4038600" y="6400800"/>
            <a:ext cx="2465388" cy="293688"/>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yriad Web Pro"/>
                <a:cs typeface="Myriad Web Pro"/>
              </a:defRPr>
            </a:lvl1pPr>
          </a:lstStyle>
          <a:p>
            <a:pPr>
              <a:defRPr/>
            </a:pPr>
            <a:endParaRPr lang="en-US"/>
          </a:p>
        </p:txBody>
      </p:sp>
      <p:sp>
        <p:nvSpPr>
          <p:cNvPr id="6" name="Slide Number Placeholder 5"/>
          <p:cNvSpPr>
            <a:spLocks noGrp="1"/>
          </p:cNvSpPr>
          <p:nvPr>
            <p:ph type="sldNum" sz="quarter" idx="4"/>
          </p:nvPr>
        </p:nvSpPr>
        <p:spPr>
          <a:xfrm>
            <a:off x="8115300" y="6400800"/>
            <a:ext cx="571500" cy="293688"/>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yriad Web Pro"/>
                <a:cs typeface="Myriad Web Pro"/>
              </a:defRPr>
            </a:lvl1pPr>
          </a:lstStyle>
          <a:p>
            <a:pPr>
              <a:defRPr/>
            </a:pPr>
            <a:fld id="{938F0BE3-FDB3-4E0F-91DC-D3DBBF3E44B1}" type="slidenum">
              <a:rPr lang="en-US"/>
              <a:pPr>
                <a:defRPr/>
              </a:pPr>
              <a:t>‹#›</a:t>
            </a:fld>
            <a:endParaRPr lang="en-US" dirty="0"/>
          </a:p>
        </p:txBody>
      </p:sp>
      <p:sp>
        <p:nvSpPr>
          <p:cNvPr id="9" name="TextBox 8"/>
          <p:cNvSpPr txBox="1"/>
          <p:nvPr/>
        </p:nvSpPr>
        <p:spPr>
          <a:xfrm>
            <a:off x="1166813" y="6432550"/>
            <a:ext cx="2570162" cy="276225"/>
          </a:xfrm>
          <a:prstGeom prst="rect">
            <a:avLst/>
          </a:prstGeom>
          <a:noFill/>
        </p:spPr>
        <p:txBody>
          <a:bodyPr anchor="ctr">
            <a:spAutoFit/>
          </a:bodyPr>
          <a:lstStyle/>
          <a:p>
            <a:pPr fontAlgn="auto">
              <a:spcBef>
                <a:spcPts val="0"/>
              </a:spcBef>
              <a:spcAft>
                <a:spcPts val="0"/>
              </a:spcAft>
              <a:defRPr/>
            </a:pPr>
            <a:r>
              <a:rPr lang="en-US" sz="1200" dirty="0">
                <a:solidFill>
                  <a:schemeClr val="tx1">
                    <a:lumMod val="65000"/>
                    <a:lumOff val="35000"/>
                  </a:schemeClr>
                </a:solidFill>
                <a:latin typeface="Tahoma"/>
                <a:cs typeface="Tahoma"/>
              </a:rPr>
              <a:t>The world’s libraries. Connected.</a:t>
            </a:r>
          </a:p>
        </p:txBody>
      </p:sp>
      <p:cxnSp>
        <p:nvCxnSpPr>
          <p:cNvPr id="11" name="Straight Connector 10"/>
          <p:cNvCxnSpPr/>
          <p:nvPr userDrawn="1"/>
        </p:nvCxnSpPr>
        <p:spPr>
          <a:xfrm>
            <a:off x="0" y="6248400"/>
            <a:ext cx="9144000" cy="1588"/>
          </a:xfrm>
          <a:prstGeom prst="line">
            <a:avLst/>
          </a:prstGeom>
          <a:ln w="3175" cap="flat" cmpd="sng" algn="ctr">
            <a:solidFill>
              <a:schemeClr val="bg2">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32" r:id="rId11"/>
    <p:sldLayoutId id="2147484151" r:id="rId12"/>
    <p:sldLayoutId id="2147484152" r:id="rId13"/>
    <p:sldLayoutId id="2147484153" r:id="rId14"/>
    <p:sldLayoutId id="2147484154" r:id="rId15"/>
    <p:sldLayoutId id="2147484133" r:id="rId16"/>
    <p:sldLayoutId id="2147484134" r:id="rId17"/>
    <p:sldLayoutId id="2147484135" r:id="rId18"/>
    <p:sldLayoutId id="2147484155" r:id="rId19"/>
    <p:sldLayoutId id="2147484156" r:id="rId20"/>
    <p:sldLayoutId id="2147484157" r:id="rId21"/>
    <p:sldLayoutId id="2147484158" r:id="rId22"/>
    <p:sldLayoutId id="2147484159" r:id="rId23"/>
    <p:sldLayoutId id="2147484160" r:id="rId24"/>
    <p:sldLayoutId id="2147484161" r:id="rId25"/>
    <p:sldLayoutId id="2147484162" r:id="rId26"/>
    <p:sldLayoutId id="2147484163" r:id="rId27"/>
    <p:sldLayoutId id="2147484164" r:id="rId28"/>
    <p:sldLayoutId id="2147484165" r:id="rId29"/>
    <p:sldLayoutId id="2147484166" r:id="rId30"/>
    <p:sldLayoutId id="2147484167" r:id="rId31"/>
    <p:sldLayoutId id="2147484168" r:id="rId32"/>
    <p:sldLayoutId id="2147484169" r:id="rId33"/>
    <p:sldLayoutId id="2147484170" r:id="rId34"/>
    <p:sldLayoutId id="2147484171" r:id="rId35"/>
    <p:sldLayoutId id="2147484172" r:id="rId36"/>
    <p:sldLayoutId id="2147484173" r:id="rId37"/>
  </p:sldLayoutIdLst>
  <p:transition>
    <p:fade/>
  </p:transition>
  <p:timing>
    <p:tnLst>
      <p:par>
        <p:cTn id="1" dur="indefinite" restart="never" nodeType="tmRoot"/>
      </p:par>
    </p:tnLst>
  </p:timing>
  <p:txStyles>
    <p:titleStyle>
      <a:lvl1pPr algn="l" defTabSz="457200" rtl="0" eaLnBrk="0" fontAlgn="base" hangingPunct="0">
        <a:spcBef>
          <a:spcPct val="0"/>
        </a:spcBef>
        <a:spcAft>
          <a:spcPct val="0"/>
        </a:spcAft>
        <a:defRPr sz="4400" kern="1200">
          <a:solidFill>
            <a:schemeClr val="accent1"/>
          </a:solidFill>
          <a:latin typeface="+mj-lt"/>
          <a:ea typeface="Georgia" pitchFamily="18" charset="0"/>
          <a:cs typeface="Georgia"/>
        </a:defRPr>
      </a:lvl1pPr>
      <a:lvl2pPr algn="l" defTabSz="457200" rtl="0" eaLnBrk="0" fontAlgn="base" hangingPunct="0">
        <a:spcBef>
          <a:spcPct val="0"/>
        </a:spcBef>
        <a:spcAft>
          <a:spcPct val="0"/>
        </a:spcAft>
        <a:defRPr sz="4400">
          <a:solidFill>
            <a:schemeClr val="accent1"/>
          </a:solidFill>
          <a:latin typeface="Arial" pitchFamily="34" charset="0"/>
          <a:ea typeface="Georgia" pitchFamily="18" charset="0"/>
          <a:cs typeface="Georgia" pitchFamily="18" charset="0"/>
        </a:defRPr>
      </a:lvl2pPr>
      <a:lvl3pPr algn="l" defTabSz="457200" rtl="0" eaLnBrk="0" fontAlgn="base" hangingPunct="0">
        <a:spcBef>
          <a:spcPct val="0"/>
        </a:spcBef>
        <a:spcAft>
          <a:spcPct val="0"/>
        </a:spcAft>
        <a:defRPr sz="4400">
          <a:solidFill>
            <a:schemeClr val="accent1"/>
          </a:solidFill>
          <a:latin typeface="Arial" pitchFamily="34" charset="0"/>
          <a:ea typeface="Georgia" pitchFamily="18" charset="0"/>
          <a:cs typeface="Georgia" pitchFamily="18" charset="0"/>
        </a:defRPr>
      </a:lvl3pPr>
      <a:lvl4pPr algn="l" defTabSz="457200" rtl="0" eaLnBrk="0" fontAlgn="base" hangingPunct="0">
        <a:spcBef>
          <a:spcPct val="0"/>
        </a:spcBef>
        <a:spcAft>
          <a:spcPct val="0"/>
        </a:spcAft>
        <a:defRPr sz="4400">
          <a:solidFill>
            <a:schemeClr val="accent1"/>
          </a:solidFill>
          <a:latin typeface="Arial" pitchFamily="34" charset="0"/>
          <a:ea typeface="Georgia" pitchFamily="18" charset="0"/>
          <a:cs typeface="Georgia" pitchFamily="18" charset="0"/>
        </a:defRPr>
      </a:lvl4pPr>
      <a:lvl5pPr algn="l" defTabSz="457200" rtl="0" eaLnBrk="0" fontAlgn="base" hangingPunct="0">
        <a:spcBef>
          <a:spcPct val="0"/>
        </a:spcBef>
        <a:spcAft>
          <a:spcPct val="0"/>
        </a:spcAft>
        <a:defRPr sz="4400">
          <a:solidFill>
            <a:schemeClr val="accent1"/>
          </a:solidFill>
          <a:latin typeface="Arial" pitchFamily="34" charset="0"/>
          <a:ea typeface="Georgia" pitchFamily="18" charset="0"/>
          <a:cs typeface="Georgia" pitchFamily="18" charset="0"/>
        </a:defRPr>
      </a:lvl5pPr>
      <a:lvl6pPr marL="4572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6pPr>
      <a:lvl7pPr marL="9144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7pPr>
      <a:lvl8pPr marL="13716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8pPr>
      <a:lvl9pPr marL="18288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9pPr>
    </p:titleStyle>
    <p:bodyStyle>
      <a:lvl1pPr marL="233363" indent="-233363" algn="l" defTabSz="457200" rtl="0" eaLnBrk="0" fontAlgn="base" hangingPunct="0">
        <a:lnSpc>
          <a:spcPct val="110000"/>
        </a:lnSpc>
        <a:spcBef>
          <a:spcPts val="900"/>
        </a:spcBef>
        <a:spcAft>
          <a:spcPct val="0"/>
        </a:spcAft>
        <a:buFont typeface="Arial" pitchFamily="34" charset="0"/>
        <a:buChar char="•"/>
        <a:defRPr sz="2400" kern="1200">
          <a:solidFill>
            <a:schemeClr val="tx1"/>
          </a:solidFill>
          <a:latin typeface="Arial"/>
          <a:ea typeface="+mn-ea"/>
          <a:cs typeface="Arial"/>
        </a:defRPr>
      </a:lvl1pPr>
      <a:lvl2pPr marL="690563" indent="-233363" algn="l" defTabSz="457200" rtl="0" eaLnBrk="0" fontAlgn="base" hangingPunct="0">
        <a:lnSpc>
          <a:spcPct val="110000"/>
        </a:lnSpc>
        <a:spcBef>
          <a:spcPts val="900"/>
        </a:spcBef>
        <a:spcAft>
          <a:spcPct val="0"/>
        </a:spcAft>
        <a:buFont typeface="Arial" pitchFamily="34" charset="0"/>
        <a:buChar char="•"/>
        <a:defRPr sz="2000" kern="1200">
          <a:solidFill>
            <a:schemeClr val="tx1"/>
          </a:solidFill>
          <a:latin typeface="Arial"/>
          <a:ea typeface="+mn-ea"/>
          <a:cs typeface="Arial"/>
        </a:defRPr>
      </a:lvl2pPr>
      <a:lvl3pPr marL="1143000" indent="-228600" algn="l" defTabSz="457200" rtl="0" eaLnBrk="0" fontAlgn="base" hangingPunct="0">
        <a:lnSpc>
          <a:spcPct val="110000"/>
        </a:lnSpc>
        <a:spcBef>
          <a:spcPts val="900"/>
        </a:spcBef>
        <a:spcAft>
          <a:spcPct val="0"/>
        </a:spcAft>
        <a:buFont typeface="Arial" pitchFamily="34" charset="0"/>
        <a:buChar char="•"/>
        <a:defRPr kern="1200">
          <a:solidFill>
            <a:schemeClr val="tx1"/>
          </a:solidFill>
          <a:latin typeface="Arial"/>
          <a:ea typeface="+mn-ea"/>
          <a:cs typeface="Arial"/>
        </a:defRPr>
      </a:lvl3pPr>
      <a:lvl4pPr marL="1600200" indent="-228600" algn="l" defTabSz="457200" rtl="0" eaLnBrk="0" fontAlgn="base" hangingPunct="0">
        <a:lnSpc>
          <a:spcPct val="110000"/>
        </a:lnSpc>
        <a:spcBef>
          <a:spcPts val="900"/>
        </a:spcBef>
        <a:spcAft>
          <a:spcPct val="0"/>
        </a:spcAft>
        <a:buFont typeface="Arial" pitchFamily="34" charset="0"/>
        <a:buChar char="•"/>
        <a:defRPr kern="1200">
          <a:solidFill>
            <a:schemeClr val="tx1"/>
          </a:solidFill>
          <a:latin typeface="Arial"/>
          <a:ea typeface="+mn-ea"/>
          <a:cs typeface="Arial"/>
        </a:defRPr>
      </a:lvl4pPr>
      <a:lvl5pPr marL="2057400" indent="-228600" algn="l" defTabSz="457200" rtl="0" eaLnBrk="0" fontAlgn="base" hangingPunct="0">
        <a:lnSpc>
          <a:spcPct val="110000"/>
        </a:lnSpc>
        <a:spcBef>
          <a:spcPts val="900"/>
        </a:spcBef>
        <a:spcAft>
          <a:spcPct val="0"/>
        </a:spcAft>
        <a:buFont typeface="Arial" pitchFamily="34" charset="0"/>
        <a:buChar char="•"/>
        <a:defRPr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394761D-42AE-4EAA-843C-940AD00D6DCF}" type="datetimeFigureOut">
              <a:rPr lang="en-US"/>
              <a:pPr>
                <a:defRPr/>
              </a:pPr>
              <a:t>11/2/2013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43A49C3-A096-42B7-9FCD-F9D3B83488B5}" type="slidenum">
              <a:rPr lang="en-US"/>
              <a:pPr>
                <a:defRPr/>
              </a:pPr>
              <a:t>‹#›</a:t>
            </a:fld>
            <a:endParaRPr lang="en-US" dirty="0"/>
          </a:p>
        </p:txBody>
      </p:sp>
      <p:cxnSp>
        <p:nvCxnSpPr>
          <p:cNvPr id="7" name="Straight Connector 6"/>
          <p:cNvCxnSpPr/>
          <p:nvPr userDrawn="1"/>
        </p:nvCxnSpPr>
        <p:spPr>
          <a:xfrm>
            <a:off x="0" y="6248400"/>
            <a:ext cx="9144000" cy="1588"/>
          </a:xfrm>
          <a:prstGeom prst="line">
            <a:avLst/>
          </a:prstGeom>
          <a:ln w="3175" cap="flat" cmpd="sng" algn="ctr">
            <a:solidFill>
              <a:schemeClr val="bg2">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36" r:id="rId1"/>
    <p:sldLayoutId id="2147484174" r:id="rId2"/>
    <p:sldLayoutId id="2147484175" r:id="rId3"/>
  </p:sldLayoutIdLst>
  <p:transition>
    <p:fad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OCLC_H_CMYK.eps"/>
          <p:cNvPicPr>
            <a:picLocks noChangeAspect="1"/>
          </p:cNvPicPr>
          <p:nvPr/>
        </p:nvPicPr>
        <p:blipFill>
          <a:blip r:embed="rId39"/>
          <a:srcRect/>
          <a:stretch>
            <a:fillRect/>
          </a:stretch>
        </p:blipFill>
        <p:spPr bwMode="auto">
          <a:xfrm>
            <a:off x="239713" y="6400800"/>
            <a:ext cx="903287" cy="293688"/>
          </a:xfrm>
          <a:prstGeom prst="rect">
            <a:avLst/>
          </a:prstGeom>
          <a:noFill/>
          <a:ln w="9525">
            <a:noFill/>
            <a:miter lim="800000"/>
            <a:headEnd/>
            <a:tailEnd/>
          </a:ln>
        </p:spPr>
      </p:pic>
      <p:sp>
        <p:nvSpPr>
          <p:cNvPr id="3075" name="Title Placeholder 1"/>
          <p:cNvSpPr>
            <a:spLocks noGrp="1"/>
          </p:cNvSpPr>
          <p:nvPr>
            <p:ph type="title"/>
          </p:nvPr>
        </p:nvSpPr>
        <p:spPr bwMode="auto">
          <a:xfrm>
            <a:off x="457200" y="3810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654800" y="6400800"/>
            <a:ext cx="1268413" cy="293688"/>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yriad Web Pro"/>
                <a:cs typeface="Myriad Web Pro"/>
              </a:defRPr>
            </a:lvl1pPr>
          </a:lstStyle>
          <a:p>
            <a:pPr>
              <a:defRPr/>
            </a:pPr>
            <a:fld id="{17CAE6FC-FE17-41EA-AB22-9B1768A11B16}" type="datetimeFigureOut">
              <a:rPr lang="en-US"/>
              <a:pPr>
                <a:defRPr/>
              </a:pPr>
              <a:t>11/2/2013</a:t>
            </a:fld>
            <a:endParaRPr lang="en-US" dirty="0"/>
          </a:p>
        </p:txBody>
      </p:sp>
      <p:sp>
        <p:nvSpPr>
          <p:cNvPr id="5" name="Footer Placeholder 4"/>
          <p:cNvSpPr>
            <a:spLocks noGrp="1"/>
          </p:cNvSpPr>
          <p:nvPr>
            <p:ph type="ftr" sz="quarter" idx="3"/>
          </p:nvPr>
        </p:nvSpPr>
        <p:spPr>
          <a:xfrm>
            <a:off x="4038600" y="6400800"/>
            <a:ext cx="2465388" cy="293688"/>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yriad Web Pro"/>
                <a:cs typeface="Myriad Web Pro"/>
              </a:defRPr>
            </a:lvl1pPr>
          </a:lstStyle>
          <a:p>
            <a:pPr>
              <a:defRPr/>
            </a:pPr>
            <a:endParaRPr lang="en-US"/>
          </a:p>
        </p:txBody>
      </p:sp>
      <p:sp>
        <p:nvSpPr>
          <p:cNvPr id="6" name="Slide Number Placeholder 5"/>
          <p:cNvSpPr>
            <a:spLocks noGrp="1"/>
          </p:cNvSpPr>
          <p:nvPr>
            <p:ph type="sldNum" sz="quarter" idx="4"/>
          </p:nvPr>
        </p:nvSpPr>
        <p:spPr>
          <a:xfrm>
            <a:off x="8115300" y="6400800"/>
            <a:ext cx="571500" cy="293688"/>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yriad Web Pro"/>
                <a:cs typeface="Myriad Web Pro"/>
              </a:defRPr>
            </a:lvl1pPr>
          </a:lstStyle>
          <a:p>
            <a:pPr>
              <a:defRPr/>
            </a:pPr>
            <a:fld id="{290AF314-B14A-40F4-A50A-25F20DE4A61D}" type="slidenum">
              <a:rPr lang="en-US"/>
              <a:pPr>
                <a:defRPr/>
              </a:pPr>
              <a:t>‹#›</a:t>
            </a:fld>
            <a:endParaRPr lang="en-US" dirty="0"/>
          </a:p>
        </p:txBody>
      </p:sp>
      <p:sp>
        <p:nvSpPr>
          <p:cNvPr id="9" name="TextBox 8"/>
          <p:cNvSpPr txBox="1"/>
          <p:nvPr/>
        </p:nvSpPr>
        <p:spPr>
          <a:xfrm>
            <a:off x="1166813" y="6432550"/>
            <a:ext cx="2570162" cy="276225"/>
          </a:xfrm>
          <a:prstGeom prst="rect">
            <a:avLst/>
          </a:prstGeom>
          <a:noFill/>
        </p:spPr>
        <p:txBody>
          <a:bodyPr anchor="ctr">
            <a:spAutoFit/>
          </a:bodyPr>
          <a:lstStyle/>
          <a:p>
            <a:pPr fontAlgn="auto">
              <a:spcBef>
                <a:spcPts val="0"/>
              </a:spcBef>
              <a:spcAft>
                <a:spcPts val="0"/>
              </a:spcAft>
              <a:defRPr/>
            </a:pPr>
            <a:r>
              <a:rPr lang="en-US" sz="1200" dirty="0">
                <a:solidFill>
                  <a:schemeClr val="tx1">
                    <a:lumMod val="65000"/>
                    <a:lumOff val="35000"/>
                  </a:schemeClr>
                </a:solidFill>
                <a:latin typeface="Tahoma"/>
                <a:cs typeface="Tahoma"/>
              </a:rPr>
              <a:t>The world’s libraries. Connected.</a:t>
            </a:r>
          </a:p>
        </p:txBody>
      </p:sp>
      <p:cxnSp>
        <p:nvCxnSpPr>
          <p:cNvPr id="11" name="Straight Connector 10"/>
          <p:cNvCxnSpPr/>
          <p:nvPr/>
        </p:nvCxnSpPr>
        <p:spPr>
          <a:xfrm>
            <a:off x="0" y="6248400"/>
            <a:ext cx="9144000" cy="1588"/>
          </a:xfrm>
          <a:prstGeom prst="line">
            <a:avLst/>
          </a:prstGeom>
          <a:ln w="3175" cap="flat" cmpd="sng" algn="ctr">
            <a:solidFill>
              <a:schemeClr val="bg2">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76" r:id="rId1"/>
    <p:sldLayoutId id="2147484177" r:id="rId2"/>
    <p:sldLayoutId id="2147484178" r:id="rId3"/>
    <p:sldLayoutId id="2147484179" r:id="rId4"/>
    <p:sldLayoutId id="2147484180" r:id="rId5"/>
    <p:sldLayoutId id="2147484181" r:id="rId6"/>
    <p:sldLayoutId id="2147484182" r:id="rId7"/>
    <p:sldLayoutId id="2147484183" r:id="rId8"/>
    <p:sldLayoutId id="2147484184" r:id="rId9"/>
    <p:sldLayoutId id="2147484185" r:id="rId10"/>
    <p:sldLayoutId id="2147484137" r:id="rId11"/>
    <p:sldLayoutId id="2147484186" r:id="rId12"/>
    <p:sldLayoutId id="2147484187" r:id="rId13"/>
    <p:sldLayoutId id="2147484188" r:id="rId14"/>
    <p:sldLayoutId id="2147484189" r:id="rId15"/>
    <p:sldLayoutId id="2147484138" r:id="rId16"/>
    <p:sldLayoutId id="2147484139" r:id="rId17"/>
    <p:sldLayoutId id="2147484140" r:id="rId18"/>
    <p:sldLayoutId id="2147484190" r:id="rId19"/>
    <p:sldLayoutId id="2147484191" r:id="rId20"/>
    <p:sldLayoutId id="2147484192" r:id="rId21"/>
    <p:sldLayoutId id="2147484193" r:id="rId22"/>
    <p:sldLayoutId id="2147484194" r:id="rId23"/>
    <p:sldLayoutId id="2147484195" r:id="rId24"/>
    <p:sldLayoutId id="2147484196" r:id="rId25"/>
    <p:sldLayoutId id="2147484197" r:id="rId26"/>
    <p:sldLayoutId id="2147484198" r:id="rId27"/>
    <p:sldLayoutId id="2147484199" r:id="rId28"/>
    <p:sldLayoutId id="2147484200" r:id="rId29"/>
    <p:sldLayoutId id="2147484201" r:id="rId30"/>
    <p:sldLayoutId id="2147484202" r:id="rId31"/>
    <p:sldLayoutId id="2147484203" r:id="rId32"/>
    <p:sldLayoutId id="2147484204" r:id="rId33"/>
    <p:sldLayoutId id="2147484205" r:id="rId34"/>
    <p:sldLayoutId id="2147484206" r:id="rId35"/>
    <p:sldLayoutId id="2147484207" r:id="rId36"/>
    <p:sldLayoutId id="2147484208" r:id="rId37"/>
  </p:sldLayoutIdLst>
  <p:transition>
    <p:fade/>
  </p:transition>
  <p:timing>
    <p:tnLst>
      <p:par>
        <p:cTn id="1" dur="indefinite" restart="never" nodeType="tmRoot"/>
      </p:par>
    </p:tnLst>
  </p:timing>
  <p:txStyles>
    <p:titleStyle>
      <a:lvl1pPr algn="l" defTabSz="457200" rtl="0" eaLnBrk="0" fontAlgn="base" hangingPunct="0">
        <a:spcBef>
          <a:spcPct val="0"/>
        </a:spcBef>
        <a:spcAft>
          <a:spcPct val="0"/>
        </a:spcAft>
        <a:defRPr sz="4400" kern="1200">
          <a:solidFill>
            <a:schemeClr val="accent1"/>
          </a:solidFill>
          <a:latin typeface="+mj-lt"/>
          <a:ea typeface="Georgia" pitchFamily="18" charset="0"/>
          <a:cs typeface="Georgia"/>
        </a:defRPr>
      </a:lvl1pPr>
      <a:lvl2pPr algn="l" defTabSz="457200" rtl="0" eaLnBrk="0" fontAlgn="base" hangingPunct="0">
        <a:spcBef>
          <a:spcPct val="0"/>
        </a:spcBef>
        <a:spcAft>
          <a:spcPct val="0"/>
        </a:spcAft>
        <a:defRPr sz="4400">
          <a:solidFill>
            <a:schemeClr val="accent1"/>
          </a:solidFill>
          <a:latin typeface="Arial" pitchFamily="34" charset="0"/>
          <a:ea typeface="Georgia" pitchFamily="18" charset="0"/>
          <a:cs typeface="Georgia" pitchFamily="18" charset="0"/>
        </a:defRPr>
      </a:lvl2pPr>
      <a:lvl3pPr algn="l" defTabSz="457200" rtl="0" eaLnBrk="0" fontAlgn="base" hangingPunct="0">
        <a:spcBef>
          <a:spcPct val="0"/>
        </a:spcBef>
        <a:spcAft>
          <a:spcPct val="0"/>
        </a:spcAft>
        <a:defRPr sz="4400">
          <a:solidFill>
            <a:schemeClr val="accent1"/>
          </a:solidFill>
          <a:latin typeface="Arial" pitchFamily="34" charset="0"/>
          <a:ea typeface="Georgia" pitchFamily="18" charset="0"/>
          <a:cs typeface="Georgia" pitchFamily="18" charset="0"/>
        </a:defRPr>
      </a:lvl3pPr>
      <a:lvl4pPr algn="l" defTabSz="457200" rtl="0" eaLnBrk="0" fontAlgn="base" hangingPunct="0">
        <a:spcBef>
          <a:spcPct val="0"/>
        </a:spcBef>
        <a:spcAft>
          <a:spcPct val="0"/>
        </a:spcAft>
        <a:defRPr sz="4400">
          <a:solidFill>
            <a:schemeClr val="accent1"/>
          </a:solidFill>
          <a:latin typeface="Arial" pitchFamily="34" charset="0"/>
          <a:ea typeface="Georgia" pitchFamily="18" charset="0"/>
          <a:cs typeface="Georgia" pitchFamily="18" charset="0"/>
        </a:defRPr>
      </a:lvl4pPr>
      <a:lvl5pPr algn="l" defTabSz="457200" rtl="0" eaLnBrk="0" fontAlgn="base" hangingPunct="0">
        <a:spcBef>
          <a:spcPct val="0"/>
        </a:spcBef>
        <a:spcAft>
          <a:spcPct val="0"/>
        </a:spcAft>
        <a:defRPr sz="4400">
          <a:solidFill>
            <a:schemeClr val="accent1"/>
          </a:solidFill>
          <a:latin typeface="Arial" pitchFamily="34" charset="0"/>
          <a:ea typeface="Georgia" pitchFamily="18" charset="0"/>
          <a:cs typeface="Georgia" pitchFamily="18" charset="0"/>
        </a:defRPr>
      </a:lvl5pPr>
      <a:lvl6pPr marL="4572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6pPr>
      <a:lvl7pPr marL="9144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7pPr>
      <a:lvl8pPr marL="13716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8pPr>
      <a:lvl9pPr marL="18288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9pPr>
    </p:titleStyle>
    <p:bodyStyle>
      <a:lvl1pPr marL="233363" indent="-233363" algn="l" defTabSz="457200" rtl="0" eaLnBrk="0" fontAlgn="base" hangingPunct="0">
        <a:lnSpc>
          <a:spcPct val="110000"/>
        </a:lnSpc>
        <a:spcBef>
          <a:spcPts val="900"/>
        </a:spcBef>
        <a:spcAft>
          <a:spcPct val="0"/>
        </a:spcAft>
        <a:buFont typeface="Arial" pitchFamily="34" charset="0"/>
        <a:buChar char="•"/>
        <a:defRPr sz="2400" kern="1200">
          <a:solidFill>
            <a:schemeClr val="tx1"/>
          </a:solidFill>
          <a:latin typeface="Arial"/>
          <a:ea typeface="+mn-ea"/>
          <a:cs typeface="Arial"/>
        </a:defRPr>
      </a:lvl1pPr>
      <a:lvl2pPr marL="690563" indent="-233363" algn="l" defTabSz="457200" rtl="0" eaLnBrk="0" fontAlgn="base" hangingPunct="0">
        <a:lnSpc>
          <a:spcPct val="110000"/>
        </a:lnSpc>
        <a:spcBef>
          <a:spcPts val="900"/>
        </a:spcBef>
        <a:spcAft>
          <a:spcPct val="0"/>
        </a:spcAft>
        <a:buFont typeface="Arial" pitchFamily="34" charset="0"/>
        <a:buChar char="•"/>
        <a:defRPr sz="2000" kern="1200">
          <a:solidFill>
            <a:schemeClr val="tx1"/>
          </a:solidFill>
          <a:latin typeface="Arial"/>
          <a:ea typeface="+mn-ea"/>
          <a:cs typeface="Arial"/>
        </a:defRPr>
      </a:lvl2pPr>
      <a:lvl3pPr marL="1143000" indent="-228600" algn="l" defTabSz="457200" rtl="0" eaLnBrk="0" fontAlgn="base" hangingPunct="0">
        <a:lnSpc>
          <a:spcPct val="110000"/>
        </a:lnSpc>
        <a:spcBef>
          <a:spcPts val="900"/>
        </a:spcBef>
        <a:spcAft>
          <a:spcPct val="0"/>
        </a:spcAft>
        <a:buFont typeface="Arial" pitchFamily="34" charset="0"/>
        <a:buChar char="•"/>
        <a:defRPr kern="1200">
          <a:solidFill>
            <a:schemeClr val="tx1"/>
          </a:solidFill>
          <a:latin typeface="Arial"/>
          <a:ea typeface="+mn-ea"/>
          <a:cs typeface="Arial"/>
        </a:defRPr>
      </a:lvl3pPr>
      <a:lvl4pPr marL="1600200" indent="-228600" algn="l" defTabSz="457200" rtl="0" eaLnBrk="0" fontAlgn="base" hangingPunct="0">
        <a:lnSpc>
          <a:spcPct val="110000"/>
        </a:lnSpc>
        <a:spcBef>
          <a:spcPts val="900"/>
        </a:spcBef>
        <a:spcAft>
          <a:spcPct val="0"/>
        </a:spcAft>
        <a:buFont typeface="Arial" pitchFamily="34" charset="0"/>
        <a:buChar char="•"/>
        <a:defRPr kern="1200">
          <a:solidFill>
            <a:schemeClr val="tx1"/>
          </a:solidFill>
          <a:latin typeface="Arial"/>
          <a:ea typeface="+mn-ea"/>
          <a:cs typeface="Arial"/>
        </a:defRPr>
      </a:lvl4pPr>
      <a:lvl5pPr marL="2057400" indent="-228600" algn="l" defTabSz="457200" rtl="0" eaLnBrk="0" fontAlgn="base" hangingPunct="0">
        <a:lnSpc>
          <a:spcPct val="110000"/>
        </a:lnSpc>
        <a:spcBef>
          <a:spcPts val="900"/>
        </a:spcBef>
        <a:spcAft>
          <a:spcPct val="0"/>
        </a:spcAft>
        <a:buFont typeface="Arial" pitchFamily="34" charset="0"/>
        <a:buChar char="•"/>
        <a:defRPr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ctrTitle"/>
          </p:nvPr>
        </p:nvSpPr>
        <p:spPr>
          <a:xfrm>
            <a:off x="533400" y="1695450"/>
            <a:ext cx="8153400" cy="1504950"/>
          </a:xfrm>
        </p:spPr>
        <p:txBody>
          <a:bodyPr>
            <a:normAutofit fontScale="90000"/>
          </a:bodyPr>
          <a:lstStyle/>
          <a:p>
            <a:r>
              <a:rPr lang="en-US" sz="4800" b="1" dirty="0" smtClean="0"/>
              <a:t>The Interplay of </a:t>
            </a:r>
            <a:br>
              <a:rPr lang="en-US" sz="4800" b="1" dirty="0" smtClean="0"/>
            </a:br>
            <a:r>
              <a:rPr lang="en-US" sz="4800" b="1" dirty="0" smtClean="0"/>
              <a:t>Big Data, </a:t>
            </a:r>
            <a:r>
              <a:rPr lang="en-US" sz="4800" b="1" dirty="0" err="1" smtClean="0"/>
              <a:t>WorldCat</a:t>
            </a:r>
            <a:r>
              <a:rPr lang="en-US" sz="4800" b="1" dirty="0" smtClean="0"/>
              <a:t>, </a:t>
            </a:r>
            <a:br>
              <a:rPr lang="en-US" sz="4800" b="1" dirty="0" smtClean="0"/>
            </a:br>
            <a:r>
              <a:rPr lang="en-US" sz="4800" b="1" dirty="0" smtClean="0"/>
              <a:t>and Dewey</a:t>
            </a:r>
            <a:endParaRPr lang="en-US" sz="4800" b="1" dirty="0"/>
          </a:p>
        </p:txBody>
      </p:sp>
      <p:sp>
        <p:nvSpPr>
          <p:cNvPr id="8" name="Text Placeholder 7"/>
          <p:cNvSpPr>
            <a:spLocks noGrp="1"/>
          </p:cNvSpPr>
          <p:nvPr>
            <p:ph type="body" sz="quarter" idx="13"/>
          </p:nvPr>
        </p:nvSpPr>
        <p:spPr>
          <a:xfrm>
            <a:off x="533400" y="457200"/>
            <a:ext cx="8153400" cy="1066800"/>
          </a:xfrm>
        </p:spPr>
        <p:txBody>
          <a:bodyPr rtlCol="0">
            <a:normAutofit lnSpcReduction="10000"/>
          </a:bodyPr>
          <a:lstStyle/>
          <a:p>
            <a:pPr>
              <a:spcBef>
                <a:spcPts val="0"/>
              </a:spcBef>
              <a:spcAft>
                <a:spcPts val="400"/>
              </a:spcAft>
              <a:defRPr/>
            </a:pPr>
            <a:r>
              <a:rPr lang="en-US" sz="1700" dirty="0" smtClean="0"/>
              <a:t>Big Data, Linked Data:  Classification Research at the Junction </a:t>
            </a:r>
          </a:p>
          <a:p>
            <a:pPr>
              <a:spcBef>
                <a:spcPts val="0"/>
              </a:spcBef>
              <a:spcAft>
                <a:spcPts val="400"/>
              </a:spcAft>
              <a:defRPr/>
            </a:pPr>
            <a:r>
              <a:rPr lang="en-US" sz="1700" dirty="0" smtClean="0"/>
              <a:t>24</a:t>
            </a:r>
            <a:r>
              <a:rPr lang="en-US" sz="1700" baseline="30000" dirty="0" smtClean="0"/>
              <a:t>th</a:t>
            </a:r>
            <a:r>
              <a:rPr lang="en-US" sz="1700" dirty="0" smtClean="0"/>
              <a:t> ASIS&amp;T SIG/CR Classification Research Workshop, 2 November 2013</a:t>
            </a:r>
            <a:r>
              <a:rPr lang="en-US" dirty="0" smtClean="0"/>
              <a:t/>
            </a:r>
            <a:br>
              <a:rPr lang="en-US" dirty="0" smtClean="0"/>
            </a:br>
            <a:endParaRPr lang="en-US" dirty="0" smtClean="0"/>
          </a:p>
          <a:p>
            <a:pPr eaLnBrk="1" fontAlgn="auto" hangingPunct="1">
              <a:spcAft>
                <a:spcPts val="0"/>
              </a:spcAft>
              <a:buFont typeface="Arial"/>
              <a:buNone/>
              <a:defRPr/>
            </a:pPr>
            <a:endParaRPr lang="en-US" dirty="0"/>
          </a:p>
        </p:txBody>
      </p:sp>
      <p:sp>
        <p:nvSpPr>
          <p:cNvPr id="73732" name="Subtitle 4"/>
          <p:cNvSpPr>
            <a:spLocks noGrp="1"/>
          </p:cNvSpPr>
          <p:nvPr>
            <p:ph type="subTitle" idx="1"/>
          </p:nvPr>
        </p:nvSpPr>
        <p:spPr>
          <a:xfrm>
            <a:off x="533400" y="4191000"/>
            <a:ext cx="4572000" cy="1828800"/>
          </a:xfrm>
        </p:spPr>
        <p:txBody>
          <a:bodyPr/>
          <a:lstStyle/>
          <a:p>
            <a:pPr marL="236538" indent="-236538">
              <a:lnSpc>
                <a:spcPct val="120000"/>
              </a:lnSpc>
              <a:spcBef>
                <a:spcPct val="0"/>
              </a:spcBef>
            </a:pPr>
            <a:r>
              <a:rPr lang="it-IT" sz="1900" b="1" dirty="0" smtClean="0">
                <a:latin typeface="Arial" pitchFamily="34" charset="0"/>
                <a:cs typeface="Arial" pitchFamily="34" charset="0"/>
              </a:rPr>
              <a:t>Rebecca Green, </a:t>
            </a:r>
            <a:r>
              <a:rPr lang="it-IT" sz="1900" dirty="0" smtClean="0">
                <a:latin typeface="Arial" pitchFamily="34" charset="0"/>
                <a:cs typeface="Arial" pitchFamily="34" charset="0"/>
              </a:rPr>
              <a:t>OCLC</a:t>
            </a:r>
          </a:p>
          <a:p>
            <a:pPr marL="236538" indent="-236538">
              <a:lnSpc>
                <a:spcPct val="120000"/>
              </a:lnSpc>
              <a:spcBef>
                <a:spcPct val="0"/>
              </a:spcBef>
            </a:pPr>
            <a:r>
              <a:rPr lang="it-IT" sz="1900" dirty="0" smtClean="0">
                <a:latin typeface="Arial" pitchFamily="34" charset="0"/>
                <a:cs typeface="Arial" pitchFamily="34" charset="0"/>
              </a:rPr>
              <a:t>    greenre@oclc.org</a:t>
            </a:r>
            <a:endParaRPr lang="en-US" sz="1900" dirty="0" smtClean="0">
              <a:latin typeface="Arial" pitchFamily="34" charset="0"/>
              <a:cs typeface="Arial" pitchFamily="34" charset="0"/>
            </a:endParaRPr>
          </a:p>
          <a:p>
            <a:pPr marL="236538" indent="-236538">
              <a:lnSpc>
                <a:spcPct val="120000"/>
              </a:lnSpc>
              <a:spcBef>
                <a:spcPct val="0"/>
              </a:spcBef>
            </a:pPr>
            <a:r>
              <a:rPr lang="it-IT" sz="1900" b="1" dirty="0" smtClean="0">
                <a:latin typeface="Arial" pitchFamily="34" charset="0"/>
                <a:cs typeface="Arial" pitchFamily="34" charset="0"/>
              </a:rPr>
              <a:t>Michael Panzer, </a:t>
            </a:r>
            <a:r>
              <a:rPr lang="it-IT" sz="1900" dirty="0" smtClean="0">
                <a:latin typeface="Arial" pitchFamily="34" charset="0"/>
                <a:cs typeface="Arial" pitchFamily="34" charset="0"/>
              </a:rPr>
              <a:t>OCLC</a:t>
            </a:r>
          </a:p>
          <a:p>
            <a:pPr marL="236538" indent="-236538">
              <a:lnSpc>
                <a:spcPct val="120000"/>
              </a:lnSpc>
              <a:spcBef>
                <a:spcPct val="0"/>
              </a:spcBef>
            </a:pPr>
            <a:r>
              <a:rPr lang="it-IT" sz="1900" dirty="0" smtClean="0">
                <a:latin typeface="Arial" pitchFamily="34" charset="0"/>
                <a:cs typeface="Arial" pitchFamily="34" charset="0"/>
              </a:rPr>
              <a:t>    panzerm@oclc.org</a:t>
            </a:r>
            <a:endParaRPr lang="en-US" sz="1900" dirty="0" smtClean="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077200" cy="4221163"/>
          </a:xfrm>
        </p:spPr>
        <p:txBody>
          <a:bodyPr/>
          <a:lstStyle/>
          <a:p>
            <a:r>
              <a:rPr lang="en-US" dirty="0" smtClean="0"/>
              <a:t>Periodic profiles of distribution of classified works across the classification to identify:</a:t>
            </a:r>
          </a:p>
          <a:p>
            <a:pPr lvl="1"/>
            <a:r>
              <a:rPr lang="en-US" dirty="0" smtClean="0"/>
              <a:t>Expansions:  Disciplines/subjects with sufficient literary warrant</a:t>
            </a:r>
          </a:p>
          <a:p>
            <a:pPr lvl="1"/>
            <a:r>
              <a:rPr lang="en-US" dirty="0" smtClean="0"/>
              <a:t>Reductions:  Classes with insufficient literary warrant</a:t>
            </a:r>
          </a:p>
          <a:p>
            <a:endParaRPr lang="en-US" dirty="0" smtClean="0"/>
          </a:p>
          <a:p>
            <a:endParaRPr lang="en-US" dirty="0"/>
          </a:p>
        </p:txBody>
      </p:sp>
      <p:sp>
        <p:nvSpPr>
          <p:cNvPr id="3" name="Title 2"/>
          <p:cNvSpPr>
            <a:spLocks noGrp="1"/>
          </p:cNvSpPr>
          <p:nvPr>
            <p:ph type="title"/>
          </p:nvPr>
        </p:nvSpPr>
        <p:spPr/>
        <p:txBody>
          <a:bodyPr/>
          <a:lstStyle/>
          <a:p>
            <a:r>
              <a:rPr lang="en-US" dirty="0" smtClean="0">
                <a:cs typeface="Georgia" pitchFamily="18" charset="0"/>
              </a:rPr>
              <a:t>Classified works</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21163"/>
          </a:xfrm>
        </p:spPr>
        <p:txBody>
          <a:bodyPr/>
          <a:lstStyle/>
          <a:p>
            <a:pPr>
              <a:lnSpc>
                <a:spcPct val="100000"/>
              </a:lnSpc>
              <a:spcBef>
                <a:spcPts val="600"/>
              </a:spcBef>
              <a:buNone/>
              <a:tabLst>
                <a:tab pos="1139825" algn="l"/>
              </a:tabLst>
            </a:pPr>
            <a:r>
              <a:rPr lang="en-US" sz="2400" dirty="0" smtClean="0"/>
              <a:t>306.44	Language</a:t>
            </a:r>
          </a:p>
          <a:p>
            <a:pPr marL="1603375" indent="0">
              <a:lnSpc>
                <a:spcPct val="100000"/>
              </a:lnSpc>
              <a:spcBef>
                <a:spcPts val="600"/>
              </a:spcBef>
              <a:buNone/>
            </a:pPr>
            <a:r>
              <a:rPr lang="en-US" sz="2400" dirty="0" smtClean="0"/>
              <a:t>Including pragmatics</a:t>
            </a:r>
          </a:p>
          <a:p>
            <a:pPr marL="1603375" indent="0">
              <a:lnSpc>
                <a:spcPct val="100000"/>
              </a:lnSpc>
              <a:spcBef>
                <a:spcPts val="600"/>
              </a:spcBef>
              <a:buNone/>
            </a:pPr>
            <a:r>
              <a:rPr lang="en-US" sz="2400" dirty="0" smtClean="0"/>
              <a:t>Class here anthropological linguistics, </a:t>
            </a:r>
            <a:r>
              <a:rPr lang="en-US" sz="2400" dirty="0" err="1" smtClean="0"/>
              <a:t>ethnolinguistics</a:t>
            </a:r>
            <a:r>
              <a:rPr lang="en-US" sz="2400" dirty="0" smtClean="0"/>
              <a:t>, sociolinguistics</a:t>
            </a:r>
          </a:p>
          <a:p>
            <a:pPr>
              <a:lnSpc>
                <a:spcPct val="100000"/>
              </a:lnSpc>
              <a:spcBef>
                <a:spcPts val="600"/>
              </a:spcBef>
              <a:buNone/>
              <a:tabLst>
                <a:tab pos="1603375" algn="l"/>
              </a:tabLst>
            </a:pPr>
            <a:r>
              <a:rPr lang="en-US" sz="2400" dirty="0" smtClean="0"/>
              <a:t>306.446 	Bilingualism and multilingualism</a:t>
            </a:r>
          </a:p>
          <a:p>
            <a:pPr>
              <a:lnSpc>
                <a:spcPct val="100000"/>
              </a:lnSpc>
              <a:spcBef>
                <a:spcPts val="600"/>
              </a:spcBef>
              <a:buNone/>
              <a:tabLst>
                <a:tab pos="1603375" algn="l"/>
              </a:tabLst>
            </a:pPr>
            <a:r>
              <a:rPr lang="en-US" sz="2400" dirty="0" smtClean="0"/>
              <a:t>306.449 	Language planning and policy</a:t>
            </a:r>
          </a:p>
          <a:p>
            <a:pPr>
              <a:lnSpc>
                <a:spcPct val="100000"/>
              </a:lnSpc>
              <a:spcBef>
                <a:spcPts val="600"/>
              </a:spcBef>
              <a:buNone/>
              <a:tabLst>
                <a:tab pos="2743200" algn="l"/>
              </a:tabLst>
            </a:pPr>
            <a:r>
              <a:rPr lang="en-US" sz="2400" dirty="0" smtClean="0"/>
              <a:t>306.449 4–.449 9	Specific continents, countries, localities 	in modern world</a:t>
            </a:r>
          </a:p>
          <a:p>
            <a:pPr marL="3206750" indent="0">
              <a:lnSpc>
                <a:spcPct val="100000"/>
              </a:lnSpc>
              <a:spcBef>
                <a:spcPts val="600"/>
              </a:spcBef>
              <a:buNone/>
            </a:pPr>
            <a:r>
              <a:rPr lang="en-US" sz="2400" dirty="0" smtClean="0"/>
              <a:t>Add to base number 306.449 notation 4–9 from Table 2, e.g., language policy of India 306.44954</a:t>
            </a:r>
            <a:endParaRPr lang="en-US" sz="2400" dirty="0"/>
          </a:p>
        </p:txBody>
      </p:sp>
      <p:sp>
        <p:nvSpPr>
          <p:cNvPr id="3" name="Title 2"/>
          <p:cNvSpPr>
            <a:spLocks noGrp="1"/>
          </p:cNvSpPr>
          <p:nvPr>
            <p:ph type="title"/>
          </p:nvPr>
        </p:nvSpPr>
        <p:spPr/>
        <p:txBody>
          <a:bodyPr/>
          <a:lstStyle/>
          <a:p>
            <a:r>
              <a:rPr lang="en-US" dirty="0" smtClean="0">
                <a:cs typeface="Georgia" pitchFamily="18" charset="0"/>
              </a:rPr>
              <a:t>Classified works:</a:t>
            </a:r>
            <a:br>
              <a:rPr lang="en-US" dirty="0" smtClean="0">
                <a:cs typeface="Georgia" pitchFamily="18" charset="0"/>
              </a:rPr>
            </a:br>
            <a:r>
              <a:rPr lang="en-US" dirty="0" smtClean="0">
                <a:cs typeface="Georgia" pitchFamily="18" charset="0"/>
              </a:rPr>
              <a:t>Expansion warranted (1)</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992563"/>
          </a:xfrm>
        </p:spPr>
        <p:txBody>
          <a:bodyPr/>
          <a:lstStyle/>
          <a:p>
            <a:r>
              <a:rPr lang="en-US" sz="2400" dirty="0" smtClean="0"/>
              <a:t>Records retrieved in </a:t>
            </a:r>
            <a:r>
              <a:rPr lang="en-US" sz="2400" dirty="0" err="1" smtClean="0"/>
              <a:t>WorldCat</a:t>
            </a:r>
            <a:r>
              <a:rPr lang="en-US" sz="2400" dirty="0" smtClean="0"/>
              <a:t> searches on dd:306.44* not </a:t>
            </a:r>
            <a:r>
              <a:rPr lang="en-US" sz="2400" dirty="0" err="1" smtClean="0"/>
              <a:t>dd</a:t>
            </a:r>
            <a:r>
              <a:rPr lang="en-US" sz="2400" dirty="0" smtClean="0"/>
              <a:t>:(306.440* or 306.446* or 306.449*)</a:t>
            </a:r>
          </a:p>
          <a:p>
            <a:endParaRPr lang="en-US" dirty="0" smtClean="0"/>
          </a:p>
          <a:p>
            <a:endParaRPr lang="en-US" dirty="0" smtClean="0"/>
          </a:p>
          <a:p>
            <a:pPr>
              <a:buNone/>
            </a:pPr>
            <a:endParaRPr lang="en-US" dirty="0"/>
          </a:p>
        </p:txBody>
      </p:sp>
      <p:sp>
        <p:nvSpPr>
          <p:cNvPr id="3" name="Title 2"/>
          <p:cNvSpPr>
            <a:spLocks noGrp="1"/>
          </p:cNvSpPr>
          <p:nvPr>
            <p:ph type="title"/>
          </p:nvPr>
        </p:nvSpPr>
        <p:spPr>
          <a:xfrm>
            <a:off x="457200" y="381000"/>
            <a:ext cx="8229600" cy="914400"/>
          </a:xfrm>
        </p:spPr>
        <p:txBody>
          <a:bodyPr/>
          <a:lstStyle/>
          <a:p>
            <a:r>
              <a:rPr lang="en-US" dirty="0" smtClean="0">
                <a:solidFill>
                  <a:srgbClr val="FFFFFF"/>
                </a:solidFill>
                <a:cs typeface="Georgia" pitchFamily="18" charset="0"/>
              </a:rPr>
              <a:t>Classified works:</a:t>
            </a:r>
            <a:br>
              <a:rPr lang="en-US" dirty="0" smtClean="0">
                <a:solidFill>
                  <a:srgbClr val="FFFFFF"/>
                </a:solidFill>
                <a:cs typeface="Georgia" pitchFamily="18" charset="0"/>
              </a:rPr>
            </a:br>
            <a:r>
              <a:rPr lang="en-US" dirty="0" smtClean="0">
                <a:solidFill>
                  <a:srgbClr val="FFFFFF"/>
                </a:solidFill>
                <a:cs typeface="Georgia" pitchFamily="18" charset="0"/>
              </a:rPr>
              <a:t>Expansion warranted (2)</a:t>
            </a:r>
            <a:endParaRPr lang="en-US" sz="4800" dirty="0"/>
          </a:p>
        </p:txBody>
      </p:sp>
      <p:graphicFrame>
        <p:nvGraphicFramePr>
          <p:cNvPr id="4" name="Table 3"/>
          <p:cNvGraphicFramePr>
            <a:graphicFrameLocks noGrp="1"/>
          </p:cNvGraphicFramePr>
          <p:nvPr/>
        </p:nvGraphicFramePr>
        <p:xfrm>
          <a:off x="1143000" y="3048000"/>
          <a:ext cx="6858000" cy="2865120"/>
        </p:xfrm>
        <a:graphic>
          <a:graphicData uri="http://schemas.openxmlformats.org/drawingml/2006/table">
            <a:tbl>
              <a:tblPr firstRow="1" bandRow="1">
                <a:tableStyleId>{5C22544A-7EE6-4342-B048-85BDC9FD1C3A}</a:tableStyleId>
              </a:tblPr>
              <a:tblGrid>
                <a:gridCol w="1447800"/>
                <a:gridCol w="1447800"/>
                <a:gridCol w="3962400"/>
              </a:tblGrid>
              <a:tr h="370840">
                <a:tc>
                  <a:txBody>
                    <a:bodyPr/>
                    <a:lstStyle/>
                    <a:p>
                      <a:pPr algn="ctr"/>
                      <a:r>
                        <a:rPr lang="en-US" dirty="0" smtClean="0"/>
                        <a:t>Time period</a:t>
                      </a:r>
                      <a:endParaRPr lang="en-US" dirty="0"/>
                    </a:p>
                  </a:txBody>
                  <a:tcPr/>
                </a:tc>
                <a:tc>
                  <a:txBody>
                    <a:bodyPr/>
                    <a:lstStyle/>
                    <a:p>
                      <a:pPr algn="ctr"/>
                      <a:r>
                        <a:rPr lang="en-US" dirty="0" smtClean="0"/>
                        <a:t>Records retrieved</a:t>
                      </a:r>
                      <a:endParaRPr lang="en-US" dirty="0"/>
                    </a:p>
                  </a:txBody>
                  <a:tcPr/>
                </a:tc>
                <a:tc>
                  <a:txBody>
                    <a:bodyPr/>
                    <a:lstStyle/>
                    <a:p>
                      <a:pPr algn="ctr"/>
                      <a:r>
                        <a:rPr lang="en-US" dirty="0" smtClean="0"/>
                        <a:t>Language-specific:  English, French, German, Spanish</a:t>
                      </a:r>
                      <a:endParaRPr lang="en-US" dirty="0"/>
                    </a:p>
                  </a:txBody>
                  <a:tcPr/>
                </a:tc>
              </a:tr>
              <a:tr h="370840">
                <a:tc>
                  <a:txBody>
                    <a:bodyPr/>
                    <a:lstStyle/>
                    <a:p>
                      <a:r>
                        <a:rPr lang="en-US" dirty="0" smtClean="0"/>
                        <a:t>1981-1985</a:t>
                      </a:r>
                      <a:endParaRPr lang="en-US" dirty="0"/>
                    </a:p>
                  </a:txBody>
                  <a:tcPr/>
                </a:tc>
                <a:tc>
                  <a:txBody>
                    <a:bodyPr/>
                    <a:lstStyle/>
                    <a:p>
                      <a:pPr algn="ctr"/>
                      <a:r>
                        <a:rPr lang="en-US" dirty="0" smtClean="0"/>
                        <a:t>120</a:t>
                      </a:r>
                      <a:endParaRPr lang="en-US" dirty="0"/>
                    </a:p>
                  </a:txBody>
                  <a:tcPr/>
                </a:tc>
                <a:tc>
                  <a:txBody>
                    <a:bodyPr/>
                    <a:lstStyle/>
                    <a:p>
                      <a:pPr algn="ctr"/>
                      <a:r>
                        <a:rPr lang="en-US" dirty="0" smtClean="0"/>
                        <a:t>14</a:t>
                      </a:r>
                      <a:endParaRPr lang="en-US" dirty="0"/>
                    </a:p>
                  </a:txBody>
                  <a:tcPr/>
                </a:tc>
              </a:tr>
              <a:tr h="370840">
                <a:tc>
                  <a:txBody>
                    <a:bodyPr/>
                    <a:lstStyle/>
                    <a:p>
                      <a:r>
                        <a:rPr lang="en-US" dirty="0" smtClean="0"/>
                        <a:t>1986-1990</a:t>
                      </a:r>
                      <a:endParaRPr lang="en-US" dirty="0"/>
                    </a:p>
                  </a:txBody>
                  <a:tcPr/>
                </a:tc>
                <a:tc>
                  <a:txBody>
                    <a:bodyPr/>
                    <a:lstStyle/>
                    <a:p>
                      <a:pPr algn="ctr"/>
                      <a:r>
                        <a:rPr lang="en-US" dirty="0" smtClean="0"/>
                        <a:t>412</a:t>
                      </a:r>
                      <a:endParaRPr lang="en-US" dirty="0"/>
                    </a:p>
                  </a:txBody>
                  <a:tcPr/>
                </a:tc>
                <a:tc>
                  <a:txBody>
                    <a:bodyPr/>
                    <a:lstStyle/>
                    <a:p>
                      <a:pPr algn="ctr"/>
                      <a:r>
                        <a:rPr lang="en-US" dirty="0" smtClean="0"/>
                        <a:t>59</a:t>
                      </a:r>
                      <a:endParaRPr lang="en-US" dirty="0"/>
                    </a:p>
                  </a:txBody>
                  <a:tcPr/>
                </a:tc>
              </a:tr>
              <a:tr h="370840">
                <a:tc>
                  <a:txBody>
                    <a:bodyPr/>
                    <a:lstStyle/>
                    <a:p>
                      <a:r>
                        <a:rPr lang="en-US" dirty="0" smtClean="0"/>
                        <a:t>1991-1995</a:t>
                      </a:r>
                      <a:endParaRPr lang="en-US" dirty="0"/>
                    </a:p>
                  </a:txBody>
                  <a:tcPr/>
                </a:tc>
                <a:tc>
                  <a:txBody>
                    <a:bodyPr/>
                    <a:lstStyle/>
                    <a:p>
                      <a:pPr algn="ctr"/>
                      <a:r>
                        <a:rPr lang="en-US" dirty="0" smtClean="0"/>
                        <a:t>912</a:t>
                      </a:r>
                      <a:endParaRPr lang="en-US" dirty="0"/>
                    </a:p>
                  </a:txBody>
                  <a:tcPr/>
                </a:tc>
                <a:tc>
                  <a:txBody>
                    <a:bodyPr/>
                    <a:lstStyle/>
                    <a:p>
                      <a:pPr algn="ctr"/>
                      <a:r>
                        <a:rPr lang="en-US" dirty="0" smtClean="0"/>
                        <a:t>134</a:t>
                      </a:r>
                      <a:endParaRPr lang="en-US" dirty="0"/>
                    </a:p>
                  </a:txBody>
                  <a:tcPr/>
                </a:tc>
              </a:tr>
              <a:tr h="370840">
                <a:tc>
                  <a:txBody>
                    <a:bodyPr/>
                    <a:lstStyle/>
                    <a:p>
                      <a:r>
                        <a:rPr lang="en-US" dirty="0" smtClean="0"/>
                        <a:t>1996-2000</a:t>
                      </a:r>
                      <a:endParaRPr lang="en-US" dirty="0"/>
                    </a:p>
                  </a:txBody>
                  <a:tcPr/>
                </a:tc>
                <a:tc>
                  <a:txBody>
                    <a:bodyPr/>
                    <a:lstStyle/>
                    <a:p>
                      <a:pPr algn="ctr"/>
                      <a:r>
                        <a:rPr lang="en-US" dirty="0" smtClean="0"/>
                        <a:t>1230</a:t>
                      </a:r>
                      <a:endParaRPr lang="en-US" dirty="0"/>
                    </a:p>
                  </a:txBody>
                  <a:tcPr/>
                </a:tc>
                <a:tc>
                  <a:txBody>
                    <a:bodyPr/>
                    <a:lstStyle/>
                    <a:p>
                      <a:pPr algn="ctr"/>
                      <a:r>
                        <a:rPr lang="en-US" dirty="0" smtClean="0"/>
                        <a:t>163</a:t>
                      </a:r>
                      <a:endParaRPr lang="en-US" dirty="0"/>
                    </a:p>
                  </a:txBody>
                  <a:tcPr/>
                </a:tc>
              </a:tr>
              <a:tr h="370840">
                <a:tc>
                  <a:txBody>
                    <a:bodyPr/>
                    <a:lstStyle/>
                    <a:p>
                      <a:r>
                        <a:rPr lang="en-US" dirty="0" smtClean="0"/>
                        <a:t>2001-2005</a:t>
                      </a:r>
                      <a:endParaRPr lang="en-US" dirty="0"/>
                    </a:p>
                  </a:txBody>
                  <a:tcPr/>
                </a:tc>
                <a:tc>
                  <a:txBody>
                    <a:bodyPr/>
                    <a:lstStyle/>
                    <a:p>
                      <a:pPr algn="ctr"/>
                      <a:r>
                        <a:rPr lang="en-US" dirty="0" smtClean="0"/>
                        <a:t>1603</a:t>
                      </a:r>
                      <a:endParaRPr lang="en-US" dirty="0"/>
                    </a:p>
                  </a:txBody>
                  <a:tcPr/>
                </a:tc>
                <a:tc>
                  <a:txBody>
                    <a:bodyPr/>
                    <a:lstStyle/>
                    <a:p>
                      <a:pPr algn="ctr"/>
                      <a:r>
                        <a:rPr lang="en-US" dirty="0" smtClean="0"/>
                        <a:t>199</a:t>
                      </a:r>
                      <a:endParaRPr lang="en-US" dirty="0"/>
                    </a:p>
                  </a:txBody>
                  <a:tcPr/>
                </a:tc>
              </a:tr>
              <a:tr h="370840">
                <a:tc>
                  <a:txBody>
                    <a:bodyPr/>
                    <a:lstStyle/>
                    <a:p>
                      <a:r>
                        <a:rPr lang="en-US" dirty="0" smtClean="0"/>
                        <a:t>2006-2010</a:t>
                      </a:r>
                      <a:endParaRPr lang="en-US" dirty="0"/>
                    </a:p>
                  </a:txBody>
                  <a:tcPr/>
                </a:tc>
                <a:tc>
                  <a:txBody>
                    <a:bodyPr/>
                    <a:lstStyle/>
                    <a:p>
                      <a:pPr algn="ctr"/>
                      <a:r>
                        <a:rPr lang="en-US" dirty="0" smtClean="0"/>
                        <a:t>2369</a:t>
                      </a:r>
                      <a:endParaRPr lang="en-US" dirty="0"/>
                    </a:p>
                  </a:txBody>
                  <a:tcPr/>
                </a:tc>
                <a:tc>
                  <a:txBody>
                    <a:bodyPr/>
                    <a:lstStyle/>
                    <a:p>
                      <a:pPr algn="ctr"/>
                      <a:r>
                        <a:rPr lang="en-US" dirty="0" smtClean="0"/>
                        <a:t>446</a:t>
                      </a:r>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21163"/>
          </a:xfrm>
        </p:spPr>
        <p:txBody>
          <a:bodyPr/>
          <a:lstStyle/>
          <a:p>
            <a:pPr>
              <a:buNone/>
              <a:tabLst>
                <a:tab pos="1377950" algn="l"/>
              </a:tabLst>
            </a:pPr>
            <a:r>
              <a:rPr lang="en-US" sz="2400" dirty="0" smtClean="0"/>
              <a:t>006.33	*Knowledge-based systems</a:t>
            </a:r>
          </a:p>
          <a:p>
            <a:pPr>
              <a:buNone/>
              <a:tabLst>
                <a:tab pos="1377950" algn="l"/>
              </a:tabLst>
            </a:pPr>
            <a:r>
              <a:rPr lang="en-US" sz="2400" dirty="0" smtClean="0"/>
              <a:t>. . .</a:t>
            </a:r>
          </a:p>
          <a:p>
            <a:pPr>
              <a:buNone/>
              <a:tabLst>
                <a:tab pos="1603375" algn="l"/>
              </a:tabLst>
            </a:pPr>
            <a:r>
              <a:rPr lang="en-US" sz="2400" dirty="0" smtClean="0"/>
              <a:t>006.336	*Programming for knowledge-based systems</a:t>
            </a:r>
          </a:p>
          <a:p>
            <a:pPr>
              <a:buNone/>
              <a:tabLst>
                <a:tab pos="2054225" algn="l"/>
              </a:tabLst>
            </a:pPr>
            <a:r>
              <a:rPr lang="en-US" sz="2400" dirty="0" smtClean="0"/>
              <a:t>006.336 3	*Programming languages for knowledge-	   	  based systems</a:t>
            </a:r>
          </a:p>
          <a:p>
            <a:pPr>
              <a:buNone/>
              <a:tabLst>
                <a:tab pos="1709738" algn="l"/>
              </a:tabLst>
            </a:pPr>
            <a:r>
              <a:rPr lang="en-US" sz="2400" dirty="0" smtClean="0"/>
              <a:t>006.337 	Programming for knowledge-based systems 	for specific types of computers, for specific 	operating systems, for specific user interfaces</a:t>
            </a:r>
          </a:p>
          <a:p>
            <a:pPr>
              <a:buNone/>
              <a:tabLst>
                <a:tab pos="1603375" algn="l"/>
              </a:tabLst>
            </a:pPr>
            <a:r>
              <a:rPr lang="en-US" sz="2400" dirty="0" smtClean="0"/>
              <a:t>006.338 	*Programs for knowledge-based systems</a:t>
            </a:r>
          </a:p>
          <a:p>
            <a:endParaRPr lang="en-US" dirty="0"/>
          </a:p>
        </p:txBody>
      </p:sp>
      <p:sp>
        <p:nvSpPr>
          <p:cNvPr id="3" name="Title 2"/>
          <p:cNvSpPr>
            <a:spLocks noGrp="1"/>
          </p:cNvSpPr>
          <p:nvPr>
            <p:ph type="title"/>
          </p:nvPr>
        </p:nvSpPr>
        <p:spPr/>
        <p:txBody>
          <a:bodyPr/>
          <a:lstStyle/>
          <a:p>
            <a:r>
              <a:rPr lang="en-US" dirty="0" smtClean="0">
                <a:cs typeface="Georgia" pitchFamily="18" charset="0"/>
              </a:rPr>
              <a:t>Classified works:</a:t>
            </a:r>
            <a:br>
              <a:rPr lang="en-US" dirty="0" smtClean="0">
                <a:cs typeface="Georgia" pitchFamily="18" charset="0"/>
              </a:rPr>
            </a:br>
            <a:r>
              <a:rPr lang="en-US" dirty="0" smtClean="0">
                <a:solidFill>
                  <a:srgbClr val="FFFFFF"/>
                </a:solidFill>
                <a:cs typeface="Georgia" pitchFamily="18" charset="0"/>
              </a:rPr>
              <a:t>Reduction warranted </a:t>
            </a:r>
            <a:r>
              <a:rPr lang="en-US" dirty="0" smtClean="0"/>
              <a:t>(1)</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42901" y="2743200"/>
          <a:ext cx="8458198" cy="2682240"/>
        </p:xfrm>
        <a:graphic>
          <a:graphicData uri="http://schemas.openxmlformats.org/drawingml/2006/table">
            <a:tbl>
              <a:tblPr firstRow="1" bandRow="1">
                <a:tableStyleId>{5C22544A-7EE6-4342-B048-85BDC9FD1C3A}</a:tableStyleId>
              </a:tblPr>
              <a:tblGrid>
                <a:gridCol w="1295399"/>
                <a:gridCol w="1121229"/>
                <a:gridCol w="1208314"/>
                <a:gridCol w="1208314"/>
                <a:gridCol w="1208314"/>
                <a:gridCol w="1208314"/>
                <a:gridCol w="1208314"/>
              </a:tblGrid>
              <a:tr h="370840">
                <a:tc>
                  <a:txBody>
                    <a:bodyPr/>
                    <a:lstStyle/>
                    <a:p>
                      <a:pPr algn="ctr"/>
                      <a:r>
                        <a:rPr lang="en-US" sz="2000" dirty="0" smtClean="0"/>
                        <a:t>DDC class</a:t>
                      </a:r>
                      <a:endParaRPr lang="en-US" sz="2000" dirty="0"/>
                    </a:p>
                  </a:txBody>
                  <a:tcPr/>
                </a:tc>
                <a:tc>
                  <a:txBody>
                    <a:bodyPr/>
                    <a:lstStyle/>
                    <a:p>
                      <a:pPr algn="ctr"/>
                      <a:r>
                        <a:rPr lang="en-US" sz="2000" dirty="0" smtClean="0"/>
                        <a:t>1986-1990 </a:t>
                      </a:r>
                      <a:endParaRPr lang="en-US" sz="2000" dirty="0"/>
                    </a:p>
                  </a:txBody>
                  <a:tcPr/>
                </a:tc>
                <a:tc>
                  <a:txBody>
                    <a:bodyPr/>
                    <a:lstStyle/>
                    <a:p>
                      <a:pPr algn="ctr"/>
                      <a:r>
                        <a:rPr lang="en-US" sz="2000" dirty="0" smtClean="0"/>
                        <a:t>1991-1995</a:t>
                      </a:r>
                      <a:endParaRPr lang="en-US" sz="2000" dirty="0"/>
                    </a:p>
                  </a:txBody>
                  <a:tcPr/>
                </a:tc>
                <a:tc>
                  <a:txBody>
                    <a:bodyPr/>
                    <a:lstStyle/>
                    <a:p>
                      <a:pPr algn="ctr"/>
                      <a:r>
                        <a:rPr lang="en-US" sz="2000" dirty="0" smtClean="0"/>
                        <a:t>1996-2000</a:t>
                      </a:r>
                      <a:endParaRPr lang="en-US" sz="2000" dirty="0"/>
                    </a:p>
                  </a:txBody>
                  <a:tcPr/>
                </a:tc>
                <a:tc>
                  <a:txBody>
                    <a:bodyPr/>
                    <a:lstStyle/>
                    <a:p>
                      <a:pPr algn="ctr"/>
                      <a:r>
                        <a:rPr lang="en-US" sz="2000" dirty="0" smtClean="0"/>
                        <a:t>2001-2005</a:t>
                      </a:r>
                      <a:endParaRPr lang="en-US" sz="2000" dirty="0"/>
                    </a:p>
                  </a:txBody>
                  <a:tcPr/>
                </a:tc>
                <a:tc>
                  <a:txBody>
                    <a:bodyPr/>
                    <a:lstStyle/>
                    <a:p>
                      <a:pPr algn="ctr"/>
                      <a:r>
                        <a:rPr lang="en-US" sz="2000" dirty="0" smtClean="0"/>
                        <a:t>2006-2010</a:t>
                      </a:r>
                      <a:endParaRPr lang="en-US" sz="2000" dirty="0"/>
                    </a:p>
                  </a:txBody>
                  <a:tcPr/>
                </a:tc>
                <a:tc>
                  <a:txBody>
                    <a:bodyPr/>
                    <a:lstStyle/>
                    <a:p>
                      <a:pPr algn="ctr"/>
                      <a:r>
                        <a:rPr lang="en-US" sz="2000" dirty="0" smtClean="0"/>
                        <a:t>2011-2015</a:t>
                      </a:r>
                      <a:endParaRPr lang="en-US" sz="2000" dirty="0"/>
                    </a:p>
                  </a:txBody>
                  <a:tcPr/>
                </a:tc>
              </a:tr>
              <a:tr h="370840">
                <a:tc>
                  <a:txBody>
                    <a:bodyPr/>
                    <a:lstStyle/>
                    <a:p>
                      <a:r>
                        <a:rPr lang="en-US" sz="2000" dirty="0" smtClean="0"/>
                        <a:t>006.33</a:t>
                      </a:r>
                      <a:endParaRPr lang="en-US" sz="2000" dirty="0"/>
                    </a:p>
                  </a:txBody>
                  <a:tcPr/>
                </a:tc>
                <a:tc>
                  <a:txBody>
                    <a:bodyPr/>
                    <a:lstStyle/>
                    <a:p>
                      <a:pPr algn="ctr"/>
                      <a:r>
                        <a:rPr lang="en-US" sz="2000" dirty="0" smtClean="0"/>
                        <a:t>1241</a:t>
                      </a:r>
                      <a:endParaRPr lang="en-US" sz="2000" dirty="0"/>
                    </a:p>
                  </a:txBody>
                  <a:tcPr/>
                </a:tc>
                <a:tc>
                  <a:txBody>
                    <a:bodyPr/>
                    <a:lstStyle/>
                    <a:p>
                      <a:pPr algn="ctr"/>
                      <a:r>
                        <a:rPr lang="en-US" sz="2000" dirty="0" smtClean="0"/>
                        <a:t>978</a:t>
                      </a:r>
                      <a:endParaRPr lang="en-US" sz="2000" dirty="0"/>
                    </a:p>
                  </a:txBody>
                  <a:tcPr/>
                </a:tc>
                <a:tc>
                  <a:txBody>
                    <a:bodyPr/>
                    <a:lstStyle/>
                    <a:p>
                      <a:pPr algn="ctr"/>
                      <a:r>
                        <a:rPr lang="en-US" sz="2000" dirty="0" smtClean="0"/>
                        <a:t>612</a:t>
                      </a:r>
                      <a:endParaRPr lang="en-US" sz="2000" dirty="0"/>
                    </a:p>
                  </a:txBody>
                  <a:tcPr/>
                </a:tc>
                <a:tc>
                  <a:txBody>
                    <a:bodyPr/>
                    <a:lstStyle/>
                    <a:p>
                      <a:pPr algn="ctr"/>
                      <a:r>
                        <a:rPr lang="en-US" sz="2000" dirty="0" smtClean="0"/>
                        <a:t>660</a:t>
                      </a:r>
                      <a:endParaRPr lang="en-US" sz="2000" dirty="0"/>
                    </a:p>
                  </a:txBody>
                  <a:tcPr/>
                </a:tc>
                <a:tc>
                  <a:txBody>
                    <a:bodyPr/>
                    <a:lstStyle/>
                    <a:p>
                      <a:pPr algn="ctr"/>
                      <a:r>
                        <a:rPr lang="en-US" sz="2000" dirty="0" smtClean="0"/>
                        <a:t>915</a:t>
                      </a:r>
                      <a:endParaRPr lang="en-US" sz="2000" dirty="0"/>
                    </a:p>
                  </a:txBody>
                  <a:tcPr/>
                </a:tc>
                <a:tc>
                  <a:txBody>
                    <a:bodyPr/>
                    <a:lstStyle/>
                    <a:p>
                      <a:pPr algn="ctr"/>
                      <a:r>
                        <a:rPr lang="en-US" sz="2000" dirty="0" smtClean="0"/>
                        <a:t>246</a:t>
                      </a:r>
                      <a:endParaRPr lang="en-US" sz="2000" dirty="0"/>
                    </a:p>
                  </a:txBody>
                  <a:tcPr/>
                </a:tc>
              </a:tr>
              <a:tr h="370840">
                <a:tc>
                  <a:txBody>
                    <a:bodyPr/>
                    <a:lstStyle/>
                    <a:p>
                      <a:r>
                        <a:rPr lang="en-US" sz="2000" dirty="0" smtClean="0"/>
                        <a:t>006.336</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6</a:t>
                      </a:r>
                      <a:endParaRPr lang="en-US" sz="2000" dirty="0"/>
                    </a:p>
                  </a:txBody>
                  <a:tcPr/>
                </a:tc>
                <a:tc>
                  <a:txBody>
                    <a:bodyPr/>
                    <a:lstStyle/>
                    <a:p>
                      <a:pPr algn="ctr"/>
                      <a:r>
                        <a:rPr lang="en-US" sz="2000" dirty="0" smtClean="0"/>
                        <a:t>14</a:t>
                      </a:r>
                      <a:endParaRPr lang="en-US" sz="2000" dirty="0"/>
                    </a:p>
                  </a:txBody>
                  <a:tcPr/>
                </a:tc>
                <a:tc>
                  <a:txBody>
                    <a:bodyPr/>
                    <a:lstStyle/>
                    <a:p>
                      <a:pPr algn="ctr"/>
                      <a:r>
                        <a:rPr lang="en-US" sz="2000" dirty="0" smtClean="0"/>
                        <a:t>3</a:t>
                      </a:r>
                      <a:endParaRPr lang="en-US" sz="2000" dirty="0"/>
                    </a:p>
                  </a:txBody>
                  <a:tcPr/>
                </a:tc>
              </a:tr>
              <a:tr h="370840">
                <a:tc>
                  <a:txBody>
                    <a:bodyPr/>
                    <a:lstStyle/>
                    <a:p>
                      <a:r>
                        <a:rPr lang="en-US" sz="2000" dirty="0" smtClean="0"/>
                        <a:t>006.3363</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0</a:t>
                      </a:r>
                      <a:endParaRPr lang="en-US" sz="2000" dirty="0"/>
                    </a:p>
                  </a:txBody>
                  <a:tcPr/>
                </a:tc>
              </a:tr>
              <a:tr h="370840">
                <a:tc>
                  <a:txBody>
                    <a:bodyPr/>
                    <a:lstStyle/>
                    <a:p>
                      <a:r>
                        <a:rPr lang="en-US" sz="2000" dirty="0" smtClean="0"/>
                        <a:t>006.337</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5</a:t>
                      </a:r>
                      <a:endParaRPr lang="en-US" sz="2000" dirty="0"/>
                    </a:p>
                  </a:txBody>
                  <a:tcPr/>
                </a:tc>
                <a:tc>
                  <a:txBody>
                    <a:bodyPr/>
                    <a:lstStyle/>
                    <a:p>
                      <a:pPr algn="ctr"/>
                      <a:r>
                        <a:rPr lang="en-US" sz="2000" dirty="0" smtClean="0"/>
                        <a:t>5</a:t>
                      </a:r>
                      <a:endParaRPr lang="en-US" sz="2000" dirty="0"/>
                    </a:p>
                  </a:txBody>
                  <a:tcPr/>
                </a:tc>
                <a:tc>
                  <a:txBody>
                    <a:bodyPr/>
                    <a:lstStyle/>
                    <a:p>
                      <a:pPr algn="ctr"/>
                      <a:r>
                        <a:rPr lang="en-US" sz="2000" dirty="0" smtClean="0"/>
                        <a:t>10</a:t>
                      </a:r>
                      <a:endParaRPr lang="en-US" sz="2000" dirty="0"/>
                    </a:p>
                  </a:txBody>
                  <a:tcPr/>
                </a:tc>
                <a:tc>
                  <a:txBody>
                    <a:bodyPr/>
                    <a:lstStyle/>
                    <a:p>
                      <a:pPr algn="ctr"/>
                      <a:r>
                        <a:rPr lang="en-US" sz="2000" dirty="0" smtClean="0"/>
                        <a:t>0</a:t>
                      </a:r>
                      <a:endParaRPr lang="en-US" sz="2000" dirty="0"/>
                    </a:p>
                  </a:txBody>
                  <a:tcPr/>
                </a:tc>
              </a:tr>
              <a:tr h="370840">
                <a:tc>
                  <a:txBody>
                    <a:bodyPr/>
                    <a:lstStyle/>
                    <a:p>
                      <a:r>
                        <a:rPr lang="en-US" sz="2000" dirty="0" smtClean="0"/>
                        <a:t>006.338</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1</a:t>
                      </a:r>
                      <a:endParaRPr lang="en-US" sz="2000" dirty="0"/>
                    </a:p>
                  </a:txBody>
                  <a:tcPr/>
                </a:tc>
              </a:tr>
            </a:tbl>
          </a:graphicData>
        </a:graphic>
      </p:graphicFrame>
      <p:sp>
        <p:nvSpPr>
          <p:cNvPr id="3" name="Title 2"/>
          <p:cNvSpPr>
            <a:spLocks noGrp="1"/>
          </p:cNvSpPr>
          <p:nvPr>
            <p:ph type="title"/>
          </p:nvPr>
        </p:nvSpPr>
        <p:spPr/>
        <p:txBody>
          <a:bodyPr/>
          <a:lstStyle/>
          <a:p>
            <a:r>
              <a:rPr lang="en-US" dirty="0" smtClean="0">
                <a:cs typeface="Georgia" pitchFamily="18" charset="0"/>
              </a:rPr>
              <a:t>Classified works:</a:t>
            </a:r>
            <a:br>
              <a:rPr lang="en-US" dirty="0" smtClean="0">
                <a:cs typeface="Georgia" pitchFamily="18" charset="0"/>
              </a:rPr>
            </a:br>
            <a:r>
              <a:rPr lang="en-US" dirty="0" smtClean="0">
                <a:solidFill>
                  <a:srgbClr val="FFFFFF"/>
                </a:solidFill>
                <a:cs typeface="Georgia" pitchFamily="18" charset="0"/>
              </a:rPr>
              <a:t>Reduction warranted </a:t>
            </a:r>
            <a:r>
              <a:rPr lang="en-US" dirty="0" smtClean="0"/>
              <a:t>(2)</a:t>
            </a:r>
            <a:endParaRPr lang="en-US" dirty="0"/>
          </a:p>
        </p:txBody>
      </p:sp>
      <p:sp>
        <p:nvSpPr>
          <p:cNvPr id="5" name="TextBox 4"/>
          <p:cNvSpPr txBox="1"/>
          <p:nvPr/>
        </p:nvSpPr>
        <p:spPr>
          <a:xfrm>
            <a:off x="457200" y="5479197"/>
            <a:ext cx="8343899" cy="707886"/>
          </a:xfrm>
          <a:prstGeom prst="rect">
            <a:avLst/>
          </a:prstGeom>
          <a:noFill/>
        </p:spPr>
        <p:txBody>
          <a:bodyPr wrap="square" rtlCol="0">
            <a:spAutoFit/>
          </a:bodyPr>
          <a:lstStyle/>
          <a:p>
            <a:pPr marL="225425" indent="-225425">
              <a:buFont typeface="Arial" pitchFamily="34" charset="0"/>
              <a:buChar char="•"/>
            </a:pPr>
            <a:r>
              <a:rPr lang="en-US" sz="2000" dirty="0" smtClean="0"/>
              <a:t>Duplicates </a:t>
            </a:r>
            <a:r>
              <a:rPr lang="en-US" sz="2000" i="1" dirty="0" smtClean="0"/>
              <a:t>not </a:t>
            </a:r>
            <a:r>
              <a:rPr lang="en-US" sz="2000" dirty="0" smtClean="0"/>
              <a:t>filtered out of search results for 006.33</a:t>
            </a:r>
          </a:p>
          <a:p>
            <a:pPr marL="225425" indent="-225425">
              <a:buFont typeface="Arial" pitchFamily="34" charset="0"/>
              <a:buChar char="•"/>
            </a:pPr>
            <a:r>
              <a:rPr lang="en-US" sz="2000" dirty="0" smtClean="0"/>
              <a:t>Duplicates filtered out of all other search results</a:t>
            </a:r>
            <a:endParaRPr lang="en-US" sz="2000" dirty="0"/>
          </a:p>
        </p:txBody>
      </p:sp>
      <p:sp>
        <p:nvSpPr>
          <p:cNvPr id="6" name="Rectangle 5"/>
          <p:cNvSpPr/>
          <p:nvPr/>
        </p:nvSpPr>
        <p:spPr>
          <a:xfrm>
            <a:off x="400051" y="1788226"/>
            <a:ext cx="8343899" cy="830997"/>
          </a:xfrm>
          <a:prstGeom prst="rect">
            <a:avLst/>
          </a:prstGeom>
        </p:spPr>
        <p:txBody>
          <a:bodyPr wrap="square">
            <a:spAutoFit/>
          </a:bodyPr>
          <a:lstStyle/>
          <a:p>
            <a:pPr marL="225425" indent="-225425">
              <a:buFont typeface="Arial" pitchFamily="34" charset="0"/>
              <a:buChar char="•"/>
            </a:pPr>
            <a:r>
              <a:rPr lang="en-US" sz="2400" dirty="0" smtClean="0"/>
              <a:t>Records retrieved in </a:t>
            </a:r>
            <a:r>
              <a:rPr lang="en-US" sz="2400" dirty="0" err="1" smtClean="0"/>
              <a:t>WorldCat</a:t>
            </a:r>
            <a:r>
              <a:rPr lang="en-US" sz="2400" dirty="0" smtClean="0"/>
              <a:t> searches for disjunction of DDC class number and standard subdivisions of number</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27237"/>
            <a:ext cx="8229600" cy="4221163"/>
          </a:xfrm>
        </p:spPr>
        <p:txBody>
          <a:bodyPr/>
          <a:lstStyle/>
          <a:p>
            <a:pPr lvl="1"/>
            <a:r>
              <a:rPr lang="en-US" sz="2800" dirty="0" smtClean="0"/>
              <a:t>Analysis of subject heading data in DDC categorized content to identify:</a:t>
            </a:r>
          </a:p>
          <a:p>
            <a:pPr lvl="2"/>
            <a:r>
              <a:rPr lang="en-US" sz="2400" dirty="0" smtClean="0"/>
              <a:t>Areas where expansions of new classes should be considered</a:t>
            </a:r>
          </a:p>
          <a:p>
            <a:pPr lvl="2"/>
            <a:r>
              <a:rPr lang="en-US" sz="2400" dirty="0" smtClean="0"/>
              <a:t>Additional access points / mappings for DDC classes</a:t>
            </a:r>
          </a:p>
          <a:p>
            <a:pPr lvl="2"/>
            <a:r>
              <a:rPr lang="en-US" sz="2400" dirty="0" smtClean="0"/>
              <a:t>Additional topics to be added to class description</a:t>
            </a:r>
          </a:p>
        </p:txBody>
      </p:sp>
      <p:sp>
        <p:nvSpPr>
          <p:cNvPr id="3" name="Title 2"/>
          <p:cNvSpPr>
            <a:spLocks noGrp="1"/>
          </p:cNvSpPr>
          <p:nvPr>
            <p:ph type="title"/>
          </p:nvPr>
        </p:nvSpPr>
        <p:spPr/>
        <p:txBody>
          <a:bodyPr/>
          <a:lstStyle/>
          <a:p>
            <a:r>
              <a:rPr lang="en-US" dirty="0" smtClean="0">
                <a:cs typeface="Georgia" pitchFamily="18" charset="0"/>
              </a:rPr>
              <a:t>Access points</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21163"/>
          </a:xfrm>
        </p:spPr>
        <p:txBody>
          <a:bodyPr/>
          <a:lstStyle/>
          <a:p>
            <a:pPr>
              <a:lnSpc>
                <a:spcPct val="105000"/>
              </a:lnSpc>
              <a:spcBef>
                <a:spcPts val="600"/>
              </a:spcBef>
            </a:pPr>
            <a:r>
              <a:rPr lang="en-US" sz="2400" dirty="0" smtClean="0"/>
              <a:t>DDC class</a:t>
            </a:r>
          </a:p>
          <a:p>
            <a:pPr marL="463550" indent="-463550">
              <a:lnSpc>
                <a:spcPct val="105000"/>
              </a:lnSpc>
              <a:spcBef>
                <a:spcPts val="600"/>
              </a:spcBef>
              <a:buNone/>
            </a:pPr>
            <a:r>
              <a:rPr lang="en-US" sz="2400" dirty="0" smtClean="0"/>
              <a:t>	004.678 *Internet</a:t>
            </a:r>
          </a:p>
          <a:p>
            <a:pPr marL="2286000" lvl="1" indent="0">
              <a:lnSpc>
                <a:spcPct val="105000"/>
              </a:lnSpc>
              <a:spcBef>
                <a:spcPts val="600"/>
              </a:spcBef>
              <a:buNone/>
            </a:pPr>
            <a:r>
              <a:rPr lang="en-US" sz="2000" dirty="0" smtClean="0"/>
              <a:t>Including extranets, virtual private networks</a:t>
            </a:r>
          </a:p>
          <a:p>
            <a:pPr marL="2286000" lvl="1" indent="0">
              <a:lnSpc>
                <a:spcPct val="105000"/>
              </a:lnSpc>
              <a:spcBef>
                <a:spcPts val="600"/>
              </a:spcBef>
              <a:buNone/>
            </a:pPr>
            <a:r>
              <a:rPr lang="en-US" sz="2000" dirty="0" smtClean="0"/>
              <a:t>Class here World Wide Web</a:t>
            </a:r>
          </a:p>
          <a:p>
            <a:pPr marL="225425" indent="-225425">
              <a:lnSpc>
                <a:spcPct val="105000"/>
              </a:lnSpc>
              <a:spcBef>
                <a:spcPts val="600"/>
              </a:spcBef>
            </a:pPr>
            <a:r>
              <a:rPr lang="en-US" sz="2400" dirty="0" smtClean="0"/>
              <a:t>LCSH:</a:t>
            </a:r>
          </a:p>
          <a:p>
            <a:pPr marL="457200" lvl="1" indent="0">
              <a:lnSpc>
                <a:spcPct val="105000"/>
              </a:lnSpc>
              <a:spcBef>
                <a:spcPts val="600"/>
              </a:spcBef>
              <a:buNone/>
            </a:pPr>
            <a:r>
              <a:rPr lang="en-US" dirty="0" smtClean="0"/>
              <a:t>010 ##  $a </a:t>
            </a:r>
            <a:r>
              <a:rPr lang="en-US" dirty="0" err="1" smtClean="0"/>
              <a:t>sh</a:t>
            </a:r>
            <a:r>
              <a:rPr lang="en-US" dirty="0" smtClean="0"/>
              <a:t> 97006102 ​ </a:t>
            </a:r>
          </a:p>
          <a:p>
            <a:pPr marL="457200" lvl="1" indent="0">
              <a:lnSpc>
                <a:spcPct val="105000"/>
              </a:lnSpc>
              <a:spcBef>
                <a:spcPts val="600"/>
              </a:spcBef>
              <a:buNone/>
            </a:pPr>
            <a:r>
              <a:rPr lang="en-US" dirty="0" smtClean="0"/>
              <a:t>150 ##  $a Extranets (Computer networks) ​ </a:t>
            </a:r>
          </a:p>
          <a:p>
            <a:pPr marL="457200" lvl="1" indent="0">
              <a:lnSpc>
                <a:spcPct val="105000"/>
              </a:lnSpc>
              <a:spcBef>
                <a:spcPts val="600"/>
              </a:spcBef>
              <a:buNone/>
            </a:pPr>
            <a:r>
              <a:rPr lang="en-US" dirty="0" smtClean="0"/>
              <a:t>450 ##  $a Virtual private networks (Computer networks)</a:t>
            </a:r>
          </a:p>
          <a:p>
            <a:pPr marL="225425" lvl="1" indent="-220663">
              <a:lnSpc>
                <a:spcPct val="105000"/>
              </a:lnSpc>
              <a:spcBef>
                <a:spcPts val="600"/>
              </a:spcBef>
            </a:pPr>
            <a:r>
              <a:rPr lang="en-US" dirty="0" err="1" smtClean="0"/>
              <a:t>dd</a:t>
            </a:r>
            <a:r>
              <a:rPr lang="en-US" dirty="0" smtClean="0"/>
              <a:t>: 004.678* and (hl: extranets w computer w networks) retrieves 69 records </a:t>
            </a:r>
            <a:endParaRPr lang="en-US" dirty="0"/>
          </a:p>
        </p:txBody>
      </p:sp>
      <p:sp>
        <p:nvSpPr>
          <p:cNvPr id="3" name="Title 2"/>
          <p:cNvSpPr>
            <a:spLocks noGrp="1"/>
          </p:cNvSpPr>
          <p:nvPr>
            <p:ph type="title"/>
          </p:nvPr>
        </p:nvSpPr>
        <p:spPr>
          <a:xfrm>
            <a:off x="304800" y="381000"/>
            <a:ext cx="8229600" cy="914400"/>
          </a:xfrm>
        </p:spPr>
        <p:txBody>
          <a:bodyPr/>
          <a:lstStyle/>
          <a:p>
            <a:r>
              <a:rPr lang="en-US" dirty="0" smtClean="0">
                <a:cs typeface="Georgia" pitchFamily="18" charset="0"/>
              </a:rPr>
              <a:t>Access points:  Standing room </a:t>
            </a:r>
            <a:br>
              <a:rPr lang="en-US" dirty="0" smtClean="0">
                <a:cs typeface="Georgia" pitchFamily="18" charset="0"/>
              </a:rPr>
            </a:br>
            <a:r>
              <a:rPr lang="en-US" dirty="0" smtClean="0">
                <a:cs typeface="Georgia" pitchFamily="18" charset="0"/>
              </a:rPr>
              <a:t>topics and literary warrant</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21163"/>
          </a:xfrm>
        </p:spPr>
        <p:txBody>
          <a:bodyPr/>
          <a:lstStyle/>
          <a:p>
            <a:pPr>
              <a:lnSpc>
                <a:spcPct val="105000"/>
              </a:lnSpc>
              <a:buNone/>
            </a:pPr>
            <a:r>
              <a:rPr lang="en-US" sz="2400" dirty="0" smtClean="0"/>
              <a:t>004.6	*Interfacing and communications</a:t>
            </a:r>
          </a:p>
          <a:p>
            <a:pPr>
              <a:lnSpc>
                <a:spcPct val="105000"/>
              </a:lnSpc>
              <a:spcBef>
                <a:spcPts val="0"/>
              </a:spcBef>
              <a:buNone/>
            </a:pPr>
            <a:r>
              <a:rPr lang="en-US" sz="2400" dirty="0" smtClean="0"/>
              <a:t>				. . .</a:t>
            </a:r>
          </a:p>
          <a:p>
            <a:pPr marL="1373188" indent="4763">
              <a:lnSpc>
                <a:spcPct val="105000"/>
              </a:lnSpc>
              <a:spcBef>
                <a:spcPts val="0"/>
              </a:spcBef>
              <a:buNone/>
            </a:pPr>
            <a:r>
              <a:rPr lang="en-US" sz="2400" u="sng" dirty="0" smtClean="0"/>
              <a:t>Including sensor networks</a:t>
            </a:r>
            <a:endParaRPr lang="en-US" sz="2400" dirty="0" smtClean="0"/>
          </a:p>
          <a:p>
            <a:pPr marL="1373188" indent="4763">
              <a:lnSpc>
                <a:spcPct val="105000"/>
              </a:lnSpc>
              <a:spcBef>
                <a:spcPts val="0"/>
              </a:spcBef>
              <a:buNone/>
            </a:pPr>
            <a:r>
              <a:rPr lang="en-US" sz="2400" dirty="0" smtClean="0"/>
              <a:t>. . .</a:t>
            </a:r>
          </a:p>
          <a:p>
            <a:pPr>
              <a:lnSpc>
                <a:spcPct val="105000"/>
              </a:lnSpc>
              <a:spcBef>
                <a:spcPts val="600"/>
              </a:spcBef>
              <a:buNone/>
            </a:pPr>
            <a:r>
              <a:rPr lang="en-US" sz="2400" dirty="0" smtClean="0"/>
              <a:t>006.22    *Embedded computer systems [formerly 004.1]</a:t>
            </a:r>
          </a:p>
          <a:p>
            <a:pPr marL="1824038" indent="-7938">
              <a:lnSpc>
                <a:spcPct val="105000"/>
              </a:lnSpc>
              <a:spcBef>
                <a:spcPts val="600"/>
              </a:spcBef>
              <a:buNone/>
            </a:pPr>
            <a:r>
              <a:rPr lang="en-US" sz="2400" u="sng" dirty="0" smtClean="0"/>
              <a:t>Class here microcontrollers</a:t>
            </a:r>
          </a:p>
          <a:p>
            <a:pPr marL="1824038" indent="-7938">
              <a:lnSpc>
                <a:spcPct val="105000"/>
              </a:lnSpc>
              <a:spcBef>
                <a:spcPts val="600"/>
              </a:spcBef>
              <a:buNone/>
            </a:pPr>
            <a:r>
              <a:rPr lang="en-US" sz="2400" dirty="0" smtClean="0"/>
              <a:t>For a specific aspect of embedded computer systems, see the aspect, e.g., systems analysis and design of embedded computer systems 004.21, </a:t>
            </a:r>
            <a:r>
              <a:rPr lang="en-US" sz="2400" u="sng" dirty="0" smtClean="0"/>
              <a:t>wireless sensor networks 004.6</a:t>
            </a:r>
            <a:r>
              <a:rPr lang="en-US" sz="2400" dirty="0" smtClean="0"/>
              <a:t>, software for embedded systems 005.3</a:t>
            </a:r>
          </a:p>
          <a:p>
            <a:pPr>
              <a:lnSpc>
                <a:spcPct val="105000"/>
              </a:lnSpc>
              <a:spcBef>
                <a:spcPts val="600"/>
              </a:spcBef>
              <a:buNone/>
            </a:pPr>
            <a:endParaRPr lang="en-US" sz="2400" dirty="0" smtClean="0"/>
          </a:p>
        </p:txBody>
      </p:sp>
      <p:sp>
        <p:nvSpPr>
          <p:cNvPr id="3" name="Title 2"/>
          <p:cNvSpPr>
            <a:spLocks noGrp="1"/>
          </p:cNvSpPr>
          <p:nvPr>
            <p:ph type="title"/>
          </p:nvPr>
        </p:nvSpPr>
        <p:spPr>
          <a:xfrm>
            <a:off x="304800" y="381000"/>
            <a:ext cx="8229600" cy="914400"/>
          </a:xfrm>
        </p:spPr>
        <p:txBody>
          <a:bodyPr/>
          <a:lstStyle/>
          <a:p>
            <a:r>
              <a:rPr lang="en-US" dirty="0" smtClean="0">
                <a:cs typeface="Georgia" pitchFamily="18" charset="0"/>
              </a:rPr>
              <a:t>Access points:  </a:t>
            </a:r>
            <a:br>
              <a:rPr lang="en-US" dirty="0" smtClean="0">
                <a:cs typeface="Georgia" pitchFamily="18" charset="0"/>
              </a:rPr>
            </a:br>
            <a:r>
              <a:rPr lang="en-US" dirty="0" smtClean="0">
                <a:cs typeface="Georgia" pitchFamily="18" charset="0"/>
              </a:rPr>
              <a:t>Topics added to class description</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My trending topics are not your trending topics</a:t>
            </a:r>
          </a:p>
          <a:p>
            <a:pPr lvl="1"/>
            <a:r>
              <a:rPr lang="en-US" dirty="0" smtClean="0"/>
              <a:t>Twitter—sudden high-magnitude spike in activity</a:t>
            </a:r>
          </a:p>
          <a:p>
            <a:pPr lvl="1"/>
            <a:r>
              <a:rPr lang="en-US" dirty="0" smtClean="0"/>
              <a:t>DDC—“quick” achievement of literary warrant threshold + plateaus at steady rate</a:t>
            </a:r>
          </a:p>
          <a:p>
            <a:r>
              <a:rPr lang="en-US" dirty="0" smtClean="0"/>
              <a:t>Trending topic detection vs. new topic detection</a:t>
            </a:r>
          </a:p>
          <a:p>
            <a:pPr lvl="1"/>
            <a:r>
              <a:rPr lang="en-US" dirty="0" smtClean="0"/>
              <a:t>Newly minted LCSHs</a:t>
            </a:r>
          </a:p>
          <a:p>
            <a:pPr lvl="1"/>
            <a:r>
              <a:rPr lang="en-US" dirty="0" smtClean="0"/>
              <a:t>Chapter/paper titles</a:t>
            </a:r>
          </a:p>
          <a:p>
            <a:pPr lvl="1"/>
            <a:r>
              <a:rPr lang="en-US" dirty="0" smtClean="0"/>
              <a:t>Conferences</a:t>
            </a:r>
            <a:endParaRPr lang="en-US" dirty="0"/>
          </a:p>
        </p:txBody>
      </p:sp>
      <p:sp>
        <p:nvSpPr>
          <p:cNvPr id="3" name="Title 2"/>
          <p:cNvSpPr>
            <a:spLocks noGrp="1"/>
          </p:cNvSpPr>
          <p:nvPr>
            <p:ph type="title"/>
          </p:nvPr>
        </p:nvSpPr>
        <p:spPr/>
        <p:txBody>
          <a:bodyPr/>
          <a:lstStyle/>
          <a:p>
            <a:r>
              <a:rPr lang="en-US" dirty="0" smtClean="0"/>
              <a:t>Trending topics</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4652"/>
            <a:ext cx="8229600" cy="914400"/>
          </a:xfrm>
        </p:spPr>
        <p:txBody>
          <a:bodyPr/>
          <a:lstStyle/>
          <a:p>
            <a:pPr lvl="2"/>
            <a:r>
              <a:rPr lang="en-US" dirty="0" smtClean="0">
                <a:solidFill>
                  <a:schemeClr val="bg1"/>
                </a:solidFill>
              </a:rPr>
              <a:t>Trending topics:</a:t>
            </a:r>
            <a:br>
              <a:rPr lang="en-US" dirty="0" smtClean="0">
                <a:solidFill>
                  <a:schemeClr val="bg1"/>
                </a:solidFill>
              </a:rPr>
            </a:br>
            <a:r>
              <a:rPr lang="en-US" dirty="0" smtClean="0">
                <a:solidFill>
                  <a:schemeClr val="bg1"/>
                </a:solidFill>
              </a:rPr>
              <a:t>Newly minted LCSHs (1)</a:t>
            </a:r>
            <a:r>
              <a:rPr lang="en-US" dirty="0" smtClean="0"/>
              <a:t/>
            </a:r>
            <a:br>
              <a:rPr lang="en-US" dirty="0" smtClean="0"/>
            </a:b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77554078"/>
              </p:ext>
            </p:extLst>
          </p:nvPr>
        </p:nvGraphicFramePr>
        <p:xfrm>
          <a:off x="533400" y="2057400"/>
          <a:ext cx="8077200" cy="3505200"/>
        </p:xfrm>
        <a:graphic>
          <a:graphicData uri="http://schemas.openxmlformats.org/drawingml/2006/table">
            <a:tbl>
              <a:tblPr firstRow="1" bandRow="1">
                <a:tableStyleId>{5C22544A-7EE6-4342-B048-85BDC9FD1C3A}</a:tableStyleId>
              </a:tblPr>
              <a:tblGrid>
                <a:gridCol w="4038600"/>
                <a:gridCol w="4038600"/>
              </a:tblGrid>
              <a:tr h="876300">
                <a:tc>
                  <a:txBody>
                    <a:bodyPr/>
                    <a:lstStyle/>
                    <a:p>
                      <a:pPr algn="ctr"/>
                      <a:r>
                        <a:rPr lang="en-US" sz="2400" dirty="0" smtClean="0"/>
                        <a:t>Date entered</a:t>
                      </a:r>
                      <a:endParaRPr lang="en-US" sz="2400" dirty="0"/>
                    </a:p>
                  </a:txBody>
                  <a:tcPr anchor="ctr"/>
                </a:tc>
                <a:tc>
                  <a:txBody>
                    <a:bodyPr/>
                    <a:lstStyle/>
                    <a:p>
                      <a:pPr algn="ctr"/>
                      <a:r>
                        <a:rPr lang="en-US" sz="2400" dirty="0" smtClean="0"/>
                        <a:t>LCSH</a:t>
                      </a:r>
                      <a:endParaRPr lang="en-US" sz="2400" dirty="0"/>
                    </a:p>
                  </a:txBody>
                  <a:tcPr anchor="ctr"/>
                </a:tc>
              </a:tr>
              <a:tr h="876300">
                <a:tc>
                  <a:txBody>
                    <a:bodyPr/>
                    <a:lstStyle/>
                    <a:p>
                      <a:pPr algn="ctr"/>
                      <a:r>
                        <a:rPr lang="en-US" sz="2400" dirty="0" smtClean="0"/>
                        <a:t>2012-08-13</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dirty="0" smtClean="0"/>
                        <a:t>Big data </a:t>
                      </a:r>
                      <a:endParaRPr lang="en-US" sz="2400" dirty="0"/>
                    </a:p>
                  </a:txBody>
                  <a:tcPr anchor="ctr"/>
                </a:tc>
              </a:tr>
              <a:tr h="876300">
                <a:tc>
                  <a:txBody>
                    <a:bodyPr/>
                    <a:lstStyle/>
                    <a:p>
                      <a:pPr algn="ctr"/>
                      <a:r>
                        <a:rPr lang="en-US" sz="2400" dirty="0" smtClean="0"/>
                        <a:t>2012-08-22</a:t>
                      </a:r>
                      <a:endParaRPr lang="en-US" sz="2400" dirty="0"/>
                    </a:p>
                  </a:txBody>
                  <a:tcPr anchor="ctr"/>
                </a:tc>
                <a:tc>
                  <a:txBody>
                    <a:bodyPr/>
                    <a:lstStyle/>
                    <a:p>
                      <a:pPr algn="ctr"/>
                      <a:r>
                        <a:rPr lang="en-US" sz="2400" dirty="0" smtClean="0"/>
                        <a:t>Contrast data mining </a:t>
                      </a:r>
                      <a:endParaRPr lang="en-US" sz="2400" dirty="0"/>
                    </a:p>
                  </a:txBody>
                  <a:tcPr anchor="ctr"/>
                </a:tc>
              </a:tr>
              <a:tr h="87630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dirty="0" smtClean="0"/>
                        <a:t>2013-07-18</a:t>
                      </a:r>
                      <a:endParaRPr lang="en-US" sz="2400" dirty="0"/>
                    </a:p>
                  </a:txBody>
                  <a:tcPr anchor="ctr"/>
                </a:tc>
                <a:tc>
                  <a:txBody>
                    <a:bodyPr/>
                    <a:lstStyle/>
                    <a:p>
                      <a:pPr algn="ctr"/>
                      <a:r>
                        <a:rPr lang="en-US" sz="2400" dirty="0" smtClean="0"/>
                        <a:t>Linked data</a:t>
                      </a:r>
                      <a:endParaRPr lang="en-US" sz="2400" dirty="0"/>
                    </a:p>
                  </a:txBody>
                  <a:tcPr anchor="ctr"/>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1"/>
          <p:cNvSpPr>
            <a:spLocks noGrp="1"/>
          </p:cNvSpPr>
          <p:nvPr>
            <p:ph idx="1"/>
          </p:nvPr>
        </p:nvSpPr>
        <p:spPr>
          <a:xfrm>
            <a:off x="457200" y="1828800"/>
            <a:ext cx="8001000" cy="3048000"/>
          </a:xfrm>
        </p:spPr>
        <p:txBody>
          <a:bodyPr/>
          <a:lstStyle/>
          <a:p>
            <a:pPr eaLnBrk="1" hangingPunct="1">
              <a:spcBef>
                <a:spcPts val="600"/>
              </a:spcBef>
            </a:pPr>
            <a:r>
              <a:rPr lang="en-GB" dirty="0" smtClean="0">
                <a:latin typeface="Arial" pitchFamily="34" charset="0"/>
                <a:cs typeface="Arial" pitchFamily="34" charset="0"/>
              </a:rPr>
              <a:t>Setting the stage</a:t>
            </a:r>
          </a:p>
          <a:p>
            <a:pPr lvl="1" eaLnBrk="1" hangingPunct="1">
              <a:spcBef>
                <a:spcPts val="600"/>
              </a:spcBef>
            </a:pPr>
            <a:r>
              <a:rPr lang="en-GB" dirty="0" smtClean="0">
                <a:latin typeface="Arial" pitchFamily="34" charset="0"/>
                <a:cs typeface="Arial" pitchFamily="34" charset="0"/>
              </a:rPr>
              <a:t>Big data</a:t>
            </a:r>
          </a:p>
          <a:p>
            <a:pPr lvl="1" eaLnBrk="1" hangingPunct="1">
              <a:spcBef>
                <a:spcPts val="600"/>
              </a:spcBef>
            </a:pPr>
            <a:r>
              <a:rPr lang="en-GB" dirty="0" err="1" smtClean="0">
                <a:latin typeface="Arial" pitchFamily="34" charset="0"/>
                <a:cs typeface="Arial" pitchFamily="34" charset="0"/>
              </a:rPr>
              <a:t>WorldCat</a:t>
            </a:r>
            <a:r>
              <a:rPr lang="en-GB" dirty="0" smtClean="0">
                <a:latin typeface="Arial" pitchFamily="34" charset="0"/>
                <a:cs typeface="Arial" pitchFamily="34" charset="0"/>
              </a:rPr>
              <a:t> as big data</a:t>
            </a:r>
          </a:p>
          <a:p>
            <a:pPr lvl="1" eaLnBrk="1" hangingPunct="1">
              <a:spcBef>
                <a:spcPts val="600"/>
              </a:spcBef>
            </a:pPr>
            <a:r>
              <a:rPr lang="en-GB" dirty="0" smtClean="0">
                <a:latin typeface="Arial" pitchFamily="34" charset="0"/>
                <a:cs typeface="Arial" pitchFamily="34" charset="0"/>
              </a:rPr>
              <a:t>Literary warrant and the DDC</a:t>
            </a:r>
          </a:p>
          <a:p>
            <a:pPr eaLnBrk="1" hangingPunct="1">
              <a:spcBef>
                <a:spcPts val="600"/>
              </a:spcBef>
            </a:pPr>
            <a:r>
              <a:rPr lang="en-GB" dirty="0" smtClean="0">
                <a:latin typeface="Arial" pitchFamily="34" charset="0"/>
                <a:cs typeface="Arial" pitchFamily="34" charset="0"/>
              </a:rPr>
              <a:t>“Classification analytics”</a:t>
            </a:r>
          </a:p>
          <a:p>
            <a:pPr lvl="1" eaLnBrk="1" hangingPunct="1">
              <a:spcBef>
                <a:spcPts val="600"/>
              </a:spcBef>
            </a:pPr>
            <a:r>
              <a:rPr lang="en-GB" dirty="0" smtClean="0">
                <a:latin typeface="Arial" pitchFamily="34" charset="0"/>
                <a:cs typeface="Arial" pitchFamily="34" charset="0"/>
              </a:rPr>
              <a:t>Classified works</a:t>
            </a:r>
          </a:p>
          <a:p>
            <a:pPr lvl="1" eaLnBrk="1" hangingPunct="1">
              <a:spcBef>
                <a:spcPts val="600"/>
              </a:spcBef>
            </a:pPr>
            <a:r>
              <a:rPr lang="en-GB" dirty="0" smtClean="0">
                <a:latin typeface="Arial" pitchFamily="34" charset="0"/>
                <a:cs typeface="Arial" pitchFamily="34" charset="0"/>
              </a:rPr>
              <a:t>Access points</a:t>
            </a:r>
          </a:p>
          <a:p>
            <a:pPr lvl="1" eaLnBrk="1" hangingPunct="1">
              <a:spcBef>
                <a:spcPts val="600"/>
              </a:spcBef>
            </a:pPr>
            <a:r>
              <a:rPr lang="en-GB" dirty="0" smtClean="0">
                <a:latin typeface="Arial" pitchFamily="34" charset="0"/>
                <a:cs typeface="Arial" pitchFamily="34" charset="0"/>
              </a:rPr>
              <a:t>Trending topics</a:t>
            </a:r>
          </a:p>
          <a:p>
            <a:pPr lvl="1" eaLnBrk="1" hangingPunct="1">
              <a:spcBef>
                <a:spcPts val="600"/>
              </a:spcBef>
            </a:pPr>
            <a:r>
              <a:rPr lang="en-GB" dirty="0" smtClean="0">
                <a:latin typeface="Arial" pitchFamily="34" charset="0"/>
                <a:cs typeface="Arial" pitchFamily="34" charset="0"/>
              </a:rPr>
              <a:t>Structure of discipline</a:t>
            </a:r>
          </a:p>
          <a:p>
            <a:pPr lvl="1" eaLnBrk="1" hangingPunct="1"/>
            <a:endParaRPr lang="en-GB" dirty="0" smtClean="0">
              <a:latin typeface="Arial" pitchFamily="34" charset="0"/>
              <a:cs typeface="Arial" pitchFamily="34" charset="0"/>
            </a:endParaRPr>
          </a:p>
          <a:p>
            <a:pPr eaLnBrk="1" hangingPunct="1"/>
            <a:endParaRPr lang="en-GB" dirty="0" smtClean="0">
              <a:latin typeface="Arial" pitchFamily="34" charset="0"/>
              <a:cs typeface="Arial" pitchFamily="34" charset="0"/>
            </a:endParaRPr>
          </a:p>
        </p:txBody>
      </p:sp>
      <p:sp>
        <p:nvSpPr>
          <p:cNvPr id="74755" name="Title 2"/>
          <p:cNvSpPr>
            <a:spLocks noGrp="1"/>
          </p:cNvSpPr>
          <p:nvPr>
            <p:ph type="title"/>
          </p:nvPr>
        </p:nvSpPr>
        <p:spPr/>
        <p:txBody>
          <a:bodyPr/>
          <a:lstStyle/>
          <a:p>
            <a:pPr eaLnBrk="1" hangingPunct="1">
              <a:lnSpc>
                <a:spcPct val="90000"/>
              </a:lnSpc>
            </a:pPr>
            <a:r>
              <a:rPr lang="en-US" dirty="0" smtClean="0">
                <a:cs typeface="Georgia" pitchFamily="18" charset="0"/>
              </a:rPr>
              <a:t>Roadmap</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47800" y="1767840"/>
          <a:ext cx="6248400" cy="4251960"/>
        </p:xfrm>
        <a:graphic>
          <a:graphicData uri="http://schemas.openxmlformats.org/drawingml/2006/table">
            <a:tbl>
              <a:tblPr firstRow="1" bandRow="1">
                <a:tableStyleId>{5C22544A-7EE6-4342-B048-85BDC9FD1C3A}</a:tableStyleId>
              </a:tblPr>
              <a:tblGrid>
                <a:gridCol w="1420091"/>
                <a:gridCol w="2475016"/>
                <a:gridCol w="2353293"/>
              </a:tblGrid>
              <a:tr h="370840">
                <a:tc>
                  <a:txBody>
                    <a:bodyPr/>
                    <a:lstStyle/>
                    <a:p>
                      <a:pPr algn="ctr"/>
                      <a:r>
                        <a:rPr lang="en-US" dirty="0" smtClean="0"/>
                        <a:t>Time period</a:t>
                      </a:r>
                      <a:endParaRPr lang="en-US" dirty="0"/>
                    </a:p>
                  </a:txBody>
                  <a:tcPr/>
                </a:tc>
                <a:tc>
                  <a:txBody>
                    <a:bodyPr/>
                    <a:lstStyle/>
                    <a:p>
                      <a:pPr algn="ctr"/>
                      <a:r>
                        <a:rPr lang="en-US" dirty="0" smtClean="0"/>
                        <a:t>Records retrieved,</a:t>
                      </a:r>
                    </a:p>
                    <a:p>
                      <a:pPr algn="ctr"/>
                      <a:r>
                        <a:rPr lang="en-US" dirty="0" err="1" smtClean="0"/>
                        <a:t>su</a:t>
                      </a:r>
                      <a:r>
                        <a:rPr lang="en-US" dirty="0" smtClean="0"/>
                        <a:t>:“big data" </a:t>
                      </a:r>
                      <a:endParaRPr lang="en-US" dirty="0"/>
                    </a:p>
                  </a:txBody>
                  <a:tcPr/>
                </a:tc>
                <a:tc>
                  <a:txBody>
                    <a:bodyPr/>
                    <a:lstStyle/>
                    <a:p>
                      <a:pPr algn="ctr"/>
                      <a:r>
                        <a:rPr lang="en-US" dirty="0" smtClean="0"/>
                        <a:t>Records retrieved,</a:t>
                      </a:r>
                    </a:p>
                    <a:p>
                      <a:pPr algn="ctr"/>
                      <a:r>
                        <a:rPr lang="en-US" dirty="0" err="1" smtClean="0"/>
                        <a:t>su</a:t>
                      </a:r>
                      <a:r>
                        <a:rPr lang="en-US" dirty="0" smtClean="0"/>
                        <a:t>:“big data" </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or </a:t>
                      </a:r>
                      <a:r>
                        <a:rPr lang="en-US" dirty="0" err="1" smtClean="0"/>
                        <a:t>ti</a:t>
                      </a:r>
                      <a:r>
                        <a:rPr lang="en-US" dirty="0" smtClean="0"/>
                        <a:t>:“big data" </a:t>
                      </a:r>
                    </a:p>
                  </a:txBody>
                  <a:tcPr/>
                </a:tc>
              </a:tr>
              <a:tr h="370840">
                <a:tc>
                  <a:txBody>
                    <a:bodyPr/>
                    <a:lstStyle/>
                    <a:p>
                      <a:pPr algn="ctr"/>
                      <a:r>
                        <a:rPr lang="en-US" dirty="0" smtClean="0"/>
                        <a:t>2001-2005</a:t>
                      </a:r>
                      <a:endParaRPr lang="en-US" dirty="0"/>
                    </a:p>
                  </a:txBody>
                  <a:tcPr/>
                </a:tc>
                <a:tc>
                  <a:txBody>
                    <a:bodyPr/>
                    <a:lstStyle/>
                    <a:p>
                      <a:pPr algn="ctr"/>
                      <a:r>
                        <a:rPr lang="en-US" dirty="0" smtClean="0"/>
                        <a:t>1</a:t>
                      </a:r>
                      <a:endParaRPr lang="en-US" dirty="0"/>
                    </a:p>
                  </a:txBody>
                  <a:tcPr/>
                </a:tc>
                <a:tc>
                  <a:txBody>
                    <a:bodyPr/>
                    <a:lstStyle/>
                    <a:p>
                      <a:pPr algn="ctr"/>
                      <a:r>
                        <a:rPr lang="en-US" dirty="0" smtClean="0"/>
                        <a:t>17</a:t>
                      </a:r>
                      <a:endParaRPr lang="en-US" dirty="0"/>
                    </a:p>
                  </a:txBody>
                  <a:tcPr/>
                </a:tc>
              </a:tr>
              <a:tr h="370840">
                <a:tc>
                  <a:txBody>
                    <a:bodyPr/>
                    <a:lstStyle/>
                    <a:p>
                      <a:pPr algn="ctr"/>
                      <a:r>
                        <a:rPr lang="en-US" dirty="0" smtClean="0"/>
                        <a:t>2006</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2007</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2008</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2009</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2010</a:t>
                      </a:r>
                      <a:endParaRPr lang="en-US" dirty="0"/>
                    </a:p>
                  </a:txBody>
                  <a:tcPr/>
                </a:tc>
                <a:tc>
                  <a:txBody>
                    <a:bodyPr/>
                    <a:lstStyle/>
                    <a:p>
                      <a:pPr algn="ctr"/>
                      <a:r>
                        <a:rPr lang="en-US" dirty="0" smtClean="0"/>
                        <a:t>0</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2011</a:t>
                      </a:r>
                      <a:endParaRPr lang="en-US" dirty="0"/>
                    </a:p>
                  </a:txBody>
                  <a:tcPr/>
                </a:tc>
                <a:tc>
                  <a:txBody>
                    <a:bodyPr/>
                    <a:lstStyle/>
                    <a:p>
                      <a:pPr algn="ctr"/>
                      <a:r>
                        <a:rPr lang="en-US" dirty="0" smtClean="0"/>
                        <a:t>6</a:t>
                      </a:r>
                      <a:endParaRPr lang="en-US" dirty="0"/>
                    </a:p>
                  </a:txBody>
                  <a:tcPr/>
                </a:tc>
                <a:tc>
                  <a:txBody>
                    <a:bodyPr/>
                    <a:lstStyle/>
                    <a:p>
                      <a:pPr algn="ctr"/>
                      <a:r>
                        <a:rPr lang="en-US" dirty="0" smtClean="0"/>
                        <a:t>74</a:t>
                      </a:r>
                      <a:endParaRPr lang="en-US" dirty="0"/>
                    </a:p>
                  </a:txBody>
                  <a:tcPr/>
                </a:tc>
              </a:tr>
              <a:tr h="370840">
                <a:tc>
                  <a:txBody>
                    <a:bodyPr/>
                    <a:lstStyle/>
                    <a:p>
                      <a:pPr algn="ctr"/>
                      <a:r>
                        <a:rPr lang="en-US" dirty="0" smtClean="0"/>
                        <a:t>2012</a:t>
                      </a:r>
                      <a:endParaRPr lang="en-US" dirty="0"/>
                    </a:p>
                  </a:txBody>
                  <a:tcPr/>
                </a:tc>
                <a:tc>
                  <a:txBody>
                    <a:bodyPr/>
                    <a:lstStyle/>
                    <a:p>
                      <a:pPr algn="ctr"/>
                      <a:r>
                        <a:rPr lang="en-US" dirty="0" smtClean="0"/>
                        <a:t>51</a:t>
                      </a:r>
                      <a:endParaRPr lang="en-US" dirty="0"/>
                    </a:p>
                  </a:txBody>
                  <a:tcPr/>
                </a:tc>
                <a:tc>
                  <a:txBody>
                    <a:bodyPr/>
                    <a:lstStyle/>
                    <a:p>
                      <a:pPr algn="ctr"/>
                      <a:r>
                        <a:rPr lang="en-US" dirty="0" smtClean="0"/>
                        <a:t>227</a:t>
                      </a:r>
                      <a:endParaRPr lang="en-US" dirty="0"/>
                    </a:p>
                  </a:txBody>
                  <a:tcPr/>
                </a:tc>
              </a:tr>
              <a:tr h="370840">
                <a:tc>
                  <a:txBody>
                    <a:bodyPr/>
                    <a:lstStyle/>
                    <a:p>
                      <a:pPr algn="ctr"/>
                      <a:r>
                        <a:rPr lang="en-US" dirty="0" smtClean="0"/>
                        <a:t>2013</a:t>
                      </a:r>
                      <a:endParaRPr lang="en-US" dirty="0"/>
                    </a:p>
                  </a:txBody>
                  <a:tcPr/>
                </a:tc>
                <a:tc>
                  <a:txBody>
                    <a:bodyPr/>
                    <a:lstStyle/>
                    <a:p>
                      <a:pPr algn="ctr"/>
                      <a:r>
                        <a:rPr lang="en-US" dirty="0" smtClean="0"/>
                        <a:t>131</a:t>
                      </a:r>
                      <a:endParaRPr lang="en-US" dirty="0"/>
                    </a:p>
                  </a:txBody>
                  <a:tcPr/>
                </a:tc>
                <a:tc>
                  <a:txBody>
                    <a:bodyPr/>
                    <a:lstStyle/>
                    <a:p>
                      <a:pPr algn="ctr"/>
                      <a:r>
                        <a:rPr lang="en-US" dirty="0" smtClean="0"/>
                        <a:t>413</a:t>
                      </a:r>
                      <a:endParaRPr lang="en-US" dirty="0"/>
                    </a:p>
                  </a:txBody>
                  <a:tcPr/>
                </a:tc>
              </a:tr>
            </a:tbl>
          </a:graphicData>
        </a:graphic>
      </p:graphicFrame>
      <p:sp>
        <p:nvSpPr>
          <p:cNvPr id="3" name="Title 2"/>
          <p:cNvSpPr>
            <a:spLocks noGrp="1"/>
          </p:cNvSpPr>
          <p:nvPr>
            <p:ph type="title"/>
          </p:nvPr>
        </p:nvSpPr>
        <p:spPr>
          <a:xfrm>
            <a:off x="457200" y="604652"/>
            <a:ext cx="8229600" cy="914400"/>
          </a:xfrm>
        </p:spPr>
        <p:txBody>
          <a:bodyPr/>
          <a:lstStyle/>
          <a:p>
            <a:pPr lvl="2"/>
            <a:r>
              <a:rPr lang="en-US" dirty="0" smtClean="0">
                <a:solidFill>
                  <a:schemeClr val="bg1"/>
                </a:solidFill>
              </a:rPr>
              <a:t>Trending topics:</a:t>
            </a:r>
            <a:br>
              <a:rPr lang="en-US" dirty="0" smtClean="0">
                <a:solidFill>
                  <a:schemeClr val="bg1"/>
                </a:solidFill>
              </a:rPr>
            </a:br>
            <a:r>
              <a:rPr lang="en-US" dirty="0" smtClean="0">
                <a:solidFill>
                  <a:schemeClr val="bg1"/>
                </a:solidFill>
              </a:rPr>
              <a:t>Newly minted LCSHs (2)</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5000"/>
              </a:lnSpc>
              <a:spcBef>
                <a:spcPts val="600"/>
              </a:spcBef>
            </a:pPr>
            <a:r>
              <a:rPr lang="en-US" sz="2000" dirty="0" smtClean="0"/>
              <a:t>Big data: 29th British National Conference on Databases</a:t>
            </a:r>
          </a:p>
          <a:p>
            <a:pPr>
              <a:lnSpc>
                <a:spcPct val="105000"/>
              </a:lnSpc>
              <a:spcBef>
                <a:spcPts val="600"/>
              </a:spcBef>
            </a:pPr>
            <a:r>
              <a:rPr lang="en-US" sz="2000" dirty="0" smtClean="0"/>
              <a:t>1st Workshop on Architectures and Systems for Big Data</a:t>
            </a:r>
          </a:p>
          <a:p>
            <a:pPr>
              <a:lnSpc>
                <a:spcPct val="105000"/>
              </a:lnSpc>
              <a:spcBef>
                <a:spcPts val="600"/>
              </a:spcBef>
            </a:pPr>
            <a:r>
              <a:rPr lang="en-US" sz="2000" dirty="0" smtClean="0"/>
              <a:t>Workshop on big data</a:t>
            </a:r>
          </a:p>
          <a:p>
            <a:pPr>
              <a:lnSpc>
                <a:spcPct val="105000"/>
              </a:lnSpc>
              <a:spcBef>
                <a:spcPts val="600"/>
              </a:spcBef>
            </a:pPr>
            <a:r>
              <a:rPr lang="en-US" sz="2000" dirty="0" smtClean="0"/>
              <a:t>Big Data Analytics: First International Conference</a:t>
            </a:r>
          </a:p>
          <a:p>
            <a:pPr>
              <a:lnSpc>
                <a:spcPct val="105000"/>
              </a:lnSpc>
              <a:spcBef>
                <a:spcPts val="600"/>
              </a:spcBef>
            </a:pPr>
            <a:r>
              <a:rPr lang="en-US" sz="2000" dirty="0" smtClean="0"/>
              <a:t>The Semantic Web: Semantics and Big Data: 10th International Conference</a:t>
            </a:r>
          </a:p>
          <a:p>
            <a:pPr>
              <a:lnSpc>
                <a:spcPct val="105000"/>
              </a:lnSpc>
              <a:spcBef>
                <a:spcPts val="600"/>
              </a:spcBef>
            </a:pPr>
            <a:r>
              <a:rPr lang="en-US" sz="2000" dirty="0" smtClean="0"/>
              <a:t>2012 workshop on Management of big data systems</a:t>
            </a:r>
          </a:p>
          <a:p>
            <a:pPr>
              <a:lnSpc>
                <a:spcPct val="105000"/>
              </a:lnSpc>
              <a:spcBef>
                <a:spcPts val="600"/>
              </a:spcBef>
            </a:pPr>
            <a:r>
              <a:rPr lang="en-US" sz="2000" dirty="0" smtClean="0"/>
              <a:t>2nd Workshop on Research in the Large : Using App Stores, Wide Distribution Channels and Big Data in </a:t>
            </a:r>
            <a:r>
              <a:rPr lang="en-US" sz="2000" dirty="0" err="1" smtClean="0"/>
              <a:t>UbiComp</a:t>
            </a:r>
            <a:r>
              <a:rPr lang="en-US" sz="2000" dirty="0" smtClean="0"/>
              <a:t> Research </a:t>
            </a:r>
          </a:p>
          <a:p>
            <a:pPr>
              <a:lnSpc>
                <a:spcPct val="105000"/>
              </a:lnSpc>
              <a:spcBef>
                <a:spcPts val="600"/>
              </a:spcBef>
            </a:pPr>
            <a:r>
              <a:rPr lang="en-US" sz="2000" dirty="0" smtClean="0"/>
              <a:t>IEEE International Congress on Big Data </a:t>
            </a:r>
          </a:p>
          <a:p>
            <a:pPr>
              <a:lnSpc>
                <a:spcPct val="105000"/>
              </a:lnSpc>
              <a:spcBef>
                <a:spcPts val="600"/>
              </a:spcBef>
            </a:pPr>
            <a:r>
              <a:rPr lang="en-US" sz="2000" dirty="0" smtClean="0"/>
              <a:t>Big Data 2 Knowledge (Workshop)</a:t>
            </a:r>
          </a:p>
        </p:txBody>
      </p:sp>
      <p:sp>
        <p:nvSpPr>
          <p:cNvPr id="3" name="Title 2"/>
          <p:cNvSpPr>
            <a:spLocks noGrp="1"/>
          </p:cNvSpPr>
          <p:nvPr>
            <p:ph type="title"/>
          </p:nvPr>
        </p:nvSpPr>
        <p:spPr>
          <a:xfrm>
            <a:off x="457200" y="304800"/>
            <a:ext cx="8229600" cy="914400"/>
          </a:xfrm>
        </p:spPr>
        <p:txBody>
          <a:bodyPr/>
          <a:lstStyle/>
          <a:p>
            <a:r>
              <a:rPr lang="en-US" dirty="0" smtClean="0"/>
              <a:t>Trending topics :</a:t>
            </a:r>
            <a:br>
              <a:rPr lang="en-US" dirty="0" smtClean="0"/>
            </a:br>
            <a:r>
              <a:rPr lang="en-US" dirty="0" smtClean="0"/>
              <a:t>Conferences</a:t>
            </a:r>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98637"/>
            <a:ext cx="8229600" cy="4221163"/>
          </a:xfrm>
        </p:spPr>
        <p:txBody>
          <a:bodyPr/>
          <a:lstStyle/>
          <a:p>
            <a:pPr>
              <a:spcBef>
                <a:spcPts val="600"/>
              </a:spcBef>
            </a:pPr>
            <a:r>
              <a:rPr lang="en-US" sz="2400" dirty="0" smtClean="0"/>
              <a:t>Welcome to the big data age</a:t>
            </a:r>
          </a:p>
          <a:p>
            <a:pPr>
              <a:spcBef>
                <a:spcPts val="600"/>
              </a:spcBef>
            </a:pPr>
            <a:r>
              <a:rPr lang="en-US" sz="2400" dirty="0" smtClean="0"/>
              <a:t>Big Brother and big data around the world</a:t>
            </a:r>
          </a:p>
          <a:p>
            <a:pPr>
              <a:spcBef>
                <a:spcPts val="600"/>
              </a:spcBef>
            </a:pPr>
            <a:r>
              <a:rPr lang="en-US" sz="2400" dirty="0" smtClean="0"/>
              <a:t>How to make sense of big data? </a:t>
            </a:r>
          </a:p>
          <a:p>
            <a:pPr>
              <a:spcBef>
                <a:spcPts val="600"/>
              </a:spcBef>
            </a:pPr>
            <a:r>
              <a:rPr lang="en-US" sz="2400" dirty="0" smtClean="0"/>
              <a:t>Business and social implications of big data </a:t>
            </a:r>
          </a:p>
          <a:p>
            <a:pPr>
              <a:spcBef>
                <a:spcPts val="600"/>
              </a:spcBef>
            </a:pPr>
            <a:r>
              <a:rPr lang="en-US" sz="2400" dirty="0" smtClean="0"/>
              <a:t>Big data and health care </a:t>
            </a:r>
          </a:p>
          <a:p>
            <a:pPr>
              <a:spcBef>
                <a:spcPts val="600"/>
              </a:spcBef>
            </a:pPr>
            <a:r>
              <a:rPr lang="en-US" sz="2400" dirty="0" smtClean="0"/>
              <a:t>How should big data abuses be addressed?</a:t>
            </a:r>
          </a:p>
          <a:p>
            <a:pPr>
              <a:spcBef>
                <a:spcPts val="600"/>
              </a:spcBef>
            </a:pPr>
            <a:r>
              <a:rPr lang="en-US" sz="2400" dirty="0" smtClean="0"/>
              <a:t>What is big data? </a:t>
            </a:r>
          </a:p>
          <a:p>
            <a:pPr>
              <a:spcBef>
                <a:spcPts val="600"/>
              </a:spcBef>
            </a:pPr>
            <a:r>
              <a:rPr lang="en-US" sz="2400" dirty="0" smtClean="0"/>
              <a:t>Does big-data equal big value? </a:t>
            </a:r>
          </a:p>
          <a:p>
            <a:pPr>
              <a:spcBef>
                <a:spcPts val="600"/>
              </a:spcBef>
            </a:pPr>
            <a:r>
              <a:rPr lang="en-US" sz="2400" dirty="0" smtClean="0"/>
              <a:t>Big-data technologies</a:t>
            </a:r>
            <a:endParaRPr lang="en-US" sz="2400" dirty="0"/>
          </a:p>
        </p:txBody>
      </p:sp>
      <p:sp>
        <p:nvSpPr>
          <p:cNvPr id="3" name="Title 2"/>
          <p:cNvSpPr>
            <a:spLocks noGrp="1"/>
          </p:cNvSpPr>
          <p:nvPr>
            <p:ph type="title"/>
          </p:nvPr>
        </p:nvSpPr>
        <p:spPr>
          <a:xfrm>
            <a:off x="457200" y="304800"/>
            <a:ext cx="8229600" cy="914400"/>
          </a:xfrm>
        </p:spPr>
        <p:txBody>
          <a:bodyPr/>
          <a:lstStyle/>
          <a:p>
            <a:r>
              <a:rPr lang="en-US" dirty="0" smtClean="0"/>
              <a:t>Trending topics :</a:t>
            </a:r>
            <a:br>
              <a:rPr lang="en-US" dirty="0" smtClean="0"/>
            </a:br>
            <a:r>
              <a:rPr lang="en-US" dirty="0" smtClean="0"/>
              <a:t>Chapter/paper titles</a:t>
            </a: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47800" y="1752600"/>
          <a:ext cx="6248400" cy="4251960"/>
        </p:xfrm>
        <a:graphic>
          <a:graphicData uri="http://schemas.openxmlformats.org/drawingml/2006/table">
            <a:tbl>
              <a:tblPr firstRow="1" bandRow="1">
                <a:tableStyleId>{5C22544A-7EE6-4342-B048-85BDC9FD1C3A}</a:tableStyleId>
              </a:tblPr>
              <a:tblGrid>
                <a:gridCol w="1420091"/>
                <a:gridCol w="2475016"/>
                <a:gridCol w="2353293"/>
              </a:tblGrid>
              <a:tr h="370840">
                <a:tc>
                  <a:txBody>
                    <a:bodyPr/>
                    <a:lstStyle/>
                    <a:p>
                      <a:pPr algn="ctr"/>
                      <a:r>
                        <a:rPr lang="en-US" dirty="0" smtClean="0"/>
                        <a:t>Time period</a:t>
                      </a:r>
                      <a:endParaRPr lang="en-US" dirty="0"/>
                    </a:p>
                  </a:txBody>
                  <a:tcPr/>
                </a:tc>
                <a:tc>
                  <a:txBody>
                    <a:bodyPr/>
                    <a:lstStyle/>
                    <a:p>
                      <a:pPr algn="ctr"/>
                      <a:r>
                        <a:rPr lang="en-US" dirty="0" smtClean="0"/>
                        <a:t>Records retrieved,</a:t>
                      </a:r>
                    </a:p>
                    <a:p>
                      <a:pPr algn="ctr"/>
                      <a:r>
                        <a:rPr lang="en-US" dirty="0" err="1" smtClean="0"/>
                        <a:t>su</a:t>
                      </a:r>
                      <a:r>
                        <a:rPr lang="en-US" dirty="0" smtClean="0"/>
                        <a:t>:"linked data" </a:t>
                      </a:r>
                      <a:endParaRPr lang="en-US" dirty="0"/>
                    </a:p>
                  </a:txBody>
                  <a:tcPr/>
                </a:tc>
                <a:tc>
                  <a:txBody>
                    <a:bodyPr/>
                    <a:lstStyle/>
                    <a:p>
                      <a:pPr algn="ctr"/>
                      <a:r>
                        <a:rPr lang="en-US" dirty="0" smtClean="0"/>
                        <a:t>Records retrieved,</a:t>
                      </a:r>
                    </a:p>
                    <a:p>
                      <a:pPr algn="ctr"/>
                      <a:r>
                        <a:rPr lang="en-US" dirty="0" err="1" smtClean="0"/>
                        <a:t>su</a:t>
                      </a:r>
                      <a:r>
                        <a:rPr lang="en-US" dirty="0" smtClean="0"/>
                        <a:t>:"linked data" </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or </a:t>
                      </a:r>
                      <a:r>
                        <a:rPr lang="en-US" dirty="0" err="1" smtClean="0"/>
                        <a:t>ti</a:t>
                      </a:r>
                      <a:r>
                        <a:rPr lang="en-US" dirty="0" smtClean="0"/>
                        <a:t>:"linked data" </a:t>
                      </a:r>
                    </a:p>
                  </a:txBody>
                  <a:tcPr/>
                </a:tc>
              </a:tr>
              <a:tr h="370840">
                <a:tc>
                  <a:txBody>
                    <a:bodyPr/>
                    <a:lstStyle/>
                    <a:p>
                      <a:pPr algn="ctr"/>
                      <a:r>
                        <a:rPr lang="en-US" dirty="0" smtClean="0"/>
                        <a:t>2001-2005</a:t>
                      </a:r>
                      <a:endParaRPr lang="en-US" dirty="0"/>
                    </a:p>
                  </a:txBody>
                  <a:tcPr/>
                </a:tc>
                <a:tc>
                  <a:txBody>
                    <a:bodyPr/>
                    <a:lstStyle/>
                    <a:p>
                      <a:pPr algn="ctr"/>
                      <a:r>
                        <a:rPr lang="en-US" dirty="0" smtClean="0"/>
                        <a:t>7</a:t>
                      </a:r>
                      <a:endParaRPr lang="en-US" dirty="0"/>
                    </a:p>
                  </a:txBody>
                  <a:tcPr/>
                </a:tc>
                <a:tc>
                  <a:txBody>
                    <a:bodyPr/>
                    <a:lstStyle/>
                    <a:p>
                      <a:pPr algn="ctr"/>
                      <a:r>
                        <a:rPr lang="en-US" dirty="0" smtClean="0"/>
                        <a:t>38</a:t>
                      </a:r>
                      <a:endParaRPr lang="en-US" dirty="0"/>
                    </a:p>
                  </a:txBody>
                  <a:tcPr/>
                </a:tc>
              </a:tr>
              <a:tr h="370840">
                <a:tc>
                  <a:txBody>
                    <a:bodyPr/>
                    <a:lstStyle/>
                    <a:p>
                      <a:pPr algn="ctr"/>
                      <a:r>
                        <a:rPr lang="en-US" dirty="0" smtClean="0"/>
                        <a:t>2006</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2007</a:t>
                      </a:r>
                      <a:endParaRPr lang="en-US" dirty="0"/>
                    </a:p>
                  </a:txBody>
                  <a:tcPr/>
                </a:tc>
                <a:tc>
                  <a:txBody>
                    <a:bodyPr/>
                    <a:lstStyle/>
                    <a:p>
                      <a:pPr algn="ctr"/>
                      <a:r>
                        <a:rPr lang="en-US" dirty="0" smtClean="0"/>
                        <a:t>2</a:t>
                      </a:r>
                      <a:endParaRPr lang="en-US" dirty="0"/>
                    </a:p>
                  </a:txBody>
                  <a:tcPr/>
                </a:tc>
                <a:tc>
                  <a:txBody>
                    <a:bodyPr/>
                    <a:lstStyle/>
                    <a:p>
                      <a:pPr algn="ctr"/>
                      <a:r>
                        <a:rPr lang="en-US" dirty="0" smtClean="0"/>
                        <a:t>8</a:t>
                      </a:r>
                      <a:endParaRPr lang="en-US" dirty="0"/>
                    </a:p>
                  </a:txBody>
                  <a:tcPr/>
                </a:tc>
              </a:tr>
              <a:tr h="370840">
                <a:tc>
                  <a:txBody>
                    <a:bodyPr/>
                    <a:lstStyle/>
                    <a:p>
                      <a:pPr algn="ctr"/>
                      <a:r>
                        <a:rPr lang="en-US" dirty="0" smtClean="0"/>
                        <a:t>2008</a:t>
                      </a:r>
                      <a:endParaRPr lang="en-US" dirty="0"/>
                    </a:p>
                  </a:txBody>
                  <a:tcPr/>
                </a:tc>
                <a:tc>
                  <a:txBody>
                    <a:bodyPr/>
                    <a:lstStyle/>
                    <a:p>
                      <a:pPr algn="ctr"/>
                      <a:r>
                        <a:rPr lang="en-US" dirty="0" smtClean="0"/>
                        <a:t>2</a:t>
                      </a:r>
                      <a:endParaRPr lang="en-US" dirty="0"/>
                    </a:p>
                  </a:txBody>
                  <a:tcPr/>
                </a:tc>
                <a:tc>
                  <a:txBody>
                    <a:bodyPr/>
                    <a:lstStyle/>
                    <a:p>
                      <a:pPr algn="ctr"/>
                      <a:r>
                        <a:rPr lang="en-US" dirty="0" smtClean="0"/>
                        <a:t>14</a:t>
                      </a:r>
                      <a:endParaRPr lang="en-US" dirty="0"/>
                    </a:p>
                  </a:txBody>
                  <a:tcPr/>
                </a:tc>
              </a:tr>
              <a:tr h="370840">
                <a:tc>
                  <a:txBody>
                    <a:bodyPr/>
                    <a:lstStyle/>
                    <a:p>
                      <a:pPr algn="ctr"/>
                      <a:r>
                        <a:rPr lang="en-US" dirty="0" smtClean="0"/>
                        <a:t>2009</a:t>
                      </a:r>
                      <a:endParaRPr lang="en-US" dirty="0"/>
                    </a:p>
                  </a:txBody>
                  <a:tcPr/>
                </a:tc>
                <a:tc>
                  <a:txBody>
                    <a:bodyPr/>
                    <a:lstStyle/>
                    <a:p>
                      <a:pPr algn="ctr"/>
                      <a:r>
                        <a:rPr lang="en-US" dirty="0" smtClean="0"/>
                        <a:t>14</a:t>
                      </a:r>
                      <a:endParaRPr lang="en-US" dirty="0"/>
                    </a:p>
                  </a:txBody>
                  <a:tcPr/>
                </a:tc>
                <a:tc>
                  <a:txBody>
                    <a:bodyPr/>
                    <a:lstStyle/>
                    <a:p>
                      <a:pPr algn="ctr"/>
                      <a:r>
                        <a:rPr lang="en-US" dirty="0" smtClean="0"/>
                        <a:t>34</a:t>
                      </a:r>
                      <a:endParaRPr lang="en-US" dirty="0"/>
                    </a:p>
                  </a:txBody>
                  <a:tcPr/>
                </a:tc>
              </a:tr>
              <a:tr h="370840">
                <a:tc>
                  <a:txBody>
                    <a:bodyPr/>
                    <a:lstStyle/>
                    <a:p>
                      <a:pPr algn="ctr"/>
                      <a:r>
                        <a:rPr lang="en-US" dirty="0" smtClean="0"/>
                        <a:t>2010</a:t>
                      </a:r>
                      <a:endParaRPr lang="en-US" dirty="0"/>
                    </a:p>
                  </a:txBody>
                  <a:tcPr/>
                </a:tc>
                <a:tc>
                  <a:txBody>
                    <a:bodyPr/>
                    <a:lstStyle/>
                    <a:p>
                      <a:pPr algn="ctr"/>
                      <a:r>
                        <a:rPr lang="en-US" dirty="0" smtClean="0"/>
                        <a:t>17</a:t>
                      </a:r>
                      <a:endParaRPr lang="en-US" dirty="0"/>
                    </a:p>
                  </a:txBody>
                  <a:tcPr/>
                </a:tc>
                <a:tc>
                  <a:txBody>
                    <a:bodyPr/>
                    <a:lstStyle/>
                    <a:p>
                      <a:pPr algn="ctr"/>
                      <a:r>
                        <a:rPr lang="en-US" dirty="0" smtClean="0"/>
                        <a:t>72</a:t>
                      </a:r>
                      <a:endParaRPr lang="en-US" dirty="0"/>
                    </a:p>
                  </a:txBody>
                  <a:tcPr/>
                </a:tc>
              </a:tr>
              <a:tr h="370840">
                <a:tc>
                  <a:txBody>
                    <a:bodyPr/>
                    <a:lstStyle/>
                    <a:p>
                      <a:pPr algn="ctr"/>
                      <a:r>
                        <a:rPr lang="en-US" dirty="0" smtClean="0"/>
                        <a:t>2011</a:t>
                      </a:r>
                      <a:endParaRPr lang="en-US" dirty="0"/>
                    </a:p>
                  </a:txBody>
                  <a:tcPr/>
                </a:tc>
                <a:tc>
                  <a:txBody>
                    <a:bodyPr/>
                    <a:lstStyle/>
                    <a:p>
                      <a:pPr algn="ctr"/>
                      <a:r>
                        <a:rPr lang="en-US" dirty="0" smtClean="0"/>
                        <a:t>29</a:t>
                      </a:r>
                      <a:endParaRPr lang="en-US" dirty="0"/>
                    </a:p>
                  </a:txBody>
                  <a:tcPr/>
                </a:tc>
                <a:tc>
                  <a:txBody>
                    <a:bodyPr/>
                    <a:lstStyle/>
                    <a:p>
                      <a:pPr algn="ctr"/>
                      <a:r>
                        <a:rPr lang="en-US" dirty="0" smtClean="0"/>
                        <a:t>84</a:t>
                      </a:r>
                      <a:endParaRPr lang="en-US" dirty="0"/>
                    </a:p>
                  </a:txBody>
                  <a:tcPr/>
                </a:tc>
              </a:tr>
              <a:tr h="370840">
                <a:tc>
                  <a:txBody>
                    <a:bodyPr/>
                    <a:lstStyle/>
                    <a:p>
                      <a:pPr algn="ctr"/>
                      <a:r>
                        <a:rPr lang="en-US" dirty="0" smtClean="0"/>
                        <a:t>2012</a:t>
                      </a:r>
                      <a:endParaRPr lang="en-US" dirty="0"/>
                    </a:p>
                  </a:txBody>
                  <a:tcPr/>
                </a:tc>
                <a:tc>
                  <a:txBody>
                    <a:bodyPr/>
                    <a:lstStyle/>
                    <a:p>
                      <a:pPr algn="ctr"/>
                      <a:r>
                        <a:rPr lang="en-US" dirty="0" smtClean="0"/>
                        <a:t>54</a:t>
                      </a:r>
                      <a:endParaRPr lang="en-US" dirty="0"/>
                    </a:p>
                  </a:txBody>
                  <a:tcPr/>
                </a:tc>
                <a:tc>
                  <a:txBody>
                    <a:bodyPr/>
                    <a:lstStyle/>
                    <a:p>
                      <a:pPr algn="ctr"/>
                      <a:r>
                        <a:rPr lang="en-US" dirty="0" smtClean="0"/>
                        <a:t>152</a:t>
                      </a:r>
                      <a:endParaRPr lang="en-US" dirty="0"/>
                    </a:p>
                  </a:txBody>
                  <a:tcPr/>
                </a:tc>
              </a:tr>
              <a:tr h="370840">
                <a:tc>
                  <a:txBody>
                    <a:bodyPr/>
                    <a:lstStyle/>
                    <a:p>
                      <a:pPr algn="ctr"/>
                      <a:r>
                        <a:rPr lang="en-US" dirty="0" smtClean="0"/>
                        <a:t>2013</a:t>
                      </a:r>
                      <a:endParaRPr lang="en-US" dirty="0"/>
                    </a:p>
                  </a:txBody>
                  <a:tcPr/>
                </a:tc>
                <a:tc>
                  <a:txBody>
                    <a:bodyPr/>
                    <a:lstStyle/>
                    <a:p>
                      <a:pPr algn="ctr"/>
                      <a:r>
                        <a:rPr lang="en-US" dirty="0" smtClean="0"/>
                        <a:t>57</a:t>
                      </a:r>
                      <a:endParaRPr lang="en-US" dirty="0"/>
                    </a:p>
                  </a:txBody>
                  <a:tcPr/>
                </a:tc>
                <a:tc>
                  <a:txBody>
                    <a:bodyPr/>
                    <a:lstStyle/>
                    <a:p>
                      <a:pPr algn="ctr"/>
                      <a:r>
                        <a:rPr lang="en-US" dirty="0" smtClean="0"/>
                        <a:t>114</a:t>
                      </a:r>
                      <a:endParaRPr lang="en-US" dirty="0"/>
                    </a:p>
                  </a:txBody>
                  <a:tcPr/>
                </a:tc>
              </a:tr>
            </a:tbl>
          </a:graphicData>
        </a:graphic>
      </p:graphicFrame>
      <p:sp>
        <p:nvSpPr>
          <p:cNvPr id="3" name="Title 2"/>
          <p:cNvSpPr>
            <a:spLocks noGrp="1"/>
          </p:cNvSpPr>
          <p:nvPr>
            <p:ph type="title"/>
          </p:nvPr>
        </p:nvSpPr>
        <p:spPr>
          <a:xfrm>
            <a:off x="457200" y="604652"/>
            <a:ext cx="8229600" cy="914400"/>
          </a:xfrm>
        </p:spPr>
        <p:txBody>
          <a:bodyPr/>
          <a:lstStyle/>
          <a:p>
            <a:pPr lvl="2"/>
            <a:r>
              <a:rPr lang="en-US" dirty="0" smtClean="0">
                <a:solidFill>
                  <a:schemeClr val="bg1"/>
                </a:solidFill>
              </a:rPr>
              <a:t>Trending topics :</a:t>
            </a:r>
            <a:br>
              <a:rPr lang="en-US" dirty="0" smtClean="0">
                <a:solidFill>
                  <a:schemeClr val="bg1"/>
                </a:solidFill>
              </a:rPr>
            </a:br>
            <a:r>
              <a:rPr lang="en-US" dirty="0" smtClean="0">
                <a:solidFill>
                  <a:schemeClr val="bg1"/>
                </a:solidFill>
              </a:rPr>
              <a:t>Newly minted LCSHs (3)</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52500" y="1844040"/>
          <a:ext cx="7239000" cy="4251960"/>
        </p:xfrm>
        <a:graphic>
          <a:graphicData uri="http://schemas.openxmlformats.org/drawingml/2006/table">
            <a:tbl>
              <a:tblPr firstRow="1" bandRow="1">
                <a:tableStyleId>{5C22544A-7EE6-4342-B048-85BDC9FD1C3A}</a:tableStyleId>
              </a:tblPr>
              <a:tblGrid>
                <a:gridCol w="1645228"/>
                <a:gridCol w="2393372"/>
                <a:gridCol w="3200400"/>
              </a:tblGrid>
              <a:tr h="370840">
                <a:tc>
                  <a:txBody>
                    <a:bodyPr/>
                    <a:lstStyle/>
                    <a:p>
                      <a:pPr algn="ctr"/>
                      <a:r>
                        <a:rPr lang="en-US" dirty="0" smtClean="0"/>
                        <a:t>Time period</a:t>
                      </a:r>
                      <a:endParaRPr lang="en-US" dirty="0"/>
                    </a:p>
                  </a:txBody>
                  <a:tcPr/>
                </a:tc>
                <a:tc>
                  <a:txBody>
                    <a:bodyPr/>
                    <a:lstStyle/>
                    <a:p>
                      <a:pPr algn="ctr"/>
                      <a:r>
                        <a:rPr lang="en-US" dirty="0" smtClean="0"/>
                        <a:t>Records retrieved,</a:t>
                      </a:r>
                    </a:p>
                    <a:p>
                      <a:pPr algn="ctr"/>
                      <a:r>
                        <a:rPr lang="en-US" dirty="0" err="1" smtClean="0"/>
                        <a:t>su</a:t>
                      </a:r>
                      <a:r>
                        <a:rPr lang="en-US" dirty="0" smtClean="0"/>
                        <a:t>:“contrast data mining”</a:t>
                      </a:r>
                      <a:endParaRPr lang="en-US" dirty="0"/>
                    </a:p>
                  </a:txBody>
                  <a:tcPr/>
                </a:tc>
                <a:tc>
                  <a:txBody>
                    <a:bodyPr/>
                    <a:lstStyle/>
                    <a:p>
                      <a:pPr algn="ctr"/>
                      <a:r>
                        <a:rPr lang="en-US" dirty="0" smtClean="0"/>
                        <a:t>Records retrieved,</a:t>
                      </a:r>
                    </a:p>
                    <a:p>
                      <a:pPr algn="ctr"/>
                      <a:r>
                        <a:rPr lang="en-US" dirty="0" err="1" smtClean="0"/>
                        <a:t>su</a:t>
                      </a:r>
                      <a:r>
                        <a:rPr lang="en-US" dirty="0" smtClean="0"/>
                        <a:t>:“contrast data mining”</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or </a:t>
                      </a:r>
                      <a:r>
                        <a:rPr lang="en-US" dirty="0" err="1" smtClean="0"/>
                        <a:t>ti</a:t>
                      </a:r>
                      <a:r>
                        <a:rPr lang="en-US" dirty="0" smtClean="0"/>
                        <a:t>:“contrast data mining”</a:t>
                      </a:r>
                    </a:p>
                  </a:txBody>
                  <a:tcPr/>
                </a:tc>
              </a:tr>
              <a:tr h="370840">
                <a:tc>
                  <a:txBody>
                    <a:bodyPr/>
                    <a:lstStyle/>
                    <a:p>
                      <a:pPr algn="ctr"/>
                      <a:r>
                        <a:rPr lang="en-US" dirty="0" smtClean="0"/>
                        <a:t>2001-2005</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2006</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2007</a:t>
                      </a:r>
                      <a:endParaRPr lang="en-US" dirty="0"/>
                    </a:p>
                  </a:txBody>
                  <a:tcPr/>
                </a:tc>
                <a:tc>
                  <a:txBody>
                    <a:bodyPr/>
                    <a:lstStyle/>
                    <a:p>
                      <a:pPr algn="ctr"/>
                      <a:r>
                        <a:rPr lang="en-US" dirty="0" smtClean="0"/>
                        <a:t>0</a:t>
                      </a:r>
                    </a:p>
                  </a:txBody>
                  <a:tcPr/>
                </a:tc>
                <a:tc>
                  <a:txBody>
                    <a:bodyPr/>
                    <a:lstStyle/>
                    <a:p>
                      <a:pPr algn="ctr"/>
                      <a:r>
                        <a:rPr lang="en-US" dirty="0" smtClean="0"/>
                        <a:t>0</a:t>
                      </a:r>
                      <a:endParaRPr lang="en-US" dirty="0"/>
                    </a:p>
                  </a:txBody>
                  <a:tcPr/>
                </a:tc>
              </a:tr>
              <a:tr h="370840">
                <a:tc>
                  <a:txBody>
                    <a:bodyPr/>
                    <a:lstStyle/>
                    <a:p>
                      <a:pPr algn="ctr"/>
                      <a:r>
                        <a:rPr lang="en-US" dirty="0" smtClean="0"/>
                        <a:t>2008</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2009</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2010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2011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2012</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2013</a:t>
                      </a:r>
                      <a:endParaRPr lang="en-US" dirty="0"/>
                    </a:p>
                  </a:txBody>
                  <a:tcPr/>
                </a:tc>
                <a:tc>
                  <a:txBody>
                    <a:bodyPr/>
                    <a:lstStyle/>
                    <a:p>
                      <a:pPr algn="ctr"/>
                      <a:r>
                        <a:rPr lang="en-US" dirty="0" smtClean="0"/>
                        <a:t>5</a:t>
                      </a:r>
                      <a:endParaRPr lang="en-US" dirty="0"/>
                    </a:p>
                  </a:txBody>
                  <a:tcPr/>
                </a:tc>
                <a:tc>
                  <a:txBody>
                    <a:bodyPr/>
                    <a:lstStyle/>
                    <a:p>
                      <a:pPr algn="ctr"/>
                      <a:r>
                        <a:rPr lang="en-US" dirty="0" smtClean="0"/>
                        <a:t>9</a:t>
                      </a:r>
                      <a:endParaRPr lang="en-US" dirty="0"/>
                    </a:p>
                  </a:txBody>
                  <a:tcPr/>
                </a:tc>
              </a:tr>
            </a:tbl>
          </a:graphicData>
        </a:graphic>
      </p:graphicFrame>
      <p:sp>
        <p:nvSpPr>
          <p:cNvPr id="3" name="Title 2"/>
          <p:cNvSpPr>
            <a:spLocks noGrp="1"/>
          </p:cNvSpPr>
          <p:nvPr>
            <p:ph type="title"/>
          </p:nvPr>
        </p:nvSpPr>
        <p:spPr>
          <a:xfrm>
            <a:off x="457200" y="604652"/>
            <a:ext cx="8229600" cy="914400"/>
          </a:xfrm>
        </p:spPr>
        <p:txBody>
          <a:bodyPr/>
          <a:lstStyle/>
          <a:p>
            <a:pPr lvl="2"/>
            <a:r>
              <a:rPr lang="en-US" dirty="0" smtClean="0">
                <a:solidFill>
                  <a:schemeClr val="bg1"/>
                </a:solidFill>
              </a:rPr>
              <a:t>(Non-)Trending topics :</a:t>
            </a:r>
            <a:br>
              <a:rPr lang="en-US" dirty="0" smtClean="0">
                <a:solidFill>
                  <a:schemeClr val="bg1"/>
                </a:solidFill>
              </a:rPr>
            </a:br>
            <a:r>
              <a:rPr lang="en-US" dirty="0" smtClean="0">
                <a:solidFill>
                  <a:schemeClr val="bg1"/>
                </a:solidFill>
              </a:rPr>
              <a:t>Newly minted LCSHs (4)</a:t>
            </a:r>
            <a:r>
              <a:rPr lang="en-US" dirty="0" smtClean="0"/>
              <a:t/>
            </a:r>
            <a:br>
              <a:rPr lang="en-US" dirty="0" smtClean="0"/>
            </a:br>
            <a:endParaRPr lang="en-US" dirty="0"/>
          </a:p>
        </p:txBody>
      </p:sp>
    </p:spTree>
    <p:extLst>
      <p:ext uri="{BB962C8B-B14F-4D97-AF65-F5344CB8AC3E}">
        <p14:creationId xmlns:p14="http://schemas.microsoft.com/office/powerpoint/2010/main" val="50613378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21163"/>
          </a:xfrm>
        </p:spPr>
        <p:txBody>
          <a:bodyPr/>
          <a:lstStyle/>
          <a:p>
            <a:pPr lvl="0"/>
            <a:r>
              <a:rPr lang="en-US" dirty="0" smtClean="0"/>
              <a:t>Analysis of title data in DDC categorized content to identify facet structure of discipline</a:t>
            </a:r>
          </a:p>
          <a:p>
            <a:pPr lvl="1"/>
            <a:r>
              <a:rPr lang="en-US" dirty="0" smtClean="0"/>
              <a:t>Retrieve bibliographic records from </a:t>
            </a:r>
            <a:r>
              <a:rPr lang="en-US" dirty="0" err="1" smtClean="0"/>
              <a:t>WorldCat</a:t>
            </a:r>
            <a:r>
              <a:rPr lang="en-US" dirty="0" smtClean="0"/>
              <a:t> for monographic literature </a:t>
            </a:r>
          </a:p>
          <a:p>
            <a:pPr lvl="1"/>
            <a:r>
              <a:rPr lang="en-US" dirty="0" smtClean="0"/>
              <a:t>Isolate title data</a:t>
            </a:r>
          </a:p>
          <a:p>
            <a:pPr lvl="1"/>
            <a:r>
              <a:rPr lang="en-US" dirty="0" smtClean="0"/>
              <a:t>Identify noun phrases in the titles</a:t>
            </a:r>
          </a:p>
          <a:p>
            <a:pPr lvl="1"/>
            <a:r>
              <a:rPr lang="en-US" dirty="0" smtClean="0"/>
              <a:t>Use conceptual density measure of </a:t>
            </a:r>
            <a:r>
              <a:rPr lang="en-US" dirty="0" err="1" smtClean="0"/>
              <a:t>Agirre</a:t>
            </a:r>
            <a:r>
              <a:rPr lang="en-US" dirty="0" smtClean="0"/>
              <a:t> &amp; </a:t>
            </a:r>
            <a:r>
              <a:rPr lang="en-US" dirty="0" err="1" smtClean="0"/>
              <a:t>Rigau</a:t>
            </a:r>
            <a:endParaRPr lang="en-US" dirty="0" smtClean="0"/>
          </a:p>
          <a:p>
            <a:pPr lvl="2"/>
            <a:r>
              <a:rPr lang="en-US" dirty="0" smtClean="0"/>
              <a:t>Disambiguate noun phrases </a:t>
            </a:r>
          </a:p>
          <a:p>
            <a:pPr lvl="2"/>
            <a:r>
              <a:rPr lang="en-US" dirty="0" smtClean="0"/>
              <a:t>Identify appropriate generalizations</a:t>
            </a:r>
            <a:endParaRPr lang="en-US" dirty="0"/>
          </a:p>
        </p:txBody>
      </p:sp>
      <p:sp>
        <p:nvSpPr>
          <p:cNvPr id="3" name="Title 2"/>
          <p:cNvSpPr>
            <a:spLocks noGrp="1"/>
          </p:cNvSpPr>
          <p:nvPr>
            <p:ph type="title"/>
          </p:nvPr>
        </p:nvSpPr>
        <p:spPr/>
        <p:txBody>
          <a:bodyPr/>
          <a:lstStyle/>
          <a:p>
            <a:r>
              <a:rPr lang="en-US" dirty="0" smtClean="0">
                <a:cs typeface="Georgia" pitchFamily="18" charset="0"/>
              </a:rPr>
              <a:t>Structure of discipline</a:t>
            </a:r>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124200"/>
          </a:xfrm>
        </p:spPr>
        <p:txBody>
          <a:bodyPr/>
          <a:lstStyle/>
          <a:p>
            <a:pPr algn="ctr">
              <a:buNone/>
            </a:pPr>
            <a:r>
              <a:rPr lang="en-US" sz="4800" dirty="0" smtClean="0"/>
              <a:t>That’s all, folks! -- Thank you</a:t>
            </a:r>
          </a:p>
          <a:p>
            <a:pPr algn="ctr">
              <a:buNone/>
            </a:pPr>
            <a:r>
              <a:rPr lang="en-US" sz="4800" dirty="0" smtClean="0"/>
              <a:t>=</a:t>
            </a:r>
          </a:p>
          <a:p>
            <a:pPr algn="ctr">
              <a:buNone/>
            </a:pPr>
            <a:r>
              <a:rPr lang="en-US" sz="4800" dirty="0" smtClean="0"/>
              <a:t>La fin -- Merci beaucoup</a:t>
            </a:r>
            <a:endParaRPr lang="en-US" sz="4800" dirty="0"/>
          </a:p>
        </p:txBody>
      </p:sp>
      <p:sp>
        <p:nvSpPr>
          <p:cNvPr id="3" name="Title 2"/>
          <p:cNvSpPr>
            <a:spLocks noGrp="1"/>
          </p:cNvSpPr>
          <p:nvPr>
            <p:ph type="title"/>
          </p:nvPr>
        </p:nvSpPr>
        <p:spPr/>
        <p:txBody>
          <a:bodyPr/>
          <a:lstStyle/>
          <a:p>
            <a:r>
              <a:rPr lang="en-US" dirty="0" smtClean="0"/>
              <a:t>The Interplay of Big Data, </a:t>
            </a:r>
            <a:br>
              <a:rPr lang="en-US" dirty="0" smtClean="0"/>
            </a:br>
            <a:r>
              <a:rPr lang="en-US" dirty="0" err="1" smtClean="0"/>
              <a:t>WorldCat</a:t>
            </a:r>
            <a:r>
              <a:rPr lang="en-US" dirty="0" smtClean="0"/>
              <a:t>, and Dewey</a:t>
            </a: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FF"/>
                </a:solidFill>
                <a:cs typeface="Georgia" pitchFamily="18" charset="0"/>
              </a:rPr>
              <a:t>Classified works:</a:t>
            </a:r>
            <a:br>
              <a:rPr lang="en-US" dirty="0" smtClean="0">
                <a:solidFill>
                  <a:srgbClr val="FFFFFF"/>
                </a:solidFill>
                <a:cs typeface="Georgia" pitchFamily="18" charset="0"/>
              </a:rPr>
            </a:br>
            <a:r>
              <a:rPr lang="en-US" dirty="0" smtClean="0">
                <a:solidFill>
                  <a:srgbClr val="FFFFFF"/>
                </a:solidFill>
                <a:cs typeface="Georgia" pitchFamily="18" charset="0"/>
              </a:rPr>
              <a:t>Expansion warranted (3)</a:t>
            </a:r>
            <a:endParaRPr lang="en-US" dirty="0"/>
          </a:p>
        </p:txBody>
      </p:sp>
      <p:sp>
        <p:nvSpPr>
          <p:cNvPr id="4" name="Rectangle 3"/>
          <p:cNvSpPr/>
          <p:nvPr/>
        </p:nvSpPr>
        <p:spPr>
          <a:xfrm>
            <a:off x="457200" y="2057400"/>
            <a:ext cx="8229600" cy="365760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57200" y="5715000"/>
            <a:ext cx="8229600" cy="353943"/>
          </a:xfrm>
          <a:prstGeom prst="rect">
            <a:avLst/>
          </a:prstGeom>
          <a:noFill/>
        </p:spPr>
        <p:txBody>
          <a:bodyPr wrap="square" rtlCol="0">
            <a:spAutoFit/>
          </a:bodyPr>
          <a:lstStyle/>
          <a:p>
            <a:r>
              <a:rPr lang="en-US" sz="1700" dirty="0" smtClean="0"/>
              <a:t>1981-1985      1986-1990      1991-1995      1996-2000      2001-2005      2006-2010</a:t>
            </a:r>
            <a:endParaRPr lang="en-US" sz="1700" dirty="0"/>
          </a:p>
        </p:txBody>
      </p:sp>
      <p:sp>
        <p:nvSpPr>
          <p:cNvPr id="6" name="Flowchart: Connector 5"/>
          <p:cNvSpPr/>
          <p:nvPr/>
        </p:nvSpPr>
        <p:spPr>
          <a:xfrm>
            <a:off x="8000999" y="2035629"/>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lowchart: Connector 6"/>
          <p:cNvSpPr/>
          <p:nvPr/>
        </p:nvSpPr>
        <p:spPr>
          <a:xfrm>
            <a:off x="1115785" y="5519057"/>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lowchart: Connector 7"/>
          <p:cNvSpPr/>
          <p:nvPr/>
        </p:nvSpPr>
        <p:spPr>
          <a:xfrm>
            <a:off x="2514600" y="5029200"/>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lowchart: Connector 8"/>
          <p:cNvSpPr/>
          <p:nvPr/>
        </p:nvSpPr>
        <p:spPr>
          <a:xfrm>
            <a:off x="3810000" y="4419600"/>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lowchart: Connector 9"/>
          <p:cNvSpPr/>
          <p:nvPr/>
        </p:nvSpPr>
        <p:spPr>
          <a:xfrm>
            <a:off x="5257800" y="3886200"/>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lowchart: Connector 10"/>
          <p:cNvSpPr/>
          <p:nvPr/>
        </p:nvSpPr>
        <p:spPr>
          <a:xfrm>
            <a:off x="6629400" y="3254829"/>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lowchart: Connector 11"/>
          <p:cNvSpPr/>
          <p:nvPr/>
        </p:nvSpPr>
        <p:spPr>
          <a:xfrm>
            <a:off x="1066799" y="5617029"/>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lowchart: Connector 12"/>
          <p:cNvSpPr/>
          <p:nvPr/>
        </p:nvSpPr>
        <p:spPr>
          <a:xfrm>
            <a:off x="2416629" y="5568043"/>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lowchart: Connector 13"/>
          <p:cNvSpPr/>
          <p:nvPr/>
        </p:nvSpPr>
        <p:spPr>
          <a:xfrm>
            <a:off x="3907971" y="5431971"/>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lowchart: Connector 14"/>
          <p:cNvSpPr/>
          <p:nvPr/>
        </p:nvSpPr>
        <p:spPr>
          <a:xfrm>
            <a:off x="5306785" y="5431971"/>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Connector 15"/>
          <p:cNvSpPr/>
          <p:nvPr/>
        </p:nvSpPr>
        <p:spPr>
          <a:xfrm>
            <a:off x="6531429" y="5334000"/>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lowchart: Connector 16"/>
          <p:cNvSpPr/>
          <p:nvPr/>
        </p:nvSpPr>
        <p:spPr>
          <a:xfrm>
            <a:off x="8049984" y="4931229"/>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Freeform 38"/>
          <p:cNvSpPr/>
          <p:nvPr/>
        </p:nvSpPr>
        <p:spPr>
          <a:xfrm>
            <a:off x="1163782" y="2090057"/>
            <a:ext cx="6887688" cy="3491346"/>
          </a:xfrm>
          <a:custGeom>
            <a:avLst/>
            <a:gdLst>
              <a:gd name="connsiteX0" fmla="*/ 0 w 6887688"/>
              <a:gd name="connsiteY0" fmla="*/ 3491346 h 3491346"/>
              <a:gd name="connsiteX1" fmla="*/ 1401288 w 6887688"/>
              <a:gd name="connsiteY1" fmla="*/ 2992582 h 3491346"/>
              <a:gd name="connsiteX2" fmla="*/ 2695699 w 6887688"/>
              <a:gd name="connsiteY2" fmla="*/ 2386940 h 3491346"/>
              <a:gd name="connsiteX3" fmla="*/ 4144488 w 6887688"/>
              <a:gd name="connsiteY3" fmla="*/ 1840675 h 3491346"/>
              <a:gd name="connsiteX4" fmla="*/ 5510150 w 6887688"/>
              <a:gd name="connsiteY4" fmla="*/ 1211283 h 3491346"/>
              <a:gd name="connsiteX5" fmla="*/ 6887688 w 6887688"/>
              <a:gd name="connsiteY5" fmla="*/ 0 h 3491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7688" h="3491346">
                <a:moveTo>
                  <a:pt x="0" y="3491346"/>
                </a:moveTo>
                <a:cubicBezTo>
                  <a:pt x="476002" y="3333998"/>
                  <a:pt x="952005" y="3176650"/>
                  <a:pt x="1401288" y="2992582"/>
                </a:cubicBezTo>
                <a:cubicBezTo>
                  <a:pt x="1850571" y="2808514"/>
                  <a:pt x="2238499" y="2578925"/>
                  <a:pt x="2695699" y="2386940"/>
                </a:cubicBezTo>
                <a:cubicBezTo>
                  <a:pt x="3152899" y="2194955"/>
                  <a:pt x="3675413" y="2036618"/>
                  <a:pt x="4144488" y="1840675"/>
                </a:cubicBezTo>
                <a:cubicBezTo>
                  <a:pt x="4613563" y="1644732"/>
                  <a:pt x="5052950" y="1518062"/>
                  <a:pt x="5510150" y="1211283"/>
                </a:cubicBezTo>
                <a:cubicBezTo>
                  <a:pt x="5967350" y="904504"/>
                  <a:pt x="6427519" y="452252"/>
                  <a:pt x="688768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Freeform 39"/>
          <p:cNvSpPr/>
          <p:nvPr/>
        </p:nvSpPr>
        <p:spPr>
          <a:xfrm>
            <a:off x="1104405" y="4987636"/>
            <a:ext cx="7006442" cy="700645"/>
          </a:xfrm>
          <a:custGeom>
            <a:avLst/>
            <a:gdLst>
              <a:gd name="connsiteX0" fmla="*/ 0 w 7006442"/>
              <a:gd name="connsiteY0" fmla="*/ 700645 h 700645"/>
              <a:gd name="connsiteX1" fmla="*/ 1365663 w 7006442"/>
              <a:gd name="connsiteY1" fmla="*/ 641268 h 700645"/>
              <a:gd name="connsiteX2" fmla="*/ 2850078 w 7006442"/>
              <a:gd name="connsiteY2" fmla="*/ 498764 h 700645"/>
              <a:gd name="connsiteX3" fmla="*/ 4251366 w 7006442"/>
              <a:gd name="connsiteY3" fmla="*/ 498764 h 700645"/>
              <a:gd name="connsiteX4" fmla="*/ 5474525 w 7006442"/>
              <a:gd name="connsiteY4" fmla="*/ 403761 h 700645"/>
              <a:gd name="connsiteX5" fmla="*/ 7006442 w 7006442"/>
              <a:gd name="connsiteY5" fmla="*/ 0 h 700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06442" h="700645">
                <a:moveTo>
                  <a:pt x="0" y="700645"/>
                </a:moveTo>
                <a:cubicBezTo>
                  <a:pt x="445325" y="687780"/>
                  <a:pt x="890650" y="674915"/>
                  <a:pt x="1365663" y="641268"/>
                </a:cubicBezTo>
                <a:cubicBezTo>
                  <a:pt x="1840676" y="607621"/>
                  <a:pt x="2369128" y="522515"/>
                  <a:pt x="2850078" y="498764"/>
                </a:cubicBezTo>
                <a:cubicBezTo>
                  <a:pt x="3331029" y="475013"/>
                  <a:pt x="3813958" y="514598"/>
                  <a:pt x="4251366" y="498764"/>
                </a:cubicBezTo>
                <a:cubicBezTo>
                  <a:pt x="4688774" y="482930"/>
                  <a:pt x="5015346" y="486888"/>
                  <a:pt x="5474525" y="403761"/>
                </a:cubicBezTo>
                <a:cubicBezTo>
                  <a:pt x="5933704" y="320634"/>
                  <a:pt x="6470073" y="160317"/>
                  <a:pt x="7006442" y="0"/>
                </a:cubicBezTo>
              </a:path>
            </a:pathLst>
          </a:cu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TextBox 40"/>
          <p:cNvSpPr txBox="1"/>
          <p:nvPr/>
        </p:nvSpPr>
        <p:spPr>
          <a:xfrm>
            <a:off x="5225142" y="2667000"/>
            <a:ext cx="1502229" cy="369332"/>
          </a:xfrm>
          <a:prstGeom prst="rect">
            <a:avLst/>
          </a:prstGeom>
          <a:noFill/>
        </p:spPr>
        <p:txBody>
          <a:bodyPr wrap="square" rtlCol="0">
            <a:spAutoFit/>
          </a:bodyPr>
          <a:lstStyle/>
          <a:p>
            <a:pPr algn="ctr"/>
            <a:r>
              <a:rPr lang="en-US" dirty="0" smtClean="0">
                <a:solidFill>
                  <a:schemeClr val="accent1"/>
                </a:solidFill>
              </a:rPr>
              <a:t>dd:306.44*</a:t>
            </a:r>
            <a:endParaRPr lang="en-US" dirty="0">
              <a:solidFill>
                <a:schemeClr val="accent1"/>
              </a:solidFill>
            </a:endParaRPr>
          </a:p>
        </p:txBody>
      </p:sp>
      <p:sp>
        <p:nvSpPr>
          <p:cNvPr id="42" name="TextBox 41"/>
          <p:cNvSpPr txBox="1"/>
          <p:nvPr/>
        </p:nvSpPr>
        <p:spPr>
          <a:xfrm>
            <a:off x="5404756" y="4419600"/>
            <a:ext cx="2443844" cy="646331"/>
          </a:xfrm>
          <a:prstGeom prst="rect">
            <a:avLst/>
          </a:prstGeom>
          <a:noFill/>
        </p:spPr>
        <p:txBody>
          <a:bodyPr wrap="square" rtlCol="0">
            <a:spAutoFit/>
          </a:bodyPr>
          <a:lstStyle/>
          <a:p>
            <a:pPr algn="ctr"/>
            <a:r>
              <a:rPr lang="en-US" dirty="0" smtClean="0">
                <a:solidFill>
                  <a:schemeClr val="accent2"/>
                </a:solidFill>
              </a:rPr>
              <a:t>(Selected) language-specific dd:306.44*</a:t>
            </a:r>
            <a:endParaRPr lang="en-US" dirty="0">
              <a:solidFill>
                <a:schemeClr val="accent2"/>
              </a:solidFill>
            </a:endParaRPr>
          </a:p>
        </p:txBody>
      </p:sp>
      <p:sp>
        <p:nvSpPr>
          <p:cNvPr id="21" name="TextBox 20"/>
          <p:cNvSpPr txBox="1"/>
          <p:nvPr/>
        </p:nvSpPr>
        <p:spPr>
          <a:xfrm>
            <a:off x="3540578" y="1600200"/>
            <a:ext cx="2062844" cy="369332"/>
          </a:xfrm>
          <a:prstGeom prst="rect">
            <a:avLst/>
          </a:prstGeom>
          <a:noFill/>
        </p:spPr>
        <p:txBody>
          <a:bodyPr wrap="square" rtlCol="0">
            <a:spAutoFit/>
          </a:bodyPr>
          <a:lstStyle/>
          <a:p>
            <a:pPr algn="ctr"/>
            <a:r>
              <a:rPr lang="en-US" dirty="0" smtClean="0"/>
              <a:t>Absolute growth</a:t>
            </a:r>
            <a:endParaRPr lang="en-US"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FF"/>
                </a:solidFill>
                <a:cs typeface="Georgia" pitchFamily="18" charset="0"/>
              </a:rPr>
              <a:t>Classified works:</a:t>
            </a:r>
            <a:br>
              <a:rPr lang="en-US" dirty="0" smtClean="0">
                <a:solidFill>
                  <a:srgbClr val="FFFFFF"/>
                </a:solidFill>
                <a:cs typeface="Georgia" pitchFamily="18" charset="0"/>
              </a:rPr>
            </a:br>
            <a:r>
              <a:rPr lang="en-US" dirty="0" smtClean="0">
                <a:solidFill>
                  <a:srgbClr val="FFFFFF"/>
                </a:solidFill>
                <a:cs typeface="Georgia" pitchFamily="18" charset="0"/>
              </a:rPr>
              <a:t>Expansion warranted (4)</a:t>
            </a:r>
            <a:endParaRPr lang="en-US" dirty="0"/>
          </a:p>
        </p:txBody>
      </p:sp>
      <p:sp>
        <p:nvSpPr>
          <p:cNvPr id="4" name="Rectangle 3"/>
          <p:cNvSpPr/>
          <p:nvPr/>
        </p:nvSpPr>
        <p:spPr>
          <a:xfrm>
            <a:off x="457200" y="2057400"/>
            <a:ext cx="8229600" cy="365760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57200" y="5715000"/>
            <a:ext cx="8229600" cy="353943"/>
          </a:xfrm>
          <a:prstGeom prst="rect">
            <a:avLst/>
          </a:prstGeom>
          <a:noFill/>
        </p:spPr>
        <p:txBody>
          <a:bodyPr wrap="square" rtlCol="0">
            <a:spAutoFit/>
          </a:bodyPr>
          <a:lstStyle/>
          <a:p>
            <a:r>
              <a:rPr lang="en-US" sz="1700" dirty="0" smtClean="0"/>
              <a:t>1981-1985      1986-1990      1991-1995      1996-2000      2001-2005      2006-2010</a:t>
            </a:r>
            <a:endParaRPr lang="en-US" sz="1700" dirty="0"/>
          </a:p>
        </p:txBody>
      </p:sp>
      <p:sp>
        <p:nvSpPr>
          <p:cNvPr id="6" name="Flowchart: Connector 5"/>
          <p:cNvSpPr/>
          <p:nvPr/>
        </p:nvSpPr>
        <p:spPr>
          <a:xfrm>
            <a:off x="7239000" y="5285014"/>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lowchart: Connector 6"/>
          <p:cNvSpPr/>
          <p:nvPr/>
        </p:nvSpPr>
        <p:spPr>
          <a:xfrm>
            <a:off x="1752600" y="3352800"/>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lowchart: Connector 7"/>
          <p:cNvSpPr/>
          <p:nvPr/>
        </p:nvSpPr>
        <p:spPr>
          <a:xfrm>
            <a:off x="3200400" y="4517571"/>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lowchart: Connector 8"/>
          <p:cNvSpPr/>
          <p:nvPr/>
        </p:nvSpPr>
        <p:spPr>
          <a:xfrm>
            <a:off x="4572000" y="5382985"/>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lowchart: Connector 9"/>
          <p:cNvSpPr/>
          <p:nvPr/>
        </p:nvSpPr>
        <p:spPr>
          <a:xfrm>
            <a:off x="5943600" y="5382985"/>
            <a:ext cx="97971" cy="97971"/>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lowchart: Connector 11"/>
          <p:cNvSpPr/>
          <p:nvPr/>
        </p:nvSpPr>
        <p:spPr>
          <a:xfrm>
            <a:off x="1801585" y="2667000"/>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lowchart: Connector 12"/>
          <p:cNvSpPr/>
          <p:nvPr/>
        </p:nvSpPr>
        <p:spPr>
          <a:xfrm>
            <a:off x="3249385" y="4468585"/>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lowchart: Connector 13"/>
          <p:cNvSpPr/>
          <p:nvPr/>
        </p:nvSpPr>
        <p:spPr>
          <a:xfrm>
            <a:off x="4572000" y="5480956"/>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lowchart: Connector 14"/>
          <p:cNvSpPr/>
          <p:nvPr/>
        </p:nvSpPr>
        <p:spPr>
          <a:xfrm>
            <a:off x="5894614" y="5480956"/>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Connector 15"/>
          <p:cNvSpPr/>
          <p:nvPr/>
        </p:nvSpPr>
        <p:spPr>
          <a:xfrm>
            <a:off x="7287985" y="4566556"/>
            <a:ext cx="97971" cy="97971"/>
          </a:xfrm>
          <a:prstGeom prst="flowChartConnector">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762000" y="4246210"/>
            <a:ext cx="1502229" cy="369332"/>
          </a:xfrm>
          <a:prstGeom prst="rect">
            <a:avLst/>
          </a:prstGeom>
          <a:noFill/>
        </p:spPr>
        <p:txBody>
          <a:bodyPr wrap="square" rtlCol="0">
            <a:spAutoFit/>
          </a:bodyPr>
          <a:lstStyle/>
          <a:p>
            <a:pPr algn="ctr"/>
            <a:r>
              <a:rPr lang="en-US" dirty="0" smtClean="0">
                <a:solidFill>
                  <a:schemeClr val="accent1"/>
                </a:solidFill>
              </a:rPr>
              <a:t>dd:306.44*</a:t>
            </a:r>
            <a:endParaRPr lang="en-US" dirty="0">
              <a:solidFill>
                <a:schemeClr val="accent1"/>
              </a:solidFill>
            </a:endParaRPr>
          </a:p>
        </p:txBody>
      </p:sp>
      <p:sp>
        <p:nvSpPr>
          <p:cNvPr id="42" name="TextBox 41"/>
          <p:cNvSpPr txBox="1"/>
          <p:nvPr/>
        </p:nvSpPr>
        <p:spPr>
          <a:xfrm>
            <a:off x="6081403" y="3599879"/>
            <a:ext cx="2443844" cy="646331"/>
          </a:xfrm>
          <a:prstGeom prst="rect">
            <a:avLst/>
          </a:prstGeom>
          <a:noFill/>
        </p:spPr>
        <p:txBody>
          <a:bodyPr wrap="square" rtlCol="0">
            <a:spAutoFit/>
          </a:bodyPr>
          <a:lstStyle/>
          <a:p>
            <a:pPr algn="ctr"/>
            <a:r>
              <a:rPr lang="en-US" dirty="0" smtClean="0">
                <a:solidFill>
                  <a:schemeClr val="accent2"/>
                </a:solidFill>
              </a:rPr>
              <a:t>(Selected) language-specific dd:306.44*</a:t>
            </a:r>
            <a:endParaRPr lang="en-US" dirty="0">
              <a:solidFill>
                <a:schemeClr val="accent2"/>
              </a:solidFill>
            </a:endParaRPr>
          </a:p>
        </p:txBody>
      </p:sp>
      <p:sp>
        <p:nvSpPr>
          <p:cNvPr id="21" name="Freeform 20"/>
          <p:cNvSpPr/>
          <p:nvPr/>
        </p:nvSpPr>
        <p:spPr>
          <a:xfrm>
            <a:off x="1805049" y="3408218"/>
            <a:ext cx="5498276" cy="2175164"/>
          </a:xfrm>
          <a:custGeom>
            <a:avLst/>
            <a:gdLst>
              <a:gd name="connsiteX0" fmla="*/ 0 w 5498276"/>
              <a:gd name="connsiteY0" fmla="*/ 0 h 2175164"/>
              <a:gd name="connsiteX1" fmla="*/ 1460665 w 5498276"/>
              <a:gd name="connsiteY1" fmla="*/ 1175657 h 2175164"/>
              <a:gd name="connsiteX2" fmla="*/ 2814452 w 5498276"/>
              <a:gd name="connsiteY2" fmla="*/ 2030681 h 2175164"/>
              <a:gd name="connsiteX3" fmla="*/ 4191990 w 5498276"/>
              <a:gd name="connsiteY3" fmla="*/ 2042556 h 2175164"/>
              <a:gd name="connsiteX4" fmla="*/ 5498276 w 5498276"/>
              <a:gd name="connsiteY4" fmla="*/ 1923803 h 2175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8276" h="2175164">
                <a:moveTo>
                  <a:pt x="0" y="0"/>
                </a:moveTo>
                <a:cubicBezTo>
                  <a:pt x="495795" y="418605"/>
                  <a:pt x="991590" y="837210"/>
                  <a:pt x="1460665" y="1175657"/>
                </a:cubicBezTo>
                <a:cubicBezTo>
                  <a:pt x="1929740" y="1514104"/>
                  <a:pt x="2359231" y="1886198"/>
                  <a:pt x="2814452" y="2030681"/>
                </a:cubicBezTo>
                <a:cubicBezTo>
                  <a:pt x="3269673" y="2175164"/>
                  <a:pt x="3744686" y="2060369"/>
                  <a:pt x="4191990" y="2042556"/>
                </a:cubicBezTo>
                <a:cubicBezTo>
                  <a:pt x="4639294" y="2024743"/>
                  <a:pt x="5068785" y="1974273"/>
                  <a:pt x="5498276" y="192380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Freeform 21"/>
          <p:cNvSpPr/>
          <p:nvPr/>
        </p:nvSpPr>
        <p:spPr>
          <a:xfrm>
            <a:off x="1852551" y="2719449"/>
            <a:ext cx="5486400" cy="2996541"/>
          </a:xfrm>
          <a:custGeom>
            <a:avLst/>
            <a:gdLst>
              <a:gd name="connsiteX0" fmla="*/ 0 w 5486400"/>
              <a:gd name="connsiteY0" fmla="*/ 0 h 2996541"/>
              <a:gd name="connsiteX1" fmla="*/ 1448789 w 5486400"/>
              <a:gd name="connsiteY1" fmla="*/ 1805050 h 2996541"/>
              <a:gd name="connsiteX2" fmla="*/ 1448789 w 5486400"/>
              <a:gd name="connsiteY2" fmla="*/ 1805050 h 2996541"/>
              <a:gd name="connsiteX3" fmla="*/ 2766950 w 5486400"/>
              <a:gd name="connsiteY3" fmla="*/ 2826328 h 2996541"/>
              <a:gd name="connsiteX4" fmla="*/ 4085111 w 5486400"/>
              <a:gd name="connsiteY4" fmla="*/ 2826328 h 2996541"/>
              <a:gd name="connsiteX5" fmla="*/ 5474524 w 5486400"/>
              <a:gd name="connsiteY5" fmla="*/ 1911928 h 2996541"/>
              <a:gd name="connsiteX6" fmla="*/ 5474524 w 5486400"/>
              <a:gd name="connsiteY6" fmla="*/ 1911928 h 2996541"/>
              <a:gd name="connsiteX7" fmla="*/ 5486400 w 5486400"/>
              <a:gd name="connsiteY7" fmla="*/ 1911928 h 2996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86400" h="2996541">
                <a:moveTo>
                  <a:pt x="0" y="0"/>
                </a:moveTo>
                <a:lnTo>
                  <a:pt x="1448789" y="1805050"/>
                </a:lnTo>
                <a:lnTo>
                  <a:pt x="1448789" y="1805050"/>
                </a:lnTo>
                <a:cubicBezTo>
                  <a:pt x="1668483" y="1975263"/>
                  <a:pt x="2327563" y="2656115"/>
                  <a:pt x="2766950" y="2826328"/>
                </a:cubicBezTo>
                <a:cubicBezTo>
                  <a:pt x="3206337" y="2996541"/>
                  <a:pt x="3633849" y="2978728"/>
                  <a:pt x="4085111" y="2826328"/>
                </a:cubicBezTo>
                <a:cubicBezTo>
                  <a:pt x="4536373" y="2673928"/>
                  <a:pt x="5474524" y="1911928"/>
                  <a:pt x="5474524" y="1911928"/>
                </a:cubicBezTo>
                <a:lnTo>
                  <a:pt x="5474524" y="1911928"/>
                </a:lnTo>
                <a:lnTo>
                  <a:pt x="5486400" y="1911928"/>
                </a:lnTo>
              </a:path>
            </a:pathLst>
          </a:cu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TextBox 18"/>
          <p:cNvSpPr txBox="1"/>
          <p:nvPr/>
        </p:nvSpPr>
        <p:spPr>
          <a:xfrm>
            <a:off x="3009900" y="1600200"/>
            <a:ext cx="3124200" cy="369332"/>
          </a:xfrm>
          <a:prstGeom prst="rect">
            <a:avLst/>
          </a:prstGeom>
          <a:noFill/>
        </p:spPr>
        <p:txBody>
          <a:bodyPr wrap="square" rtlCol="0">
            <a:spAutoFit/>
          </a:bodyPr>
          <a:lstStyle/>
          <a:p>
            <a:pPr algn="ctr"/>
            <a:r>
              <a:rPr lang="en-US" dirty="0" smtClean="0"/>
              <a:t>Growth rates</a:t>
            </a:r>
            <a:endParaRPr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844040"/>
          <a:ext cx="8382001" cy="4251960"/>
        </p:xfrm>
        <a:graphic>
          <a:graphicData uri="http://schemas.openxmlformats.org/drawingml/2006/table">
            <a:tbl>
              <a:tblPr firstRow="1" bandRow="1">
                <a:tableStyleId>{5C22544A-7EE6-4342-B048-85BDC9FD1C3A}</a:tableStyleId>
              </a:tblPr>
              <a:tblGrid>
                <a:gridCol w="1600200"/>
                <a:gridCol w="2667000"/>
                <a:gridCol w="4114801"/>
              </a:tblGrid>
              <a:tr h="370840">
                <a:tc>
                  <a:txBody>
                    <a:bodyPr/>
                    <a:lstStyle/>
                    <a:p>
                      <a:pPr algn="ctr"/>
                      <a:r>
                        <a:rPr lang="en-US" dirty="0" smtClean="0"/>
                        <a:t>Time period</a:t>
                      </a:r>
                      <a:endParaRPr lang="en-US" dirty="0"/>
                    </a:p>
                  </a:txBody>
                  <a:tcPr/>
                </a:tc>
                <a:tc>
                  <a:txBody>
                    <a:bodyPr/>
                    <a:lstStyle/>
                    <a:p>
                      <a:pPr algn="ctr"/>
                      <a:r>
                        <a:rPr lang="en-US" dirty="0" smtClean="0"/>
                        <a:t>Records retrieved,</a:t>
                      </a:r>
                    </a:p>
                    <a:p>
                      <a:pPr algn="ctr"/>
                      <a:r>
                        <a:rPr lang="en-US" dirty="0" err="1" smtClean="0"/>
                        <a:t>su</a:t>
                      </a:r>
                      <a:r>
                        <a:rPr lang="en-US" dirty="0" smtClean="0"/>
                        <a:t>:“Attribute focusing Data mining”</a:t>
                      </a:r>
                      <a:endParaRPr lang="en-US" dirty="0"/>
                    </a:p>
                  </a:txBody>
                  <a:tcPr/>
                </a:tc>
                <a:tc>
                  <a:txBody>
                    <a:bodyPr/>
                    <a:lstStyle/>
                    <a:p>
                      <a:pPr algn="ctr"/>
                      <a:r>
                        <a:rPr lang="en-US" dirty="0" smtClean="0"/>
                        <a:t>Records retrieved,</a:t>
                      </a:r>
                    </a:p>
                    <a:p>
                      <a:pPr algn="ctr"/>
                      <a:r>
                        <a:rPr lang="en-US" dirty="0" err="1" smtClean="0"/>
                        <a:t>su</a:t>
                      </a:r>
                      <a:r>
                        <a:rPr lang="en-US" dirty="0" smtClean="0"/>
                        <a:t>:“Attribute focusing Data mining”</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or </a:t>
                      </a:r>
                      <a:r>
                        <a:rPr lang="en-US" dirty="0" err="1" smtClean="0"/>
                        <a:t>ti</a:t>
                      </a:r>
                      <a:r>
                        <a:rPr lang="en-US" dirty="0" smtClean="0"/>
                        <a:t>:“Attribute focusing ”</a:t>
                      </a:r>
                    </a:p>
                  </a:txBody>
                  <a:tcPr/>
                </a:tc>
              </a:tr>
              <a:tr h="370840">
                <a:tc>
                  <a:txBody>
                    <a:bodyPr/>
                    <a:lstStyle/>
                    <a:p>
                      <a:pPr algn="ctr"/>
                      <a:r>
                        <a:rPr lang="en-US" dirty="0" smtClean="0"/>
                        <a:t>2001-2005</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2006</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2007</a:t>
                      </a:r>
                      <a:endParaRPr lang="en-US" dirty="0"/>
                    </a:p>
                  </a:txBody>
                  <a:tcPr/>
                </a:tc>
                <a:tc>
                  <a:txBody>
                    <a:bodyPr/>
                    <a:lstStyle/>
                    <a:p>
                      <a:pPr algn="ctr"/>
                      <a:r>
                        <a:rPr lang="en-US" dirty="0" smtClean="0"/>
                        <a:t>0</a:t>
                      </a:r>
                    </a:p>
                  </a:txBody>
                  <a:tcPr/>
                </a:tc>
                <a:tc>
                  <a:txBody>
                    <a:bodyPr/>
                    <a:lstStyle/>
                    <a:p>
                      <a:pPr algn="ctr"/>
                      <a:r>
                        <a:rPr lang="en-US" dirty="0" smtClean="0"/>
                        <a:t>0</a:t>
                      </a:r>
                      <a:endParaRPr lang="en-US" dirty="0"/>
                    </a:p>
                  </a:txBody>
                  <a:tcPr/>
                </a:tc>
              </a:tr>
              <a:tr h="370840">
                <a:tc>
                  <a:txBody>
                    <a:bodyPr/>
                    <a:lstStyle/>
                    <a:p>
                      <a:pPr algn="ctr"/>
                      <a:r>
                        <a:rPr lang="en-US" dirty="0" smtClean="0"/>
                        <a:t>2008</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2009</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2010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2011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2012</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2013</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bl>
          </a:graphicData>
        </a:graphic>
      </p:graphicFrame>
      <p:sp>
        <p:nvSpPr>
          <p:cNvPr id="3" name="Title 2"/>
          <p:cNvSpPr>
            <a:spLocks noGrp="1"/>
          </p:cNvSpPr>
          <p:nvPr>
            <p:ph type="title"/>
          </p:nvPr>
        </p:nvSpPr>
        <p:spPr>
          <a:xfrm>
            <a:off x="457200" y="604652"/>
            <a:ext cx="8229600" cy="914400"/>
          </a:xfrm>
        </p:spPr>
        <p:txBody>
          <a:bodyPr/>
          <a:lstStyle/>
          <a:p>
            <a:pPr lvl="2"/>
            <a:r>
              <a:rPr lang="en-US" dirty="0" smtClean="0">
                <a:solidFill>
                  <a:schemeClr val="bg1"/>
                </a:solidFill>
              </a:rPr>
              <a:t>(Non-)Trending topics :</a:t>
            </a:r>
            <a:br>
              <a:rPr lang="en-US" dirty="0" smtClean="0">
                <a:solidFill>
                  <a:schemeClr val="bg1"/>
                </a:solidFill>
              </a:rPr>
            </a:br>
            <a:r>
              <a:rPr lang="en-US" dirty="0" smtClean="0">
                <a:solidFill>
                  <a:schemeClr val="bg1"/>
                </a:solidFill>
              </a:rPr>
              <a:t>Newly minted LCSHs (5)</a:t>
            </a:r>
            <a:r>
              <a:rPr lang="en-US" dirty="0" smtClean="0"/>
              <a:t/>
            </a:r>
            <a:br>
              <a:rPr lang="en-US" dirty="0" smtClean="0"/>
            </a:br>
            <a:endParaRPr lang="en-US" dirty="0"/>
          </a:p>
        </p:txBody>
      </p:sp>
    </p:spTree>
    <p:extLst>
      <p:ext uri="{BB962C8B-B14F-4D97-AF65-F5344CB8AC3E}">
        <p14:creationId xmlns:p14="http://schemas.microsoft.com/office/powerpoint/2010/main" val="179737738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000250"/>
            <a:ext cx="7772400" cy="2857500"/>
          </a:xfrm>
        </p:spPr>
        <p:txBody>
          <a:bodyPr>
            <a:noAutofit/>
          </a:bodyPr>
          <a:lstStyle/>
          <a:p>
            <a:pPr algn="ctr" eaLnBrk="1" hangingPunct="1">
              <a:spcBef>
                <a:spcPts val="600"/>
              </a:spcBef>
            </a:pPr>
            <a:r>
              <a:rPr lang="en-GB" sz="8000" dirty="0" smtClean="0">
                <a:latin typeface="Arial" pitchFamily="34" charset="0"/>
                <a:cs typeface="Arial" pitchFamily="34" charset="0"/>
              </a:rPr>
              <a:t>Setting </a:t>
            </a:r>
            <a:br>
              <a:rPr lang="en-GB" sz="8000" dirty="0" smtClean="0">
                <a:latin typeface="Arial" pitchFamily="34" charset="0"/>
                <a:cs typeface="Arial" pitchFamily="34" charset="0"/>
              </a:rPr>
            </a:br>
            <a:r>
              <a:rPr lang="en-GB" sz="8000" dirty="0" smtClean="0">
                <a:latin typeface="Arial" pitchFamily="34" charset="0"/>
                <a:cs typeface="Arial" pitchFamily="34" charset="0"/>
              </a:rPr>
              <a:t>the stage</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55837"/>
            <a:ext cx="8229600" cy="4221163"/>
          </a:xfrm>
        </p:spPr>
        <p:txBody>
          <a:bodyPr/>
          <a:lstStyle/>
          <a:p>
            <a:pPr lvl="1">
              <a:lnSpc>
                <a:spcPct val="100000"/>
              </a:lnSpc>
            </a:pPr>
            <a:r>
              <a:rPr lang="en-US" sz="2800" dirty="0" smtClean="0"/>
              <a:t>Volume</a:t>
            </a:r>
          </a:p>
          <a:p>
            <a:pPr lvl="2">
              <a:lnSpc>
                <a:spcPct val="100000"/>
              </a:lnSpc>
            </a:pPr>
            <a:r>
              <a:rPr lang="en-US" sz="2400" dirty="0" smtClean="0"/>
              <a:t>Terabytes (1000</a:t>
            </a:r>
            <a:r>
              <a:rPr lang="en-US" sz="2400" baseline="30000" dirty="0" smtClean="0"/>
              <a:t>4</a:t>
            </a:r>
            <a:r>
              <a:rPr lang="en-US" sz="2400" dirty="0" smtClean="0"/>
              <a:t>), </a:t>
            </a:r>
            <a:r>
              <a:rPr lang="en-US" sz="2400" dirty="0" err="1" smtClean="0"/>
              <a:t>petabytes</a:t>
            </a:r>
            <a:r>
              <a:rPr lang="en-US" sz="2400" dirty="0" smtClean="0"/>
              <a:t> (1000</a:t>
            </a:r>
            <a:r>
              <a:rPr lang="en-US" sz="2400" baseline="30000" dirty="0" smtClean="0"/>
              <a:t>5</a:t>
            </a:r>
            <a:r>
              <a:rPr lang="en-US" sz="2400" dirty="0" smtClean="0"/>
              <a:t>), </a:t>
            </a:r>
            <a:r>
              <a:rPr lang="en-US" sz="2400" dirty="0" err="1" smtClean="0"/>
              <a:t>exabytes</a:t>
            </a:r>
            <a:r>
              <a:rPr lang="en-US" sz="2400" dirty="0" smtClean="0"/>
              <a:t> (1000</a:t>
            </a:r>
            <a:r>
              <a:rPr lang="en-US" sz="2400" baseline="30000" dirty="0" smtClean="0"/>
              <a:t>6</a:t>
            </a:r>
            <a:r>
              <a:rPr lang="en-US" sz="2400" dirty="0" smtClean="0"/>
              <a:t>), . . .</a:t>
            </a:r>
          </a:p>
          <a:p>
            <a:pPr lvl="2">
              <a:lnSpc>
                <a:spcPct val="100000"/>
              </a:lnSpc>
            </a:pPr>
            <a:r>
              <a:rPr lang="en-US" sz="2400" dirty="0" smtClean="0"/>
              <a:t>Number of transactions vs. number of bytes</a:t>
            </a:r>
          </a:p>
          <a:p>
            <a:pPr lvl="2">
              <a:lnSpc>
                <a:spcPct val="100000"/>
              </a:lnSpc>
            </a:pPr>
            <a:r>
              <a:rPr lang="en-US" sz="2400" dirty="0" smtClean="0"/>
              <a:t>My big data is not your big data</a:t>
            </a:r>
          </a:p>
        </p:txBody>
      </p:sp>
      <p:sp>
        <p:nvSpPr>
          <p:cNvPr id="3" name="Title 2"/>
          <p:cNvSpPr>
            <a:spLocks noGrp="1"/>
          </p:cNvSpPr>
          <p:nvPr>
            <p:ph type="title"/>
          </p:nvPr>
        </p:nvSpPr>
        <p:spPr/>
        <p:txBody>
          <a:bodyPr/>
          <a:lstStyle/>
          <a:p>
            <a:pPr>
              <a:lnSpc>
                <a:spcPct val="100000"/>
              </a:lnSpc>
              <a:spcBef>
                <a:spcPts val="400"/>
              </a:spcBef>
            </a:pPr>
            <a:r>
              <a:rPr lang="en-US" dirty="0" smtClean="0"/>
              <a:t>3 V’s of big data</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221163"/>
          </a:xfrm>
        </p:spPr>
        <p:txBody>
          <a:bodyPr/>
          <a:lstStyle/>
          <a:p>
            <a:pPr lvl="1">
              <a:lnSpc>
                <a:spcPct val="100000"/>
              </a:lnSpc>
            </a:pPr>
            <a:r>
              <a:rPr lang="en-US" sz="2800" dirty="0" smtClean="0"/>
              <a:t>Variety</a:t>
            </a:r>
          </a:p>
          <a:p>
            <a:pPr lvl="2">
              <a:lnSpc>
                <a:spcPct val="100000"/>
              </a:lnSpc>
            </a:pPr>
            <a:r>
              <a:rPr lang="en-US" sz="2400" dirty="0" smtClean="0"/>
              <a:t>Sources, perspectives, standards</a:t>
            </a:r>
          </a:p>
          <a:p>
            <a:pPr lvl="2">
              <a:lnSpc>
                <a:spcPct val="100000"/>
              </a:lnSpc>
            </a:pPr>
            <a:r>
              <a:rPr lang="en-US" sz="2400" dirty="0" smtClean="0"/>
              <a:t>Structured vs. unstructured data</a:t>
            </a:r>
          </a:p>
          <a:p>
            <a:pPr lvl="2">
              <a:lnSpc>
                <a:spcPct val="100000"/>
              </a:lnSpc>
            </a:pPr>
            <a:r>
              <a:rPr lang="en-US" sz="2400" dirty="0" smtClean="0"/>
              <a:t>Semantically related datasets</a:t>
            </a:r>
          </a:p>
          <a:p>
            <a:pPr lvl="1">
              <a:lnSpc>
                <a:spcPct val="100000"/>
              </a:lnSpc>
            </a:pPr>
            <a:r>
              <a:rPr lang="en-US" sz="2800" dirty="0"/>
              <a:t>Velocity</a:t>
            </a:r>
          </a:p>
          <a:p>
            <a:pPr lvl="2">
              <a:lnSpc>
                <a:spcPct val="100000"/>
              </a:lnSpc>
            </a:pPr>
            <a:r>
              <a:rPr lang="en-US" sz="2400" dirty="0"/>
              <a:t>Data creation</a:t>
            </a:r>
          </a:p>
          <a:p>
            <a:pPr lvl="2">
              <a:lnSpc>
                <a:spcPct val="100000"/>
              </a:lnSpc>
            </a:pPr>
            <a:r>
              <a:rPr lang="en-US" sz="2400" dirty="0"/>
              <a:t>Data analysis</a:t>
            </a:r>
          </a:p>
          <a:p>
            <a:pPr marL="457200" lvl="1" indent="0">
              <a:lnSpc>
                <a:spcPct val="100000"/>
              </a:lnSpc>
              <a:buNone/>
            </a:pPr>
            <a:endParaRPr lang="en-US" sz="2800" dirty="0" smtClean="0"/>
          </a:p>
          <a:p>
            <a:pPr lvl="2"/>
            <a:endParaRPr lang="en-US" dirty="0"/>
          </a:p>
        </p:txBody>
      </p:sp>
      <p:sp>
        <p:nvSpPr>
          <p:cNvPr id="3" name="Title 2"/>
          <p:cNvSpPr>
            <a:spLocks noGrp="1"/>
          </p:cNvSpPr>
          <p:nvPr>
            <p:ph type="title"/>
          </p:nvPr>
        </p:nvSpPr>
        <p:spPr/>
        <p:txBody>
          <a:bodyPr/>
          <a:lstStyle/>
          <a:p>
            <a:pPr>
              <a:lnSpc>
                <a:spcPct val="100000"/>
              </a:lnSpc>
              <a:spcBef>
                <a:spcPts val="400"/>
              </a:spcBef>
            </a:pPr>
            <a:r>
              <a:rPr lang="en-US" dirty="0" smtClean="0"/>
              <a:t>3 V’s of big data – </a:t>
            </a:r>
            <a:r>
              <a:rPr lang="en-US" i="1" dirty="0" smtClean="0"/>
              <a:t>cont.</a:t>
            </a:r>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spcBef>
                <a:spcPts val="800"/>
              </a:spcBef>
            </a:pPr>
            <a:r>
              <a:rPr lang="en-US" dirty="0" smtClean="0"/>
              <a:t>Variety</a:t>
            </a:r>
          </a:p>
          <a:p>
            <a:pPr lvl="1">
              <a:lnSpc>
                <a:spcPct val="100000"/>
              </a:lnSpc>
              <a:spcBef>
                <a:spcPts val="800"/>
              </a:spcBef>
            </a:pPr>
            <a:r>
              <a:rPr lang="en-US" dirty="0" smtClean="0"/>
              <a:t>Records in MARC Bibliographic Format</a:t>
            </a:r>
          </a:p>
          <a:p>
            <a:pPr lvl="1">
              <a:lnSpc>
                <a:spcPct val="100000"/>
              </a:lnSpc>
              <a:spcBef>
                <a:spcPts val="800"/>
              </a:spcBef>
            </a:pPr>
            <a:r>
              <a:rPr lang="en-US" dirty="0" smtClean="0"/>
              <a:t>Records in MARC Holdings Format</a:t>
            </a:r>
          </a:p>
          <a:p>
            <a:pPr lvl="1">
              <a:lnSpc>
                <a:spcPct val="100000"/>
              </a:lnSpc>
              <a:spcBef>
                <a:spcPts val="800"/>
              </a:spcBef>
            </a:pPr>
            <a:r>
              <a:rPr lang="en-US" dirty="0" smtClean="0"/>
              <a:t>Records in MARC Authority Format (e.g., LCSH, FAST, BISAC, </a:t>
            </a:r>
            <a:r>
              <a:rPr lang="en-US" dirty="0" err="1" smtClean="0"/>
              <a:t>MeSH</a:t>
            </a:r>
            <a:r>
              <a:rPr lang="en-US" dirty="0" smtClean="0"/>
              <a:t>, VIAF)</a:t>
            </a:r>
          </a:p>
          <a:p>
            <a:pPr lvl="1">
              <a:lnSpc>
                <a:spcPct val="100000"/>
              </a:lnSpc>
              <a:spcBef>
                <a:spcPts val="800"/>
              </a:spcBef>
            </a:pPr>
            <a:r>
              <a:rPr lang="en-US" dirty="0" smtClean="0"/>
              <a:t>Vendor records</a:t>
            </a:r>
          </a:p>
          <a:p>
            <a:pPr lvl="1">
              <a:lnSpc>
                <a:spcPct val="100000"/>
              </a:lnSpc>
              <a:spcBef>
                <a:spcPts val="800"/>
              </a:spcBef>
            </a:pPr>
            <a:r>
              <a:rPr lang="en-US" dirty="0" err="1" smtClean="0"/>
              <a:t>WorldCat</a:t>
            </a:r>
            <a:r>
              <a:rPr lang="en-US" dirty="0" smtClean="0"/>
              <a:t> knowledge base</a:t>
            </a:r>
          </a:p>
          <a:p>
            <a:pPr lvl="1">
              <a:lnSpc>
                <a:spcPct val="100000"/>
              </a:lnSpc>
              <a:spcBef>
                <a:spcPts val="800"/>
              </a:spcBef>
            </a:pPr>
            <a:r>
              <a:rPr lang="en-US" dirty="0" smtClean="0"/>
              <a:t>Institutional registry data</a:t>
            </a:r>
          </a:p>
          <a:p>
            <a:pPr lvl="1">
              <a:lnSpc>
                <a:spcPct val="100000"/>
              </a:lnSpc>
              <a:spcBef>
                <a:spcPts val="800"/>
              </a:spcBef>
            </a:pPr>
            <a:r>
              <a:rPr lang="en-US" dirty="0" smtClean="0"/>
              <a:t>Institution-specific acquisitions, circulation, ILL data</a:t>
            </a:r>
          </a:p>
          <a:p>
            <a:pPr lvl="1"/>
            <a:endParaRPr lang="en-US" dirty="0" smtClean="0"/>
          </a:p>
          <a:p>
            <a:pPr lvl="2"/>
            <a:endParaRPr lang="en-US" dirty="0" smtClean="0"/>
          </a:p>
        </p:txBody>
      </p:sp>
      <p:sp>
        <p:nvSpPr>
          <p:cNvPr id="3" name="Title 2"/>
          <p:cNvSpPr>
            <a:spLocks noGrp="1"/>
          </p:cNvSpPr>
          <p:nvPr>
            <p:ph type="title"/>
          </p:nvPr>
        </p:nvSpPr>
        <p:spPr/>
        <p:txBody>
          <a:bodyPr/>
          <a:lstStyle/>
          <a:p>
            <a:r>
              <a:rPr lang="en-US" dirty="0" err="1" smtClean="0">
                <a:cs typeface="Georgia" pitchFamily="18" charset="0"/>
              </a:rPr>
              <a:t>WorldCat</a:t>
            </a:r>
            <a:r>
              <a:rPr lang="en-US" dirty="0" smtClean="0">
                <a:cs typeface="Georgia" pitchFamily="18" charset="0"/>
              </a:rPr>
              <a:t> as big data</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Volume</a:t>
            </a:r>
          </a:p>
          <a:p>
            <a:pPr lvl="1"/>
            <a:r>
              <a:rPr lang="en-US" dirty="0" smtClean="0"/>
              <a:t>Bibliographic data: over 300 million records</a:t>
            </a:r>
          </a:p>
          <a:p>
            <a:pPr lvl="1"/>
            <a:r>
              <a:rPr lang="en-US" dirty="0" smtClean="0"/>
              <a:t>Holdings data:  over 2 billion records </a:t>
            </a:r>
          </a:p>
          <a:p>
            <a:pPr lvl="1"/>
            <a:r>
              <a:rPr lang="en-US" dirty="0" smtClean="0"/>
              <a:t>Authority data</a:t>
            </a:r>
          </a:p>
          <a:p>
            <a:pPr lvl="2"/>
            <a:r>
              <a:rPr lang="en-US" dirty="0" smtClean="0"/>
              <a:t>LCSH: 26.4 million headings</a:t>
            </a:r>
          </a:p>
          <a:p>
            <a:pPr lvl="2"/>
            <a:r>
              <a:rPr lang="en-US" dirty="0" smtClean="0"/>
              <a:t>VIAF: 24.2 million clusters; 21 million links between records</a:t>
            </a:r>
          </a:p>
        </p:txBody>
      </p:sp>
      <p:sp>
        <p:nvSpPr>
          <p:cNvPr id="3" name="Title 2"/>
          <p:cNvSpPr>
            <a:spLocks noGrp="1"/>
          </p:cNvSpPr>
          <p:nvPr>
            <p:ph type="title"/>
          </p:nvPr>
        </p:nvSpPr>
        <p:spPr/>
        <p:txBody>
          <a:bodyPr/>
          <a:lstStyle/>
          <a:p>
            <a:r>
              <a:rPr lang="en-US" dirty="0" err="1" smtClean="0">
                <a:cs typeface="Georgia" pitchFamily="18" charset="0"/>
              </a:rPr>
              <a:t>WorldCat</a:t>
            </a:r>
            <a:r>
              <a:rPr lang="en-US" dirty="0" smtClean="0">
                <a:cs typeface="Georgia" pitchFamily="18" charset="0"/>
              </a:rPr>
              <a:t> as big data</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spcBef>
                <a:spcPts val="800"/>
              </a:spcBef>
            </a:pPr>
            <a:r>
              <a:rPr lang="en-US" dirty="0" smtClean="0"/>
              <a:t>DDC editorial rules call for literary warrant to be taken into account for:</a:t>
            </a:r>
          </a:p>
          <a:p>
            <a:pPr lvl="1">
              <a:lnSpc>
                <a:spcPct val="100000"/>
              </a:lnSpc>
              <a:spcBef>
                <a:spcPts val="800"/>
              </a:spcBef>
            </a:pPr>
            <a:r>
              <a:rPr lang="en-US" dirty="0" smtClean="0"/>
              <a:t>Expansions (i.e., development of new classes)</a:t>
            </a:r>
          </a:p>
          <a:p>
            <a:pPr lvl="1">
              <a:lnSpc>
                <a:spcPct val="100000"/>
              </a:lnSpc>
              <a:spcBef>
                <a:spcPts val="800"/>
              </a:spcBef>
            </a:pPr>
            <a:r>
              <a:rPr lang="en-US" dirty="0" smtClean="0"/>
              <a:t>Reductions (i.e., discontinuing entire classes)</a:t>
            </a:r>
          </a:p>
          <a:p>
            <a:pPr lvl="1">
              <a:lnSpc>
                <a:spcPct val="100000"/>
              </a:lnSpc>
              <a:spcBef>
                <a:spcPts val="800"/>
              </a:spcBef>
            </a:pPr>
            <a:r>
              <a:rPr lang="en-US" dirty="0" smtClean="0"/>
              <a:t>Form of name used in class descriptions</a:t>
            </a:r>
          </a:p>
          <a:p>
            <a:pPr lvl="1">
              <a:lnSpc>
                <a:spcPct val="100000"/>
              </a:lnSpc>
              <a:spcBef>
                <a:spcPts val="800"/>
              </a:spcBef>
            </a:pPr>
            <a:r>
              <a:rPr lang="en-US" dirty="0" smtClean="0"/>
              <a:t>Order in which topics are listed in </a:t>
            </a:r>
            <a:r>
              <a:rPr lang="en-US" dirty="0" err="1" smtClean="0"/>
              <a:t>multitopic</a:t>
            </a:r>
            <a:r>
              <a:rPr lang="en-US" dirty="0" smtClean="0"/>
              <a:t> caption</a:t>
            </a:r>
          </a:p>
          <a:p>
            <a:pPr lvl="1">
              <a:lnSpc>
                <a:spcPct val="100000"/>
              </a:lnSpc>
              <a:spcBef>
                <a:spcPts val="800"/>
              </a:spcBef>
            </a:pPr>
            <a:r>
              <a:rPr lang="en-US" dirty="0" smtClean="0"/>
              <a:t>Creation of and choice of examples in add instructions</a:t>
            </a:r>
          </a:p>
          <a:p>
            <a:pPr lvl="1">
              <a:lnSpc>
                <a:spcPct val="100000"/>
              </a:lnSpc>
              <a:spcBef>
                <a:spcPts val="800"/>
              </a:spcBef>
            </a:pPr>
            <a:r>
              <a:rPr lang="en-US" dirty="0" err="1" smtClean="0"/>
              <a:t>Indexability</a:t>
            </a:r>
            <a:r>
              <a:rPr lang="en-US" dirty="0" smtClean="0"/>
              <a:t> of topics (print; </a:t>
            </a:r>
            <a:r>
              <a:rPr lang="en-US" dirty="0" err="1" smtClean="0"/>
              <a:t>WebDewey</a:t>
            </a:r>
            <a:r>
              <a:rPr lang="en-US" dirty="0" smtClean="0"/>
              <a:t>)</a:t>
            </a:r>
          </a:p>
          <a:p>
            <a:pPr lvl="1">
              <a:lnSpc>
                <a:spcPct val="100000"/>
              </a:lnSpc>
              <a:spcBef>
                <a:spcPts val="800"/>
              </a:spcBef>
            </a:pPr>
            <a:r>
              <a:rPr lang="en-US" dirty="0" smtClean="0"/>
              <a:t>Form of name for index entries</a:t>
            </a:r>
          </a:p>
        </p:txBody>
      </p:sp>
      <p:sp>
        <p:nvSpPr>
          <p:cNvPr id="3" name="Title 2"/>
          <p:cNvSpPr>
            <a:spLocks noGrp="1"/>
          </p:cNvSpPr>
          <p:nvPr>
            <p:ph type="title"/>
          </p:nvPr>
        </p:nvSpPr>
        <p:spPr/>
        <p:txBody>
          <a:bodyPr/>
          <a:lstStyle/>
          <a:p>
            <a:r>
              <a:rPr lang="en-US" dirty="0" smtClean="0">
                <a:cs typeface="Georgia" pitchFamily="18" charset="0"/>
              </a:rPr>
              <a:t>Literary warrant and the DDC</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000250"/>
            <a:ext cx="7772400" cy="2857500"/>
          </a:xfrm>
        </p:spPr>
        <p:txBody>
          <a:bodyPr>
            <a:noAutofit/>
          </a:bodyPr>
          <a:lstStyle/>
          <a:p>
            <a:pPr algn="ctr" eaLnBrk="1" hangingPunct="1">
              <a:spcBef>
                <a:spcPts val="600"/>
              </a:spcBef>
            </a:pPr>
            <a:r>
              <a:rPr lang="en-GB" sz="8000" dirty="0" smtClean="0">
                <a:latin typeface="Arial" pitchFamily="34" charset="0"/>
                <a:cs typeface="Arial" pitchFamily="34" charset="0"/>
              </a:rPr>
              <a:t>“Classification analytics”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CLC Redesign 2011-01">
  <a:themeElements>
    <a:clrScheme name="Custom 15">
      <a:dk1>
        <a:sysClr val="windowText" lastClr="000000"/>
      </a:dk1>
      <a:lt1>
        <a:srgbClr val="FFFFFF"/>
      </a:lt1>
      <a:dk2>
        <a:srgbClr val="455560"/>
      </a:dk2>
      <a:lt2>
        <a:srgbClr val="FFFFFF"/>
      </a:lt2>
      <a:accent1>
        <a:srgbClr val="2178B5"/>
      </a:accent1>
      <a:accent2>
        <a:srgbClr val="C52127"/>
      </a:accent2>
      <a:accent3>
        <a:srgbClr val="409A3C"/>
      </a:accent3>
      <a:accent4>
        <a:srgbClr val="5F4894"/>
      </a:accent4>
      <a:accent5>
        <a:srgbClr val="A9316F"/>
      </a:accent5>
      <a:accent6>
        <a:srgbClr val="FF7600"/>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appings-and-crosswalks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CLC Redesign 2011-01">
  <a:themeElements>
    <a:clrScheme name="OCLC">
      <a:dk1>
        <a:sysClr val="windowText" lastClr="000000"/>
      </a:dk1>
      <a:lt1>
        <a:srgbClr val="FFFFFF"/>
      </a:lt1>
      <a:dk2>
        <a:srgbClr val="455560"/>
      </a:dk2>
      <a:lt2>
        <a:srgbClr val="FFFFFF"/>
      </a:lt2>
      <a:accent1>
        <a:srgbClr val="2178B5"/>
      </a:accent1>
      <a:accent2>
        <a:srgbClr val="C52127"/>
      </a:accent2>
      <a:accent3>
        <a:srgbClr val="409A3C"/>
      </a:accent3>
      <a:accent4>
        <a:srgbClr val="5F4894"/>
      </a:accent4>
      <a:accent5>
        <a:srgbClr val="A9316F"/>
      </a:accent5>
      <a:accent6>
        <a:srgbClr val="FF7600"/>
      </a:accent6>
      <a:hlink>
        <a:srgbClr val="034EA2"/>
      </a:hlink>
      <a:folHlink>
        <a:srgbClr val="A931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C13F594A2FC74EADD29D0AF2FC40B8" ma:contentTypeVersion="0" ma:contentTypeDescription="Create a new document." ma:contentTypeScope="" ma:versionID="f6b9a7984d90970c0d0e973507f2746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666D8B9-669F-4142-B8FC-2F14E25C84FA}">
  <ds:schemaRefs>
    <ds:schemaRef ds:uri="http://schemas.microsoft.com/sharepoint/v3/contenttype/forms"/>
  </ds:schemaRefs>
</ds:datastoreItem>
</file>

<file path=customXml/itemProps2.xml><?xml version="1.0" encoding="utf-8"?>
<ds:datastoreItem xmlns:ds="http://schemas.openxmlformats.org/officeDocument/2006/customXml" ds:itemID="{4AC843D3-24B5-44CD-B3F2-6FF1341FC0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C5016AA-9342-4339-9ED0-35FD1E5A25AC}">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14866</TotalTime>
  <Words>2236</Words>
  <Application>Microsoft Office PowerPoint</Application>
  <PresentationFormat>On-screen Show (4:3)</PresentationFormat>
  <Paragraphs>453</Paragraphs>
  <Slides>29</Slides>
  <Notes>19</Notes>
  <HiddenSlides>2</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29</vt:i4>
      </vt:variant>
    </vt:vector>
  </HeadingPairs>
  <TitlesOfParts>
    <vt:vector size="38" baseType="lpstr">
      <vt:lpstr>Arial</vt:lpstr>
      <vt:lpstr>Calibri</vt:lpstr>
      <vt:lpstr>Georgia</vt:lpstr>
      <vt:lpstr>Myriad Web Pro</vt:lpstr>
      <vt:lpstr>Tahoma</vt:lpstr>
      <vt:lpstr>Wingdings</vt:lpstr>
      <vt:lpstr>OCLC Redesign 2011-01</vt:lpstr>
      <vt:lpstr>mappings-and-crosswalks </vt:lpstr>
      <vt:lpstr>1_OCLC Redesign 2011-01</vt:lpstr>
      <vt:lpstr>The Interplay of  Big Data, WorldCat,  and Dewey</vt:lpstr>
      <vt:lpstr>Roadmap</vt:lpstr>
      <vt:lpstr>Setting  the stage</vt:lpstr>
      <vt:lpstr>3 V’s of big data</vt:lpstr>
      <vt:lpstr>3 V’s of big data – cont.</vt:lpstr>
      <vt:lpstr>WorldCat as big data</vt:lpstr>
      <vt:lpstr>WorldCat as big data</vt:lpstr>
      <vt:lpstr>Literary warrant and the DDC</vt:lpstr>
      <vt:lpstr>“Classification analytics”</vt:lpstr>
      <vt:lpstr>Classified works</vt:lpstr>
      <vt:lpstr>Classified works: Expansion warranted (1)</vt:lpstr>
      <vt:lpstr>Classified works: Expansion warranted (2)</vt:lpstr>
      <vt:lpstr>Classified works: Reduction warranted (1)</vt:lpstr>
      <vt:lpstr>Classified works: Reduction warranted (2)</vt:lpstr>
      <vt:lpstr>Access points</vt:lpstr>
      <vt:lpstr>Access points:  Standing room  topics and literary warrant</vt:lpstr>
      <vt:lpstr>Access points:   Topics added to class description</vt:lpstr>
      <vt:lpstr>Trending topics</vt:lpstr>
      <vt:lpstr>Trending topics: Newly minted LCSHs (1) </vt:lpstr>
      <vt:lpstr>Trending topics: Newly minted LCSHs (2) </vt:lpstr>
      <vt:lpstr>Trending topics : Conferences</vt:lpstr>
      <vt:lpstr>Trending topics : Chapter/paper titles</vt:lpstr>
      <vt:lpstr>Trending topics : Newly minted LCSHs (3) </vt:lpstr>
      <vt:lpstr>(Non-)Trending topics : Newly minted LCSHs (4) </vt:lpstr>
      <vt:lpstr>Structure of discipline</vt:lpstr>
      <vt:lpstr>The Interplay of Big Data,  WorldCat, and Dewey</vt:lpstr>
      <vt:lpstr>Classified works: Expansion warranted (3)</vt:lpstr>
      <vt:lpstr>Classified works: Expansion warranted (4)</vt:lpstr>
      <vt:lpstr>(Non-)Trending topics : Newly minted LCSHs (5) </vt:lpstr>
    </vt:vector>
  </TitlesOfParts>
  <Manager>Jenny Johnson, Director, Branding and Creative Services</Manager>
  <Company>OCLC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show and example presentation slides using OCLC PowerPoint template</dc:title>
  <dc:creator>Mickey Hawk, Manager, Design</dc:creator>
  <cp:lastModifiedBy>Rebecca Green</cp:lastModifiedBy>
  <cp:revision>973</cp:revision>
  <cp:lastPrinted>2012-01-18T22:20:44Z</cp:lastPrinted>
  <dcterms:created xsi:type="dcterms:W3CDTF">2012-03-27T16:06:48Z</dcterms:created>
  <dcterms:modified xsi:type="dcterms:W3CDTF">2013-11-02T11:29:18Z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0x0101009EC13F594A2FC74EADD29D0AF2FC40B8</vt:lpwstr>
  </property>
</Properties>
</file>