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5"/>
  </p:notesMasterIdLst>
  <p:handoutMasterIdLst>
    <p:handoutMasterId r:id="rId26"/>
  </p:handoutMasterIdLst>
  <p:sldIdLst>
    <p:sldId id="488" r:id="rId5"/>
    <p:sldId id="489" r:id="rId6"/>
    <p:sldId id="490" r:id="rId7"/>
    <p:sldId id="491" r:id="rId8"/>
    <p:sldId id="511" r:id="rId9"/>
    <p:sldId id="493" r:id="rId10"/>
    <p:sldId id="494" r:id="rId11"/>
    <p:sldId id="495" r:id="rId12"/>
    <p:sldId id="515" r:id="rId13"/>
    <p:sldId id="514" r:id="rId14"/>
    <p:sldId id="507" r:id="rId15"/>
    <p:sldId id="509" r:id="rId16"/>
    <p:sldId id="513" r:id="rId17"/>
    <p:sldId id="510" r:id="rId18"/>
    <p:sldId id="501" r:id="rId19"/>
    <p:sldId id="502" r:id="rId20"/>
    <p:sldId id="503" r:id="rId21"/>
    <p:sldId id="504" r:id="rId22"/>
    <p:sldId id="505" r:id="rId23"/>
    <p:sldId id="506"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24">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key Hawk" initials="MLH" lastIdx="2" clrIdx="0"/>
  <p:cmAuthor id="1" name="hawkm" initials="MLH" lastIdx="4" clrIdx="1"/>
  <p:cmAuthor id="2" name="gaylordk" initials="g" lastIdx="1"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A9316F"/>
    <a:srgbClr val="419A3C"/>
    <a:srgbClr val="0B7CCB"/>
    <a:srgbClr val="FF7600"/>
    <a:srgbClr val="E18100"/>
    <a:srgbClr val="CCFF66"/>
    <a:srgbClr val="2F4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8"/>
    <p:restoredTop sz="75967" autoAdjust="0"/>
  </p:normalViewPr>
  <p:slideViewPr>
    <p:cSldViewPr snapToObjects="1" showGuides="1">
      <p:cViewPr varScale="1">
        <p:scale>
          <a:sx n="94" d="100"/>
          <a:sy n="94" d="100"/>
        </p:scale>
        <p:origin x="848" y="192"/>
      </p:cViewPr>
      <p:guideLst>
        <p:guide orient="horz" pos="624"/>
        <p:guide pos="2880"/>
      </p:guideLst>
    </p:cSldViewPr>
  </p:slid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commentAuthors" Target="commentAuthors.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D2590B96-037A-504A-977E-B6542BD6CBD5}" type="datetimeFigureOut">
              <a:rPr lang="en-US" smtClean="0"/>
              <a:pPr/>
              <a:t>5/18/16</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982E670E-6968-D546-96D3-BA97EA7DE81D}" type="slidenum">
              <a:rPr lang="en-US" smtClean="0"/>
              <a:pPr/>
              <a:t>‹#›</a:t>
            </a:fld>
            <a:endParaRPr lang="en-US" dirty="0"/>
          </a:p>
        </p:txBody>
      </p:sp>
    </p:spTree>
    <p:extLst>
      <p:ext uri="{BB962C8B-B14F-4D97-AF65-F5344CB8AC3E}">
        <p14:creationId xmlns:p14="http://schemas.microsoft.com/office/powerpoint/2010/main" val="13003255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B5C79E4-531B-094F-B0E0-0AB1940632EE}" type="datetimeFigureOut">
              <a:rPr lang="en-US" smtClean="0"/>
              <a:pPr/>
              <a:t>5/18/16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E921901-2D7D-404F-83CF-0310337D82A5}" type="slidenum">
              <a:rPr lang="en-US" smtClean="0"/>
              <a:pPr/>
              <a:t>‹#›</a:t>
            </a:fld>
            <a:endParaRPr lang="en-US" dirty="0"/>
          </a:p>
        </p:txBody>
      </p:sp>
    </p:spTree>
    <p:extLst>
      <p:ext uri="{BB962C8B-B14F-4D97-AF65-F5344CB8AC3E}">
        <p14:creationId xmlns:p14="http://schemas.microsoft.com/office/powerpoint/2010/main" val="26557502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a:t>
            </a:fld>
            <a:endParaRPr lang="en-US" dirty="0"/>
          </a:p>
        </p:txBody>
      </p:sp>
    </p:spTree>
    <p:extLst>
      <p:ext uri="{BB962C8B-B14F-4D97-AF65-F5344CB8AC3E}">
        <p14:creationId xmlns:p14="http://schemas.microsoft.com/office/powerpoint/2010/main" val="1395748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11</a:t>
            </a:fld>
            <a:endParaRPr lang="en-US" dirty="0"/>
          </a:p>
        </p:txBody>
      </p:sp>
    </p:spTree>
    <p:extLst>
      <p:ext uri="{BB962C8B-B14F-4D97-AF65-F5344CB8AC3E}">
        <p14:creationId xmlns:p14="http://schemas.microsoft.com/office/powerpoint/2010/main" val="2860060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extLst>
      <p:ext uri="{BB962C8B-B14F-4D97-AF65-F5344CB8AC3E}">
        <p14:creationId xmlns:p14="http://schemas.microsoft.com/office/powerpoint/2010/main" val="1942768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13</a:t>
            </a:fld>
            <a:endParaRPr lang="en-US" dirty="0"/>
          </a:p>
        </p:txBody>
      </p:sp>
    </p:spTree>
    <p:extLst>
      <p:ext uri="{BB962C8B-B14F-4D97-AF65-F5344CB8AC3E}">
        <p14:creationId xmlns:p14="http://schemas.microsoft.com/office/powerpoint/2010/main" val="1262098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14</a:t>
            </a:fld>
            <a:endParaRPr lang="en-US" dirty="0"/>
          </a:p>
        </p:txBody>
      </p:sp>
    </p:spTree>
    <p:extLst>
      <p:ext uri="{BB962C8B-B14F-4D97-AF65-F5344CB8AC3E}">
        <p14:creationId xmlns:p14="http://schemas.microsoft.com/office/powerpoint/2010/main" val="2561287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900" dirty="0"/>
              <a:t>	</a:t>
            </a:r>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15</a:t>
            </a:fld>
            <a:endParaRPr lang="en-US"/>
          </a:p>
        </p:txBody>
      </p:sp>
    </p:spTree>
    <p:extLst>
      <p:ext uri="{BB962C8B-B14F-4D97-AF65-F5344CB8AC3E}">
        <p14:creationId xmlns:p14="http://schemas.microsoft.com/office/powerpoint/2010/main" val="184566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sz="1900" dirty="0"/>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16</a:t>
            </a:fld>
            <a:endParaRPr lang="en-US"/>
          </a:p>
        </p:txBody>
      </p:sp>
    </p:spTree>
    <p:extLst>
      <p:ext uri="{BB962C8B-B14F-4D97-AF65-F5344CB8AC3E}">
        <p14:creationId xmlns:p14="http://schemas.microsoft.com/office/powerpoint/2010/main" val="4210039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17</a:t>
            </a:fld>
            <a:endParaRPr lang="en-US" dirty="0"/>
          </a:p>
        </p:txBody>
      </p:sp>
    </p:spTree>
    <p:extLst>
      <p:ext uri="{BB962C8B-B14F-4D97-AF65-F5344CB8AC3E}">
        <p14:creationId xmlns:p14="http://schemas.microsoft.com/office/powerpoint/2010/main" val="2011111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18</a:t>
            </a:fld>
            <a:endParaRPr lang="en-US" dirty="0"/>
          </a:p>
        </p:txBody>
      </p:sp>
    </p:spTree>
    <p:extLst>
      <p:ext uri="{BB962C8B-B14F-4D97-AF65-F5344CB8AC3E}">
        <p14:creationId xmlns:p14="http://schemas.microsoft.com/office/powerpoint/2010/main" val="3127914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19</a:t>
            </a:fld>
            <a:endParaRPr lang="en-US" dirty="0"/>
          </a:p>
        </p:txBody>
      </p:sp>
    </p:spTree>
    <p:extLst>
      <p:ext uri="{BB962C8B-B14F-4D97-AF65-F5344CB8AC3E}">
        <p14:creationId xmlns:p14="http://schemas.microsoft.com/office/powerpoint/2010/main" val="142239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862B2F6-5FB6-44E3-B0F5-8178F38C8C20}" type="slidenum">
              <a:rPr lang="en-US" smtClean="0"/>
              <a:pPr/>
              <a:t>20</a:t>
            </a:fld>
            <a:endParaRPr lang="en-US" dirty="0" smtClean="0"/>
          </a:p>
        </p:txBody>
      </p:sp>
      <p:sp>
        <p:nvSpPr>
          <p:cNvPr id="7475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4" tIns="48327" rIns="96654" bIns="48327" anchor="b"/>
          <a:lstStyle/>
          <a:p>
            <a:pPr algn="r">
              <a:lnSpc>
                <a:spcPct val="100000"/>
              </a:lnSpc>
              <a:spcBef>
                <a:spcPct val="0"/>
              </a:spcBef>
            </a:pPr>
            <a:fld id="{48B8872B-814D-4FC3-B0AE-07971E9DA4B7}" type="slidenum">
              <a:rPr lang="en-US" sz="1100"/>
              <a:pPr algn="r">
                <a:lnSpc>
                  <a:spcPct val="100000"/>
                </a:lnSpc>
                <a:spcBef>
                  <a:spcPct val="0"/>
                </a:spcBef>
              </a:pPr>
              <a:t>20</a:t>
            </a:fld>
            <a:endParaRPr lang="en-US" sz="1100" dirty="0"/>
          </a:p>
        </p:txBody>
      </p:sp>
      <p:sp>
        <p:nvSpPr>
          <p:cNvPr id="74756"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4" tIns="48327" rIns="96654" bIns="48327" anchor="b"/>
          <a:lstStyle/>
          <a:p>
            <a:pPr algn="r">
              <a:spcBef>
                <a:spcPct val="0"/>
              </a:spcBef>
            </a:pPr>
            <a:fld id="{4D776AF4-FF0E-4505-99A7-F436A73BCF1F}" type="slidenum">
              <a:rPr lang="en-US" sz="1100">
                <a:solidFill>
                  <a:srgbClr val="000000"/>
                </a:solidFill>
                <a:latin typeface="Arial" charset="0"/>
              </a:rPr>
              <a:pPr algn="r">
                <a:spcBef>
                  <a:spcPct val="0"/>
                </a:spcBef>
              </a:pPr>
              <a:t>20</a:t>
            </a:fld>
            <a:endParaRPr lang="en-US" sz="1100" dirty="0">
              <a:solidFill>
                <a:srgbClr val="000000"/>
              </a:solidFill>
              <a:latin typeface="Arial" charset="0"/>
            </a:endParaRPr>
          </a:p>
        </p:txBody>
      </p:sp>
      <p:sp>
        <p:nvSpPr>
          <p:cNvPr id="7475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54" tIns="48327" rIns="96654" bIns="48327" anchor="b"/>
          <a:lstStyle/>
          <a:p>
            <a:pPr algn="r">
              <a:spcBef>
                <a:spcPct val="0"/>
              </a:spcBef>
            </a:pPr>
            <a:fld id="{623976AC-250A-4732-AC72-351F5946D719}" type="slidenum">
              <a:rPr lang="en-US" sz="1100">
                <a:solidFill>
                  <a:srgbClr val="000000"/>
                </a:solidFill>
                <a:latin typeface="Arial" charset="0"/>
                <a:cs typeface="Arial" charset="0"/>
              </a:rPr>
              <a:pPr algn="r">
                <a:spcBef>
                  <a:spcPct val="0"/>
                </a:spcBef>
              </a:pPr>
              <a:t>20</a:t>
            </a:fld>
            <a:endParaRPr lang="en-US" sz="1100" dirty="0">
              <a:solidFill>
                <a:srgbClr val="000000"/>
              </a:solidFill>
              <a:latin typeface="Arial" charset="0"/>
              <a:cs typeface="Arial" charset="0"/>
            </a:endParaRPr>
          </a:p>
        </p:txBody>
      </p:sp>
      <p:sp>
        <p:nvSpPr>
          <p:cNvPr id="74758" name="Rectangle 7"/>
          <p:cNvSpPr>
            <a:spLocks noGrp="1" noRot="1" noChangeAspect="1" noChangeArrowheads="1" noTextEdit="1"/>
          </p:cNvSpPr>
          <p:nvPr>
            <p:ph type="sldImg"/>
          </p:nvPr>
        </p:nvSpPr>
        <p:spPr>
          <a:xfrm>
            <a:off x="1301750" y="306388"/>
            <a:ext cx="4711700" cy="3533775"/>
          </a:xfrm>
          <a:ln/>
        </p:spPr>
      </p:sp>
      <p:sp>
        <p:nvSpPr>
          <p:cNvPr id="74759" name="Rectangle 8"/>
          <p:cNvSpPr>
            <a:spLocks noGrp="1" noChangeArrowheads="1"/>
          </p:cNvSpPr>
          <p:nvPr>
            <p:ph type="body" idx="1"/>
          </p:nvPr>
        </p:nvSpPr>
        <p:spPr>
          <a:noFill/>
          <a:ln/>
        </p:spPr>
        <p:txBody>
          <a:bodyPr/>
          <a:lstStyle/>
          <a:p>
            <a:endParaRPr lang="en-US" sz="1900" b="1" dirty="0" smtClean="0">
              <a:latin typeface="Arial" charset="0"/>
            </a:endParaRPr>
          </a:p>
        </p:txBody>
      </p:sp>
    </p:spTree>
    <p:extLst>
      <p:ext uri="{BB962C8B-B14F-4D97-AF65-F5344CB8AC3E}">
        <p14:creationId xmlns:p14="http://schemas.microsoft.com/office/powerpoint/2010/main" val="2174712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The OCLC cooperative’s governance structure:	 </a:t>
            </a:r>
          </a:p>
          <a:p>
            <a:endParaRPr lang="en-US" sz="1300" dirty="0" smtClean="0"/>
          </a:p>
          <a:p>
            <a:r>
              <a:rPr lang="en-US" sz="1300" dirty="0" smtClean="0"/>
              <a:t>A member of the OCLC cooperative is any library, archive or museum that contractually agrees to contribute intellectual content to the OCLC cooperative or share resources with it. 	</a:t>
            </a:r>
          </a:p>
          <a:p>
            <a:endParaRPr lang="en-US" sz="1300" dirty="0" smtClean="0"/>
          </a:p>
          <a:p>
            <a:r>
              <a:rPr lang="en-US" sz="1300" dirty="0" smtClean="0"/>
              <a:t>Staff of OCLC members can participate in governance of the OCLC cooperative through one of three Regional Councils: Asia Pacific; Europe, the Middle East and Africa (EMEA); or the Americas. </a:t>
            </a:r>
          </a:p>
          <a:p>
            <a:endParaRPr lang="en-US" sz="1300" dirty="0" smtClean="0"/>
          </a:p>
          <a:p>
            <a:r>
              <a:rPr lang="en-US" sz="1300" dirty="0" smtClean="0"/>
              <a:t>The members of the Regional Councils elect delegates to represent members in their respective regions to OCLC Global Council. Global Council delegates in turn elect six members of the OCLC Board of Trustees.</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extLst>
      <p:ext uri="{BB962C8B-B14F-4D97-AF65-F5344CB8AC3E}">
        <p14:creationId xmlns:p14="http://schemas.microsoft.com/office/powerpoint/2010/main" val="3571425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extLst>
      <p:ext uri="{BB962C8B-B14F-4D97-AF65-F5344CB8AC3E}">
        <p14:creationId xmlns:p14="http://schemas.microsoft.com/office/powerpoint/2010/main" val="3268666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5</a:t>
            </a:fld>
            <a:endParaRPr lang="en-US"/>
          </a:p>
        </p:txBody>
      </p:sp>
    </p:spTree>
    <p:extLst>
      <p:ext uri="{BB962C8B-B14F-4D97-AF65-F5344CB8AC3E}">
        <p14:creationId xmlns:p14="http://schemas.microsoft.com/office/powerpoint/2010/main" val="207510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6</a:t>
            </a:fld>
            <a:endParaRPr lang="en-US" dirty="0"/>
          </a:p>
        </p:txBody>
      </p:sp>
    </p:spTree>
    <p:extLst>
      <p:ext uri="{BB962C8B-B14F-4D97-AF65-F5344CB8AC3E}">
        <p14:creationId xmlns:p14="http://schemas.microsoft.com/office/powerpoint/2010/main" val="338373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7</a:t>
            </a:fld>
            <a:endParaRPr lang="en-US" dirty="0"/>
          </a:p>
        </p:txBody>
      </p:sp>
    </p:spTree>
    <p:extLst>
      <p:ext uri="{BB962C8B-B14F-4D97-AF65-F5344CB8AC3E}">
        <p14:creationId xmlns:p14="http://schemas.microsoft.com/office/powerpoint/2010/main" val="4012567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a:t>
            </a:r>
            <a:r>
              <a:rPr lang="en-US" baseline="0" dirty="0" smtClean="0"/>
              <a:t> the</a:t>
            </a:r>
            <a:r>
              <a:rPr lang="en-US" dirty="0" smtClean="0"/>
              <a:t> ARC Executive Committee,</a:t>
            </a:r>
            <a:r>
              <a:rPr lang="en-US" baseline="0" dirty="0" smtClean="0"/>
              <a:t> we have the Chair, Vice Chair/Chair-Elect, Secretary and 4 Members-at-Large (1 from Canada, 1 from Latin America and the Caribbean, and 2 from the U.S.). In 2013, members in the Americas approved changed to the bylaws—now members of the ARC Executive Committee will also serve on Global Council. </a:t>
            </a:r>
          </a:p>
        </p:txBody>
      </p:sp>
      <p:sp>
        <p:nvSpPr>
          <p:cNvPr id="4" name="Slide Number Placeholder 3"/>
          <p:cNvSpPr>
            <a:spLocks noGrp="1"/>
          </p:cNvSpPr>
          <p:nvPr>
            <p:ph type="sldNum" sz="quarter" idx="10"/>
          </p:nvPr>
        </p:nvSpPr>
        <p:spPr/>
        <p:txBody>
          <a:bodyPr/>
          <a:lstStyle/>
          <a:p>
            <a:fld id="{AE921901-2D7D-404F-83CF-0310337D82A5}" type="slidenum">
              <a:rPr lang="en-US" smtClean="0"/>
              <a:pPr/>
              <a:t>8</a:t>
            </a:fld>
            <a:endParaRPr lang="en-US" dirty="0"/>
          </a:p>
        </p:txBody>
      </p:sp>
    </p:spTree>
    <p:extLst>
      <p:ext uri="{BB962C8B-B14F-4D97-AF65-F5344CB8AC3E}">
        <p14:creationId xmlns:p14="http://schemas.microsoft.com/office/powerpoint/2010/main" val="1713619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BB9D42-60D8-4FEB-9FA6-DC5A09981230}" type="slidenum">
              <a:rPr lang="en-US" smtClean="0"/>
              <a:pPr>
                <a:defRPr/>
              </a:pPr>
              <a:t>9</a:t>
            </a:fld>
            <a:endParaRPr lang="en-US"/>
          </a:p>
        </p:txBody>
      </p:sp>
    </p:spTree>
    <p:extLst>
      <p:ext uri="{BB962C8B-B14F-4D97-AF65-F5344CB8AC3E}">
        <p14:creationId xmlns:p14="http://schemas.microsoft.com/office/powerpoint/2010/main" val="4076130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10</a:t>
            </a:fld>
            <a:endParaRPr lang="en-US" dirty="0"/>
          </a:p>
        </p:txBody>
      </p:sp>
    </p:spTree>
    <p:extLst>
      <p:ext uri="{BB962C8B-B14F-4D97-AF65-F5344CB8AC3E}">
        <p14:creationId xmlns:p14="http://schemas.microsoft.com/office/powerpoint/2010/main" val="27504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5"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nvGrpSpPr>
          <p:cNvPr id="11"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10"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11"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dirty="0">
                <a:solidFill>
                  <a:schemeClr val="lt1"/>
                </a:solidFill>
                <a:latin typeface="+mn-lt"/>
                <a:ea typeface="+mn-ea"/>
                <a:cs typeface="+mn-cs"/>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pPr/>
              <a:t>5/18/16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8857F2-102E-5148-ADF3-C396FE20EBDD}" type="slidenum">
              <a:rPr lang="en-US" smtClean="0"/>
              <a:pPr/>
              <a:t>‹#›</a:t>
            </a:fld>
            <a:endParaRPr lang="en-US" dirty="0"/>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Grid-Up to 9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Picture Placeholder 6"/>
          <p:cNvSpPr>
            <a:spLocks noGrp="1" noChangeAspect="1"/>
          </p:cNvSpPr>
          <p:nvPr>
            <p:ph type="pic" sz="quarter" idx="10"/>
          </p:nvPr>
        </p:nvSpPr>
        <p:spPr>
          <a:xfrm>
            <a:off x="4572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32" name="Text Placeholder 31"/>
          <p:cNvSpPr>
            <a:spLocks noGrp="1"/>
          </p:cNvSpPr>
          <p:nvPr>
            <p:ph type="body" sz="quarter" idx="13"/>
          </p:nvPr>
        </p:nvSpPr>
        <p:spPr>
          <a:xfrm>
            <a:off x="1676400" y="990601"/>
            <a:ext cx="1371600" cy="609600"/>
          </a:xfrm>
        </p:spPr>
        <p:txBody>
          <a:bodyPr>
            <a:normAutofit/>
          </a:bodyPr>
          <a:lstStyle>
            <a:lvl1pPr>
              <a:buNone/>
              <a:defRPr/>
            </a:lvl1pPr>
            <a:lvl5pPr marL="0" indent="0">
              <a:buNone/>
              <a:defRPr sz="1600" baseline="0"/>
            </a:lvl5pPr>
          </a:lstStyle>
          <a:p>
            <a:pPr lvl="4"/>
            <a:endParaRPr lang="en-US" dirty="0"/>
          </a:p>
        </p:txBody>
      </p:sp>
      <p:sp>
        <p:nvSpPr>
          <p:cNvPr id="33" name="Text Placeholder 31"/>
          <p:cNvSpPr>
            <a:spLocks noGrp="1"/>
          </p:cNvSpPr>
          <p:nvPr>
            <p:ph type="body" sz="quarter" idx="14"/>
          </p:nvPr>
        </p:nvSpPr>
        <p:spPr>
          <a:xfrm>
            <a:off x="1676400" y="1676399"/>
            <a:ext cx="1371600" cy="762001"/>
          </a:xfrm>
        </p:spPr>
        <p:txBody>
          <a:bodyPr>
            <a:normAutofit/>
          </a:bodyPr>
          <a:lstStyle>
            <a:lvl1pPr>
              <a:buNone/>
              <a:defRPr/>
            </a:lvl1pPr>
            <a:lvl5pPr marL="0" indent="0">
              <a:buNone/>
              <a:defRPr sz="1400" i="1" baseline="0"/>
            </a:lvl5pPr>
          </a:lstStyle>
          <a:p>
            <a:pPr lvl="4"/>
            <a:endParaRPr lang="en-US" dirty="0"/>
          </a:p>
        </p:txBody>
      </p:sp>
      <p:sp>
        <p:nvSpPr>
          <p:cNvPr id="34" name="Picture Placeholder 6"/>
          <p:cNvSpPr>
            <a:spLocks noGrp="1" noChangeAspect="1"/>
          </p:cNvSpPr>
          <p:nvPr>
            <p:ph type="pic" sz="quarter" idx="15"/>
          </p:nvPr>
        </p:nvSpPr>
        <p:spPr>
          <a:xfrm>
            <a:off x="4572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35" name="Text Placeholder 31"/>
          <p:cNvSpPr>
            <a:spLocks noGrp="1"/>
          </p:cNvSpPr>
          <p:nvPr>
            <p:ph type="body" sz="quarter" idx="16"/>
          </p:nvPr>
        </p:nvSpPr>
        <p:spPr>
          <a:xfrm>
            <a:off x="1676400" y="2743200"/>
            <a:ext cx="1371600" cy="609600"/>
          </a:xfrm>
        </p:spPr>
        <p:txBody>
          <a:bodyPr>
            <a:normAutofit/>
          </a:bodyPr>
          <a:lstStyle>
            <a:lvl1pPr>
              <a:buNone/>
              <a:defRPr/>
            </a:lvl1pPr>
            <a:lvl5pPr marL="0" indent="0">
              <a:buNone/>
              <a:defRPr sz="1600" baseline="0"/>
            </a:lvl5pPr>
          </a:lstStyle>
          <a:p>
            <a:pPr lvl="4"/>
            <a:endParaRPr lang="en-US" dirty="0"/>
          </a:p>
        </p:txBody>
      </p:sp>
      <p:sp>
        <p:nvSpPr>
          <p:cNvPr id="36" name="Text Placeholder 31"/>
          <p:cNvSpPr>
            <a:spLocks noGrp="1"/>
          </p:cNvSpPr>
          <p:nvPr>
            <p:ph type="body" sz="quarter" idx="17"/>
          </p:nvPr>
        </p:nvSpPr>
        <p:spPr>
          <a:xfrm>
            <a:off x="1676400" y="3428998"/>
            <a:ext cx="1371600" cy="762001"/>
          </a:xfrm>
        </p:spPr>
        <p:txBody>
          <a:bodyPr>
            <a:normAutofit/>
          </a:bodyPr>
          <a:lstStyle>
            <a:lvl1pPr>
              <a:buNone/>
              <a:defRPr/>
            </a:lvl1pPr>
            <a:lvl5pPr marL="0" indent="0">
              <a:buNone/>
              <a:defRPr sz="1400" i="1" baseline="0"/>
            </a:lvl5pPr>
          </a:lstStyle>
          <a:p>
            <a:pPr lvl="4"/>
            <a:endParaRPr lang="en-US" dirty="0"/>
          </a:p>
        </p:txBody>
      </p:sp>
      <p:sp>
        <p:nvSpPr>
          <p:cNvPr id="37" name="Picture Placeholder 6"/>
          <p:cNvSpPr>
            <a:spLocks noGrp="1" noChangeAspect="1"/>
          </p:cNvSpPr>
          <p:nvPr>
            <p:ph type="pic" sz="quarter" idx="18"/>
          </p:nvPr>
        </p:nvSpPr>
        <p:spPr>
          <a:xfrm>
            <a:off x="4572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38" name="Text Placeholder 31"/>
          <p:cNvSpPr>
            <a:spLocks noGrp="1"/>
          </p:cNvSpPr>
          <p:nvPr>
            <p:ph type="body" sz="quarter" idx="19" hasCustomPrompt="1"/>
          </p:nvPr>
        </p:nvSpPr>
        <p:spPr>
          <a:xfrm>
            <a:off x="16764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39" name="Text Placeholder 31"/>
          <p:cNvSpPr>
            <a:spLocks noGrp="1"/>
          </p:cNvSpPr>
          <p:nvPr>
            <p:ph type="body" sz="quarter" idx="20" hasCustomPrompt="1"/>
          </p:nvPr>
        </p:nvSpPr>
        <p:spPr>
          <a:xfrm>
            <a:off x="16764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76" name="Picture Placeholder 6"/>
          <p:cNvSpPr>
            <a:spLocks noGrp="1" noChangeAspect="1"/>
          </p:cNvSpPr>
          <p:nvPr>
            <p:ph type="pic" sz="quarter" idx="21"/>
          </p:nvPr>
        </p:nvSpPr>
        <p:spPr>
          <a:xfrm>
            <a:off x="32766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77" name="Text Placeholder 31"/>
          <p:cNvSpPr>
            <a:spLocks noGrp="1"/>
          </p:cNvSpPr>
          <p:nvPr>
            <p:ph type="body" sz="quarter" idx="22" hasCustomPrompt="1"/>
          </p:nvPr>
        </p:nvSpPr>
        <p:spPr>
          <a:xfrm>
            <a:off x="4495800" y="990601"/>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78" name="Text Placeholder 31"/>
          <p:cNvSpPr>
            <a:spLocks noGrp="1"/>
          </p:cNvSpPr>
          <p:nvPr>
            <p:ph type="body" sz="quarter" idx="23" hasCustomPrompt="1"/>
          </p:nvPr>
        </p:nvSpPr>
        <p:spPr>
          <a:xfrm>
            <a:off x="4495800" y="1676399"/>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79" name="Picture Placeholder 6"/>
          <p:cNvSpPr>
            <a:spLocks noGrp="1" noChangeAspect="1"/>
          </p:cNvSpPr>
          <p:nvPr>
            <p:ph type="pic" sz="quarter" idx="24"/>
          </p:nvPr>
        </p:nvSpPr>
        <p:spPr>
          <a:xfrm>
            <a:off x="32766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80" name="Text Placeholder 31"/>
          <p:cNvSpPr>
            <a:spLocks noGrp="1"/>
          </p:cNvSpPr>
          <p:nvPr>
            <p:ph type="body" sz="quarter" idx="25" hasCustomPrompt="1"/>
          </p:nvPr>
        </p:nvSpPr>
        <p:spPr>
          <a:xfrm>
            <a:off x="4495800" y="27432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1" name="Text Placeholder 31"/>
          <p:cNvSpPr>
            <a:spLocks noGrp="1"/>
          </p:cNvSpPr>
          <p:nvPr>
            <p:ph type="body" sz="quarter" idx="26" hasCustomPrompt="1"/>
          </p:nvPr>
        </p:nvSpPr>
        <p:spPr>
          <a:xfrm>
            <a:off x="4495800" y="34289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2" name="Picture Placeholder 6"/>
          <p:cNvSpPr>
            <a:spLocks noGrp="1" noChangeAspect="1"/>
          </p:cNvSpPr>
          <p:nvPr>
            <p:ph type="pic" sz="quarter" idx="27"/>
          </p:nvPr>
        </p:nvSpPr>
        <p:spPr>
          <a:xfrm>
            <a:off x="32766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83" name="Text Placeholder 31"/>
          <p:cNvSpPr>
            <a:spLocks noGrp="1"/>
          </p:cNvSpPr>
          <p:nvPr>
            <p:ph type="body" sz="quarter" idx="28" hasCustomPrompt="1"/>
          </p:nvPr>
        </p:nvSpPr>
        <p:spPr>
          <a:xfrm>
            <a:off x="44958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4" name="Text Placeholder 31"/>
          <p:cNvSpPr>
            <a:spLocks noGrp="1"/>
          </p:cNvSpPr>
          <p:nvPr>
            <p:ph type="body" sz="quarter" idx="29" hasCustomPrompt="1"/>
          </p:nvPr>
        </p:nvSpPr>
        <p:spPr>
          <a:xfrm>
            <a:off x="44958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5" name="Picture Placeholder 6"/>
          <p:cNvSpPr>
            <a:spLocks noGrp="1" noChangeAspect="1"/>
          </p:cNvSpPr>
          <p:nvPr>
            <p:ph type="pic" sz="quarter" idx="30"/>
          </p:nvPr>
        </p:nvSpPr>
        <p:spPr>
          <a:xfrm>
            <a:off x="6096000" y="990601"/>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86" name="Text Placeholder 31"/>
          <p:cNvSpPr>
            <a:spLocks noGrp="1"/>
          </p:cNvSpPr>
          <p:nvPr>
            <p:ph type="body" sz="quarter" idx="31" hasCustomPrompt="1"/>
          </p:nvPr>
        </p:nvSpPr>
        <p:spPr>
          <a:xfrm>
            <a:off x="7315200" y="990601"/>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87" name="Text Placeholder 31"/>
          <p:cNvSpPr>
            <a:spLocks noGrp="1"/>
          </p:cNvSpPr>
          <p:nvPr>
            <p:ph type="body" sz="quarter" idx="32" hasCustomPrompt="1"/>
          </p:nvPr>
        </p:nvSpPr>
        <p:spPr>
          <a:xfrm>
            <a:off x="7315200" y="1676399"/>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88" name="Picture Placeholder 6"/>
          <p:cNvSpPr>
            <a:spLocks noGrp="1" noChangeAspect="1"/>
          </p:cNvSpPr>
          <p:nvPr>
            <p:ph type="pic" sz="quarter" idx="33"/>
          </p:nvPr>
        </p:nvSpPr>
        <p:spPr>
          <a:xfrm>
            <a:off x="6096000" y="27432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89" name="Text Placeholder 31"/>
          <p:cNvSpPr>
            <a:spLocks noGrp="1"/>
          </p:cNvSpPr>
          <p:nvPr>
            <p:ph type="body" sz="quarter" idx="34" hasCustomPrompt="1"/>
          </p:nvPr>
        </p:nvSpPr>
        <p:spPr>
          <a:xfrm>
            <a:off x="7315200" y="27432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90" name="Text Placeholder 31"/>
          <p:cNvSpPr>
            <a:spLocks noGrp="1"/>
          </p:cNvSpPr>
          <p:nvPr>
            <p:ph type="body" sz="quarter" idx="35" hasCustomPrompt="1"/>
          </p:nvPr>
        </p:nvSpPr>
        <p:spPr>
          <a:xfrm>
            <a:off x="7315200" y="34289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
        <p:nvSpPr>
          <p:cNvPr id="91" name="Picture Placeholder 6"/>
          <p:cNvSpPr>
            <a:spLocks noGrp="1" noChangeAspect="1"/>
          </p:cNvSpPr>
          <p:nvPr>
            <p:ph type="pic" sz="quarter" idx="36"/>
          </p:nvPr>
        </p:nvSpPr>
        <p:spPr>
          <a:xfrm>
            <a:off x="6096000" y="4495800"/>
            <a:ext cx="1166283" cy="14478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ormAutofit/>
          </a:bodyPr>
          <a:lstStyle>
            <a:lvl1pPr>
              <a:buNone/>
              <a:defRPr sz="1800"/>
            </a:lvl1pPr>
          </a:lstStyle>
          <a:p>
            <a:endParaRPr lang="en-US"/>
          </a:p>
        </p:txBody>
      </p:sp>
      <p:sp>
        <p:nvSpPr>
          <p:cNvPr id="92" name="Text Placeholder 31"/>
          <p:cNvSpPr>
            <a:spLocks noGrp="1"/>
          </p:cNvSpPr>
          <p:nvPr>
            <p:ph type="body" sz="quarter" idx="37" hasCustomPrompt="1"/>
          </p:nvPr>
        </p:nvSpPr>
        <p:spPr>
          <a:xfrm>
            <a:off x="7315200" y="4495800"/>
            <a:ext cx="1371600" cy="609600"/>
          </a:xfrm>
        </p:spPr>
        <p:txBody>
          <a:bodyPr>
            <a:normAutofit/>
          </a:bodyPr>
          <a:lstStyle>
            <a:lvl1pPr>
              <a:buNone/>
              <a:defRPr/>
            </a:lvl1pPr>
            <a:lvl5pPr marL="0" indent="0">
              <a:buNone/>
              <a:defRPr sz="1600" baseline="0"/>
            </a:lvl5pPr>
          </a:lstStyle>
          <a:p>
            <a:pPr lvl="4"/>
            <a:r>
              <a:rPr lang="en-US" dirty="0" smtClean="0"/>
              <a:t>First name</a:t>
            </a:r>
            <a:br>
              <a:rPr lang="en-US" dirty="0" smtClean="0"/>
            </a:br>
            <a:r>
              <a:rPr lang="en-US" dirty="0" smtClean="0"/>
              <a:t>Last name</a:t>
            </a:r>
            <a:endParaRPr lang="en-US" dirty="0"/>
          </a:p>
        </p:txBody>
      </p:sp>
      <p:sp>
        <p:nvSpPr>
          <p:cNvPr id="93" name="Text Placeholder 31"/>
          <p:cNvSpPr>
            <a:spLocks noGrp="1"/>
          </p:cNvSpPr>
          <p:nvPr>
            <p:ph type="body" sz="quarter" idx="38" hasCustomPrompt="1"/>
          </p:nvPr>
        </p:nvSpPr>
        <p:spPr>
          <a:xfrm>
            <a:off x="7315200" y="5181598"/>
            <a:ext cx="1371600" cy="762001"/>
          </a:xfrm>
        </p:spPr>
        <p:txBody>
          <a:bodyPr>
            <a:normAutofit/>
          </a:bodyPr>
          <a:lstStyle>
            <a:lvl1pPr>
              <a:buNone/>
              <a:defRPr/>
            </a:lvl1pPr>
            <a:lvl5pPr marL="0" indent="0">
              <a:buNone/>
              <a:defRPr sz="1400" i="1" baseline="0"/>
            </a:lvl5pPr>
          </a:lstStyle>
          <a:p>
            <a:pPr lvl="4"/>
            <a:r>
              <a:rPr lang="en-US" dirty="0" smtClean="0"/>
              <a:t>Title or Institution</a:t>
            </a:r>
            <a:endParaRPr 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theme" Target="../theme/theme1.xml"/><Relationship Id="rId40" Type="http://schemas.openxmlformats.org/officeDocument/2006/relationships/image" Target="../media/image1.jpeg"/><Relationship Id="rId41"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OCLC_GLOBAL_COUNCIL_CMYK_LG.jpg"/>
          <p:cNvPicPr>
            <a:picLocks noChangeAspect="1"/>
          </p:cNvPicPr>
          <p:nvPr userDrawn="1"/>
        </p:nvPicPr>
        <p:blipFill>
          <a:blip r:embed="rId40" cstate="print"/>
          <a:stretch>
            <a:fillRect/>
          </a:stretch>
        </p:blipFill>
        <p:spPr>
          <a:xfrm>
            <a:off x="239866" y="6304643"/>
            <a:ext cx="1819158" cy="477157"/>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793BC21B-894E-AB42-B567-820E81E1B58F}" type="datetimeFigureOut">
              <a:rPr lang="en-US" smtClean="0"/>
              <a:pPr/>
              <a:t>5/18/16</a:t>
            </a:fld>
            <a:endParaRPr lang="en-US" dirty="0"/>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endParaRPr lang="en-US" dirty="0"/>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fld id="{818857F2-102E-5148-ADF3-C396FE20EBDD}" type="slidenum">
              <a:rPr lang="en-US" smtClean="0"/>
              <a:pPr/>
              <a:t>‹#›</a:t>
            </a:fld>
            <a:endParaRPr lang="en-US" dirty="0"/>
          </a:p>
        </p:txBody>
      </p:sp>
      <p:cxnSp>
        <p:nvCxnSpPr>
          <p:cNvPr id="11" name="Straight Connector 10"/>
          <p:cNvCxnSpPr/>
          <p:nvPr userDrawn="1"/>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2" name="Picture 2"/>
          <p:cNvPicPr>
            <a:picLocks noChangeAspect="1" noChangeArrowheads="1"/>
          </p:cNvPicPr>
          <p:nvPr userDrawn="1"/>
        </p:nvPicPr>
        <p:blipFill>
          <a:blip r:embed="rId41" cstate="print"/>
          <a:srcRect/>
          <a:stretch>
            <a:fillRect/>
          </a:stretch>
        </p:blipFill>
        <p:spPr bwMode="auto">
          <a:xfrm>
            <a:off x="2711865" y="6337694"/>
            <a:ext cx="5974934" cy="43503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2" r:id="rId1"/>
    <p:sldLayoutId id="2147483690" r:id="rId2"/>
    <p:sldLayoutId id="2147483687" r:id="rId3"/>
    <p:sldLayoutId id="2147483701" r:id="rId4"/>
    <p:sldLayoutId id="2147483713" r:id="rId5"/>
    <p:sldLayoutId id="2147483731" r:id="rId6"/>
    <p:sldLayoutId id="2147483715" r:id="rId7"/>
    <p:sldLayoutId id="2147483730" r:id="rId8"/>
    <p:sldLayoutId id="2147483733" r:id="rId9"/>
    <p:sldLayoutId id="2147483707" r:id="rId10"/>
    <p:sldLayoutId id="2147483683" r:id="rId11"/>
    <p:sldLayoutId id="2147483682" r:id="rId12"/>
    <p:sldLayoutId id="2147483709" r:id="rId13"/>
    <p:sldLayoutId id="2147483711" r:id="rId14"/>
    <p:sldLayoutId id="2147483712" r:id="rId15"/>
    <p:sldLayoutId id="2147483703" r:id="rId16"/>
    <p:sldLayoutId id="2147483663" r:id="rId17"/>
    <p:sldLayoutId id="2147483668" r:id="rId18"/>
    <p:sldLayoutId id="2147483710" r:id="rId19"/>
    <p:sldLayoutId id="2147483716" r:id="rId20"/>
    <p:sldLayoutId id="2147483704" r:id="rId21"/>
    <p:sldLayoutId id="2147483705" r:id="rId22"/>
    <p:sldLayoutId id="2147483706" r:id="rId23"/>
    <p:sldLayoutId id="2147483702" r:id="rId24"/>
    <p:sldLayoutId id="2147483724" r:id="rId25"/>
    <p:sldLayoutId id="2147483717" r:id="rId26"/>
    <p:sldLayoutId id="2147483725" r:id="rId27"/>
    <p:sldLayoutId id="2147483721" r:id="rId28"/>
    <p:sldLayoutId id="2147483719" r:id="rId29"/>
    <p:sldLayoutId id="2147483691" r:id="rId30"/>
    <p:sldLayoutId id="2147483723" r:id="rId31"/>
    <p:sldLayoutId id="2147483718" r:id="rId32"/>
    <p:sldLayoutId id="2147483726" r:id="rId33"/>
    <p:sldLayoutId id="2147483722" r:id="rId34"/>
    <p:sldLayoutId id="2147483720" r:id="rId35"/>
    <p:sldLayoutId id="2147483727" r:id="rId36"/>
    <p:sldLayoutId id="2147483728" r:id="rId37"/>
    <p:sldLayoutId id="2147483729" r:id="rId38"/>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8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Lucida Grande"/>
        <a:buChar char="–"/>
        <a:defRPr sz="24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Lucida Grande"/>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mtClean="0"/>
              <a:t>The Voice of Members </a:t>
            </a:r>
            <a:br>
              <a:rPr lang="en-US" smtClean="0"/>
            </a:br>
            <a:r>
              <a:rPr lang="en-US" smtClean="0"/>
              <a:t>in the Americas</a:t>
            </a:r>
            <a:endParaRPr lang="en-US" dirty="0"/>
          </a:p>
        </p:txBody>
      </p:sp>
      <p:sp>
        <p:nvSpPr>
          <p:cNvPr id="15" name="Subtitle 14"/>
          <p:cNvSpPr>
            <a:spLocks noGrp="1"/>
          </p:cNvSpPr>
          <p:nvPr>
            <p:ph type="subTitle" idx="1"/>
          </p:nvPr>
        </p:nvSpPr>
        <p:spPr/>
        <p:txBody>
          <a:bodyPr>
            <a:normAutofit lnSpcReduction="10000"/>
          </a:bodyPr>
          <a:lstStyle/>
          <a:p>
            <a:r>
              <a:rPr lang="en-US" dirty="0" smtClean="0"/>
              <a:t>OCLC Americas Regional Council:</a:t>
            </a:r>
            <a:endParaRPr lang="en-US" dirty="0"/>
          </a:p>
        </p:txBody>
      </p:sp>
      <p:sp>
        <p:nvSpPr>
          <p:cNvPr id="17" name="Text Placeholder 16"/>
          <p:cNvSpPr>
            <a:spLocks noGrp="1"/>
          </p:cNvSpPr>
          <p:nvPr>
            <p:ph type="body" sz="quarter" idx="14"/>
          </p:nvPr>
        </p:nvSpPr>
        <p:spPr/>
        <p:txBody>
          <a:bodyPr>
            <a:normAutofit/>
          </a:bodyPr>
          <a:lstStyle/>
          <a:p>
            <a:r>
              <a:rPr lang="en-US" dirty="0" smtClean="0"/>
              <a:t>Event, Date</a:t>
            </a:r>
            <a:endParaRPr lang="en-US" dirty="0"/>
          </a:p>
        </p:txBody>
      </p:sp>
      <p:sp>
        <p:nvSpPr>
          <p:cNvPr id="16" name="Text Placeholder 15"/>
          <p:cNvSpPr>
            <a:spLocks noGrp="1"/>
          </p:cNvSpPr>
          <p:nvPr>
            <p:ph type="body" sz="quarter" idx="13"/>
          </p:nvPr>
        </p:nvSpPr>
        <p:spPr>
          <a:xfrm>
            <a:off x="685800" y="3962400"/>
            <a:ext cx="4038600" cy="751525"/>
          </a:xfrm>
        </p:spPr>
        <p:txBody>
          <a:bodyPr>
            <a:normAutofit/>
          </a:bodyPr>
          <a:lstStyle/>
          <a:p>
            <a:r>
              <a:rPr lang="en-US" dirty="0" smtClean="0"/>
              <a:t>Presenter</a:t>
            </a:r>
            <a:endParaRPr lang="en-US" dirty="0"/>
          </a:p>
        </p:txBody>
      </p:sp>
      <p:sp>
        <p:nvSpPr>
          <p:cNvPr id="18" name="Text Placeholder 17"/>
          <p:cNvSpPr>
            <a:spLocks noGrp="1"/>
          </p:cNvSpPr>
          <p:nvPr>
            <p:ph type="body" sz="quarter" idx="15"/>
          </p:nvPr>
        </p:nvSpPr>
        <p:spPr/>
        <p:txBody>
          <a:bodyPr/>
          <a:lstStyle/>
          <a:p>
            <a:r>
              <a:rPr lang="en-US" dirty="0" smtClean="0"/>
              <a:t>E-mail: </a:t>
            </a:r>
            <a:r>
              <a:rPr lang="en-US" dirty="0" err="1" smtClean="0"/>
              <a:t>regionalcouncil.americas@oclc.org</a:t>
            </a:r>
            <a:r>
              <a:rPr lang="en-US" dirty="0" smtClean="0"/>
              <a:t/>
            </a:r>
            <a:br>
              <a:rPr lang="en-US" dirty="0" smtClean="0"/>
            </a:br>
            <a:r>
              <a:rPr lang="en-US" dirty="0" smtClean="0"/>
              <a:t>Twitter: #</a:t>
            </a:r>
            <a:r>
              <a:rPr lang="en-US" dirty="0" err="1" smtClean="0"/>
              <a:t>oclc</a:t>
            </a:r>
            <a:endParaRPr lang="en-US"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b="1" dirty="0" smtClean="0"/>
              <a:t>Canada</a:t>
            </a:r>
            <a:endParaRPr lang="en-US" sz="2000" b="1" dirty="0" smtClean="0"/>
          </a:p>
          <a:p>
            <a:r>
              <a:rPr lang="en-US" sz="2000" b="1" dirty="0" smtClean="0"/>
              <a:t>Gwendolyn </a:t>
            </a:r>
            <a:r>
              <a:rPr lang="en-US" sz="2000" b="1" dirty="0" err="1" smtClean="0"/>
              <a:t>Ebbett</a:t>
            </a:r>
            <a:r>
              <a:rPr lang="en-US" sz="2000" dirty="0" smtClean="0"/>
              <a:t>, University of Windsor</a:t>
            </a:r>
          </a:p>
          <a:p>
            <a:r>
              <a:rPr lang="en-US" sz="2000" b="1" dirty="0" smtClean="0"/>
              <a:t>Madeleine Lefebvre</a:t>
            </a:r>
            <a:r>
              <a:rPr lang="en-US" sz="2000" dirty="0" smtClean="0"/>
              <a:t>, Chief Librarian, Ryerson University</a:t>
            </a:r>
          </a:p>
          <a:p>
            <a:r>
              <a:rPr lang="en-US" sz="2000" b="1" dirty="0" smtClean="0"/>
              <a:t>Suzanne Payette</a:t>
            </a:r>
            <a:r>
              <a:rPr lang="en-US" sz="2000" dirty="0" smtClean="0"/>
              <a:t>, Brossard Public Library</a:t>
            </a:r>
          </a:p>
          <a:p>
            <a:r>
              <a:rPr lang="en-US" sz="2000" b="1" dirty="0" smtClean="0"/>
              <a:t>Debbie Schachter</a:t>
            </a:r>
            <a:r>
              <a:rPr lang="en-US" sz="2000" dirty="0" smtClean="0"/>
              <a:t>, Director, Learning Resources, Douglas College</a:t>
            </a:r>
          </a:p>
        </p:txBody>
      </p:sp>
      <p:sp>
        <p:nvSpPr>
          <p:cNvPr id="2" name="Title 1"/>
          <p:cNvSpPr>
            <a:spLocks noGrp="1"/>
          </p:cNvSpPr>
          <p:nvPr>
            <p:ph type="title"/>
          </p:nvPr>
        </p:nvSpPr>
        <p:spPr/>
        <p:txBody>
          <a:bodyPr>
            <a:noAutofit/>
          </a:bodyPr>
          <a:lstStyle/>
          <a:p>
            <a:r>
              <a:rPr lang="en-US" sz="3600" dirty="0" smtClean="0"/>
              <a:t>Current Global Council delegates </a:t>
            </a:r>
            <a:br>
              <a:rPr lang="en-US" sz="3600" dirty="0" smtClean="0"/>
            </a:br>
            <a:r>
              <a:rPr lang="en-US" sz="3600" dirty="0" smtClean="0"/>
              <a:t>from the Americas</a:t>
            </a:r>
            <a:endParaRPr lang="en-US" sz="3600"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b="1" dirty="0" smtClean="0"/>
              <a:t>Latin America and the Caribbean</a:t>
            </a:r>
          </a:p>
          <a:p>
            <a:r>
              <a:rPr lang="en-US" sz="2000" b="1" dirty="0" smtClean="0"/>
              <a:t>Cheryl King</a:t>
            </a:r>
            <a:r>
              <a:rPr lang="en-US" sz="2000" dirty="0" smtClean="0"/>
              <a:t>, University of the West Indies, Barbados</a:t>
            </a:r>
          </a:p>
          <a:p>
            <a:r>
              <a:rPr lang="en-US" sz="2000" b="1" dirty="0" smtClean="0"/>
              <a:t>Elmelinda Lara</a:t>
            </a:r>
            <a:r>
              <a:rPr lang="en-US" sz="2000" dirty="0" smtClean="0"/>
              <a:t>, University of the West Indies, UWI Campus, Trinidad and Tobago</a:t>
            </a:r>
          </a:p>
          <a:p>
            <a:r>
              <a:rPr lang="en-US" sz="2000" b="1" dirty="0" smtClean="0"/>
              <a:t>Ana </a:t>
            </a:r>
            <a:r>
              <a:rPr lang="en-US" sz="2000" b="1" dirty="0" err="1" smtClean="0"/>
              <a:t>María</a:t>
            </a:r>
            <a:r>
              <a:rPr lang="en-US" sz="2000" b="1" dirty="0" smtClean="0"/>
              <a:t> Quiroz</a:t>
            </a:r>
            <a:r>
              <a:rPr lang="en-US" sz="2000" dirty="0" smtClean="0"/>
              <a:t>, </a:t>
            </a:r>
            <a:r>
              <a:rPr lang="en-US" sz="2000" dirty="0" err="1" smtClean="0"/>
              <a:t>Biblioteca</a:t>
            </a:r>
            <a:r>
              <a:rPr lang="en-US" sz="2000" dirty="0" smtClean="0"/>
              <a:t> </a:t>
            </a:r>
            <a:r>
              <a:rPr lang="en-US" sz="2000" dirty="0" err="1" smtClean="0"/>
              <a:t>Nacional</a:t>
            </a:r>
            <a:r>
              <a:rPr lang="en-US" sz="2000" dirty="0" smtClean="0"/>
              <a:t> de Chile</a:t>
            </a:r>
          </a:p>
        </p:txBody>
      </p:sp>
      <p:sp>
        <p:nvSpPr>
          <p:cNvPr id="2" name="Title 1"/>
          <p:cNvSpPr>
            <a:spLocks noGrp="1"/>
          </p:cNvSpPr>
          <p:nvPr>
            <p:ph type="title"/>
          </p:nvPr>
        </p:nvSpPr>
        <p:spPr/>
        <p:txBody>
          <a:bodyPr>
            <a:noAutofit/>
          </a:bodyPr>
          <a:lstStyle/>
          <a:p>
            <a:r>
              <a:rPr lang="en-US" sz="3600" dirty="0" smtClean="0"/>
              <a:t>Current Global Council delegates </a:t>
            </a:r>
            <a:br>
              <a:rPr lang="en-US" sz="3600" dirty="0" smtClean="0"/>
            </a:br>
            <a:r>
              <a:rPr lang="en-US" sz="3600" dirty="0" smtClean="0"/>
              <a:t>from the Americas</a:t>
            </a:r>
            <a:endParaRPr lang="en-US" sz="3600"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6324600"/>
          </a:xfrm>
        </p:spPr>
        <p:txBody>
          <a:bodyPr>
            <a:noAutofit/>
          </a:bodyPr>
          <a:lstStyle/>
          <a:p>
            <a:pPr>
              <a:buNone/>
            </a:pPr>
            <a:r>
              <a:rPr lang="en-US" sz="2400" b="1" dirty="0" smtClean="0"/>
              <a:t>United States</a:t>
            </a:r>
            <a:endParaRPr lang="en-US" sz="1800" b="1" dirty="0" smtClean="0"/>
          </a:p>
          <a:p>
            <a:r>
              <a:rPr lang="en-US" sz="1800" b="1" dirty="0" smtClean="0"/>
              <a:t>Bonnie Allen</a:t>
            </a:r>
            <a:r>
              <a:rPr lang="en-US" sz="1800" dirty="0" smtClean="0"/>
              <a:t>, Middle Tennessee State University, Tennessee </a:t>
            </a:r>
            <a:endParaRPr lang="en-US" sz="1800" b="1" dirty="0" smtClean="0"/>
          </a:p>
          <a:p>
            <a:r>
              <a:rPr lang="en-US" sz="1800" b="1" dirty="0" smtClean="0"/>
              <a:t>Tricia Bengel</a:t>
            </a:r>
            <a:r>
              <a:rPr lang="en-US" sz="1800" dirty="0" smtClean="0"/>
              <a:t>, Nashville Public Library, Tennessee</a:t>
            </a:r>
          </a:p>
          <a:p>
            <a:r>
              <a:rPr lang="en-US" sz="1800" b="1" dirty="0" smtClean="0"/>
              <a:t>Sarah Campbell</a:t>
            </a:r>
            <a:r>
              <a:rPr lang="en-US" sz="1800" dirty="0" smtClean="0"/>
              <a:t>, Portland Public Library, Maine</a:t>
            </a:r>
          </a:p>
          <a:p>
            <a:r>
              <a:rPr lang="en-US" sz="1800" b="1" dirty="0" smtClean="0"/>
              <a:t>Melinda Cervantes</a:t>
            </a:r>
            <a:r>
              <a:rPr lang="en-US" sz="1800" dirty="0" smtClean="0"/>
              <a:t>, Pima County Public Library, Arizona</a:t>
            </a:r>
          </a:p>
          <a:p>
            <a:r>
              <a:rPr lang="en-US" sz="1800" b="1" dirty="0" smtClean="0"/>
              <a:t>Dalia </a:t>
            </a:r>
            <a:r>
              <a:rPr lang="en-US" sz="1800" b="1" dirty="0" err="1" smtClean="0"/>
              <a:t>Corkrum</a:t>
            </a:r>
            <a:r>
              <a:rPr lang="en-US" sz="1800" dirty="0" smtClean="0"/>
              <a:t>, Whitman College, Penrose Library, Washington</a:t>
            </a:r>
          </a:p>
          <a:p>
            <a:r>
              <a:rPr lang="en-US" sz="1800" b="1" dirty="0" smtClean="0"/>
              <a:t>Chris Cronin</a:t>
            </a:r>
            <a:r>
              <a:rPr lang="en-US" sz="1800" dirty="0" smtClean="0"/>
              <a:t>, University of Chicago, Illinois</a:t>
            </a:r>
          </a:p>
          <a:p>
            <a:r>
              <a:rPr lang="en-US" sz="1800" b="1" dirty="0" smtClean="0"/>
              <a:t>Deborah </a:t>
            </a:r>
            <a:r>
              <a:rPr lang="en-US" sz="1800" b="1" dirty="0" err="1" smtClean="0"/>
              <a:t>Dancik</a:t>
            </a:r>
            <a:r>
              <a:rPr lang="en-US" sz="1800" dirty="0" smtClean="0"/>
              <a:t>, Willamette University, Oregon</a:t>
            </a:r>
          </a:p>
          <a:p>
            <a:r>
              <a:rPr lang="en-US" sz="1800" b="1" dirty="0" smtClean="0"/>
              <a:t>John DeSantis</a:t>
            </a:r>
            <a:r>
              <a:rPr lang="en-US" sz="1800" dirty="0" smtClean="0"/>
              <a:t>, Dartmouth College, New Hampshire</a:t>
            </a:r>
          </a:p>
          <a:p>
            <a:endParaRPr lang="en-US" sz="1800" dirty="0" smtClean="0"/>
          </a:p>
          <a:p>
            <a:endParaRPr lang="en-US" sz="1800" dirty="0" smtClean="0"/>
          </a:p>
        </p:txBody>
      </p:sp>
      <p:sp>
        <p:nvSpPr>
          <p:cNvPr id="2" name="Title 1"/>
          <p:cNvSpPr>
            <a:spLocks noGrp="1"/>
          </p:cNvSpPr>
          <p:nvPr>
            <p:ph type="title"/>
          </p:nvPr>
        </p:nvSpPr>
        <p:spPr/>
        <p:txBody>
          <a:bodyPr>
            <a:noAutofit/>
          </a:bodyPr>
          <a:lstStyle/>
          <a:p>
            <a:r>
              <a:rPr lang="en-US" sz="3600" dirty="0" smtClean="0"/>
              <a:t>Current Global Council delegates </a:t>
            </a:r>
            <a:br>
              <a:rPr lang="en-US" sz="3600" dirty="0" smtClean="0"/>
            </a:br>
            <a:r>
              <a:rPr lang="en-US" sz="3600" dirty="0" smtClean="0"/>
              <a:t>from the Americas</a:t>
            </a:r>
            <a:endParaRPr lang="en-US" sz="36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6324600"/>
          </a:xfrm>
        </p:spPr>
        <p:txBody>
          <a:bodyPr>
            <a:noAutofit/>
          </a:bodyPr>
          <a:lstStyle/>
          <a:p>
            <a:pPr>
              <a:buNone/>
            </a:pPr>
            <a:r>
              <a:rPr lang="en-US" sz="2400" b="1" dirty="0" smtClean="0"/>
              <a:t>United States</a:t>
            </a:r>
            <a:endParaRPr lang="en-US" sz="1800" b="1" dirty="0" smtClean="0"/>
          </a:p>
          <a:p>
            <a:r>
              <a:rPr lang="en-US" sz="1800" b="1" dirty="0" smtClean="0"/>
              <a:t>Debbie Johnson-Houston</a:t>
            </a:r>
            <a:r>
              <a:rPr lang="en-US" sz="1800" dirty="0" smtClean="0"/>
              <a:t>, </a:t>
            </a:r>
            <a:r>
              <a:rPr lang="en-US" sz="1800" dirty="0" err="1" smtClean="0"/>
              <a:t>McNeese</a:t>
            </a:r>
            <a:r>
              <a:rPr lang="en-US" sz="1800" dirty="0" smtClean="0"/>
              <a:t> State University, Louisiana</a:t>
            </a:r>
          </a:p>
          <a:p>
            <a:r>
              <a:rPr lang="en-US" sz="1800" b="1" dirty="0" smtClean="0"/>
              <a:t>Mary Konkel</a:t>
            </a:r>
            <a:r>
              <a:rPr lang="en-US" sz="1800" dirty="0" smtClean="0"/>
              <a:t>, College of </a:t>
            </a:r>
            <a:r>
              <a:rPr lang="en-US" sz="1800" dirty="0" err="1" smtClean="0"/>
              <a:t>DuPage</a:t>
            </a:r>
            <a:r>
              <a:rPr lang="en-US" sz="1800" dirty="0" smtClean="0"/>
              <a:t> Library, Illinois</a:t>
            </a:r>
          </a:p>
          <a:p>
            <a:r>
              <a:rPr lang="en-US" sz="1800" b="1" dirty="0" smtClean="0"/>
              <a:t>Oleg Kreymer</a:t>
            </a:r>
            <a:r>
              <a:rPr lang="en-US" sz="1800" dirty="0" smtClean="0"/>
              <a:t>, Metropolitan Museum of Art, New York</a:t>
            </a:r>
          </a:p>
          <a:p>
            <a:r>
              <a:rPr lang="en-US" sz="1800" b="1" dirty="0" smtClean="0"/>
              <a:t>Melinda Webster Loof</a:t>
            </a:r>
            <a:r>
              <a:rPr lang="en-US" sz="1800" dirty="0" smtClean="0"/>
              <a:t>, Lexington Public Schools/Bowman Elementary, Massachusetts</a:t>
            </a:r>
          </a:p>
          <a:p>
            <a:r>
              <a:rPr lang="en-US" sz="1800" b="1" dirty="0" err="1" smtClean="0"/>
              <a:t>Kenley</a:t>
            </a:r>
            <a:r>
              <a:rPr lang="en-US" sz="1800" b="1" dirty="0" smtClean="0"/>
              <a:t> Neufeld</a:t>
            </a:r>
            <a:r>
              <a:rPr lang="en-US" sz="1800" dirty="0" smtClean="0"/>
              <a:t>, Santa Barbara City College, California</a:t>
            </a:r>
          </a:p>
          <a:p>
            <a:r>
              <a:rPr lang="en-US" sz="1800" b="1" dirty="0" smtClean="0"/>
              <a:t>Ann Pederson</a:t>
            </a:r>
            <a:r>
              <a:rPr lang="en-US" sz="1800" dirty="0" smtClean="0"/>
              <a:t>, </a:t>
            </a:r>
            <a:r>
              <a:rPr lang="en-US" sz="1800" dirty="0" err="1" smtClean="0"/>
              <a:t>Altru</a:t>
            </a:r>
            <a:r>
              <a:rPr lang="en-US" sz="1800" dirty="0" smtClean="0"/>
              <a:t> Health System, North Dakota</a:t>
            </a:r>
          </a:p>
          <a:p>
            <a:r>
              <a:rPr lang="en-US" sz="1800" b="1" dirty="0" smtClean="0"/>
              <a:t>Lori Phillips</a:t>
            </a:r>
            <a:r>
              <a:rPr lang="en-US" sz="1800" dirty="0" smtClean="0"/>
              <a:t>, University of Wyoming, Wyoming</a:t>
            </a:r>
          </a:p>
          <a:p>
            <a:r>
              <a:rPr lang="en-US" sz="1800" b="1" dirty="0" smtClean="0"/>
              <a:t>Donna Reed</a:t>
            </a:r>
            <a:r>
              <a:rPr lang="en-US" sz="1800" dirty="0" smtClean="0"/>
              <a:t>, Portland Community College, Oregon</a:t>
            </a:r>
          </a:p>
          <a:p>
            <a:endParaRPr lang="en-US" sz="1800" dirty="0" smtClean="0"/>
          </a:p>
        </p:txBody>
      </p:sp>
      <p:sp>
        <p:nvSpPr>
          <p:cNvPr id="2" name="Title 1"/>
          <p:cNvSpPr>
            <a:spLocks noGrp="1"/>
          </p:cNvSpPr>
          <p:nvPr>
            <p:ph type="title"/>
          </p:nvPr>
        </p:nvSpPr>
        <p:spPr/>
        <p:txBody>
          <a:bodyPr>
            <a:noAutofit/>
          </a:bodyPr>
          <a:lstStyle/>
          <a:p>
            <a:r>
              <a:rPr lang="en-US" sz="3600" dirty="0" smtClean="0"/>
              <a:t>Current Global Council delegates </a:t>
            </a:r>
            <a:br>
              <a:rPr lang="en-US" sz="3600" dirty="0" smtClean="0"/>
            </a:br>
            <a:r>
              <a:rPr lang="en-US" sz="3600" dirty="0" smtClean="0"/>
              <a:t>from the Americas</a:t>
            </a:r>
            <a:endParaRPr lang="en-US" sz="3600"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None/>
            </a:pPr>
            <a:r>
              <a:rPr lang="en-US" sz="2400" b="1" dirty="0" smtClean="0"/>
              <a:t>United States</a:t>
            </a:r>
            <a:endParaRPr lang="en-US" sz="1800" b="1" dirty="0" smtClean="0"/>
          </a:p>
          <a:p>
            <a:r>
              <a:rPr lang="en-US" sz="1800" b="1" dirty="0" smtClean="0"/>
              <a:t>Jay </a:t>
            </a:r>
            <a:r>
              <a:rPr lang="en-US" sz="1800" b="1" dirty="0" err="1" smtClean="0"/>
              <a:t>Starratt</a:t>
            </a:r>
            <a:r>
              <a:rPr lang="en-US" sz="1800" dirty="0" smtClean="0"/>
              <a:t>, Washington State University, Washington</a:t>
            </a:r>
          </a:p>
          <a:p>
            <a:r>
              <a:rPr lang="en-US" sz="1800" b="1" dirty="0" smtClean="0"/>
              <a:t>Cindy Steinhoff</a:t>
            </a:r>
            <a:r>
              <a:rPr lang="en-US" sz="1800" dirty="0" smtClean="0"/>
              <a:t>, Anne Arundel Community College, Maryland</a:t>
            </a:r>
          </a:p>
          <a:p>
            <a:r>
              <a:rPr lang="en-US" sz="1800" b="1" dirty="0" smtClean="0"/>
              <a:t>Jerry Stephens</a:t>
            </a:r>
            <a:r>
              <a:rPr lang="en-US" sz="1800" dirty="0" smtClean="0"/>
              <a:t>, University of Alabama at Birmingham, Alabama</a:t>
            </a:r>
          </a:p>
          <a:p>
            <a:r>
              <a:rPr lang="en-US" sz="1800" b="1" dirty="0" smtClean="0"/>
              <a:t>Wilbur </a:t>
            </a:r>
            <a:r>
              <a:rPr lang="en-US" sz="1800" b="1" dirty="0" err="1" smtClean="0"/>
              <a:t>Stolt</a:t>
            </a:r>
            <a:r>
              <a:rPr lang="en-US" sz="1800" dirty="0" smtClean="0"/>
              <a:t>, University of North Dakota, North Dakota</a:t>
            </a:r>
          </a:p>
          <a:p>
            <a:r>
              <a:rPr lang="en-US" sz="1800" b="1" dirty="0" smtClean="0"/>
              <a:t>Jane Treadwell</a:t>
            </a:r>
            <a:r>
              <a:rPr lang="en-US" sz="1800" dirty="0" smtClean="0"/>
              <a:t>, University of Illinois—Springfield, Illinois</a:t>
            </a:r>
          </a:p>
          <a:p>
            <a:r>
              <a:rPr lang="en-US" sz="1800" b="1" dirty="0" smtClean="0"/>
              <a:t>Jon Walker</a:t>
            </a:r>
            <a:r>
              <a:rPr lang="en-US" sz="1800" dirty="0" smtClean="0"/>
              <a:t>, Pueblo City/County Library, Colorado</a:t>
            </a:r>
          </a:p>
        </p:txBody>
      </p:sp>
      <p:sp>
        <p:nvSpPr>
          <p:cNvPr id="2" name="Title 1"/>
          <p:cNvSpPr>
            <a:spLocks noGrp="1"/>
          </p:cNvSpPr>
          <p:nvPr>
            <p:ph type="title"/>
          </p:nvPr>
        </p:nvSpPr>
        <p:spPr/>
        <p:txBody>
          <a:bodyPr>
            <a:noAutofit/>
          </a:bodyPr>
          <a:lstStyle/>
          <a:p>
            <a:r>
              <a:rPr lang="en-US" sz="3600" dirty="0" smtClean="0"/>
              <a:t>Current Global Council delegates </a:t>
            </a:r>
            <a:br>
              <a:rPr lang="en-US" sz="3600" dirty="0" smtClean="0"/>
            </a:br>
            <a:r>
              <a:rPr lang="en-US" sz="3600" dirty="0" smtClean="0"/>
              <a:t>from the Americas</a:t>
            </a:r>
            <a:endParaRPr lang="en-US" sz="36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1600.JPG"/>
          <p:cNvPicPr>
            <a:picLocks noChangeAspect="1"/>
          </p:cNvPicPr>
          <p:nvPr/>
        </p:nvPicPr>
        <p:blipFill>
          <a:blip r:embed="rId3">
            <a:lum bright="15000" contrast="20000"/>
          </a:blip>
          <a:srcRect t="6768" r="10699" b="2219"/>
          <a:stretch>
            <a:fillRect/>
          </a:stretch>
        </p:blipFill>
        <p:spPr>
          <a:xfrm>
            <a:off x="-14598" y="0"/>
            <a:ext cx="9158598" cy="6248481"/>
          </a:xfrm>
          <a:prstGeom prst="rect">
            <a:avLst/>
          </a:prstGeom>
        </p:spPr>
      </p:pic>
      <p:grpSp>
        <p:nvGrpSpPr>
          <p:cNvPr id="2" name="Group 8"/>
          <p:cNvGrpSpPr/>
          <p:nvPr/>
        </p:nvGrpSpPr>
        <p:grpSpPr>
          <a:xfrm>
            <a:off x="533400" y="562515"/>
            <a:ext cx="3426075" cy="2561685"/>
            <a:chOff x="-1090949" y="1082523"/>
            <a:chExt cx="4352122" cy="2658992"/>
          </a:xfrm>
        </p:grpSpPr>
        <p:sp>
          <p:nvSpPr>
            <p:cNvPr id="7" name="Rounded Rectangle 6"/>
            <p:cNvSpPr/>
            <p:nvPr/>
          </p:nvSpPr>
          <p:spPr>
            <a:xfrm>
              <a:off x="-1090949" y="1082523"/>
              <a:ext cx="4114800" cy="2658992"/>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r>
                <a:rPr lang="en-US" sz="2800" dirty="0" smtClean="0"/>
                <a:t>“What is the role of the ARC Executive Committee?” </a:t>
              </a:r>
            </a:p>
          </p:txBody>
        </p:sp>
        <p:sp>
          <p:nvSpPr>
            <p:cNvPr id="8" name="Isosceles Triangle 7"/>
            <p:cNvSpPr/>
            <p:nvPr/>
          </p:nvSpPr>
          <p:spPr>
            <a:xfrm rot="5400000">
              <a:off x="2880490" y="2731024"/>
              <a:ext cx="505498" cy="255868"/>
            </a:xfrm>
            <a:prstGeom prst="triangle">
              <a:avLst/>
            </a:prstGeom>
            <a:solidFill>
              <a:srgbClr val="2178B5"/>
            </a:solidFill>
            <a:ln>
              <a:noFill/>
            </a:ln>
            <a:effectLst>
              <a:outerShdw blurRad="40000" dist="23000" dir="33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_6783.JPG"/>
          <p:cNvPicPr>
            <a:picLocks noChangeAspect="1"/>
          </p:cNvPicPr>
          <p:nvPr/>
        </p:nvPicPr>
        <p:blipFill>
          <a:blip r:embed="rId3"/>
          <a:srcRect l="2403"/>
          <a:stretch>
            <a:fillRect/>
          </a:stretch>
        </p:blipFill>
        <p:spPr>
          <a:xfrm>
            <a:off x="0" y="0"/>
            <a:ext cx="9172222" cy="6241956"/>
          </a:xfrm>
          <a:prstGeom prst="rect">
            <a:avLst/>
          </a:prstGeom>
        </p:spPr>
      </p:pic>
      <p:sp>
        <p:nvSpPr>
          <p:cNvPr id="8" name="Rounded Rectangle 7"/>
          <p:cNvSpPr/>
          <p:nvPr/>
        </p:nvSpPr>
        <p:spPr>
          <a:xfrm>
            <a:off x="0" y="533400"/>
            <a:ext cx="4724400" cy="1846659"/>
          </a:xfrm>
          <a:prstGeom prst="roundRect">
            <a:avLst>
              <a:gd name="adj" fmla="val 0"/>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wrap="square" lIns="457200" tIns="182880" rIns="182880" bIns="182880" rtlCol="0" anchor="ctr">
            <a:spAutoFit/>
          </a:bodyPr>
          <a:lstStyle/>
          <a:p>
            <a:pPr algn="r"/>
            <a:r>
              <a:rPr lang="en-US" sz="2400" dirty="0" smtClean="0"/>
              <a:t>Plan at least one live regional meeting annually.</a:t>
            </a:r>
          </a:p>
          <a:p>
            <a:pPr algn="r"/>
            <a:r>
              <a:rPr lang="en-US" sz="2400" dirty="0" smtClean="0"/>
              <a:t>Plan additional </a:t>
            </a:r>
            <a:br>
              <a:rPr lang="en-US" sz="2400" dirty="0" smtClean="0"/>
            </a:br>
            <a:r>
              <a:rPr lang="en-US" sz="2400" dirty="0" smtClean="0"/>
              <a:t>meetings as needed.</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noAutofit/>
          </a:bodyPr>
          <a:lstStyle/>
          <a:p>
            <a:r>
              <a:rPr lang="en-US" sz="3600" dirty="0" smtClean="0"/>
              <a:t>Additional responsibilities of </a:t>
            </a:r>
            <a:br>
              <a:rPr lang="en-US" sz="3600" dirty="0" smtClean="0"/>
            </a:br>
            <a:r>
              <a:rPr lang="en-US" sz="3600" dirty="0" smtClean="0"/>
              <a:t>ARC member-leaders</a:t>
            </a:r>
            <a:endParaRPr lang="en-US" sz="3600" dirty="0"/>
          </a:p>
        </p:txBody>
      </p:sp>
      <p:sp>
        <p:nvSpPr>
          <p:cNvPr id="13" name="Content Placeholder 12"/>
          <p:cNvSpPr>
            <a:spLocks noGrp="1"/>
          </p:cNvSpPr>
          <p:nvPr>
            <p:ph idx="1"/>
          </p:nvPr>
        </p:nvSpPr>
        <p:spPr/>
        <p:txBody>
          <a:bodyPr>
            <a:normAutofit lnSpcReduction="10000"/>
          </a:bodyPr>
          <a:lstStyle/>
          <a:p>
            <a:pPr>
              <a:buNone/>
            </a:pPr>
            <a:r>
              <a:rPr lang="en-US" sz="2400" b="1" dirty="0" smtClean="0"/>
              <a:t>Plan and monitor </a:t>
            </a:r>
            <a:br>
              <a:rPr lang="en-US" sz="2400" b="1" dirty="0" smtClean="0"/>
            </a:br>
            <a:r>
              <a:rPr lang="en-US" sz="2400" b="1" dirty="0" smtClean="0"/>
              <a:t>ARC communications with </a:t>
            </a:r>
            <a:br>
              <a:rPr lang="en-US" sz="2400" b="1" dirty="0" smtClean="0"/>
            </a:br>
            <a:r>
              <a:rPr lang="en-US" sz="2400" b="1" dirty="0" smtClean="0"/>
              <a:t>assistance from OCLC staff</a:t>
            </a:r>
          </a:p>
          <a:p>
            <a:pPr>
              <a:buNone/>
            </a:pPr>
            <a:r>
              <a:rPr lang="en-US" sz="2400" b="1" dirty="0" smtClean="0"/>
              <a:t>What else? That’s up to YOU!</a:t>
            </a:r>
          </a:p>
          <a:p>
            <a:r>
              <a:rPr lang="en-US" sz="2400" dirty="0" smtClean="0"/>
              <a:t>Your input can shape the ARC agenda</a:t>
            </a:r>
          </a:p>
          <a:p>
            <a:r>
              <a:rPr lang="en-US" sz="2400" dirty="0" smtClean="0"/>
              <a:t>What activities would be of benefit to you?</a:t>
            </a:r>
          </a:p>
          <a:p>
            <a:r>
              <a:rPr lang="en-US" sz="2400" dirty="0" smtClean="0"/>
              <a:t>What interest groups do we need to start?</a:t>
            </a:r>
          </a:p>
          <a:p>
            <a:r>
              <a:rPr lang="en-US" sz="2400" dirty="0" smtClean="0"/>
              <a:t>What kinds of communications would be helpful?</a:t>
            </a:r>
          </a:p>
          <a:p>
            <a:r>
              <a:rPr lang="en-US" sz="2400" dirty="0" smtClean="0"/>
              <a:t>Let your representatives know!</a:t>
            </a:r>
          </a:p>
          <a:p>
            <a:endParaRPr lang="en-US" sz="2400" dirty="0"/>
          </a:p>
        </p:txBody>
      </p:sp>
      <p:pic>
        <p:nvPicPr>
          <p:cNvPr id="14" name="Content Placeholder 11" descr="DSC_8311.JPG"/>
          <p:cNvPicPr>
            <a:picLocks noChangeAspect="1"/>
          </p:cNvPicPr>
          <p:nvPr/>
        </p:nvPicPr>
        <p:blipFill>
          <a:blip r:embed="rId3"/>
          <a:srcRect l="843" r="3240"/>
          <a:stretch>
            <a:fillRect/>
          </a:stretch>
        </p:blipFill>
        <p:spPr>
          <a:xfrm>
            <a:off x="5486400" y="1148895"/>
            <a:ext cx="3124200" cy="2163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a:buNone/>
            </a:pPr>
            <a:r>
              <a:rPr lang="en-US" b="1" dirty="0" smtClean="0"/>
              <a:t>Attend</a:t>
            </a:r>
            <a:r>
              <a:rPr lang="en-US" dirty="0" smtClean="0"/>
              <a:t> Americas Regional Council Meetings</a:t>
            </a:r>
          </a:p>
          <a:p>
            <a:pPr>
              <a:buNone/>
            </a:pPr>
            <a:r>
              <a:rPr lang="en-US" b="1" dirty="0" smtClean="0"/>
              <a:t>Run</a:t>
            </a:r>
            <a:r>
              <a:rPr lang="en-US" dirty="0" smtClean="0"/>
              <a:t> for a Regional or Global Council office</a:t>
            </a:r>
          </a:p>
          <a:p>
            <a:pPr>
              <a:buNone/>
            </a:pPr>
            <a:r>
              <a:rPr lang="en-US" b="1" dirty="0" smtClean="0"/>
              <a:t>Learn more </a:t>
            </a:r>
            <a:r>
              <a:rPr lang="en-US" dirty="0" smtClean="0"/>
              <a:t>at: www.oclc.org/councils/americas.en.html</a:t>
            </a:r>
          </a:p>
          <a:p>
            <a:pPr>
              <a:buNone/>
            </a:pPr>
            <a:endParaRPr lang="en-US" dirty="0"/>
          </a:p>
        </p:txBody>
      </p:sp>
      <p:sp>
        <p:nvSpPr>
          <p:cNvPr id="19" name="Title 18"/>
          <p:cNvSpPr>
            <a:spLocks noGrp="1"/>
          </p:cNvSpPr>
          <p:nvPr>
            <p:ph type="title"/>
          </p:nvPr>
        </p:nvSpPr>
        <p:spPr/>
        <p:txBody>
          <a:bodyPr/>
          <a:lstStyle/>
          <a:p>
            <a:r>
              <a:rPr lang="en-US" dirty="0" smtClean="0"/>
              <a:t>Ways to connect with ARC</a:t>
            </a:r>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Keep in touch with OCLC</a:t>
            </a:r>
            <a:endParaRPr lang="en-US" dirty="0"/>
          </a:p>
        </p:txBody>
      </p:sp>
      <p:sp>
        <p:nvSpPr>
          <p:cNvPr id="15" name="Rounded Rectangle 14"/>
          <p:cNvSpPr/>
          <p:nvPr/>
        </p:nvSpPr>
        <p:spPr>
          <a:xfrm>
            <a:off x="533400" y="1219200"/>
            <a:ext cx="8153400" cy="4419600"/>
          </a:xfrm>
          <a:prstGeom prst="roundRect">
            <a:avLst>
              <a:gd name="adj" fmla="val 4488"/>
            </a:avLst>
          </a:prstGeom>
          <a:gradFill flip="none" rotWithShape="1">
            <a:gsLst>
              <a:gs pos="0">
                <a:schemeClr val="accent1">
                  <a:alpha val="15000"/>
                </a:schemeClr>
              </a:gs>
              <a:gs pos="100000">
                <a:schemeClr val="bg1">
                  <a:lumMod val="95000"/>
                </a:schemeClr>
              </a:gs>
            </a:gsLst>
            <a:lin ang="16200000" scaled="0"/>
            <a:tileRect/>
          </a:gradFill>
          <a:ln w="38100" cap="flat" cmpd="sng" algn="ctr">
            <a:solidFill>
              <a:schemeClr val="bg1"/>
            </a:solidFill>
            <a:prstDash val="solid"/>
            <a:round/>
            <a:headEnd type="none" w="med" len="med"/>
            <a:tailEnd type="none" w="med" len="med"/>
          </a:ln>
          <a:effectLst>
            <a:outerShdw blurRad="63500" sx="102000" sy="102000" algn="ctr">
              <a:srgbClr val="000000">
                <a:alpha val="20000"/>
              </a:srgbClr>
            </a:outerShdw>
          </a:effectLst>
        </p:spPr>
        <p:style>
          <a:lnRef idx="1">
            <a:schemeClr val="accent1"/>
          </a:lnRef>
          <a:fillRef idx="2">
            <a:schemeClr val="accent1"/>
          </a:fillRef>
          <a:effectRef idx="1">
            <a:schemeClr val="accent1"/>
          </a:effectRef>
          <a:fontRef idx="minor">
            <a:schemeClr val="dk1"/>
          </a:fontRef>
        </p:style>
        <p:txBody>
          <a:bodyPr lIns="182880" tIns="182880" rIns="182880" bIns="182880" rtlCol="0" anchor="ctr"/>
          <a:lstStyle/>
          <a:p>
            <a:pPr marL="109538" indent="-109538">
              <a:spcBef>
                <a:spcPts val="1200"/>
              </a:spcBef>
            </a:pPr>
            <a:r>
              <a:rPr lang="en-US" sz="2400" b="1" dirty="0" smtClean="0"/>
              <a:t>Blogs: </a:t>
            </a:r>
            <a:r>
              <a:rPr lang="en-US" sz="2400" dirty="0" smtClean="0">
                <a:solidFill>
                  <a:schemeClr val="accent1">
                    <a:lumMod val="75000"/>
                  </a:schemeClr>
                </a:solidFill>
              </a:rPr>
              <a:t>www.oclc.org/news/blogs.en.html</a:t>
            </a:r>
          </a:p>
          <a:p>
            <a:pPr marL="109538" indent="-109538">
              <a:spcBef>
                <a:spcPts val="1200"/>
              </a:spcBef>
            </a:pPr>
            <a:r>
              <a:rPr lang="en-US" sz="2400" b="1" dirty="0" smtClean="0">
                <a:solidFill>
                  <a:schemeClr val="tx1"/>
                </a:solidFill>
              </a:rPr>
              <a:t>Sign up for e-mail publications:</a:t>
            </a:r>
            <a:r>
              <a:rPr lang="en-US" sz="2400" b="1" dirty="0" smtClean="0">
                <a:solidFill>
                  <a:schemeClr val="accent1">
                    <a:lumMod val="75000"/>
                  </a:schemeClr>
                </a:solidFill>
              </a:rPr>
              <a:t/>
            </a:r>
            <a:br>
              <a:rPr lang="en-US" sz="2400" b="1" dirty="0" smtClean="0">
                <a:solidFill>
                  <a:schemeClr val="accent1">
                    <a:lumMod val="75000"/>
                  </a:schemeClr>
                </a:solidFill>
              </a:rPr>
            </a:br>
            <a:r>
              <a:rPr lang="en-US" sz="2400" dirty="0" smtClean="0">
                <a:solidFill>
                  <a:schemeClr val="accent1">
                    <a:lumMod val="75000"/>
                  </a:schemeClr>
                </a:solidFill>
              </a:rPr>
              <a:t>www.oclc.org/email.en.html</a:t>
            </a:r>
          </a:p>
          <a:p>
            <a:pPr marL="109538" indent="-109538">
              <a:spcBef>
                <a:spcPts val="1200"/>
              </a:spcBef>
            </a:pPr>
            <a:r>
              <a:rPr lang="en-US" sz="2400" b="1" dirty="0" smtClean="0">
                <a:solidFill>
                  <a:schemeClr val="tx1"/>
                </a:solidFill>
              </a:rPr>
              <a:t>OCLC Speakers Bureau: </a:t>
            </a:r>
            <a:r>
              <a:rPr lang="en-US" sz="2400" dirty="0" smtClean="0">
                <a:solidFill>
                  <a:schemeClr val="accent1">
                    <a:lumMod val="75000"/>
                  </a:schemeClr>
                </a:solidFill>
              </a:rPr>
              <a:t>www.oclc.org/about/speakers.en.html</a:t>
            </a:r>
          </a:p>
          <a:p>
            <a:pPr marL="109538" indent="-109538">
              <a:spcBef>
                <a:spcPts val="1200"/>
              </a:spcBef>
            </a:pPr>
            <a:r>
              <a:rPr lang="en-US" sz="2400" b="1" dirty="0" smtClean="0">
                <a:solidFill>
                  <a:schemeClr val="tx1"/>
                </a:solidFill>
              </a:rPr>
              <a:t>Follow us on Twitter: </a:t>
            </a:r>
            <a:r>
              <a:rPr lang="en-US" sz="2400" dirty="0" smtClean="0">
                <a:solidFill>
                  <a:schemeClr val="accent1">
                    <a:lumMod val="75000"/>
                  </a:schemeClr>
                </a:solidFill>
              </a:rPr>
              <a:t>#</a:t>
            </a:r>
            <a:r>
              <a:rPr lang="en-US" sz="2400" dirty="0" err="1" smtClean="0">
                <a:solidFill>
                  <a:schemeClr val="accent1">
                    <a:lumMod val="75000"/>
                  </a:schemeClr>
                </a:solidFill>
              </a:rPr>
              <a:t>oclc</a:t>
            </a:r>
            <a:endParaRPr lang="en-US" sz="2400" dirty="0" smtClean="0">
              <a:solidFill>
                <a:schemeClr val="accent1">
                  <a:lumMod val="75000"/>
                </a:schemeClr>
              </a:solidFill>
            </a:endParaRPr>
          </a:p>
          <a:p>
            <a:pPr marL="109538" indent="-109538">
              <a:spcBef>
                <a:spcPts val="1200"/>
              </a:spcBef>
            </a:pPr>
            <a:r>
              <a:rPr lang="en-US" sz="2400" b="1" dirty="0" smtClean="0">
                <a:solidFill>
                  <a:schemeClr val="tx1"/>
                </a:solidFill>
              </a:rPr>
              <a:t>Directory (PDF) of Global and Regional Councils:</a:t>
            </a:r>
            <a:br>
              <a:rPr lang="en-US" sz="2400" b="1" dirty="0" smtClean="0">
                <a:solidFill>
                  <a:schemeClr val="tx1"/>
                </a:solidFill>
              </a:rPr>
            </a:br>
            <a:r>
              <a:rPr lang="en-US" sz="2400" dirty="0" smtClean="0">
                <a:solidFill>
                  <a:schemeClr val="accent1">
                    <a:lumMod val="75000"/>
                  </a:schemeClr>
                </a:solidFill>
              </a:rPr>
              <a:t>www.oclc.org/global-council-directory.en.html</a:t>
            </a:r>
            <a:endParaRPr lang="en-US" sz="2400" b="1" dirty="0" smtClean="0">
              <a:solidFill>
                <a:schemeClr val="tx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udds\Desktop\Photos\DSC_8357.JPG"/>
          <p:cNvPicPr>
            <a:picLocks noGrp="1" noChangeAspect="1" noChangeArrowheads="1"/>
          </p:cNvPicPr>
          <p:nvPr>
            <p:ph sz="half" idx="1"/>
          </p:nvPr>
        </p:nvPicPr>
        <p:blipFill>
          <a:blip r:embed="rId2">
            <a:lum bright="8000" contrast="12000"/>
          </a:blip>
          <a:srcRect l="851" t="12414" r="-533"/>
          <a:stretch>
            <a:fillRect/>
          </a:stretch>
        </p:blipFill>
        <p:spPr bwMode="auto">
          <a:xfrm>
            <a:off x="609600" y="2000250"/>
            <a:ext cx="2895600" cy="383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half" idx="2"/>
          </p:nvPr>
        </p:nvSpPr>
        <p:spPr>
          <a:xfrm>
            <a:off x="3810000" y="2000250"/>
            <a:ext cx="4619625" cy="4143375"/>
          </a:xfrm>
        </p:spPr>
        <p:txBody>
          <a:bodyPr>
            <a:normAutofit/>
          </a:bodyPr>
          <a:lstStyle/>
          <a:p>
            <a:r>
              <a:rPr lang="en-US" sz="3200" dirty="0" smtClean="0"/>
              <a:t>Every member has </a:t>
            </a:r>
            <a:br>
              <a:rPr lang="en-US" sz="3200" dirty="0" smtClean="0"/>
            </a:br>
            <a:r>
              <a:rPr lang="en-US" sz="3200" dirty="0" smtClean="0"/>
              <a:t>a voice</a:t>
            </a:r>
          </a:p>
          <a:p>
            <a:r>
              <a:rPr lang="en-US" sz="3200" dirty="0" smtClean="0"/>
              <a:t>Opportunities to participate</a:t>
            </a:r>
          </a:p>
          <a:p>
            <a:r>
              <a:rPr lang="en-US" sz="3200" dirty="0" smtClean="0"/>
              <a:t>Stronger members’ cooperative</a:t>
            </a:r>
          </a:p>
        </p:txBody>
      </p:sp>
      <p:sp>
        <p:nvSpPr>
          <p:cNvPr id="2" name="Title 1"/>
          <p:cNvSpPr>
            <a:spLocks noGrp="1"/>
          </p:cNvSpPr>
          <p:nvPr>
            <p:ph type="title"/>
          </p:nvPr>
        </p:nvSpPr>
        <p:spPr/>
        <p:txBody>
          <a:bodyPr>
            <a:normAutofit/>
          </a:bodyPr>
          <a:lstStyle/>
          <a:p>
            <a:r>
              <a:rPr lang="en-US" sz="4000" dirty="0" smtClean="0"/>
              <a:t>OCLC Americas Regional Council</a:t>
            </a:r>
            <a:endParaRPr lang="en-US" sz="40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Questions?</a:t>
            </a:r>
          </a:p>
        </p:txBody>
      </p:sp>
      <p:sp>
        <p:nvSpPr>
          <p:cNvPr id="3" name="Content Placeholder 2"/>
          <p:cNvSpPr>
            <a:spLocks noGrp="1"/>
          </p:cNvSpPr>
          <p:nvPr>
            <p:ph type="body" idx="1"/>
          </p:nvPr>
        </p:nvSpPr>
        <p:spPr/>
        <p:txBody>
          <a:bodyPr/>
          <a:lstStyle/>
          <a:p>
            <a:r>
              <a:rPr lang="en-US" dirty="0" smtClean="0"/>
              <a:t>regionalcouncil.americas@oclc.org</a:t>
            </a:r>
            <a:br>
              <a:rPr lang="en-US" dirty="0" smtClean="0"/>
            </a:br>
            <a:r>
              <a:rPr lang="en-US" dirty="0" smtClean="0"/>
              <a:t>#</a:t>
            </a:r>
            <a:r>
              <a:rPr lang="en-US" dirty="0" err="1" smtClean="0"/>
              <a:t>oclc</a:t>
            </a:r>
            <a:endParaRPr lang="en-US"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OCLC Governance</a:t>
            </a:r>
            <a:endParaRPr lang="en-US" sz="4200" dirty="0"/>
          </a:p>
        </p:txBody>
      </p:sp>
      <p:pic>
        <p:nvPicPr>
          <p:cNvPr id="2052" name="Picture 4" descr="Illustration: OCLC Members"/>
          <p:cNvPicPr>
            <a:picLocks noChangeAspect="1" noChangeArrowheads="1"/>
          </p:cNvPicPr>
          <p:nvPr/>
        </p:nvPicPr>
        <p:blipFill>
          <a:blip r:embed="rId3"/>
          <a:srcRect/>
          <a:stretch>
            <a:fillRect/>
          </a:stretch>
        </p:blipFill>
        <p:spPr bwMode="auto">
          <a:xfrm>
            <a:off x="1032378" y="2052048"/>
            <a:ext cx="1771650" cy="2705100"/>
          </a:xfrm>
          <a:prstGeom prst="rect">
            <a:avLst/>
          </a:prstGeom>
          <a:noFill/>
        </p:spPr>
      </p:pic>
      <p:sp>
        <p:nvSpPr>
          <p:cNvPr id="14" name="Content Placeholder 13"/>
          <p:cNvSpPr>
            <a:spLocks noGrp="1"/>
          </p:cNvSpPr>
          <p:nvPr>
            <p:ph idx="1"/>
          </p:nvPr>
        </p:nvSpPr>
        <p:spPr>
          <a:xfrm>
            <a:off x="1032378" y="4795248"/>
            <a:ext cx="1771650" cy="495300"/>
          </a:xfrm>
        </p:spPr>
        <p:txBody>
          <a:bodyPr>
            <a:normAutofit/>
          </a:bodyPr>
          <a:lstStyle/>
          <a:p>
            <a:pPr marL="0" indent="0" algn="ctr">
              <a:buNone/>
            </a:pPr>
            <a:r>
              <a:rPr lang="en-US" sz="2400" dirty="0" smtClean="0">
                <a:solidFill>
                  <a:schemeClr val="accent6">
                    <a:lumMod val="75000"/>
                  </a:schemeClr>
                </a:solidFill>
              </a:rPr>
              <a:t>Members</a:t>
            </a:r>
            <a:endParaRPr lang="en-US" sz="2400" dirty="0">
              <a:solidFill>
                <a:schemeClr val="accent6">
                  <a:lumMod val="75000"/>
                </a:schemeClr>
              </a:solidFill>
            </a:endParaRPr>
          </a:p>
        </p:txBody>
      </p:sp>
      <p:pic>
        <p:nvPicPr>
          <p:cNvPr id="2054" name="Picture 6" descr="Illustration: Regional Councils"/>
          <p:cNvPicPr>
            <a:picLocks noChangeAspect="1" noChangeArrowheads="1"/>
          </p:cNvPicPr>
          <p:nvPr/>
        </p:nvPicPr>
        <p:blipFill>
          <a:blip r:embed="rId4"/>
          <a:srcRect/>
          <a:stretch>
            <a:fillRect/>
          </a:stretch>
        </p:blipFill>
        <p:spPr bwMode="auto">
          <a:xfrm>
            <a:off x="2804028" y="2052048"/>
            <a:ext cx="1762125" cy="2705100"/>
          </a:xfrm>
          <a:prstGeom prst="rect">
            <a:avLst/>
          </a:prstGeom>
          <a:noFill/>
        </p:spPr>
      </p:pic>
      <p:sp>
        <p:nvSpPr>
          <p:cNvPr id="15" name="Content Placeholder 13"/>
          <p:cNvSpPr txBox="1">
            <a:spLocks/>
          </p:cNvSpPr>
          <p:nvPr/>
        </p:nvSpPr>
        <p:spPr>
          <a:xfrm>
            <a:off x="2804027" y="4795248"/>
            <a:ext cx="1762125" cy="952499"/>
          </a:xfrm>
          <a:prstGeom prst="rect">
            <a:avLst/>
          </a:prstGeom>
        </p:spPr>
        <p:txBody>
          <a:bodyPr vert="horz" lIns="91440" tIns="45720" rIns="91440" bIns="45720" rtlCol="0">
            <a:normAutofit lnSpcReduction="10000"/>
          </a:bodyPr>
          <a:lstStyle/>
          <a:p>
            <a:pPr marR="0" lvl="0" algn="ctr" defTabSz="457200" rtl="0" eaLnBrk="1" fontAlgn="auto" latinLnBrk="0" hangingPunct="1">
              <a:lnSpc>
                <a:spcPct val="110000"/>
              </a:lnSpc>
              <a:spcBef>
                <a:spcPts val="900"/>
              </a:spcBef>
              <a:spcAft>
                <a:spcPts val="0"/>
              </a:spcAft>
              <a:buClrTx/>
              <a:buSzTx/>
              <a:buFont typeface="Arial"/>
              <a:buNone/>
              <a:tabLst/>
              <a:defRPr/>
            </a:pPr>
            <a:r>
              <a:rPr kumimoji="0" lang="en-US" sz="2600" i="0" u="none" strike="noStrike" kern="1200" cap="none" spc="0" normalizeH="0" baseline="0" noProof="0" dirty="0" smtClean="0">
                <a:ln>
                  <a:noFill/>
                </a:ln>
                <a:solidFill>
                  <a:schemeClr val="accent6">
                    <a:lumMod val="75000"/>
                  </a:schemeClr>
                </a:solidFill>
                <a:effectLst/>
                <a:uLnTx/>
                <a:uFillTx/>
                <a:latin typeface="Arial"/>
                <a:ea typeface="+mn-ea"/>
                <a:cs typeface="Arial"/>
              </a:rPr>
              <a:t>Regional</a:t>
            </a:r>
            <a:r>
              <a:rPr lang="en-US" sz="2600" noProof="0" dirty="0" smtClean="0">
                <a:solidFill>
                  <a:schemeClr val="accent6">
                    <a:lumMod val="75000"/>
                  </a:schemeClr>
                </a:solidFill>
                <a:latin typeface="Arial"/>
                <a:cs typeface="Arial"/>
              </a:rPr>
              <a:t/>
            </a:r>
            <a:br>
              <a:rPr lang="en-US" sz="2600" noProof="0" dirty="0" smtClean="0">
                <a:solidFill>
                  <a:schemeClr val="accent6">
                    <a:lumMod val="75000"/>
                  </a:schemeClr>
                </a:solidFill>
                <a:latin typeface="Arial"/>
                <a:cs typeface="Arial"/>
              </a:rPr>
            </a:br>
            <a:r>
              <a:rPr kumimoji="0" lang="en-US" sz="2600" i="0" u="none" strike="noStrike" kern="1200" cap="none" spc="0" normalizeH="0" baseline="0" noProof="0" dirty="0" smtClean="0">
                <a:ln>
                  <a:noFill/>
                </a:ln>
                <a:solidFill>
                  <a:schemeClr val="accent6">
                    <a:lumMod val="75000"/>
                  </a:schemeClr>
                </a:solidFill>
                <a:effectLst/>
                <a:uLnTx/>
                <a:uFillTx/>
                <a:latin typeface="Arial"/>
                <a:ea typeface="+mn-ea"/>
                <a:cs typeface="Arial"/>
              </a:rPr>
              <a:t>Councils</a:t>
            </a:r>
            <a:endParaRPr kumimoji="0" lang="en-US" sz="2600" i="0" u="none" strike="noStrike" kern="1200" cap="none" spc="0" normalizeH="0" baseline="0" noProof="0" dirty="0">
              <a:ln>
                <a:noFill/>
              </a:ln>
              <a:solidFill>
                <a:schemeClr val="accent6">
                  <a:lumMod val="75000"/>
                </a:schemeClr>
              </a:solidFill>
              <a:effectLst/>
              <a:uLnTx/>
              <a:uFillTx/>
              <a:latin typeface="Arial"/>
              <a:ea typeface="+mn-ea"/>
              <a:cs typeface="Arial"/>
            </a:endParaRPr>
          </a:p>
        </p:txBody>
      </p:sp>
      <p:pic>
        <p:nvPicPr>
          <p:cNvPr id="2056" name="Picture 8" descr="Illustration: Global Council"/>
          <p:cNvPicPr>
            <a:picLocks noChangeAspect="1" noChangeArrowheads="1"/>
          </p:cNvPicPr>
          <p:nvPr/>
        </p:nvPicPr>
        <p:blipFill>
          <a:blip r:embed="rId5"/>
          <a:srcRect/>
          <a:stretch>
            <a:fillRect/>
          </a:stretch>
        </p:blipFill>
        <p:spPr bwMode="auto">
          <a:xfrm>
            <a:off x="4566153" y="2052048"/>
            <a:ext cx="1790700" cy="2705100"/>
          </a:xfrm>
          <a:prstGeom prst="rect">
            <a:avLst/>
          </a:prstGeom>
          <a:noFill/>
        </p:spPr>
      </p:pic>
      <p:sp>
        <p:nvSpPr>
          <p:cNvPr id="16" name="Content Placeholder 13"/>
          <p:cNvSpPr txBox="1">
            <a:spLocks/>
          </p:cNvSpPr>
          <p:nvPr/>
        </p:nvSpPr>
        <p:spPr>
          <a:xfrm>
            <a:off x="4566153" y="4757148"/>
            <a:ext cx="1790700" cy="952499"/>
          </a:xfrm>
          <a:prstGeom prst="rect">
            <a:avLst/>
          </a:prstGeom>
        </p:spPr>
        <p:txBody>
          <a:bodyPr vert="horz" lIns="91440" tIns="45720" rIns="91440" bIns="45720" rtlCol="0">
            <a:normAutofit lnSpcReduction="10000"/>
          </a:bodyPr>
          <a:lstStyle/>
          <a:p>
            <a:pPr marR="0" lvl="0" algn="ctr" defTabSz="457200" rtl="0" eaLnBrk="1" fontAlgn="auto" latinLnBrk="0" hangingPunct="1">
              <a:lnSpc>
                <a:spcPct val="110000"/>
              </a:lnSpc>
              <a:spcBef>
                <a:spcPts val="900"/>
              </a:spcBef>
              <a:spcAft>
                <a:spcPts val="0"/>
              </a:spcAft>
              <a:buClrTx/>
              <a:buSzTx/>
              <a:buFont typeface="Arial"/>
              <a:buNone/>
              <a:tabLst/>
              <a:defRPr/>
            </a:pPr>
            <a:r>
              <a:rPr lang="en-US" sz="2600" dirty="0" smtClean="0">
                <a:solidFill>
                  <a:schemeClr val="accent3">
                    <a:lumMod val="75000"/>
                  </a:schemeClr>
                </a:solidFill>
                <a:latin typeface="Arial"/>
                <a:cs typeface="Arial"/>
              </a:rPr>
              <a:t>Glob</a:t>
            </a:r>
            <a:r>
              <a:rPr kumimoji="0" lang="en-US" sz="2600" i="0" u="none" strike="noStrike" kern="1200" cap="none" spc="0" normalizeH="0" baseline="0" noProof="0" dirty="0" smtClean="0">
                <a:ln>
                  <a:noFill/>
                </a:ln>
                <a:solidFill>
                  <a:schemeClr val="accent3">
                    <a:lumMod val="75000"/>
                  </a:schemeClr>
                </a:solidFill>
                <a:effectLst/>
                <a:uLnTx/>
                <a:uFillTx/>
                <a:latin typeface="Arial"/>
                <a:ea typeface="+mn-ea"/>
                <a:cs typeface="Arial"/>
              </a:rPr>
              <a:t>al</a:t>
            </a:r>
            <a:r>
              <a:rPr lang="en-US" sz="2600" dirty="0" smtClean="0">
                <a:solidFill>
                  <a:schemeClr val="accent3">
                    <a:lumMod val="75000"/>
                  </a:schemeClr>
                </a:solidFill>
                <a:latin typeface="Arial"/>
                <a:cs typeface="Arial"/>
              </a:rPr>
              <a:t/>
            </a:r>
            <a:br>
              <a:rPr lang="en-US" sz="2600" dirty="0" smtClean="0">
                <a:solidFill>
                  <a:schemeClr val="accent3">
                    <a:lumMod val="75000"/>
                  </a:schemeClr>
                </a:solidFill>
                <a:latin typeface="Arial"/>
                <a:cs typeface="Arial"/>
              </a:rPr>
            </a:br>
            <a:r>
              <a:rPr kumimoji="0" lang="en-US" sz="2600" i="0" u="none" strike="noStrike" kern="1200" cap="none" spc="0" normalizeH="0" baseline="0" noProof="0" dirty="0" smtClean="0">
                <a:ln>
                  <a:noFill/>
                </a:ln>
                <a:solidFill>
                  <a:schemeClr val="accent3">
                    <a:lumMod val="75000"/>
                  </a:schemeClr>
                </a:solidFill>
                <a:effectLst/>
                <a:uLnTx/>
                <a:uFillTx/>
                <a:latin typeface="Arial"/>
                <a:ea typeface="+mn-ea"/>
                <a:cs typeface="Arial"/>
              </a:rPr>
              <a:t>Council</a:t>
            </a:r>
            <a:endParaRPr kumimoji="0" lang="en-US" sz="2600" i="0" u="none" strike="noStrike" kern="1200" cap="none" spc="0" normalizeH="0" baseline="0" noProof="0" dirty="0">
              <a:ln>
                <a:noFill/>
              </a:ln>
              <a:solidFill>
                <a:schemeClr val="accent3">
                  <a:lumMod val="75000"/>
                </a:schemeClr>
              </a:solidFill>
              <a:effectLst/>
              <a:uLnTx/>
              <a:uFillTx/>
              <a:latin typeface="Arial"/>
              <a:ea typeface="+mn-ea"/>
              <a:cs typeface="Arial"/>
            </a:endParaRPr>
          </a:p>
        </p:txBody>
      </p:sp>
      <p:pic>
        <p:nvPicPr>
          <p:cNvPr id="2058" name="Picture 10" descr="Illustration: Board of Trustees"/>
          <p:cNvPicPr>
            <a:picLocks noChangeAspect="1" noChangeArrowheads="1"/>
          </p:cNvPicPr>
          <p:nvPr/>
        </p:nvPicPr>
        <p:blipFill>
          <a:blip r:embed="rId6"/>
          <a:srcRect/>
          <a:stretch>
            <a:fillRect/>
          </a:stretch>
        </p:blipFill>
        <p:spPr bwMode="auto">
          <a:xfrm>
            <a:off x="6356853" y="2052048"/>
            <a:ext cx="1819275" cy="2705100"/>
          </a:xfrm>
          <a:prstGeom prst="rect">
            <a:avLst/>
          </a:prstGeom>
          <a:noFill/>
        </p:spPr>
      </p:pic>
      <p:sp>
        <p:nvSpPr>
          <p:cNvPr id="17" name="Content Placeholder 13"/>
          <p:cNvSpPr txBox="1">
            <a:spLocks/>
          </p:cNvSpPr>
          <p:nvPr/>
        </p:nvSpPr>
        <p:spPr>
          <a:xfrm>
            <a:off x="6356853" y="4757148"/>
            <a:ext cx="1819275" cy="952499"/>
          </a:xfrm>
          <a:prstGeom prst="rect">
            <a:avLst/>
          </a:prstGeom>
        </p:spPr>
        <p:txBody>
          <a:bodyPr vert="horz" lIns="91440" tIns="45720" rIns="91440" bIns="45720" rtlCol="0">
            <a:normAutofit lnSpcReduction="10000"/>
          </a:bodyPr>
          <a:lstStyle/>
          <a:p>
            <a:pPr marR="0" lvl="0" algn="ctr" defTabSz="457200" rtl="0" eaLnBrk="1" fontAlgn="auto" latinLnBrk="0" hangingPunct="1">
              <a:lnSpc>
                <a:spcPct val="110000"/>
              </a:lnSpc>
              <a:spcBef>
                <a:spcPts val="900"/>
              </a:spcBef>
              <a:spcAft>
                <a:spcPts val="0"/>
              </a:spcAft>
              <a:buClrTx/>
              <a:buSzTx/>
              <a:buFont typeface="Arial"/>
              <a:buNone/>
              <a:tabLst/>
              <a:defRPr/>
            </a:pPr>
            <a:r>
              <a:rPr lang="en-US" sz="2600" noProof="0" dirty="0" smtClean="0">
                <a:solidFill>
                  <a:schemeClr val="accent1">
                    <a:lumMod val="75000"/>
                  </a:schemeClr>
                </a:solidFill>
                <a:latin typeface="Arial"/>
                <a:cs typeface="Arial"/>
              </a:rPr>
              <a:t>Board of</a:t>
            </a:r>
            <a:br>
              <a:rPr lang="en-US" sz="2600" noProof="0" dirty="0" smtClean="0">
                <a:solidFill>
                  <a:schemeClr val="accent1">
                    <a:lumMod val="75000"/>
                  </a:schemeClr>
                </a:solidFill>
                <a:latin typeface="Arial"/>
                <a:cs typeface="Arial"/>
              </a:rPr>
            </a:br>
            <a:r>
              <a:rPr lang="en-US" sz="2600" dirty="0" smtClean="0">
                <a:solidFill>
                  <a:schemeClr val="accent1">
                    <a:lumMod val="75000"/>
                  </a:schemeClr>
                </a:solidFill>
                <a:latin typeface="Arial"/>
                <a:cs typeface="Arial"/>
              </a:rPr>
              <a:t>Trustees</a:t>
            </a:r>
            <a:endParaRPr lang="en-US" sz="2600" noProof="0" dirty="0" smtClean="0">
              <a:solidFill>
                <a:schemeClr val="accent1">
                  <a:lumMod val="75000"/>
                </a:schemeClr>
              </a:solidFill>
              <a:latin typeface="Arial"/>
              <a:cs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fade">
                                      <p:cBhvr>
                                        <p:cTn id="10" dur="500"/>
                                        <p:tgtEl>
                                          <p:spTgt spid="205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058"/>
                                        </p:tgtEl>
                                        <p:attrNameLst>
                                          <p:attrName>style.visibility</p:attrName>
                                        </p:attrNameLst>
                                      </p:cBhvr>
                                      <p:to>
                                        <p:strVal val="visible"/>
                                      </p:to>
                                    </p:set>
                                    <p:animEffect transition="in" filter="fade">
                                      <p:cBhvr>
                                        <p:cTn id="24"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OCLC member representation</a:t>
            </a:r>
            <a:endParaRPr lang="en-US" sz="4200" dirty="0"/>
          </a:p>
        </p:txBody>
      </p:sp>
      <p:sp>
        <p:nvSpPr>
          <p:cNvPr id="6" name="Rounded Rectangle 5"/>
          <p:cNvSpPr/>
          <p:nvPr/>
        </p:nvSpPr>
        <p:spPr>
          <a:xfrm>
            <a:off x="537621" y="1866900"/>
            <a:ext cx="8086725" cy="3810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buNone/>
            </a:pPr>
            <a:r>
              <a:rPr lang="en-US" sz="2000" dirty="0" smtClean="0">
                <a:solidFill>
                  <a:schemeClr val="bg1"/>
                </a:solidFill>
              </a:rPr>
              <a:t>Regional Councils</a:t>
            </a:r>
          </a:p>
        </p:txBody>
      </p:sp>
      <p:sp>
        <p:nvSpPr>
          <p:cNvPr id="7" name="Rounded Rectangle 6"/>
          <p:cNvSpPr/>
          <p:nvPr/>
        </p:nvSpPr>
        <p:spPr>
          <a:xfrm>
            <a:off x="537621" y="3393334"/>
            <a:ext cx="8086725" cy="381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buNone/>
            </a:pPr>
            <a:r>
              <a:rPr lang="en-US" sz="2000" dirty="0" smtClean="0">
                <a:solidFill>
                  <a:schemeClr val="bg1"/>
                </a:solidFill>
              </a:rPr>
              <a:t>OCLC Global Council</a:t>
            </a:r>
          </a:p>
        </p:txBody>
      </p:sp>
      <p:sp>
        <p:nvSpPr>
          <p:cNvPr id="8" name="Rounded Rectangle 7"/>
          <p:cNvSpPr/>
          <p:nvPr/>
        </p:nvSpPr>
        <p:spPr>
          <a:xfrm>
            <a:off x="537621" y="4867870"/>
            <a:ext cx="8086725"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2000" dirty="0" smtClean="0">
                <a:solidFill>
                  <a:schemeClr val="bg1"/>
                </a:solidFill>
              </a:rPr>
              <a:t>OCLC Board of Trustees</a:t>
            </a:r>
          </a:p>
        </p:txBody>
      </p:sp>
      <p:sp>
        <p:nvSpPr>
          <p:cNvPr id="9" name="TextBox 8"/>
          <p:cNvSpPr txBox="1"/>
          <p:nvPr/>
        </p:nvSpPr>
        <p:spPr>
          <a:xfrm>
            <a:off x="537621" y="2286000"/>
            <a:ext cx="8086726" cy="923330"/>
          </a:xfrm>
          <a:prstGeom prst="rect">
            <a:avLst/>
          </a:prstGeom>
          <a:noFill/>
        </p:spPr>
        <p:txBody>
          <a:bodyPr wrap="square" rtlCol="0">
            <a:spAutoFit/>
          </a:bodyPr>
          <a:lstStyle/>
          <a:p>
            <a:pPr>
              <a:buFont typeface="Arial" pitchFamily="34" charset="0"/>
              <a:buChar char="•"/>
            </a:pPr>
            <a:r>
              <a:rPr lang="en-US" dirty="0" smtClean="0"/>
              <a:t> Americas Regional Council (ARC)</a:t>
            </a:r>
          </a:p>
          <a:p>
            <a:pPr>
              <a:buFont typeface="Arial" pitchFamily="34" charset="0"/>
              <a:buChar char="•"/>
            </a:pPr>
            <a:r>
              <a:rPr lang="en-US" dirty="0" smtClean="0"/>
              <a:t> Asia Pacific Regional Council (APRC)</a:t>
            </a:r>
          </a:p>
          <a:p>
            <a:pPr>
              <a:buFont typeface="Arial" pitchFamily="34" charset="0"/>
              <a:buChar char="•"/>
            </a:pPr>
            <a:r>
              <a:rPr lang="en-US" dirty="0" smtClean="0"/>
              <a:t> Europe, Middle East and Africa Regional Council (EMEARC) </a:t>
            </a:r>
            <a:endParaRPr lang="en-US" dirty="0"/>
          </a:p>
        </p:txBody>
      </p:sp>
      <p:sp>
        <p:nvSpPr>
          <p:cNvPr id="10" name="TextBox 9"/>
          <p:cNvSpPr txBox="1"/>
          <p:nvPr/>
        </p:nvSpPr>
        <p:spPr>
          <a:xfrm>
            <a:off x="537620" y="3774334"/>
            <a:ext cx="8086727" cy="923330"/>
          </a:xfrm>
          <a:prstGeom prst="rect">
            <a:avLst/>
          </a:prstGeom>
          <a:noFill/>
        </p:spPr>
        <p:txBody>
          <a:bodyPr wrap="square" rtlCol="0">
            <a:spAutoFit/>
          </a:bodyPr>
          <a:lstStyle/>
          <a:p>
            <a:r>
              <a:rPr lang="en-US" dirty="0" smtClean="0"/>
              <a:t>Global Council ratifies amendments to OCLC governing documents, discusses key issues in the industry, provides direction to OCLC management, and elects six members to the OCLC Board of Trustees.</a:t>
            </a:r>
            <a:endParaRPr lang="en-US" dirty="0"/>
          </a:p>
        </p:txBody>
      </p:sp>
      <p:sp>
        <p:nvSpPr>
          <p:cNvPr id="11" name="TextBox 10"/>
          <p:cNvSpPr txBox="1"/>
          <p:nvPr/>
        </p:nvSpPr>
        <p:spPr>
          <a:xfrm>
            <a:off x="537621" y="5248870"/>
            <a:ext cx="8086725" cy="923330"/>
          </a:xfrm>
          <a:prstGeom prst="rect">
            <a:avLst/>
          </a:prstGeom>
          <a:noFill/>
        </p:spPr>
        <p:txBody>
          <a:bodyPr wrap="square" rtlCol="0">
            <a:spAutoFit/>
          </a:bodyPr>
          <a:lstStyle/>
          <a:p>
            <a:r>
              <a:rPr lang="en-US" dirty="0" smtClean="0"/>
              <a:t>The Board works to align OCLC’s product, research and advocacy strategies with OCLC’s mission, encouraging a culture of cooperation and rigorous debate. </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OCLC Regional Councils</a:t>
            </a:r>
            <a:endParaRPr lang="en-US" b="1" dirty="0"/>
          </a:p>
        </p:txBody>
      </p:sp>
      <p:sp>
        <p:nvSpPr>
          <p:cNvPr id="34" name="Text Placeholder 33"/>
          <p:cNvSpPr>
            <a:spLocks noGrp="1"/>
          </p:cNvSpPr>
          <p:nvPr>
            <p:ph type="body" sz="quarter" idx="13"/>
          </p:nvPr>
        </p:nvSpPr>
        <p:spPr>
          <a:xfrm>
            <a:off x="914400" y="4076660"/>
            <a:ext cx="2209800" cy="969496"/>
          </a:xfrm>
        </p:spPr>
        <p:txBody>
          <a:bodyPr/>
          <a:lstStyle/>
          <a:p>
            <a:r>
              <a:rPr lang="en-US" sz="2400" dirty="0" smtClean="0"/>
              <a:t>Jane Treadwell</a:t>
            </a:r>
          </a:p>
          <a:p>
            <a:r>
              <a:rPr lang="en-US" i="1" dirty="0"/>
              <a:t>Chair, Americas </a:t>
            </a:r>
            <a:br>
              <a:rPr lang="en-US" i="1" dirty="0"/>
            </a:br>
            <a:r>
              <a:rPr lang="en-US" i="1" dirty="0"/>
              <a:t>Regional </a:t>
            </a:r>
            <a:r>
              <a:rPr lang="en-US" i="1" dirty="0" smtClean="0"/>
              <a:t>Council</a:t>
            </a:r>
            <a:endParaRPr lang="en-US" i="1" dirty="0"/>
          </a:p>
        </p:txBody>
      </p:sp>
      <p:sp>
        <p:nvSpPr>
          <p:cNvPr id="35" name="Text Placeholder 34"/>
          <p:cNvSpPr>
            <a:spLocks noGrp="1"/>
          </p:cNvSpPr>
          <p:nvPr>
            <p:ph type="body" sz="quarter" idx="14"/>
          </p:nvPr>
        </p:nvSpPr>
        <p:spPr>
          <a:xfrm>
            <a:off x="3301981" y="4076660"/>
            <a:ext cx="2555894" cy="999248"/>
          </a:xfrm>
        </p:spPr>
        <p:txBody>
          <a:bodyPr/>
          <a:lstStyle/>
          <a:p>
            <a:r>
              <a:rPr lang="en-US" sz="2400" dirty="0" smtClean="0"/>
              <a:t>Peter </a:t>
            </a:r>
            <a:r>
              <a:rPr lang="en-US" sz="2400" dirty="0" err="1" smtClean="0"/>
              <a:t>Sidorko</a:t>
            </a:r>
            <a:endParaRPr lang="en-US" sz="2400" dirty="0" smtClean="0"/>
          </a:p>
          <a:p>
            <a:r>
              <a:rPr lang="en-US" i="1" dirty="0"/>
              <a:t>Chair, Asia Pacific </a:t>
            </a:r>
            <a:br>
              <a:rPr lang="en-US" i="1" dirty="0"/>
            </a:br>
            <a:r>
              <a:rPr lang="en-US" i="1" dirty="0"/>
              <a:t>Regional Council</a:t>
            </a:r>
          </a:p>
        </p:txBody>
      </p:sp>
      <p:sp>
        <p:nvSpPr>
          <p:cNvPr id="36" name="Text Placeholder 35"/>
          <p:cNvSpPr>
            <a:spLocks noGrp="1"/>
          </p:cNvSpPr>
          <p:nvPr>
            <p:ph type="body" sz="quarter" idx="15"/>
          </p:nvPr>
        </p:nvSpPr>
        <p:spPr>
          <a:xfrm>
            <a:off x="6026522" y="4076660"/>
            <a:ext cx="2209800" cy="995144"/>
          </a:xfrm>
        </p:spPr>
        <p:txBody>
          <a:bodyPr/>
          <a:lstStyle/>
          <a:p>
            <a:r>
              <a:rPr lang="en-US" sz="2400" dirty="0" smtClean="0"/>
              <a:t>Robert </a:t>
            </a:r>
            <a:r>
              <a:rPr lang="en-US" sz="2400" dirty="0" err="1" smtClean="0"/>
              <a:t>Moropa</a:t>
            </a:r>
            <a:endParaRPr lang="en-US" sz="2400" dirty="0" smtClean="0"/>
          </a:p>
          <a:p>
            <a:r>
              <a:rPr lang="en-US" i="1" dirty="0"/>
              <a:t>Chair, EMEA </a:t>
            </a:r>
            <a:br>
              <a:rPr lang="en-US" i="1" dirty="0"/>
            </a:br>
            <a:r>
              <a:rPr lang="en-US" i="1" dirty="0"/>
              <a:t>Regional Council</a:t>
            </a:r>
          </a:p>
        </p:txBody>
      </p:sp>
      <p:sp>
        <p:nvSpPr>
          <p:cNvPr id="15" name="TextBox 14"/>
          <p:cNvSpPr txBox="1"/>
          <p:nvPr/>
        </p:nvSpPr>
        <p:spPr>
          <a:xfrm>
            <a:off x="600075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6" name="TextBox 15"/>
          <p:cNvSpPr txBox="1"/>
          <p:nvPr/>
        </p:nvSpPr>
        <p:spPr>
          <a:xfrm>
            <a:off x="3286125"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7" name="TextBox 16"/>
          <p:cNvSpPr txBox="1"/>
          <p:nvPr/>
        </p:nvSpPr>
        <p:spPr>
          <a:xfrm>
            <a:off x="57150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7" name="TextBox 6"/>
          <p:cNvSpPr txBox="1"/>
          <p:nvPr/>
        </p:nvSpPr>
        <p:spPr>
          <a:xfrm>
            <a:off x="3357563" y="4572000"/>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sp>
        <p:nvSpPr>
          <p:cNvPr id="6" name="TextBox 5"/>
          <p:cNvSpPr txBox="1"/>
          <p:nvPr/>
        </p:nvSpPr>
        <p:spPr>
          <a:xfrm>
            <a:off x="6143625" y="4572000"/>
            <a:ext cx="2428874" cy="142875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pic>
        <p:nvPicPr>
          <p:cNvPr id="14" name="Picture 13" descr="JaneTreadwell.jpg"/>
          <p:cNvPicPr>
            <a:picLocks noChangeAspect="1"/>
          </p:cNvPicPr>
          <p:nvPr/>
        </p:nvPicPr>
        <p:blipFill>
          <a:blip r:embed="rId3"/>
          <a:stretch>
            <a:fillRect/>
          </a:stretch>
        </p:blipFill>
        <p:spPr>
          <a:xfrm>
            <a:off x="1676400" y="2000250"/>
            <a:ext cx="952500" cy="1428750"/>
          </a:xfrm>
          <a:prstGeom prst="rect">
            <a:avLst/>
          </a:prstGeom>
        </p:spPr>
      </p:pic>
      <p:pic>
        <p:nvPicPr>
          <p:cNvPr id="25" name="Picture Placeholder 24" descr="Petersidorko1.png"/>
          <p:cNvPicPr>
            <a:picLocks noGrp="1" noChangeAspect="1"/>
          </p:cNvPicPr>
          <p:nvPr>
            <p:ph type="pic" sz="quarter" idx="11"/>
          </p:nvPr>
        </p:nvPicPr>
        <p:blipFill>
          <a:blip r:embed="rId4"/>
          <a:srcRect t="33" b="33"/>
          <a:stretch>
            <a:fillRect/>
          </a:stretch>
        </p:blipFill>
        <p:spPr/>
      </p:pic>
      <p:pic>
        <p:nvPicPr>
          <p:cNvPr id="27" name="Picture Placeholder 26" descr="Treadwell_Jane.jpg"/>
          <p:cNvPicPr>
            <a:picLocks noGrp="1" noChangeAspect="1"/>
          </p:cNvPicPr>
          <p:nvPr>
            <p:ph type="pic" sz="quarter" idx="10"/>
          </p:nvPr>
        </p:nvPicPr>
        <p:blipFill>
          <a:blip r:embed="rId5"/>
          <a:srcRect l="188" r="188"/>
          <a:stretch>
            <a:fillRect/>
          </a:stretch>
        </p:blipFill>
        <p:spPr/>
      </p:pic>
      <p:pic>
        <p:nvPicPr>
          <p:cNvPr id="29" name="Picture Placeholder 28" descr="Moropa_Robert_2012.JPG"/>
          <p:cNvPicPr>
            <a:picLocks noGrp="1" noChangeAspect="1"/>
          </p:cNvPicPr>
          <p:nvPr>
            <p:ph type="pic" sz="quarter" idx="12"/>
          </p:nvPr>
        </p:nvPicPr>
        <p:blipFill>
          <a:blip r:embed="rId6"/>
          <a:srcRect l="15938" r="15938"/>
          <a:stretch>
            <a:fillRect/>
          </a:stretch>
        </p:blip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nodePh="1">
                                  <p:stCondLst>
                                    <p:cond delay="70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dirty="0" smtClean="0"/>
              <a:t>The role of the Americas Regional Council</a:t>
            </a:r>
            <a:endParaRPr lang="en-US" dirty="0"/>
          </a:p>
        </p:txBody>
      </p:sp>
      <p:grpSp>
        <p:nvGrpSpPr>
          <p:cNvPr id="2" name="Group 7"/>
          <p:cNvGrpSpPr/>
          <p:nvPr/>
        </p:nvGrpSpPr>
        <p:grpSpPr>
          <a:xfrm>
            <a:off x="9144000" y="838200"/>
            <a:ext cx="4953000" cy="5105400"/>
            <a:chOff x="201333" y="2209800"/>
            <a:chExt cx="4370668" cy="2658992"/>
          </a:xfrm>
        </p:grpSpPr>
        <p:sp>
          <p:nvSpPr>
            <p:cNvPr id="13" name="Rounded Rectangle 12"/>
            <p:cNvSpPr/>
            <p:nvPr/>
          </p:nvSpPr>
          <p:spPr>
            <a:xfrm>
              <a:off x="457201" y="2209800"/>
              <a:ext cx="4114800" cy="2658992"/>
            </a:xfrm>
            <a:prstGeom prst="roundRect">
              <a:avLst>
                <a:gd name="adj" fmla="val 4488"/>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r>
                <a:rPr lang="en-US" sz="2400" dirty="0" smtClean="0">
                  <a:solidFill>
                    <a:schemeClr val="tx1">
                      <a:lumMod val="75000"/>
                      <a:lumOff val="25000"/>
                    </a:schemeClr>
                  </a:solidFill>
                </a:rPr>
                <a:t>“Reaching out to </a:t>
              </a:r>
              <a:r>
                <a:rPr lang="en-US" sz="2400" b="1" dirty="0" smtClean="0">
                  <a:solidFill>
                    <a:schemeClr val="tx1">
                      <a:lumMod val="75000"/>
                      <a:lumOff val="25000"/>
                    </a:schemeClr>
                  </a:solidFill>
                </a:rPr>
                <a:t>connect</a:t>
              </a:r>
              <a:r>
                <a:rPr lang="en-US" sz="2400" dirty="0" smtClean="0">
                  <a:solidFill>
                    <a:schemeClr val="tx1">
                      <a:lumMod val="75000"/>
                      <a:lumOff val="25000"/>
                    </a:schemeClr>
                  </a:solidFill>
                </a:rPr>
                <a:t> with other members, </a:t>
              </a:r>
              <a:r>
                <a:rPr lang="en-US" sz="2400" b="1" dirty="0" smtClean="0">
                  <a:solidFill>
                    <a:schemeClr val="tx1">
                      <a:lumMod val="75000"/>
                      <a:lumOff val="25000"/>
                    </a:schemeClr>
                  </a:solidFill>
                </a:rPr>
                <a:t>fulfilling organizational aspirations</a:t>
              </a:r>
              <a:r>
                <a:rPr lang="en-US" sz="2400" dirty="0" smtClean="0">
                  <a:solidFill>
                    <a:schemeClr val="tx1">
                      <a:lumMod val="75000"/>
                      <a:lumOff val="25000"/>
                    </a:schemeClr>
                  </a:solidFill>
                </a:rPr>
                <a:t>, inspiring others by </a:t>
              </a:r>
              <a:r>
                <a:rPr lang="en-US" sz="2400" b="1" dirty="0" smtClean="0">
                  <a:solidFill>
                    <a:schemeClr val="tx1">
                      <a:lumMod val="75000"/>
                      <a:lumOff val="25000"/>
                    </a:schemeClr>
                  </a:solidFill>
                </a:rPr>
                <a:t>sharing and innovating</a:t>
              </a:r>
              <a:r>
                <a:rPr lang="en-US" sz="2400" dirty="0" smtClean="0">
                  <a:solidFill>
                    <a:schemeClr val="tx1">
                      <a:lumMod val="75000"/>
                      <a:lumOff val="25000"/>
                    </a:schemeClr>
                  </a:solidFill>
                </a:rPr>
                <a:t> together, </a:t>
              </a:r>
              <a:r>
                <a:rPr lang="en-US" sz="2400" b="1" dirty="0" smtClean="0">
                  <a:solidFill>
                    <a:schemeClr val="tx1">
                      <a:lumMod val="75000"/>
                      <a:lumOff val="25000"/>
                    </a:schemeClr>
                  </a:solidFill>
                </a:rPr>
                <a:t>communicating</a:t>
              </a:r>
              <a:r>
                <a:rPr lang="en-US" sz="2400" dirty="0" smtClean="0">
                  <a:solidFill>
                    <a:schemeClr val="tx1">
                      <a:lumMod val="75000"/>
                      <a:lumOff val="25000"/>
                    </a:schemeClr>
                  </a:solidFill>
                </a:rPr>
                <a:t> with Global Council delegates and OCLC leadership—there are countless ways members can </a:t>
              </a:r>
              <a:r>
                <a:rPr lang="en-US" sz="2400" b="1" dirty="0" smtClean="0">
                  <a:solidFill>
                    <a:schemeClr val="tx1">
                      <a:lumMod val="75000"/>
                      <a:lumOff val="25000"/>
                    </a:schemeClr>
                  </a:solidFill>
                </a:rPr>
                <a:t>leverage the power </a:t>
              </a:r>
              <a:r>
                <a:rPr lang="en-US" sz="2400" dirty="0" smtClean="0">
                  <a:solidFill>
                    <a:schemeClr val="tx1">
                      <a:lumMod val="75000"/>
                      <a:lumOff val="25000"/>
                    </a:schemeClr>
                  </a:solidFill>
                </a:rPr>
                <a:t>of the cooperative.”</a:t>
              </a:r>
            </a:p>
            <a:p>
              <a:pPr algn="ctr">
                <a:spcBef>
                  <a:spcPts val="1200"/>
                </a:spcBef>
              </a:pPr>
              <a:r>
                <a:rPr lang="en-US" sz="1200" b="1" cap="all" dirty="0" smtClean="0">
                  <a:solidFill>
                    <a:schemeClr val="tx1">
                      <a:lumMod val="75000"/>
                      <a:lumOff val="25000"/>
                    </a:schemeClr>
                  </a:solidFill>
                </a:rPr>
                <a:t>Jennifer younger, </a:t>
              </a:r>
              <a:r>
                <a:rPr lang="en-US" sz="1200" b="1" cap="all" dirty="0">
                  <a:solidFill>
                    <a:schemeClr val="tx1">
                      <a:lumMod val="75000"/>
                      <a:lumOff val="25000"/>
                    </a:schemeClr>
                  </a:solidFill>
                </a:rPr>
                <a:t/>
              </a:r>
              <a:br>
                <a:rPr lang="en-US" sz="1200" b="1" cap="all" dirty="0">
                  <a:solidFill>
                    <a:schemeClr val="tx1">
                      <a:lumMod val="75000"/>
                      <a:lumOff val="25000"/>
                    </a:schemeClr>
                  </a:solidFill>
                </a:rPr>
              </a:br>
              <a:r>
                <a:rPr lang="en-US" sz="1200" b="1" cap="all" dirty="0" smtClean="0">
                  <a:solidFill>
                    <a:schemeClr val="tx1">
                      <a:lumMod val="75000"/>
                      <a:lumOff val="25000"/>
                    </a:schemeClr>
                  </a:solidFill>
                </a:rPr>
                <a:t>OCLC Global Council president</a:t>
              </a:r>
              <a:br>
                <a:rPr lang="en-US" sz="1200" b="1" cap="all" dirty="0" smtClean="0">
                  <a:solidFill>
                    <a:schemeClr val="tx1">
                      <a:lumMod val="75000"/>
                      <a:lumOff val="25000"/>
                    </a:schemeClr>
                  </a:solidFill>
                </a:rPr>
              </a:br>
              <a:r>
                <a:rPr lang="en-US" sz="1200" b="1" cap="all" dirty="0" smtClean="0">
                  <a:solidFill>
                    <a:schemeClr val="tx1">
                      <a:lumMod val="75000"/>
                      <a:lumOff val="25000"/>
                    </a:schemeClr>
                  </a:solidFill>
                </a:rPr>
                <a:t>2010 – 2011 </a:t>
              </a:r>
            </a:p>
          </p:txBody>
        </p:sp>
        <p:sp>
          <p:nvSpPr>
            <p:cNvPr id="7" name="Isosceles Triangle 6"/>
            <p:cNvSpPr/>
            <p:nvPr/>
          </p:nvSpPr>
          <p:spPr>
            <a:xfrm rot="16200000">
              <a:off x="76518" y="3276600"/>
              <a:ext cx="505498" cy="255868"/>
            </a:xfrm>
            <a:prstGeom prst="triangle">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pic>
        <p:nvPicPr>
          <p:cNvPr id="8" name="Picture 7" descr="DSC_1587.JPG"/>
          <p:cNvPicPr>
            <a:picLocks noChangeAspect="1"/>
          </p:cNvPicPr>
          <p:nvPr/>
        </p:nvPicPr>
        <p:blipFill>
          <a:blip r:embed="rId3">
            <a:lum bright="15000" contrast="20000"/>
          </a:blip>
          <a:srcRect l="10000" t="8919" r="62500" b="25103"/>
          <a:stretch>
            <a:fillRect/>
          </a:stretch>
        </p:blipFill>
        <p:spPr>
          <a:xfrm>
            <a:off x="914400" y="1447800"/>
            <a:ext cx="2514600"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0" name="Group 8"/>
          <p:cNvGrpSpPr/>
          <p:nvPr/>
        </p:nvGrpSpPr>
        <p:grpSpPr>
          <a:xfrm>
            <a:off x="4089402" y="990600"/>
            <a:ext cx="4368798" cy="4953000"/>
            <a:chOff x="203203" y="-373285"/>
            <a:chExt cx="4368798" cy="4953000"/>
          </a:xfrm>
        </p:grpSpPr>
        <p:sp>
          <p:nvSpPr>
            <p:cNvPr id="11" name="Rounded Rectangle 10"/>
            <p:cNvSpPr/>
            <p:nvPr/>
          </p:nvSpPr>
          <p:spPr>
            <a:xfrm>
              <a:off x="457201" y="-373285"/>
              <a:ext cx="4114800" cy="4953000"/>
            </a:xfrm>
            <a:prstGeom prst="roundRect">
              <a:avLst>
                <a:gd name="adj" fmla="val 4488"/>
              </a:avLst>
            </a:prstGeom>
            <a:solidFill>
              <a:srgbClr val="2178B5"/>
            </a:solidFill>
            <a:ln>
              <a:noFill/>
            </a:ln>
          </p:spPr>
          <p:style>
            <a:lnRef idx="1">
              <a:schemeClr val="accent1"/>
            </a:lnRef>
            <a:fillRef idx="3">
              <a:schemeClr val="accent1"/>
            </a:fillRef>
            <a:effectRef idx="2">
              <a:schemeClr val="accent1"/>
            </a:effectRef>
            <a:fontRef idx="minor">
              <a:schemeClr val="lt1"/>
            </a:fontRef>
          </p:style>
          <p:txBody>
            <a:bodyPr lIns="182880" tIns="182880" rIns="182880" bIns="182880" rtlCol="0" anchor="ctr"/>
            <a:lstStyle/>
            <a:p>
              <a:pPr algn="ctr">
                <a:spcBef>
                  <a:spcPts val="1200"/>
                </a:spcBef>
              </a:pPr>
              <a:r>
                <a:rPr lang="en-US" sz="2000" dirty="0" smtClean="0"/>
                <a:t>“Reaching out to </a:t>
              </a:r>
              <a:br>
                <a:rPr lang="en-US" sz="2000" dirty="0" smtClean="0"/>
              </a:br>
              <a:r>
                <a:rPr lang="en-US" sz="2000" b="1" dirty="0" smtClean="0"/>
                <a:t>connect </a:t>
              </a:r>
              <a:r>
                <a:rPr lang="en-US" sz="2000" dirty="0" smtClean="0"/>
                <a:t>with other members, </a:t>
              </a:r>
              <a:r>
                <a:rPr lang="en-US" sz="2000" b="1" dirty="0" smtClean="0"/>
                <a:t>fulfilling organizational aspirations,</a:t>
              </a:r>
              <a:r>
                <a:rPr lang="en-US" sz="2000" dirty="0" smtClean="0"/>
                <a:t> inspiring others by </a:t>
              </a:r>
              <a:r>
                <a:rPr lang="en-US" sz="2000" b="1" dirty="0" smtClean="0"/>
                <a:t>sharing and innovating</a:t>
              </a:r>
              <a:r>
                <a:rPr lang="en-US" sz="2000" dirty="0" smtClean="0"/>
                <a:t> together, </a:t>
              </a:r>
              <a:r>
                <a:rPr lang="en-US" sz="2000" b="1" dirty="0" smtClean="0"/>
                <a:t>communicating </a:t>
              </a:r>
              <a:r>
                <a:rPr lang="en-US" sz="2000" dirty="0" smtClean="0"/>
                <a:t>with Global Council delegates and OCLC leadership—there are countless ways members can </a:t>
              </a:r>
              <a:br>
                <a:rPr lang="en-US" sz="2000" dirty="0" smtClean="0"/>
              </a:br>
              <a:r>
                <a:rPr lang="en-US" sz="2000" b="1" dirty="0" smtClean="0"/>
                <a:t>leverage the power</a:t>
              </a:r>
              <a:r>
                <a:rPr lang="en-US" sz="2000" dirty="0" smtClean="0"/>
                <a:t> of the cooperative.”</a:t>
              </a:r>
            </a:p>
            <a:p>
              <a:pPr algn="ctr">
                <a:spcBef>
                  <a:spcPts val="1200"/>
                </a:spcBef>
              </a:pPr>
              <a:r>
                <a:rPr lang="en-US" sz="1200" b="1" cap="all" dirty="0" smtClean="0"/>
                <a:t>Jennifer younger, </a:t>
              </a:r>
              <a:br>
                <a:rPr lang="en-US" sz="1200" b="1" cap="all" dirty="0" smtClean="0"/>
              </a:br>
              <a:r>
                <a:rPr lang="en-US" sz="1200" b="1" cap="all" dirty="0" smtClean="0"/>
                <a:t>OCLC Global Council president</a:t>
              </a:r>
              <a:br>
                <a:rPr lang="en-US" sz="1200" b="1" cap="all" dirty="0" smtClean="0"/>
              </a:br>
              <a:r>
                <a:rPr lang="en-US" sz="1200" b="1" cap="all" dirty="0" smtClean="0"/>
                <a:t>2010–2011; Member, OCLC Board of Trustees 2012–present</a:t>
              </a:r>
            </a:p>
          </p:txBody>
        </p:sp>
        <p:sp>
          <p:nvSpPr>
            <p:cNvPr id="12" name="Isosceles Triangle 11"/>
            <p:cNvSpPr/>
            <p:nvPr/>
          </p:nvSpPr>
          <p:spPr>
            <a:xfrm rot="16200000">
              <a:off x="78388" y="770032"/>
              <a:ext cx="505498" cy="255868"/>
            </a:xfrm>
            <a:prstGeom prst="triangle">
              <a:avLst/>
            </a:prstGeom>
            <a:solidFill>
              <a:srgbClr val="2178B5"/>
            </a:solidFill>
            <a:ln>
              <a:noFill/>
            </a:ln>
            <a:effectLst>
              <a:outerShdw blurRad="40000" dist="23000" dir="72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algn="ctr" defTabSz="457200" rtl="0" eaLnBrk="1" latinLnBrk="0" hangingPunct="1"/>
              <a:endParaRPr lang="en-US" sz="1800" kern="1200">
                <a:solidFill>
                  <a:schemeClr val="lt1"/>
                </a:solidFill>
                <a:latin typeface="+mn-lt"/>
                <a:ea typeface="+mn-ea"/>
                <a:cs typeface="+mn-cs"/>
              </a:endParaRPr>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noAutofit/>
          </a:bodyPr>
          <a:lstStyle/>
          <a:p>
            <a:r>
              <a:rPr lang="en-US" sz="2000" b="1" dirty="0" smtClean="0"/>
              <a:t>Direct representation </a:t>
            </a:r>
            <a:r>
              <a:rPr lang="en-US" sz="2000" dirty="0" smtClean="0"/>
              <a:t>of member libraries in the Americas to the OCLC cooperative</a:t>
            </a:r>
          </a:p>
          <a:p>
            <a:r>
              <a:rPr lang="en-US" sz="2000" b="1" dirty="0" smtClean="0"/>
              <a:t>Provide feedback and direction </a:t>
            </a:r>
            <a:r>
              <a:rPr lang="en-US" sz="2000" dirty="0" smtClean="0"/>
              <a:t>to OCLC management and staff at regional council meetings</a:t>
            </a:r>
          </a:p>
          <a:p>
            <a:r>
              <a:rPr lang="en-US" sz="2000" b="1" dirty="0" smtClean="0"/>
              <a:t>Discuss ideas and strategies </a:t>
            </a:r>
            <a:r>
              <a:rPr lang="en-US" sz="2000" dirty="0" smtClean="0"/>
              <a:t>related to issues of importance to the cooperative and the profession through participation in regional interest groups</a:t>
            </a:r>
          </a:p>
          <a:p>
            <a:r>
              <a:rPr lang="en-US" sz="2000" b="1" dirty="0" smtClean="0"/>
              <a:t>Elect an executive committee </a:t>
            </a:r>
            <a:r>
              <a:rPr lang="en-US" sz="2000" dirty="0" smtClean="0"/>
              <a:t>for ARC to provide overall direction for the region</a:t>
            </a:r>
          </a:p>
          <a:p>
            <a:r>
              <a:rPr lang="en-US" sz="2000" b="1" dirty="0" smtClean="0"/>
              <a:t>Elect member delegates </a:t>
            </a:r>
            <a:r>
              <a:rPr lang="en-US" sz="2000" dirty="0" smtClean="0"/>
              <a:t>to OCLC Global Council</a:t>
            </a:r>
            <a:endParaRPr lang="en-US" sz="2000" dirty="0"/>
          </a:p>
        </p:txBody>
      </p:sp>
      <p:sp>
        <p:nvSpPr>
          <p:cNvPr id="19" name="Title 18"/>
          <p:cNvSpPr>
            <a:spLocks noGrp="1"/>
          </p:cNvSpPr>
          <p:nvPr>
            <p:ph type="title"/>
          </p:nvPr>
        </p:nvSpPr>
        <p:spPr/>
        <p:txBody>
          <a:bodyPr>
            <a:noAutofit/>
          </a:bodyPr>
          <a:lstStyle/>
          <a:p>
            <a:r>
              <a:rPr lang="en-US" sz="3600" dirty="0" smtClean="0"/>
              <a:t>The role of the </a:t>
            </a:r>
            <a:br>
              <a:rPr lang="en-US" sz="3600" dirty="0" smtClean="0"/>
            </a:br>
            <a:r>
              <a:rPr lang="en-US" sz="3600" dirty="0" smtClean="0"/>
              <a:t>Americas Regional Council</a:t>
            </a:r>
            <a:endParaRPr lang="en-US" sz="36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905000"/>
            <a:ext cx="5334000" cy="4221163"/>
          </a:xfrm>
        </p:spPr>
        <p:txBody>
          <a:bodyPr>
            <a:normAutofit fontScale="77500" lnSpcReduction="20000"/>
          </a:bodyPr>
          <a:lstStyle/>
          <a:p>
            <a:pPr>
              <a:spcAft>
                <a:spcPts val="1200"/>
              </a:spcAft>
              <a:buNone/>
            </a:pPr>
            <a:r>
              <a:rPr lang="en-US" dirty="0" smtClean="0"/>
              <a:t>In 2013–2014, OCLC members in the Americas elect:</a:t>
            </a:r>
          </a:p>
          <a:p>
            <a:pPr>
              <a:buNone/>
            </a:pPr>
            <a:r>
              <a:rPr lang="en-US" b="1" dirty="0" smtClean="0"/>
              <a:t>Americas Regional Council Executive Committee (also on Global Council)</a:t>
            </a:r>
          </a:p>
          <a:p>
            <a:pPr>
              <a:spcAft>
                <a:spcPts val="1200"/>
              </a:spcAft>
            </a:pPr>
            <a:r>
              <a:rPr lang="en-US" dirty="0" smtClean="0"/>
              <a:t>Vice Chair/Chair-Elect</a:t>
            </a:r>
          </a:p>
          <a:p>
            <a:pPr>
              <a:spcAft>
                <a:spcPts val="1200"/>
              </a:spcAft>
            </a:pPr>
            <a:r>
              <a:rPr lang="en-US" dirty="0" smtClean="0"/>
              <a:t>Secretary</a:t>
            </a:r>
          </a:p>
          <a:p>
            <a:pPr>
              <a:spcAft>
                <a:spcPts val="1200"/>
              </a:spcAft>
            </a:pPr>
            <a:r>
              <a:rPr lang="en-US" smtClean="0"/>
              <a:t>4 </a:t>
            </a:r>
            <a:r>
              <a:rPr lang="en-US" dirty="0" smtClean="0"/>
              <a:t>Members-at-Large</a:t>
            </a:r>
          </a:p>
          <a:p>
            <a:pPr>
              <a:buNone/>
            </a:pPr>
            <a:r>
              <a:rPr lang="en-US" b="1" dirty="0" smtClean="0"/>
              <a:t>OCLC Global Council</a:t>
            </a:r>
          </a:p>
          <a:p>
            <a:r>
              <a:rPr lang="en-US" dirty="0" smtClean="0"/>
              <a:t>10 Global Council Delegates</a:t>
            </a:r>
          </a:p>
        </p:txBody>
      </p:sp>
      <p:sp>
        <p:nvSpPr>
          <p:cNvPr id="19" name="Title 18"/>
          <p:cNvSpPr>
            <a:spLocks noGrp="1"/>
          </p:cNvSpPr>
          <p:nvPr>
            <p:ph type="title"/>
          </p:nvPr>
        </p:nvSpPr>
        <p:spPr/>
        <p:txBody>
          <a:bodyPr>
            <a:noAutofit/>
          </a:bodyPr>
          <a:lstStyle/>
          <a:p>
            <a:r>
              <a:rPr lang="en-US" sz="3600" dirty="0" smtClean="0"/>
              <a:t>The role of the </a:t>
            </a:r>
            <a:br>
              <a:rPr lang="en-US" sz="3600" dirty="0" smtClean="0"/>
            </a:br>
            <a:r>
              <a:rPr lang="en-US" sz="3600" dirty="0" smtClean="0"/>
              <a:t>Americas Regional Council</a:t>
            </a:r>
            <a:endParaRPr lang="en-US" sz="3600" dirty="0"/>
          </a:p>
        </p:txBody>
      </p:sp>
      <p:pic>
        <p:nvPicPr>
          <p:cNvPr id="5" name="Picture 4" descr="DSC_8311.JPG"/>
          <p:cNvPicPr>
            <a:picLocks noChangeAspect="1"/>
          </p:cNvPicPr>
          <p:nvPr/>
        </p:nvPicPr>
        <p:blipFill>
          <a:blip r:embed="rId3"/>
          <a:srcRect l="43334" t="14869" r="20000"/>
          <a:stretch>
            <a:fillRect/>
          </a:stretch>
        </p:blipFill>
        <p:spPr>
          <a:xfrm>
            <a:off x="6096001" y="1905000"/>
            <a:ext cx="2536693" cy="3911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OCLC Global Council Officers</a:t>
            </a:r>
            <a:endParaRPr lang="en-US" b="1" dirty="0"/>
          </a:p>
        </p:txBody>
      </p:sp>
      <p:sp>
        <p:nvSpPr>
          <p:cNvPr id="34" name="Text Placeholder 33"/>
          <p:cNvSpPr>
            <a:spLocks noGrp="1"/>
          </p:cNvSpPr>
          <p:nvPr>
            <p:ph type="body" sz="quarter" idx="13"/>
          </p:nvPr>
        </p:nvSpPr>
        <p:spPr>
          <a:xfrm>
            <a:off x="914400" y="4076660"/>
            <a:ext cx="2209800" cy="973600"/>
          </a:xfrm>
        </p:spPr>
        <p:txBody>
          <a:bodyPr/>
          <a:lstStyle/>
          <a:p>
            <a:r>
              <a:rPr lang="en-US" sz="2400" dirty="0" smtClean="0"/>
              <a:t>Anne Prestamo</a:t>
            </a:r>
          </a:p>
          <a:p>
            <a:r>
              <a:rPr lang="en-US" i="1" dirty="0" smtClean="0"/>
              <a:t>President, </a:t>
            </a:r>
            <a:br>
              <a:rPr lang="en-US" i="1" dirty="0" smtClean="0"/>
            </a:br>
            <a:r>
              <a:rPr lang="en-US" i="1" dirty="0" smtClean="0"/>
              <a:t>OCLC Global Council</a:t>
            </a:r>
            <a:endParaRPr lang="en-US" i="1" dirty="0"/>
          </a:p>
        </p:txBody>
      </p:sp>
      <p:sp>
        <p:nvSpPr>
          <p:cNvPr id="35" name="Text Placeholder 34"/>
          <p:cNvSpPr>
            <a:spLocks noGrp="1"/>
          </p:cNvSpPr>
          <p:nvPr>
            <p:ph type="body" sz="quarter" idx="14"/>
          </p:nvPr>
        </p:nvSpPr>
        <p:spPr>
          <a:xfrm>
            <a:off x="3301981" y="4076660"/>
            <a:ext cx="2555894" cy="1270091"/>
          </a:xfrm>
        </p:spPr>
        <p:txBody>
          <a:bodyPr/>
          <a:lstStyle/>
          <a:p>
            <a:r>
              <a:rPr lang="en-US" sz="2400" dirty="0" smtClean="0"/>
              <a:t>Barbara Preece</a:t>
            </a:r>
          </a:p>
          <a:p>
            <a:r>
              <a:rPr lang="en-US" i="1" dirty="0" smtClean="0"/>
              <a:t>Vice President/</a:t>
            </a:r>
            <a:br>
              <a:rPr lang="en-US" i="1" dirty="0" smtClean="0"/>
            </a:br>
            <a:r>
              <a:rPr lang="en-US" i="1" dirty="0" smtClean="0"/>
              <a:t>President-Elect</a:t>
            </a:r>
            <a:r>
              <a:rPr lang="en-US" i="1" dirty="0"/>
              <a:t/>
            </a:r>
            <a:br>
              <a:rPr lang="en-US" i="1" dirty="0"/>
            </a:br>
            <a:r>
              <a:rPr lang="en-US" i="1" dirty="0" smtClean="0"/>
              <a:t>OCLC Global </a:t>
            </a:r>
            <a:r>
              <a:rPr lang="en-US" i="1" dirty="0"/>
              <a:t>Council</a:t>
            </a:r>
          </a:p>
        </p:txBody>
      </p:sp>
      <p:sp>
        <p:nvSpPr>
          <p:cNvPr id="36" name="Text Placeholder 35"/>
          <p:cNvSpPr>
            <a:spLocks noGrp="1"/>
          </p:cNvSpPr>
          <p:nvPr>
            <p:ph type="body" sz="quarter" idx="15"/>
          </p:nvPr>
        </p:nvSpPr>
        <p:spPr>
          <a:xfrm>
            <a:off x="5929313" y="4076660"/>
            <a:ext cx="2355478" cy="1270091"/>
          </a:xfrm>
        </p:spPr>
        <p:txBody>
          <a:bodyPr/>
          <a:lstStyle/>
          <a:p>
            <a:r>
              <a:rPr lang="en-US" sz="2400" dirty="0" err="1" smtClean="0"/>
              <a:t>ChewLeng</a:t>
            </a:r>
            <a:r>
              <a:rPr lang="en-US" sz="2400" dirty="0" smtClean="0"/>
              <a:t> </a:t>
            </a:r>
            <a:r>
              <a:rPr lang="en-US" sz="2400" dirty="0" err="1" smtClean="0"/>
              <a:t>Beh</a:t>
            </a:r>
            <a:endParaRPr lang="en-US" sz="2400" dirty="0" smtClean="0"/>
          </a:p>
          <a:p>
            <a:r>
              <a:rPr lang="en-US" i="1" dirty="0" smtClean="0"/>
              <a:t>Immediate Past President </a:t>
            </a:r>
            <a:r>
              <a:rPr lang="en-US" i="1" dirty="0"/>
              <a:t/>
            </a:r>
            <a:br>
              <a:rPr lang="en-US" i="1" dirty="0"/>
            </a:br>
            <a:r>
              <a:rPr lang="en-US" i="1" dirty="0" smtClean="0"/>
              <a:t>OCLC Global Council</a:t>
            </a:r>
            <a:endParaRPr lang="en-US" i="1" dirty="0"/>
          </a:p>
        </p:txBody>
      </p:sp>
      <p:sp>
        <p:nvSpPr>
          <p:cNvPr id="15" name="TextBox 14"/>
          <p:cNvSpPr txBox="1"/>
          <p:nvPr/>
        </p:nvSpPr>
        <p:spPr>
          <a:xfrm>
            <a:off x="600075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6" name="TextBox 15"/>
          <p:cNvSpPr txBox="1"/>
          <p:nvPr/>
        </p:nvSpPr>
        <p:spPr>
          <a:xfrm>
            <a:off x="3286125"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17" name="TextBox 16"/>
          <p:cNvSpPr txBox="1"/>
          <p:nvPr/>
        </p:nvSpPr>
        <p:spPr>
          <a:xfrm>
            <a:off x="571500" y="1857375"/>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p>
        </p:txBody>
      </p:sp>
      <p:sp>
        <p:nvSpPr>
          <p:cNvPr id="7" name="TextBox 6"/>
          <p:cNvSpPr txBox="1"/>
          <p:nvPr/>
        </p:nvSpPr>
        <p:spPr>
          <a:xfrm>
            <a:off x="3357563" y="4572000"/>
            <a:ext cx="2571750" cy="118872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sp>
        <p:nvSpPr>
          <p:cNvPr id="6" name="TextBox 5"/>
          <p:cNvSpPr txBox="1"/>
          <p:nvPr/>
        </p:nvSpPr>
        <p:spPr>
          <a:xfrm>
            <a:off x="6143625" y="4572000"/>
            <a:ext cx="2428874" cy="1428750"/>
          </a:xfrm>
          <a:prstGeom prst="rect">
            <a:avLst/>
          </a:prstGeom>
          <a:noFill/>
        </p:spPr>
        <p:txBody>
          <a:bodyPr wrap="square" lIns="0" tIns="0" rIns="0" bIns="0" rtlCol="0">
            <a:noAutofit/>
          </a:bodyPr>
          <a:lstStyle/>
          <a:p>
            <a:pPr algn="ctr">
              <a:lnSpc>
                <a:spcPct val="100000"/>
              </a:lnSpc>
              <a:spcBef>
                <a:spcPts val="600"/>
              </a:spcBef>
            </a:pPr>
            <a:endParaRPr lang="en-US" sz="1400" dirty="0" smtClean="0">
              <a:solidFill>
                <a:srgbClr val="99CCFF"/>
              </a:solidFill>
            </a:endParaRPr>
          </a:p>
        </p:txBody>
      </p:sp>
      <p:pic>
        <p:nvPicPr>
          <p:cNvPr id="14" name="Picture 13" descr="JaneTreadwell.jpg"/>
          <p:cNvPicPr>
            <a:picLocks noChangeAspect="1"/>
          </p:cNvPicPr>
          <p:nvPr/>
        </p:nvPicPr>
        <p:blipFill>
          <a:blip r:embed="rId3"/>
          <a:stretch>
            <a:fillRect/>
          </a:stretch>
        </p:blipFill>
        <p:spPr>
          <a:xfrm>
            <a:off x="1676400" y="2000250"/>
            <a:ext cx="952500" cy="1428750"/>
          </a:xfrm>
          <a:prstGeom prst="rect">
            <a:avLst/>
          </a:prstGeom>
        </p:spPr>
      </p:pic>
      <p:pic>
        <p:nvPicPr>
          <p:cNvPr id="22" name="Picture Placeholder 21" descr="PrestamoAnne_4776.jpg"/>
          <p:cNvPicPr>
            <a:picLocks noGrp="1" noChangeAspect="1"/>
          </p:cNvPicPr>
          <p:nvPr>
            <p:ph type="pic" sz="quarter" idx="10"/>
          </p:nvPr>
        </p:nvPicPr>
        <p:blipFill>
          <a:blip r:embed="rId4"/>
          <a:srcRect l="2741" r="2741"/>
          <a:stretch>
            <a:fillRect/>
          </a:stretch>
        </p:blipFill>
        <p:spPr/>
      </p:pic>
      <p:pic>
        <p:nvPicPr>
          <p:cNvPr id="21" name="Picture Placeholder 20" descr="BarbaraPreece1.jpg"/>
          <p:cNvPicPr>
            <a:picLocks noGrp="1" noChangeAspect="1"/>
          </p:cNvPicPr>
          <p:nvPr>
            <p:ph type="pic" sz="quarter" idx="11"/>
          </p:nvPr>
        </p:nvPicPr>
        <p:blipFill>
          <a:blip r:embed="rId5"/>
          <a:srcRect l="984" r="984"/>
          <a:stretch>
            <a:fillRect/>
          </a:stretch>
        </p:blipFill>
        <p:spPr/>
      </p:pic>
      <p:pic>
        <p:nvPicPr>
          <p:cNvPr id="23" name="Picture Placeholder 22" descr="Beh_Chewleng_1067.jpg"/>
          <p:cNvPicPr>
            <a:picLocks noGrp="1" noChangeAspect="1"/>
          </p:cNvPicPr>
          <p:nvPr>
            <p:ph type="pic" sz="quarter" idx="12"/>
          </p:nvPr>
        </p:nvPicPr>
        <p:blipFill>
          <a:blip r:embed="rId6"/>
          <a:srcRect t="5659" b="5659"/>
          <a:stretch>
            <a:fillRect/>
          </a:stretch>
        </p:blip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nodePh="1">
                                  <p:stCondLst>
                                    <p:cond delay="40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nodePh="1">
                                  <p:stCondLst>
                                    <p:cond delay="700"/>
                                  </p:stCondLst>
                                  <p:endCondLst>
                                    <p:cond evt="begin" delay="0">
                                      <p:tn val="11"/>
                                    </p:cond>
                                  </p:end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theme/theme1.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C13F594A2FC74EADD29D0AF2FC40B8" ma:contentTypeVersion="0" ma:contentTypeDescription="Create a new document." ma:contentTypeScope="" ma:versionID="f6b9a7984d90970c0d0e973507f2746e">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666D8B9-669F-4142-B8FC-2F14E25C84FA}">
  <ds:schemaRefs>
    <ds:schemaRef ds:uri="http://schemas.microsoft.com/sharepoint/v3/contenttype/forms"/>
  </ds:schemaRefs>
</ds:datastoreItem>
</file>

<file path=customXml/itemProps2.xml><?xml version="1.0" encoding="utf-8"?>
<ds:datastoreItem xmlns:ds="http://schemas.openxmlformats.org/officeDocument/2006/customXml" ds:itemID="{4AC843D3-24B5-44CD-B3F2-6FF1341FC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F7939786-C169-4F7A-810B-4BE8BCB61B43}">
  <ds:schemaRefs>
    <ds:schemaRef ds:uri="http://purl.org/dc/terms/"/>
    <ds:schemaRef ds:uri="http://purl.org/dc/dcmitype/"/>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9646</TotalTime>
  <Words>770</Words>
  <Application>Microsoft Macintosh PowerPoint</Application>
  <PresentationFormat>On-screen Show (4:3)</PresentationFormat>
  <Paragraphs>149</Paragraphs>
  <Slides>20</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Georgia</vt:lpstr>
      <vt:lpstr>Lucida Grande</vt:lpstr>
      <vt:lpstr>Myriad Web Pro</vt:lpstr>
      <vt:lpstr>OCLC Redesign 2011-01</vt:lpstr>
      <vt:lpstr>The Voice of Members  in the Americas</vt:lpstr>
      <vt:lpstr>OCLC Americas Regional Council</vt:lpstr>
      <vt:lpstr>OCLC Governance</vt:lpstr>
      <vt:lpstr>OCLC member representation</vt:lpstr>
      <vt:lpstr>OCLC Regional Councils</vt:lpstr>
      <vt:lpstr>The role of the Americas Regional Council</vt:lpstr>
      <vt:lpstr>The role of the  Americas Regional Council</vt:lpstr>
      <vt:lpstr>The role of the  Americas Regional Council</vt:lpstr>
      <vt:lpstr>OCLC Global Council Officers</vt:lpstr>
      <vt:lpstr>Current Global Council delegates  from the Americas</vt:lpstr>
      <vt:lpstr>Current Global Council delegates  from the Americas</vt:lpstr>
      <vt:lpstr>Current Global Council delegates  from the Americas</vt:lpstr>
      <vt:lpstr>Current Global Council delegates  from the Americas</vt:lpstr>
      <vt:lpstr>Current Global Council delegates  from the Americas</vt:lpstr>
      <vt:lpstr>PowerPoint Presentation</vt:lpstr>
      <vt:lpstr>PowerPoint Presentation</vt:lpstr>
      <vt:lpstr>Additional responsibilities of  ARC member-leaders</vt:lpstr>
      <vt:lpstr>Ways to connect with ARC</vt:lpstr>
      <vt:lpstr>Keep in touch with OCLC</vt:lpstr>
      <vt:lpstr>Questions?</vt:lpstr>
    </vt:vector>
  </TitlesOfParts>
  <Manager/>
  <Company>OCLC</Company>
  <LinksUpToDate>false</LinksUpToDate>
  <SharedDoc>false</SharedDoc>
  <HyperlinkBase/>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Americas Regional Council: The Voice of Members in the Americas</dc:title>
  <dc:subject/>
  <dc:creator>OCLC Member Relations</dc:creator>
  <cp:keywords>members,membership,representatives,communication,canada,united states,mexico,south america,central america</cp:keywords>
  <dc:description/>
  <cp:lastModifiedBy>Williamson,Lorna</cp:lastModifiedBy>
  <cp:revision>619</cp:revision>
  <cp:lastPrinted>2012-01-18T22:20:44Z</cp:lastPrinted>
  <dcterms:created xsi:type="dcterms:W3CDTF">2012-10-31T13:48:20Z</dcterms:created>
  <dcterms:modified xsi:type="dcterms:W3CDTF">2016-05-18T15:10:12Z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0x0101009EC13F594A2FC74EADD29D0AF2FC40B8</vt:lpwstr>
  </property>
</Properties>
</file>