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305" r:id="rId10"/>
    <p:sldId id="304" r:id="rId11"/>
    <p:sldId id="267" r:id="rId12"/>
    <p:sldId id="268" r:id="rId13"/>
    <p:sldId id="303" r:id="rId14"/>
    <p:sldId id="269" r:id="rId15"/>
    <p:sldId id="273" r:id="rId16"/>
    <p:sldId id="30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F984A2-324F-4B42-8DE6-B5BE42F849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04813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27088" y="3343275"/>
            <a:ext cx="7593012" cy="1295400"/>
          </a:xfrm>
        </p:spPr>
        <p:txBody>
          <a:bodyPr/>
          <a:lstStyle>
            <a:lvl1pPr>
              <a:defRPr sz="17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914650"/>
            <a:ext cx="7593012" cy="385763"/>
          </a:xfrm>
        </p:spPr>
        <p:txBody>
          <a:bodyPr/>
          <a:lstStyle>
            <a:lvl1pPr marL="0" indent="0">
              <a:buFont typeface="Verdana" pitchFamily="34" charset="0"/>
              <a:buNone/>
              <a:defRPr sz="1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3038" y="1619250"/>
            <a:ext cx="1897062" cy="44973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1619250"/>
            <a:ext cx="5543550" cy="44973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2698750"/>
            <a:ext cx="3719512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9000" y="2698750"/>
            <a:ext cx="37211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619250"/>
            <a:ext cx="75930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698750"/>
            <a:ext cx="75930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350" y="6384925"/>
            <a:ext cx="787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 Reinhold Heuvelmann, German National Library | Moving to MARC 21 - Moving Ahead | May 10, 2011, OCLC, Dublin (OH)</a:t>
            </a:r>
            <a:endParaRPr lang="de-DE"/>
          </a:p>
        </p:txBody>
      </p:sp>
      <p:pic>
        <p:nvPicPr>
          <p:cNvPr id="1029" name="Picture 10" descr="dnb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404813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2.png"/><Relationship Id="rId7" Type="http://schemas.openxmlformats.org/officeDocument/2006/relationships/image" Target="../media/image25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F7678FD5-7F1F-4E11-B2D9-5F58B639F7EB}" type="slidenum">
              <a:rPr lang="de-DE" sz="1000" b="1"/>
              <a:pPr algn="ctr"/>
              <a:t>1</a:t>
            </a:fld>
            <a:endParaRPr lang="de-DE" sz="1000" b="1" dirty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27088" y="2492897"/>
            <a:ext cx="7593012" cy="57891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de-DE" sz="3200" dirty="0" err="1" smtClean="0"/>
              <a:t>Moving</a:t>
            </a:r>
            <a:r>
              <a:rPr lang="de-DE" sz="3200" smtClean="0"/>
              <a:t> </a:t>
            </a:r>
            <a:r>
              <a:rPr lang="de-DE" sz="3200" err="1" smtClean="0"/>
              <a:t>to</a:t>
            </a:r>
            <a:r>
              <a:rPr lang="de-DE" sz="3200" smtClean="0"/>
              <a:t> MARC 21 - </a:t>
            </a:r>
            <a:r>
              <a:rPr lang="de-DE" sz="3200" err="1" smtClean="0"/>
              <a:t>Moving</a:t>
            </a:r>
            <a:r>
              <a:rPr lang="de-DE" sz="3200" smtClean="0"/>
              <a:t> </a:t>
            </a:r>
            <a:r>
              <a:rPr lang="de-DE" sz="3200" err="1" smtClean="0"/>
              <a:t>Ahead</a:t>
            </a:r>
            <a:endParaRPr lang="de-DE" sz="3200" smtClean="0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916833"/>
            <a:ext cx="7593012" cy="432048"/>
          </a:xfrm>
          <a:noFill/>
        </p:spPr>
        <p:txBody>
          <a:bodyPr/>
          <a:lstStyle/>
          <a:p>
            <a:r>
              <a:rPr lang="de-DE" sz="2000" smtClean="0"/>
              <a:t>Reinhold Heuvelmann, German National Library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755576" y="6357958"/>
            <a:ext cx="7593012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de-DE" sz="1400" smtClean="0"/>
              <a:t>May 10, 2011, OCLC, Dublin (OH)</a:t>
            </a:r>
          </a:p>
        </p:txBody>
      </p:sp>
      <p:pic>
        <p:nvPicPr>
          <p:cNvPr id="1026" name="Picture 2" descr="D:\download\praesentation\material\101009-lkw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23B35EFD-63D5-4272-8182-774870CB35F0}" type="slidenum">
              <a:rPr lang="de-DE" sz="1000" b="1"/>
              <a:pPr algn="ctr"/>
              <a:t>10</a:t>
            </a:fld>
            <a:endParaRPr lang="de-DE" sz="1000" b="1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"Changing for international formats and codes (MARC21, AACR2)" (2002 - 2004)</a:t>
            </a:r>
            <a:endParaRPr lang="de-DE" smtClean="0"/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698750"/>
            <a:ext cx="7593012" cy="3659208"/>
          </a:xfrm>
        </p:spPr>
        <p:txBody>
          <a:bodyPr/>
          <a:lstStyle/>
          <a:p>
            <a:r>
              <a:rPr lang="en-US" smtClean="0"/>
              <a:t>internationalization of library standards (cataloging rules and formats)</a:t>
            </a:r>
          </a:p>
          <a:p>
            <a:r>
              <a:rPr lang="en-US" smtClean="0"/>
              <a:t>vivid discussions</a:t>
            </a:r>
          </a:p>
          <a:p>
            <a:r>
              <a:rPr lang="en-US" smtClean="0"/>
              <a:t>feasibility study (strategic, technical, economical aspects), funded by DFG</a:t>
            </a:r>
          </a:p>
          <a:p>
            <a:r>
              <a:rPr lang="en-US" smtClean="0"/>
              <a:t>decisions:</a:t>
            </a:r>
            <a:br>
              <a:rPr lang="en-US" smtClean="0"/>
            </a:br>
            <a:r>
              <a:rPr lang="en-US" smtClean="0"/>
              <a:t>introduction and uniform use of MARC 21 as the exchange format for all libraries in Germany and Austria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active cooperation in the development of new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Changeover to MARC 21 (2005 - 2009)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14554"/>
            <a:ext cx="7593012" cy="3902084"/>
          </a:xfrm>
        </p:spPr>
        <p:txBody>
          <a:bodyPr/>
          <a:lstStyle/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Standard compliance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Interoperability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Abandon historic burdens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Existing rules, models, data, functionalities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Language of cataloging: German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MARC 21 as a communications format,</a:t>
            </a:r>
            <a:br>
              <a:rPr lang="en-US" sz="2000" smtClean="0">
                <a:ea typeface="+mn-ea"/>
              </a:rPr>
            </a:br>
            <a:r>
              <a:rPr lang="en-US" sz="2000" smtClean="0">
                <a:ea typeface="+mn-ea"/>
              </a:rPr>
              <a:t>not as a cataloging format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en-US" sz="2000" smtClean="0">
                <a:ea typeface="+mn-ea"/>
              </a:rPr>
              <a:t>MAB "stabilized"</a:t>
            </a:r>
            <a:endParaRPr lang="de-DE" sz="2000" smtClean="0"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023484A-A851-4F8C-B1F5-1F128A5BB59E}" type="slidenum">
              <a:rPr lang="de-DE" sz="1000" b="1"/>
              <a:pPr algn="ctr"/>
              <a:t>11</a:t>
            </a:fld>
            <a:endParaRPr lang="de-DE" sz="1000" b="1"/>
          </a:p>
        </p:txBody>
      </p:sp>
      <p:pic>
        <p:nvPicPr>
          <p:cNvPr id="11266" name="Picture 2" descr="D:\download\_neu\_presentation\material\200px-Squaring_the_cir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00037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B6A9370F-0312-4E33-B67B-A850F3594F42}" type="slidenum">
              <a:rPr lang="de-DE" sz="1000" b="1"/>
              <a:pPr algn="ctr"/>
              <a:t>12</a:t>
            </a:fld>
            <a:endParaRPr lang="de-DE" sz="1000" b="1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Changeover to MARC 21 (2005 - 2009)</a:t>
            </a:r>
            <a:br>
              <a:rPr lang="de-DE" smtClean="0"/>
            </a:br>
            <a:r>
              <a:rPr lang="de-DE" smtClean="0"/>
              <a:t>Part 1: Preparations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500306"/>
            <a:ext cx="7593012" cy="3786214"/>
          </a:xfrm>
        </p:spPr>
        <p:txBody>
          <a:bodyPr/>
          <a:lstStyle/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Training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Multipart monographs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Linking techniques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Mapping MAB to MARC 21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DDC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MARBI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Local Elements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Translation</a:t>
            </a:r>
          </a:p>
          <a:p>
            <a:pPr marL="342900" lvl="1" indent="-342900">
              <a:lnSpc>
                <a:spcPts val="1800"/>
              </a:lnSpc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Coded character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Decisions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Series data in MARC Bibliographic records</a:t>
            </a:r>
          </a:p>
          <a:p>
            <a:r>
              <a:rPr lang="de-DE" smtClean="0"/>
              <a:t>Multipart monographs in one record per volume</a:t>
            </a:r>
          </a:p>
          <a:p>
            <a:r>
              <a:rPr lang="de-DE" smtClean="0"/>
              <a:t>No ISBD punctuation, if it is redundant to MARC 21 field or subfield coding;</a:t>
            </a:r>
            <a:br>
              <a:rPr lang="de-DE" smtClean="0"/>
            </a:br>
            <a:r>
              <a:rPr lang="de-DE" smtClean="0"/>
              <a:t>if needed:</a:t>
            </a:r>
            <a:br>
              <a:rPr lang="de-DE" smtClean="0"/>
            </a:br>
            <a:r>
              <a:rPr lang="de-DE" smtClean="0"/>
              <a:t>at the beginning of a subfield,</a:t>
            </a:r>
            <a:br>
              <a:rPr lang="de-DE" smtClean="0"/>
            </a:br>
            <a:r>
              <a:rPr lang="de-DE" smtClean="0"/>
              <a:t>or inside a subfield</a:t>
            </a:r>
          </a:p>
          <a:p>
            <a:r>
              <a:rPr lang="de-DE" smtClean="0"/>
              <a:t>Non-sorting control character technique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4896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5EEA35CC-FDB7-43A2-A42A-95E4A3F5433E}" type="slidenum">
              <a:rPr lang="de-DE" sz="1000" b="1"/>
              <a:pPr algn="ctr"/>
              <a:t>13</a:t>
            </a:fld>
            <a:endParaRPr lang="de-DE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B4332BA4-53B0-46FD-9B02-D211DC008151}" type="slidenum">
              <a:rPr lang="de-DE" sz="1000" b="1"/>
              <a:pPr algn="ctr"/>
              <a:t>14</a:t>
            </a:fld>
            <a:endParaRPr lang="de-DE" sz="1000" b="1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Changeover to MARC 21 (2005 - 2009)</a:t>
            </a:r>
            <a:br>
              <a:rPr lang="de-DE" smtClean="0"/>
            </a:br>
            <a:r>
              <a:rPr lang="de-DE" smtClean="0"/>
              <a:t>Part 2: Production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Re-programming all existing MAB interfaces and replacing them by their MARC 21 equivalents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Some minor changes in data and cataloging practice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Done / to be done in all institutions (networks, </a:t>
            </a:r>
            <a:r>
              <a:rPr lang="de-DE" sz="2000" smtClean="0"/>
              <a:t>libraries</a:t>
            </a:r>
            <a:r>
              <a:rPr lang="de-DE" sz="2000" smtClean="0">
                <a:ea typeface="+mn-ea"/>
              </a:rPr>
              <a:t>)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Vendors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German National Library: from 2008 on,</a:t>
            </a:r>
            <a:br>
              <a:rPr lang="de-DE" sz="2000" smtClean="0">
                <a:ea typeface="+mn-ea"/>
              </a:rPr>
            </a:br>
            <a:r>
              <a:rPr lang="de-DE" sz="2000" smtClean="0">
                <a:ea typeface="+mn-ea"/>
              </a:rPr>
              <a:t>and retrospectively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21092DE6-693A-4B0B-BD37-0BC92E8F9DB3}" type="slidenum">
              <a:rPr lang="de-DE" sz="1000" b="1"/>
              <a:pPr algn="ctr"/>
              <a:t>15</a:t>
            </a:fld>
            <a:endParaRPr lang="de-DE" sz="1000" b="1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solution so far …</a:t>
            </a:r>
          </a:p>
        </p:txBody>
      </p:sp>
      <p:pic>
        <p:nvPicPr>
          <p:cNvPr id="3074" name="Picture 2" descr="V:\Abt_IT\002_IT1\Arbeitsstelle_Datenformate\Archiv\formatumstieg\veranstaltungen\2010-01-IT\bilder\king-of-hearts-bicyc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2969121" cy="4137960"/>
          </a:xfrm>
          <a:prstGeom prst="rect">
            <a:avLst/>
          </a:prstGeom>
          <a:noFill/>
        </p:spPr>
      </p:pic>
      <p:pic>
        <p:nvPicPr>
          <p:cNvPr id="3075" name="Picture 3" descr="V:\Abt_IT\002_IT1\Arbeitsstelle_Datenformate\Archiv\formatumstieg\veranstaltungen\2010-01-IT\bilder\king-of-hearts-piatni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2790403" cy="4172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Changeover to MARC 21 (ongoing)</a:t>
            </a:r>
            <a:br>
              <a:rPr lang="de-DE" smtClean="0"/>
            </a:br>
            <a:r>
              <a:rPr lang="de-DE" smtClean="0"/>
              <a:t>Part 3: Marketing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643182"/>
            <a:ext cx="7593012" cy="3473456"/>
          </a:xfrm>
        </p:spPr>
        <p:txBody>
          <a:bodyPr/>
          <a:lstStyle/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"Errors"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Explanations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Discussions</a:t>
            </a:r>
          </a:p>
          <a:p>
            <a:pPr marL="342900" lvl="1" indent="-342900">
              <a:spcBef>
                <a:spcPct val="70000"/>
              </a:spcBef>
              <a:buFont typeface="Verdana" pitchFamily="34" charset="0"/>
              <a:buChar char="–"/>
            </a:pPr>
            <a:r>
              <a:rPr lang="de-DE" sz="2000" smtClean="0">
                <a:ea typeface="+mn-ea"/>
              </a:rPr>
              <a:t>Solutions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023484A-A851-4F8C-B1F5-1F128A5BB59E}" type="slidenum">
              <a:rPr lang="de-DE" sz="1000" b="1"/>
              <a:pPr algn="ctr"/>
              <a:t>16</a:t>
            </a:fld>
            <a:endParaRPr lang="de-DE" sz="1000" b="1"/>
          </a:p>
        </p:txBody>
      </p:sp>
      <p:pic>
        <p:nvPicPr>
          <p:cNvPr id="13314" name="Picture 2" descr="D:\download\_neu\_presentation\material\oclc_world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071810"/>
            <a:ext cx="2059000" cy="244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2E52C48E-7C21-44FF-907F-6DB45301B727}" type="slidenum">
              <a:rPr lang="de-DE" sz="1000" b="1"/>
              <a:pPr algn="ctr"/>
              <a:t>17</a:t>
            </a:fld>
            <a:endParaRPr lang="de-DE" sz="1000" b="1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071547"/>
            <a:ext cx="6625232" cy="500066"/>
          </a:xfrm>
        </p:spPr>
        <p:txBody>
          <a:bodyPr/>
          <a:lstStyle/>
          <a:p>
            <a:r>
              <a:rPr lang="de-DE" smtClean="0"/>
              <a:t>MARC 21, and the Future</a:t>
            </a:r>
          </a:p>
        </p:txBody>
      </p:sp>
      <p:pic>
        <p:nvPicPr>
          <p:cNvPr id="1026" name="Picture 2" descr="D:\download\_neu\_presentation\material\Werfer\Erik_Le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6328492" cy="46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30570521-684F-46AE-AEC8-860AA3E23A32}" type="slidenum">
              <a:rPr lang="de-DE" sz="1000" b="1"/>
              <a:pPr algn="ctr"/>
              <a:t>18</a:t>
            </a:fld>
            <a:endParaRPr lang="de-DE" sz="1000" b="1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(1):</a:t>
            </a:r>
            <a:br>
              <a:rPr lang="de-DE" smtClean="0"/>
            </a:br>
            <a:r>
              <a:rPr lang="de-DE" smtClean="0"/>
              <a:t>FR-Family</a:t>
            </a:r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FRBR</a:t>
            </a:r>
          </a:p>
          <a:p>
            <a:r>
              <a:rPr lang="de-DE" smtClean="0"/>
              <a:t>FRAD</a:t>
            </a:r>
          </a:p>
          <a:p>
            <a:r>
              <a:rPr lang="de-DE" smtClean="0"/>
              <a:t>FRSAD</a:t>
            </a:r>
          </a:p>
          <a:p>
            <a:endParaRPr lang="de-DE" smtClean="0"/>
          </a:p>
          <a:p>
            <a:r>
              <a:rPr lang="de-DE" smtClean="0"/>
              <a:t>FRBR Review Group</a:t>
            </a:r>
          </a:p>
          <a:p>
            <a:r>
              <a:rPr lang="de-DE" smtClean="0"/>
              <a:t>=&gt; "FRBR 2.0"</a:t>
            </a:r>
          </a:p>
        </p:txBody>
      </p:sp>
      <p:pic>
        <p:nvPicPr>
          <p:cNvPr id="2050" name="Picture 2" descr="D:\download\_neu\_presentation\material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143248"/>
            <a:ext cx="2349429" cy="245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6473DF68-D84A-4A43-B38B-973F59A1AD46}" type="slidenum">
              <a:rPr lang="de-DE" sz="1000" b="1"/>
              <a:pPr algn="ctr"/>
              <a:t>19</a:t>
            </a:fld>
            <a:endParaRPr lang="de-DE" sz="1000" b="1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(2):</a:t>
            </a:r>
            <a:br>
              <a:rPr lang="de-DE" smtClean="0"/>
            </a:br>
            <a:r>
              <a:rPr lang="de-DE" smtClean="0"/>
              <a:t>RDA</a:t>
            </a:r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Rules, Toolkit</a:t>
            </a:r>
          </a:p>
          <a:p>
            <a:r>
              <a:rPr lang="de-DE" smtClean="0"/>
              <a:t>Elements, Registry</a:t>
            </a:r>
          </a:p>
          <a:p>
            <a:r>
              <a:rPr lang="de-DE" smtClean="0"/>
              <a:t>Semantic Web: Linked Data, URIs, RDF</a:t>
            </a:r>
          </a:p>
          <a:p>
            <a:r>
              <a:rPr lang="de-DE" smtClean="0"/>
              <a:t>Syntax ?</a:t>
            </a:r>
          </a:p>
          <a:p>
            <a:endParaRPr lang="de-DE" smtClean="0"/>
          </a:p>
          <a:p>
            <a:r>
              <a:rPr lang="de-DE" smtClean="0"/>
              <a:t>RDA/MARC Working Group</a:t>
            </a:r>
          </a:p>
        </p:txBody>
      </p:sp>
      <p:pic>
        <p:nvPicPr>
          <p:cNvPr id="3074" name="Picture 2" descr="D:\download\_neu\_presentation\material\rda_alaconnect_jpg_4a4a46ce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72008"/>
            <a:ext cx="31813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658CAAF9-D0F1-4DD1-A95D-D10AE03F2F84}" type="slidenum">
              <a:rPr lang="de-DE" sz="1000" b="1"/>
              <a:pPr algn="ctr"/>
              <a:t>2</a:t>
            </a:fld>
            <a:endParaRPr lang="de-DE" sz="1000" b="1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619251"/>
            <a:ext cx="7593012" cy="441598"/>
          </a:xfrm>
        </p:spPr>
        <p:txBody>
          <a:bodyPr/>
          <a:lstStyle/>
          <a:p>
            <a:r>
              <a:rPr lang="de-DE" err="1" smtClean="0"/>
              <a:t>Layers</a:t>
            </a:r>
            <a:r>
              <a:rPr lang="de-DE" smtClean="0"/>
              <a:t> </a:t>
            </a:r>
            <a:r>
              <a:rPr lang="de-DE" err="1" smtClean="0"/>
              <a:t>of</a:t>
            </a:r>
            <a:r>
              <a:rPr lang="de-DE" smtClean="0"/>
              <a:t> Information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04864"/>
            <a:ext cx="7593012" cy="3911774"/>
          </a:xfrm>
        </p:spPr>
        <p:txBody>
          <a:bodyPr/>
          <a:lstStyle/>
          <a:p>
            <a:r>
              <a:rPr lang="en-US" smtClean="0"/>
              <a:t>Reality</a:t>
            </a:r>
          </a:p>
          <a:p>
            <a:r>
              <a:rPr lang="en-US" smtClean="0"/>
              <a:t>Communication</a:t>
            </a:r>
          </a:p>
          <a:p>
            <a:r>
              <a:rPr lang="en-US" smtClean="0"/>
              <a:t>Resources</a:t>
            </a:r>
          </a:p>
          <a:p>
            <a:r>
              <a:rPr lang="en-US" smtClean="0"/>
              <a:t>Rules</a:t>
            </a:r>
          </a:p>
          <a:p>
            <a:r>
              <a:rPr lang="en-US" smtClean="0"/>
              <a:t>Formats</a:t>
            </a:r>
          </a:p>
          <a:p>
            <a:r>
              <a:rPr lang="en-US" smtClean="0"/>
              <a:t>Shell Structures</a:t>
            </a:r>
          </a:p>
          <a:p>
            <a:r>
              <a:rPr lang="en-US" smtClean="0"/>
              <a:t>Coded Character Sets</a:t>
            </a:r>
          </a:p>
          <a:p>
            <a:r>
              <a:rPr lang="en-US" smtClean="0"/>
              <a:t>Bits and Bytes</a:t>
            </a:r>
            <a:endParaRPr lang="de-DE" smtClean="0"/>
          </a:p>
        </p:txBody>
      </p:sp>
      <p:pic>
        <p:nvPicPr>
          <p:cNvPr id="2050" name="Picture 2" descr="V:\Abt_IT\002_IT1\Arbeitsstelle_Datenformate\Archiv\formatumstieg\veranstaltungen\2010-09-AKMB\vortrag-heuvelmann\material\bilder\(C)_Esch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165304"/>
            <a:ext cx="1924050" cy="228600"/>
          </a:xfrm>
          <a:prstGeom prst="rect">
            <a:avLst/>
          </a:prstGeom>
          <a:noFill/>
        </p:spPr>
      </p:pic>
      <p:pic>
        <p:nvPicPr>
          <p:cNvPr id="2051" name="Picture 3" descr="D:\download\praesentation\vorgaenger\2009-symposium\material\archiv\Escher-Balc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591517" cy="467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A4848DBD-0CD2-4FEE-BEBB-805E1CB71F16}" type="slidenum">
              <a:rPr lang="de-DE" sz="1000" b="1"/>
              <a:pPr algn="ctr"/>
              <a:t>20</a:t>
            </a:fld>
            <a:endParaRPr lang="de-DE" sz="1000" b="1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(3):</a:t>
            </a:r>
            <a:br>
              <a:rPr lang="de-DE" smtClean="0"/>
            </a:br>
            <a:r>
              <a:rPr lang="de-DE" smtClean="0"/>
              <a:t>Authority Control</a:t>
            </a: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698750"/>
            <a:ext cx="4102102" cy="3587770"/>
          </a:xfrm>
        </p:spPr>
        <p:txBody>
          <a:bodyPr/>
          <a:lstStyle/>
          <a:p>
            <a:r>
              <a:rPr lang="de-DE" smtClean="0"/>
              <a:t>German Project</a:t>
            </a:r>
            <a:br>
              <a:rPr lang="de-DE" smtClean="0"/>
            </a:br>
            <a:r>
              <a:rPr lang="de-DE" smtClean="0"/>
              <a:t>"Gemeinsame Normdatei" (GND)</a:t>
            </a:r>
          </a:p>
          <a:p>
            <a:r>
              <a:rPr lang="de-DE" smtClean="0"/>
              <a:t>VIAF</a:t>
            </a:r>
          </a:p>
        </p:txBody>
      </p:sp>
      <p:pic>
        <p:nvPicPr>
          <p:cNvPr id="4098" name="Picture 2" descr="D:\download\_neu\_presentation\material\lod-datasets_2010-09-22_Extr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981460" cy="4707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B689531-56C3-411F-83D6-49AE792A5F67}" type="slidenum">
              <a:rPr lang="de-DE" sz="1000" b="1"/>
              <a:pPr algn="ctr"/>
              <a:t>21</a:t>
            </a:fld>
            <a:endParaRPr lang="de-DE" sz="1000" b="1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(4):</a:t>
            </a:r>
            <a:br>
              <a:rPr lang="de-DE" smtClean="0"/>
            </a:br>
            <a:r>
              <a:rPr lang="de-DE" smtClean="0"/>
              <a:t>MODS &amp; MADS</a:t>
            </a:r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5357826"/>
            <a:ext cx="7593012" cy="758812"/>
          </a:xfrm>
        </p:spPr>
        <p:txBody>
          <a:bodyPr/>
          <a:lstStyle/>
          <a:p>
            <a:r>
              <a:rPr lang="de-DE" smtClean="0"/>
              <a:t>MODS/MADS Editorial Committee</a:t>
            </a:r>
          </a:p>
        </p:txBody>
      </p:sp>
      <p:pic>
        <p:nvPicPr>
          <p:cNvPr id="5122" name="Picture 2" descr="D:\download\_neu\_presentation\material\mo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5715000" cy="762000"/>
          </a:xfrm>
          <a:prstGeom prst="rect">
            <a:avLst/>
          </a:prstGeom>
          <a:noFill/>
        </p:spPr>
      </p:pic>
      <p:pic>
        <p:nvPicPr>
          <p:cNvPr id="5123" name="Picture 3" descr="D:\download\_neu\_presentation\material\ma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143380"/>
            <a:ext cx="57150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4C17C5DF-F291-49DD-81CD-9F90A5853760}" type="slidenum">
              <a:rPr lang="de-DE" sz="1000" b="1"/>
              <a:pPr algn="ctr"/>
              <a:t>22</a:t>
            </a:fld>
            <a:endParaRPr lang="de-DE" sz="1000" b="1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(5):</a:t>
            </a:r>
            <a:br>
              <a:rPr lang="de-DE" smtClean="0"/>
            </a:br>
            <a:r>
              <a:rPr lang="de-DE" smtClean="0"/>
              <a:t>De-constructing MARC</a:t>
            </a:r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698750"/>
            <a:ext cx="7593012" cy="358777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e-DE" strike="sngStrike" smtClean="0"/>
              <a:t>Rules</a:t>
            </a:r>
          </a:p>
          <a:p>
            <a:pPr>
              <a:lnSpc>
                <a:spcPts val="2000"/>
              </a:lnSpc>
            </a:pPr>
            <a:r>
              <a:rPr lang="de-DE" strike="sngStrike" smtClean="0"/>
              <a:t>Cataloging system</a:t>
            </a:r>
          </a:p>
          <a:p>
            <a:pPr>
              <a:lnSpc>
                <a:spcPts val="2000"/>
              </a:lnSpc>
            </a:pPr>
            <a:r>
              <a:rPr lang="de-DE" smtClean="0"/>
              <a:t>Elements</a:t>
            </a:r>
          </a:p>
          <a:p>
            <a:pPr>
              <a:lnSpc>
                <a:spcPts val="2000"/>
              </a:lnSpc>
            </a:pPr>
            <a:r>
              <a:rPr lang="de-DE" strike="sngStrike" smtClean="0"/>
              <a:t>Order</a:t>
            </a:r>
          </a:p>
          <a:p>
            <a:pPr>
              <a:lnSpc>
                <a:spcPts val="2000"/>
              </a:lnSpc>
            </a:pPr>
            <a:r>
              <a:rPr lang="de-DE" strike="sngStrike" smtClean="0"/>
              <a:t>Display</a:t>
            </a:r>
          </a:p>
          <a:p>
            <a:pPr>
              <a:lnSpc>
                <a:spcPts val="2000"/>
              </a:lnSpc>
            </a:pPr>
            <a:r>
              <a:rPr lang="de-DE" strike="sngStrike" smtClean="0"/>
              <a:t>Punctuation</a:t>
            </a:r>
          </a:p>
          <a:p>
            <a:pPr>
              <a:lnSpc>
                <a:spcPts val="2000"/>
              </a:lnSpc>
            </a:pPr>
            <a:r>
              <a:rPr lang="de-DE" smtClean="0"/>
              <a:t>ISO 2709, or XML, or JSON</a:t>
            </a:r>
          </a:p>
          <a:p>
            <a:pPr>
              <a:lnSpc>
                <a:spcPts val="2000"/>
              </a:lnSpc>
            </a:pPr>
            <a:r>
              <a:rPr lang="de-DE" smtClean="0"/>
              <a:t>MARC-8, or Unicode</a:t>
            </a:r>
          </a:p>
        </p:txBody>
      </p:sp>
      <p:pic>
        <p:nvPicPr>
          <p:cNvPr id="6146" name="Picture 2" descr="D:\download\_neu\_presentation\material\Explosionszeichn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282" y="2714620"/>
            <a:ext cx="45067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023484A-A851-4F8C-B1F5-1F128A5BB59E}" type="slidenum">
              <a:rPr lang="de-DE" sz="1000" b="1"/>
              <a:pPr algn="ctr"/>
              <a:t>23</a:t>
            </a:fld>
            <a:endParaRPr lang="de-DE" sz="1000" b="1"/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(6):</a:t>
            </a:r>
            <a:br>
              <a:rPr lang="de-DE" smtClean="0"/>
            </a:br>
            <a:r>
              <a:rPr lang="de-DE" smtClean="0"/>
              <a:t>ISBD &amp; ISBD Punctuation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698750"/>
            <a:ext cx="3530598" cy="3417888"/>
          </a:xfrm>
        </p:spPr>
        <p:txBody>
          <a:bodyPr/>
          <a:lstStyle/>
          <a:p>
            <a:r>
              <a:rPr lang="de-DE" smtClean="0"/>
              <a:t>MARC Leader/18 "c"</a:t>
            </a:r>
          </a:p>
          <a:p>
            <a:r>
              <a:rPr lang="en-US" smtClean="0"/>
              <a:t>PCC ISBD and MARC Task Force</a:t>
            </a:r>
          </a:p>
          <a:p>
            <a:endParaRPr lang="de-DE" smtClean="0"/>
          </a:p>
          <a:p>
            <a:endParaRPr lang="de-DE" smtClean="0"/>
          </a:p>
        </p:txBody>
      </p:sp>
      <p:pic>
        <p:nvPicPr>
          <p:cNvPr id="7170" name="Picture 2" descr="D:\download\V\V-Abt_IT-002_IT-1Arbeitsstelle_Datenformate\ALA-MARBI\_archiv\2010-06-washington\OCLC\MARC_rec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262" y="2357430"/>
            <a:ext cx="3811904" cy="392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C089A460-2EBD-4643-BE3B-ECA0303C5C5E}" type="slidenum">
              <a:rPr lang="de-DE" sz="1000" b="1"/>
              <a:pPr algn="ctr"/>
              <a:t>24</a:t>
            </a:fld>
            <a:endParaRPr lang="de-DE" sz="1000" b="1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 of the Puzzle (7):</a:t>
            </a:r>
            <a:br>
              <a:rPr lang="de-DE" smtClean="0"/>
            </a:br>
            <a:r>
              <a:rPr lang="de-DE" smtClean="0"/>
              <a:t>C o m m u n i c a t i o n s   Format</a:t>
            </a:r>
          </a:p>
        </p:txBody>
      </p:sp>
      <p:pic>
        <p:nvPicPr>
          <p:cNvPr id="8194" name="Picture 2" descr="D:\download\_neu\_presentation\material\Telefonvermittlung-by-flickr-Seattle-Municipal-Arch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3175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77E9E7F-7900-4E2C-A36B-069397B7320E}" type="slidenum">
              <a:rPr lang="de-DE" sz="1000" b="1"/>
              <a:pPr algn="ctr"/>
              <a:t>25</a:t>
            </a:fld>
            <a:endParaRPr lang="de-DE" sz="1000" b="1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Time to move on …</a:t>
            </a:r>
          </a:p>
        </p:txBody>
      </p:sp>
      <p:pic>
        <p:nvPicPr>
          <p:cNvPr id="9218" name="Picture 2" descr="D:\download\_neu\_presentation\material\101009-lkw-2_FL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44" y="2143116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BC02C68-A578-496D-BC18-E3E76200C67E}" type="slidenum">
              <a:rPr lang="de-DE" sz="1000" b="1"/>
              <a:pPr algn="ctr"/>
              <a:t>26</a:t>
            </a:fld>
            <a:endParaRPr lang="de-DE" sz="1000" b="1"/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214423"/>
            <a:ext cx="7593012" cy="571504"/>
          </a:xfrm>
        </p:spPr>
        <p:txBody>
          <a:bodyPr/>
          <a:lstStyle/>
          <a:p>
            <a:r>
              <a:rPr lang="de-DE" smtClean="0"/>
              <a:t>Community &amp; Partnerships</a:t>
            </a:r>
          </a:p>
        </p:txBody>
      </p:sp>
      <p:pic>
        <p:nvPicPr>
          <p:cNvPr id="10242" name="Picture 2" descr="D:\download\_neu\_presentation\material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571744"/>
            <a:ext cx="1543050" cy="971550"/>
          </a:xfrm>
          <a:prstGeom prst="rect">
            <a:avLst/>
          </a:prstGeom>
          <a:noFill/>
        </p:spPr>
      </p:pic>
      <p:pic>
        <p:nvPicPr>
          <p:cNvPr id="10243" name="Picture 3" descr="D:\download\_neu\_presentation\material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929198"/>
            <a:ext cx="1285884" cy="1342406"/>
          </a:xfrm>
          <a:prstGeom prst="rect">
            <a:avLst/>
          </a:prstGeom>
          <a:noFill/>
        </p:spPr>
      </p:pic>
      <p:pic>
        <p:nvPicPr>
          <p:cNvPr id="10244" name="Picture 4" descr="D:\download\_neu\_presentation\material\logo-lo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1888642" cy="428628"/>
          </a:xfrm>
          <a:prstGeom prst="rect">
            <a:avLst/>
          </a:prstGeom>
          <a:noFill/>
        </p:spPr>
      </p:pic>
      <p:pic>
        <p:nvPicPr>
          <p:cNvPr id="10245" name="Picture 5" descr="D:\download\_neu\_presentation\material\mp-nameplate-logo-oclc-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00504"/>
            <a:ext cx="4410077" cy="702761"/>
          </a:xfrm>
          <a:prstGeom prst="rect">
            <a:avLst/>
          </a:prstGeom>
          <a:noFill/>
        </p:spPr>
      </p:pic>
      <p:pic>
        <p:nvPicPr>
          <p:cNvPr id="10246" name="Picture 6" descr="D:\download\_neu\_presentation\material\bl_logo_1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357430"/>
            <a:ext cx="495300" cy="952500"/>
          </a:xfrm>
          <a:prstGeom prst="rect">
            <a:avLst/>
          </a:prstGeom>
          <a:noFill/>
        </p:spPr>
      </p:pic>
      <p:pic>
        <p:nvPicPr>
          <p:cNvPr id="10247" name="Picture 7" descr="D:\download\_neu\_presentation\material\000001-fip01-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143116"/>
            <a:ext cx="4643460" cy="309564"/>
          </a:xfrm>
          <a:prstGeom prst="rect">
            <a:avLst/>
          </a:prstGeom>
          <a:noFill/>
        </p:spPr>
      </p:pic>
      <p:pic>
        <p:nvPicPr>
          <p:cNvPr id="10248" name="Picture 8" descr="D:\download\_neu\_presentation\material\logo_English_Apples_web\logo_English_Apples_web\logo_English_Apple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071942"/>
            <a:ext cx="1140093" cy="1643074"/>
          </a:xfrm>
          <a:prstGeom prst="rect">
            <a:avLst/>
          </a:prstGeom>
          <a:noFill/>
        </p:spPr>
      </p:pic>
      <p:pic>
        <p:nvPicPr>
          <p:cNvPr id="10249" name="Picture 9" descr="D:\download\_neu\_presentation\material\Logo_AL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2571744"/>
            <a:ext cx="2524125" cy="752475"/>
          </a:xfrm>
          <a:prstGeom prst="rect">
            <a:avLst/>
          </a:prstGeom>
          <a:noFill/>
        </p:spPr>
      </p:pic>
      <p:pic>
        <p:nvPicPr>
          <p:cNvPr id="10250" name="Picture 10" descr="D:\download\_neu\_presentation\material\bnf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3500438"/>
            <a:ext cx="11049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DEE5DB21-E76D-4C2A-804B-B12BFECADE6F}" type="slidenum">
              <a:rPr lang="de-DE" sz="1000" b="1"/>
              <a:pPr algn="ctr"/>
              <a:t>27</a:t>
            </a:fld>
            <a:endParaRPr lang="de-DE" sz="1000" b="1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3286124"/>
            <a:ext cx="7593012" cy="928694"/>
          </a:xfrm>
        </p:spPr>
        <p:txBody>
          <a:bodyPr/>
          <a:lstStyle/>
          <a:p>
            <a:r>
              <a:rPr lang="de-DE" smtClean="0"/>
              <a:t>	Thank you!</a:t>
            </a:r>
            <a:br>
              <a:rPr lang="de-DE" smtClean="0"/>
            </a:br>
            <a:r>
              <a:rPr lang="de-DE" smtClean="0"/>
              <a:t>					Questions?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5589240"/>
            <a:ext cx="7593012" cy="576064"/>
          </a:xfrm>
        </p:spPr>
        <p:txBody>
          <a:bodyPr/>
          <a:lstStyle/>
          <a:p>
            <a:pPr>
              <a:buNone/>
            </a:pPr>
            <a:r>
              <a:rPr lang="de-DE" smtClean="0"/>
              <a:t>r.heuvelmann@dnb.de</a:t>
            </a:r>
          </a:p>
        </p:txBody>
      </p:sp>
      <p:pic>
        <p:nvPicPr>
          <p:cNvPr id="5122" name="Picture 2" descr="D:\download\praesentation\material\emai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373216"/>
            <a:ext cx="952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CAD46765-8886-43F7-8D70-2889D600711A}" type="slidenum">
              <a:rPr lang="de-DE" sz="1000" b="1"/>
              <a:pPr algn="ctr"/>
              <a:t>3</a:t>
            </a:fld>
            <a:endParaRPr lang="de-DE" sz="1000" b="1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Libraries in Germany (1)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85992"/>
            <a:ext cx="7593012" cy="3830646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German National Library (Leipzig, Frankfurt)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Large State Libraries: Berlin and Munich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State Libraries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University libraries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Research libraries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Zentrale Fachbibliotheken</a:t>
            </a:r>
            <a:br>
              <a:rPr lang="de-DE" smtClean="0"/>
            </a:br>
            <a:r>
              <a:rPr lang="de-DE" smtClean="0"/>
              <a:t>(Medicine, Economics, Engineering)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Public libraries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School libraries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de-DE" smtClean="0"/>
              <a:t>Church libraries					. . 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85A2B39-4FFB-465B-9115-407FB9259551}" type="slidenum">
              <a:rPr lang="de-DE" sz="1000" b="1"/>
              <a:pPr algn="ctr"/>
              <a:t>4</a:t>
            </a:fld>
            <a:endParaRPr lang="de-DE" sz="1000" b="1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Libraries in Germany (2)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14554"/>
            <a:ext cx="7593012" cy="3902084"/>
          </a:xfrm>
        </p:spPr>
        <p:txBody>
          <a:bodyPr/>
          <a:lstStyle/>
          <a:p>
            <a:r>
              <a:rPr lang="de-DE" dirty="0" smtClean="0"/>
              <a:t>"Sondersammelgebiete"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subject-specific</a:t>
            </a:r>
            <a:endParaRPr lang="de-DE" smtClean="0"/>
          </a:p>
          <a:p>
            <a:pPr lvl="1">
              <a:spcBef>
                <a:spcPts val="0"/>
              </a:spcBef>
            </a:pPr>
            <a:r>
              <a:rPr lang="de-DE" smtClean="0"/>
              <a:t>regional</a:t>
            </a:r>
          </a:p>
          <a:p>
            <a:pPr lvl="1">
              <a:spcBef>
                <a:spcPts val="0"/>
              </a:spcBef>
            </a:pPr>
            <a:r>
              <a:rPr lang="de-DE" smtClean="0"/>
              <a:t>material-specific</a:t>
            </a:r>
          </a:p>
          <a:p>
            <a:r>
              <a:rPr lang="de-DE" smtClean="0"/>
              <a:t>"Sammlung Deutscher Drucke"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1913 ff = Deutsche Nationalbibliothek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1871 – 1912 = StB-PK Berlin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1801 – 1870 = UB Frankfurt/M.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1701 – 1800 = SUB Göttingen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1601 – 1700 = HAB Wolfenbüttel</a:t>
            </a:r>
          </a:p>
          <a:p>
            <a:pPr lvl="1">
              <a:spcBef>
                <a:spcPts val="0"/>
              </a:spcBef>
            </a:pPr>
            <a:r>
              <a:rPr lang="de-DE" dirty="0" err="1" smtClean="0"/>
              <a:t>1501 – 1600 = </a:t>
            </a:r>
            <a:r>
              <a:rPr lang="de-DE" err="1" smtClean="0"/>
              <a:t>BSB </a:t>
            </a:r>
            <a:r>
              <a:rPr lang="de-DE" smtClean="0"/>
              <a:t>München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D9939F0F-DF36-4F4A-8E38-90A4B1104BF5}" type="slidenum">
              <a:rPr lang="de-DE" sz="1000" b="1"/>
              <a:pPr algn="ctr"/>
              <a:t>5</a:t>
            </a:fld>
            <a:endParaRPr lang="de-DE" sz="1000" b="1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Libraries in Germany (3)</a:t>
            </a: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14554"/>
            <a:ext cx="4673606" cy="4143404"/>
          </a:xfrm>
        </p:spPr>
        <p:txBody>
          <a:bodyPr/>
          <a:lstStyle/>
          <a:p>
            <a:pPr>
              <a:buNone/>
            </a:pPr>
            <a:r>
              <a:rPr lang="de-DE" smtClean="0"/>
              <a:t>German Regional Library Networks</a:t>
            </a:r>
          </a:p>
          <a:p>
            <a:pPr>
              <a:buNone/>
            </a:pPr>
            <a:r>
              <a:rPr lang="de-DE" smtClean="0"/>
              <a:t>+ Austria: OBV</a:t>
            </a:r>
          </a:p>
          <a:p>
            <a:pPr>
              <a:buNone/>
            </a:pPr>
            <a:r>
              <a:rPr lang="de-DE" smtClean="0"/>
              <a:t>+ Switzerland: IDS</a:t>
            </a:r>
          </a:p>
          <a:p>
            <a:pPr>
              <a:buNone/>
            </a:pPr>
            <a:endParaRPr lang="de-DE" smtClean="0"/>
          </a:p>
          <a:p>
            <a:pPr>
              <a:buNone/>
            </a:pPr>
            <a:r>
              <a:rPr lang="de-DE" smtClean="0"/>
              <a:t>+ German Union Catalogue of Serials (ZDB)</a:t>
            </a:r>
          </a:p>
          <a:p>
            <a:pPr>
              <a:buNone/>
            </a:pPr>
            <a:r>
              <a:rPr lang="de-DE" smtClean="0"/>
              <a:t>=&gt;</a:t>
            </a:r>
          </a:p>
          <a:p>
            <a:pPr>
              <a:buNone/>
            </a:pPr>
            <a:r>
              <a:rPr lang="de-DE" smtClean="0"/>
              <a:t>Consortium of Library Networks</a:t>
            </a:r>
          </a:p>
        </p:txBody>
      </p:sp>
      <p:pic>
        <p:nvPicPr>
          <p:cNvPr id="1026" name="Picture 2" descr="D:\download\_neu\_presentation\material\verbuende\Bibliotheksverbue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2000240"/>
            <a:ext cx="3686175" cy="44005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643578"/>
            <a:ext cx="729578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993133E-AC82-4A1A-BA9D-09F19C641C41}" type="slidenum">
              <a:rPr lang="de-DE" sz="1000" b="1"/>
              <a:pPr algn="ctr"/>
              <a:t>6</a:t>
            </a:fld>
            <a:endParaRPr lang="de-DE" sz="1000" b="1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German National Library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2214554"/>
            <a:ext cx="7745440" cy="414340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mtClean="0"/>
              <a:t>Central archiving library and national bibliography centre</a:t>
            </a:r>
          </a:p>
          <a:p>
            <a:pPr>
              <a:lnSpc>
                <a:spcPts val="2000"/>
              </a:lnSpc>
            </a:pPr>
            <a:r>
              <a:rPr lang="en-US" smtClean="0"/>
              <a:t>Collecting, permanently archiving, fully documenting and bibliographically indexing all German and German-language publications from 1913 and making them accessible to the general public</a:t>
            </a:r>
          </a:p>
          <a:p>
            <a:pPr>
              <a:lnSpc>
                <a:spcPts val="2000"/>
              </a:lnSpc>
            </a:pPr>
            <a:r>
              <a:rPr lang="en-US" smtClean="0"/>
              <a:t>Including online publications</a:t>
            </a:r>
          </a:p>
          <a:p>
            <a:pPr>
              <a:lnSpc>
                <a:spcPts val="2000"/>
              </a:lnSpc>
            </a:pPr>
            <a:r>
              <a:rPr lang="en-US" smtClean="0"/>
              <a:t>National and international partnerships</a:t>
            </a:r>
          </a:p>
          <a:p>
            <a:pPr>
              <a:lnSpc>
                <a:spcPts val="2000"/>
              </a:lnSpc>
            </a:pPr>
            <a:r>
              <a:rPr lang="en-US" smtClean="0"/>
              <a:t>Projects</a:t>
            </a:r>
          </a:p>
          <a:p>
            <a:pPr>
              <a:lnSpc>
                <a:spcPts val="2000"/>
              </a:lnSpc>
            </a:pPr>
            <a:r>
              <a:rPr lang="en-US" smtClean="0"/>
              <a:t>Authority data</a:t>
            </a:r>
          </a:p>
          <a:p>
            <a:pPr>
              <a:lnSpc>
                <a:spcPts val="2000"/>
              </a:lnSpc>
            </a:pPr>
            <a:r>
              <a:rPr lang="en-US" smtClean="0"/>
              <a:t>Standardization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BCE50319-018F-47E8-B838-FA4FAEFE9F74}" type="slidenum">
              <a:rPr lang="de-DE" sz="1000" b="1"/>
              <a:pPr algn="ctr"/>
              <a:t>7</a:t>
            </a:fld>
            <a:endParaRPr lang="de-DE" sz="1000" b="1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Standardization for Libraries in Germany, Austria and Switzerland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Committee for Library Standards </a:t>
            </a:r>
          </a:p>
          <a:p>
            <a:r>
              <a:rPr lang="de-DE" smtClean="0"/>
              <a:t>Office for Library Standards</a:t>
            </a:r>
          </a:p>
          <a:p>
            <a:r>
              <a:rPr lang="de-DE" smtClean="0"/>
              <a:t>Expert Groups</a:t>
            </a:r>
          </a:p>
          <a:p>
            <a:pPr lvl="1"/>
            <a:r>
              <a:rPr lang="de-DE" smtClean="0"/>
              <a:t>Authority Data</a:t>
            </a:r>
          </a:p>
          <a:p>
            <a:pPr lvl="1"/>
            <a:r>
              <a:rPr lang="de-DE" smtClean="0"/>
              <a:t>Data Formats</a:t>
            </a:r>
          </a:p>
          <a:p>
            <a:pPr lvl="1"/>
            <a:r>
              <a:rPr lang="de-DE" smtClean="0"/>
              <a:t>Descriptive Cataloging</a:t>
            </a:r>
          </a:p>
          <a:p>
            <a:pPr lvl="1"/>
            <a:r>
              <a:rPr lang="de-DE" smtClean="0"/>
              <a:t>Subject Cataloging</a:t>
            </a:r>
          </a:p>
          <a:p>
            <a:r>
              <a:rPr lang="de-DE" smtClean="0"/>
              <a:t>Offices for different subareas of standardization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6856413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E19399DF-B2AA-487B-8FE6-6BC295E9A858}" type="slidenum">
              <a:rPr lang="de-DE" sz="1000" b="1"/>
              <a:pPr algn="ctr"/>
              <a:t>8</a:t>
            </a:fld>
            <a:endParaRPr lang="de-DE" sz="1000" b="1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Rules</a:t>
            </a: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RAK (Regeln für die Alphabetische Katalogisierung)</a:t>
            </a:r>
          </a:p>
          <a:p>
            <a:pPr lvl="1"/>
            <a:r>
              <a:rPr lang="de-DE" smtClean="0"/>
              <a:t>RAK, RAK-WB, RAK-ÖB, RAK-NBM, RAK-Musik, RAK-Karten</a:t>
            </a:r>
          </a:p>
          <a:p>
            <a:pPr lvl="1"/>
            <a:r>
              <a:rPr lang="de-DE" smtClean="0"/>
              <a:t>regional Rule Interpretations</a:t>
            </a:r>
          </a:p>
          <a:p>
            <a:r>
              <a:rPr lang="de-DE" smtClean="0"/>
              <a:t>RNA (Regeln für Nachlässe und Autographen)</a:t>
            </a:r>
          </a:p>
          <a:p>
            <a:r>
              <a:rPr lang="de-DE" smtClean="0"/>
              <a:t>RSWK (Regeln für den Schlagwortkatalog)</a:t>
            </a:r>
          </a:p>
          <a:p>
            <a:r>
              <a:rPr lang="de-DE" smtClean="0"/>
              <a:t>Dewey Decimal Classification</a:t>
            </a:r>
            <a:br>
              <a:rPr lang="de-DE" smtClean="0"/>
            </a:br>
            <a:r>
              <a:rPr lang="de-DE" smtClean="0"/>
              <a:t>Project "DDC Deutsch"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Reinhold Heuvelmann, German National Library | Moving to MARC 21 - Moving Ahead | May 10, 2011, OCLC, Dublin (OH)</a:t>
            </a:r>
            <a:endParaRPr lang="de-DE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Format: MAB</a:t>
            </a: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"Maschinelles Austauschformat für Bibliotheken" (Mashine-readable exchange format for libraries)</a:t>
            </a:r>
          </a:p>
          <a:p>
            <a:r>
              <a:rPr lang="de-DE" smtClean="0"/>
              <a:t>established in 1973 ("MAB1")</a:t>
            </a:r>
          </a:p>
          <a:p>
            <a:r>
              <a:rPr lang="de-DE" smtClean="0"/>
              <a:t>revised in 1994 ("MAB2")</a:t>
            </a:r>
          </a:p>
          <a:p>
            <a:r>
              <a:rPr lang="de-DE" smtClean="0"/>
              <a:t>Parts: Bibliographic, Authority, Holdings, Classification, Addresses</a:t>
            </a:r>
          </a:p>
          <a:p>
            <a:r>
              <a:rPr lang="de-DE" smtClean="0"/>
              <a:t>1998 - 2004: process of internationalization (Unicode, Dublin Core, MAB english, FRBR, XML)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20" y="1587"/>
            <a:ext cx="215900" cy="6856413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rIns="0" bIns="324000" anchor="b" anchorCtr="1"/>
          <a:lstStyle/>
          <a:p>
            <a:pPr algn="ctr"/>
            <a:fld id="{0023484A-A851-4F8C-B1F5-1F128A5BB59E}" type="slidenum">
              <a:rPr lang="de-DE" sz="1000" b="1"/>
              <a:pPr algn="ctr"/>
              <a:t>9</a:t>
            </a:fld>
            <a:endParaRPr lang="de-DE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</Template>
  <TotalTime>0</TotalTime>
  <Words>1398</Words>
  <Application>Microsoft Office PowerPoint</Application>
  <PresentationFormat>Bildschirmpräsentation (4:3)</PresentationFormat>
  <Paragraphs>202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PPT-Vorlage</vt:lpstr>
      <vt:lpstr>Moving to MARC 21 - Moving Ahead</vt:lpstr>
      <vt:lpstr>Layers of Information</vt:lpstr>
      <vt:lpstr>Libraries in Germany (1)</vt:lpstr>
      <vt:lpstr>Libraries in Germany (2)</vt:lpstr>
      <vt:lpstr>Libraries in Germany (3)</vt:lpstr>
      <vt:lpstr>German National Library</vt:lpstr>
      <vt:lpstr>Standardization for Libraries in Germany, Austria and Switzerland</vt:lpstr>
      <vt:lpstr>Rules</vt:lpstr>
      <vt:lpstr>Format: MAB</vt:lpstr>
      <vt:lpstr>"Changing for international formats and codes (MARC21, AACR2)" (2002 - 2004)</vt:lpstr>
      <vt:lpstr>Changeover to MARC 21 (2005 - 2009)</vt:lpstr>
      <vt:lpstr>Changeover to MARC 21 (2005 - 2009) Part 1: Preparations</vt:lpstr>
      <vt:lpstr>Decisions</vt:lpstr>
      <vt:lpstr>Changeover to MARC 21 (2005 - 2009) Part 2: Production</vt:lpstr>
      <vt:lpstr>The solution so far …</vt:lpstr>
      <vt:lpstr>Changeover to MARC 21 (ongoing) Part 3: Marketing</vt:lpstr>
      <vt:lpstr>MARC 21, and the Future</vt:lpstr>
      <vt:lpstr>Part of the Puzzle (1): FR-Family</vt:lpstr>
      <vt:lpstr>Part of the Puzzle (2): RDA</vt:lpstr>
      <vt:lpstr>Part of the Puzzle (3): Authority Control</vt:lpstr>
      <vt:lpstr>Part of the Puzzle (4): MODS &amp; MADS</vt:lpstr>
      <vt:lpstr>Part of the Puzzle (5): De-constructing MARC</vt:lpstr>
      <vt:lpstr>Part of the Puzzle (6): ISBD &amp; ISBD Punctuation</vt:lpstr>
      <vt:lpstr>Part of the Puzzle (7): C o m m u n i c a t i o n s   Format</vt:lpstr>
      <vt:lpstr>Time to move on …</vt:lpstr>
      <vt:lpstr>Community &amp; Partnerships</vt:lpstr>
      <vt:lpstr> Thank you!      Questions?</vt:lpstr>
    </vt:vector>
  </TitlesOfParts>
  <Company>Deutsche Nationalbibliothek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MARC 21 - Moving Ahead</dc:title>
  <dc:creator>Reinhold Heuvelmann</dc:creator>
  <cp:lastModifiedBy>Reinhold Heuvelmann</cp:lastModifiedBy>
  <cp:revision>58</cp:revision>
  <dcterms:created xsi:type="dcterms:W3CDTF">2011-02-18T15:06:11Z</dcterms:created>
  <dcterms:modified xsi:type="dcterms:W3CDTF">2011-05-18T08:17:04Z</dcterms:modified>
</cp:coreProperties>
</file>