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5"/>
  </p:sldMasterIdLst>
  <p:notesMasterIdLst>
    <p:notesMasterId r:id="rId33"/>
  </p:notesMasterIdLst>
  <p:handoutMasterIdLst>
    <p:handoutMasterId r:id="rId34"/>
  </p:handoutMasterIdLst>
  <p:sldIdLst>
    <p:sldId id="265" r:id="rId6"/>
    <p:sldId id="259" r:id="rId7"/>
    <p:sldId id="260" r:id="rId8"/>
    <p:sldId id="273" r:id="rId9"/>
    <p:sldId id="266" r:id="rId10"/>
    <p:sldId id="268" r:id="rId11"/>
    <p:sldId id="283" r:id="rId12"/>
    <p:sldId id="269" r:id="rId13"/>
    <p:sldId id="267" r:id="rId14"/>
    <p:sldId id="285" r:id="rId15"/>
    <p:sldId id="286" r:id="rId16"/>
    <p:sldId id="271" r:id="rId17"/>
    <p:sldId id="275" r:id="rId18"/>
    <p:sldId id="287" r:id="rId19"/>
    <p:sldId id="288" r:id="rId20"/>
    <p:sldId id="276" r:id="rId21"/>
    <p:sldId id="277" r:id="rId22"/>
    <p:sldId id="274" r:id="rId23"/>
    <p:sldId id="272" r:id="rId24"/>
    <p:sldId id="282" r:id="rId25"/>
    <p:sldId id="278" r:id="rId26"/>
    <p:sldId id="280" r:id="rId27"/>
    <p:sldId id="279" r:id="rId28"/>
    <p:sldId id="281" r:id="rId29"/>
    <p:sldId id="284" r:id="rId30"/>
    <p:sldId id="289" r:id="rId31"/>
    <p:sldId id="270" r:id="rId3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8">
          <p15:clr>
            <a:srgbClr val="A4A3A4"/>
          </p15:clr>
        </p15:guide>
        <p15:guide id="2" pos="55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6126"/>
    <a:srgbClr val="5E6262"/>
    <a:srgbClr val="171D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43" autoAdjust="0"/>
    <p:restoredTop sz="68365" autoAdjust="0"/>
  </p:normalViewPr>
  <p:slideViewPr>
    <p:cSldViewPr snapToGrid="0" snapToObjects="1">
      <p:cViewPr varScale="1">
        <p:scale>
          <a:sx n="102" d="100"/>
          <a:sy n="102" d="100"/>
        </p:scale>
        <p:origin x="786" y="102"/>
      </p:cViewPr>
      <p:guideLst>
        <p:guide orient="horz" pos="1808"/>
        <p:guide pos="557"/>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EA7726C-ACAE-124E-B040-09E55DEF4DA0}" type="datetimeFigureOut">
              <a:rPr lang="en-US" smtClean="0"/>
              <a:t>1/4/2016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81C18C3-2E63-8349-A502-4ACA2BEDD3E4}" type="slidenum">
              <a:rPr lang="en-US" smtClean="0"/>
              <a:t>‹#›</a:t>
            </a:fld>
            <a:endParaRPr lang="en-US"/>
          </a:p>
        </p:txBody>
      </p:sp>
    </p:spTree>
    <p:extLst>
      <p:ext uri="{BB962C8B-B14F-4D97-AF65-F5344CB8AC3E}">
        <p14:creationId xmlns:p14="http://schemas.microsoft.com/office/powerpoint/2010/main" val="861189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931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5010" y="0"/>
            <a:ext cx="2971800" cy="459317"/>
          </a:xfrm>
          <a:prstGeom prst="rect">
            <a:avLst/>
          </a:prstGeom>
        </p:spPr>
        <p:txBody>
          <a:bodyPr vert="horz" lIns="91440" tIns="45720" rIns="91440" bIns="45720" rtlCol="0"/>
          <a:lstStyle>
            <a:lvl1pPr algn="r">
              <a:defRPr sz="1200"/>
            </a:lvl1pPr>
          </a:lstStyle>
          <a:p>
            <a:fld id="{40E2D7E0-13AB-4081-88C6-81305814C039}" type="datetimeFigureOut">
              <a:rPr lang="en-US" smtClean="0"/>
              <a:t>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2"/>
            <a:ext cx="5486400" cy="360044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4685"/>
            <a:ext cx="2971800" cy="45931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5010" y="8684685"/>
            <a:ext cx="2971800" cy="459316"/>
          </a:xfrm>
          <a:prstGeom prst="rect">
            <a:avLst/>
          </a:prstGeom>
        </p:spPr>
        <p:txBody>
          <a:bodyPr vert="horz" lIns="91440" tIns="45720" rIns="91440" bIns="45720" rtlCol="0" anchor="b"/>
          <a:lstStyle>
            <a:lvl1pPr algn="r">
              <a:defRPr sz="1200"/>
            </a:lvl1pPr>
          </a:lstStyle>
          <a:p>
            <a:fld id="{427E463D-5436-4E13-AD38-F505E2896F0F}" type="slidenum">
              <a:rPr lang="en-US" smtClean="0"/>
              <a:t>‹#›</a:t>
            </a:fld>
            <a:endParaRPr lang="en-US"/>
          </a:p>
        </p:txBody>
      </p:sp>
    </p:spTree>
    <p:extLst>
      <p:ext uri="{BB962C8B-B14F-4D97-AF65-F5344CB8AC3E}">
        <p14:creationId xmlns:p14="http://schemas.microsoft.com/office/powerpoint/2010/main" val="4227747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ala.org/ala/mgrps/divs/alcts/resources/org/cat/differences07.pd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mailto:askqc@oclc.org"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Cataloging Maps Defensively:</a:t>
            </a:r>
          </a:p>
          <a:p>
            <a:r>
              <a:rPr lang="en-US" dirty="0" smtClean="0"/>
              <a:t>“When to Input a New Record” in the Age of DDR</a:t>
            </a:r>
          </a:p>
          <a:p>
            <a:endParaRPr lang="en-US" dirty="0" smtClean="0"/>
          </a:p>
          <a:p>
            <a:r>
              <a:rPr lang="en-US" dirty="0" smtClean="0"/>
              <a:t>ALA Midwinter • 8-12 January 2016</a:t>
            </a:r>
          </a:p>
          <a:p>
            <a:r>
              <a:rPr lang="en-US" dirty="0" smtClean="0"/>
              <a:t>Boston, Massachusetts</a:t>
            </a:r>
          </a:p>
          <a:p>
            <a:r>
              <a:rPr lang="en-US" dirty="0" smtClean="0"/>
              <a:t>MAGIRT Cataloging and Classification Committee</a:t>
            </a:r>
          </a:p>
          <a:p>
            <a:endParaRPr lang="en-US" dirty="0" smtClean="0"/>
          </a:p>
          <a:p>
            <a:r>
              <a:rPr lang="en-US" dirty="0" smtClean="0"/>
              <a:t>2016 January</a:t>
            </a:r>
            <a:r>
              <a:rPr lang="en-US" baseline="0" dirty="0" smtClean="0"/>
              <a:t> 10</a:t>
            </a:r>
          </a:p>
          <a:p>
            <a:endParaRPr lang="en-US" baseline="0" dirty="0" smtClean="0"/>
          </a:p>
          <a:p>
            <a:r>
              <a:rPr lang="en-US" baseline="0" dirty="0" smtClean="0"/>
              <a:t>Welcome.  This presentation is based upon a more general “</a:t>
            </a:r>
            <a:r>
              <a:rPr lang="en-US" dirty="0" smtClean="0"/>
              <a:t>Cataloging Defensively” </a:t>
            </a:r>
            <a:r>
              <a:rPr lang="en-US" baseline="0" dirty="0" smtClean="0"/>
              <a:t>Webinar that I presented twice in October and November 2010 and that has been available since then on the OCLC Web site.  Given its 2010 date, it was heavily oriented toward AACR2 rather than RDA.  Given its intention, it tried to generalize rather than to get into too many bibliographic-format-specific issues.  I hope you will find this updated and more map-specific presentation useful.</a:t>
            </a:r>
            <a:endParaRPr lang="en-US" dirty="0" smtClean="0"/>
          </a:p>
        </p:txBody>
      </p:sp>
      <p:sp>
        <p:nvSpPr>
          <p:cNvPr id="4" name="Slide Number Placeholder 3"/>
          <p:cNvSpPr>
            <a:spLocks noGrp="1"/>
          </p:cNvSpPr>
          <p:nvPr>
            <p:ph type="sldNum" sz="quarter" idx="10"/>
          </p:nvPr>
        </p:nvSpPr>
        <p:spPr/>
        <p:txBody>
          <a:bodyPr/>
          <a:lstStyle/>
          <a:p>
            <a:fld id="{427E463D-5436-4E13-AD38-F505E2896F0F}" type="slidenum">
              <a:rPr lang="en-US" smtClean="0"/>
              <a:t>1</a:t>
            </a:fld>
            <a:endParaRPr lang="en-US"/>
          </a:p>
        </p:txBody>
      </p:sp>
    </p:spTree>
    <p:extLst>
      <p:ext uri="{BB962C8B-B14F-4D97-AF65-F5344CB8AC3E}">
        <p14:creationId xmlns:p14="http://schemas.microsoft.com/office/powerpoint/2010/main" val="4193453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Cataloging Maps Defensively:  Editions:  Difference in Content</a:t>
            </a:r>
          </a:p>
          <a:p>
            <a:endParaRPr lang="en-US" dirty="0" smtClean="0"/>
          </a:p>
          <a:p>
            <a:r>
              <a:rPr lang="en-US" dirty="0" smtClean="0"/>
              <a:t>RDA 2.5.2.1:  “… In case of doubt about whether a statement is a designation of edition, consider the presence of these words or statements as evidence that it is a designation of edition:</a:t>
            </a:r>
          </a:p>
          <a:p>
            <a:pPr lvl="1"/>
            <a:r>
              <a:rPr lang="en-US" dirty="0" smtClean="0"/>
              <a:t>…</a:t>
            </a:r>
          </a:p>
          <a:p>
            <a:pPr lvl="1"/>
            <a:r>
              <a:rPr lang="en-US" dirty="0" smtClean="0"/>
              <a:t>b)  a statement indicating: </a:t>
            </a:r>
          </a:p>
          <a:p>
            <a:pPr lvl="1"/>
            <a:r>
              <a:rPr lang="en-US" dirty="0" smtClean="0"/>
              <a:t>…</a:t>
            </a:r>
          </a:p>
          <a:p>
            <a:pPr marL="914400" marR="0" lvl="2" indent="0" algn="l" defTabSz="914400" rtl="0" eaLnBrk="1" fontAlgn="auto" latinLnBrk="0" hangingPunct="1">
              <a:lnSpc>
                <a:spcPct val="100000"/>
              </a:lnSpc>
              <a:spcBef>
                <a:spcPts val="0"/>
              </a:spcBef>
              <a:spcAft>
                <a:spcPts val="0"/>
              </a:spcAft>
              <a:buClrTx/>
              <a:buSzTx/>
              <a:buFontTx/>
              <a:buNone/>
              <a:tabLst/>
              <a:defRPr/>
            </a:pPr>
            <a:r>
              <a:rPr lang="it-IT" dirty="0" smtClean="0"/>
              <a:t>i)  a difference in content</a:t>
            </a:r>
            <a:r>
              <a:rPr lang="en-US" dirty="0" smtClean="0"/>
              <a:t>.”</a:t>
            </a:r>
          </a:p>
          <a:p>
            <a:endParaRPr lang="en-US" dirty="0" smtClean="0"/>
          </a:p>
          <a:p>
            <a:r>
              <a:rPr lang="en-US" dirty="0" smtClean="0"/>
              <a:t>Here we have the “Uncorrected proof” version on the left and the published version on the right.</a:t>
            </a:r>
            <a:r>
              <a:rPr lang="en-US" baseline="0" dirty="0" smtClean="0"/>
              <a:t>  Such designations are legitimate edition statements and should be in 250.  We do try to identify and parse such statements in 500 fields (“proof”, “galley”, “draft”, other variations and abbreviations), but they are most effective in field 250 for differentiation.  If the designation is accompanied by a date, all the better.</a:t>
            </a:r>
            <a:endParaRPr lang="en-US" dirty="0" smtClean="0"/>
          </a:p>
        </p:txBody>
      </p:sp>
      <p:sp>
        <p:nvSpPr>
          <p:cNvPr id="4" name="Slide Number Placeholder 3"/>
          <p:cNvSpPr>
            <a:spLocks noGrp="1"/>
          </p:cNvSpPr>
          <p:nvPr>
            <p:ph type="sldNum" sz="quarter" idx="10"/>
          </p:nvPr>
        </p:nvSpPr>
        <p:spPr/>
        <p:txBody>
          <a:bodyPr/>
          <a:lstStyle/>
          <a:p>
            <a:fld id="{427E463D-5436-4E13-AD38-F505E2896F0F}" type="slidenum">
              <a:rPr lang="en-US" smtClean="0"/>
              <a:t>10</a:t>
            </a:fld>
            <a:endParaRPr lang="en-US"/>
          </a:p>
        </p:txBody>
      </p:sp>
    </p:spTree>
    <p:extLst>
      <p:ext uri="{BB962C8B-B14F-4D97-AF65-F5344CB8AC3E}">
        <p14:creationId xmlns:p14="http://schemas.microsoft.com/office/powerpoint/2010/main" val="3963481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Cataloging Maps Defensively:  Editions:  Difference in Content</a:t>
            </a:r>
          </a:p>
          <a:p>
            <a:endParaRPr lang="en-US" dirty="0" smtClean="0"/>
          </a:p>
          <a:p>
            <a:r>
              <a:rPr lang="en-US" dirty="0" smtClean="0"/>
              <a:t>In this case, the cataloger determined that because of the formulation</a:t>
            </a:r>
            <a:r>
              <a:rPr lang="en-US" baseline="0" dirty="0" smtClean="0"/>
              <a:t> of the titles,</a:t>
            </a:r>
            <a:r>
              <a:rPr lang="en-US" dirty="0" smtClean="0"/>
              <a:t> the best means</a:t>
            </a:r>
            <a:r>
              <a:rPr lang="en-US" baseline="0" dirty="0" smtClean="0"/>
              <a:t> of differentiating content was through the use of subfields $p in field 245, rather than through edition statements.  Differences in subfields $p and/or $n, when appropriate, can also be powerful in preventing incorrect merges of records representing different content.</a:t>
            </a:r>
            <a:endParaRPr lang="en-US" dirty="0"/>
          </a:p>
        </p:txBody>
      </p:sp>
      <p:sp>
        <p:nvSpPr>
          <p:cNvPr id="4" name="Slide Number Placeholder 3"/>
          <p:cNvSpPr>
            <a:spLocks noGrp="1"/>
          </p:cNvSpPr>
          <p:nvPr>
            <p:ph type="sldNum" sz="quarter" idx="10"/>
          </p:nvPr>
        </p:nvSpPr>
        <p:spPr/>
        <p:txBody>
          <a:bodyPr/>
          <a:lstStyle/>
          <a:p>
            <a:fld id="{427E463D-5436-4E13-AD38-F505E2896F0F}" type="slidenum">
              <a:rPr lang="en-US" smtClean="0"/>
              <a:t>11</a:t>
            </a:fld>
            <a:endParaRPr lang="en-US"/>
          </a:p>
        </p:txBody>
      </p:sp>
    </p:spTree>
    <p:extLst>
      <p:ext uri="{BB962C8B-B14F-4D97-AF65-F5344CB8AC3E}">
        <p14:creationId xmlns:p14="http://schemas.microsoft.com/office/powerpoint/2010/main" val="2661348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Cataloging Maps Defensively:  Editions:  Difference in Content</a:t>
            </a:r>
          </a:p>
          <a:p>
            <a:endParaRPr lang="en-US" dirty="0" smtClean="0"/>
          </a:p>
          <a:p>
            <a:r>
              <a:rPr lang="en-US" dirty="0" smtClean="0"/>
              <a:t>Because of a concern raised in 2009 at the ALA Annual meeting of the MAGIRT Cataloging and Classification Committee, OCLC made changes to the DDR algorithms to account for a common cataloging practice.  Many maps are created from plates that differed only in minor points. These points are important enough for catalogers to legitimately distinguish them and to want to catalog the maps separately. Unfortunately, the standard bibliographic details we looked at for DDR tended to be exactly the same for many of these records, with the differences being noted only in 500 notes. The CCC members said that the 500 notes often or usually have a standard type of wording along the lines of "Differs from ....“  Since then, we have tried to avoid merging maps records with such “Differs from …” notes.  This is a sort of blunt instrument, but an effective one in most cases.</a:t>
            </a:r>
          </a:p>
          <a:p>
            <a:endParaRPr lang="en-US" dirty="0" smtClean="0"/>
          </a:p>
          <a:p>
            <a:r>
              <a:rPr lang="en-US" dirty="0" smtClean="0"/>
              <a:t>In this pair, you see that except for the “Differs from …” notes, the records are otherwise nearly identical.  In current</a:t>
            </a:r>
            <a:r>
              <a:rPr lang="en-US" baseline="0" dirty="0" smtClean="0"/>
              <a:t> practice, we would encourage you to formulate a distinguishing edition statement in such a case, if possible, but we’ve designed DDR to try to account for these sorts of differences.</a:t>
            </a:r>
            <a:endParaRPr lang="en-US" dirty="0"/>
          </a:p>
        </p:txBody>
      </p:sp>
      <p:sp>
        <p:nvSpPr>
          <p:cNvPr id="4" name="Slide Number Placeholder 3"/>
          <p:cNvSpPr>
            <a:spLocks noGrp="1"/>
          </p:cNvSpPr>
          <p:nvPr>
            <p:ph type="sldNum" sz="quarter" idx="10"/>
          </p:nvPr>
        </p:nvSpPr>
        <p:spPr/>
        <p:txBody>
          <a:bodyPr/>
          <a:lstStyle/>
          <a:p>
            <a:fld id="{427E463D-5436-4E13-AD38-F505E2896F0F}" type="slidenum">
              <a:rPr lang="en-US" smtClean="0"/>
              <a:t>12</a:t>
            </a:fld>
            <a:endParaRPr lang="en-US"/>
          </a:p>
        </p:txBody>
      </p:sp>
    </p:spTree>
    <p:extLst>
      <p:ext uri="{BB962C8B-B14F-4D97-AF65-F5344CB8AC3E}">
        <p14:creationId xmlns:p14="http://schemas.microsoft.com/office/powerpoint/2010/main" val="3310031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Cataloging Maps Defensively:  Editions:  </a:t>
            </a:r>
            <a:r>
              <a:rPr lang="en-US" sz="1200" b="0" dirty="0" smtClean="0">
                <a:solidFill>
                  <a:srgbClr val="FF0000"/>
                </a:solidFill>
              </a:rPr>
              <a:t>Difference in Geographic Coverage</a:t>
            </a:r>
          </a:p>
          <a:p>
            <a:endParaRPr lang="en-US" dirty="0" smtClean="0"/>
          </a:p>
          <a:p>
            <a:r>
              <a:rPr lang="en-US" dirty="0" smtClean="0"/>
              <a:t>RDA 2.5.2.1:  “… In case of doubt about whether a statement is a designation of edition, consider the presence of these words or statements as evidence that it is a designation of edition:</a:t>
            </a:r>
          </a:p>
          <a:p>
            <a:pPr lvl="1"/>
            <a:r>
              <a:rPr lang="en-US" dirty="0" smtClean="0"/>
              <a:t>…</a:t>
            </a:r>
          </a:p>
          <a:p>
            <a:pPr lvl="1"/>
            <a:r>
              <a:rPr lang="en-US" dirty="0" smtClean="0"/>
              <a:t>b)  a statement indicating: </a:t>
            </a:r>
          </a:p>
          <a:p>
            <a:pPr lvl="1"/>
            <a:r>
              <a:rPr lang="en-US" dirty="0" smtClean="0"/>
              <a:t>…</a:t>
            </a:r>
          </a:p>
          <a:p>
            <a:pPr marL="1200150" lvl="2" indent="-285750">
              <a:buAutoNum type="romanLcParenR" startAt="2"/>
            </a:pPr>
            <a:r>
              <a:rPr lang="en-US" dirty="0" smtClean="0"/>
              <a:t>a difference in geographic coverage.”</a:t>
            </a:r>
          </a:p>
          <a:p>
            <a:pPr marL="1200150" lvl="2" indent="-285750">
              <a:buAutoNum type="romanLcParenR" startAt="2"/>
            </a:pPr>
            <a:endParaRPr lang="en-US" dirty="0" smtClean="0"/>
          </a:p>
          <a:p>
            <a:pPr marL="0" lvl="0" indent="0">
              <a:buNone/>
            </a:pPr>
            <a:r>
              <a:rPr lang="en-US" dirty="0" smtClean="0"/>
              <a:t>Here we have two bibliographically identical editions</a:t>
            </a:r>
            <a:r>
              <a:rPr lang="en-US" baseline="0" dirty="0" smtClean="0"/>
              <a:t> except for the geographic coverage edition statements, which will keep them from merging incorrectly.</a:t>
            </a:r>
            <a:endParaRPr lang="en-US" dirty="0"/>
          </a:p>
        </p:txBody>
      </p:sp>
      <p:sp>
        <p:nvSpPr>
          <p:cNvPr id="4" name="Slide Number Placeholder 3"/>
          <p:cNvSpPr>
            <a:spLocks noGrp="1"/>
          </p:cNvSpPr>
          <p:nvPr>
            <p:ph type="sldNum" sz="quarter" idx="10"/>
          </p:nvPr>
        </p:nvSpPr>
        <p:spPr/>
        <p:txBody>
          <a:bodyPr/>
          <a:lstStyle/>
          <a:p>
            <a:fld id="{427E463D-5436-4E13-AD38-F505E2896F0F}" type="slidenum">
              <a:rPr lang="en-US" smtClean="0"/>
              <a:t>13</a:t>
            </a:fld>
            <a:endParaRPr lang="en-US"/>
          </a:p>
        </p:txBody>
      </p:sp>
    </p:spTree>
    <p:extLst>
      <p:ext uri="{BB962C8B-B14F-4D97-AF65-F5344CB8AC3E}">
        <p14:creationId xmlns:p14="http://schemas.microsoft.com/office/powerpoint/2010/main" val="32604085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Cataloging Maps Defensively:  Editions:  Difference in Geographic Coverage</a:t>
            </a:r>
          </a:p>
          <a:p>
            <a:endParaRPr lang="en-US" dirty="0" smtClean="0"/>
          </a:p>
          <a:p>
            <a:r>
              <a:rPr lang="en-US" dirty="0" smtClean="0"/>
              <a:t>In this case, the cataloger determined that because of the formulation</a:t>
            </a:r>
            <a:r>
              <a:rPr lang="en-US" baseline="0" dirty="0" smtClean="0"/>
              <a:t> of the titles,</a:t>
            </a:r>
            <a:r>
              <a:rPr lang="en-US" dirty="0" smtClean="0"/>
              <a:t> the best means</a:t>
            </a:r>
            <a:r>
              <a:rPr lang="en-US" baseline="0" dirty="0" smtClean="0"/>
              <a:t> of differentiating geographic coverage was through the use of subfields $p in field 245, rather than through edition statements.  Differences in subfields $p and/or $n, when appropriate, can also be powerful in preventing incorrect merges of records representing different geographic coverage.</a:t>
            </a:r>
            <a:endParaRPr lang="en-US" dirty="0" smtClean="0"/>
          </a:p>
        </p:txBody>
      </p:sp>
      <p:sp>
        <p:nvSpPr>
          <p:cNvPr id="4" name="Slide Number Placeholder 3"/>
          <p:cNvSpPr>
            <a:spLocks noGrp="1"/>
          </p:cNvSpPr>
          <p:nvPr>
            <p:ph type="sldNum" sz="quarter" idx="10"/>
          </p:nvPr>
        </p:nvSpPr>
        <p:spPr/>
        <p:txBody>
          <a:bodyPr/>
          <a:lstStyle/>
          <a:p>
            <a:fld id="{427E463D-5436-4E13-AD38-F505E2896F0F}" type="slidenum">
              <a:rPr lang="en-US" smtClean="0"/>
              <a:t>14</a:t>
            </a:fld>
            <a:endParaRPr lang="en-US"/>
          </a:p>
        </p:txBody>
      </p:sp>
    </p:spTree>
    <p:extLst>
      <p:ext uri="{BB962C8B-B14F-4D97-AF65-F5344CB8AC3E}">
        <p14:creationId xmlns:p14="http://schemas.microsoft.com/office/powerpoint/2010/main" val="4183667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Cataloging Maps Defensively:  Editions:  Difference in Geographic Coverage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this case, the cataloger determined that because of the formulation</a:t>
            </a:r>
            <a:r>
              <a:rPr lang="en-US" baseline="0" dirty="0" smtClean="0"/>
              <a:t> of the titles,</a:t>
            </a:r>
            <a:r>
              <a:rPr lang="en-US" dirty="0" smtClean="0"/>
              <a:t> the best means</a:t>
            </a:r>
            <a:r>
              <a:rPr lang="en-US" baseline="0" dirty="0" smtClean="0"/>
              <a:t> of differentiating geographic coverage was through the use of both subfields $n and $p in field 245.  When both a part/volume number and a distinguishing part title is available, consider including both when appropriate.  Differences in subfields $p and/or $n, when appropriate, can also be powerful in preventing incorrect merges of records representing different geographic coverage.</a:t>
            </a:r>
            <a:endParaRPr lang="en-US" dirty="0" smtClean="0"/>
          </a:p>
        </p:txBody>
      </p:sp>
      <p:sp>
        <p:nvSpPr>
          <p:cNvPr id="4" name="Slide Number Placeholder 3"/>
          <p:cNvSpPr>
            <a:spLocks noGrp="1"/>
          </p:cNvSpPr>
          <p:nvPr>
            <p:ph type="sldNum" sz="quarter" idx="10"/>
          </p:nvPr>
        </p:nvSpPr>
        <p:spPr/>
        <p:txBody>
          <a:bodyPr/>
          <a:lstStyle/>
          <a:p>
            <a:fld id="{427E463D-5436-4E13-AD38-F505E2896F0F}" type="slidenum">
              <a:rPr lang="en-US" smtClean="0"/>
              <a:t>15</a:t>
            </a:fld>
            <a:endParaRPr lang="en-US"/>
          </a:p>
        </p:txBody>
      </p:sp>
    </p:spTree>
    <p:extLst>
      <p:ext uri="{BB962C8B-B14F-4D97-AF65-F5344CB8AC3E}">
        <p14:creationId xmlns:p14="http://schemas.microsoft.com/office/powerpoint/2010/main" val="9097700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Cataloging Maps Defensively:  Editions:  Difference in Audience</a:t>
            </a:r>
          </a:p>
          <a:p>
            <a:endParaRPr lang="en-US" dirty="0" smtClean="0"/>
          </a:p>
          <a:p>
            <a:r>
              <a:rPr lang="en-US" dirty="0" smtClean="0"/>
              <a:t>RDA 2.5.2.1:  “… In case of doubt about whether a statement is a designation of edition, consider the presence of these words or statements as evidence that it is a designation of edition:</a:t>
            </a:r>
          </a:p>
          <a:p>
            <a:pPr lvl="1"/>
            <a:r>
              <a:rPr lang="en-US" dirty="0" smtClean="0"/>
              <a:t>…</a:t>
            </a:r>
          </a:p>
          <a:p>
            <a:pPr lvl="1"/>
            <a:r>
              <a:rPr lang="en-US" dirty="0" smtClean="0"/>
              <a:t>b)  a statement indicating: </a:t>
            </a:r>
          </a:p>
          <a:p>
            <a:pPr lvl="1"/>
            <a:r>
              <a:rPr lang="en-US" dirty="0" smtClean="0"/>
              <a:t>…</a:t>
            </a:r>
          </a:p>
          <a:p>
            <a:pPr lvl="2"/>
            <a:r>
              <a:rPr lang="en-US" dirty="0" smtClean="0"/>
              <a:t>iv)  a difference in audience.”</a:t>
            </a:r>
          </a:p>
          <a:p>
            <a:endParaRPr lang="en-US" dirty="0" smtClean="0"/>
          </a:p>
          <a:p>
            <a:r>
              <a:rPr lang="en-US" dirty="0" smtClean="0"/>
              <a:t>Here we’ve got a standard edition versus an edition specifically intended for the U.S. Air Force.  If there</a:t>
            </a:r>
            <a:r>
              <a:rPr lang="en-US" baseline="0" dirty="0" smtClean="0"/>
              <a:t> are maps issued in both student’s versions and teacher’s versions, for example, this difference could be explicitly spelled out in fields 250.</a:t>
            </a:r>
            <a:endParaRPr lang="en-US" dirty="0"/>
          </a:p>
        </p:txBody>
      </p:sp>
      <p:sp>
        <p:nvSpPr>
          <p:cNvPr id="4" name="Slide Number Placeholder 3"/>
          <p:cNvSpPr>
            <a:spLocks noGrp="1"/>
          </p:cNvSpPr>
          <p:nvPr>
            <p:ph type="sldNum" sz="quarter" idx="10"/>
          </p:nvPr>
        </p:nvSpPr>
        <p:spPr/>
        <p:txBody>
          <a:bodyPr/>
          <a:lstStyle/>
          <a:p>
            <a:fld id="{427E463D-5436-4E13-AD38-F505E2896F0F}" type="slidenum">
              <a:rPr lang="en-US" smtClean="0"/>
              <a:t>16</a:t>
            </a:fld>
            <a:endParaRPr lang="en-US"/>
          </a:p>
        </p:txBody>
      </p:sp>
    </p:spTree>
    <p:extLst>
      <p:ext uri="{BB962C8B-B14F-4D97-AF65-F5344CB8AC3E}">
        <p14:creationId xmlns:p14="http://schemas.microsoft.com/office/powerpoint/2010/main" val="38720139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Cataloging Maps Defensively:  Editions:  Format or Physical Presentation</a:t>
            </a:r>
          </a:p>
          <a:p>
            <a:endParaRPr lang="en-US" dirty="0" smtClean="0"/>
          </a:p>
          <a:p>
            <a:r>
              <a:rPr lang="en-US" dirty="0" smtClean="0"/>
              <a:t>RDA 2.5.2.1:  “… In case of doubt about whether a statement is a designation of edition, consider the presence of these words or statements as evidence that it is a designation of edition:</a:t>
            </a:r>
          </a:p>
          <a:p>
            <a:pPr lvl="1"/>
            <a:r>
              <a:rPr lang="en-US" dirty="0" smtClean="0"/>
              <a:t>…</a:t>
            </a:r>
          </a:p>
          <a:p>
            <a:pPr lvl="1"/>
            <a:r>
              <a:rPr lang="en-US" dirty="0" smtClean="0"/>
              <a:t>b)  a statement indicating: </a:t>
            </a:r>
          </a:p>
          <a:p>
            <a:pPr lvl="1"/>
            <a:r>
              <a:rPr lang="en-US" dirty="0" smtClean="0"/>
              <a:t>…</a:t>
            </a:r>
          </a:p>
          <a:p>
            <a:pPr lvl="2"/>
            <a:r>
              <a:rPr lang="en-US" dirty="0" smtClean="0"/>
              <a:t>v)  a particular format or physical presentation.”</a:t>
            </a:r>
          </a:p>
          <a:p>
            <a:endParaRPr lang="en-US" dirty="0" smtClean="0"/>
          </a:p>
          <a:p>
            <a:r>
              <a:rPr lang="en-US" dirty="0" smtClean="0"/>
              <a:t>Here we have two otherwise identical Second Editions, differentiated between</a:t>
            </a:r>
            <a:r>
              <a:rPr lang="en-US" baseline="0" dirty="0" smtClean="0"/>
              <a:t> being presented as a “Black outline edition” and a “</a:t>
            </a:r>
            <a:r>
              <a:rPr lang="en-US" baseline="0" dirty="0" err="1" smtClean="0"/>
              <a:t>Coloured</a:t>
            </a:r>
            <a:r>
              <a:rPr lang="en-US" baseline="0" dirty="0" smtClean="0"/>
              <a:t> edition.”</a:t>
            </a:r>
            <a:endParaRPr lang="en-US" dirty="0"/>
          </a:p>
        </p:txBody>
      </p:sp>
      <p:sp>
        <p:nvSpPr>
          <p:cNvPr id="4" name="Slide Number Placeholder 3"/>
          <p:cNvSpPr>
            <a:spLocks noGrp="1"/>
          </p:cNvSpPr>
          <p:nvPr>
            <p:ph type="sldNum" sz="quarter" idx="10"/>
          </p:nvPr>
        </p:nvSpPr>
        <p:spPr/>
        <p:txBody>
          <a:bodyPr/>
          <a:lstStyle/>
          <a:p>
            <a:fld id="{427E463D-5436-4E13-AD38-F505E2896F0F}" type="slidenum">
              <a:rPr lang="en-US" smtClean="0"/>
              <a:t>17</a:t>
            </a:fld>
            <a:endParaRPr lang="en-US"/>
          </a:p>
        </p:txBody>
      </p:sp>
    </p:spTree>
    <p:extLst>
      <p:ext uri="{BB962C8B-B14F-4D97-AF65-F5344CB8AC3E}">
        <p14:creationId xmlns:p14="http://schemas.microsoft.com/office/powerpoint/2010/main" val="22651891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Cataloging Maps Defensively:  Editions:  Different Date Associated with the Content</a:t>
            </a:r>
          </a:p>
          <a:p>
            <a:endParaRPr lang="en-US" dirty="0" smtClean="0"/>
          </a:p>
          <a:p>
            <a:r>
              <a:rPr lang="en-US" dirty="0" smtClean="0"/>
              <a:t>RDA 2.5.2.1:</a:t>
            </a:r>
            <a:r>
              <a:rPr lang="en-US" baseline="0" dirty="0" smtClean="0"/>
              <a:t>  “… </a:t>
            </a:r>
            <a:r>
              <a:rPr lang="en-US" dirty="0" smtClean="0"/>
              <a:t>In case of doubt about whether a statement is a designation of edition, consider the presence of these words or statements as evidence that it is a designation of edition:</a:t>
            </a:r>
          </a:p>
          <a:p>
            <a:pPr lvl="1"/>
            <a:r>
              <a:rPr lang="en-US" dirty="0" smtClean="0"/>
              <a:t>…</a:t>
            </a:r>
          </a:p>
          <a:p>
            <a:pPr lvl="1"/>
            <a:r>
              <a:rPr lang="en-US" dirty="0" smtClean="0"/>
              <a:t>b)  a statement indicating: </a:t>
            </a:r>
          </a:p>
          <a:p>
            <a:pPr lvl="1"/>
            <a:r>
              <a:rPr lang="en-US" dirty="0" smtClean="0"/>
              <a:t>…</a:t>
            </a:r>
          </a:p>
          <a:p>
            <a:pPr lvl="2"/>
            <a:r>
              <a:rPr lang="en-US" dirty="0" smtClean="0"/>
              <a:t>vi)  a different date associated with the content.”</a:t>
            </a:r>
          </a:p>
          <a:p>
            <a:endParaRPr lang="en-US" dirty="0" smtClean="0"/>
          </a:p>
          <a:p>
            <a:r>
              <a:rPr lang="en-US" dirty="0" smtClean="0"/>
              <a:t>Here we have two virtually identical resources that differ only in the date of the respective versions.  Those different dates can serve as perfectly legitimate edition statements, with or without an explicit designation of “edition” or “version” or similar term (although one may be added in brackets).  This should prevent matching.</a:t>
            </a:r>
          </a:p>
          <a:p>
            <a:endParaRPr lang="en-US" dirty="0" smtClean="0"/>
          </a:p>
          <a:p>
            <a:r>
              <a:rPr lang="en-US" dirty="0" smtClean="0"/>
              <a:t>Although we do our best to try to identify dates in quoted notes, the same information input simply as a quoted 500 note may not be positively identified as vitally important data by the DDR algorithms.</a:t>
            </a:r>
            <a:endParaRPr lang="en-US" dirty="0"/>
          </a:p>
        </p:txBody>
      </p:sp>
      <p:sp>
        <p:nvSpPr>
          <p:cNvPr id="4" name="Slide Number Placeholder 3"/>
          <p:cNvSpPr>
            <a:spLocks noGrp="1"/>
          </p:cNvSpPr>
          <p:nvPr>
            <p:ph type="sldNum" sz="quarter" idx="10"/>
          </p:nvPr>
        </p:nvSpPr>
        <p:spPr/>
        <p:txBody>
          <a:bodyPr/>
          <a:lstStyle/>
          <a:p>
            <a:fld id="{427E463D-5436-4E13-AD38-F505E2896F0F}" type="slidenum">
              <a:rPr lang="en-US" smtClean="0"/>
              <a:t>18</a:t>
            </a:fld>
            <a:endParaRPr lang="en-US"/>
          </a:p>
        </p:txBody>
      </p:sp>
    </p:spTree>
    <p:extLst>
      <p:ext uri="{BB962C8B-B14F-4D97-AF65-F5344CB8AC3E}">
        <p14:creationId xmlns:p14="http://schemas.microsoft.com/office/powerpoint/2010/main" val="3962072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Cataloging Maps Defensively:  Edition:  Different Date Associated with the Content</a:t>
            </a:r>
          </a:p>
          <a:p>
            <a:endParaRPr lang="en-US" dirty="0" smtClean="0"/>
          </a:p>
          <a:p>
            <a:r>
              <a:rPr lang="en-US" dirty="0" smtClean="0"/>
              <a:t>Although under current practice, we would encourage you to treat differing dates as edition statements,</a:t>
            </a:r>
            <a:r>
              <a:rPr lang="en-US" baseline="0" dirty="0" smtClean="0"/>
              <a:t> DDR tries to recognize earlier practice that often put such dates into quoted notes.  We try to identify and compare such dates, but as you can imagine, we don’t always succeed.  The dates can be in a large variety of formats, many of which we try to account for.  Sometimes the dates can be obscured by other data, but we do our best.</a:t>
            </a:r>
            <a:endParaRPr lang="en-US" dirty="0"/>
          </a:p>
        </p:txBody>
      </p:sp>
      <p:sp>
        <p:nvSpPr>
          <p:cNvPr id="4" name="Slide Number Placeholder 3"/>
          <p:cNvSpPr>
            <a:spLocks noGrp="1"/>
          </p:cNvSpPr>
          <p:nvPr>
            <p:ph type="sldNum" sz="quarter" idx="10"/>
          </p:nvPr>
        </p:nvSpPr>
        <p:spPr/>
        <p:txBody>
          <a:bodyPr/>
          <a:lstStyle/>
          <a:p>
            <a:fld id="{427E463D-5436-4E13-AD38-F505E2896F0F}" type="slidenum">
              <a:rPr lang="en-US" smtClean="0"/>
              <a:t>19</a:t>
            </a:fld>
            <a:endParaRPr lang="en-US"/>
          </a:p>
        </p:txBody>
      </p:sp>
    </p:spTree>
    <p:extLst>
      <p:ext uri="{BB962C8B-B14F-4D97-AF65-F5344CB8AC3E}">
        <p14:creationId xmlns:p14="http://schemas.microsoft.com/office/powerpoint/2010/main" val="575999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Cataloging Maps Defensively:  Introduction</a:t>
            </a:r>
          </a:p>
          <a:p>
            <a:endParaRPr lang="en-US" dirty="0" smtClean="0"/>
          </a:p>
          <a:p>
            <a:r>
              <a:rPr lang="en-US" sz="1000" dirty="0" smtClean="0"/>
              <a:t>OCLC’s “When to Input a New Record” has long served to provide a common basis for decision-making in the creation of the WorldCat bibliographic database by participants in the OCLC cooperative.  We are in the process of thoroughly revising and updating BFAS and have so fare made only minor changes to “When to Input …,” so please bear with us and take its </a:t>
            </a:r>
            <a:r>
              <a:rPr lang="en-US" sz="1000" dirty="0" err="1" smtClean="0"/>
              <a:t>outdatedness</a:t>
            </a:r>
            <a:r>
              <a:rPr lang="en-US" sz="1000" baseline="0" dirty="0" smtClean="0"/>
              <a:t> into consideration.</a:t>
            </a:r>
            <a:endParaRPr lang="en-US" sz="1000" dirty="0" smtClean="0"/>
          </a:p>
          <a:p>
            <a:endParaRPr lang="en-US" sz="1000"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sz="1000" dirty="0" smtClean="0"/>
              <a:t>In 2004, the Association for Library Collections and Technical Services first published “Differences Between, Changes Within:  Guidelines on When to Create a New Record,” which supplements the descriptive cataloging rules of AACR2. The document, revised in 2007 and maintained by an ALCTS task force, provides guidance to the cataloger who has found copy that is a close or near match to the item in hand about whether to use that copy or to create a new bibliographic record.  It is now available as a free PDF file on the ALCTS Web site</a:t>
            </a:r>
            <a:r>
              <a:rPr lang="en-US" sz="1000" baseline="0" dirty="0" smtClean="0"/>
              <a:t> at </a:t>
            </a:r>
            <a:r>
              <a:rPr lang="en-US" sz="1000" dirty="0" smtClean="0">
                <a:hlinkClick r:id="rId3"/>
              </a:rPr>
              <a:t>http://www.ala.org/ala/mgrps/divs/alcts/resources/org/cat/differences07.pdf</a:t>
            </a:r>
            <a:r>
              <a:rPr lang="en-US" sz="1000" dirty="0" smtClean="0"/>
              <a:t>.</a:t>
            </a:r>
          </a:p>
          <a:p>
            <a:r>
              <a:rPr lang="en-US" sz="1000" dirty="0" smtClean="0"/>
              <a:t> </a:t>
            </a:r>
          </a:p>
          <a:p>
            <a:r>
              <a:rPr lang="en-US" sz="1000" dirty="0" smtClean="0"/>
              <a:t>“Differences Between, Changes Within” is a valuable supplement to OCLC’s “When to Input,” but does not replace it for members of the OCLC cooperative. On most major points, the two documents agree. There are, however, several areas in which OCLC, because of the unique cooperative nature of WorldCat and its application of a master record concept, has chosen to differ. OCLC requests that users follow OCLC practice in these instances</a:t>
            </a:r>
            <a:r>
              <a:rPr lang="en-US" sz="1000" dirty="0" smtClean="0"/>
              <a:t>.  “</a:t>
            </a:r>
            <a:r>
              <a:rPr lang="en-US" sz="1000" dirty="0" smtClean="0"/>
              <a:t>When to Input” and “DBCW” cannot deal with every possible situation; likewise, this Webinar cannot consider every possible situation.</a:t>
            </a:r>
            <a:endParaRPr lang="en-US" sz="1000" dirty="0"/>
          </a:p>
        </p:txBody>
      </p:sp>
      <p:sp>
        <p:nvSpPr>
          <p:cNvPr id="4" name="Slide Number Placeholder 3"/>
          <p:cNvSpPr>
            <a:spLocks noGrp="1"/>
          </p:cNvSpPr>
          <p:nvPr>
            <p:ph type="sldNum" sz="quarter" idx="10"/>
          </p:nvPr>
        </p:nvSpPr>
        <p:spPr/>
        <p:txBody>
          <a:bodyPr/>
          <a:lstStyle/>
          <a:p>
            <a:fld id="{427E463D-5436-4E13-AD38-F505E2896F0F}" type="slidenum">
              <a:rPr lang="en-US" smtClean="0"/>
              <a:t>2</a:t>
            </a:fld>
            <a:endParaRPr lang="en-US"/>
          </a:p>
        </p:txBody>
      </p:sp>
    </p:spTree>
    <p:extLst>
      <p:ext uri="{BB962C8B-B14F-4D97-AF65-F5344CB8AC3E}">
        <p14:creationId xmlns:p14="http://schemas.microsoft.com/office/powerpoint/2010/main" val="32241455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Cataloging Maps Defensively:  Quoted Notes</a:t>
            </a:r>
          </a:p>
          <a:p>
            <a:endParaRPr lang="en-US" dirty="0" smtClean="0"/>
          </a:p>
          <a:p>
            <a:r>
              <a:rPr lang="en-US" dirty="0" smtClean="0"/>
              <a:t>Because historically,</a:t>
            </a:r>
            <a:r>
              <a:rPr lang="en-US" baseline="0" dirty="0" smtClean="0"/>
              <a:t> many differentiating elements in bibliographic records have been relegated to notes, particularly quoted notes, DDR tries to take such data into consideration under certain circumstances.  We’ve already seen where dates in quoted notes may be used to differentiate editions when they can be identified.  In the next few slides, we will see other instances where quoted notes with specific types of information may be identified and deciphered.</a:t>
            </a:r>
          </a:p>
          <a:p>
            <a:endParaRPr lang="en-US" baseline="0" dirty="0" smtClean="0"/>
          </a:p>
          <a:p>
            <a:r>
              <a:rPr lang="en-US" baseline="0" dirty="0" smtClean="0"/>
              <a:t>In this case, we try to find identifying numeric and/or alphanumeric strings that may reflect subtle differences between cartographic resources.   The record on the left with the identifying number “12522” includes cartographic elements (“</a:t>
            </a:r>
            <a:r>
              <a:rPr lang="en-US" sz="1200" dirty="0" smtClean="0"/>
              <a:t>principal cities, railways, paved roads, other roads, pipelines”) that are not included</a:t>
            </a:r>
            <a:r>
              <a:rPr lang="en-US" sz="1200" baseline="0" dirty="0" smtClean="0"/>
              <a:t> in the map on the right, which has the identifying number “12522</a:t>
            </a:r>
            <a:r>
              <a:rPr lang="en-US" sz="1200" i="1" baseline="0" dirty="0" smtClean="0"/>
              <a:t>.1</a:t>
            </a:r>
            <a:r>
              <a:rPr lang="en-US" sz="1200" baseline="0" dirty="0" smtClean="0"/>
              <a:t>”.</a:t>
            </a:r>
            <a:endParaRPr lang="en-US" dirty="0"/>
          </a:p>
        </p:txBody>
      </p:sp>
      <p:sp>
        <p:nvSpPr>
          <p:cNvPr id="4" name="Slide Number Placeholder 3"/>
          <p:cNvSpPr>
            <a:spLocks noGrp="1"/>
          </p:cNvSpPr>
          <p:nvPr>
            <p:ph type="sldNum" sz="quarter" idx="10"/>
          </p:nvPr>
        </p:nvSpPr>
        <p:spPr/>
        <p:txBody>
          <a:bodyPr/>
          <a:lstStyle/>
          <a:p>
            <a:fld id="{427E463D-5436-4E13-AD38-F505E2896F0F}" type="slidenum">
              <a:rPr lang="en-US" smtClean="0"/>
              <a:t>20</a:t>
            </a:fld>
            <a:endParaRPr lang="en-US"/>
          </a:p>
        </p:txBody>
      </p:sp>
    </p:spTree>
    <p:extLst>
      <p:ext uri="{BB962C8B-B14F-4D97-AF65-F5344CB8AC3E}">
        <p14:creationId xmlns:p14="http://schemas.microsoft.com/office/powerpoint/2010/main" val="40172024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Cataloging Maps Defensively:  Distributors</a:t>
            </a:r>
          </a:p>
          <a:p>
            <a:endParaRPr lang="en-US" dirty="0" smtClean="0"/>
          </a:p>
          <a:p>
            <a:pPr marL="0" indent="0">
              <a:buNone/>
            </a:pPr>
            <a:r>
              <a:rPr lang="en-US" sz="1200" dirty="0" smtClean="0"/>
              <a:t>DDR tries to identify, compare, and differentiate these sorts of phrases in 245 subfield $c, 260/264 subfield $b, and 500 (often, but not always, as quoted notes).</a:t>
            </a:r>
          </a:p>
          <a:p>
            <a:pPr marL="628650" lvl="1" indent="-171450">
              <a:buFont typeface="Arial" panose="020B0604020202020204" pitchFamily="34" charset="0"/>
              <a:buChar char="•"/>
            </a:pPr>
            <a:r>
              <a:rPr lang="en-US" sz="1200" dirty="0" smtClean="0"/>
              <a:t>"Compliments of ..."</a:t>
            </a:r>
          </a:p>
          <a:p>
            <a:pPr marL="628650" lvl="1" indent="-171450">
              <a:buFont typeface="Arial" panose="020B0604020202020204" pitchFamily="34" charset="0"/>
              <a:buChar char="•"/>
            </a:pPr>
            <a:r>
              <a:rPr lang="en-US" sz="1200" dirty="0" smtClean="0"/>
              <a:t>"Complements of ..."</a:t>
            </a:r>
          </a:p>
          <a:p>
            <a:pPr marL="628650" lvl="1" indent="-171450">
              <a:buFont typeface="Arial" panose="020B0604020202020204" pitchFamily="34" charset="0"/>
              <a:buChar char="•"/>
            </a:pPr>
            <a:r>
              <a:rPr lang="en-US" sz="1200" dirty="0" smtClean="0"/>
              <a:t>"Courtesy of ..."</a:t>
            </a:r>
          </a:p>
          <a:p>
            <a:pPr marL="628650" lvl="1" indent="-171450">
              <a:buFont typeface="Arial" panose="020B0604020202020204" pitchFamily="34" charset="0"/>
              <a:buChar char="•"/>
            </a:pPr>
            <a:r>
              <a:rPr lang="en-US" sz="1200" dirty="0" smtClean="0"/>
              <a:t>"Prepared for ..."</a:t>
            </a:r>
          </a:p>
          <a:p>
            <a:pPr marL="628650" lvl="1" indent="-171450">
              <a:buFont typeface="Arial" panose="020B0604020202020204" pitchFamily="34" charset="0"/>
              <a:buChar char="•"/>
            </a:pPr>
            <a:r>
              <a:rPr lang="en-US" sz="1200" dirty="0" smtClean="0"/>
              <a:t>"Distributed by ..."</a:t>
            </a:r>
          </a:p>
          <a:p>
            <a:pPr marL="628650" lvl="1" indent="-171450">
              <a:buFont typeface="Arial" panose="020B0604020202020204" pitchFamily="34" charset="0"/>
              <a:buChar char="•"/>
            </a:pPr>
            <a:r>
              <a:rPr lang="en-US" sz="1200" dirty="0" smtClean="0"/>
              <a:t>"Available from ..."</a:t>
            </a:r>
          </a:p>
          <a:p>
            <a:pPr marL="628650" lvl="1" indent="-171450">
              <a:buFont typeface="Arial" panose="020B0604020202020204" pitchFamily="34" charset="0"/>
              <a:buChar char="•"/>
            </a:pPr>
            <a:r>
              <a:rPr lang="en-US" sz="1200" dirty="0" smtClean="0"/>
              <a:t>"For sale by ..."</a:t>
            </a:r>
          </a:p>
          <a:p>
            <a:pPr marL="628650" lvl="1" indent="-171450">
              <a:buFont typeface="Arial" panose="020B0604020202020204" pitchFamily="34" charset="0"/>
              <a:buChar char="•"/>
            </a:pPr>
            <a:r>
              <a:rPr lang="en-US" sz="1200" dirty="0" smtClean="0"/>
              <a:t>"For sale through ..."</a:t>
            </a:r>
          </a:p>
          <a:p>
            <a:pPr marL="628650" lvl="1" indent="-171450">
              <a:buFont typeface="Arial" panose="020B0604020202020204" pitchFamily="34" charset="0"/>
              <a:buChar char="•"/>
            </a:pPr>
            <a:r>
              <a:rPr lang="en-US" sz="1200" dirty="0" smtClean="0"/>
              <a:t>"Order through ...“</a:t>
            </a:r>
          </a:p>
          <a:p>
            <a:pPr marL="628650" lvl="1" indent="-171450">
              <a:buFont typeface="Arial" panose="020B0604020202020204" pitchFamily="34" charset="0"/>
              <a:buChar char="•"/>
            </a:pPr>
            <a:r>
              <a:rPr lang="en-US" sz="1200" dirty="0" smtClean="0"/>
              <a:t>“Order from ..."</a:t>
            </a:r>
          </a:p>
          <a:p>
            <a:pPr marL="628650" lvl="1" indent="-171450">
              <a:buFont typeface="Arial" panose="020B0604020202020204" pitchFamily="34" charset="0"/>
              <a:buChar char="•"/>
            </a:pPr>
            <a:r>
              <a:rPr lang="en-US" sz="1200" dirty="0" smtClean="0"/>
              <a:t>"Sold by ..."</a:t>
            </a:r>
          </a:p>
          <a:p>
            <a:pPr marL="628650" lvl="1" indent="-171450">
              <a:buFont typeface="Arial" panose="020B0604020202020204" pitchFamily="34" charset="0"/>
              <a:buChar char="•"/>
            </a:pPr>
            <a:r>
              <a:rPr lang="en-US" sz="1200" dirty="0" smtClean="0"/>
              <a:t>"Sold through ..."</a:t>
            </a:r>
            <a:endParaRPr lang="en-US" dirty="0"/>
          </a:p>
        </p:txBody>
      </p:sp>
      <p:sp>
        <p:nvSpPr>
          <p:cNvPr id="4" name="Slide Number Placeholder 3"/>
          <p:cNvSpPr>
            <a:spLocks noGrp="1"/>
          </p:cNvSpPr>
          <p:nvPr>
            <p:ph type="sldNum" sz="quarter" idx="10"/>
          </p:nvPr>
        </p:nvSpPr>
        <p:spPr/>
        <p:txBody>
          <a:bodyPr/>
          <a:lstStyle/>
          <a:p>
            <a:fld id="{427E463D-5436-4E13-AD38-F505E2896F0F}" type="slidenum">
              <a:rPr lang="en-US" smtClean="0"/>
              <a:t>21</a:t>
            </a:fld>
            <a:endParaRPr lang="en-US"/>
          </a:p>
        </p:txBody>
      </p:sp>
    </p:spTree>
    <p:extLst>
      <p:ext uri="{BB962C8B-B14F-4D97-AF65-F5344CB8AC3E}">
        <p14:creationId xmlns:p14="http://schemas.microsoft.com/office/powerpoint/2010/main" val="1922709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Cataloging Maps Defensively: Distributors</a:t>
            </a:r>
          </a:p>
          <a:p>
            <a:endParaRPr lang="en-US" dirty="0" smtClean="0"/>
          </a:p>
          <a:p>
            <a:r>
              <a:rPr lang="en-US" dirty="0" smtClean="0"/>
              <a:t>Here, the</a:t>
            </a:r>
            <a:r>
              <a:rPr lang="en-US" baseline="0" dirty="0" smtClean="0"/>
              <a:t> descriptions are identical except for the quoted notes for the different oil company distributors.</a:t>
            </a:r>
            <a:endParaRPr lang="en-US" dirty="0"/>
          </a:p>
        </p:txBody>
      </p:sp>
      <p:sp>
        <p:nvSpPr>
          <p:cNvPr id="4" name="Slide Number Placeholder 3"/>
          <p:cNvSpPr>
            <a:spLocks noGrp="1"/>
          </p:cNvSpPr>
          <p:nvPr>
            <p:ph type="sldNum" sz="quarter" idx="10"/>
          </p:nvPr>
        </p:nvSpPr>
        <p:spPr/>
        <p:txBody>
          <a:bodyPr/>
          <a:lstStyle/>
          <a:p>
            <a:fld id="{427E463D-5436-4E13-AD38-F505E2896F0F}" type="slidenum">
              <a:rPr lang="en-US" smtClean="0"/>
              <a:t>22</a:t>
            </a:fld>
            <a:endParaRPr lang="en-US"/>
          </a:p>
        </p:txBody>
      </p:sp>
    </p:spTree>
    <p:extLst>
      <p:ext uri="{BB962C8B-B14F-4D97-AF65-F5344CB8AC3E}">
        <p14:creationId xmlns:p14="http://schemas.microsoft.com/office/powerpoint/2010/main" val="1346859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Cataloging Maps Defensively:  Size</a:t>
            </a:r>
          </a:p>
          <a:p>
            <a:endParaRPr lang="en-US" dirty="0" smtClean="0"/>
          </a:p>
          <a:p>
            <a:r>
              <a:rPr lang="en-US" dirty="0" smtClean="0"/>
              <a:t>Because of the commonly irregular sizes of maps,</a:t>
            </a:r>
            <a:r>
              <a:rPr lang="en-US" baseline="0" dirty="0" smtClean="0"/>
              <a:t> the disconnect between the size of a sheet and the size of a printed or manuscript map, and the fact that maps are often folded, both recording the dimensions of a map and trying to decipher the various possible measurements can be a DDR nightmare.  As with other dimensions, there is a certain tolerance of differences built into DDR.  Differences in size can be an effective means by which to distinguish otherwise similar maps.  We continue to work on trying to improve DDR’s handling of the complexities of cartographic dimensions.</a:t>
            </a:r>
            <a:endParaRPr lang="en-US" dirty="0"/>
          </a:p>
        </p:txBody>
      </p:sp>
      <p:sp>
        <p:nvSpPr>
          <p:cNvPr id="4" name="Slide Number Placeholder 3"/>
          <p:cNvSpPr>
            <a:spLocks noGrp="1"/>
          </p:cNvSpPr>
          <p:nvPr>
            <p:ph type="sldNum" sz="quarter" idx="10"/>
          </p:nvPr>
        </p:nvSpPr>
        <p:spPr/>
        <p:txBody>
          <a:bodyPr/>
          <a:lstStyle/>
          <a:p>
            <a:fld id="{427E463D-5436-4E13-AD38-F505E2896F0F}" type="slidenum">
              <a:rPr lang="en-US" smtClean="0"/>
              <a:t>23</a:t>
            </a:fld>
            <a:endParaRPr lang="en-US"/>
          </a:p>
        </p:txBody>
      </p:sp>
    </p:spTree>
    <p:extLst>
      <p:ext uri="{BB962C8B-B14F-4D97-AF65-F5344CB8AC3E}">
        <p14:creationId xmlns:p14="http://schemas.microsoft.com/office/powerpoint/2010/main" val="38296039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smtClean="0">
                <a:solidFill>
                  <a:schemeClr val="tx2"/>
                </a:solidFill>
                <a:latin typeface="+mn-lt"/>
                <a:ea typeface="+mn-ea"/>
                <a:cs typeface="+mn-cs"/>
              </a:rPr>
              <a:t>Cataloging Maps Defensively:  086</a:t>
            </a:r>
          </a:p>
          <a:p>
            <a:endParaRPr lang="en-US" sz="1200" b="0" dirty="0" smtClean="0">
              <a:solidFill>
                <a:schemeClr val="tx2"/>
              </a:solidFill>
              <a:latin typeface="+mn-lt"/>
              <a:ea typeface="+mn-ea"/>
              <a:cs typeface="+mn-cs"/>
            </a:endParaRPr>
          </a:p>
          <a:p>
            <a:r>
              <a:rPr lang="en-US" sz="1200" b="0" dirty="0" smtClean="0">
                <a:solidFill>
                  <a:schemeClr val="tx2"/>
                </a:solidFill>
                <a:latin typeface="+mn-lt"/>
                <a:ea typeface="+mn-ea"/>
                <a:cs typeface="+mn-cs"/>
              </a:rPr>
              <a:t>Field</a:t>
            </a:r>
            <a:r>
              <a:rPr lang="en-US" sz="1200" b="0" baseline="0" dirty="0" smtClean="0">
                <a:solidFill>
                  <a:schemeClr val="tx2"/>
                </a:solidFill>
                <a:latin typeface="+mn-lt"/>
                <a:ea typeface="+mn-ea"/>
                <a:cs typeface="+mn-cs"/>
              </a:rPr>
              <a:t> 086 (Government Document Classification Number) often reflects subtle differences between maps (and other government documents, of course) that may be overlooked in other areas.</a:t>
            </a:r>
            <a:endParaRPr lang="en-US" b="0" dirty="0"/>
          </a:p>
        </p:txBody>
      </p:sp>
      <p:sp>
        <p:nvSpPr>
          <p:cNvPr id="4" name="Slide Number Placeholder 3"/>
          <p:cNvSpPr>
            <a:spLocks noGrp="1"/>
          </p:cNvSpPr>
          <p:nvPr>
            <p:ph type="sldNum" sz="quarter" idx="10"/>
          </p:nvPr>
        </p:nvSpPr>
        <p:spPr/>
        <p:txBody>
          <a:bodyPr/>
          <a:lstStyle/>
          <a:p>
            <a:fld id="{427E463D-5436-4E13-AD38-F505E2896F0F}" type="slidenum">
              <a:rPr lang="en-US" smtClean="0"/>
              <a:t>24</a:t>
            </a:fld>
            <a:endParaRPr lang="en-US"/>
          </a:p>
        </p:txBody>
      </p:sp>
    </p:spTree>
    <p:extLst>
      <p:ext uri="{BB962C8B-B14F-4D97-AF65-F5344CB8AC3E}">
        <p14:creationId xmlns:p14="http://schemas.microsoft.com/office/powerpoint/2010/main" val="26052003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Cataloging Maps Defensively:  Scale</a:t>
            </a:r>
          </a:p>
          <a:p>
            <a:endParaRPr lang="en-US" dirty="0" smtClean="0"/>
          </a:p>
          <a:p>
            <a:r>
              <a:rPr lang="en-US" dirty="0" smtClean="0"/>
              <a:t>Scale may appear in 255 subfield $a in textual form.  In pre-AACR2 records, scale may appear in field 507.  Scale can also appear legitimately in titles in field 245 and in edition statements in field 250.  In any of these cases, the scale may also appear in coded form in field 034.</a:t>
            </a:r>
          </a:p>
          <a:p>
            <a:endParaRPr lang="en-US" dirty="0" smtClean="0"/>
          </a:p>
          <a:p>
            <a:r>
              <a:rPr lang="en-US" dirty="0" smtClean="0"/>
              <a:t>Because the coded field 034 is assumed to be the most standardized, and so the most reliable of these,</a:t>
            </a:r>
            <a:r>
              <a:rPr lang="en-US" baseline="0" dirty="0" smtClean="0"/>
              <a:t> DDR looks there first for scale, then field 255, then field 507.  Lacking a scale in any of those three fields, DDR then looks at field 250, and finally at field 245 subfields $a and $b.  In all except the 034, DDR tries to normalize the various ways in which a Representative Fraction can be presented.  DDR compares the scales and notices those that are bracketed and/or are introduced by such designations as “ca.” or “approximately.” Estimated scales are compared with a designated tolerance.</a:t>
            </a:r>
          </a:p>
          <a:p>
            <a:endParaRPr lang="en-US" baseline="0" dirty="0" smtClean="0"/>
          </a:p>
          <a:p>
            <a:r>
              <a:rPr lang="en-US" baseline="0" dirty="0" smtClean="0"/>
              <a:t>The examples here are both approximated scales and happen to fall outside of the allowed tolerance, so they do not match.</a:t>
            </a:r>
            <a:endParaRPr lang="en-US" dirty="0" smtClean="0"/>
          </a:p>
        </p:txBody>
      </p:sp>
      <p:sp>
        <p:nvSpPr>
          <p:cNvPr id="4" name="Slide Number Placeholder 3"/>
          <p:cNvSpPr>
            <a:spLocks noGrp="1"/>
          </p:cNvSpPr>
          <p:nvPr>
            <p:ph type="sldNum" sz="quarter" idx="10"/>
          </p:nvPr>
        </p:nvSpPr>
        <p:spPr/>
        <p:txBody>
          <a:bodyPr/>
          <a:lstStyle/>
          <a:p>
            <a:fld id="{427E463D-5436-4E13-AD38-F505E2896F0F}" type="slidenum">
              <a:rPr lang="en-US" smtClean="0"/>
              <a:t>25</a:t>
            </a:fld>
            <a:endParaRPr lang="en-US"/>
          </a:p>
        </p:txBody>
      </p:sp>
    </p:spTree>
    <p:extLst>
      <p:ext uri="{BB962C8B-B14F-4D97-AF65-F5344CB8AC3E}">
        <p14:creationId xmlns:p14="http://schemas.microsoft.com/office/powerpoint/2010/main" val="12275366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Cataloging Maps Defensively:  Conclusion</a:t>
            </a:r>
          </a:p>
          <a:p>
            <a:endParaRPr lang="en-US" dirty="0" smtClean="0"/>
          </a:p>
          <a:p>
            <a:r>
              <a:rPr lang="en-US" dirty="0" smtClean="0"/>
              <a:t>The contents of this presentation barely scratch the surface of what Duplicate Detection and Resolution tries to do.  We have concentrated on a few ways in which you as a cataloger might be able to assist</a:t>
            </a:r>
            <a:r>
              <a:rPr lang="en-US" baseline="0" dirty="0" smtClean="0"/>
              <a:t> DDR in correctly differentiating between legitimately separate bibliographic records specifically for cartographic materials.  We have merely touched upon many of the other “defensive cataloging” measures that can be applied more generally to many sorts of bibliographic materials beyond maps, including such elements as standardized numbers (ISBNs, etc.), places of publication, publishers, dates, and so on.  And we have concentrated chiefly on how DDR tries to </a:t>
            </a:r>
            <a:r>
              <a:rPr lang="en-US" i="1" baseline="0" dirty="0" smtClean="0"/>
              <a:t>differentiate</a:t>
            </a:r>
            <a:r>
              <a:rPr lang="en-US" baseline="0" dirty="0" smtClean="0"/>
              <a:t> records.  There’s been only a limited amount of discussion here of the many ways in which DDR tries to manipulate data to determine that differently transcribed data are actually identifiably the same:  different versions of a publisher’s name; different choices in the interpretation, transcription, and coding of titles; and so on.  But I hope this presentation helps you think a bit differently about how you catalog maps in the cooperative environment of WorldCat.</a:t>
            </a:r>
            <a:endParaRPr lang="en-US" dirty="0"/>
          </a:p>
        </p:txBody>
      </p:sp>
      <p:sp>
        <p:nvSpPr>
          <p:cNvPr id="4" name="Slide Number Placeholder 3"/>
          <p:cNvSpPr>
            <a:spLocks noGrp="1"/>
          </p:cNvSpPr>
          <p:nvPr>
            <p:ph type="sldNum" sz="quarter" idx="10"/>
          </p:nvPr>
        </p:nvSpPr>
        <p:spPr/>
        <p:txBody>
          <a:bodyPr/>
          <a:lstStyle/>
          <a:p>
            <a:fld id="{427E463D-5436-4E13-AD38-F505E2896F0F}" type="slidenum">
              <a:rPr lang="en-US" smtClean="0"/>
              <a:t>26</a:t>
            </a:fld>
            <a:endParaRPr lang="en-US"/>
          </a:p>
        </p:txBody>
      </p:sp>
    </p:spTree>
    <p:extLst>
      <p:ext uri="{BB962C8B-B14F-4D97-AF65-F5344CB8AC3E}">
        <p14:creationId xmlns:p14="http://schemas.microsoft.com/office/powerpoint/2010/main" val="4896526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Cataloging Maps Defensively:  Questions</a:t>
            </a:r>
          </a:p>
          <a:p>
            <a:endParaRPr lang="en-US" dirty="0" smtClean="0"/>
          </a:p>
          <a:p>
            <a:r>
              <a:rPr lang="en-US" dirty="0" smtClean="0"/>
              <a:t>Thank you for your kind attention.</a:t>
            </a:r>
          </a:p>
          <a:p>
            <a:endParaRPr lang="en-US" dirty="0" smtClean="0"/>
          </a:p>
          <a:p>
            <a:r>
              <a:rPr lang="en-US" dirty="0" smtClean="0"/>
              <a:t>Outside of the context of this Webinar, questions about “When to Input a New Record,” DDR, and other WorldCat quality issues may always be addressed to </a:t>
            </a:r>
            <a:r>
              <a:rPr lang="en-US" dirty="0" smtClean="0">
                <a:hlinkClick r:id="rId3"/>
              </a:rPr>
              <a:t>askqc@oclc.org</a:t>
            </a:r>
            <a:r>
              <a:rPr lang="en-US" dirty="0" smtClean="0"/>
              <a:t>.</a:t>
            </a:r>
          </a:p>
          <a:p>
            <a:endParaRPr lang="en-US" dirty="0" smtClean="0"/>
          </a:p>
          <a:p>
            <a:r>
              <a:rPr lang="en-US" dirty="0" smtClean="0"/>
              <a:t>On the screen, you see that AskQC address as well as the URLs for OCLC’s “When to Input a New Record” and the ALCTS document “Differences Between, Changes Within.”</a:t>
            </a:r>
          </a:p>
          <a:p>
            <a:endParaRPr lang="en-US" dirty="0" smtClean="0"/>
          </a:p>
          <a:p>
            <a:r>
              <a:rPr lang="en-US" dirty="0" smtClean="0"/>
              <a:t>Now it’s time for your questions.</a:t>
            </a:r>
            <a:endParaRPr lang="en-US" dirty="0"/>
          </a:p>
        </p:txBody>
      </p:sp>
      <p:sp>
        <p:nvSpPr>
          <p:cNvPr id="4" name="Slide Number Placeholder 3"/>
          <p:cNvSpPr>
            <a:spLocks noGrp="1"/>
          </p:cNvSpPr>
          <p:nvPr>
            <p:ph type="sldNum" sz="quarter" idx="10"/>
          </p:nvPr>
        </p:nvSpPr>
        <p:spPr/>
        <p:txBody>
          <a:bodyPr/>
          <a:lstStyle/>
          <a:p>
            <a:fld id="{427E463D-5436-4E13-AD38-F505E2896F0F}" type="slidenum">
              <a:rPr lang="en-US" smtClean="0"/>
              <a:t>27</a:t>
            </a:fld>
            <a:endParaRPr lang="en-US"/>
          </a:p>
        </p:txBody>
      </p:sp>
    </p:spTree>
    <p:extLst>
      <p:ext uri="{BB962C8B-B14F-4D97-AF65-F5344CB8AC3E}">
        <p14:creationId xmlns:p14="http://schemas.microsoft.com/office/powerpoint/2010/main" val="1912310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smtClean="0"/>
              <a:t>Cataloging Maps Defensively:  Introduction</a:t>
            </a:r>
          </a:p>
          <a:p>
            <a:endParaRPr lang="en-US" sz="900" dirty="0" smtClean="0"/>
          </a:p>
          <a:p>
            <a:r>
              <a:rPr lang="en-US" sz="900" dirty="0" smtClean="0"/>
              <a:t>OCLC’s Duplicate Detection and Resolution (DDR) software originally ran sixteen times through WorldCat between 1991 and 2005, eliminating a total of nearly 1.6 million duplicate records in the Books format.</a:t>
            </a:r>
          </a:p>
          <a:p>
            <a:endParaRPr lang="en-US" sz="900" dirty="0" smtClean="0"/>
          </a:p>
          <a:p>
            <a:r>
              <a:rPr lang="en-US" sz="900" dirty="0" smtClean="0"/>
              <a:t>In 2005, we began a project to thoroughly revamp DDR for the Connexion platform, taking advantage of all of its new capabilities as well as other advances in technology.</a:t>
            </a:r>
          </a:p>
          <a:p>
            <a:endParaRPr lang="en-US" sz="900" dirty="0" smtClean="0"/>
          </a:p>
          <a:p>
            <a:r>
              <a:rPr lang="en-US" sz="900" dirty="0" smtClean="0"/>
              <a:t>After four years of development and testing, in May 2009 we began to process small test subsets of WorldCat, an eventual total of roughly 500,000 records.  During that phase we individually examined every single one of some 15,000 merges, fine-tuning our algorithms and retesting each time we found a merge that was incorrect. </a:t>
            </a:r>
          </a:p>
          <a:p>
            <a:endParaRPr lang="en-US" sz="900" dirty="0" smtClean="0"/>
          </a:p>
          <a:p>
            <a:r>
              <a:rPr lang="en-US" sz="900" dirty="0" smtClean="0"/>
              <a:t>In late January 2010, we began two parallel DDR processes, the first looking at each day’s new and updated records, the second “walking” the WorldCat database beginning with OCLC Record #1.  That first process continues daily and has merged over 18 million duplicates.  That second process completed on September 30, 2010 , going through over 166 million records and merging 5.1 million duplicates.   We have continued to  monitor the results and encourage all users to report incorrect merges to us.  We pull apart incorrect merges when possible and keep adjusting our algorithms to be as accurate as they can be.</a:t>
            </a:r>
          </a:p>
          <a:p>
            <a:endParaRPr lang="en-US" sz="900" dirty="0" smtClean="0"/>
          </a:p>
          <a:p>
            <a:r>
              <a:rPr lang="en-US" sz="900" dirty="0" smtClean="0"/>
              <a:t>With the full implementation of the new DDR, it is more important than ever to create a bibliographic record that clearly distinguishes itself from similar records in cases where separate records are justified.  This Webinar “Cataloging Maps Defensively:  ‘When to Input a New Record’ in the Age of DDR” attempts to instruct OCLC users about safeguarding justifiably unique bibliographic records for cartographic materials that should not be merged.</a:t>
            </a:r>
            <a:endParaRPr lang="en-US" sz="900" dirty="0"/>
          </a:p>
        </p:txBody>
      </p:sp>
      <p:sp>
        <p:nvSpPr>
          <p:cNvPr id="4" name="Slide Number Placeholder 3"/>
          <p:cNvSpPr>
            <a:spLocks noGrp="1"/>
          </p:cNvSpPr>
          <p:nvPr>
            <p:ph type="sldNum" sz="quarter" idx="10"/>
          </p:nvPr>
        </p:nvSpPr>
        <p:spPr/>
        <p:txBody>
          <a:bodyPr/>
          <a:lstStyle/>
          <a:p>
            <a:fld id="{427E463D-5436-4E13-AD38-F505E2896F0F}" type="slidenum">
              <a:rPr lang="en-US" smtClean="0"/>
              <a:t>3</a:t>
            </a:fld>
            <a:endParaRPr lang="en-US"/>
          </a:p>
        </p:txBody>
      </p:sp>
    </p:spTree>
    <p:extLst>
      <p:ext uri="{BB962C8B-B14F-4D97-AF65-F5344CB8AC3E}">
        <p14:creationId xmlns:p14="http://schemas.microsoft.com/office/powerpoint/2010/main" val="2717778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dirty="0" smtClean="0">
                <a:solidFill>
                  <a:schemeClr val="tx1"/>
                </a:solidFill>
                <a:effectLst/>
                <a:latin typeface="+mn-lt"/>
                <a:ea typeface="+mn-ea"/>
                <a:cs typeface="+mn-cs"/>
              </a:rPr>
              <a:t>From the very beginning of automated DDR back in 1991, records for resources with dates of publication/production earlier than 1801 have been set aside and not processed. More recently, in consultation with the American Library Association (ALA) Map and Geospatial Information Round Table (MAGIRT) Cataloging and Classification Committee (CCC), we have further exempted records for cartographic materials with dates of publication earlier than 1901. In addition, we exempt from DDR processing all records for resources that can be identified as photographs (Material Types “</a:t>
            </a:r>
            <a:r>
              <a:rPr lang="en-US" sz="1200" kern="1200" dirty="0" err="1" smtClean="0">
                <a:solidFill>
                  <a:schemeClr val="tx1"/>
                </a:solidFill>
                <a:effectLst/>
                <a:latin typeface="+mn-lt"/>
                <a:ea typeface="+mn-ea"/>
                <a:cs typeface="+mn-cs"/>
              </a:rPr>
              <a:t>pht</a:t>
            </a:r>
            <a:r>
              <a:rPr lang="en-US" sz="1200" kern="1200" dirty="0" smtClean="0">
                <a:solidFill>
                  <a:schemeClr val="tx1"/>
                </a:solidFill>
                <a:effectLst/>
                <a:latin typeface="+mn-lt"/>
                <a:ea typeface="+mn-ea"/>
                <a:cs typeface="+mn-cs"/>
              </a:rPr>
              <a:t>” for photograph and/or “pic” for picture).  They are commonly </a:t>
            </a:r>
            <a:r>
              <a:rPr lang="en-US" sz="1200" kern="1200" baseline="0" dirty="0" smtClean="0">
                <a:solidFill>
                  <a:schemeClr val="tx1"/>
                </a:solidFill>
                <a:effectLst/>
                <a:latin typeface="+mn-lt"/>
                <a:ea typeface="+mn-ea"/>
                <a:cs typeface="+mn-cs"/>
              </a:rPr>
              <a:t>unique, unpublished, and have cataloger-</a:t>
            </a:r>
            <a:r>
              <a:rPr lang="en-US" sz="1200" dirty="0" smtClean="0"/>
              <a:t>supplied, generic, </a:t>
            </a:r>
            <a:r>
              <a:rPr lang="en-US" sz="1200" dirty="0" err="1" smtClean="0"/>
              <a:t>undifferentiable</a:t>
            </a:r>
            <a:r>
              <a:rPr lang="en-US" sz="1200" dirty="0" smtClean="0"/>
              <a:t> titles</a:t>
            </a:r>
            <a:r>
              <a:rPr lang="en-US" sz="1200" baseline="0" dirty="0" smtClean="0"/>
              <a:t> and otherwise described in ways that don’t lend themselves to being distinguished from each other.</a:t>
            </a:r>
            <a:endParaRPr lang="en-US" dirty="0"/>
          </a:p>
        </p:txBody>
      </p:sp>
      <p:sp>
        <p:nvSpPr>
          <p:cNvPr id="4" name="Slide Number Placeholder 3"/>
          <p:cNvSpPr>
            <a:spLocks noGrp="1"/>
          </p:cNvSpPr>
          <p:nvPr>
            <p:ph type="sldNum" sz="quarter" idx="10"/>
          </p:nvPr>
        </p:nvSpPr>
        <p:spPr/>
        <p:txBody>
          <a:bodyPr/>
          <a:lstStyle/>
          <a:p>
            <a:fld id="{427E463D-5436-4E13-AD38-F505E2896F0F}" type="slidenum">
              <a:rPr lang="en-US" smtClean="0"/>
              <a:t>4</a:t>
            </a:fld>
            <a:endParaRPr lang="en-US"/>
          </a:p>
        </p:txBody>
      </p:sp>
    </p:spTree>
    <p:extLst>
      <p:ext uri="{BB962C8B-B14F-4D97-AF65-F5344CB8AC3E}">
        <p14:creationId xmlns:p14="http://schemas.microsoft.com/office/powerpoint/2010/main" val="2375049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Cataloging Maps Defensively:  Basics</a:t>
            </a:r>
          </a:p>
          <a:p>
            <a:endParaRPr lang="en-US" dirty="0" smtClean="0"/>
          </a:p>
          <a:p>
            <a:r>
              <a:rPr lang="en-US" dirty="0" smtClean="0"/>
              <a:t>By far, the best advice you will ever hear about “Cataloging Defensively” is to catalog carefully.  That includes:</a:t>
            </a:r>
          </a:p>
          <a:p>
            <a:pPr lvl="1">
              <a:buFont typeface="Arial" pitchFamily="34" charset="0"/>
              <a:buChar char="•"/>
            </a:pPr>
            <a:r>
              <a:rPr lang="en-US" dirty="0" smtClean="0"/>
              <a:t>Be sure you search thoroughly</a:t>
            </a:r>
          </a:p>
          <a:p>
            <a:pPr lvl="1">
              <a:buFont typeface="Arial" pitchFamily="34" charset="0"/>
              <a:buChar char="•"/>
            </a:pPr>
            <a:r>
              <a:rPr lang="en-US" sz="1200" dirty="0" smtClean="0"/>
              <a:t>When deriving a new record from an existing one, be sure that you make all of the changes to the record that convinced you a separate record was justified in the first place</a:t>
            </a:r>
          </a:p>
          <a:p>
            <a:pPr lvl="1">
              <a:buFont typeface="Arial" pitchFamily="34" charset="0"/>
              <a:buChar char="•"/>
            </a:pPr>
            <a:r>
              <a:rPr lang="en-US" sz="1200" dirty="0" smtClean="0"/>
              <a:t>When editing an existing record, be sure that you never change the essential identity of an existing bibliographic record to something else</a:t>
            </a:r>
          </a:p>
          <a:p>
            <a:pPr lvl="1">
              <a:buFont typeface="Arial" pitchFamily="34" charset="0"/>
              <a:buChar char="•"/>
            </a:pPr>
            <a:r>
              <a:rPr lang="en-US" dirty="0" smtClean="0"/>
              <a:t>Be sure that the coding and tagging are correct and complete</a:t>
            </a:r>
            <a:endParaRPr lang="en-US" sz="1800" dirty="0" smtClean="0"/>
          </a:p>
          <a:p>
            <a:pPr lvl="2">
              <a:buFont typeface="Arial" pitchFamily="34" charset="0"/>
              <a:buChar char="•"/>
            </a:pPr>
            <a:r>
              <a:rPr lang="en-US" dirty="0" smtClean="0"/>
              <a:t>Miscoded fields and subfields, missing subfields can cause data to be ignored or misinterpreted</a:t>
            </a:r>
          </a:p>
          <a:p>
            <a:pPr lvl="1">
              <a:buFont typeface="Arial" pitchFamily="34" charset="0"/>
              <a:buChar char="•"/>
            </a:pPr>
            <a:r>
              <a:rPr lang="en-US" dirty="0" smtClean="0"/>
              <a:t>Be sure to proofread the record</a:t>
            </a:r>
            <a:endParaRPr lang="en-US" sz="1800" dirty="0" smtClean="0"/>
          </a:p>
          <a:p>
            <a:pPr lvl="2">
              <a:buFont typeface="Arial" pitchFamily="34" charset="0"/>
              <a:buChar char="•"/>
            </a:pPr>
            <a:r>
              <a:rPr lang="en-US" dirty="0" smtClean="0"/>
              <a:t>Use the spell-check provided in Connexion, but remember that not all typos will be caught by a spell-check</a:t>
            </a:r>
            <a:endParaRPr lang="en-US" dirty="0"/>
          </a:p>
        </p:txBody>
      </p:sp>
      <p:sp>
        <p:nvSpPr>
          <p:cNvPr id="4" name="Slide Number Placeholder 3"/>
          <p:cNvSpPr>
            <a:spLocks noGrp="1"/>
          </p:cNvSpPr>
          <p:nvPr>
            <p:ph type="sldNum" sz="quarter" idx="10"/>
          </p:nvPr>
        </p:nvSpPr>
        <p:spPr/>
        <p:txBody>
          <a:bodyPr/>
          <a:lstStyle/>
          <a:p>
            <a:fld id="{427E463D-5436-4E13-AD38-F505E2896F0F}" type="slidenum">
              <a:rPr lang="en-US" smtClean="0"/>
              <a:t>5</a:t>
            </a:fld>
            <a:endParaRPr lang="en-US"/>
          </a:p>
        </p:txBody>
      </p:sp>
    </p:spTree>
    <p:extLst>
      <p:ext uri="{BB962C8B-B14F-4D97-AF65-F5344CB8AC3E}">
        <p14:creationId xmlns:p14="http://schemas.microsoft.com/office/powerpoint/2010/main" val="1383690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Cataloging Maps Defensively:  Basics</a:t>
            </a:r>
          </a:p>
          <a:p>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Cataloging Defensively = Cataloging Carefully</a:t>
            </a:r>
          </a:p>
          <a:p>
            <a:endParaRPr lang="en-US" sz="1000" dirty="0" smtClean="0"/>
          </a:p>
          <a:p>
            <a:pPr>
              <a:buFont typeface="Arial" pitchFamily="34" charset="0"/>
              <a:buNone/>
            </a:pPr>
            <a:r>
              <a:rPr lang="en-US" sz="1000" dirty="0" smtClean="0"/>
              <a:t>Be sure that the record is internally consistent, with coded data corresponding correctly to descriptive data, when appropriate, including:</a:t>
            </a:r>
          </a:p>
          <a:p>
            <a:pPr lvl="1">
              <a:buFont typeface="Arial" pitchFamily="34" charset="0"/>
              <a:buChar char="•"/>
            </a:pPr>
            <a:r>
              <a:rPr lang="en-US" sz="1000" dirty="0" smtClean="0"/>
              <a:t>Country of Publication (</a:t>
            </a:r>
            <a:r>
              <a:rPr lang="en-US" sz="1000" i="1" dirty="0" err="1" smtClean="0"/>
              <a:t>Ctry</a:t>
            </a:r>
            <a:r>
              <a:rPr lang="en-US" sz="1000" dirty="0" smtClean="0"/>
              <a:t>) should usually represent the first named place in 260/264 subfield $a</a:t>
            </a:r>
          </a:p>
          <a:p>
            <a:pPr lvl="1">
              <a:buFont typeface="Arial" pitchFamily="34" charset="0"/>
              <a:buChar char="•"/>
            </a:pPr>
            <a:r>
              <a:rPr lang="en-US" sz="1000" i="1" dirty="0" smtClean="0"/>
              <a:t>Date 1</a:t>
            </a:r>
            <a:r>
              <a:rPr lang="en-US" sz="1000" dirty="0" smtClean="0"/>
              <a:t>, </a:t>
            </a:r>
            <a:r>
              <a:rPr lang="en-US" sz="1000" i="1" dirty="0" smtClean="0"/>
              <a:t>Date 2</a:t>
            </a:r>
            <a:r>
              <a:rPr lang="en-US" sz="1000" dirty="0" smtClean="0"/>
              <a:t>, and Type of Date/Publication Status (</a:t>
            </a:r>
            <a:r>
              <a:rPr lang="en-US" sz="1000" i="1" dirty="0" smtClean="0"/>
              <a:t>DtSt</a:t>
            </a:r>
            <a:r>
              <a:rPr lang="en-US" sz="1000" dirty="0" smtClean="0"/>
              <a:t>) should correctly reflect the date or dates found in 260/264 subfield $c and, if appropriate, other date-related parts of the bibliographic record</a:t>
            </a:r>
          </a:p>
          <a:p>
            <a:pPr lvl="1">
              <a:buFont typeface="Arial" pitchFamily="34" charset="0"/>
              <a:buChar char="•"/>
            </a:pPr>
            <a:r>
              <a:rPr lang="en-US" sz="1000" dirty="0" smtClean="0"/>
              <a:t>Form  of Item (</a:t>
            </a:r>
            <a:r>
              <a:rPr lang="en-US" sz="1000" i="1" dirty="0" smtClean="0"/>
              <a:t>Form</a:t>
            </a:r>
            <a:r>
              <a:rPr lang="en-US" sz="1000" dirty="0" smtClean="0"/>
              <a:t>) should be correctly coded for tangible and remote electronic resources, microforms, Braille, large print, and regular print reproductions when appropriate;</a:t>
            </a:r>
            <a:r>
              <a:rPr lang="en-US" sz="1000" baseline="0" dirty="0" smtClean="0"/>
              <a:t> and if field 006 is also appropriate, make sure the </a:t>
            </a:r>
            <a:r>
              <a:rPr lang="en-US" sz="1000" i="1" baseline="0" dirty="0" smtClean="0"/>
              <a:t>Form</a:t>
            </a:r>
            <a:r>
              <a:rPr lang="en-US" sz="1000" baseline="0" dirty="0" smtClean="0"/>
              <a:t> in the 006 correctly agrees with the Form coding in the 008</a:t>
            </a:r>
            <a:endParaRPr lang="en-US" sz="1000" dirty="0" smtClean="0"/>
          </a:p>
          <a:p>
            <a:pPr lvl="1">
              <a:buFont typeface="Arial" pitchFamily="34" charset="0"/>
              <a:buChar char="•"/>
            </a:pPr>
            <a:r>
              <a:rPr lang="en-US" sz="1000" dirty="0" smtClean="0"/>
              <a:t>Use an appropriate 006 field or fields to account for additional aspects of a resource, when that is called for</a:t>
            </a:r>
          </a:p>
          <a:p>
            <a:pPr lvl="1">
              <a:buFont typeface="Arial" pitchFamily="34" charset="0"/>
              <a:buChar char="•"/>
            </a:pPr>
            <a:r>
              <a:rPr lang="en-US" sz="1000" dirty="0" smtClean="0"/>
              <a:t>Code an appropriate 007 field or fields to account for physical characteristics, when that is called for</a:t>
            </a:r>
          </a:p>
          <a:p>
            <a:pPr>
              <a:buFont typeface="Arial" pitchFamily="34" charset="0"/>
              <a:buNone/>
            </a:pPr>
            <a:r>
              <a:rPr lang="en-US" sz="1000" dirty="0" smtClean="0"/>
              <a:t>These elements are all taken into consideration by DDR’s algorithms, and any inaccuracies or inconsistencies might result in DDR not acting correctly.</a:t>
            </a:r>
          </a:p>
        </p:txBody>
      </p:sp>
      <p:sp>
        <p:nvSpPr>
          <p:cNvPr id="4" name="Slide Number Placeholder 3"/>
          <p:cNvSpPr>
            <a:spLocks noGrp="1"/>
          </p:cNvSpPr>
          <p:nvPr>
            <p:ph type="sldNum" sz="quarter" idx="10"/>
          </p:nvPr>
        </p:nvSpPr>
        <p:spPr/>
        <p:txBody>
          <a:bodyPr/>
          <a:lstStyle/>
          <a:p>
            <a:fld id="{427E463D-5436-4E13-AD38-F505E2896F0F}" type="slidenum">
              <a:rPr lang="en-US" smtClean="0"/>
              <a:t>6</a:t>
            </a:fld>
            <a:endParaRPr lang="en-US"/>
          </a:p>
        </p:txBody>
      </p:sp>
    </p:spTree>
    <p:extLst>
      <p:ext uri="{BB962C8B-B14F-4D97-AF65-F5344CB8AC3E}">
        <p14:creationId xmlns:p14="http://schemas.microsoft.com/office/powerpoint/2010/main" val="48678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smtClean="0"/>
              <a:t>Cataloging Maps Defensively:  Edition</a:t>
            </a:r>
          </a:p>
          <a:p>
            <a:endParaRPr lang="en-US" sz="800" dirty="0" smtClean="0"/>
          </a:p>
          <a:p>
            <a:r>
              <a:rPr lang="en-US" sz="800" dirty="0" smtClean="0"/>
              <a:t>Make sure that you include an edition statement if one is available.  An edition statement coded</a:t>
            </a:r>
            <a:r>
              <a:rPr lang="en-US" sz="800" baseline="0" dirty="0" smtClean="0"/>
              <a:t> </a:t>
            </a:r>
            <a:r>
              <a:rPr lang="en-US" sz="800" i="1" baseline="0" dirty="0" smtClean="0"/>
              <a:t>in field 250 </a:t>
            </a:r>
            <a:r>
              <a:rPr lang="en-US" sz="800" baseline="0" dirty="0" smtClean="0"/>
              <a:t>-- rather than being relegated to a quoted or unquoted note -- </a:t>
            </a:r>
            <a:r>
              <a:rPr lang="en-US" sz="800" dirty="0" smtClean="0"/>
              <a:t>can be one of the most effective means of differentiating records that might otherwise seem identical.  RDA 2.5.2.1 reads in part:</a:t>
            </a:r>
          </a:p>
          <a:p>
            <a:endParaRPr lang="en-US" sz="800" dirty="0" smtClean="0"/>
          </a:p>
          <a:p>
            <a:pPr lvl="1"/>
            <a:r>
              <a:rPr lang="en-US" sz="800" dirty="0" smtClean="0"/>
              <a:t>“In case of doubt about whether a statement is a designation of edition, consider the presence of these words or statements as evidence that it is a designation of edition:</a:t>
            </a:r>
          </a:p>
          <a:p>
            <a:pPr lvl="2"/>
            <a:r>
              <a:rPr lang="en-US" sz="800" dirty="0" smtClean="0"/>
              <a:t>a)  a word such as edition, issue, release, level, state, or update (or its equivalent in another language)</a:t>
            </a:r>
          </a:p>
          <a:p>
            <a:pPr lvl="2"/>
            <a:r>
              <a:rPr lang="en-US" sz="800" dirty="0" smtClean="0"/>
              <a:t>	</a:t>
            </a:r>
            <a:r>
              <a:rPr lang="en-US" sz="800" i="1" dirty="0" smtClean="0"/>
              <a:t>or</a:t>
            </a:r>
          </a:p>
          <a:p>
            <a:pPr lvl="2"/>
            <a:r>
              <a:rPr lang="en-US" sz="800" dirty="0" smtClean="0"/>
              <a:t>b)  a statement indicating: </a:t>
            </a:r>
          </a:p>
          <a:p>
            <a:pPr lvl="3"/>
            <a:r>
              <a:rPr lang="en-US" sz="800" dirty="0" smtClean="0"/>
              <a:t>i)  a difference in content</a:t>
            </a:r>
          </a:p>
          <a:p>
            <a:pPr lvl="3"/>
            <a:r>
              <a:rPr lang="en-US" sz="800" dirty="0" smtClean="0"/>
              <a:t>ii)  a difference in geographic coverage</a:t>
            </a:r>
          </a:p>
          <a:p>
            <a:pPr lvl="3"/>
            <a:r>
              <a:rPr lang="en-US" sz="800" dirty="0" smtClean="0"/>
              <a:t>iii)  a difference in language</a:t>
            </a:r>
          </a:p>
          <a:p>
            <a:pPr lvl="3"/>
            <a:r>
              <a:rPr lang="en-US" sz="800" dirty="0" smtClean="0"/>
              <a:t>iv)  a difference in audience</a:t>
            </a:r>
          </a:p>
          <a:p>
            <a:pPr lvl="3"/>
            <a:r>
              <a:rPr lang="en-US" sz="800" dirty="0" smtClean="0"/>
              <a:t>v)  a particular format or physical presentation</a:t>
            </a:r>
          </a:p>
          <a:p>
            <a:pPr marL="1371600" lvl="3" indent="0">
              <a:buNone/>
            </a:pPr>
            <a:r>
              <a:rPr lang="en-US" sz="800" dirty="0" smtClean="0"/>
              <a:t>vi)</a:t>
            </a:r>
            <a:r>
              <a:rPr lang="en-US" sz="800" baseline="0" dirty="0" smtClean="0"/>
              <a:t>  </a:t>
            </a:r>
            <a:r>
              <a:rPr lang="en-US" sz="800" dirty="0" smtClean="0"/>
              <a:t>a different date associated with the content”</a:t>
            </a:r>
          </a:p>
          <a:p>
            <a:pPr marL="0" lvl="0" indent="0">
              <a:buNone/>
            </a:pPr>
            <a:endParaRPr lang="en-US" sz="800" dirty="0" smtClean="0"/>
          </a:p>
          <a:p>
            <a:pPr marL="0" lvl="0" indent="0">
              <a:buNone/>
            </a:pPr>
            <a:r>
              <a:rPr lang="en-US" sz="800" dirty="0" smtClean="0"/>
              <a:t>In</a:t>
            </a:r>
            <a:r>
              <a:rPr lang="en-US" sz="800" baseline="0" dirty="0" smtClean="0"/>
              <a:t> many cases (including in some of the examples that follow), other matching elements such as scale, extent, and/or dimensions may also distinguish the records adequately, but please include edition statements in 250 whenever appropriate.</a:t>
            </a:r>
          </a:p>
          <a:p>
            <a:pPr marL="0" lvl="0" indent="0">
              <a:buNone/>
            </a:pPr>
            <a:endParaRPr lang="en-US" sz="800" baseline="0" dirty="0" smtClean="0"/>
          </a:p>
          <a:p>
            <a:pPr marL="0" lvl="0" indent="0">
              <a:buNone/>
            </a:pPr>
            <a:r>
              <a:rPr lang="en-US" sz="800" baseline="0" dirty="0" smtClean="0"/>
              <a:t>In this context, we’ll also look at a few instances when some of these distinctions may be made more appropriately through other means, according to the descriptive conventions you are using and/or the manner in which the resource presents itself.</a:t>
            </a:r>
          </a:p>
          <a:p>
            <a:pPr marL="0" lvl="0" indent="0">
              <a:buNone/>
            </a:pPr>
            <a:endParaRPr lang="en-US" sz="8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aseline="0" dirty="0" smtClean="0"/>
              <a:t>Additionally, we will look at a few of the other ways we’ve tried to adjust the DDR algorithms to identify similar differences in existing records that have followed earlier and sometimes less explicit cataloging practices.</a:t>
            </a:r>
            <a:endParaRPr lang="en-US" sz="800" dirty="0" smtClean="0"/>
          </a:p>
        </p:txBody>
      </p:sp>
      <p:sp>
        <p:nvSpPr>
          <p:cNvPr id="4" name="Slide Number Placeholder 3"/>
          <p:cNvSpPr>
            <a:spLocks noGrp="1"/>
          </p:cNvSpPr>
          <p:nvPr>
            <p:ph type="sldNum" sz="quarter" idx="10"/>
          </p:nvPr>
        </p:nvSpPr>
        <p:spPr/>
        <p:txBody>
          <a:bodyPr/>
          <a:lstStyle/>
          <a:p>
            <a:fld id="{427E463D-5436-4E13-AD38-F505E2896F0F}" type="slidenum">
              <a:rPr lang="en-US" smtClean="0"/>
              <a:t>7</a:t>
            </a:fld>
            <a:endParaRPr lang="en-US"/>
          </a:p>
        </p:txBody>
      </p:sp>
    </p:spTree>
    <p:extLst>
      <p:ext uri="{BB962C8B-B14F-4D97-AF65-F5344CB8AC3E}">
        <p14:creationId xmlns:p14="http://schemas.microsoft.com/office/powerpoint/2010/main" val="2071201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dirty="0" smtClean="0"/>
              <a:t>Cataloging Maps Defensively:  Edition</a:t>
            </a:r>
          </a:p>
          <a:p>
            <a:pPr lvl="0">
              <a:buFont typeface="Arial" pitchFamily="34" charset="0"/>
              <a:buNone/>
            </a:pPr>
            <a:endParaRPr lang="en-US" dirty="0" smtClean="0"/>
          </a:p>
          <a:p>
            <a:pPr lvl="0">
              <a:buFont typeface="Arial" pitchFamily="34" charset="0"/>
              <a:buNone/>
            </a:pPr>
            <a:r>
              <a:rPr lang="en-US" dirty="0" smtClean="0"/>
              <a:t>One of the most effective ways of assuring that bibliographic records reflecting subtle differences between similar resources are not merged incorrectly by DDR is to use the power that both AACR2 1.2B4 and RDA 2.5.1.4 give to catalogers.</a:t>
            </a:r>
          </a:p>
          <a:p>
            <a:pPr lvl="0">
              <a:buFont typeface="Arial" pitchFamily="34" charset="0"/>
              <a:buNone/>
            </a:pPr>
            <a:endParaRPr lang="en-US" dirty="0" smtClean="0"/>
          </a:p>
          <a:p>
            <a:pPr lvl="0">
              <a:buFont typeface="Arial" pitchFamily="34" charset="0"/>
              <a:buNone/>
            </a:pPr>
            <a:r>
              <a:rPr lang="en-US" dirty="0" smtClean="0"/>
              <a:t>AACR2 1.2B4 (and the corresponding rules in subsequent chapters, including 3.2B3) and their associated LCRIs allow the optional addition of an edition statement:  “If an item lacks an edition statement but is known to contain significant changes from other editions, supply a suitable brief statement in the language and script of the title proper and enclose it in square brackets.”  LCRI 1.2B4 further states: “Do not apply this optional rule to any case of merely supposed differences in issues that might make them different editions. Apply the option for manifest differences where the catalog records would otherwise show exactly the same information in the areas beginning with the title and statement of responsibility area and ending with the series area.”</a:t>
            </a:r>
          </a:p>
          <a:p>
            <a:pPr lvl="0">
              <a:buFont typeface="Arial" pitchFamily="34" charset="0"/>
              <a:buNone/>
            </a:pPr>
            <a:endParaRPr lang="en-US" dirty="0" smtClean="0"/>
          </a:p>
          <a:p>
            <a:pPr lvl="0">
              <a:buFont typeface="Arial" pitchFamily="34" charset="0"/>
              <a:buNone/>
            </a:pPr>
            <a:r>
              <a:rPr lang="en-US" dirty="0" smtClean="0"/>
              <a:t>RDA 2.5.1.4 allows essentially the same option:  “If a resource lacks an edition statement but is known to contain significant changes from other editions, supply an edition statement, if considered important for identification or access.”  If there is a date associated with these different versions, it is fully in keeping with these instructions to include that date as part of the edition statement in field 250.  As I read them, both </a:t>
            </a:r>
            <a:r>
              <a:rPr lang="en-US" i="1" dirty="0" smtClean="0"/>
              <a:t>Cartographic Materials </a:t>
            </a:r>
            <a:r>
              <a:rPr lang="en-US" dirty="0" smtClean="0"/>
              <a:t>2B4 and the passages on edition statements in </a:t>
            </a:r>
            <a:r>
              <a:rPr lang="en-US" i="1" dirty="0" smtClean="0"/>
              <a:t>RDA and Cartographic Resources </a:t>
            </a:r>
            <a:r>
              <a:rPr lang="en-US" dirty="0" smtClean="0"/>
              <a:t>are consonant with these practices.</a:t>
            </a:r>
          </a:p>
        </p:txBody>
      </p:sp>
      <p:sp>
        <p:nvSpPr>
          <p:cNvPr id="4" name="Slide Number Placeholder 3"/>
          <p:cNvSpPr>
            <a:spLocks noGrp="1"/>
          </p:cNvSpPr>
          <p:nvPr>
            <p:ph type="sldNum" sz="quarter" idx="10"/>
          </p:nvPr>
        </p:nvSpPr>
        <p:spPr/>
        <p:txBody>
          <a:bodyPr/>
          <a:lstStyle/>
          <a:p>
            <a:fld id="{588CD277-DA77-4B88-A1A5-A6D2302C7659}" type="slidenum">
              <a:rPr lang="en-US" smtClean="0"/>
              <a:pPr/>
              <a:t>8</a:t>
            </a:fld>
            <a:endParaRPr lang="en-US" dirty="0"/>
          </a:p>
        </p:txBody>
      </p:sp>
    </p:spTree>
    <p:extLst>
      <p:ext uri="{BB962C8B-B14F-4D97-AF65-F5344CB8AC3E}">
        <p14:creationId xmlns:p14="http://schemas.microsoft.com/office/powerpoint/2010/main" val="3644596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Cataloging Maps Defensively:  Editions:  Difference in Content</a:t>
            </a:r>
          </a:p>
          <a:p>
            <a:endParaRPr lang="en-US" dirty="0" smtClean="0"/>
          </a:p>
          <a:p>
            <a:r>
              <a:rPr lang="en-US" dirty="0" smtClean="0"/>
              <a:t>RDA 2.5.2.1:  “… In case of doubt about whether a statement is a designation of edition, consider the presence of these words or statements as evidence that it is a designation of edition:</a:t>
            </a:r>
          </a:p>
          <a:p>
            <a:pPr lvl="1"/>
            <a:r>
              <a:rPr lang="en-US" dirty="0" smtClean="0"/>
              <a:t>…</a:t>
            </a:r>
          </a:p>
          <a:p>
            <a:pPr lvl="1"/>
            <a:r>
              <a:rPr lang="en-US" dirty="0" smtClean="0"/>
              <a:t>b)  a statement indicating: </a:t>
            </a:r>
          </a:p>
          <a:p>
            <a:pPr lvl="1"/>
            <a:r>
              <a:rPr lang="en-US" dirty="0" smtClean="0"/>
              <a:t>…</a:t>
            </a:r>
          </a:p>
          <a:p>
            <a:pPr marL="914400" marR="0" lvl="2" indent="0" algn="l" defTabSz="914400" rtl="0" eaLnBrk="1" fontAlgn="auto" latinLnBrk="0" hangingPunct="1">
              <a:lnSpc>
                <a:spcPct val="100000"/>
              </a:lnSpc>
              <a:spcBef>
                <a:spcPts val="0"/>
              </a:spcBef>
              <a:spcAft>
                <a:spcPts val="0"/>
              </a:spcAft>
              <a:buClrTx/>
              <a:buSzTx/>
              <a:buFontTx/>
              <a:buNone/>
              <a:tabLst/>
              <a:defRPr/>
            </a:pPr>
            <a:r>
              <a:rPr lang="it-IT" dirty="0" smtClean="0"/>
              <a:t>i)  a difference in content</a:t>
            </a:r>
            <a:r>
              <a:rPr lang="en-US" dirty="0" smtClean="0"/>
              <a:t>.”</a:t>
            </a:r>
          </a:p>
          <a:p>
            <a:pPr lvl="0"/>
            <a:endParaRPr lang="it-IT"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it-IT" dirty="0" smtClean="0"/>
              <a:t>Here we have</a:t>
            </a:r>
            <a:r>
              <a:rPr lang="it-IT" baseline="0" dirty="0" smtClean="0"/>
              <a:t> standard edition statements in both records (</a:t>
            </a:r>
            <a:r>
              <a:rPr lang="en-US" dirty="0" smtClean="0"/>
              <a:t>”E</a:t>
            </a:r>
            <a:r>
              <a:rPr lang="it-IT" baseline="0" dirty="0" smtClean="0"/>
              <a:t>dition 6</a:t>
            </a:r>
            <a:r>
              <a:rPr lang="en-US" dirty="0" smtClean="0"/>
              <a:t>”</a:t>
            </a:r>
            <a:r>
              <a:rPr lang="it-IT" baseline="0" dirty="0" smtClean="0"/>
              <a:t>).  But in the left-hand record, we also have a supplied edition statement to bring out the difference in the content, in this case, overprinting to show training areas, content not included in the right-hand record.</a:t>
            </a:r>
            <a:endParaRPr lang="en-US" dirty="0"/>
          </a:p>
        </p:txBody>
      </p:sp>
      <p:sp>
        <p:nvSpPr>
          <p:cNvPr id="4" name="Slide Number Placeholder 3"/>
          <p:cNvSpPr>
            <a:spLocks noGrp="1"/>
          </p:cNvSpPr>
          <p:nvPr>
            <p:ph type="sldNum" sz="quarter" idx="10"/>
          </p:nvPr>
        </p:nvSpPr>
        <p:spPr/>
        <p:txBody>
          <a:bodyPr/>
          <a:lstStyle/>
          <a:p>
            <a:fld id="{427E463D-5436-4E13-AD38-F505E2896F0F}" type="slidenum">
              <a:rPr lang="en-US" smtClean="0"/>
              <a:t>9</a:t>
            </a:fld>
            <a:endParaRPr lang="en-US"/>
          </a:p>
        </p:txBody>
      </p:sp>
    </p:spTree>
    <p:extLst>
      <p:ext uri="{BB962C8B-B14F-4D97-AF65-F5344CB8AC3E}">
        <p14:creationId xmlns:p14="http://schemas.microsoft.com/office/powerpoint/2010/main" val="32882243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l="23295" b="48278"/>
          <a:stretch/>
        </p:blipFill>
        <p:spPr>
          <a:xfrm>
            <a:off x="3163889" y="2"/>
            <a:ext cx="5980110" cy="1060063"/>
          </a:xfrm>
          <a:prstGeom prst="rect">
            <a:avLst/>
          </a:prstGeom>
        </p:spPr>
      </p:pic>
      <p:sp>
        <p:nvSpPr>
          <p:cNvPr id="22" name="Rectangle 21"/>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3" name="Rectangle 22"/>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4" name="Rectangle 23"/>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1" name="Rectangle 10"/>
          <p:cNvSpPr/>
          <p:nvPr/>
        </p:nvSpPr>
        <p:spPr>
          <a:xfrm>
            <a:off x="-1" y="2"/>
            <a:ext cx="3190875" cy="1060065"/>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36" name="Text Placeholder 35"/>
          <p:cNvSpPr>
            <a:spLocks noGrp="1"/>
          </p:cNvSpPr>
          <p:nvPr>
            <p:ph type="body" sz="quarter" idx="12" hasCustomPrompt="1"/>
          </p:nvPr>
        </p:nvSpPr>
        <p:spPr>
          <a:xfrm>
            <a:off x="2" y="1329876"/>
            <a:ext cx="3582591" cy="569387"/>
          </a:xfrm>
          <a:prstGeom prst="rect">
            <a:avLst/>
          </a:prstGeom>
          <a:solidFill>
            <a:schemeClr val="accent2"/>
          </a:solidFill>
          <a:ln>
            <a:noFill/>
          </a:ln>
        </p:spPr>
        <p:txBody>
          <a:bodyPr vert="horz" wrap="none" lIns="457200" tIns="137160" rIns="274320" bIns="182880">
            <a:spAutoFit/>
          </a:bodyPr>
          <a:lstStyle>
            <a:lvl1pPr marL="0" marR="0" indent="0" algn="l" defTabSz="457200" rtl="0" eaLnBrk="1" fontAlgn="auto" latinLnBrk="0" hangingPunct="1">
              <a:lnSpc>
                <a:spcPct val="100000"/>
              </a:lnSpc>
              <a:spcBef>
                <a:spcPts val="0"/>
              </a:spcBef>
              <a:spcAft>
                <a:spcPts val="0"/>
              </a:spcAft>
              <a:buClrTx/>
              <a:buSzTx/>
              <a:buFontTx/>
              <a:buNone/>
              <a:tabLst/>
              <a:defRPr sz="1600" baseline="0">
                <a:ln>
                  <a:noFill/>
                </a:ln>
                <a:solidFill>
                  <a:schemeClr val="bg1"/>
                </a:solidFill>
                <a:effectLs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cs typeface="Arial" charset="0"/>
              </a:rPr>
              <a:t>Event Location • June 25, 2015 </a:t>
            </a:r>
          </a:p>
        </p:txBody>
      </p:sp>
      <p:sp>
        <p:nvSpPr>
          <p:cNvPr id="16" name="Text Placeholder 18"/>
          <p:cNvSpPr>
            <a:spLocks noGrp="1"/>
          </p:cNvSpPr>
          <p:nvPr>
            <p:ph type="body" sz="quarter" idx="16" hasCustomPrompt="1"/>
          </p:nvPr>
        </p:nvSpPr>
        <p:spPr>
          <a:xfrm>
            <a:off x="779470" y="1852402"/>
            <a:ext cx="7754770" cy="1234773"/>
          </a:xfrm>
          <a:prstGeom prst="rect">
            <a:avLst/>
          </a:prstGeom>
          <a:ln w="101600" cmpd="sng">
            <a:solidFill>
              <a:schemeClr val="accent2"/>
            </a:solidFill>
            <a:miter lim="800000"/>
          </a:ln>
        </p:spPr>
        <p:txBody>
          <a:bodyPr vert="horz" wrap="square" lIns="457200" tIns="274320" rIns="457200" bIns="274320">
            <a:normAutofit/>
          </a:bodyPr>
          <a:lstStyle>
            <a:lvl1pPr marL="0" indent="0" algn="l">
              <a:spcBef>
                <a:spcPts val="0"/>
              </a:spcBef>
              <a:buNone/>
              <a:defRPr sz="4400" b="1" baseline="0">
                <a:ln w="0" cmpd="sng">
                  <a:noFill/>
                </a:ln>
                <a:solidFill>
                  <a:schemeClr val="accent2"/>
                </a:solidFill>
              </a:defRPr>
            </a:lvl1pPr>
          </a:lstStyle>
          <a:p>
            <a:pPr lvl="0"/>
            <a:r>
              <a:rPr lang="en-US" dirty="0" smtClean="0"/>
              <a:t>Place title here</a:t>
            </a:r>
            <a:endParaRPr lang="en-US" dirty="0"/>
          </a:p>
        </p:txBody>
      </p:sp>
      <p:pic>
        <p:nvPicPr>
          <p:cNvPr id="18" name="Picture 5"/>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7" hasCustomPrompt="1"/>
          </p:nvPr>
        </p:nvSpPr>
        <p:spPr>
          <a:xfrm>
            <a:off x="728694" y="3206972"/>
            <a:ext cx="1860270" cy="400110"/>
          </a:xfrm>
          <a:prstGeom prst="rect">
            <a:avLst/>
          </a:prstGeom>
        </p:spPr>
        <p:txBody>
          <a:bodyPr vert="horz" wrap="none" lIns="0">
            <a:spAutoFit/>
          </a:bodyPr>
          <a:lstStyle>
            <a:lvl1pPr marL="0" indent="0">
              <a:buNone/>
              <a:defRPr sz="2000" b="1"/>
            </a:lvl1pPr>
            <a:lvl2pPr marL="457200" indent="0">
              <a:buNone/>
              <a:defRPr/>
            </a:lvl2pPr>
            <a:lvl5pPr marL="1828800" indent="0">
              <a:buNone/>
              <a:defRPr/>
            </a:lvl5pPr>
          </a:lstStyle>
          <a:p>
            <a:pPr lvl="0"/>
            <a:r>
              <a:rPr lang="en-US" dirty="0" smtClean="0"/>
              <a:t>Speaker Name</a:t>
            </a:r>
            <a:endParaRPr lang="en-US" dirty="0"/>
          </a:p>
        </p:txBody>
      </p:sp>
      <p:sp>
        <p:nvSpPr>
          <p:cNvPr id="17" name="Text Placeholder 2"/>
          <p:cNvSpPr>
            <a:spLocks noGrp="1"/>
          </p:cNvSpPr>
          <p:nvPr>
            <p:ph type="body" sz="quarter" idx="18" hasCustomPrompt="1"/>
          </p:nvPr>
        </p:nvSpPr>
        <p:spPr>
          <a:xfrm>
            <a:off x="728695" y="3613838"/>
            <a:ext cx="1364723" cy="307777"/>
          </a:xfrm>
          <a:prstGeom prst="rect">
            <a:avLst/>
          </a:prstGeom>
        </p:spPr>
        <p:txBody>
          <a:bodyPr vert="horz" wrap="none" lIns="0" tIns="0">
            <a:spAutoFit/>
          </a:bodyPr>
          <a:lstStyle>
            <a:lvl1pPr marL="0" indent="0">
              <a:buNone/>
              <a:defRPr sz="1700" b="0"/>
            </a:lvl1pPr>
            <a:lvl2pPr marL="457200" indent="0">
              <a:buNone/>
              <a:defRPr/>
            </a:lvl2pPr>
            <a:lvl5pPr marL="1828800" indent="0">
              <a:buNone/>
              <a:defRPr/>
            </a:lvl5pPr>
          </a:lstStyle>
          <a:p>
            <a:pPr lvl="0"/>
            <a:r>
              <a:rPr lang="en-US" dirty="0" smtClean="0"/>
              <a:t>Speaker Title</a:t>
            </a:r>
            <a:endParaRPr lang="en-US" dirty="0"/>
          </a:p>
        </p:txBody>
      </p:sp>
      <p:sp>
        <p:nvSpPr>
          <p:cNvPr id="15" name="Rectangle 14"/>
          <p:cNvSpPr/>
          <p:nvPr userDrawn="1"/>
        </p:nvSpPr>
        <p:spPr>
          <a:xfrm>
            <a:off x="3136900" y="0"/>
            <a:ext cx="445693" cy="1060065"/>
          </a:xfrm>
          <a:prstGeom prst="rect">
            <a:avLst/>
          </a:prstGeom>
          <a:solidFill>
            <a:srgbClr val="00AFD7">
              <a:alpha val="63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Tree>
    <p:extLst>
      <p:ext uri="{BB962C8B-B14F-4D97-AF65-F5344CB8AC3E}">
        <p14:creationId xmlns:p14="http://schemas.microsoft.com/office/powerpoint/2010/main" val="1961738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Slide - 1">
    <p:spTree>
      <p:nvGrpSpPr>
        <p:cNvPr id="1" name=""/>
        <p:cNvGrpSpPr/>
        <p:nvPr/>
      </p:nvGrpSpPr>
      <p:grpSpPr>
        <a:xfrm>
          <a:off x="0" y="0"/>
          <a:ext cx="0" cy="0"/>
          <a:chOff x="0" y="0"/>
          <a:chExt cx="0" cy="0"/>
        </a:xfrm>
      </p:grpSpPr>
      <p:sp>
        <p:nvSpPr>
          <p:cNvPr id="19" name="Text Placeholder 18"/>
          <p:cNvSpPr>
            <a:spLocks noGrp="1"/>
          </p:cNvSpPr>
          <p:nvPr>
            <p:ph type="body" sz="quarter" idx="10" hasCustomPrompt="1"/>
          </p:nvPr>
        </p:nvSpPr>
        <p:spPr>
          <a:xfrm>
            <a:off x="240428" y="194732"/>
            <a:ext cx="3980966" cy="781050"/>
          </a:xfrm>
          <a:prstGeom prst="rect">
            <a:avLst/>
          </a:prstGeom>
        </p:spPr>
        <p:txBody>
          <a:bodyPr vert="horz"/>
          <a:lstStyle>
            <a:lvl1pPr marL="0" indent="0">
              <a:buNone/>
              <a:defRPr sz="3200" b="1" baseline="0">
                <a:solidFill>
                  <a:srgbClr val="236192"/>
                </a:solidFill>
              </a:defRPr>
            </a:lvl1pPr>
          </a:lstStyle>
          <a:p>
            <a:pPr lvl="0"/>
            <a:r>
              <a:rPr lang="en-US" dirty="0" smtClean="0"/>
              <a:t>Closing Message</a:t>
            </a:r>
            <a:endParaRPr lang="en-US" dirty="0"/>
          </a:p>
        </p:txBody>
      </p:sp>
      <p:sp>
        <p:nvSpPr>
          <p:cNvPr id="9" name="Rectangle 8"/>
          <p:cNvSpPr/>
          <p:nvPr userDrawn="1"/>
        </p:nvSpPr>
        <p:spPr>
          <a:xfrm rot="10800000">
            <a:off x="11338" y="4388000"/>
            <a:ext cx="9144000" cy="179785"/>
          </a:xfrm>
          <a:prstGeom prst="rect">
            <a:avLst/>
          </a:prstGeom>
          <a:solidFill>
            <a:srgbClr val="00AFD7"/>
          </a:solidFill>
          <a:ln w="9525"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D527F"/>
              </a:solidFill>
              <a:effectLst/>
              <a:uLnTx/>
              <a:uFillTx/>
              <a:latin typeface="Calibri"/>
              <a:ea typeface="+mn-ea"/>
              <a:cs typeface="+mn-cs"/>
            </a:endParaRPr>
          </a:p>
        </p:txBody>
      </p:sp>
      <p:sp>
        <p:nvSpPr>
          <p:cNvPr id="21" name="Text Placeholder 20"/>
          <p:cNvSpPr>
            <a:spLocks noGrp="1"/>
          </p:cNvSpPr>
          <p:nvPr>
            <p:ph type="body" sz="quarter" idx="11" hasCustomPrompt="1"/>
          </p:nvPr>
        </p:nvSpPr>
        <p:spPr>
          <a:xfrm>
            <a:off x="240615" y="990753"/>
            <a:ext cx="3887788" cy="304289"/>
          </a:xfrm>
          <a:prstGeom prst="rect">
            <a:avLst/>
          </a:prstGeom>
        </p:spPr>
        <p:txBody>
          <a:bodyPr vert="horz">
            <a:normAutofit/>
          </a:bodyPr>
          <a:lstStyle>
            <a:lvl1pPr marL="0" indent="0">
              <a:buNone/>
              <a:defRPr sz="1800" b="1" baseline="0"/>
            </a:lvl1pPr>
          </a:lstStyle>
          <a:p>
            <a:pPr lvl="0"/>
            <a:r>
              <a:rPr lang="en-US" dirty="0" smtClean="0"/>
              <a:t>Speaker Name</a:t>
            </a:r>
            <a:endParaRPr lang="en-US" dirty="0"/>
          </a:p>
        </p:txBody>
      </p:sp>
      <p:sp>
        <p:nvSpPr>
          <p:cNvPr id="22" name="Text Placeholder 20"/>
          <p:cNvSpPr>
            <a:spLocks noGrp="1"/>
          </p:cNvSpPr>
          <p:nvPr>
            <p:ph type="body" sz="quarter" idx="12" hasCustomPrompt="1"/>
          </p:nvPr>
        </p:nvSpPr>
        <p:spPr>
          <a:xfrm>
            <a:off x="240428" y="1267826"/>
            <a:ext cx="3887788" cy="269270"/>
          </a:xfrm>
          <a:prstGeom prst="rect">
            <a:avLst/>
          </a:prstGeom>
        </p:spPr>
        <p:txBody>
          <a:bodyPr vert="horz">
            <a:normAutofit/>
          </a:bodyPr>
          <a:lstStyle>
            <a:lvl1pPr marL="0" indent="0">
              <a:buNone/>
              <a:defRPr sz="1400" b="0" baseline="0"/>
            </a:lvl1pPr>
          </a:lstStyle>
          <a:p>
            <a:pPr lvl="0"/>
            <a:r>
              <a:rPr lang="en-US" dirty="0" smtClean="0"/>
              <a:t>Speaker Title</a:t>
            </a:r>
            <a:endParaRPr lang="en-US" dirty="0"/>
          </a:p>
        </p:txBody>
      </p:sp>
      <p:sp>
        <p:nvSpPr>
          <p:cNvPr id="23" name="Text Placeholder 20"/>
          <p:cNvSpPr>
            <a:spLocks noGrp="1"/>
          </p:cNvSpPr>
          <p:nvPr>
            <p:ph type="body" sz="quarter" idx="13" hasCustomPrompt="1"/>
          </p:nvPr>
        </p:nvSpPr>
        <p:spPr>
          <a:xfrm>
            <a:off x="240428" y="1508234"/>
            <a:ext cx="3887788" cy="229121"/>
          </a:xfrm>
          <a:prstGeom prst="rect">
            <a:avLst/>
          </a:prstGeom>
        </p:spPr>
        <p:txBody>
          <a:bodyPr vert="horz">
            <a:normAutofit/>
          </a:bodyPr>
          <a:lstStyle>
            <a:lvl1pPr marL="0" indent="0">
              <a:buNone/>
              <a:defRPr sz="1400" b="1" baseline="0">
                <a:solidFill>
                  <a:srgbClr val="236192"/>
                </a:solidFill>
              </a:defRPr>
            </a:lvl1pPr>
          </a:lstStyle>
          <a:p>
            <a:pPr lvl="0"/>
            <a:r>
              <a:rPr lang="en-US" dirty="0" smtClean="0"/>
              <a:t>Speaker Contact</a:t>
            </a:r>
            <a:endParaRPr lang="en-US" dirty="0"/>
          </a:p>
        </p:txBody>
      </p:sp>
      <p:pic>
        <p:nvPicPr>
          <p:cNvPr id="10"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0" descr="ppt-because-pattern.psd"/>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546829" y="1"/>
            <a:ext cx="4597172" cy="4387999"/>
          </a:xfrm>
          <a:prstGeom prst="rect">
            <a:avLst/>
          </a:prstGeom>
        </p:spPr>
      </p:pic>
    </p:spTree>
    <p:extLst>
      <p:ext uri="{BB962C8B-B14F-4D97-AF65-F5344CB8AC3E}">
        <p14:creationId xmlns:p14="http://schemas.microsoft.com/office/powerpoint/2010/main" val="1401081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 2">
    <p:spTree>
      <p:nvGrpSpPr>
        <p:cNvPr id="1" name=""/>
        <p:cNvGrpSpPr/>
        <p:nvPr/>
      </p:nvGrpSpPr>
      <p:grpSpPr>
        <a:xfrm>
          <a:off x="0" y="0"/>
          <a:ext cx="0" cy="0"/>
          <a:chOff x="0" y="0"/>
          <a:chExt cx="0" cy="0"/>
        </a:xfrm>
      </p:grpSpPr>
      <p:sp>
        <p:nvSpPr>
          <p:cNvPr id="7" name="Rectangle 6"/>
          <p:cNvSpPr/>
          <p:nvPr userDrawn="1"/>
        </p:nvSpPr>
        <p:spPr>
          <a:xfrm rot="16200000">
            <a:off x="477189" y="3861998"/>
            <a:ext cx="607721" cy="2921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0" name="TextBox 8"/>
          <p:cNvSpPr txBox="1">
            <a:spLocks noChangeArrowheads="1"/>
          </p:cNvSpPr>
          <p:nvPr userDrawn="1"/>
        </p:nvSpPr>
        <p:spPr bwMode="auto">
          <a:xfrm>
            <a:off x="5924930" y="3701654"/>
            <a:ext cx="422275"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600" dirty="0">
                <a:solidFill>
                  <a:schemeClr val="bg1"/>
                </a:solidFill>
              </a:rPr>
              <a:t>SM</a:t>
            </a:r>
          </a:p>
        </p:txBody>
      </p:sp>
      <p:sp>
        <p:nvSpPr>
          <p:cNvPr id="11" name="Rectangle 10"/>
          <p:cNvSpPr/>
          <p:nvPr userDrawn="1"/>
        </p:nvSpPr>
        <p:spPr>
          <a:xfrm>
            <a:off x="0" y="3704187"/>
            <a:ext cx="635000" cy="607721"/>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2" name="Text Placeholder 18"/>
          <p:cNvSpPr>
            <a:spLocks noGrp="1"/>
          </p:cNvSpPr>
          <p:nvPr>
            <p:ph type="body" sz="quarter" idx="10" hasCustomPrompt="1"/>
          </p:nvPr>
        </p:nvSpPr>
        <p:spPr>
          <a:xfrm>
            <a:off x="731839" y="831455"/>
            <a:ext cx="4180696" cy="1400383"/>
          </a:xfrm>
          <a:prstGeom prst="rect">
            <a:avLst/>
          </a:prstGeom>
          <a:ln w="101600" cmpd="sng">
            <a:solidFill>
              <a:srgbClr val="236192"/>
            </a:solidFill>
            <a:miter lim="800000"/>
          </a:ln>
        </p:spPr>
        <p:txBody>
          <a:bodyPr vert="horz" wrap="none" lIns="548640" tIns="274320" rIns="457200" bIns="274320">
            <a:spAutoFit/>
          </a:bodyPr>
          <a:lstStyle>
            <a:lvl1pPr marL="0" indent="0" algn="l">
              <a:spcBef>
                <a:spcPts val="0"/>
              </a:spcBef>
              <a:buNone/>
              <a:defRPr sz="5500" b="1" baseline="0">
                <a:ln w="0" cmpd="sng">
                  <a:noFill/>
                </a:ln>
                <a:solidFill>
                  <a:srgbClr val="236192"/>
                </a:solidFill>
              </a:defRPr>
            </a:lvl1pPr>
          </a:lstStyle>
          <a:p>
            <a:pPr lvl="0"/>
            <a:r>
              <a:rPr lang="en-US" dirty="0" smtClean="0"/>
              <a:t>Text Here</a:t>
            </a:r>
            <a:endParaRPr lang="en-US" dirty="0"/>
          </a:p>
        </p:txBody>
      </p:sp>
      <p:sp>
        <p:nvSpPr>
          <p:cNvPr id="13" name="Text Placeholder 20"/>
          <p:cNvSpPr>
            <a:spLocks noGrp="1"/>
          </p:cNvSpPr>
          <p:nvPr>
            <p:ph type="body" sz="quarter" idx="11" hasCustomPrompt="1"/>
          </p:nvPr>
        </p:nvSpPr>
        <p:spPr>
          <a:xfrm>
            <a:off x="698251" y="2397542"/>
            <a:ext cx="3887788" cy="304289"/>
          </a:xfrm>
          <a:prstGeom prst="rect">
            <a:avLst/>
          </a:prstGeom>
        </p:spPr>
        <p:txBody>
          <a:bodyPr vert="horz">
            <a:normAutofit/>
          </a:bodyPr>
          <a:lstStyle>
            <a:lvl1pPr marL="0" indent="0">
              <a:buNone/>
              <a:defRPr sz="1800" b="1" baseline="0">
                <a:solidFill>
                  <a:srgbClr val="000000"/>
                </a:solidFill>
              </a:defRPr>
            </a:lvl1pPr>
          </a:lstStyle>
          <a:p>
            <a:pPr lvl="0"/>
            <a:r>
              <a:rPr lang="en-US" dirty="0" smtClean="0"/>
              <a:t>Speaker Name</a:t>
            </a:r>
            <a:endParaRPr lang="en-US" dirty="0"/>
          </a:p>
        </p:txBody>
      </p:sp>
      <p:sp>
        <p:nvSpPr>
          <p:cNvPr id="14" name="Text Placeholder 20"/>
          <p:cNvSpPr>
            <a:spLocks noGrp="1"/>
          </p:cNvSpPr>
          <p:nvPr>
            <p:ph type="body" sz="quarter" idx="12" hasCustomPrompt="1"/>
          </p:nvPr>
        </p:nvSpPr>
        <p:spPr>
          <a:xfrm>
            <a:off x="698064" y="2688127"/>
            <a:ext cx="3887788" cy="269270"/>
          </a:xfrm>
          <a:prstGeom prst="rect">
            <a:avLst/>
          </a:prstGeom>
        </p:spPr>
        <p:txBody>
          <a:bodyPr vert="horz">
            <a:normAutofit/>
          </a:bodyPr>
          <a:lstStyle>
            <a:lvl1pPr marL="0" indent="0">
              <a:buNone/>
              <a:defRPr sz="1400" b="0" baseline="0">
                <a:solidFill>
                  <a:srgbClr val="000000"/>
                </a:solidFill>
              </a:defRPr>
            </a:lvl1pPr>
          </a:lstStyle>
          <a:p>
            <a:pPr lvl="0"/>
            <a:r>
              <a:rPr lang="en-US" dirty="0" smtClean="0"/>
              <a:t>Speaker Title</a:t>
            </a:r>
            <a:endParaRPr lang="en-US" dirty="0"/>
          </a:p>
        </p:txBody>
      </p:sp>
      <p:sp>
        <p:nvSpPr>
          <p:cNvPr id="15" name="Text Placeholder 20"/>
          <p:cNvSpPr>
            <a:spLocks noGrp="1"/>
          </p:cNvSpPr>
          <p:nvPr>
            <p:ph type="body" sz="quarter" idx="13" hasCustomPrompt="1"/>
          </p:nvPr>
        </p:nvSpPr>
        <p:spPr>
          <a:xfrm>
            <a:off x="698064" y="2957399"/>
            <a:ext cx="3887788" cy="229121"/>
          </a:xfrm>
          <a:prstGeom prst="rect">
            <a:avLst/>
          </a:prstGeom>
        </p:spPr>
        <p:txBody>
          <a:bodyPr vert="horz">
            <a:normAutofit/>
          </a:bodyPr>
          <a:lstStyle>
            <a:lvl1pPr marL="0" indent="0">
              <a:buNone/>
              <a:defRPr sz="1400" b="1" baseline="0">
                <a:solidFill>
                  <a:schemeClr val="accent2"/>
                </a:solidFill>
              </a:defRPr>
            </a:lvl1pPr>
          </a:lstStyle>
          <a:p>
            <a:pPr lvl="0"/>
            <a:r>
              <a:rPr lang="en-US" dirty="0" smtClean="0"/>
              <a:t>Speaker Contact</a:t>
            </a:r>
            <a:endParaRPr lang="en-US" dirty="0"/>
          </a:p>
        </p:txBody>
      </p:sp>
      <p:sp>
        <p:nvSpPr>
          <p:cNvPr id="18" name="Text Placeholder 16"/>
          <p:cNvSpPr>
            <a:spLocks noGrp="1"/>
          </p:cNvSpPr>
          <p:nvPr>
            <p:ph type="body" sz="quarter" idx="14" hasCustomPrompt="1"/>
          </p:nvPr>
        </p:nvSpPr>
        <p:spPr>
          <a:xfrm>
            <a:off x="1" y="312442"/>
            <a:ext cx="3679825" cy="566309"/>
          </a:xfrm>
          <a:prstGeom prst="rect">
            <a:avLst/>
          </a:prstGeom>
          <a:solidFill>
            <a:srgbClr val="236192"/>
          </a:solidFill>
        </p:spPr>
        <p:txBody>
          <a:bodyPr vert="horz" wrap="square" lIns="640080" tIns="91440" bIns="164592">
            <a:spAutoFit/>
          </a:bodyPr>
          <a:lstStyle>
            <a:lvl1pPr marL="0" indent="0">
              <a:buNone/>
              <a:defRPr sz="2000" baseline="0">
                <a:solidFill>
                  <a:schemeClr val="bg1"/>
                </a:solidFill>
              </a:defRPr>
            </a:lvl1pPr>
          </a:lstStyle>
          <a:p>
            <a:pPr lvl="0"/>
            <a:r>
              <a:rPr lang="en-US" dirty="0" smtClean="0"/>
              <a:t>Event Title</a:t>
            </a:r>
            <a:endParaRPr lang="en-US" dirty="0"/>
          </a:p>
        </p:txBody>
      </p:sp>
      <p:pic>
        <p:nvPicPr>
          <p:cNvPr id="16" name="Picture 15" descr="ppt-because-tag.psd"/>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27100" y="3704187"/>
            <a:ext cx="8216894" cy="607721"/>
          </a:xfrm>
          <a:prstGeom prst="rect">
            <a:avLst/>
          </a:prstGeom>
        </p:spPr>
      </p:pic>
      <p:pic>
        <p:nvPicPr>
          <p:cNvPr id="17" name="Picture 26" descr="OCLC_H_PMS.eps"/>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2594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34976" y="110729"/>
            <a:ext cx="6989763" cy="963215"/>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720726" y="1452563"/>
            <a:ext cx="3775075" cy="3151585"/>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452563"/>
            <a:ext cx="3775075" cy="3151585"/>
          </a:xfrm>
          <a:prstGeom prst="rect">
            <a:avLst/>
          </a:prstGeo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33599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1" y="1493044"/>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smtClean="0"/>
          </a:p>
          <a:p>
            <a:endParaRPr lang="en-US" dirty="0" smtClean="0"/>
          </a:p>
          <a:p>
            <a:endParaRPr lang="en-US" dirty="0" smtClean="0"/>
          </a:p>
          <a:p>
            <a:r>
              <a:rPr lang="en-US" dirty="0" smtClean="0"/>
              <a:t>Place Speaker </a:t>
            </a:r>
            <a:br>
              <a:rPr lang="en-US" dirty="0" smtClean="0"/>
            </a:br>
            <a:r>
              <a:rPr lang="en-US" dirty="0" smtClean="0"/>
              <a:t>Photo Here</a:t>
            </a:r>
            <a:endParaRPr lang="en-US" dirty="0"/>
          </a:p>
        </p:txBody>
      </p:sp>
      <p:sp>
        <p:nvSpPr>
          <p:cNvPr id="5" name="Rectangle 4"/>
          <p:cNvSpPr/>
          <p:nvPr userDrawn="1"/>
        </p:nvSpPr>
        <p:spPr>
          <a:xfrm rot="5400000">
            <a:off x="-524273" y="2014936"/>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3" name="Text Placeholder 12"/>
          <p:cNvSpPr>
            <a:spLocks noGrp="1"/>
          </p:cNvSpPr>
          <p:nvPr>
            <p:ph type="body" sz="quarter" idx="12" hasCustomPrompt="1"/>
          </p:nvPr>
        </p:nvSpPr>
        <p:spPr>
          <a:xfrm>
            <a:off x="3416308" y="2073399"/>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smtClean="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2712528"/>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1490664"/>
            <a:ext cx="5727700" cy="488156"/>
          </a:xfrm>
          <a:prstGeom prst="rect">
            <a:avLst/>
          </a:prstGeom>
        </p:spPr>
        <p:txBody>
          <a:bodyPr vert="horz"/>
          <a:lstStyle>
            <a:lvl1pPr marL="0" indent="0">
              <a:buNone/>
              <a:defRPr sz="3600" b="1" baseline="0">
                <a:solidFill>
                  <a:srgbClr val="236192"/>
                </a:solidFill>
              </a:defRPr>
            </a:lvl1pPr>
          </a:lstStyle>
          <a:p>
            <a:pPr lvl="0"/>
            <a:r>
              <a:rPr lang="en-US" dirty="0" smtClean="0"/>
              <a:t>Speaker Name</a:t>
            </a:r>
            <a:endParaRPr lang="en-US" dirty="0"/>
          </a:p>
        </p:txBody>
      </p:sp>
      <p:sp>
        <p:nvSpPr>
          <p:cNvPr id="10" name="Text Placeholder 14"/>
          <p:cNvSpPr>
            <a:spLocks noGrp="1"/>
          </p:cNvSpPr>
          <p:nvPr>
            <p:ph type="body" sz="quarter" idx="15" hasCustomPrompt="1"/>
          </p:nvPr>
        </p:nvSpPr>
        <p:spPr>
          <a:xfrm>
            <a:off x="882651" y="1493043"/>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smtClean="0"/>
              <a:t>     </a:t>
            </a:r>
          </a:p>
          <a:p>
            <a:pPr lvl="0"/>
            <a:endParaRPr lang="en-US" dirty="0" smtClean="0"/>
          </a:p>
          <a:p>
            <a:pPr lvl="0"/>
            <a:r>
              <a:rPr lang="en-US" dirty="0" smtClean="0"/>
              <a:t> </a:t>
            </a:r>
          </a:p>
          <a:p>
            <a:pPr lvl="0"/>
            <a:r>
              <a:rPr lang="en-US" dirty="0" smtClean="0"/>
              <a:t> </a:t>
            </a:r>
          </a:p>
          <a:p>
            <a:pPr lvl="0"/>
            <a:r>
              <a:rPr lang="en-US" dirty="0" smtClean="0"/>
              <a:t> </a:t>
            </a:r>
          </a:p>
          <a:p>
            <a:pPr lvl="0"/>
            <a:endParaRPr lang="en-US" dirty="0"/>
          </a:p>
        </p:txBody>
      </p:sp>
    </p:spTree>
    <p:extLst>
      <p:ext uri="{BB962C8B-B14F-4D97-AF65-F5344CB8AC3E}">
        <p14:creationId xmlns:p14="http://schemas.microsoft.com/office/powerpoint/2010/main" val="821481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peaker Intro">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82651" y="413183"/>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smtClean="0"/>
          </a:p>
          <a:p>
            <a:endParaRPr lang="en-US" dirty="0" smtClean="0"/>
          </a:p>
          <a:p>
            <a:endParaRPr lang="en-US" dirty="0" smtClean="0"/>
          </a:p>
          <a:p>
            <a:r>
              <a:rPr lang="en-US" dirty="0" smtClean="0"/>
              <a:t>Place Speaker </a:t>
            </a:r>
            <a:br>
              <a:rPr lang="en-US" dirty="0" smtClean="0"/>
            </a:br>
            <a:r>
              <a:rPr lang="en-US" dirty="0" smtClean="0"/>
              <a:t>Photo Here</a:t>
            </a:r>
            <a:endParaRPr lang="en-US" dirty="0"/>
          </a:p>
        </p:txBody>
      </p:sp>
      <p:sp>
        <p:nvSpPr>
          <p:cNvPr id="5" name="Rectangle 4"/>
          <p:cNvSpPr/>
          <p:nvPr userDrawn="1"/>
        </p:nvSpPr>
        <p:spPr>
          <a:xfrm rot="5400000">
            <a:off x="-524273" y="935075"/>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3" name="Text Placeholder 12"/>
          <p:cNvSpPr>
            <a:spLocks noGrp="1"/>
          </p:cNvSpPr>
          <p:nvPr>
            <p:ph type="body" sz="quarter" idx="12" hasCustomPrompt="1"/>
          </p:nvPr>
        </p:nvSpPr>
        <p:spPr>
          <a:xfrm>
            <a:off x="3416308" y="993538"/>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smtClean="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7" name="Straight Connector 16"/>
          <p:cNvCxnSpPr/>
          <p:nvPr userDrawn="1"/>
        </p:nvCxnSpPr>
        <p:spPr>
          <a:xfrm>
            <a:off x="3416300" y="1632667"/>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3" name="Text Placeholder 2"/>
          <p:cNvSpPr>
            <a:spLocks noGrp="1"/>
          </p:cNvSpPr>
          <p:nvPr>
            <p:ph type="body" sz="quarter" idx="13" hasCustomPrompt="1"/>
          </p:nvPr>
        </p:nvSpPr>
        <p:spPr>
          <a:xfrm>
            <a:off x="3416300" y="410803"/>
            <a:ext cx="5727700" cy="488156"/>
          </a:xfrm>
          <a:prstGeom prst="rect">
            <a:avLst/>
          </a:prstGeom>
        </p:spPr>
        <p:txBody>
          <a:bodyPr vert="horz"/>
          <a:lstStyle>
            <a:lvl1pPr marL="0" indent="0">
              <a:buNone/>
              <a:defRPr sz="3600" b="1" baseline="0">
                <a:solidFill>
                  <a:srgbClr val="236192"/>
                </a:solidFill>
              </a:defRPr>
            </a:lvl1pPr>
          </a:lstStyle>
          <a:p>
            <a:pPr lvl="0"/>
            <a:r>
              <a:rPr lang="en-US" dirty="0" smtClean="0"/>
              <a:t>Speaker Name</a:t>
            </a:r>
            <a:endParaRPr lang="en-US" dirty="0"/>
          </a:p>
        </p:txBody>
      </p:sp>
      <p:sp>
        <p:nvSpPr>
          <p:cNvPr id="10" name="Text Placeholder 14"/>
          <p:cNvSpPr>
            <a:spLocks noGrp="1"/>
          </p:cNvSpPr>
          <p:nvPr>
            <p:ph type="body" sz="quarter" idx="15" hasCustomPrompt="1"/>
          </p:nvPr>
        </p:nvSpPr>
        <p:spPr>
          <a:xfrm>
            <a:off x="882651" y="413182"/>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smtClean="0"/>
              <a:t>     </a:t>
            </a:r>
          </a:p>
          <a:p>
            <a:pPr lvl="0"/>
            <a:endParaRPr lang="en-US" dirty="0" smtClean="0"/>
          </a:p>
          <a:p>
            <a:pPr lvl="0"/>
            <a:r>
              <a:rPr lang="en-US" dirty="0" smtClean="0"/>
              <a:t> </a:t>
            </a:r>
          </a:p>
          <a:p>
            <a:pPr lvl="0"/>
            <a:r>
              <a:rPr lang="en-US" dirty="0" smtClean="0"/>
              <a:t> </a:t>
            </a:r>
          </a:p>
          <a:p>
            <a:pPr lvl="0"/>
            <a:r>
              <a:rPr lang="en-US" dirty="0" smtClean="0"/>
              <a:t> </a:t>
            </a:r>
          </a:p>
          <a:p>
            <a:pPr lvl="0"/>
            <a:endParaRPr lang="en-US" dirty="0"/>
          </a:p>
        </p:txBody>
      </p:sp>
      <p:sp>
        <p:nvSpPr>
          <p:cNvPr id="8" name="Picture Placeholder 8"/>
          <p:cNvSpPr>
            <a:spLocks noGrp="1"/>
          </p:cNvSpPr>
          <p:nvPr>
            <p:ph type="pic" sz="quarter" idx="16"/>
          </p:nvPr>
        </p:nvSpPr>
        <p:spPr>
          <a:xfrm>
            <a:off x="882651" y="2696332"/>
            <a:ext cx="2016125" cy="1928813"/>
          </a:xfrm>
          <a:prstGeom prst="rect">
            <a:avLst/>
          </a:prstGeom>
        </p:spPr>
        <p:txBody>
          <a:bodyPr vert="horz" anchor="t" anchorCtr="0"/>
          <a:lstStyle>
            <a:lvl1pPr marL="0" indent="0" algn="ctr">
              <a:spcBef>
                <a:spcPts val="0"/>
              </a:spcBef>
              <a:buNone/>
              <a:defRPr sz="1400" baseline="0">
                <a:solidFill>
                  <a:schemeClr val="tx1"/>
                </a:solidFill>
                <a:latin typeface="+mn-lt"/>
              </a:defRPr>
            </a:lvl1pPr>
          </a:lstStyle>
          <a:p>
            <a:endParaRPr lang="en-US" dirty="0" smtClean="0"/>
          </a:p>
          <a:p>
            <a:endParaRPr lang="en-US" dirty="0" smtClean="0"/>
          </a:p>
          <a:p>
            <a:endParaRPr lang="en-US" dirty="0" smtClean="0"/>
          </a:p>
          <a:p>
            <a:r>
              <a:rPr lang="en-US" dirty="0" smtClean="0"/>
              <a:t>Place Speaker </a:t>
            </a:r>
            <a:br>
              <a:rPr lang="en-US" dirty="0" smtClean="0"/>
            </a:br>
            <a:r>
              <a:rPr lang="en-US" dirty="0" smtClean="0"/>
              <a:t>Photo Here</a:t>
            </a:r>
            <a:endParaRPr lang="en-US" dirty="0"/>
          </a:p>
        </p:txBody>
      </p:sp>
      <p:sp>
        <p:nvSpPr>
          <p:cNvPr id="11" name="Rectangle 10"/>
          <p:cNvSpPr/>
          <p:nvPr userDrawn="1"/>
        </p:nvSpPr>
        <p:spPr>
          <a:xfrm rot="5400000">
            <a:off x="-524273" y="3218224"/>
            <a:ext cx="1931195" cy="88265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2" name="Text Placeholder 12"/>
          <p:cNvSpPr>
            <a:spLocks noGrp="1"/>
          </p:cNvSpPr>
          <p:nvPr>
            <p:ph type="body" sz="quarter" idx="17" hasCustomPrompt="1"/>
          </p:nvPr>
        </p:nvSpPr>
        <p:spPr>
          <a:xfrm>
            <a:off x="3416308" y="3276687"/>
            <a:ext cx="5727699" cy="639129"/>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 typeface="Arial"/>
              <a:buNone/>
              <a:tabLst/>
              <a:defRPr sz="2400" b="0" i="0"/>
            </a:lvl1pPr>
          </a:lstStyle>
          <a:p>
            <a:pPr marL="0" marR="0" lvl="0" indent="0" algn="l" defTabSz="457200" rtl="0" eaLnBrk="1" fontAlgn="auto" latinLnBrk="0" hangingPunct="1">
              <a:lnSpc>
                <a:spcPct val="100000"/>
              </a:lnSpc>
              <a:spcBef>
                <a:spcPct val="0"/>
              </a:spcBef>
              <a:spcAft>
                <a:spcPts val="0"/>
              </a:spcAft>
              <a:buClrTx/>
              <a:buSzTx/>
              <a:buFont typeface="Arial"/>
              <a:buNone/>
              <a:tabLst/>
              <a:defRPr/>
            </a:pPr>
            <a:r>
              <a:rPr kumimoji="0" lang="en-US" sz="2400" b="0" i="0" u="none" strike="noStrike" kern="1200" cap="none" spc="0" normalizeH="0" baseline="0" noProof="0" dirty="0" smtClean="0">
                <a:ln>
                  <a:noFill/>
                </a:ln>
                <a:solidFill>
                  <a:srgbClr val="000000">
                    <a:lumMod val="85000"/>
                    <a:lumOff val="15000"/>
                  </a:srgbClr>
                </a:solidFill>
                <a:effectLst/>
                <a:uLnTx/>
                <a:uFillTx/>
                <a:latin typeface="+mn-lt"/>
                <a:ea typeface="ＭＳ Ｐゴシック" charset="0"/>
                <a:cs typeface="Arial"/>
              </a:rPr>
              <a:t>Speaker Position, Speaker Title</a:t>
            </a:r>
          </a:p>
        </p:txBody>
      </p:sp>
      <p:cxnSp>
        <p:nvCxnSpPr>
          <p:cNvPr id="14" name="Straight Connector 13"/>
          <p:cNvCxnSpPr/>
          <p:nvPr userDrawn="1"/>
        </p:nvCxnSpPr>
        <p:spPr>
          <a:xfrm>
            <a:off x="3416300" y="3915816"/>
            <a:ext cx="5727700" cy="0"/>
          </a:xfrm>
          <a:prstGeom prst="line">
            <a:avLst/>
          </a:prstGeom>
          <a:ln w="19050"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5" name="Text Placeholder 2"/>
          <p:cNvSpPr>
            <a:spLocks noGrp="1"/>
          </p:cNvSpPr>
          <p:nvPr>
            <p:ph type="body" sz="quarter" idx="18" hasCustomPrompt="1"/>
          </p:nvPr>
        </p:nvSpPr>
        <p:spPr>
          <a:xfrm>
            <a:off x="3416300" y="2693952"/>
            <a:ext cx="5727700" cy="488156"/>
          </a:xfrm>
          <a:prstGeom prst="rect">
            <a:avLst/>
          </a:prstGeom>
        </p:spPr>
        <p:txBody>
          <a:bodyPr vert="horz"/>
          <a:lstStyle>
            <a:lvl1pPr marL="0" indent="0">
              <a:buNone/>
              <a:defRPr sz="3600" b="1" baseline="0">
                <a:solidFill>
                  <a:srgbClr val="236192"/>
                </a:solidFill>
              </a:defRPr>
            </a:lvl1pPr>
          </a:lstStyle>
          <a:p>
            <a:pPr lvl="0"/>
            <a:r>
              <a:rPr lang="en-US" dirty="0" smtClean="0"/>
              <a:t>Speaker Name</a:t>
            </a:r>
            <a:endParaRPr lang="en-US" dirty="0"/>
          </a:p>
        </p:txBody>
      </p:sp>
      <p:sp>
        <p:nvSpPr>
          <p:cNvPr id="16" name="Text Placeholder 14"/>
          <p:cNvSpPr>
            <a:spLocks noGrp="1"/>
          </p:cNvSpPr>
          <p:nvPr>
            <p:ph type="body" sz="quarter" idx="19" hasCustomPrompt="1"/>
          </p:nvPr>
        </p:nvSpPr>
        <p:spPr>
          <a:xfrm>
            <a:off x="882651" y="2696331"/>
            <a:ext cx="161925" cy="1928814"/>
          </a:xfrm>
          <a:prstGeom prst="rect">
            <a:avLst/>
          </a:prstGeom>
          <a:solidFill>
            <a:srgbClr val="236192">
              <a:alpha val="72000"/>
            </a:srgbClr>
          </a:solidFill>
          <a:ln>
            <a:noFill/>
          </a:ln>
        </p:spPr>
        <p:txBody>
          <a:bodyPr vert="horz"/>
          <a:lstStyle>
            <a:lvl1pPr marL="0" indent="0">
              <a:buNone/>
              <a:defRPr>
                <a:ln>
                  <a:noFill/>
                </a:ln>
                <a:solidFill>
                  <a:schemeClr val="accent1"/>
                </a:solidFill>
              </a:defRPr>
            </a:lvl1pPr>
          </a:lstStyle>
          <a:p>
            <a:pPr lvl="0"/>
            <a:r>
              <a:rPr lang="en-US" dirty="0" smtClean="0"/>
              <a:t>     </a:t>
            </a:r>
          </a:p>
          <a:p>
            <a:pPr lvl="0"/>
            <a:endParaRPr lang="en-US" dirty="0" smtClean="0"/>
          </a:p>
          <a:p>
            <a:pPr lvl="0"/>
            <a:r>
              <a:rPr lang="en-US" dirty="0" smtClean="0"/>
              <a:t> </a:t>
            </a:r>
          </a:p>
          <a:p>
            <a:pPr lvl="0"/>
            <a:r>
              <a:rPr lang="en-US" dirty="0" smtClean="0"/>
              <a:t> </a:t>
            </a:r>
          </a:p>
          <a:p>
            <a:pPr lvl="0"/>
            <a:r>
              <a:rPr lang="en-US" dirty="0" smtClean="0"/>
              <a:t> </a:t>
            </a:r>
          </a:p>
          <a:p>
            <a:pPr lvl="0"/>
            <a:endParaRPr lang="en-US" dirty="0"/>
          </a:p>
        </p:txBody>
      </p:sp>
    </p:spTree>
    <p:extLst>
      <p:ext uri="{BB962C8B-B14F-4D97-AF65-F5344CB8AC3E}">
        <p14:creationId xmlns:p14="http://schemas.microsoft.com/office/powerpoint/2010/main" val="555656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AFD7"/>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 Placeholder 8"/>
          <p:cNvSpPr>
            <a:spLocks noGrp="1"/>
          </p:cNvSpPr>
          <p:nvPr>
            <p:ph type="body" sz="quarter" idx="10" hasCustomPrompt="1"/>
          </p:nvPr>
        </p:nvSpPr>
        <p:spPr>
          <a:xfrm>
            <a:off x="315259" y="831061"/>
            <a:ext cx="8174038" cy="646331"/>
          </a:xfrm>
          <a:prstGeom prst="rect">
            <a:avLst/>
          </a:prstGeom>
          <a:ln w="28575" cmpd="sng">
            <a:solidFill>
              <a:srgbClr val="FFFFFF"/>
            </a:solidFill>
          </a:ln>
        </p:spPr>
        <p:txBody>
          <a:bodyPr vert="horz" lIns="274320" tIns="45720" rIns="274320" bIns="45720">
            <a:sp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600" b="1" i="0" cap="all" baseline="0">
                <a:solidFill>
                  <a:schemeClr val="bg1"/>
                </a:solidFil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600" b="1" dirty="0" smtClean="0">
                <a:solidFill>
                  <a:schemeClr val="bg1"/>
                </a:solidFill>
                <a:cs typeface="Arial" charset="0"/>
              </a:rPr>
              <a:t>NEW SECTION TITLE</a:t>
            </a:r>
          </a:p>
        </p:txBody>
      </p:sp>
      <p:sp>
        <p:nvSpPr>
          <p:cNvPr id="4" name="Text Placeholder 3"/>
          <p:cNvSpPr>
            <a:spLocks noGrp="1"/>
          </p:cNvSpPr>
          <p:nvPr>
            <p:ph type="body" sz="quarter" idx="11" hasCustomPrompt="1"/>
          </p:nvPr>
        </p:nvSpPr>
        <p:spPr>
          <a:xfrm>
            <a:off x="176213" y="638175"/>
            <a:ext cx="265112" cy="4505325"/>
          </a:xfrm>
          <a:prstGeom prst="rect">
            <a:avLst/>
          </a:prstGeom>
          <a:solidFill>
            <a:srgbClr val="00AFD7"/>
          </a:solidFill>
        </p:spPr>
        <p:txBody>
          <a:bodyPr vert="horz"/>
          <a:lstStyle>
            <a:lvl1pPr marL="0" indent="0">
              <a:buNone/>
              <a:defRPr baseline="0"/>
            </a:lvl1pPr>
          </a:lstStyle>
          <a:p>
            <a:pPr lvl="0"/>
            <a:r>
              <a:rPr lang="en-US" dirty="0" smtClean="0"/>
              <a:t>     </a:t>
            </a:r>
            <a:endParaRPr lang="en-US" dirty="0"/>
          </a:p>
        </p:txBody>
      </p:sp>
      <p:sp>
        <p:nvSpPr>
          <p:cNvPr id="12" name="Text Placeholder 3"/>
          <p:cNvSpPr>
            <a:spLocks noGrp="1"/>
          </p:cNvSpPr>
          <p:nvPr>
            <p:ph type="body" sz="quarter" idx="12" hasCustomPrompt="1"/>
          </p:nvPr>
        </p:nvSpPr>
        <p:spPr>
          <a:xfrm>
            <a:off x="8411956" y="638176"/>
            <a:ext cx="265112" cy="4074629"/>
          </a:xfrm>
          <a:prstGeom prst="rect">
            <a:avLst/>
          </a:prstGeom>
          <a:solidFill>
            <a:srgbClr val="00AFD7"/>
          </a:solidFill>
        </p:spPr>
        <p:txBody>
          <a:bodyPr vert="horz"/>
          <a:lstStyle>
            <a:lvl1pPr marL="0" indent="0">
              <a:buNone/>
              <a:defRPr baseline="0"/>
            </a:lvl1pPr>
          </a:lstStyle>
          <a:p>
            <a:pPr lvl="0"/>
            <a:r>
              <a:rPr lang="en-US" dirty="0" smtClean="0"/>
              <a:t>     </a:t>
            </a:r>
            <a:endParaRPr lang="en-US" dirty="0"/>
          </a:p>
        </p:txBody>
      </p:sp>
      <p:pic>
        <p:nvPicPr>
          <p:cNvPr id="7"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8884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Bullet">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4" name="Text Placeholder 3"/>
          <p:cNvSpPr>
            <a:spLocks noGrp="1"/>
          </p:cNvSpPr>
          <p:nvPr>
            <p:ph type="body" sz="quarter" idx="12" hasCustomPrompt="1"/>
          </p:nvPr>
        </p:nvSpPr>
        <p:spPr>
          <a:xfrm>
            <a:off x="340786" y="1029747"/>
            <a:ext cx="8439148" cy="3356378"/>
          </a:xfrm>
          <a:prstGeom prst="rect">
            <a:avLst/>
          </a:prstGeom>
        </p:spPr>
        <p:txBody>
          <a:bodyPr vert="horz"/>
          <a:lstStyle>
            <a:lvl1pPr marL="342900" indent="-342900">
              <a:buFont typeface="Arial"/>
              <a:buChar char="•"/>
              <a:defRPr sz="2400" baseline="0"/>
            </a:lvl1pPr>
          </a:lstStyle>
          <a:p>
            <a:pPr lvl="0"/>
            <a:r>
              <a:rPr lang="en-US" dirty="0" smtClean="0"/>
              <a:t>Click to add copy</a:t>
            </a:r>
            <a:endParaRPr lang="en-US" dirty="0"/>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dirty="0" smtClean="0"/>
              <a:t>Title of slide</a:t>
            </a:r>
            <a:endParaRPr lang="en-US" dirty="0"/>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6622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Heade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6" name="Text Placeholder 5"/>
          <p:cNvSpPr>
            <a:spLocks noGrp="1"/>
          </p:cNvSpPr>
          <p:nvPr>
            <p:ph type="body" sz="quarter" idx="13" hasCustomPrompt="1"/>
          </p:nvPr>
        </p:nvSpPr>
        <p:spPr>
          <a:xfrm>
            <a:off x="340786" y="343304"/>
            <a:ext cx="8439148" cy="686442"/>
          </a:xfrm>
          <a:prstGeom prst="rect">
            <a:avLst/>
          </a:prstGeom>
        </p:spPr>
        <p:txBody>
          <a:bodyPr vert="horz"/>
          <a:lstStyle>
            <a:lvl1pPr marL="0" indent="0">
              <a:buNone/>
              <a:defRPr sz="3600" b="1" baseline="0">
                <a:solidFill>
                  <a:schemeClr val="tx2"/>
                </a:solidFill>
              </a:defRPr>
            </a:lvl1pPr>
          </a:lstStyle>
          <a:p>
            <a:pPr lvl="0"/>
            <a:r>
              <a:rPr lang="en-US" dirty="0" smtClean="0"/>
              <a:t>Title of slide</a:t>
            </a:r>
            <a:endParaRPr lang="en-US" dirty="0"/>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5751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Bar">
    <p:spTree>
      <p:nvGrpSpPr>
        <p:cNvPr id="1" name=""/>
        <p:cNvGrpSpPr/>
        <p:nvPr/>
      </p:nvGrpSpPr>
      <p:grpSpPr>
        <a:xfrm>
          <a:off x="0" y="0"/>
          <a:ext cx="0" cy="0"/>
          <a:chOff x="0" y="0"/>
          <a:chExt cx="0" cy="0"/>
        </a:xfrm>
      </p:grpSpPr>
      <p:sp>
        <p:nvSpPr>
          <p:cNvPr id="18" name="Rectangle 17"/>
          <p:cNvSpPr/>
          <p:nvPr userDrawn="1"/>
        </p:nvSpPr>
        <p:spPr>
          <a:xfrm>
            <a:off x="0" y="4686300"/>
            <a:ext cx="2209800" cy="457200"/>
          </a:xfrm>
          <a:prstGeom prst="rect">
            <a:avLst/>
          </a:prstGeom>
          <a:solidFill>
            <a:srgbClr val="23619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19" name="Rectangle 18"/>
          <p:cNvSpPr/>
          <p:nvPr userDrawn="1"/>
        </p:nvSpPr>
        <p:spPr>
          <a:xfrm>
            <a:off x="2209800" y="4686300"/>
            <a:ext cx="1060450" cy="457200"/>
          </a:xfrm>
          <a:prstGeom prst="rect">
            <a:avLst/>
          </a:prstGeom>
          <a:solidFill>
            <a:srgbClr val="007DB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sp>
        <p:nvSpPr>
          <p:cNvPr id="20" name="Rectangle 19"/>
          <p:cNvSpPr/>
          <p:nvPr userDrawn="1"/>
        </p:nvSpPr>
        <p:spPr>
          <a:xfrm>
            <a:off x="3270250" y="4686300"/>
            <a:ext cx="5873750" cy="457200"/>
          </a:xfrm>
          <a:prstGeom prst="rect">
            <a:avLst/>
          </a:prstGeom>
          <a:solidFill>
            <a:srgbClr val="00AFD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3D527F"/>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2989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Blank">
    <p:spTree>
      <p:nvGrpSpPr>
        <p:cNvPr id="1" name=""/>
        <p:cNvGrpSpPr/>
        <p:nvPr/>
      </p:nvGrpSpPr>
      <p:grpSpPr>
        <a:xfrm>
          <a:off x="0" y="0"/>
          <a:ext cx="0" cy="0"/>
          <a:chOff x="0" y="0"/>
          <a:chExt cx="0" cy="0"/>
        </a:xfrm>
      </p:grpSpPr>
      <p:pic>
        <p:nvPicPr>
          <p:cNvPr id="3" name="Picture 26" descr="OCLC_H_PMS.ep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236924" y="4760706"/>
            <a:ext cx="723437" cy="2406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5517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page imag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1"/>
            <a:ext cx="9144000" cy="5143500"/>
          </a:xfrm>
          <a:prstGeom prst="rect">
            <a:avLst/>
          </a:prstGeom>
        </p:spPr>
        <p:txBody>
          <a:bodyPr vert="horz" anchor="ctr"/>
          <a:lstStyle>
            <a:lvl1pPr marL="0" indent="0" algn="l">
              <a:buNone/>
              <a:defRPr sz="1900" baseline="0">
                <a:sym typeface="Wingdings"/>
              </a:defRPr>
            </a:lvl1pPr>
            <a:lvl2pPr marL="457200" indent="0">
              <a:buNone/>
              <a:defRPr sz="2400"/>
            </a:lvl2pPr>
          </a:lstStyle>
          <a:p>
            <a:pPr lvl="1"/>
            <a:r>
              <a:rPr lang="en-US" dirty="0" smtClean="0"/>
              <a:t>Drag and drop photo here</a:t>
            </a:r>
            <a:endParaRPr lang="en-US" dirty="0"/>
          </a:p>
        </p:txBody>
      </p:sp>
      <p:sp>
        <p:nvSpPr>
          <p:cNvPr id="15" name="Text Placeholder 14"/>
          <p:cNvSpPr>
            <a:spLocks noGrp="1"/>
          </p:cNvSpPr>
          <p:nvPr>
            <p:ph type="body" sz="quarter" idx="13" hasCustomPrompt="1"/>
          </p:nvPr>
        </p:nvSpPr>
        <p:spPr>
          <a:xfrm>
            <a:off x="7583491" y="-15479"/>
            <a:ext cx="433387" cy="5174457"/>
          </a:xfrm>
          <a:prstGeom prst="rect">
            <a:avLst/>
          </a:prstGeom>
          <a:solidFill>
            <a:schemeClr val="accent1">
              <a:alpha val="78000"/>
            </a:schemeClr>
          </a:solidFill>
        </p:spPr>
        <p:txBody>
          <a:bodyPr vert="horz"/>
          <a:lstStyle>
            <a:lvl1pPr marL="0" indent="0">
              <a:buNone/>
              <a:defRPr>
                <a:solidFill>
                  <a:schemeClr val="accent1"/>
                </a:solidFill>
              </a:defRPr>
            </a:lvl1pPr>
          </a:lstStyle>
          <a:p>
            <a:pPr lvl="0"/>
            <a:r>
              <a:rPr lang="en-US" dirty="0" smtClean="0"/>
              <a:t>     </a:t>
            </a:r>
          </a:p>
          <a:p>
            <a:pPr lvl="0"/>
            <a:endParaRPr lang="en-US" dirty="0" smtClean="0"/>
          </a:p>
          <a:p>
            <a:pPr lvl="0"/>
            <a:r>
              <a:rPr lang="en-US" dirty="0" smtClean="0"/>
              <a:t> </a:t>
            </a:r>
          </a:p>
          <a:p>
            <a:pPr lvl="0"/>
            <a:r>
              <a:rPr lang="en-US" dirty="0" smtClean="0"/>
              <a:t> </a:t>
            </a:r>
          </a:p>
          <a:p>
            <a:pPr lvl="0"/>
            <a:r>
              <a:rPr lang="en-US" dirty="0" smtClean="0"/>
              <a:t> </a:t>
            </a:r>
          </a:p>
          <a:p>
            <a:pPr lvl="0"/>
            <a:endParaRPr lang="en-US" dirty="0"/>
          </a:p>
        </p:txBody>
      </p:sp>
      <p:sp>
        <p:nvSpPr>
          <p:cNvPr id="16" name="Text Placeholder 14"/>
          <p:cNvSpPr>
            <a:spLocks noGrp="1"/>
          </p:cNvSpPr>
          <p:nvPr>
            <p:ph type="body" sz="quarter" idx="14" hasCustomPrompt="1"/>
          </p:nvPr>
        </p:nvSpPr>
        <p:spPr>
          <a:xfrm>
            <a:off x="8016878" y="-15479"/>
            <a:ext cx="1127125" cy="5174457"/>
          </a:xfrm>
          <a:prstGeom prst="rect">
            <a:avLst/>
          </a:prstGeom>
          <a:solidFill>
            <a:schemeClr val="accent1"/>
          </a:solidFill>
        </p:spPr>
        <p:txBody>
          <a:bodyPr vert="horz"/>
          <a:lstStyle>
            <a:lvl1pPr marL="0" indent="0">
              <a:buNone/>
              <a:defRPr>
                <a:solidFill>
                  <a:schemeClr val="accent1"/>
                </a:solidFill>
              </a:defRPr>
            </a:lvl1pPr>
          </a:lstStyle>
          <a:p>
            <a:pPr lvl="0"/>
            <a:r>
              <a:rPr lang="en-US" dirty="0" smtClean="0"/>
              <a:t> </a:t>
            </a:r>
          </a:p>
          <a:p>
            <a:pPr lvl="0"/>
            <a:r>
              <a:rPr lang="en-US" dirty="0" smtClean="0"/>
              <a:t> </a:t>
            </a:r>
          </a:p>
          <a:p>
            <a:pPr lvl="0"/>
            <a:r>
              <a:rPr lang="en-US" dirty="0" smtClean="0"/>
              <a:t> </a:t>
            </a:r>
          </a:p>
          <a:p>
            <a:pPr lvl="0"/>
            <a:r>
              <a:rPr lang="en-US" dirty="0" smtClean="0"/>
              <a:t> </a:t>
            </a:r>
          </a:p>
          <a:p>
            <a:pPr lvl="0"/>
            <a:r>
              <a:rPr lang="en-US" dirty="0" smtClean="0"/>
              <a:t> </a:t>
            </a:r>
          </a:p>
        </p:txBody>
      </p:sp>
      <p:sp>
        <p:nvSpPr>
          <p:cNvPr id="11" name="Text Placeholder 10"/>
          <p:cNvSpPr>
            <a:spLocks noGrp="1"/>
          </p:cNvSpPr>
          <p:nvPr>
            <p:ph type="body" sz="quarter" idx="11" hasCustomPrompt="1"/>
          </p:nvPr>
        </p:nvSpPr>
        <p:spPr>
          <a:xfrm>
            <a:off x="-14111" y="3748282"/>
            <a:ext cx="6153150" cy="715580"/>
          </a:xfrm>
          <a:prstGeom prst="rect">
            <a:avLst/>
          </a:prstGeom>
          <a:solidFill>
            <a:schemeClr val="bg1"/>
          </a:solidFill>
        </p:spPr>
        <p:txBody>
          <a:bodyPr vert="horz" lIns="640080"/>
          <a:lstStyle>
            <a:lvl1pPr marL="0" indent="0">
              <a:buNone/>
              <a:defRPr sz="2400" b="1" baseline="0">
                <a:solidFill>
                  <a:srgbClr val="236192"/>
                </a:solidFill>
              </a:defRPr>
            </a:lvl1pPr>
          </a:lstStyle>
          <a:p>
            <a:pPr lvl="0"/>
            <a:r>
              <a:rPr lang="en-US" dirty="0" smtClean="0"/>
              <a:t>Persons Name</a:t>
            </a:r>
            <a:endParaRPr lang="en-US" dirty="0"/>
          </a:p>
        </p:txBody>
      </p:sp>
      <p:sp>
        <p:nvSpPr>
          <p:cNvPr id="12" name="Text Placeholder 10"/>
          <p:cNvSpPr>
            <a:spLocks noGrp="1"/>
          </p:cNvSpPr>
          <p:nvPr>
            <p:ph type="body" sz="quarter" idx="12" hasCustomPrompt="1"/>
          </p:nvPr>
        </p:nvSpPr>
        <p:spPr>
          <a:xfrm>
            <a:off x="534917" y="4085464"/>
            <a:ext cx="5610225" cy="264319"/>
          </a:xfrm>
          <a:prstGeom prst="rect">
            <a:avLst/>
          </a:prstGeom>
        </p:spPr>
        <p:txBody>
          <a:bodyPr vert="horz"/>
          <a:lstStyle>
            <a:lvl1pPr marL="0" indent="0">
              <a:buNone/>
              <a:defRPr sz="1800" b="0" baseline="0">
                <a:solidFill>
                  <a:schemeClr val="tx1"/>
                </a:solidFill>
              </a:defRPr>
            </a:lvl1pPr>
          </a:lstStyle>
          <a:p>
            <a:pPr lvl="0"/>
            <a:r>
              <a:rPr lang="en-US" dirty="0" smtClean="0"/>
              <a:t>Persons Title</a:t>
            </a:r>
            <a:endParaRPr lang="en-US" dirty="0"/>
          </a:p>
        </p:txBody>
      </p:sp>
      <p:pic>
        <p:nvPicPr>
          <p:cNvPr id="8"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10054" y="4817244"/>
            <a:ext cx="687170" cy="2187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0550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552231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www.oclc.org/bibformats/en/input.html"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hyperlink" Target="http://www.ala.org/ala/mgrps/divs/alcts/resources/org/cat/differences07.pdf"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9.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hyperlink" Target="http://www.ala.org/ala/mgrps/divs/alcts/resources/org/cat/differences07.pdf" TargetMode="External"/><Relationship Id="rId5" Type="http://schemas.openxmlformats.org/officeDocument/2006/relationships/hyperlink" Target="http://www.oclc.org/bibformats/en/input.html" TargetMode="External"/><Relationship Id="rId4" Type="http://schemas.openxmlformats.org/officeDocument/2006/relationships/hyperlink" Target="mailto:askqc@oclc.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Placeholder 34"/>
          <p:cNvSpPr>
            <a:spLocks noGrp="1"/>
          </p:cNvSpPr>
          <p:nvPr>
            <p:ph type="body" sz="quarter" idx="12"/>
          </p:nvPr>
        </p:nvSpPr>
        <p:spPr>
          <a:xfrm>
            <a:off x="2" y="1045182"/>
            <a:ext cx="5277342" cy="1061829"/>
          </a:xfrm>
        </p:spPr>
        <p:txBody>
          <a:bodyPr/>
          <a:lstStyle/>
          <a:p>
            <a:r>
              <a:rPr lang="en-US" dirty="0" smtClean="0"/>
              <a:t>ALA Midwinter • 8-12 January 2016</a:t>
            </a:r>
          </a:p>
          <a:p>
            <a:r>
              <a:rPr lang="en-US" dirty="0" smtClean="0"/>
              <a:t>Boston, Massachusetts</a:t>
            </a:r>
          </a:p>
          <a:p>
            <a:r>
              <a:rPr lang="en-US" dirty="0" smtClean="0"/>
              <a:t>MAGIRT Cataloging and Classification Committee</a:t>
            </a:r>
            <a:endParaRPr lang="en-US" dirty="0"/>
          </a:p>
        </p:txBody>
      </p:sp>
      <p:sp>
        <p:nvSpPr>
          <p:cNvPr id="36" name="Text Placeholder 35"/>
          <p:cNvSpPr>
            <a:spLocks noGrp="1"/>
          </p:cNvSpPr>
          <p:nvPr>
            <p:ph type="body" sz="quarter" idx="16"/>
          </p:nvPr>
        </p:nvSpPr>
        <p:spPr>
          <a:xfrm>
            <a:off x="779470" y="2068398"/>
            <a:ext cx="8053634" cy="1284492"/>
          </a:xfrm>
        </p:spPr>
        <p:txBody>
          <a:bodyPr>
            <a:noAutofit/>
          </a:bodyPr>
          <a:lstStyle/>
          <a:p>
            <a:pPr algn="ctr"/>
            <a:r>
              <a:rPr lang="en-US" sz="2400" dirty="0"/>
              <a:t>Cataloging </a:t>
            </a:r>
            <a:r>
              <a:rPr lang="en-US" sz="2400" dirty="0" smtClean="0"/>
              <a:t>Maps Defensively:</a:t>
            </a:r>
          </a:p>
          <a:p>
            <a:pPr algn="ctr"/>
            <a:r>
              <a:rPr lang="en-US" sz="2400" dirty="0" smtClean="0"/>
              <a:t>“</a:t>
            </a:r>
            <a:r>
              <a:rPr lang="en-US" sz="2400" dirty="0"/>
              <a:t>When to Input a New Record” in the Age of DDR</a:t>
            </a:r>
          </a:p>
        </p:txBody>
      </p:sp>
      <p:sp>
        <p:nvSpPr>
          <p:cNvPr id="37" name="Text Placeholder 36"/>
          <p:cNvSpPr>
            <a:spLocks noGrp="1"/>
          </p:cNvSpPr>
          <p:nvPr>
            <p:ph type="body" sz="quarter" idx="17"/>
          </p:nvPr>
        </p:nvSpPr>
        <p:spPr>
          <a:xfrm>
            <a:off x="728694" y="3422960"/>
            <a:ext cx="1860270" cy="400110"/>
          </a:xfrm>
        </p:spPr>
        <p:txBody>
          <a:bodyPr/>
          <a:lstStyle/>
          <a:p>
            <a:r>
              <a:rPr lang="en-US" dirty="0" smtClean="0"/>
              <a:t>Jay Weitz</a:t>
            </a:r>
            <a:endParaRPr lang="en-US" dirty="0"/>
          </a:p>
        </p:txBody>
      </p:sp>
      <p:sp>
        <p:nvSpPr>
          <p:cNvPr id="38" name="Text Placeholder 37"/>
          <p:cNvSpPr>
            <a:spLocks noGrp="1"/>
          </p:cNvSpPr>
          <p:nvPr>
            <p:ph type="body" sz="quarter" idx="18"/>
          </p:nvPr>
        </p:nvSpPr>
        <p:spPr>
          <a:xfrm>
            <a:off x="728695" y="3912072"/>
            <a:ext cx="6513353" cy="683842"/>
          </a:xfrm>
        </p:spPr>
        <p:txBody>
          <a:bodyPr/>
          <a:lstStyle/>
          <a:p>
            <a:pPr marL="342900" indent="-342900">
              <a:lnSpc>
                <a:spcPct val="90000"/>
              </a:lnSpc>
            </a:pPr>
            <a:r>
              <a:rPr lang="en-US" sz="1800" dirty="0"/>
              <a:t>Senior Consulting Database Specialist</a:t>
            </a:r>
          </a:p>
          <a:p>
            <a:pPr marL="342900" indent="-342900">
              <a:lnSpc>
                <a:spcPct val="90000"/>
              </a:lnSpc>
            </a:pPr>
            <a:r>
              <a:rPr lang="en-US" sz="1800" dirty="0" smtClean="0"/>
              <a:t>Data Infrastructure and WorldCat </a:t>
            </a:r>
            <a:r>
              <a:rPr lang="en-US" sz="1800" dirty="0"/>
              <a:t>Quality Management, </a:t>
            </a:r>
            <a:r>
              <a:rPr lang="en-US" sz="1800" dirty="0" smtClean="0"/>
              <a:t>OCLC</a:t>
            </a:r>
            <a:endParaRPr lang="en-US" sz="1800" dirty="0"/>
          </a:p>
        </p:txBody>
      </p:sp>
    </p:spTree>
    <p:extLst>
      <p:ext uri="{BB962C8B-B14F-4D97-AF65-F5344CB8AC3E}">
        <p14:creationId xmlns:p14="http://schemas.microsoft.com/office/powerpoint/2010/main" val="686087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2528" y="914400"/>
            <a:ext cx="5003321" cy="4138322"/>
          </a:xfrm>
        </p:spPr>
        <p:txBody>
          <a:bodyPr/>
          <a:lstStyle/>
          <a:p>
            <a:pPr marL="0" indent="0">
              <a:buNone/>
            </a:pPr>
            <a:r>
              <a:rPr lang="en-US" sz="1300" dirty="0" smtClean="0"/>
              <a:t>110 2    Survey </a:t>
            </a:r>
            <a:r>
              <a:rPr lang="en-US" sz="1300" dirty="0"/>
              <a:t>of India.</a:t>
            </a:r>
          </a:p>
          <a:p>
            <a:pPr marL="0" indent="0">
              <a:buNone/>
            </a:pPr>
            <a:r>
              <a:rPr lang="en-US" sz="1300" dirty="0" smtClean="0"/>
              <a:t>245 10  Map </a:t>
            </a:r>
            <a:r>
              <a:rPr lang="en-US" sz="1300" dirty="0"/>
              <a:t>of Arabia and the Persian gulf / </a:t>
            </a:r>
            <a:r>
              <a:rPr lang="en-US" sz="1300" dirty="0" err="1"/>
              <a:t>ǂc</a:t>
            </a:r>
            <a:r>
              <a:rPr lang="en-US" sz="1300" dirty="0"/>
              <a:t> compiled by Capt. F.F. Hunter I.A., Survey of India </a:t>
            </a:r>
            <a:r>
              <a:rPr lang="en-US" sz="1300" dirty="0" smtClean="0"/>
              <a:t>1908.</a:t>
            </a:r>
          </a:p>
          <a:p>
            <a:pPr marL="0" indent="0">
              <a:buNone/>
            </a:pPr>
            <a:r>
              <a:rPr lang="en-US" sz="1300" b="1" dirty="0" smtClean="0">
                <a:solidFill>
                  <a:srgbClr val="FF0000"/>
                </a:solidFill>
              </a:rPr>
              <a:t>250     Uncorrected proof.</a:t>
            </a:r>
            <a:endParaRPr lang="en-US" sz="1300" b="1" dirty="0">
              <a:solidFill>
                <a:srgbClr val="FF0000"/>
              </a:solidFill>
            </a:endParaRPr>
          </a:p>
          <a:p>
            <a:pPr marL="0" indent="0">
              <a:buNone/>
            </a:pPr>
            <a:r>
              <a:rPr lang="en-US" sz="1300" dirty="0"/>
              <a:t>255 </a:t>
            </a:r>
            <a:r>
              <a:rPr lang="en-US" sz="1300" dirty="0" smtClean="0"/>
              <a:t>    </a:t>
            </a:r>
            <a:r>
              <a:rPr lang="en-US" sz="1300" dirty="0"/>
              <a:t>Scale [ca. 1:3,041,280 1 in. = 48 miles] not 1 in. = 32 miles.</a:t>
            </a:r>
          </a:p>
          <a:p>
            <a:pPr marL="0" indent="0">
              <a:buNone/>
            </a:pPr>
            <a:r>
              <a:rPr lang="en-US" sz="1300" dirty="0"/>
              <a:t>260 </a:t>
            </a:r>
            <a:r>
              <a:rPr lang="en-US" sz="1300" dirty="0" smtClean="0"/>
              <a:t>    </a:t>
            </a:r>
            <a:r>
              <a:rPr lang="en-US" sz="1300" dirty="0"/>
              <a:t>Calcutta : </a:t>
            </a:r>
            <a:r>
              <a:rPr lang="en-US" sz="1300" dirty="0" err="1"/>
              <a:t>ǂb</a:t>
            </a:r>
            <a:r>
              <a:rPr lang="en-US" sz="1300" dirty="0"/>
              <a:t> Survey of India, </a:t>
            </a:r>
            <a:r>
              <a:rPr lang="en-US" sz="1300" dirty="0" err="1"/>
              <a:t>ǂc</a:t>
            </a:r>
            <a:r>
              <a:rPr lang="en-US" sz="1300" dirty="0"/>
              <a:t> 1910.</a:t>
            </a:r>
          </a:p>
          <a:p>
            <a:pPr marL="0" indent="0">
              <a:buNone/>
            </a:pPr>
            <a:r>
              <a:rPr lang="en-US" sz="1300" dirty="0"/>
              <a:t>300  </a:t>
            </a:r>
            <a:r>
              <a:rPr lang="en-US" sz="1300" dirty="0" smtClean="0"/>
              <a:t>   1 </a:t>
            </a:r>
            <a:r>
              <a:rPr lang="en-US" sz="1300" dirty="0"/>
              <a:t>map on 2 sheets : </a:t>
            </a:r>
            <a:r>
              <a:rPr lang="en-US" sz="1300" dirty="0" err="1"/>
              <a:t>ǂb</a:t>
            </a:r>
            <a:r>
              <a:rPr lang="en-US" sz="1300" dirty="0"/>
              <a:t> color ; </a:t>
            </a:r>
            <a:r>
              <a:rPr lang="en-US" sz="1300" dirty="0" err="1"/>
              <a:t>ǂc</a:t>
            </a:r>
            <a:r>
              <a:rPr lang="en-US" sz="1300" dirty="0"/>
              <a:t> each sheet 95 x 68 cm</a:t>
            </a:r>
          </a:p>
          <a:p>
            <a:pPr marL="0" indent="0">
              <a:buNone/>
            </a:pPr>
            <a:r>
              <a:rPr lang="en-US" sz="1300" dirty="0" smtClean="0"/>
              <a:t>500  </a:t>
            </a:r>
            <a:r>
              <a:rPr lang="en-US" sz="1300" dirty="0"/>
              <a:t>Relief shown by hachures and spot heights.</a:t>
            </a:r>
          </a:p>
          <a:p>
            <a:pPr marL="0" indent="0">
              <a:buNone/>
            </a:pPr>
            <a:r>
              <a:rPr lang="en-US" sz="1300" b="1" dirty="0">
                <a:solidFill>
                  <a:srgbClr val="FF0000"/>
                </a:solidFill>
              </a:rPr>
              <a:t>500  "Uncorrected proof"--Stamped in red in center of each sheet.</a:t>
            </a:r>
          </a:p>
          <a:p>
            <a:pPr marL="0" indent="0">
              <a:buNone/>
            </a:pPr>
            <a:r>
              <a:rPr lang="en-US" sz="1300" dirty="0"/>
              <a:t>500  Water features are uncolored.</a:t>
            </a:r>
          </a:p>
          <a:p>
            <a:pPr marL="0" indent="0">
              <a:buNone/>
            </a:pPr>
            <a:r>
              <a:rPr lang="en-US" sz="1300" dirty="0"/>
              <a:t>500  "</a:t>
            </a:r>
            <a:r>
              <a:rPr lang="en-US" sz="1300" dirty="0" err="1"/>
              <a:t>Heliozincographed</a:t>
            </a:r>
            <a:r>
              <a:rPr lang="en-US" sz="1300" dirty="0"/>
              <a:t> at the Survey of India Offices, Calcutta."</a:t>
            </a:r>
          </a:p>
          <a:p>
            <a:pPr marL="0" indent="0">
              <a:buNone/>
            </a:pPr>
            <a:r>
              <a:rPr lang="en-US" sz="1300" dirty="0"/>
              <a:t>500  "Published under the direction of Colonel F.B. </a:t>
            </a:r>
            <a:r>
              <a:rPr lang="en-US" sz="1300" dirty="0" err="1"/>
              <a:t>Longe</a:t>
            </a:r>
            <a:r>
              <a:rPr lang="en-US" sz="1300" dirty="0"/>
              <a:t>, R.E., Surveyor General of India 1910."</a:t>
            </a:r>
          </a:p>
          <a:p>
            <a:pPr marL="0" indent="0">
              <a:buNone/>
            </a:pPr>
            <a:r>
              <a:rPr lang="en-US" sz="1300" dirty="0"/>
              <a:t>500  "Transliteration by J.G. Lorimer ... Outline and hill shading by </a:t>
            </a:r>
            <a:r>
              <a:rPr lang="en-US" sz="1300" dirty="0" err="1"/>
              <a:t>Munshi</a:t>
            </a:r>
            <a:r>
              <a:rPr lang="en-US" sz="1300" dirty="0"/>
              <a:t> Karim Bakhsh. Typing by </a:t>
            </a:r>
            <a:r>
              <a:rPr lang="en-US" sz="1300" dirty="0" err="1"/>
              <a:t>Munshi</a:t>
            </a:r>
            <a:r>
              <a:rPr lang="en-US" sz="1300" dirty="0"/>
              <a:t> Karim Bakhsh &amp; Ahmad </a:t>
            </a:r>
            <a:r>
              <a:rPr lang="en-US" sz="1300" dirty="0" err="1"/>
              <a:t>Khán</a:t>
            </a:r>
            <a:r>
              <a:rPr lang="en-US" sz="1300" dirty="0" smtClean="0"/>
              <a:t>."</a:t>
            </a:r>
            <a:endParaRPr lang="en-US" sz="1300" dirty="0"/>
          </a:p>
        </p:txBody>
      </p:sp>
      <p:sp>
        <p:nvSpPr>
          <p:cNvPr id="4" name="Content Placeholder 3"/>
          <p:cNvSpPr>
            <a:spLocks noGrp="1"/>
          </p:cNvSpPr>
          <p:nvPr>
            <p:ph sz="half" idx="2"/>
          </p:nvPr>
        </p:nvSpPr>
        <p:spPr>
          <a:xfrm>
            <a:off x="5175849" y="914401"/>
            <a:ext cx="3657600" cy="3914034"/>
          </a:xfrm>
        </p:spPr>
        <p:txBody>
          <a:bodyPr/>
          <a:lstStyle/>
          <a:p>
            <a:pPr marL="0" indent="0">
              <a:buNone/>
            </a:pPr>
            <a:r>
              <a:rPr lang="en-US" sz="1500" dirty="0" smtClean="0"/>
              <a:t>110 2    </a:t>
            </a:r>
            <a:r>
              <a:rPr lang="en-US" sz="1500" dirty="0"/>
              <a:t>Survey of India, </a:t>
            </a:r>
            <a:r>
              <a:rPr lang="en-US" sz="1500" dirty="0" err="1"/>
              <a:t>ǂe</a:t>
            </a:r>
            <a:r>
              <a:rPr lang="en-US" sz="1500" dirty="0"/>
              <a:t> cartographer.</a:t>
            </a:r>
          </a:p>
          <a:p>
            <a:pPr marL="0" indent="0">
              <a:buNone/>
            </a:pPr>
            <a:r>
              <a:rPr lang="en-US" sz="1500" dirty="0" smtClean="0"/>
              <a:t>245 10  Map </a:t>
            </a:r>
            <a:r>
              <a:rPr lang="en-US" sz="1500" dirty="0"/>
              <a:t>of Arabia and the Persian Gulf / </a:t>
            </a:r>
            <a:r>
              <a:rPr lang="en-US" sz="1500" dirty="0" err="1"/>
              <a:t>ǂc</a:t>
            </a:r>
            <a:r>
              <a:rPr lang="en-US" sz="1500" dirty="0"/>
              <a:t> compiled by Capt. F.F. Hunter, I.A., Survey of India, 1908.</a:t>
            </a:r>
          </a:p>
          <a:p>
            <a:pPr marL="0" indent="0">
              <a:buNone/>
            </a:pPr>
            <a:r>
              <a:rPr lang="en-US" sz="1500" dirty="0"/>
              <a:t>255 </a:t>
            </a:r>
            <a:r>
              <a:rPr lang="en-US" sz="1500" dirty="0" smtClean="0"/>
              <a:t>    </a:t>
            </a:r>
            <a:r>
              <a:rPr lang="en-US" sz="1500" dirty="0"/>
              <a:t>Scale 1:3,041,280. 1 in. = 48 miles </a:t>
            </a:r>
            <a:r>
              <a:rPr lang="en-US" sz="1500" dirty="0" err="1"/>
              <a:t>ǂc</a:t>
            </a:r>
            <a:r>
              <a:rPr lang="en-US" sz="1500" dirty="0"/>
              <a:t> (E 32°--E 66°/N 34°--N 12°).</a:t>
            </a:r>
          </a:p>
          <a:p>
            <a:pPr marL="0" indent="0">
              <a:buNone/>
            </a:pPr>
            <a:r>
              <a:rPr lang="en-US" sz="1500" dirty="0"/>
              <a:t>264 </a:t>
            </a:r>
            <a:r>
              <a:rPr lang="en-US" sz="1500" dirty="0" smtClean="0"/>
              <a:t>1  Calcutta </a:t>
            </a:r>
            <a:r>
              <a:rPr lang="en-US" sz="1500" dirty="0"/>
              <a:t>: </a:t>
            </a:r>
            <a:r>
              <a:rPr lang="en-US" sz="1500" dirty="0" err="1"/>
              <a:t>ǂb</a:t>
            </a:r>
            <a:r>
              <a:rPr lang="en-US" sz="1500" dirty="0"/>
              <a:t> Survey of India, </a:t>
            </a:r>
            <a:r>
              <a:rPr lang="en-US" sz="1500" dirty="0" err="1"/>
              <a:t>ǂc</a:t>
            </a:r>
            <a:r>
              <a:rPr lang="en-US" sz="1500" dirty="0"/>
              <a:t> 1910.</a:t>
            </a:r>
          </a:p>
          <a:p>
            <a:pPr marL="0" indent="0">
              <a:buNone/>
            </a:pPr>
            <a:r>
              <a:rPr lang="en-US" sz="1500" dirty="0"/>
              <a:t>300  </a:t>
            </a:r>
            <a:r>
              <a:rPr lang="en-US" sz="1500" dirty="0" smtClean="0"/>
              <a:t>   1 </a:t>
            </a:r>
            <a:r>
              <a:rPr lang="en-US" sz="1500" dirty="0"/>
              <a:t>map on 2 sheets : </a:t>
            </a:r>
            <a:r>
              <a:rPr lang="en-US" sz="1500" dirty="0" err="1"/>
              <a:t>ǂb</a:t>
            </a:r>
            <a:r>
              <a:rPr lang="en-US" sz="1500" dirty="0"/>
              <a:t> color ; </a:t>
            </a:r>
            <a:r>
              <a:rPr lang="en-US" sz="1500" dirty="0" err="1"/>
              <a:t>ǂc</a:t>
            </a:r>
            <a:r>
              <a:rPr lang="en-US" sz="1500" dirty="0"/>
              <a:t> 83 x 118 cm, on sheets 102 x 69 cm</a:t>
            </a:r>
          </a:p>
          <a:p>
            <a:pPr>
              <a:buAutoNum type="arabicPlain" startAt="500"/>
            </a:pPr>
            <a:r>
              <a:rPr lang="en-US" sz="1500" dirty="0" smtClean="0"/>
              <a:t>     Relief </a:t>
            </a:r>
            <a:r>
              <a:rPr lang="en-US" sz="1500" dirty="0"/>
              <a:t>shown by hachures and spot heights</a:t>
            </a:r>
            <a:r>
              <a:rPr lang="en-US" sz="1500" dirty="0" smtClean="0"/>
              <a:t>.</a:t>
            </a:r>
          </a:p>
          <a:p>
            <a:pPr marL="0" indent="0" algn="ctr">
              <a:buNone/>
            </a:pPr>
            <a:endParaRPr lang="en-US" sz="1600" b="1" dirty="0" smtClean="0">
              <a:solidFill>
                <a:srgbClr val="FF0000"/>
              </a:solidFill>
            </a:endParaRPr>
          </a:p>
          <a:p>
            <a:pPr marL="0" indent="0" algn="ctr">
              <a:buNone/>
            </a:pPr>
            <a:r>
              <a:rPr lang="en-US" sz="2400" b="1" dirty="0" smtClean="0">
                <a:solidFill>
                  <a:srgbClr val="FF0000"/>
                </a:solidFill>
              </a:rPr>
              <a:t>Difference </a:t>
            </a:r>
            <a:r>
              <a:rPr lang="en-US" sz="2400" b="1" dirty="0">
                <a:solidFill>
                  <a:srgbClr val="FF0000"/>
                </a:solidFill>
              </a:rPr>
              <a:t>in Content</a:t>
            </a:r>
          </a:p>
          <a:p>
            <a:pPr marL="0" indent="0">
              <a:buNone/>
            </a:pPr>
            <a:endParaRPr lang="en-US" sz="1500" dirty="0"/>
          </a:p>
        </p:txBody>
      </p:sp>
      <p:sp>
        <p:nvSpPr>
          <p:cNvPr id="5" name="Title 3"/>
          <p:cNvSpPr>
            <a:spLocks noGrp="1"/>
          </p:cNvSpPr>
          <p:nvPr>
            <p:ph type="title"/>
          </p:nvPr>
        </p:nvSpPr>
        <p:spPr>
          <a:xfrm>
            <a:off x="720726" y="110730"/>
            <a:ext cx="7208028" cy="579384"/>
          </a:xfrm>
          <a:ln w="12700">
            <a:solidFill>
              <a:schemeClr val="tx1"/>
            </a:solidFill>
          </a:ln>
        </p:spPr>
        <p:txBody>
          <a:bodyPr/>
          <a:lstStyle/>
          <a:p>
            <a:r>
              <a:rPr lang="en-US" sz="3000" b="1" dirty="0">
                <a:solidFill>
                  <a:schemeClr val="tx2"/>
                </a:solidFill>
                <a:latin typeface="+mn-lt"/>
                <a:ea typeface="+mn-ea"/>
                <a:cs typeface="+mn-cs"/>
              </a:rPr>
              <a:t>Cataloging Maps Defensively:  Edition</a:t>
            </a:r>
          </a:p>
        </p:txBody>
      </p:sp>
    </p:spTree>
    <p:extLst>
      <p:ext uri="{BB962C8B-B14F-4D97-AF65-F5344CB8AC3E}">
        <p14:creationId xmlns:p14="http://schemas.microsoft.com/office/powerpoint/2010/main" val="3563642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5276" y="828137"/>
            <a:ext cx="4340526" cy="3933644"/>
          </a:xfrm>
        </p:spPr>
        <p:txBody>
          <a:bodyPr/>
          <a:lstStyle/>
          <a:p>
            <a:pPr marL="0" indent="0">
              <a:buNone/>
            </a:pPr>
            <a:r>
              <a:rPr lang="en-US" sz="1200" dirty="0" smtClean="0"/>
              <a:t>245 10  Wyoming</a:t>
            </a:r>
            <a:r>
              <a:rPr lang="en-US" sz="1200" dirty="0"/>
              <a:t>. </a:t>
            </a:r>
            <a:r>
              <a:rPr lang="en-US" sz="1200" dirty="0" err="1"/>
              <a:t>ǂp</a:t>
            </a:r>
            <a:r>
              <a:rPr lang="en-US" sz="1200" dirty="0"/>
              <a:t> Rattlesnake Hills. </a:t>
            </a:r>
            <a:r>
              <a:rPr lang="en-US" sz="1200" b="1" dirty="0" err="1">
                <a:solidFill>
                  <a:srgbClr val="FF0000"/>
                </a:solidFill>
              </a:rPr>
              <a:t>ǂp</a:t>
            </a:r>
            <a:r>
              <a:rPr lang="en-US" sz="1200" b="1" dirty="0">
                <a:solidFill>
                  <a:srgbClr val="FF0000"/>
                </a:solidFill>
              </a:rPr>
              <a:t> [Surface]</a:t>
            </a:r>
            <a:r>
              <a:rPr lang="en-US" sz="1200" b="1" dirty="0"/>
              <a:t> </a:t>
            </a:r>
            <a:r>
              <a:rPr lang="en-US" sz="1200" dirty="0"/>
              <a:t>: </a:t>
            </a:r>
            <a:r>
              <a:rPr lang="en-US" sz="1200" dirty="0" err="1"/>
              <a:t>ǂb</a:t>
            </a:r>
            <a:r>
              <a:rPr lang="en-US" sz="1200" dirty="0"/>
              <a:t> 1:100,000-scale topographic map : 30 x 60 minute series (topographic) / </a:t>
            </a:r>
            <a:r>
              <a:rPr lang="en-US" sz="1200" dirty="0" err="1"/>
              <a:t>ǂc</a:t>
            </a:r>
            <a:r>
              <a:rPr lang="en-US" sz="1200" dirty="0"/>
              <a:t> edited and published by the Bureau of Land Management National Operations Center in cooperation with the Bureau of Land Management Wyoming State Office.</a:t>
            </a:r>
          </a:p>
          <a:p>
            <a:pPr marL="0" indent="0">
              <a:buNone/>
            </a:pPr>
            <a:r>
              <a:rPr lang="en-US" sz="1200" dirty="0" smtClean="0"/>
              <a:t>250      </a:t>
            </a:r>
            <a:r>
              <a:rPr lang="en-US" sz="1200" dirty="0"/>
              <a:t>BLM, 2015.</a:t>
            </a:r>
          </a:p>
          <a:p>
            <a:pPr marL="0" indent="0">
              <a:buNone/>
            </a:pPr>
            <a:r>
              <a:rPr lang="en-US" sz="1200" dirty="0"/>
              <a:t>255 </a:t>
            </a:r>
            <a:r>
              <a:rPr lang="en-US" sz="1200" dirty="0" smtClean="0"/>
              <a:t>     </a:t>
            </a:r>
            <a:r>
              <a:rPr lang="en-US" sz="1200" dirty="0"/>
              <a:t>Scale 1:100,000 ; </a:t>
            </a:r>
            <a:r>
              <a:rPr lang="en-US" sz="1200" dirty="0" err="1"/>
              <a:t>ǂb</a:t>
            </a:r>
            <a:r>
              <a:rPr lang="en-US" sz="1200" dirty="0"/>
              <a:t> Lambert conformal conic projection </a:t>
            </a:r>
            <a:r>
              <a:rPr lang="en-US" sz="1200" dirty="0" err="1"/>
              <a:t>ǂc</a:t>
            </a:r>
            <a:r>
              <a:rPr lang="en-US" sz="1200" dirty="0"/>
              <a:t> (W 108°00ʹ--W 107°00ʹ/N 43°00ʹ--N 42°30ʹ).</a:t>
            </a:r>
          </a:p>
          <a:p>
            <a:pPr marL="0" indent="0">
              <a:buNone/>
            </a:pPr>
            <a:r>
              <a:rPr lang="en-US" sz="1200" dirty="0"/>
              <a:t>264 </a:t>
            </a:r>
            <a:r>
              <a:rPr lang="en-US" sz="1200" dirty="0" smtClean="0"/>
              <a:t>1   [</a:t>
            </a:r>
            <a:r>
              <a:rPr lang="en-US" sz="1200" dirty="0"/>
              <a:t>Reston, VA] : </a:t>
            </a:r>
            <a:r>
              <a:rPr lang="en-US" sz="1200" dirty="0" err="1"/>
              <a:t>ǂb</a:t>
            </a:r>
            <a:r>
              <a:rPr lang="en-US" sz="1200" dirty="0"/>
              <a:t> U.S. Department of the Interior, Bureau of Land Management, </a:t>
            </a:r>
            <a:r>
              <a:rPr lang="en-US" sz="1200" dirty="0" err="1"/>
              <a:t>ǂc</a:t>
            </a:r>
            <a:r>
              <a:rPr lang="en-US" sz="1200" dirty="0"/>
              <a:t> 2015.</a:t>
            </a:r>
          </a:p>
          <a:p>
            <a:pPr marL="0" indent="0">
              <a:buNone/>
            </a:pPr>
            <a:r>
              <a:rPr lang="en-US" sz="1200" dirty="0"/>
              <a:t>264 </a:t>
            </a:r>
            <a:r>
              <a:rPr lang="en-US" sz="1200" dirty="0" smtClean="0"/>
              <a:t>2   Cheyenne</a:t>
            </a:r>
            <a:r>
              <a:rPr lang="en-US" sz="1200" dirty="0"/>
              <a:t>, WY : </a:t>
            </a:r>
            <a:r>
              <a:rPr lang="en-US" sz="1200" dirty="0" err="1"/>
              <a:t>ǂb</a:t>
            </a:r>
            <a:r>
              <a:rPr lang="en-US" sz="1200" dirty="0"/>
              <a:t> For sale by U.S. Department of the Interior, Bureau of Land </a:t>
            </a:r>
            <a:r>
              <a:rPr lang="en-US" sz="1200" dirty="0" smtClean="0"/>
              <a:t>Management</a:t>
            </a:r>
            <a:r>
              <a:rPr lang="en-US" sz="1200" dirty="0"/>
              <a:t>, Wyoming State Office ; </a:t>
            </a:r>
            <a:r>
              <a:rPr lang="en-US" sz="1200" dirty="0" err="1"/>
              <a:t>ǂa</a:t>
            </a:r>
            <a:r>
              <a:rPr lang="en-US" sz="1200" dirty="0"/>
              <a:t> Denver, CO : </a:t>
            </a:r>
            <a:r>
              <a:rPr lang="en-US" sz="1200" dirty="0" err="1"/>
              <a:t>ǂb</a:t>
            </a:r>
            <a:r>
              <a:rPr lang="en-US" sz="1200" dirty="0"/>
              <a:t> U.S. Geological Survey.</a:t>
            </a:r>
          </a:p>
          <a:p>
            <a:pPr marL="0" indent="0">
              <a:buNone/>
            </a:pPr>
            <a:r>
              <a:rPr lang="en-US" sz="1200" dirty="0"/>
              <a:t>300  </a:t>
            </a:r>
            <a:r>
              <a:rPr lang="en-US" sz="1200" dirty="0" smtClean="0"/>
              <a:t>   1 </a:t>
            </a:r>
            <a:r>
              <a:rPr lang="en-US" sz="1200" dirty="0"/>
              <a:t>map : </a:t>
            </a:r>
            <a:r>
              <a:rPr lang="en-US" sz="1200" dirty="0" err="1"/>
              <a:t>ǂb</a:t>
            </a:r>
            <a:r>
              <a:rPr lang="en-US" sz="1200" dirty="0"/>
              <a:t> color ; </a:t>
            </a:r>
            <a:r>
              <a:rPr lang="en-US" sz="1200" dirty="0" err="1"/>
              <a:t>ǂc</a:t>
            </a:r>
            <a:r>
              <a:rPr lang="en-US" sz="1200" dirty="0"/>
              <a:t> 56 x 81 cm</a:t>
            </a:r>
          </a:p>
          <a:p>
            <a:pPr marL="0" indent="0">
              <a:buNone/>
            </a:pPr>
            <a:r>
              <a:rPr lang="en-US" sz="1200" dirty="0" smtClean="0"/>
              <a:t>490 1  Surface </a:t>
            </a:r>
            <a:r>
              <a:rPr lang="en-US" sz="1200" dirty="0"/>
              <a:t>management status</a:t>
            </a:r>
          </a:p>
          <a:p>
            <a:pPr marL="228600" indent="-228600">
              <a:buAutoNum type="arabicPlain" startAt="500"/>
            </a:pPr>
            <a:r>
              <a:rPr lang="en-US" sz="1200" dirty="0" smtClean="0"/>
              <a:t>     Shows </a:t>
            </a:r>
            <a:r>
              <a:rPr lang="en-US" sz="1200" dirty="0"/>
              <a:t>township and range lines</a:t>
            </a:r>
            <a:r>
              <a:rPr lang="en-US" sz="1200" dirty="0" smtClean="0"/>
              <a:t>.</a:t>
            </a:r>
          </a:p>
          <a:p>
            <a:pPr marL="0" lvl="0" indent="0" algn="ctr">
              <a:lnSpc>
                <a:spcPct val="150000"/>
              </a:lnSpc>
              <a:buNone/>
            </a:pPr>
            <a:r>
              <a:rPr lang="en-US" sz="2400" b="1" dirty="0">
                <a:solidFill>
                  <a:srgbClr val="FF0000"/>
                </a:solidFill>
              </a:rPr>
              <a:t>Difference in Content</a:t>
            </a:r>
          </a:p>
          <a:p>
            <a:pPr marL="0" indent="0">
              <a:buNone/>
            </a:pPr>
            <a:endParaRPr lang="en-US" sz="1200" dirty="0"/>
          </a:p>
        </p:txBody>
      </p:sp>
      <p:sp>
        <p:nvSpPr>
          <p:cNvPr id="4" name="Content Placeholder 3"/>
          <p:cNvSpPr>
            <a:spLocks noGrp="1"/>
          </p:cNvSpPr>
          <p:nvPr>
            <p:ph sz="half" idx="2"/>
          </p:nvPr>
        </p:nvSpPr>
        <p:spPr>
          <a:xfrm>
            <a:off x="4648201" y="828137"/>
            <a:ext cx="4306018" cy="3933644"/>
          </a:xfrm>
        </p:spPr>
        <p:txBody>
          <a:bodyPr/>
          <a:lstStyle/>
          <a:p>
            <a:pPr marL="0" indent="0">
              <a:buNone/>
            </a:pPr>
            <a:r>
              <a:rPr lang="en-US" sz="1200" dirty="0" smtClean="0"/>
              <a:t>245 10  Wyoming</a:t>
            </a:r>
            <a:r>
              <a:rPr lang="en-US" sz="1200" dirty="0"/>
              <a:t>. </a:t>
            </a:r>
            <a:r>
              <a:rPr lang="en-US" sz="1200" dirty="0" err="1"/>
              <a:t>ǂp</a:t>
            </a:r>
            <a:r>
              <a:rPr lang="en-US" sz="1200" dirty="0"/>
              <a:t> Rattlesnake Hills. </a:t>
            </a:r>
            <a:r>
              <a:rPr lang="en-US" sz="1200" b="1" dirty="0" err="1">
                <a:solidFill>
                  <a:srgbClr val="FF0000"/>
                </a:solidFill>
              </a:rPr>
              <a:t>ǂp</a:t>
            </a:r>
            <a:r>
              <a:rPr lang="en-US" sz="1200" b="1" dirty="0">
                <a:solidFill>
                  <a:srgbClr val="FF0000"/>
                </a:solidFill>
              </a:rPr>
              <a:t> [Minerals]</a:t>
            </a:r>
            <a:r>
              <a:rPr lang="en-US" sz="1200" dirty="0"/>
              <a:t> : </a:t>
            </a:r>
            <a:r>
              <a:rPr lang="en-US" sz="1200" dirty="0" err="1"/>
              <a:t>ǂb</a:t>
            </a:r>
            <a:r>
              <a:rPr lang="en-US" sz="1200" dirty="0"/>
              <a:t> 1:100,000-scale topographic map : 30 x 60 minute series (topographic) / </a:t>
            </a:r>
            <a:r>
              <a:rPr lang="en-US" sz="1200" dirty="0" err="1"/>
              <a:t>ǂc</a:t>
            </a:r>
            <a:r>
              <a:rPr lang="en-US" sz="1200" dirty="0"/>
              <a:t> edited and published by the Bureau of Land Management National Operations Center in cooperation with the Bureau of Land Management Wyoming State Office.</a:t>
            </a:r>
          </a:p>
          <a:p>
            <a:pPr marL="0" indent="0">
              <a:buNone/>
            </a:pPr>
            <a:r>
              <a:rPr lang="en-US" sz="1200" dirty="0" smtClean="0"/>
              <a:t>250     </a:t>
            </a:r>
            <a:r>
              <a:rPr lang="en-US" sz="1200" dirty="0"/>
              <a:t>BLM, 2015.</a:t>
            </a:r>
          </a:p>
          <a:p>
            <a:pPr marL="0" indent="0">
              <a:buNone/>
            </a:pPr>
            <a:r>
              <a:rPr lang="en-US" sz="1200" dirty="0"/>
              <a:t>255 </a:t>
            </a:r>
            <a:r>
              <a:rPr lang="en-US" sz="1200" dirty="0" smtClean="0"/>
              <a:t>    </a:t>
            </a:r>
            <a:r>
              <a:rPr lang="en-US" sz="1200" dirty="0"/>
              <a:t>Scale 1:100,000 ; </a:t>
            </a:r>
            <a:r>
              <a:rPr lang="en-US" sz="1200" dirty="0" err="1"/>
              <a:t>ǂb</a:t>
            </a:r>
            <a:r>
              <a:rPr lang="en-US" sz="1200" dirty="0"/>
              <a:t> Lambert conformal conic projection </a:t>
            </a:r>
            <a:r>
              <a:rPr lang="en-US" sz="1200" dirty="0" err="1"/>
              <a:t>ǂc</a:t>
            </a:r>
            <a:r>
              <a:rPr lang="en-US" sz="1200" dirty="0"/>
              <a:t> (W 108°00ʹ--W 107°00ʹ/N 43°00ʹ--N 42°30ʹ).</a:t>
            </a:r>
          </a:p>
          <a:p>
            <a:pPr marL="0" indent="0">
              <a:buNone/>
            </a:pPr>
            <a:r>
              <a:rPr lang="en-US" sz="1200" dirty="0"/>
              <a:t>264 </a:t>
            </a:r>
            <a:r>
              <a:rPr lang="en-US" sz="1200" dirty="0" smtClean="0"/>
              <a:t>1   [</a:t>
            </a:r>
            <a:r>
              <a:rPr lang="en-US" sz="1200" dirty="0"/>
              <a:t>Reston, VA] : </a:t>
            </a:r>
            <a:r>
              <a:rPr lang="en-US" sz="1200" dirty="0" err="1"/>
              <a:t>ǂb</a:t>
            </a:r>
            <a:r>
              <a:rPr lang="en-US" sz="1200" dirty="0"/>
              <a:t> U.S. Department of the Interior, Bureau of Land Management, </a:t>
            </a:r>
            <a:r>
              <a:rPr lang="en-US" sz="1200" dirty="0" err="1"/>
              <a:t>ǂc</a:t>
            </a:r>
            <a:r>
              <a:rPr lang="en-US" sz="1200" dirty="0"/>
              <a:t> 2015.</a:t>
            </a:r>
          </a:p>
          <a:p>
            <a:pPr marL="0" indent="0">
              <a:buNone/>
            </a:pPr>
            <a:r>
              <a:rPr lang="en-US" sz="1200" dirty="0"/>
              <a:t>264 </a:t>
            </a:r>
            <a:r>
              <a:rPr lang="en-US" sz="1200" dirty="0" smtClean="0"/>
              <a:t>2   Cheyenne</a:t>
            </a:r>
            <a:r>
              <a:rPr lang="en-US" sz="1200" dirty="0"/>
              <a:t>, WY : </a:t>
            </a:r>
            <a:r>
              <a:rPr lang="en-US" sz="1200" dirty="0" err="1"/>
              <a:t>ǂb</a:t>
            </a:r>
            <a:r>
              <a:rPr lang="en-US" sz="1200" dirty="0"/>
              <a:t> For sale by U.S. Department of the Interior, Bureau of Land </a:t>
            </a:r>
            <a:r>
              <a:rPr lang="en-US" sz="1200" dirty="0" smtClean="0"/>
              <a:t>Management</a:t>
            </a:r>
            <a:r>
              <a:rPr lang="en-US" sz="1200" dirty="0"/>
              <a:t>, Wyoming State Office ; </a:t>
            </a:r>
            <a:r>
              <a:rPr lang="en-US" sz="1200" dirty="0" err="1"/>
              <a:t>ǂa</a:t>
            </a:r>
            <a:r>
              <a:rPr lang="en-US" sz="1200" dirty="0"/>
              <a:t> Denver, CO : </a:t>
            </a:r>
            <a:r>
              <a:rPr lang="en-US" sz="1200" dirty="0" err="1"/>
              <a:t>ǂb</a:t>
            </a:r>
            <a:r>
              <a:rPr lang="en-US" sz="1200" dirty="0"/>
              <a:t> U.S. Geological Survey.</a:t>
            </a:r>
          </a:p>
          <a:p>
            <a:pPr marL="0" indent="0">
              <a:buNone/>
            </a:pPr>
            <a:r>
              <a:rPr lang="en-US" sz="1200" dirty="0"/>
              <a:t>300 </a:t>
            </a:r>
            <a:r>
              <a:rPr lang="en-US" sz="1200" dirty="0" smtClean="0"/>
              <a:t>    </a:t>
            </a:r>
            <a:r>
              <a:rPr lang="en-US" sz="1200" dirty="0"/>
              <a:t>1 map : </a:t>
            </a:r>
            <a:r>
              <a:rPr lang="en-US" sz="1200" dirty="0" err="1"/>
              <a:t>ǂb</a:t>
            </a:r>
            <a:r>
              <a:rPr lang="en-US" sz="1200" dirty="0"/>
              <a:t> color ; </a:t>
            </a:r>
            <a:r>
              <a:rPr lang="en-US" sz="1200" dirty="0" err="1"/>
              <a:t>ǂc</a:t>
            </a:r>
            <a:r>
              <a:rPr lang="en-US" sz="1200" dirty="0"/>
              <a:t> 56 x 81 cm</a:t>
            </a:r>
          </a:p>
          <a:p>
            <a:pPr marL="0" indent="0">
              <a:buNone/>
            </a:pPr>
            <a:r>
              <a:rPr lang="en-US" sz="1200" dirty="0" smtClean="0"/>
              <a:t>490 1   Minerals </a:t>
            </a:r>
            <a:r>
              <a:rPr lang="en-US" sz="1200" dirty="0"/>
              <a:t>management status, surface management status</a:t>
            </a:r>
          </a:p>
          <a:p>
            <a:pPr marL="0" indent="0">
              <a:buNone/>
            </a:pPr>
            <a:r>
              <a:rPr lang="en-US" sz="1200" dirty="0" smtClean="0"/>
              <a:t>500  </a:t>
            </a:r>
            <a:r>
              <a:rPr lang="en-US" sz="1200" dirty="0"/>
              <a:t>Shows minerals owned by the federal government and township and range lines.</a:t>
            </a:r>
          </a:p>
        </p:txBody>
      </p:sp>
      <p:sp>
        <p:nvSpPr>
          <p:cNvPr id="5" name="Title 3"/>
          <p:cNvSpPr>
            <a:spLocks noGrp="1"/>
          </p:cNvSpPr>
          <p:nvPr>
            <p:ph type="title"/>
          </p:nvPr>
        </p:nvSpPr>
        <p:spPr>
          <a:xfrm>
            <a:off x="840029" y="110729"/>
            <a:ext cx="7311545" cy="544879"/>
          </a:xfrm>
          <a:ln w="12700">
            <a:solidFill>
              <a:schemeClr val="tx1"/>
            </a:solidFill>
          </a:ln>
        </p:spPr>
        <p:txBody>
          <a:bodyPr/>
          <a:lstStyle/>
          <a:p>
            <a:r>
              <a:rPr lang="en-US" sz="3000" b="1" dirty="0">
                <a:solidFill>
                  <a:schemeClr val="tx2"/>
                </a:solidFill>
                <a:latin typeface="+mn-lt"/>
                <a:ea typeface="+mn-ea"/>
                <a:cs typeface="+mn-cs"/>
              </a:rPr>
              <a:t>Cataloging Maps Defensively:  Edition</a:t>
            </a:r>
          </a:p>
        </p:txBody>
      </p:sp>
    </p:spTree>
    <p:extLst>
      <p:ext uri="{BB962C8B-B14F-4D97-AF65-F5344CB8AC3E}">
        <p14:creationId xmlns:p14="http://schemas.microsoft.com/office/powerpoint/2010/main" val="488591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59537" y="275321"/>
            <a:ext cx="7479792" cy="620791"/>
          </a:xfrm>
          <a:ln w="12700">
            <a:solidFill>
              <a:schemeClr val="tx1"/>
            </a:solidFill>
          </a:ln>
        </p:spPr>
        <p:txBody>
          <a:bodyPr/>
          <a:lstStyle/>
          <a:p>
            <a:r>
              <a:rPr lang="en-US" sz="3000" b="1" dirty="0">
                <a:solidFill>
                  <a:schemeClr val="tx2"/>
                </a:solidFill>
                <a:latin typeface="+mn-lt"/>
                <a:ea typeface="+mn-ea"/>
                <a:cs typeface="+mn-cs"/>
              </a:rPr>
              <a:t>Cataloging Maps Defensively:  Edition</a:t>
            </a:r>
          </a:p>
        </p:txBody>
      </p:sp>
      <p:sp>
        <p:nvSpPr>
          <p:cNvPr id="5" name="Content Placeholder 4"/>
          <p:cNvSpPr>
            <a:spLocks noGrp="1"/>
          </p:cNvSpPr>
          <p:nvPr>
            <p:ph sz="half" idx="1"/>
          </p:nvPr>
        </p:nvSpPr>
        <p:spPr>
          <a:xfrm>
            <a:off x="146304" y="1105091"/>
            <a:ext cx="4349497" cy="3570426"/>
          </a:xfrm>
        </p:spPr>
        <p:txBody>
          <a:bodyPr/>
          <a:lstStyle/>
          <a:p>
            <a:pPr marL="0" indent="0">
              <a:buNone/>
            </a:pPr>
            <a:r>
              <a:rPr lang="en-US" sz="1400" dirty="0" smtClean="0"/>
              <a:t>245 10  Brush </a:t>
            </a:r>
            <a:r>
              <a:rPr lang="en-US" sz="1400" dirty="0"/>
              <a:t>Valley, Pennsylvania, a </a:t>
            </a:r>
            <a:r>
              <a:rPr lang="en-US" sz="1400" dirty="0" err="1"/>
              <a:t>NovoPrint</a:t>
            </a:r>
            <a:r>
              <a:rPr lang="en-US" sz="1400" dirty="0"/>
              <a:t> USA map.</a:t>
            </a:r>
          </a:p>
          <a:p>
            <a:pPr marL="0" indent="0">
              <a:buNone/>
            </a:pPr>
            <a:r>
              <a:rPr lang="en-US" sz="1400" dirty="0" smtClean="0"/>
              <a:t>246 1   </a:t>
            </a:r>
            <a:r>
              <a:rPr lang="en-US" sz="1400" dirty="0" err="1"/>
              <a:t>ǂi</a:t>
            </a:r>
            <a:r>
              <a:rPr lang="en-US" sz="1400" dirty="0"/>
              <a:t> Title at head of legend: </a:t>
            </a:r>
            <a:r>
              <a:rPr lang="en-US" sz="1400" dirty="0" err="1"/>
              <a:t>ǂa</a:t>
            </a:r>
            <a:r>
              <a:rPr lang="en-US" sz="1400" dirty="0"/>
              <a:t> Brush Valley, Pennsylvania</a:t>
            </a:r>
          </a:p>
          <a:p>
            <a:pPr marL="0" indent="0">
              <a:buNone/>
            </a:pPr>
            <a:r>
              <a:rPr lang="en-US" sz="1400" dirty="0"/>
              <a:t>250 </a:t>
            </a:r>
            <a:r>
              <a:rPr lang="en-US" sz="1400" dirty="0" smtClean="0"/>
              <a:t>    </a:t>
            </a:r>
            <a:r>
              <a:rPr lang="en-US" sz="1400" dirty="0"/>
              <a:t>1st ed.</a:t>
            </a:r>
          </a:p>
          <a:p>
            <a:pPr marL="0" indent="0">
              <a:buNone/>
            </a:pPr>
            <a:r>
              <a:rPr lang="en-US" sz="1400" dirty="0"/>
              <a:t>255  </a:t>
            </a:r>
            <a:r>
              <a:rPr lang="en-US" sz="1400" dirty="0" smtClean="0"/>
              <a:t>   Scale </a:t>
            </a:r>
            <a:r>
              <a:rPr lang="en-US" sz="1400" dirty="0"/>
              <a:t>1:25,344. 1 in. to 0.4 of a mile or 0.64 km.</a:t>
            </a:r>
          </a:p>
          <a:p>
            <a:pPr marL="0" indent="0">
              <a:buNone/>
            </a:pPr>
            <a:r>
              <a:rPr lang="en-US" sz="1400" dirty="0"/>
              <a:t>260 </a:t>
            </a:r>
            <a:r>
              <a:rPr lang="en-US" sz="1400" dirty="0" smtClean="0"/>
              <a:t>    </a:t>
            </a:r>
            <a:r>
              <a:rPr lang="en-US" sz="1400" dirty="0"/>
              <a:t>Shamokin, PA : </a:t>
            </a:r>
            <a:r>
              <a:rPr lang="en-US" sz="1400" dirty="0" err="1"/>
              <a:t>ǂb</a:t>
            </a:r>
            <a:r>
              <a:rPr lang="en-US" sz="1400" dirty="0"/>
              <a:t> Brush Valley Regional Chamber of Commerce, </a:t>
            </a:r>
            <a:r>
              <a:rPr lang="en-US" sz="1400" dirty="0" err="1"/>
              <a:t>ǂc</a:t>
            </a:r>
            <a:r>
              <a:rPr lang="en-US" sz="1400" dirty="0"/>
              <a:t> [2003]</a:t>
            </a:r>
          </a:p>
          <a:p>
            <a:pPr marL="0" indent="0">
              <a:buNone/>
            </a:pPr>
            <a:r>
              <a:rPr lang="en-US" sz="1400" dirty="0"/>
              <a:t>300  </a:t>
            </a:r>
            <a:r>
              <a:rPr lang="en-US" sz="1400" dirty="0" smtClean="0"/>
              <a:t>   1 </a:t>
            </a:r>
            <a:r>
              <a:rPr lang="en-US" sz="1400" dirty="0"/>
              <a:t>map : </a:t>
            </a:r>
            <a:r>
              <a:rPr lang="en-US" sz="1400" dirty="0" err="1"/>
              <a:t>ǂb</a:t>
            </a:r>
            <a:r>
              <a:rPr lang="en-US" sz="1400" dirty="0"/>
              <a:t> color ; </a:t>
            </a:r>
            <a:r>
              <a:rPr lang="en-US" sz="1400" dirty="0" err="1"/>
              <a:t>ǂc</a:t>
            </a:r>
            <a:r>
              <a:rPr lang="en-US" sz="1400" dirty="0"/>
              <a:t> 54 x 72 cm, folded to 23 x 11 cm</a:t>
            </a:r>
          </a:p>
          <a:p>
            <a:pPr marL="0" indent="0">
              <a:buNone/>
            </a:pPr>
            <a:r>
              <a:rPr lang="en-US" sz="1400" b="1" dirty="0" smtClean="0">
                <a:solidFill>
                  <a:srgbClr val="FF0000"/>
                </a:solidFill>
              </a:rPr>
              <a:t>500     Differs </a:t>
            </a:r>
            <a:r>
              <a:rPr lang="en-US" sz="1400" b="1" dirty="0">
                <a:solidFill>
                  <a:srgbClr val="FF0000"/>
                </a:solidFill>
              </a:rPr>
              <a:t>from later 1st ed. in having the legend within the map border and in having reconfigured directories/advertisements.</a:t>
            </a:r>
          </a:p>
          <a:p>
            <a:pPr marL="0" indent="0">
              <a:buNone/>
            </a:pPr>
            <a:r>
              <a:rPr lang="en-US" sz="1400" dirty="0" smtClean="0"/>
              <a:t>500     </a:t>
            </a:r>
            <a:r>
              <a:rPr lang="en-US" sz="1400" dirty="0"/>
              <a:t>"350-437."</a:t>
            </a:r>
          </a:p>
        </p:txBody>
      </p:sp>
      <p:sp>
        <p:nvSpPr>
          <p:cNvPr id="6" name="Content Placeholder 5"/>
          <p:cNvSpPr>
            <a:spLocks noGrp="1"/>
          </p:cNvSpPr>
          <p:nvPr>
            <p:ph sz="half" idx="2"/>
          </p:nvPr>
        </p:nvSpPr>
        <p:spPr>
          <a:xfrm>
            <a:off x="4599433" y="1105091"/>
            <a:ext cx="4495799" cy="3415151"/>
          </a:xfrm>
        </p:spPr>
        <p:txBody>
          <a:bodyPr/>
          <a:lstStyle/>
          <a:p>
            <a:pPr marL="0" indent="0">
              <a:buNone/>
            </a:pPr>
            <a:r>
              <a:rPr lang="en-US" sz="1400" dirty="0" smtClean="0"/>
              <a:t>245 10  Brush </a:t>
            </a:r>
            <a:r>
              <a:rPr lang="en-US" sz="1400" dirty="0"/>
              <a:t>Valley, Pennsylvania, a </a:t>
            </a:r>
            <a:r>
              <a:rPr lang="en-US" sz="1400" dirty="0" err="1"/>
              <a:t>NovoPrint</a:t>
            </a:r>
            <a:r>
              <a:rPr lang="en-US" sz="1400" dirty="0"/>
              <a:t> USA map.</a:t>
            </a:r>
          </a:p>
          <a:p>
            <a:pPr marL="0" indent="0">
              <a:buNone/>
            </a:pPr>
            <a:r>
              <a:rPr lang="en-US" sz="1400" dirty="0" smtClean="0"/>
              <a:t>246 1   </a:t>
            </a:r>
            <a:r>
              <a:rPr lang="en-US" sz="1400" dirty="0" err="1" smtClean="0"/>
              <a:t>ǂi</a:t>
            </a:r>
            <a:r>
              <a:rPr lang="en-US" sz="1400" dirty="0" smtClean="0"/>
              <a:t> </a:t>
            </a:r>
            <a:r>
              <a:rPr lang="en-US" sz="1400" dirty="0"/>
              <a:t>Title at head of legend: </a:t>
            </a:r>
            <a:r>
              <a:rPr lang="en-US" sz="1400" dirty="0" err="1"/>
              <a:t>ǂa</a:t>
            </a:r>
            <a:r>
              <a:rPr lang="en-US" sz="1400" dirty="0"/>
              <a:t> Brush Valley, Pennsylvania</a:t>
            </a:r>
          </a:p>
          <a:p>
            <a:pPr marL="0" indent="0">
              <a:buNone/>
            </a:pPr>
            <a:r>
              <a:rPr lang="en-US" sz="1400" dirty="0" smtClean="0"/>
              <a:t>250     </a:t>
            </a:r>
            <a:r>
              <a:rPr lang="en-US" sz="1400" dirty="0"/>
              <a:t>1st ed.</a:t>
            </a:r>
          </a:p>
          <a:p>
            <a:pPr marL="0" indent="0">
              <a:buNone/>
            </a:pPr>
            <a:r>
              <a:rPr lang="en-US" sz="1400" dirty="0"/>
              <a:t>255  </a:t>
            </a:r>
            <a:r>
              <a:rPr lang="en-US" sz="1400" dirty="0" smtClean="0"/>
              <a:t>   Scale </a:t>
            </a:r>
            <a:r>
              <a:rPr lang="en-US" sz="1400" dirty="0"/>
              <a:t>1:25,344. 1 in. to 0.4 of a mile or 0.64 km.</a:t>
            </a:r>
          </a:p>
          <a:p>
            <a:pPr marL="0" indent="0">
              <a:buNone/>
            </a:pPr>
            <a:r>
              <a:rPr lang="en-US" sz="1400" dirty="0"/>
              <a:t>260 </a:t>
            </a:r>
            <a:r>
              <a:rPr lang="en-US" sz="1400" dirty="0" smtClean="0"/>
              <a:t>    </a:t>
            </a:r>
            <a:r>
              <a:rPr lang="en-US" sz="1400" dirty="0"/>
              <a:t>Shamokin, PA : </a:t>
            </a:r>
            <a:r>
              <a:rPr lang="en-US" sz="1400" dirty="0" err="1"/>
              <a:t>ǂb</a:t>
            </a:r>
            <a:r>
              <a:rPr lang="en-US" sz="1400" dirty="0"/>
              <a:t> Brush Valley Regional Chamber of Commerce, </a:t>
            </a:r>
            <a:r>
              <a:rPr lang="en-US" sz="1400" dirty="0" err="1"/>
              <a:t>ǂc</a:t>
            </a:r>
            <a:r>
              <a:rPr lang="en-US" sz="1400" dirty="0"/>
              <a:t> [2003?]</a:t>
            </a:r>
          </a:p>
          <a:p>
            <a:pPr marL="0" indent="0">
              <a:buNone/>
            </a:pPr>
            <a:r>
              <a:rPr lang="en-US" sz="1400" dirty="0"/>
              <a:t>300  </a:t>
            </a:r>
            <a:r>
              <a:rPr lang="en-US" sz="1400" dirty="0" smtClean="0"/>
              <a:t>   1 </a:t>
            </a:r>
            <a:r>
              <a:rPr lang="en-US" sz="1400" dirty="0"/>
              <a:t>map : </a:t>
            </a:r>
            <a:r>
              <a:rPr lang="en-US" sz="1400" dirty="0" err="1"/>
              <a:t>ǂb</a:t>
            </a:r>
            <a:r>
              <a:rPr lang="en-US" sz="1400" dirty="0"/>
              <a:t> color ; </a:t>
            </a:r>
            <a:r>
              <a:rPr lang="en-US" sz="1400" dirty="0" err="1"/>
              <a:t>ǂc</a:t>
            </a:r>
            <a:r>
              <a:rPr lang="en-US" sz="1400" dirty="0"/>
              <a:t> 54 x 72 cm, folded to 23 x 11 cm</a:t>
            </a:r>
          </a:p>
          <a:p>
            <a:pPr marL="0" indent="0">
              <a:buNone/>
            </a:pPr>
            <a:r>
              <a:rPr lang="en-US" sz="1400" b="1" dirty="0" smtClean="0">
                <a:solidFill>
                  <a:srgbClr val="FF0000"/>
                </a:solidFill>
              </a:rPr>
              <a:t>500     </a:t>
            </a:r>
            <a:r>
              <a:rPr lang="en-US" sz="1400" b="1" dirty="0">
                <a:solidFill>
                  <a:srgbClr val="FF0000"/>
                </a:solidFill>
              </a:rPr>
              <a:t>Differs from earlier 1st ed. in having the legend outside the map border and in having reconfigured directories/advertisements.</a:t>
            </a:r>
          </a:p>
          <a:p>
            <a:pPr marL="0" indent="0">
              <a:buNone/>
            </a:pPr>
            <a:r>
              <a:rPr lang="en-US" sz="1400" dirty="0" smtClean="0"/>
              <a:t>500     </a:t>
            </a:r>
            <a:r>
              <a:rPr lang="en-US" sz="1400" dirty="0"/>
              <a:t>"350-437."</a:t>
            </a:r>
          </a:p>
        </p:txBody>
      </p:sp>
      <p:sp>
        <p:nvSpPr>
          <p:cNvPr id="2" name="Rectangle 1"/>
          <p:cNvSpPr/>
          <p:nvPr/>
        </p:nvSpPr>
        <p:spPr>
          <a:xfrm>
            <a:off x="2899570" y="4406055"/>
            <a:ext cx="3296094" cy="646331"/>
          </a:xfrm>
          <a:prstGeom prst="rect">
            <a:avLst/>
          </a:prstGeom>
        </p:spPr>
        <p:txBody>
          <a:bodyPr wrap="none">
            <a:spAutoFit/>
          </a:bodyPr>
          <a:lstStyle/>
          <a:p>
            <a:pPr lvl="0" algn="ctr">
              <a:lnSpc>
                <a:spcPct val="150000"/>
              </a:lnSpc>
              <a:spcBef>
                <a:spcPct val="20000"/>
              </a:spcBef>
            </a:pPr>
            <a:r>
              <a:rPr lang="en-US" sz="2400" b="1" dirty="0">
                <a:solidFill>
                  <a:srgbClr val="FF0000"/>
                </a:solidFill>
              </a:rPr>
              <a:t>Difference in Content</a:t>
            </a:r>
          </a:p>
        </p:txBody>
      </p:sp>
    </p:spTree>
    <p:extLst>
      <p:ext uri="{BB962C8B-B14F-4D97-AF65-F5344CB8AC3E}">
        <p14:creationId xmlns:p14="http://schemas.microsoft.com/office/powerpoint/2010/main" val="2248645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171450" y="870190"/>
            <a:ext cx="4324351" cy="4050820"/>
          </a:xfrm>
        </p:spPr>
        <p:txBody>
          <a:bodyPr/>
          <a:lstStyle/>
          <a:p>
            <a:pPr marL="0" indent="0">
              <a:buNone/>
            </a:pPr>
            <a:r>
              <a:rPr lang="en-US" sz="1500" dirty="0" smtClean="0"/>
              <a:t>245 10  </a:t>
            </a:r>
            <a:r>
              <a:rPr lang="en-US" sz="1500" dirty="0" err="1" smtClean="0"/>
              <a:t>Richardsons</a:t>
            </a:r>
            <a:r>
              <a:rPr lang="en-US" sz="1500" dirty="0"/>
              <a:t>' </a:t>
            </a:r>
            <a:r>
              <a:rPr lang="en-US" sz="1500" dirty="0" err="1"/>
              <a:t>chartbook</a:t>
            </a:r>
            <a:r>
              <a:rPr lang="en-US" sz="1500" dirty="0"/>
              <a:t> and cruising guide.</a:t>
            </a:r>
          </a:p>
          <a:p>
            <a:pPr marL="0" indent="0">
              <a:buNone/>
            </a:pPr>
            <a:r>
              <a:rPr lang="en-US" sz="1500" b="1" dirty="0">
                <a:solidFill>
                  <a:srgbClr val="FF0000"/>
                </a:solidFill>
              </a:rPr>
              <a:t>250  </a:t>
            </a:r>
            <a:r>
              <a:rPr lang="en-US" sz="1500" b="1" dirty="0" smtClean="0">
                <a:solidFill>
                  <a:srgbClr val="FF0000"/>
                </a:solidFill>
              </a:rPr>
              <a:t>   Lake </a:t>
            </a:r>
            <a:r>
              <a:rPr lang="en-US" sz="1500" b="1" dirty="0">
                <a:solidFill>
                  <a:srgbClr val="FF0000"/>
                </a:solidFill>
              </a:rPr>
              <a:t>Michigan </a:t>
            </a:r>
            <a:r>
              <a:rPr lang="en-US" sz="1500" b="1" dirty="0" smtClean="0">
                <a:solidFill>
                  <a:srgbClr val="FF0000"/>
                </a:solidFill>
              </a:rPr>
              <a:t>ed.</a:t>
            </a:r>
            <a:endParaRPr lang="en-US" sz="1500" b="1" dirty="0">
              <a:solidFill>
                <a:srgbClr val="FF0000"/>
              </a:solidFill>
            </a:endParaRPr>
          </a:p>
          <a:p>
            <a:pPr marL="0" indent="0">
              <a:buNone/>
            </a:pPr>
            <a:r>
              <a:rPr lang="en-US" sz="1500" dirty="0"/>
              <a:t>255 </a:t>
            </a:r>
            <a:r>
              <a:rPr lang="en-US" sz="1500" dirty="0" smtClean="0"/>
              <a:t>    </a:t>
            </a:r>
            <a:r>
              <a:rPr lang="en-US" sz="1500" dirty="0"/>
              <a:t>Scales differ ; </a:t>
            </a:r>
            <a:r>
              <a:rPr lang="en-US" sz="1500" dirty="0" err="1"/>
              <a:t>ǂb</a:t>
            </a:r>
            <a:r>
              <a:rPr lang="en-US" sz="1500" dirty="0"/>
              <a:t> Polyconic projection </a:t>
            </a:r>
            <a:r>
              <a:rPr lang="en-US" sz="1500" dirty="0" err="1"/>
              <a:t>ǂc</a:t>
            </a:r>
            <a:r>
              <a:rPr lang="en-US" sz="1500" dirty="0"/>
              <a:t> (W 88°00ʹ--W 85°00ʹ/N 46°00ʹ.N 41°40ʹ).</a:t>
            </a:r>
          </a:p>
          <a:p>
            <a:pPr marL="0" indent="0">
              <a:buNone/>
            </a:pPr>
            <a:r>
              <a:rPr lang="en-US" sz="1500" dirty="0"/>
              <a:t>260  </a:t>
            </a:r>
            <a:r>
              <a:rPr lang="en-US" sz="1500" dirty="0" smtClean="0"/>
              <a:t>   Streamwood</a:t>
            </a:r>
            <a:r>
              <a:rPr lang="en-US" sz="1500" dirty="0"/>
              <a:t>, IL : </a:t>
            </a:r>
            <a:r>
              <a:rPr lang="en-US" sz="1500" dirty="0" err="1"/>
              <a:t>ǂb</a:t>
            </a:r>
            <a:r>
              <a:rPr lang="en-US" sz="1500" dirty="0"/>
              <a:t> </a:t>
            </a:r>
            <a:r>
              <a:rPr lang="en-US" sz="1500" dirty="0" err="1"/>
              <a:t>Richardsons</a:t>
            </a:r>
            <a:r>
              <a:rPr lang="en-US" sz="1500" dirty="0"/>
              <a:t>' Marine Pub. Co., </a:t>
            </a:r>
            <a:r>
              <a:rPr lang="en-US" sz="1500" dirty="0" err="1"/>
              <a:t>ǂc</a:t>
            </a:r>
            <a:r>
              <a:rPr lang="en-US" sz="1500" dirty="0"/>
              <a:t> [1980]</a:t>
            </a:r>
          </a:p>
          <a:p>
            <a:pPr marL="0" indent="0">
              <a:buNone/>
            </a:pPr>
            <a:r>
              <a:rPr lang="en-US" sz="1500" dirty="0"/>
              <a:t>300  </a:t>
            </a:r>
            <a:r>
              <a:rPr lang="en-US" sz="1500" dirty="0" smtClean="0"/>
              <a:t>   1 </a:t>
            </a:r>
            <a:r>
              <a:rPr lang="en-US" sz="1500" dirty="0"/>
              <a:t>atlas (iv, 124 pages) : </a:t>
            </a:r>
            <a:r>
              <a:rPr lang="en-US" sz="1500" dirty="0" err="1"/>
              <a:t>ǂb</a:t>
            </a:r>
            <a:r>
              <a:rPr lang="en-US" sz="1500" dirty="0"/>
              <a:t> illustrations, maps ; </a:t>
            </a:r>
            <a:r>
              <a:rPr lang="en-US" sz="1500" dirty="0" err="1"/>
              <a:t>ǂc</a:t>
            </a:r>
            <a:r>
              <a:rPr lang="en-US" sz="1500" dirty="0"/>
              <a:t> 46 cm</a:t>
            </a:r>
          </a:p>
          <a:p>
            <a:pPr marL="0" indent="0">
              <a:buNone/>
            </a:pPr>
            <a:r>
              <a:rPr lang="en-US" sz="1500" dirty="0" smtClean="0"/>
              <a:t>500     Depths </a:t>
            </a:r>
            <a:r>
              <a:rPr lang="en-US" sz="1500" dirty="0"/>
              <a:t>shown by contours and soundings.</a:t>
            </a:r>
          </a:p>
          <a:p>
            <a:pPr marL="0" indent="0">
              <a:buNone/>
            </a:pPr>
            <a:r>
              <a:rPr lang="en-US" sz="1500" dirty="0" smtClean="0"/>
              <a:t>500     Additional </a:t>
            </a:r>
            <a:r>
              <a:rPr lang="en-US" sz="1500" dirty="0"/>
              <a:t>information has been placed on the charts.</a:t>
            </a:r>
          </a:p>
          <a:p>
            <a:pPr>
              <a:buAutoNum type="arabicPlain" startAt="500"/>
            </a:pPr>
            <a:r>
              <a:rPr lang="en-US" sz="1500" dirty="0" smtClean="0"/>
              <a:t>    "</a:t>
            </a:r>
            <a:r>
              <a:rPr lang="en-US" sz="1500" dirty="0"/>
              <a:t>Not for navigation</a:t>
            </a:r>
            <a:r>
              <a:rPr lang="en-US" sz="1500" dirty="0" smtClean="0"/>
              <a:t>.“</a:t>
            </a:r>
          </a:p>
          <a:p>
            <a:pPr marL="0" indent="0" algn="ctr">
              <a:lnSpc>
                <a:spcPct val="150000"/>
              </a:lnSpc>
              <a:buNone/>
            </a:pPr>
            <a:r>
              <a:rPr lang="en-US" sz="1900" b="1" dirty="0" smtClean="0">
                <a:solidFill>
                  <a:srgbClr val="FF0000"/>
                </a:solidFill>
              </a:rPr>
              <a:t>Difference </a:t>
            </a:r>
            <a:r>
              <a:rPr lang="en-US" sz="1900" b="1" dirty="0">
                <a:solidFill>
                  <a:srgbClr val="FF0000"/>
                </a:solidFill>
              </a:rPr>
              <a:t>in </a:t>
            </a:r>
            <a:r>
              <a:rPr lang="en-US" sz="1900" b="1" dirty="0" smtClean="0">
                <a:solidFill>
                  <a:srgbClr val="FF0000"/>
                </a:solidFill>
              </a:rPr>
              <a:t>Geographic Coverage</a:t>
            </a:r>
            <a:endParaRPr lang="en-US" sz="1900" b="1" dirty="0">
              <a:solidFill>
                <a:srgbClr val="FF0000"/>
              </a:solidFill>
            </a:endParaRPr>
          </a:p>
        </p:txBody>
      </p:sp>
      <p:sp>
        <p:nvSpPr>
          <p:cNvPr id="7" name="Content Placeholder 6"/>
          <p:cNvSpPr>
            <a:spLocks noGrp="1"/>
          </p:cNvSpPr>
          <p:nvPr>
            <p:ph sz="half" idx="2"/>
          </p:nvPr>
        </p:nvSpPr>
        <p:spPr>
          <a:xfrm>
            <a:off x="4648201" y="952501"/>
            <a:ext cx="4362449" cy="3886199"/>
          </a:xfrm>
        </p:spPr>
        <p:txBody>
          <a:bodyPr/>
          <a:lstStyle/>
          <a:p>
            <a:pPr marL="0" indent="0">
              <a:buNone/>
            </a:pPr>
            <a:r>
              <a:rPr lang="en-US" sz="1500" dirty="0" smtClean="0"/>
              <a:t>245 10  </a:t>
            </a:r>
            <a:r>
              <a:rPr lang="en-US" sz="1500" dirty="0" err="1" smtClean="0"/>
              <a:t>Richardsons</a:t>
            </a:r>
            <a:r>
              <a:rPr lang="en-US" sz="1500" dirty="0"/>
              <a:t>' </a:t>
            </a:r>
            <a:r>
              <a:rPr lang="en-US" sz="1500" dirty="0" err="1"/>
              <a:t>chartbook</a:t>
            </a:r>
            <a:r>
              <a:rPr lang="en-US" sz="1500" dirty="0"/>
              <a:t> and cruising </a:t>
            </a:r>
            <a:r>
              <a:rPr lang="en-US" sz="1500" dirty="0" smtClean="0"/>
              <a:t>guide.</a:t>
            </a:r>
          </a:p>
          <a:p>
            <a:pPr marL="0" indent="0">
              <a:buNone/>
            </a:pPr>
            <a:r>
              <a:rPr lang="en-US" sz="1500" b="1" dirty="0" smtClean="0">
                <a:solidFill>
                  <a:srgbClr val="FF0000"/>
                </a:solidFill>
              </a:rPr>
              <a:t>250     Lake Erie ed.</a:t>
            </a:r>
          </a:p>
          <a:p>
            <a:pPr marL="0" indent="0">
              <a:buNone/>
            </a:pPr>
            <a:r>
              <a:rPr lang="en-US" sz="1500" dirty="0" smtClean="0"/>
              <a:t>255     </a:t>
            </a:r>
            <a:r>
              <a:rPr lang="en-US" sz="1500" dirty="0"/>
              <a:t>Scales differ ; </a:t>
            </a:r>
            <a:r>
              <a:rPr lang="en-US" sz="1500" dirty="0" err="1"/>
              <a:t>ǂb</a:t>
            </a:r>
            <a:r>
              <a:rPr lang="en-US" sz="1500" dirty="0"/>
              <a:t> Polyconic projection </a:t>
            </a:r>
            <a:r>
              <a:rPr lang="en-US" sz="1500" dirty="0" err="1"/>
              <a:t>ǂc</a:t>
            </a:r>
            <a:r>
              <a:rPr lang="en-US" sz="1500" dirty="0"/>
              <a:t> (W 83°30ʹ--W 78°50ʹ/N 43°00ʹ--N 41°20ʹ).</a:t>
            </a:r>
          </a:p>
          <a:p>
            <a:pPr marL="0" indent="0">
              <a:buNone/>
            </a:pPr>
            <a:r>
              <a:rPr lang="en-US" sz="1500" dirty="0"/>
              <a:t>260  </a:t>
            </a:r>
            <a:r>
              <a:rPr lang="en-US" sz="1500" dirty="0" smtClean="0"/>
              <a:t>   Streamwood</a:t>
            </a:r>
            <a:r>
              <a:rPr lang="en-US" sz="1500" dirty="0"/>
              <a:t>, IL : </a:t>
            </a:r>
            <a:r>
              <a:rPr lang="en-US" sz="1500" dirty="0" err="1"/>
              <a:t>ǂb</a:t>
            </a:r>
            <a:r>
              <a:rPr lang="en-US" sz="1500" dirty="0"/>
              <a:t> </a:t>
            </a:r>
            <a:r>
              <a:rPr lang="en-US" sz="1500" dirty="0" err="1"/>
              <a:t>Richardsons</a:t>
            </a:r>
            <a:r>
              <a:rPr lang="en-US" sz="1500" dirty="0"/>
              <a:t>' Marine Pub. Co., </a:t>
            </a:r>
            <a:r>
              <a:rPr lang="en-US" sz="1500" dirty="0" err="1"/>
              <a:t>ǂc</a:t>
            </a:r>
            <a:r>
              <a:rPr lang="en-US" sz="1500" dirty="0"/>
              <a:t> ©1980.</a:t>
            </a:r>
          </a:p>
          <a:p>
            <a:pPr marL="0" indent="0">
              <a:buNone/>
            </a:pPr>
            <a:r>
              <a:rPr lang="en-US" sz="1500" dirty="0"/>
              <a:t>300     1 atlas (iv, 124 pages) : </a:t>
            </a:r>
            <a:r>
              <a:rPr lang="en-US" sz="1500" dirty="0" err="1"/>
              <a:t>ǂb</a:t>
            </a:r>
            <a:r>
              <a:rPr lang="en-US" sz="1500" dirty="0"/>
              <a:t> illustrations, maps ; </a:t>
            </a:r>
            <a:r>
              <a:rPr lang="en-US" sz="1500" dirty="0" err="1"/>
              <a:t>ǂc</a:t>
            </a:r>
            <a:r>
              <a:rPr lang="en-US" sz="1500" dirty="0"/>
              <a:t> 46 cm</a:t>
            </a:r>
          </a:p>
          <a:p>
            <a:pPr marL="0" indent="0">
              <a:buNone/>
            </a:pPr>
            <a:r>
              <a:rPr lang="en-US" sz="1500" dirty="0" smtClean="0"/>
              <a:t>500     “Including </a:t>
            </a:r>
            <a:r>
              <a:rPr lang="en-US" sz="1500" dirty="0"/>
              <a:t>Lake St. Clair, Detroit River, Niagara River, St. Clair River</a:t>
            </a:r>
            <a:r>
              <a:rPr lang="en-US" sz="1500" dirty="0" smtClean="0"/>
              <a:t>.”</a:t>
            </a:r>
            <a:endParaRPr lang="en-US" sz="1500" dirty="0"/>
          </a:p>
          <a:p>
            <a:pPr marL="0" indent="0">
              <a:buNone/>
            </a:pPr>
            <a:r>
              <a:rPr lang="en-US" sz="1500" dirty="0" smtClean="0"/>
              <a:t>500     </a:t>
            </a:r>
            <a:r>
              <a:rPr lang="en-US" sz="1500" dirty="0"/>
              <a:t>Depths shown by contours and soundings.</a:t>
            </a:r>
          </a:p>
          <a:p>
            <a:pPr marL="0" indent="0">
              <a:buNone/>
            </a:pPr>
            <a:r>
              <a:rPr lang="en-US" sz="1500" dirty="0" smtClean="0"/>
              <a:t>500     Additional </a:t>
            </a:r>
            <a:r>
              <a:rPr lang="en-US" sz="1500" dirty="0"/>
              <a:t>information has been placed on the charts.</a:t>
            </a:r>
          </a:p>
          <a:p>
            <a:pPr marL="0" indent="0">
              <a:buNone/>
            </a:pPr>
            <a:r>
              <a:rPr lang="en-US" sz="1500" dirty="0" smtClean="0"/>
              <a:t>500     </a:t>
            </a:r>
            <a:r>
              <a:rPr lang="en-US" sz="1500" dirty="0"/>
              <a:t>"Not for navigation</a:t>
            </a:r>
            <a:r>
              <a:rPr lang="en-US" sz="1500" dirty="0" smtClean="0"/>
              <a:t>."</a:t>
            </a:r>
            <a:endParaRPr lang="en-US" sz="1500" dirty="0"/>
          </a:p>
        </p:txBody>
      </p:sp>
      <p:sp>
        <p:nvSpPr>
          <p:cNvPr id="8" name="Title 3"/>
          <p:cNvSpPr>
            <a:spLocks noGrp="1"/>
          </p:cNvSpPr>
          <p:nvPr>
            <p:ph type="title"/>
          </p:nvPr>
        </p:nvSpPr>
        <p:spPr>
          <a:xfrm>
            <a:off x="720726" y="110729"/>
            <a:ext cx="7546974" cy="613171"/>
          </a:xfrm>
          <a:ln w="12700">
            <a:solidFill>
              <a:schemeClr val="tx1"/>
            </a:solidFill>
          </a:ln>
        </p:spPr>
        <p:txBody>
          <a:bodyPr/>
          <a:lstStyle/>
          <a:p>
            <a:r>
              <a:rPr lang="en-US" sz="3000" b="1" dirty="0">
                <a:solidFill>
                  <a:schemeClr val="tx2"/>
                </a:solidFill>
                <a:latin typeface="+mn-lt"/>
                <a:ea typeface="+mn-ea"/>
                <a:cs typeface="+mn-cs"/>
              </a:rPr>
              <a:t>Cataloging Maps Defensively:  Edition</a:t>
            </a:r>
          </a:p>
        </p:txBody>
      </p:sp>
    </p:spTree>
    <p:extLst>
      <p:ext uri="{BB962C8B-B14F-4D97-AF65-F5344CB8AC3E}">
        <p14:creationId xmlns:p14="http://schemas.microsoft.com/office/powerpoint/2010/main" val="2629357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89782" y="879894"/>
            <a:ext cx="4306020" cy="4140679"/>
          </a:xfrm>
        </p:spPr>
        <p:txBody>
          <a:bodyPr/>
          <a:lstStyle/>
          <a:p>
            <a:pPr marL="0" indent="0">
              <a:buNone/>
            </a:pPr>
            <a:r>
              <a:rPr lang="en-US" sz="1200" dirty="0" smtClean="0"/>
              <a:t>245 10  California</a:t>
            </a:r>
            <a:r>
              <a:rPr lang="en-US" sz="1200" dirty="0"/>
              <a:t>. </a:t>
            </a:r>
            <a:r>
              <a:rPr lang="en-US" sz="1200" b="1" dirty="0" err="1">
                <a:solidFill>
                  <a:srgbClr val="FF0000"/>
                </a:solidFill>
              </a:rPr>
              <a:t>ǂp</a:t>
            </a:r>
            <a:r>
              <a:rPr lang="en-US" sz="1200" b="1" dirty="0">
                <a:solidFill>
                  <a:srgbClr val="FF0000"/>
                </a:solidFill>
              </a:rPr>
              <a:t> Cedarville. </a:t>
            </a:r>
            <a:r>
              <a:rPr lang="en-US" sz="1200" dirty="0" err="1"/>
              <a:t>ǂp</a:t>
            </a:r>
            <a:r>
              <a:rPr lang="en-US" sz="1200" dirty="0"/>
              <a:t> [Surface]. </a:t>
            </a:r>
            <a:r>
              <a:rPr lang="en-US" sz="1200" dirty="0" err="1"/>
              <a:t>ǂb</a:t>
            </a:r>
            <a:r>
              <a:rPr lang="en-US" sz="1200" dirty="0"/>
              <a:t> : 1:100,000-scale topographic map : 30 X 60 minute series (topographic) / </a:t>
            </a:r>
            <a:r>
              <a:rPr lang="en-US" sz="1200" dirty="0" err="1"/>
              <a:t>ǂc</a:t>
            </a:r>
            <a:r>
              <a:rPr lang="en-US" sz="1200" dirty="0"/>
              <a:t> edited and published by the Bureau of Land Management National Operations Center  in cooperation with the Bureau of Land Management California State Office.</a:t>
            </a:r>
          </a:p>
          <a:p>
            <a:pPr marL="0" indent="0">
              <a:buNone/>
            </a:pPr>
            <a:r>
              <a:rPr lang="en-US" sz="1200" dirty="0" smtClean="0"/>
              <a:t>250     </a:t>
            </a:r>
            <a:r>
              <a:rPr lang="en-US" sz="1200" dirty="0"/>
              <a:t>BLM, 2015.</a:t>
            </a:r>
          </a:p>
          <a:p>
            <a:pPr marL="0" indent="0">
              <a:buNone/>
            </a:pPr>
            <a:r>
              <a:rPr lang="en-US" sz="1200" dirty="0"/>
              <a:t>255 </a:t>
            </a:r>
            <a:r>
              <a:rPr lang="en-US" sz="1200" dirty="0" smtClean="0"/>
              <a:t>    </a:t>
            </a:r>
            <a:r>
              <a:rPr lang="en-US" sz="1200" dirty="0"/>
              <a:t>Scale 1:100,000 ; </a:t>
            </a:r>
            <a:r>
              <a:rPr lang="en-US" sz="1200" dirty="0" err="1"/>
              <a:t>ǂb</a:t>
            </a:r>
            <a:r>
              <a:rPr lang="en-US" sz="1200" dirty="0"/>
              <a:t> Lambert conformal conic projection </a:t>
            </a:r>
            <a:r>
              <a:rPr lang="en-US" sz="1200" dirty="0" err="1"/>
              <a:t>ǂc</a:t>
            </a:r>
            <a:r>
              <a:rPr lang="en-US" sz="1200" dirty="0"/>
              <a:t> (W 121°00ʹ--W 120°00ʹ/N 42°00ʹ--N 41°30ʹ).</a:t>
            </a:r>
          </a:p>
          <a:p>
            <a:pPr marL="0" indent="0">
              <a:buNone/>
            </a:pPr>
            <a:r>
              <a:rPr lang="en-US" sz="1200" dirty="0" smtClean="0"/>
              <a:t>264  1 [</a:t>
            </a:r>
            <a:r>
              <a:rPr lang="en-US" sz="1200" dirty="0"/>
              <a:t>Reston, VA] : </a:t>
            </a:r>
            <a:r>
              <a:rPr lang="en-US" sz="1200" dirty="0" err="1"/>
              <a:t>ǂb</a:t>
            </a:r>
            <a:r>
              <a:rPr lang="en-US" sz="1200" dirty="0"/>
              <a:t> U.S. Department of the Interior, Bureau of Land Management, </a:t>
            </a:r>
            <a:r>
              <a:rPr lang="en-US" sz="1200" dirty="0" err="1"/>
              <a:t>ǂc</a:t>
            </a:r>
            <a:r>
              <a:rPr lang="en-US" sz="1200" dirty="0"/>
              <a:t> 2015.</a:t>
            </a:r>
          </a:p>
          <a:p>
            <a:pPr marL="0" indent="0">
              <a:buNone/>
            </a:pPr>
            <a:r>
              <a:rPr lang="en-US" sz="1200" dirty="0" smtClean="0"/>
              <a:t>264  2 Sacramento</a:t>
            </a:r>
            <a:r>
              <a:rPr lang="en-US" sz="1200" dirty="0"/>
              <a:t>, CA : </a:t>
            </a:r>
            <a:r>
              <a:rPr lang="en-US" sz="1200" dirty="0" err="1"/>
              <a:t>ǂb</a:t>
            </a:r>
            <a:r>
              <a:rPr lang="en-US" sz="1200" dirty="0"/>
              <a:t> For sale by U.S. Department of the Interior, Bureau of Land Management, California State Office ; </a:t>
            </a:r>
            <a:r>
              <a:rPr lang="en-US" sz="1200" dirty="0" err="1"/>
              <a:t>ǂa</a:t>
            </a:r>
            <a:r>
              <a:rPr lang="en-US" sz="1200" dirty="0"/>
              <a:t> Denver, CO : </a:t>
            </a:r>
            <a:r>
              <a:rPr lang="en-US" sz="1200" dirty="0" err="1"/>
              <a:t>ǂb</a:t>
            </a:r>
            <a:r>
              <a:rPr lang="en-US" sz="1200" dirty="0"/>
              <a:t> U.S. Geological Survey.</a:t>
            </a:r>
          </a:p>
          <a:p>
            <a:pPr marL="0" indent="0">
              <a:buNone/>
            </a:pPr>
            <a:r>
              <a:rPr lang="en-US" sz="1200" dirty="0"/>
              <a:t>300  </a:t>
            </a:r>
            <a:r>
              <a:rPr lang="en-US" sz="1200" dirty="0" smtClean="0"/>
              <a:t>   1 </a:t>
            </a:r>
            <a:r>
              <a:rPr lang="en-US" sz="1200" dirty="0"/>
              <a:t>map : </a:t>
            </a:r>
            <a:r>
              <a:rPr lang="en-US" sz="1200" dirty="0" err="1"/>
              <a:t>ǂb</a:t>
            </a:r>
            <a:r>
              <a:rPr lang="en-US" sz="1200" dirty="0"/>
              <a:t> color ; </a:t>
            </a:r>
            <a:r>
              <a:rPr lang="en-US" sz="1200" dirty="0" err="1"/>
              <a:t>ǂc</a:t>
            </a:r>
            <a:r>
              <a:rPr lang="en-US" sz="1200" dirty="0"/>
              <a:t> 56 x 86 cm.</a:t>
            </a:r>
          </a:p>
          <a:p>
            <a:pPr marL="0" indent="0">
              <a:buNone/>
            </a:pPr>
            <a:r>
              <a:rPr lang="en-US" sz="1200" dirty="0" smtClean="0"/>
              <a:t>490 1   Surface </a:t>
            </a:r>
            <a:r>
              <a:rPr lang="en-US" sz="1200" dirty="0"/>
              <a:t>management status</a:t>
            </a:r>
          </a:p>
          <a:p>
            <a:pPr marL="0" indent="0">
              <a:buNone/>
            </a:pPr>
            <a:r>
              <a:rPr lang="en-US" sz="1200" dirty="0"/>
              <a:t>500 </a:t>
            </a:r>
            <a:r>
              <a:rPr lang="en-US" sz="1200" dirty="0" smtClean="0"/>
              <a:t>    </a:t>
            </a:r>
            <a:r>
              <a:rPr lang="en-US" sz="1200" dirty="0"/>
              <a:t>Relief shown by contours and spot heights.</a:t>
            </a:r>
          </a:p>
          <a:p>
            <a:pPr marL="228600" indent="-228600">
              <a:buAutoNum type="arabicPlain" startAt="500"/>
            </a:pPr>
            <a:r>
              <a:rPr lang="en-US" sz="1200" dirty="0" smtClean="0"/>
              <a:t>     Shows </a:t>
            </a:r>
            <a:r>
              <a:rPr lang="en-US" sz="1200" dirty="0"/>
              <a:t>township and range lines</a:t>
            </a:r>
            <a:r>
              <a:rPr lang="en-US" sz="1200" dirty="0" smtClean="0"/>
              <a:t>.</a:t>
            </a:r>
          </a:p>
          <a:p>
            <a:pPr marL="0" lvl="0" indent="0" algn="ctr">
              <a:lnSpc>
                <a:spcPct val="150000"/>
              </a:lnSpc>
              <a:buNone/>
            </a:pPr>
            <a:r>
              <a:rPr lang="en-US" sz="1900" b="1" dirty="0">
                <a:solidFill>
                  <a:srgbClr val="FF0000"/>
                </a:solidFill>
              </a:rPr>
              <a:t>Difference in Geographic Coverage</a:t>
            </a:r>
          </a:p>
          <a:p>
            <a:pPr marL="0" indent="0">
              <a:buNone/>
            </a:pPr>
            <a:endParaRPr lang="en-US" sz="1200" dirty="0"/>
          </a:p>
        </p:txBody>
      </p:sp>
      <p:sp>
        <p:nvSpPr>
          <p:cNvPr id="4" name="Content Placeholder 3"/>
          <p:cNvSpPr>
            <a:spLocks noGrp="1"/>
          </p:cNvSpPr>
          <p:nvPr>
            <p:ph sz="half" idx="2"/>
          </p:nvPr>
        </p:nvSpPr>
        <p:spPr>
          <a:xfrm>
            <a:off x="4648201" y="879895"/>
            <a:ext cx="4306018" cy="3985403"/>
          </a:xfrm>
        </p:spPr>
        <p:txBody>
          <a:bodyPr/>
          <a:lstStyle/>
          <a:p>
            <a:pPr marL="0" indent="0">
              <a:buNone/>
            </a:pPr>
            <a:r>
              <a:rPr lang="en-US" sz="1200" dirty="0" smtClean="0"/>
              <a:t>245 10  California</a:t>
            </a:r>
            <a:r>
              <a:rPr lang="en-US" sz="1200" dirty="0"/>
              <a:t>. </a:t>
            </a:r>
            <a:r>
              <a:rPr lang="en-US" sz="1200" b="1" dirty="0" err="1">
                <a:solidFill>
                  <a:srgbClr val="FF0000"/>
                </a:solidFill>
              </a:rPr>
              <a:t>ǂp</a:t>
            </a:r>
            <a:r>
              <a:rPr lang="en-US" sz="1200" b="1" dirty="0">
                <a:solidFill>
                  <a:srgbClr val="FF0000"/>
                </a:solidFill>
              </a:rPr>
              <a:t> Redding. </a:t>
            </a:r>
            <a:r>
              <a:rPr lang="en-US" sz="1200" dirty="0" err="1"/>
              <a:t>ǂp</a:t>
            </a:r>
            <a:r>
              <a:rPr lang="en-US" sz="1200" dirty="0"/>
              <a:t> [Surface]. </a:t>
            </a:r>
            <a:r>
              <a:rPr lang="en-US" sz="1200" dirty="0" err="1"/>
              <a:t>ǂb</a:t>
            </a:r>
            <a:r>
              <a:rPr lang="en-US" sz="1200" dirty="0"/>
              <a:t> : 1:100,000-scale topographic map : 30 X 60 minute series (topographic) / </a:t>
            </a:r>
            <a:r>
              <a:rPr lang="en-US" sz="1200" dirty="0" err="1"/>
              <a:t>ǂc</a:t>
            </a:r>
            <a:r>
              <a:rPr lang="en-US" sz="1200" dirty="0"/>
              <a:t> edited and published by the Bureau of Land Management National Operations Center  in cooperation with the Bureau of Land Management California State Office.</a:t>
            </a:r>
          </a:p>
          <a:p>
            <a:pPr marL="0" indent="0">
              <a:buNone/>
            </a:pPr>
            <a:r>
              <a:rPr lang="en-US" sz="1200" dirty="0" smtClean="0"/>
              <a:t>246 1   </a:t>
            </a:r>
            <a:r>
              <a:rPr lang="en-US" sz="1200" dirty="0" err="1"/>
              <a:t>ǂi</a:t>
            </a:r>
            <a:r>
              <a:rPr lang="en-US" sz="1200" dirty="0"/>
              <a:t> Filing title: </a:t>
            </a:r>
            <a:r>
              <a:rPr lang="en-US" sz="1200" dirty="0" err="1"/>
              <a:t>ǂa</a:t>
            </a:r>
            <a:r>
              <a:rPr lang="en-US" sz="1200" dirty="0"/>
              <a:t> Redding, California</a:t>
            </a:r>
          </a:p>
          <a:p>
            <a:pPr marL="0" indent="0">
              <a:buNone/>
            </a:pPr>
            <a:r>
              <a:rPr lang="en-US" sz="1200" dirty="0"/>
              <a:t>250 </a:t>
            </a:r>
            <a:r>
              <a:rPr lang="en-US" sz="1200" dirty="0" smtClean="0"/>
              <a:t>    </a:t>
            </a:r>
            <a:r>
              <a:rPr lang="en-US" sz="1200" dirty="0"/>
              <a:t>BLM, 2015.</a:t>
            </a:r>
          </a:p>
          <a:p>
            <a:pPr marL="0" indent="0">
              <a:buNone/>
            </a:pPr>
            <a:r>
              <a:rPr lang="en-US" sz="1200" dirty="0"/>
              <a:t>255  </a:t>
            </a:r>
            <a:r>
              <a:rPr lang="en-US" sz="1200" dirty="0" smtClean="0"/>
              <a:t>   Scale </a:t>
            </a:r>
            <a:r>
              <a:rPr lang="en-US" sz="1200" dirty="0"/>
              <a:t>1:100,000 ; </a:t>
            </a:r>
            <a:r>
              <a:rPr lang="en-US" sz="1200" dirty="0" err="1"/>
              <a:t>ǂb</a:t>
            </a:r>
            <a:r>
              <a:rPr lang="en-US" sz="1200" dirty="0"/>
              <a:t> Lambert conformal conic projection </a:t>
            </a:r>
            <a:r>
              <a:rPr lang="en-US" sz="1200" dirty="0" err="1"/>
              <a:t>ǂc</a:t>
            </a:r>
            <a:r>
              <a:rPr lang="en-US" sz="1200" dirty="0"/>
              <a:t> (W 123°00ʹ--W 122°00ʹ/N 41°00ʹ--N 40°30ʹ).</a:t>
            </a:r>
          </a:p>
          <a:p>
            <a:pPr marL="0" indent="0">
              <a:buNone/>
            </a:pPr>
            <a:r>
              <a:rPr lang="en-US" sz="1200" dirty="0" smtClean="0"/>
              <a:t>264  1  [Reston</a:t>
            </a:r>
            <a:r>
              <a:rPr lang="en-US" sz="1200" dirty="0"/>
              <a:t>, VA] : </a:t>
            </a:r>
            <a:r>
              <a:rPr lang="en-US" sz="1200" dirty="0" err="1"/>
              <a:t>ǂb</a:t>
            </a:r>
            <a:r>
              <a:rPr lang="en-US" sz="1200" dirty="0"/>
              <a:t> U.S. Department of the Interior, Bureau of Land Management, </a:t>
            </a:r>
            <a:r>
              <a:rPr lang="en-US" sz="1200" dirty="0" err="1"/>
              <a:t>ǂc</a:t>
            </a:r>
            <a:r>
              <a:rPr lang="en-US" sz="1200" dirty="0"/>
              <a:t> 2015.</a:t>
            </a:r>
          </a:p>
          <a:p>
            <a:pPr marL="0" indent="0">
              <a:buNone/>
            </a:pPr>
            <a:r>
              <a:rPr lang="en-US" sz="1200" dirty="0" smtClean="0"/>
              <a:t>264  2  Sacramento</a:t>
            </a:r>
            <a:r>
              <a:rPr lang="en-US" sz="1200" dirty="0"/>
              <a:t>, CA : </a:t>
            </a:r>
            <a:r>
              <a:rPr lang="en-US" sz="1200" dirty="0" err="1"/>
              <a:t>ǂb</a:t>
            </a:r>
            <a:r>
              <a:rPr lang="en-US" sz="1200" dirty="0"/>
              <a:t> For sale by U.S. Department of the Interior, Bureau of Land Management, California State Office ; </a:t>
            </a:r>
            <a:r>
              <a:rPr lang="en-US" sz="1200" dirty="0" err="1"/>
              <a:t>ǂa</a:t>
            </a:r>
            <a:r>
              <a:rPr lang="en-US" sz="1200" dirty="0"/>
              <a:t> Denver, CO : </a:t>
            </a:r>
            <a:r>
              <a:rPr lang="en-US" sz="1200" dirty="0" err="1"/>
              <a:t>ǂb</a:t>
            </a:r>
            <a:r>
              <a:rPr lang="en-US" sz="1200" dirty="0"/>
              <a:t> U.S. Geological Survey.</a:t>
            </a:r>
          </a:p>
          <a:p>
            <a:pPr marL="0" indent="0">
              <a:buNone/>
            </a:pPr>
            <a:r>
              <a:rPr lang="en-US" sz="1200" dirty="0"/>
              <a:t>300  </a:t>
            </a:r>
            <a:r>
              <a:rPr lang="en-US" sz="1200" dirty="0" smtClean="0"/>
              <a:t>   1 </a:t>
            </a:r>
            <a:r>
              <a:rPr lang="en-US" sz="1200" dirty="0"/>
              <a:t>map : </a:t>
            </a:r>
            <a:r>
              <a:rPr lang="en-US" sz="1200" dirty="0" err="1"/>
              <a:t>ǂb</a:t>
            </a:r>
            <a:r>
              <a:rPr lang="en-US" sz="1200" dirty="0"/>
              <a:t> color ; </a:t>
            </a:r>
            <a:r>
              <a:rPr lang="en-US" sz="1200" dirty="0" err="1"/>
              <a:t>ǂc</a:t>
            </a:r>
            <a:r>
              <a:rPr lang="en-US" sz="1200" dirty="0"/>
              <a:t> 56 x 86 cm.</a:t>
            </a:r>
          </a:p>
          <a:p>
            <a:pPr marL="0" indent="0">
              <a:buNone/>
            </a:pPr>
            <a:r>
              <a:rPr lang="en-US" sz="1200" dirty="0" smtClean="0"/>
              <a:t>490 1  Surface </a:t>
            </a:r>
            <a:r>
              <a:rPr lang="en-US" sz="1200" dirty="0"/>
              <a:t>management status</a:t>
            </a:r>
          </a:p>
          <a:p>
            <a:pPr marL="0" indent="0">
              <a:buNone/>
            </a:pPr>
            <a:r>
              <a:rPr lang="en-US" sz="1200" dirty="0"/>
              <a:t>500 </a:t>
            </a:r>
            <a:r>
              <a:rPr lang="en-US" sz="1200" dirty="0" smtClean="0"/>
              <a:t>    </a:t>
            </a:r>
            <a:r>
              <a:rPr lang="en-US" sz="1200" dirty="0"/>
              <a:t>Relief shown by contours and spot heights.</a:t>
            </a:r>
          </a:p>
          <a:p>
            <a:pPr marL="0" indent="0">
              <a:buNone/>
            </a:pPr>
            <a:r>
              <a:rPr lang="en-US" sz="1200" dirty="0"/>
              <a:t>500  </a:t>
            </a:r>
            <a:r>
              <a:rPr lang="en-US" sz="1200" dirty="0" smtClean="0"/>
              <a:t>   Shows </a:t>
            </a:r>
            <a:r>
              <a:rPr lang="en-US" sz="1200" dirty="0"/>
              <a:t>township and range lines</a:t>
            </a:r>
            <a:r>
              <a:rPr lang="en-US" sz="1200" dirty="0" smtClean="0"/>
              <a:t>.</a:t>
            </a:r>
            <a:endParaRPr lang="en-US" sz="1200" dirty="0"/>
          </a:p>
        </p:txBody>
      </p:sp>
      <p:sp>
        <p:nvSpPr>
          <p:cNvPr id="5" name="Title 3"/>
          <p:cNvSpPr>
            <a:spLocks noGrp="1"/>
          </p:cNvSpPr>
          <p:nvPr>
            <p:ph type="title"/>
          </p:nvPr>
        </p:nvSpPr>
        <p:spPr>
          <a:xfrm>
            <a:off x="874534" y="110729"/>
            <a:ext cx="7242533" cy="544879"/>
          </a:xfrm>
          <a:ln w="12700">
            <a:solidFill>
              <a:schemeClr val="tx1"/>
            </a:solidFill>
          </a:ln>
        </p:spPr>
        <p:txBody>
          <a:bodyPr/>
          <a:lstStyle/>
          <a:p>
            <a:r>
              <a:rPr lang="en-US" sz="3000" b="1" dirty="0">
                <a:solidFill>
                  <a:schemeClr val="tx2"/>
                </a:solidFill>
                <a:latin typeface="+mn-lt"/>
                <a:ea typeface="+mn-ea"/>
                <a:cs typeface="+mn-cs"/>
              </a:rPr>
              <a:t>Cataloging Maps Defensively:  Edition</a:t>
            </a:r>
          </a:p>
        </p:txBody>
      </p:sp>
    </p:spTree>
    <p:extLst>
      <p:ext uri="{BB962C8B-B14F-4D97-AF65-F5344CB8AC3E}">
        <p14:creationId xmlns:p14="http://schemas.microsoft.com/office/powerpoint/2010/main" val="2712759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7224" y="878541"/>
            <a:ext cx="4298577" cy="3998259"/>
          </a:xfrm>
        </p:spPr>
        <p:txBody>
          <a:bodyPr/>
          <a:lstStyle/>
          <a:p>
            <a:pPr marL="0" indent="0">
              <a:buNone/>
            </a:pPr>
            <a:r>
              <a:rPr lang="en-US" sz="1500" dirty="0" smtClean="0"/>
              <a:t>245 10  Appalachian </a:t>
            </a:r>
            <a:r>
              <a:rPr lang="en-US" sz="1500" dirty="0"/>
              <a:t>Trail and other trails in Shenandoah National Park. </a:t>
            </a:r>
            <a:r>
              <a:rPr lang="en-US" sz="1500" b="1" dirty="0" err="1">
                <a:solidFill>
                  <a:srgbClr val="FF0000"/>
                </a:solidFill>
              </a:rPr>
              <a:t>ǂn</a:t>
            </a:r>
            <a:r>
              <a:rPr lang="en-US" sz="1500" b="1" dirty="0">
                <a:solidFill>
                  <a:srgbClr val="FF0000"/>
                </a:solidFill>
              </a:rPr>
              <a:t> Map 9, </a:t>
            </a:r>
            <a:r>
              <a:rPr lang="en-US" sz="1500" b="1" dirty="0" err="1">
                <a:solidFill>
                  <a:srgbClr val="FF0000"/>
                </a:solidFill>
              </a:rPr>
              <a:t>ǂp</a:t>
            </a:r>
            <a:r>
              <a:rPr lang="en-US" sz="1500" b="1" dirty="0">
                <a:solidFill>
                  <a:srgbClr val="FF0000"/>
                </a:solidFill>
              </a:rPr>
              <a:t> North district.</a:t>
            </a:r>
          </a:p>
          <a:p>
            <a:pPr marL="0" indent="0">
              <a:buNone/>
            </a:pPr>
            <a:r>
              <a:rPr lang="en-US" sz="1500" dirty="0"/>
              <a:t>250 </a:t>
            </a:r>
            <a:r>
              <a:rPr lang="en-US" sz="1500" dirty="0" smtClean="0"/>
              <a:t>    </a:t>
            </a:r>
            <a:r>
              <a:rPr lang="en-US" sz="1500" dirty="0"/>
              <a:t>Revised August 2009. Edition 18, 2009.</a:t>
            </a:r>
          </a:p>
          <a:p>
            <a:pPr marL="0" indent="0">
              <a:buNone/>
            </a:pPr>
            <a:r>
              <a:rPr lang="en-US" sz="1500" dirty="0" smtClean="0"/>
              <a:t>255     </a:t>
            </a:r>
            <a:r>
              <a:rPr lang="en-US" sz="1500" dirty="0"/>
              <a:t>Scale 1:62,500 ; </a:t>
            </a:r>
            <a:r>
              <a:rPr lang="en-US" sz="1500" dirty="0" err="1"/>
              <a:t>ǂb</a:t>
            </a:r>
            <a:r>
              <a:rPr lang="en-US" sz="1500" dirty="0"/>
              <a:t> Universal Transverse Mercator projection </a:t>
            </a:r>
            <a:r>
              <a:rPr lang="en-US" sz="1500" dirty="0" err="1"/>
              <a:t>ǂc</a:t>
            </a:r>
            <a:r>
              <a:rPr lang="en-US" sz="1500" dirty="0"/>
              <a:t> (W 78°27ʹ51ʺ--W 78°05ʹ00ʺ/N 38°56ʹ19ʺ--N 38°40ʹ49ʺ).</a:t>
            </a:r>
          </a:p>
          <a:p>
            <a:pPr marL="0" indent="0">
              <a:buNone/>
            </a:pPr>
            <a:r>
              <a:rPr lang="en-US" sz="1500" dirty="0"/>
              <a:t>264 </a:t>
            </a:r>
            <a:r>
              <a:rPr lang="en-US" sz="1500" dirty="0" smtClean="0"/>
              <a:t>1   Vienna</a:t>
            </a:r>
            <a:r>
              <a:rPr lang="en-US" sz="1500" dirty="0"/>
              <a:t>, Virginia : </a:t>
            </a:r>
            <a:r>
              <a:rPr lang="en-US" sz="1500" dirty="0" err="1"/>
              <a:t>ǂb</a:t>
            </a:r>
            <a:r>
              <a:rPr lang="en-US" sz="1500" dirty="0"/>
              <a:t> Potomac </a:t>
            </a:r>
            <a:r>
              <a:rPr lang="en-US" sz="1500" dirty="0" err="1"/>
              <a:t>Appalchian</a:t>
            </a:r>
            <a:r>
              <a:rPr lang="en-US" sz="1500" dirty="0"/>
              <a:t> Trail Club, Inc., </a:t>
            </a:r>
            <a:r>
              <a:rPr lang="en-US" sz="1500" dirty="0" err="1"/>
              <a:t>ǂc</a:t>
            </a:r>
            <a:r>
              <a:rPr lang="en-US" sz="1500" dirty="0"/>
              <a:t> [2009]</a:t>
            </a:r>
          </a:p>
          <a:p>
            <a:pPr marL="0" indent="0">
              <a:buNone/>
            </a:pPr>
            <a:r>
              <a:rPr lang="en-US" sz="1500" dirty="0"/>
              <a:t>264 </a:t>
            </a:r>
            <a:r>
              <a:rPr lang="en-US" sz="1500" dirty="0" smtClean="0"/>
              <a:t>4   </a:t>
            </a:r>
            <a:r>
              <a:rPr lang="en-US" sz="1500" dirty="0" err="1" smtClean="0"/>
              <a:t>ǂc</a:t>
            </a:r>
            <a:r>
              <a:rPr lang="en-US" sz="1500" dirty="0" smtClean="0"/>
              <a:t> </a:t>
            </a:r>
            <a:r>
              <a:rPr lang="en-US" sz="1500" dirty="0"/>
              <a:t>copyright 1994.</a:t>
            </a:r>
          </a:p>
          <a:p>
            <a:pPr marL="0" indent="0">
              <a:buNone/>
            </a:pPr>
            <a:r>
              <a:rPr lang="en-US" sz="1500" dirty="0" smtClean="0"/>
              <a:t>300     1 </a:t>
            </a:r>
            <a:r>
              <a:rPr lang="en-US" sz="1500" dirty="0"/>
              <a:t>map : </a:t>
            </a:r>
            <a:r>
              <a:rPr lang="en-US" sz="1500" dirty="0" err="1"/>
              <a:t>ǂb</a:t>
            </a:r>
            <a:r>
              <a:rPr lang="en-US" sz="1500" dirty="0"/>
              <a:t> color ; </a:t>
            </a:r>
            <a:r>
              <a:rPr lang="en-US" sz="1500" dirty="0" err="1"/>
              <a:t>ǂc</a:t>
            </a:r>
            <a:r>
              <a:rPr lang="en-US" sz="1500" dirty="0"/>
              <a:t> 51 x 34 cm, on </a:t>
            </a:r>
            <a:r>
              <a:rPr lang="en-US" sz="1500" dirty="0" smtClean="0"/>
              <a:t>she</a:t>
            </a:r>
          </a:p>
          <a:p>
            <a:pPr marL="0" indent="0">
              <a:buNone/>
            </a:pPr>
            <a:r>
              <a:rPr lang="en-US" sz="1500" dirty="0" smtClean="0"/>
              <a:t>et </a:t>
            </a:r>
            <a:r>
              <a:rPr lang="en-US" sz="1500" dirty="0"/>
              <a:t>73 x 56 cm, folded to 11 x 21 </a:t>
            </a:r>
            <a:r>
              <a:rPr lang="en-US" sz="1500" dirty="0" smtClean="0"/>
              <a:t>cm</a:t>
            </a:r>
          </a:p>
          <a:p>
            <a:pPr marL="0" indent="0">
              <a:buNone/>
            </a:pPr>
            <a:endParaRPr lang="en-US" sz="1500" dirty="0"/>
          </a:p>
          <a:p>
            <a:pPr marL="0" lvl="0" indent="0" algn="ctr">
              <a:lnSpc>
                <a:spcPct val="150000"/>
              </a:lnSpc>
              <a:buNone/>
            </a:pPr>
            <a:r>
              <a:rPr lang="en-US" sz="1900" b="1" dirty="0">
                <a:solidFill>
                  <a:srgbClr val="FF0000"/>
                </a:solidFill>
              </a:rPr>
              <a:t>Difference in Geographic Coverage</a:t>
            </a:r>
          </a:p>
          <a:p>
            <a:pPr marL="0" indent="0">
              <a:buNone/>
            </a:pPr>
            <a:endParaRPr lang="en-US" sz="1500" dirty="0"/>
          </a:p>
        </p:txBody>
      </p:sp>
      <p:sp>
        <p:nvSpPr>
          <p:cNvPr id="4" name="Content Placeholder 3"/>
          <p:cNvSpPr>
            <a:spLocks noGrp="1"/>
          </p:cNvSpPr>
          <p:nvPr>
            <p:ph sz="half" idx="2"/>
          </p:nvPr>
        </p:nvSpPr>
        <p:spPr>
          <a:xfrm>
            <a:off x="4648201" y="878541"/>
            <a:ext cx="4226858" cy="3725607"/>
          </a:xfrm>
        </p:spPr>
        <p:txBody>
          <a:bodyPr/>
          <a:lstStyle/>
          <a:p>
            <a:pPr marL="0" indent="0">
              <a:buNone/>
            </a:pPr>
            <a:r>
              <a:rPr lang="en-US" sz="1500" dirty="0" smtClean="0"/>
              <a:t>245 10  Appalachian </a:t>
            </a:r>
            <a:r>
              <a:rPr lang="en-US" sz="1500" dirty="0"/>
              <a:t>Trail and other trails in Shenandoah National Park. </a:t>
            </a:r>
            <a:r>
              <a:rPr lang="en-US" sz="1500" b="1" dirty="0" err="1">
                <a:solidFill>
                  <a:srgbClr val="FF0000"/>
                </a:solidFill>
              </a:rPr>
              <a:t>ǂn</a:t>
            </a:r>
            <a:r>
              <a:rPr lang="en-US" sz="1500" b="1" dirty="0">
                <a:solidFill>
                  <a:srgbClr val="FF0000"/>
                </a:solidFill>
              </a:rPr>
              <a:t> Map 11, </a:t>
            </a:r>
            <a:r>
              <a:rPr lang="en-US" sz="1500" b="1" dirty="0" err="1">
                <a:solidFill>
                  <a:srgbClr val="FF0000"/>
                </a:solidFill>
              </a:rPr>
              <a:t>ǂp</a:t>
            </a:r>
            <a:r>
              <a:rPr lang="en-US" sz="1500" b="1" dirty="0">
                <a:solidFill>
                  <a:srgbClr val="FF0000"/>
                </a:solidFill>
              </a:rPr>
              <a:t> South district.</a:t>
            </a:r>
          </a:p>
          <a:p>
            <a:pPr marL="0" indent="0">
              <a:buNone/>
            </a:pPr>
            <a:r>
              <a:rPr lang="en-US" sz="1500" dirty="0"/>
              <a:t>250 </a:t>
            </a:r>
            <a:r>
              <a:rPr lang="en-US" sz="1500" dirty="0" smtClean="0"/>
              <a:t>    </a:t>
            </a:r>
            <a:r>
              <a:rPr lang="en-US" sz="1500" dirty="0"/>
              <a:t>Revised October 2009. Edition 16, 2006.</a:t>
            </a:r>
          </a:p>
          <a:p>
            <a:pPr marL="0" indent="0">
              <a:buNone/>
            </a:pPr>
            <a:r>
              <a:rPr lang="en-US" sz="1500" dirty="0"/>
              <a:t>255  </a:t>
            </a:r>
            <a:r>
              <a:rPr lang="en-US" sz="1500" dirty="0" smtClean="0"/>
              <a:t>   Scale </a:t>
            </a:r>
            <a:r>
              <a:rPr lang="en-US" sz="1500" dirty="0"/>
              <a:t>1:63,360 ; </a:t>
            </a:r>
            <a:r>
              <a:rPr lang="en-US" sz="1500" dirty="0" err="1"/>
              <a:t>ǂb</a:t>
            </a:r>
            <a:r>
              <a:rPr lang="en-US" sz="1500" dirty="0"/>
              <a:t> Universal Transverse Mercator projection </a:t>
            </a:r>
            <a:r>
              <a:rPr lang="en-US" sz="1500" dirty="0" err="1"/>
              <a:t>ǂc</a:t>
            </a:r>
            <a:r>
              <a:rPr lang="en-US" sz="1500" dirty="0"/>
              <a:t> (W 79°00ʹ00ʺ--W 78°28ʹ00ʺ/N 38°26ʹ00ʺ--N 38°01ʹ00ʺ).</a:t>
            </a:r>
          </a:p>
          <a:p>
            <a:pPr marL="0" indent="0">
              <a:buNone/>
            </a:pPr>
            <a:r>
              <a:rPr lang="en-US" sz="1500" dirty="0"/>
              <a:t>264 </a:t>
            </a:r>
            <a:r>
              <a:rPr lang="en-US" sz="1500" dirty="0" smtClean="0"/>
              <a:t>1   Vienna</a:t>
            </a:r>
            <a:r>
              <a:rPr lang="en-US" sz="1500" dirty="0"/>
              <a:t>, Virginia : </a:t>
            </a:r>
            <a:r>
              <a:rPr lang="en-US" sz="1500" dirty="0" err="1"/>
              <a:t>ǂb</a:t>
            </a:r>
            <a:r>
              <a:rPr lang="en-US" sz="1500" dirty="0"/>
              <a:t> Potomac Appalachian Trail Club, Inc., </a:t>
            </a:r>
            <a:r>
              <a:rPr lang="en-US" sz="1500" dirty="0" err="1"/>
              <a:t>ǂc</a:t>
            </a:r>
            <a:r>
              <a:rPr lang="en-US" sz="1500" dirty="0"/>
              <a:t> [2009]</a:t>
            </a:r>
          </a:p>
          <a:p>
            <a:pPr marL="0" indent="0">
              <a:buNone/>
            </a:pPr>
            <a:r>
              <a:rPr lang="en-US" sz="1500" dirty="0"/>
              <a:t>264 </a:t>
            </a:r>
            <a:r>
              <a:rPr lang="en-US" sz="1500" dirty="0" smtClean="0"/>
              <a:t>4   </a:t>
            </a:r>
            <a:r>
              <a:rPr lang="en-US" sz="1500" dirty="0" err="1" smtClean="0"/>
              <a:t>ǂc</a:t>
            </a:r>
            <a:r>
              <a:rPr lang="en-US" sz="1500" dirty="0" smtClean="0"/>
              <a:t> </a:t>
            </a:r>
            <a:r>
              <a:rPr lang="en-US" sz="1500" dirty="0"/>
              <a:t>copyright 1996.</a:t>
            </a:r>
          </a:p>
          <a:p>
            <a:pPr marL="0" indent="0">
              <a:buNone/>
            </a:pPr>
            <a:r>
              <a:rPr lang="en-US" sz="1500" dirty="0" smtClean="0"/>
              <a:t>300      </a:t>
            </a:r>
            <a:r>
              <a:rPr lang="en-US" sz="1500" dirty="0"/>
              <a:t>1 map : </a:t>
            </a:r>
            <a:r>
              <a:rPr lang="en-US" sz="1500" dirty="0" err="1"/>
              <a:t>ǂb</a:t>
            </a:r>
            <a:r>
              <a:rPr lang="en-US" sz="1500" dirty="0"/>
              <a:t> color ; </a:t>
            </a:r>
            <a:r>
              <a:rPr lang="en-US" sz="1500" dirty="0" err="1"/>
              <a:t>ǂc</a:t>
            </a:r>
            <a:r>
              <a:rPr lang="en-US" sz="1500" dirty="0"/>
              <a:t> 76 x 39 cm, on sheet 81 x 55 cm, folded to 11 x 21 </a:t>
            </a:r>
            <a:r>
              <a:rPr lang="en-US" sz="1500" dirty="0" smtClean="0"/>
              <a:t>cm</a:t>
            </a:r>
            <a:endParaRPr lang="en-US" sz="1500" dirty="0"/>
          </a:p>
        </p:txBody>
      </p:sp>
      <p:sp>
        <p:nvSpPr>
          <p:cNvPr id="5" name="Title 3"/>
          <p:cNvSpPr>
            <a:spLocks noGrp="1"/>
          </p:cNvSpPr>
          <p:nvPr>
            <p:ph type="title"/>
          </p:nvPr>
        </p:nvSpPr>
        <p:spPr>
          <a:xfrm>
            <a:off x="894324" y="110729"/>
            <a:ext cx="7202953" cy="570589"/>
          </a:xfrm>
          <a:ln w="12700">
            <a:solidFill>
              <a:schemeClr val="tx1"/>
            </a:solidFill>
          </a:ln>
        </p:spPr>
        <p:txBody>
          <a:bodyPr/>
          <a:lstStyle/>
          <a:p>
            <a:r>
              <a:rPr lang="en-US" sz="3000" b="1" dirty="0">
                <a:solidFill>
                  <a:schemeClr val="tx2"/>
                </a:solidFill>
                <a:latin typeface="+mn-lt"/>
                <a:ea typeface="+mn-ea"/>
                <a:cs typeface="+mn-cs"/>
              </a:rPr>
              <a:t>Cataloging Maps Defensively:  Edition</a:t>
            </a:r>
          </a:p>
        </p:txBody>
      </p:sp>
    </p:spTree>
    <p:extLst>
      <p:ext uri="{BB962C8B-B14F-4D97-AF65-F5344CB8AC3E}">
        <p14:creationId xmlns:p14="http://schemas.microsoft.com/office/powerpoint/2010/main" val="2995776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1449" y="857251"/>
            <a:ext cx="4171951" cy="4008048"/>
          </a:xfrm>
        </p:spPr>
        <p:txBody>
          <a:bodyPr/>
          <a:lstStyle/>
          <a:p>
            <a:pPr marL="0" indent="0">
              <a:buNone/>
            </a:pPr>
            <a:r>
              <a:rPr lang="en-US" sz="1400" dirty="0" smtClean="0"/>
              <a:t>245 10  Phoenix </a:t>
            </a:r>
            <a:r>
              <a:rPr lang="en-US" sz="1400" dirty="0"/>
              <a:t>(Q-3) : </a:t>
            </a:r>
            <a:r>
              <a:rPr lang="en-US" sz="1400" dirty="0" err="1"/>
              <a:t>ǂb</a:t>
            </a:r>
            <a:r>
              <a:rPr lang="en-US" sz="1400" dirty="0"/>
              <a:t> sectional aeronautical chart / </a:t>
            </a:r>
            <a:r>
              <a:rPr lang="en-US" sz="1400" dirty="0" err="1"/>
              <a:t>ǂc</a:t>
            </a:r>
            <a:r>
              <a:rPr lang="en-US" sz="1400" dirty="0"/>
              <a:t> compiled ... by the U.S. Coast and Geodetic Survey, under authority of the Secretary of Commerce.</a:t>
            </a:r>
          </a:p>
          <a:p>
            <a:pPr marL="0" indent="0">
              <a:buNone/>
            </a:pPr>
            <a:r>
              <a:rPr lang="en-US" sz="1400" dirty="0" smtClean="0"/>
              <a:t>255     </a:t>
            </a:r>
            <a:r>
              <a:rPr lang="en-US" sz="1400" dirty="0"/>
              <a:t>Scale 1:500,000 ; </a:t>
            </a:r>
            <a:r>
              <a:rPr lang="en-US" sz="1400" dirty="0" err="1"/>
              <a:t>ǂb</a:t>
            </a:r>
            <a:r>
              <a:rPr lang="en-US" sz="1400" dirty="0"/>
              <a:t> Lambert conformal conic projection </a:t>
            </a:r>
            <a:r>
              <a:rPr lang="en-US" sz="1400" dirty="0" err="1"/>
              <a:t>ǂc</a:t>
            </a:r>
            <a:r>
              <a:rPr lang="en-US" sz="1400" dirty="0"/>
              <a:t> (W 114°--W 108°/N 32°--N 34°).</a:t>
            </a:r>
          </a:p>
          <a:p>
            <a:pPr marL="0" indent="0">
              <a:buNone/>
            </a:pPr>
            <a:r>
              <a:rPr lang="en-US" sz="1400" dirty="0" smtClean="0"/>
              <a:t>260     </a:t>
            </a:r>
            <a:r>
              <a:rPr lang="en-US" sz="1400" dirty="0"/>
              <a:t>Washington, D.C. : </a:t>
            </a:r>
            <a:r>
              <a:rPr lang="en-US" sz="1400" dirty="0" err="1"/>
              <a:t>ǂb</a:t>
            </a:r>
            <a:r>
              <a:rPr lang="en-US" sz="1400" dirty="0"/>
              <a:t> U.S. Coast and Geodetic Survey, </a:t>
            </a:r>
            <a:r>
              <a:rPr lang="en-US" sz="1400" dirty="0" err="1"/>
              <a:t>ǂc</a:t>
            </a:r>
            <a:r>
              <a:rPr lang="en-US" sz="1400" dirty="0"/>
              <a:t> [1951]</a:t>
            </a:r>
          </a:p>
          <a:p>
            <a:pPr marL="0" indent="0">
              <a:buNone/>
            </a:pPr>
            <a:r>
              <a:rPr lang="en-US" sz="1400" dirty="0" smtClean="0"/>
              <a:t>300     </a:t>
            </a:r>
            <a:r>
              <a:rPr lang="en-US" sz="1400" dirty="0"/>
              <a:t>1 map : </a:t>
            </a:r>
            <a:r>
              <a:rPr lang="en-US" sz="1400" dirty="0" err="1"/>
              <a:t>ǂb</a:t>
            </a:r>
            <a:r>
              <a:rPr lang="en-US" sz="1400" dirty="0"/>
              <a:t> color ; </a:t>
            </a:r>
            <a:r>
              <a:rPr lang="en-US" sz="1400" dirty="0" err="1"/>
              <a:t>ǂc</a:t>
            </a:r>
            <a:r>
              <a:rPr lang="en-US" sz="1400" dirty="0"/>
              <a:t> 50 x 117 cm, on sheet 60 x 124 cm</a:t>
            </a:r>
          </a:p>
          <a:p>
            <a:pPr marL="0" indent="0">
              <a:buNone/>
            </a:pPr>
            <a:r>
              <a:rPr lang="en-US" sz="1400" dirty="0" smtClean="0"/>
              <a:t>500     </a:t>
            </a:r>
            <a:r>
              <a:rPr lang="en-US" sz="1400" dirty="0"/>
              <a:t>Relief shown by contours, gradient tints, and spot heights. Elevations in feet. Contour interval 1000 feet.</a:t>
            </a:r>
          </a:p>
          <a:p>
            <a:pPr marL="0" indent="0">
              <a:buNone/>
            </a:pPr>
            <a:r>
              <a:rPr lang="en-US" sz="1400" dirty="0" smtClean="0"/>
              <a:t>500     </a:t>
            </a:r>
            <a:r>
              <a:rPr lang="en-US" sz="1400" dirty="0"/>
              <a:t>"Edition of Dec. 1948. Revised Aug. 1951."</a:t>
            </a:r>
          </a:p>
          <a:p>
            <a:pPr marL="0" indent="0">
              <a:buNone/>
            </a:pPr>
            <a:r>
              <a:rPr lang="en-US" sz="1400" dirty="0"/>
              <a:t>500 </a:t>
            </a:r>
            <a:r>
              <a:rPr lang="en-US" sz="1400" dirty="0" smtClean="0"/>
              <a:t>    </a:t>
            </a:r>
            <a:r>
              <a:rPr lang="en-US" sz="1400" dirty="0"/>
              <a:t>Includes location map and gradient tints diagram</a:t>
            </a:r>
            <a:r>
              <a:rPr lang="en-US" sz="1400" dirty="0" smtClean="0"/>
              <a:t>.</a:t>
            </a:r>
            <a:endParaRPr lang="en-US" sz="1400" dirty="0"/>
          </a:p>
        </p:txBody>
      </p:sp>
      <p:sp>
        <p:nvSpPr>
          <p:cNvPr id="4" name="Content Placeholder 3"/>
          <p:cNvSpPr>
            <a:spLocks noGrp="1"/>
          </p:cNvSpPr>
          <p:nvPr>
            <p:ph sz="half" idx="2"/>
          </p:nvPr>
        </p:nvSpPr>
        <p:spPr>
          <a:xfrm>
            <a:off x="4495801" y="857250"/>
            <a:ext cx="4419599" cy="4152899"/>
          </a:xfrm>
        </p:spPr>
        <p:txBody>
          <a:bodyPr/>
          <a:lstStyle/>
          <a:p>
            <a:pPr marL="0" indent="0">
              <a:buNone/>
            </a:pPr>
            <a:r>
              <a:rPr lang="en-US" sz="1300" dirty="0" smtClean="0"/>
              <a:t>245 10  Phoenix </a:t>
            </a:r>
            <a:r>
              <a:rPr lang="en-US" sz="1300" dirty="0"/>
              <a:t>(Q-3) : </a:t>
            </a:r>
            <a:r>
              <a:rPr lang="en-US" sz="1300" dirty="0" err="1"/>
              <a:t>ǂb</a:t>
            </a:r>
            <a:r>
              <a:rPr lang="en-US" sz="1300" dirty="0"/>
              <a:t> sectional aeronautical chart / </a:t>
            </a:r>
            <a:r>
              <a:rPr lang="en-US" sz="1300" dirty="0" err="1"/>
              <a:t>ǂc</a:t>
            </a:r>
            <a:r>
              <a:rPr lang="en-US" sz="1300" dirty="0"/>
              <a:t> compiled ... by the U.S. Coast and Geodetic Survey, under authority of the Secretary of Commerce.</a:t>
            </a:r>
          </a:p>
          <a:p>
            <a:pPr marL="0" indent="0">
              <a:buNone/>
            </a:pPr>
            <a:r>
              <a:rPr lang="en-US" sz="1300" b="1" dirty="0" smtClean="0">
                <a:solidFill>
                  <a:srgbClr val="FF0000"/>
                </a:solidFill>
              </a:rPr>
              <a:t>250     </a:t>
            </a:r>
            <a:r>
              <a:rPr lang="en-US" sz="1300" b="1" dirty="0">
                <a:solidFill>
                  <a:srgbClr val="FF0000"/>
                </a:solidFill>
              </a:rPr>
              <a:t>U.S. Air Force ed.</a:t>
            </a:r>
          </a:p>
          <a:p>
            <a:pPr marL="0" indent="0">
              <a:buNone/>
            </a:pPr>
            <a:r>
              <a:rPr lang="en-US" sz="1300" dirty="0"/>
              <a:t>255 </a:t>
            </a:r>
            <a:r>
              <a:rPr lang="en-US" sz="1300" dirty="0" smtClean="0"/>
              <a:t>    </a:t>
            </a:r>
            <a:r>
              <a:rPr lang="en-US" sz="1300" dirty="0"/>
              <a:t>Scale 1:500,000 ; </a:t>
            </a:r>
            <a:r>
              <a:rPr lang="en-US" sz="1300" dirty="0" err="1"/>
              <a:t>ǂb</a:t>
            </a:r>
            <a:r>
              <a:rPr lang="en-US" sz="1300" dirty="0"/>
              <a:t> Lambert conformal conic projection </a:t>
            </a:r>
            <a:r>
              <a:rPr lang="en-US" sz="1300" dirty="0" err="1"/>
              <a:t>ǂc</a:t>
            </a:r>
            <a:r>
              <a:rPr lang="en-US" sz="1300" dirty="0"/>
              <a:t> (W 114°--W 108°/N 32°--N 34°).</a:t>
            </a:r>
          </a:p>
          <a:p>
            <a:pPr marL="0" indent="0">
              <a:buNone/>
            </a:pPr>
            <a:r>
              <a:rPr lang="en-US" sz="1300" dirty="0"/>
              <a:t>260 </a:t>
            </a:r>
            <a:r>
              <a:rPr lang="en-US" sz="1300" dirty="0" smtClean="0"/>
              <a:t>    </a:t>
            </a:r>
            <a:r>
              <a:rPr lang="en-US" sz="1300" dirty="0"/>
              <a:t>Washington, D.C. : </a:t>
            </a:r>
            <a:r>
              <a:rPr lang="en-US" sz="1300" dirty="0" err="1"/>
              <a:t>ǂb</a:t>
            </a:r>
            <a:r>
              <a:rPr lang="en-US" sz="1300" dirty="0"/>
              <a:t> The Survey, </a:t>
            </a:r>
            <a:r>
              <a:rPr lang="en-US" sz="1300" dirty="0" err="1"/>
              <a:t>ǂc</a:t>
            </a:r>
            <a:r>
              <a:rPr lang="en-US" sz="1300" dirty="0"/>
              <a:t> [1951]</a:t>
            </a:r>
          </a:p>
          <a:p>
            <a:pPr marL="0" indent="0">
              <a:buNone/>
            </a:pPr>
            <a:r>
              <a:rPr lang="en-US" sz="1300" dirty="0"/>
              <a:t>300 </a:t>
            </a:r>
            <a:r>
              <a:rPr lang="en-US" sz="1300" dirty="0" smtClean="0"/>
              <a:t>    </a:t>
            </a:r>
            <a:r>
              <a:rPr lang="en-US" sz="1300" dirty="0"/>
              <a:t>1 map : </a:t>
            </a:r>
            <a:r>
              <a:rPr lang="en-US" sz="1300" dirty="0" err="1"/>
              <a:t>ǂb</a:t>
            </a:r>
            <a:r>
              <a:rPr lang="en-US" sz="1300" dirty="0"/>
              <a:t> color ; </a:t>
            </a:r>
            <a:r>
              <a:rPr lang="en-US" sz="1300" dirty="0" err="1"/>
              <a:t>ǂc</a:t>
            </a:r>
            <a:r>
              <a:rPr lang="en-US" sz="1300" dirty="0"/>
              <a:t> 50 x 117 cm, on sheet 60 x 124 cm</a:t>
            </a:r>
          </a:p>
          <a:p>
            <a:pPr marL="0" indent="0">
              <a:buNone/>
            </a:pPr>
            <a:r>
              <a:rPr lang="en-US" sz="1300" dirty="0" smtClean="0"/>
              <a:t>500      </a:t>
            </a:r>
            <a:r>
              <a:rPr lang="en-US" sz="1300" dirty="0"/>
              <a:t>Relief shown by contours, gradient tints, and spot heights. Elevations in feet. Contour interval 1000 feet.</a:t>
            </a:r>
          </a:p>
          <a:p>
            <a:pPr marL="0" indent="0">
              <a:buNone/>
            </a:pPr>
            <a:r>
              <a:rPr lang="en-US" sz="1300" dirty="0"/>
              <a:t>500 </a:t>
            </a:r>
            <a:r>
              <a:rPr lang="en-US" sz="1300" dirty="0" smtClean="0"/>
              <a:t>    </a:t>
            </a:r>
            <a:r>
              <a:rPr lang="en-US" sz="1300" dirty="0"/>
              <a:t>"Edition of Dec. 1948. Revised Aug. 1951."</a:t>
            </a:r>
          </a:p>
          <a:p>
            <a:pPr marL="0" indent="0">
              <a:buNone/>
            </a:pPr>
            <a:r>
              <a:rPr lang="en-US" sz="1300" dirty="0" smtClean="0"/>
              <a:t>500     </a:t>
            </a:r>
            <a:r>
              <a:rPr lang="en-US" sz="1300" dirty="0"/>
              <a:t>"Blue tint indicates air traffic controlled areas."</a:t>
            </a:r>
          </a:p>
          <a:p>
            <a:pPr>
              <a:buAutoNum type="arabicPlain" startAt="500"/>
            </a:pPr>
            <a:r>
              <a:rPr lang="en-US" sz="1300" dirty="0" smtClean="0"/>
              <a:t>    Includes </a:t>
            </a:r>
            <a:r>
              <a:rPr lang="en-US" sz="1300" dirty="0"/>
              <a:t>location map and gradient tints diagram</a:t>
            </a:r>
            <a:r>
              <a:rPr lang="en-US" sz="1300" dirty="0" smtClean="0"/>
              <a:t>.</a:t>
            </a:r>
          </a:p>
          <a:p>
            <a:pPr marL="0" indent="0">
              <a:buNone/>
            </a:pPr>
            <a:endParaRPr lang="en-US" sz="1300" dirty="0"/>
          </a:p>
          <a:p>
            <a:pPr marL="0" indent="0" algn="ctr">
              <a:buNone/>
            </a:pPr>
            <a:r>
              <a:rPr lang="en-US" sz="2400" b="1" dirty="0" smtClean="0">
                <a:solidFill>
                  <a:srgbClr val="FF0000"/>
                </a:solidFill>
              </a:rPr>
              <a:t>Difference </a:t>
            </a:r>
            <a:r>
              <a:rPr lang="en-US" sz="2400" b="1" dirty="0">
                <a:solidFill>
                  <a:srgbClr val="FF0000"/>
                </a:solidFill>
              </a:rPr>
              <a:t>in </a:t>
            </a:r>
            <a:r>
              <a:rPr lang="en-US" sz="2400" b="1" dirty="0" smtClean="0">
                <a:solidFill>
                  <a:srgbClr val="FF0000"/>
                </a:solidFill>
              </a:rPr>
              <a:t>Audience</a:t>
            </a:r>
            <a:endParaRPr lang="en-US" sz="2000" b="1" dirty="0">
              <a:solidFill>
                <a:srgbClr val="FF0000"/>
              </a:solidFill>
            </a:endParaRPr>
          </a:p>
        </p:txBody>
      </p:sp>
      <p:sp>
        <p:nvSpPr>
          <p:cNvPr id="5" name="Title 3"/>
          <p:cNvSpPr>
            <a:spLocks noGrp="1"/>
          </p:cNvSpPr>
          <p:nvPr>
            <p:ph type="title"/>
          </p:nvPr>
        </p:nvSpPr>
        <p:spPr>
          <a:xfrm>
            <a:off x="779464" y="79773"/>
            <a:ext cx="7432674" cy="510777"/>
          </a:xfrm>
          <a:ln w="12700">
            <a:solidFill>
              <a:schemeClr val="tx1"/>
            </a:solidFill>
          </a:ln>
        </p:spPr>
        <p:txBody>
          <a:bodyPr/>
          <a:lstStyle/>
          <a:p>
            <a:r>
              <a:rPr lang="en-US" sz="3000" b="1" dirty="0">
                <a:solidFill>
                  <a:schemeClr val="tx2"/>
                </a:solidFill>
                <a:latin typeface="+mn-lt"/>
                <a:ea typeface="+mn-ea"/>
                <a:cs typeface="+mn-cs"/>
              </a:rPr>
              <a:t>Cataloging Maps Defensively:  Edition</a:t>
            </a:r>
          </a:p>
        </p:txBody>
      </p:sp>
    </p:spTree>
    <p:extLst>
      <p:ext uri="{BB962C8B-B14F-4D97-AF65-F5344CB8AC3E}">
        <p14:creationId xmlns:p14="http://schemas.microsoft.com/office/powerpoint/2010/main" val="2353356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8262" y="931985"/>
            <a:ext cx="4202723" cy="3851030"/>
          </a:xfrm>
        </p:spPr>
        <p:txBody>
          <a:bodyPr/>
          <a:lstStyle/>
          <a:p>
            <a:pPr marL="0" indent="0">
              <a:buNone/>
            </a:pPr>
            <a:r>
              <a:rPr lang="en-US" sz="1800" dirty="0" smtClean="0"/>
              <a:t>245 10  Ordnance </a:t>
            </a:r>
            <a:r>
              <a:rPr lang="en-US" sz="1800" dirty="0"/>
              <a:t>Survey of England and Wales, quarter-inch map : </a:t>
            </a:r>
            <a:r>
              <a:rPr lang="en-US" sz="1800" dirty="0" err="1"/>
              <a:t>ǂb</a:t>
            </a:r>
            <a:r>
              <a:rPr lang="en-US" sz="1800" dirty="0"/>
              <a:t> [large sheet series].</a:t>
            </a:r>
          </a:p>
          <a:p>
            <a:pPr marL="457200" indent="-457200">
              <a:buAutoNum type="arabicPlain" startAt="250"/>
            </a:pPr>
            <a:r>
              <a:rPr lang="en-US" sz="1800" dirty="0" smtClean="0"/>
              <a:t>    2nd edition.</a:t>
            </a:r>
          </a:p>
          <a:p>
            <a:pPr marL="0" indent="0">
              <a:buNone/>
            </a:pPr>
            <a:r>
              <a:rPr lang="en-US" sz="1800" b="1" dirty="0" smtClean="0">
                <a:solidFill>
                  <a:srgbClr val="FF0000"/>
                </a:solidFill>
              </a:rPr>
              <a:t>250     [Black </a:t>
            </a:r>
            <a:r>
              <a:rPr lang="en-US" sz="1800" b="1" dirty="0">
                <a:solidFill>
                  <a:srgbClr val="FF0000"/>
                </a:solidFill>
              </a:rPr>
              <a:t>outline </a:t>
            </a:r>
            <a:r>
              <a:rPr lang="en-US" sz="1800" b="1" dirty="0" smtClean="0">
                <a:solidFill>
                  <a:srgbClr val="FF0000"/>
                </a:solidFill>
              </a:rPr>
              <a:t>edition].</a:t>
            </a:r>
            <a:endParaRPr lang="en-US" sz="1800" b="1" dirty="0">
              <a:solidFill>
                <a:srgbClr val="FF0000"/>
              </a:solidFill>
            </a:endParaRPr>
          </a:p>
          <a:p>
            <a:pPr marL="0" indent="0">
              <a:buNone/>
            </a:pPr>
            <a:r>
              <a:rPr lang="en-US" sz="1800" dirty="0"/>
              <a:t>255  </a:t>
            </a:r>
            <a:r>
              <a:rPr lang="en-US" sz="1800" dirty="0" smtClean="0"/>
              <a:t>   Scale </a:t>
            </a:r>
            <a:r>
              <a:rPr lang="en-US" sz="1800" dirty="0"/>
              <a:t>1:253 440. Scale four miles to one inch.</a:t>
            </a:r>
          </a:p>
          <a:p>
            <a:pPr marL="0" indent="0">
              <a:buNone/>
            </a:pPr>
            <a:r>
              <a:rPr lang="en-US" sz="1800" dirty="0"/>
              <a:t>260  </a:t>
            </a:r>
            <a:r>
              <a:rPr lang="en-US" sz="1800" dirty="0" smtClean="0"/>
              <a:t>   Southampton </a:t>
            </a:r>
            <a:r>
              <a:rPr lang="en-US" sz="1800" dirty="0"/>
              <a:t>: </a:t>
            </a:r>
            <a:r>
              <a:rPr lang="en-US" sz="1800" dirty="0" err="1"/>
              <a:t>ǂb</a:t>
            </a:r>
            <a:r>
              <a:rPr lang="en-US" sz="1800" dirty="0"/>
              <a:t> Ordnance Survey Office, </a:t>
            </a:r>
            <a:r>
              <a:rPr lang="en-US" sz="1800" dirty="0" err="1"/>
              <a:t>ǂc</a:t>
            </a:r>
            <a:r>
              <a:rPr lang="en-US" sz="1800" dirty="0"/>
              <a:t> 1909-1915.</a:t>
            </a:r>
          </a:p>
          <a:p>
            <a:pPr marL="0" indent="0">
              <a:buNone/>
            </a:pPr>
            <a:r>
              <a:rPr lang="en-US" sz="1800" dirty="0"/>
              <a:t>300 </a:t>
            </a:r>
            <a:r>
              <a:rPr lang="en-US" sz="1800" dirty="0" smtClean="0"/>
              <a:t>    </a:t>
            </a:r>
            <a:r>
              <a:rPr lang="en-US" sz="1800" dirty="0"/>
              <a:t>10 maps ; </a:t>
            </a:r>
            <a:r>
              <a:rPr lang="en-US" sz="1800" dirty="0" err="1"/>
              <a:t>ǂc</a:t>
            </a:r>
            <a:r>
              <a:rPr lang="en-US" sz="1800" dirty="0"/>
              <a:t> 69 x 80 </a:t>
            </a:r>
            <a:r>
              <a:rPr lang="en-US" sz="1800" dirty="0" smtClean="0"/>
              <a:t>cm </a:t>
            </a:r>
            <a:r>
              <a:rPr lang="en-US" sz="1800" dirty="0"/>
              <a:t>or smaller</a:t>
            </a:r>
          </a:p>
          <a:p>
            <a:pPr marL="0" indent="0">
              <a:buNone/>
            </a:pPr>
            <a:r>
              <a:rPr lang="en-US" sz="1800" dirty="0" smtClean="0"/>
              <a:t>500     Reduced </a:t>
            </a:r>
            <a:r>
              <a:rPr lang="en-US" sz="1800" dirty="0"/>
              <a:t>from one inch </a:t>
            </a:r>
            <a:r>
              <a:rPr lang="en-US" sz="1800" dirty="0" smtClean="0"/>
              <a:t>map.</a:t>
            </a:r>
            <a:endParaRPr lang="en-US" sz="1800" dirty="0"/>
          </a:p>
        </p:txBody>
      </p:sp>
      <p:sp>
        <p:nvSpPr>
          <p:cNvPr id="4" name="Content Placeholder 3"/>
          <p:cNvSpPr>
            <a:spLocks noGrp="1"/>
          </p:cNvSpPr>
          <p:nvPr>
            <p:ph sz="half" idx="2"/>
          </p:nvPr>
        </p:nvSpPr>
        <p:spPr>
          <a:xfrm>
            <a:off x="4495801" y="931985"/>
            <a:ext cx="4319953" cy="4026877"/>
          </a:xfrm>
        </p:spPr>
        <p:txBody>
          <a:bodyPr/>
          <a:lstStyle/>
          <a:p>
            <a:pPr marL="0" indent="0">
              <a:buNone/>
            </a:pPr>
            <a:r>
              <a:rPr lang="en-US" sz="1600" dirty="0" smtClean="0"/>
              <a:t>245 10  Ordnance </a:t>
            </a:r>
            <a:r>
              <a:rPr lang="en-US" sz="1600" dirty="0"/>
              <a:t>Survey of England and Wales, quarter-inch map : </a:t>
            </a:r>
            <a:r>
              <a:rPr lang="en-US" sz="1600" dirty="0" err="1"/>
              <a:t>ǂb</a:t>
            </a:r>
            <a:r>
              <a:rPr lang="en-US" sz="1600" dirty="0"/>
              <a:t> [</a:t>
            </a:r>
            <a:r>
              <a:rPr lang="en-US" sz="1600" dirty="0" smtClean="0"/>
              <a:t>large </a:t>
            </a:r>
            <a:r>
              <a:rPr lang="en-US" sz="1600" dirty="0"/>
              <a:t>sheet series].</a:t>
            </a:r>
          </a:p>
          <a:p>
            <a:pPr marL="457200" indent="-457200">
              <a:buAutoNum type="arabicPlain" startAt="250"/>
            </a:pPr>
            <a:r>
              <a:rPr lang="en-US" sz="1600" dirty="0" smtClean="0"/>
              <a:t>    2nd edition.</a:t>
            </a:r>
          </a:p>
          <a:p>
            <a:pPr marL="0" indent="0">
              <a:buNone/>
            </a:pPr>
            <a:r>
              <a:rPr lang="en-US" sz="1600" b="1" dirty="0" smtClean="0">
                <a:solidFill>
                  <a:srgbClr val="FF0000"/>
                </a:solidFill>
              </a:rPr>
              <a:t>250     [</a:t>
            </a:r>
            <a:r>
              <a:rPr lang="en-US" sz="1600" b="1" dirty="0" err="1" smtClean="0">
                <a:solidFill>
                  <a:srgbClr val="FF0000"/>
                </a:solidFill>
              </a:rPr>
              <a:t>Coloured</a:t>
            </a:r>
            <a:r>
              <a:rPr lang="en-US" sz="1600" b="1" dirty="0" smtClean="0">
                <a:solidFill>
                  <a:srgbClr val="FF0000"/>
                </a:solidFill>
              </a:rPr>
              <a:t> edition].</a:t>
            </a:r>
            <a:endParaRPr lang="en-US" sz="1600" b="1" dirty="0">
              <a:solidFill>
                <a:srgbClr val="FF0000"/>
              </a:solidFill>
            </a:endParaRPr>
          </a:p>
          <a:p>
            <a:pPr marL="0" indent="0">
              <a:buNone/>
            </a:pPr>
            <a:r>
              <a:rPr lang="en-US" sz="1600" dirty="0"/>
              <a:t>255  </a:t>
            </a:r>
            <a:r>
              <a:rPr lang="en-US" sz="1600" dirty="0" smtClean="0"/>
              <a:t>   Scale </a:t>
            </a:r>
            <a:r>
              <a:rPr lang="en-US" sz="1600" dirty="0"/>
              <a:t>1:253 440. Scale of four miles to one inch.</a:t>
            </a:r>
          </a:p>
          <a:p>
            <a:pPr marL="0" indent="0">
              <a:buNone/>
            </a:pPr>
            <a:r>
              <a:rPr lang="en-US" sz="1600" dirty="0" smtClean="0"/>
              <a:t>260     </a:t>
            </a:r>
            <a:r>
              <a:rPr lang="en-US" sz="1600" dirty="0"/>
              <a:t>Southampton : </a:t>
            </a:r>
            <a:r>
              <a:rPr lang="en-US" sz="1600" dirty="0" err="1"/>
              <a:t>ǂb</a:t>
            </a:r>
            <a:r>
              <a:rPr lang="en-US" sz="1600" dirty="0"/>
              <a:t> Ordnance Survey Office, </a:t>
            </a:r>
            <a:r>
              <a:rPr lang="en-US" sz="1600" dirty="0" err="1"/>
              <a:t>ǂc</a:t>
            </a:r>
            <a:r>
              <a:rPr lang="en-US" sz="1600" dirty="0"/>
              <a:t> </a:t>
            </a:r>
            <a:r>
              <a:rPr lang="en-US" sz="1600" dirty="0" smtClean="0"/>
              <a:t>1909-1915.</a:t>
            </a:r>
            <a:endParaRPr lang="en-US" sz="1600" dirty="0"/>
          </a:p>
          <a:p>
            <a:pPr marL="0" indent="0">
              <a:buNone/>
            </a:pPr>
            <a:r>
              <a:rPr lang="en-US" sz="1600" dirty="0"/>
              <a:t>300  </a:t>
            </a:r>
            <a:r>
              <a:rPr lang="en-US" sz="1600" dirty="0" smtClean="0"/>
              <a:t>   10 </a:t>
            </a:r>
            <a:r>
              <a:rPr lang="en-US" sz="1600" dirty="0"/>
              <a:t>maps : </a:t>
            </a:r>
            <a:r>
              <a:rPr lang="en-US" sz="1600" b="1" dirty="0" err="1">
                <a:solidFill>
                  <a:srgbClr val="FF0000"/>
                </a:solidFill>
              </a:rPr>
              <a:t>ǂb</a:t>
            </a:r>
            <a:r>
              <a:rPr lang="en-US" sz="1600" b="1" dirty="0">
                <a:solidFill>
                  <a:srgbClr val="FF0000"/>
                </a:solidFill>
              </a:rPr>
              <a:t> color </a:t>
            </a:r>
            <a:r>
              <a:rPr lang="en-US" sz="1600" dirty="0"/>
              <a:t>; </a:t>
            </a:r>
            <a:r>
              <a:rPr lang="en-US" sz="1600" dirty="0" err="1"/>
              <a:t>ǂc</a:t>
            </a:r>
            <a:r>
              <a:rPr lang="en-US" sz="1600" dirty="0"/>
              <a:t> 69 x 80 cm or smaller</a:t>
            </a:r>
          </a:p>
          <a:p>
            <a:pPr marL="0" indent="0">
              <a:buNone/>
            </a:pPr>
            <a:r>
              <a:rPr lang="en-US" sz="1600" dirty="0" smtClean="0"/>
              <a:t>500     </a:t>
            </a:r>
            <a:r>
              <a:rPr lang="en-US" sz="1600" dirty="0"/>
              <a:t>Reduced from the one inch map.</a:t>
            </a:r>
          </a:p>
          <a:p>
            <a:pPr>
              <a:buAutoNum type="arabicPlain" startAt="500"/>
            </a:pPr>
            <a:r>
              <a:rPr lang="en-US" sz="1600" dirty="0" smtClean="0"/>
              <a:t>     First </a:t>
            </a:r>
            <a:r>
              <a:rPr lang="en-US" sz="1600" dirty="0"/>
              <a:t>ed.: 1891</a:t>
            </a:r>
            <a:r>
              <a:rPr lang="en-US" sz="1600" dirty="0" smtClean="0"/>
              <a:t>.</a:t>
            </a:r>
          </a:p>
          <a:p>
            <a:pPr marL="0" indent="0" algn="ctr">
              <a:lnSpc>
                <a:spcPct val="150000"/>
              </a:lnSpc>
              <a:buNone/>
            </a:pPr>
            <a:r>
              <a:rPr lang="en-US" sz="1800" b="1" dirty="0" smtClean="0">
                <a:solidFill>
                  <a:srgbClr val="FF0000"/>
                </a:solidFill>
              </a:rPr>
              <a:t>Format or Physical Presentation</a:t>
            </a:r>
            <a:endParaRPr lang="en-US" sz="1800" b="1" dirty="0">
              <a:solidFill>
                <a:srgbClr val="FF0000"/>
              </a:solidFill>
            </a:endParaRPr>
          </a:p>
        </p:txBody>
      </p:sp>
      <p:sp>
        <p:nvSpPr>
          <p:cNvPr id="5" name="Title 3"/>
          <p:cNvSpPr>
            <a:spLocks noGrp="1"/>
          </p:cNvSpPr>
          <p:nvPr>
            <p:ph type="title"/>
          </p:nvPr>
        </p:nvSpPr>
        <p:spPr>
          <a:xfrm>
            <a:off x="879843" y="110729"/>
            <a:ext cx="7231916" cy="575071"/>
          </a:xfrm>
          <a:ln w="12700">
            <a:solidFill>
              <a:schemeClr val="tx1"/>
            </a:solidFill>
          </a:ln>
        </p:spPr>
        <p:txBody>
          <a:bodyPr/>
          <a:lstStyle/>
          <a:p>
            <a:r>
              <a:rPr lang="en-US" sz="3000" b="1" dirty="0">
                <a:solidFill>
                  <a:schemeClr val="tx2"/>
                </a:solidFill>
                <a:latin typeface="+mn-lt"/>
                <a:ea typeface="+mn-ea"/>
                <a:cs typeface="+mn-cs"/>
              </a:rPr>
              <a:t>Cataloging Maps Defensively:  Edition</a:t>
            </a:r>
          </a:p>
        </p:txBody>
      </p:sp>
    </p:spTree>
    <p:extLst>
      <p:ext uri="{BB962C8B-B14F-4D97-AF65-F5344CB8AC3E}">
        <p14:creationId xmlns:p14="http://schemas.microsoft.com/office/powerpoint/2010/main" val="2039432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1450" y="1009650"/>
            <a:ext cx="4324350" cy="3441580"/>
          </a:xfrm>
        </p:spPr>
        <p:txBody>
          <a:bodyPr/>
          <a:lstStyle/>
          <a:p>
            <a:pPr marL="0" indent="0">
              <a:buNone/>
            </a:pPr>
            <a:r>
              <a:rPr lang="en-US" dirty="0" smtClean="0"/>
              <a:t>245 10  Big Bus B Washington DC free map : </a:t>
            </a:r>
            <a:r>
              <a:rPr lang="en-US" dirty="0" err="1" smtClean="0"/>
              <a:t>ǂb</a:t>
            </a:r>
            <a:r>
              <a:rPr lang="en-US" dirty="0" smtClean="0"/>
              <a:t> hop-on hop-off sightseeing : includes hop-on hop-off ... free walking tours, Gray Line / </a:t>
            </a:r>
            <a:r>
              <a:rPr lang="en-US" dirty="0" err="1" smtClean="0"/>
              <a:t>ǂc</a:t>
            </a:r>
            <a:r>
              <a:rPr lang="en-US" dirty="0" smtClean="0"/>
              <a:t> BigBusTours.com.</a:t>
            </a:r>
          </a:p>
          <a:p>
            <a:pPr marL="0" indent="0">
              <a:buNone/>
            </a:pPr>
            <a:r>
              <a:rPr lang="en-US" b="1" dirty="0" smtClean="0">
                <a:solidFill>
                  <a:srgbClr val="FF0000"/>
                </a:solidFill>
              </a:rPr>
              <a:t>250     June 2013 [edition].</a:t>
            </a:r>
          </a:p>
          <a:p>
            <a:pPr marL="0" indent="0">
              <a:buNone/>
            </a:pPr>
            <a:r>
              <a:rPr lang="en-US" dirty="0" smtClean="0"/>
              <a:t>264 1  Hyattsville, MD : </a:t>
            </a:r>
            <a:r>
              <a:rPr lang="en-US" dirty="0" err="1" smtClean="0"/>
              <a:t>ǂb</a:t>
            </a:r>
            <a:r>
              <a:rPr lang="en-US" dirty="0" smtClean="0"/>
              <a:t> Big Bus Tours USA, </a:t>
            </a:r>
            <a:r>
              <a:rPr lang="en-US" dirty="0" err="1" smtClean="0"/>
              <a:t>ǂc</a:t>
            </a:r>
            <a:r>
              <a:rPr lang="en-US" dirty="0" smtClean="0"/>
              <a:t> [2013]</a:t>
            </a:r>
          </a:p>
          <a:p>
            <a:pPr marL="0" indent="0">
              <a:buNone/>
            </a:pPr>
            <a:r>
              <a:rPr lang="en-US" dirty="0" smtClean="0"/>
              <a:t>300     1 map : </a:t>
            </a:r>
            <a:r>
              <a:rPr lang="en-US" dirty="0" err="1" smtClean="0"/>
              <a:t>ǂb</a:t>
            </a:r>
            <a:r>
              <a:rPr lang="en-US" dirty="0" smtClean="0"/>
              <a:t> color ; </a:t>
            </a:r>
            <a:r>
              <a:rPr lang="en-US" dirty="0" err="1" smtClean="0"/>
              <a:t>ǂc</a:t>
            </a:r>
            <a:r>
              <a:rPr lang="en-US" dirty="0" smtClean="0"/>
              <a:t> 44 x 60 cm, folded to 23 x 11 cm</a:t>
            </a:r>
            <a:endParaRPr lang="en-US" dirty="0"/>
          </a:p>
        </p:txBody>
      </p:sp>
      <p:sp>
        <p:nvSpPr>
          <p:cNvPr id="4" name="Content Placeholder 3"/>
          <p:cNvSpPr>
            <a:spLocks noGrp="1"/>
          </p:cNvSpPr>
          <p:nvPr>
            <p:ph sz="half" idx="2"/>
          </p:nvPr>
        </p:nvSpPr>
        <p:spPr>
          <a:xfrm>
            <a:off x="4724400" y="990600"/>
            <a:ext cx="4286250" cy="3460630"/>
          </a:xfrm>
        </p:spPr>
        <p:txBody>
          <a:bodyPr/>
          <a:lstStyle/>
          <a:p>
            <a:pPr marL="0" indent="0">
              <a:buNone/>
            </a:pPr>
            <a:r>
              <a:rPr lang="en-US" dirty="0" smtClean="0"/>
              <a:t>245 10  Big </a:t>
            </a:r>
            <a:r>
              <a:rPr lang="en-US" dirty="0"/>
              <a:t>Bus B Washington DC free map : </a:t>
            </a:r>
            <a:r>
              <a:rPr lang="en-US" dirty="0" err="1"/>
              <a:t>ǂb</a:t>
            </a:r>
            <a:r>
              <a:rPr lang="en-US" dirty="0"/>
              <a:t> hop-on hop-off sightseeing : includes hop-on hop-off ... free walking tours, Gray Line / </a:t>
            </a:r>
            <a:r>
              <a:rPr lang="en-US" dirty="0" err="1"/>
              <a:t>ǂc</a:t>
            </a:r>
            <a:r>
              <a:rPr lang="en-US" dirty="0"/>
              <a:t> BigBusTours.com.</a:t>
            </a:r>
          </a:p>
          <a:p>
            <a:pPr marL="0" indent="0">
              <a:buNone/>
            </a:pPr>
            <a:r>
              <a:rPr lang="en-US" b="1" dirty="0" smtClean="0">
                <a:solidFill>
                  <a:srgbClr val="FF0000"/>
                </a:solidFill>
              </a:rPr>
              <a:t>250     May </a:t>
            </a:r>
            <a:r>
              <a:rPr lang="en-US" b="1" dirty="0">
                <a:solidFill>
                  <a:srgbClr val="FF0000"/>
                </a:solidFill>
              </a:rPr>
              <a:t>2013 [edition].</a:t>
            </a:r>
          </a:p>
          <a:p>
            <a:pPr marL="0" indent="0">
              <a:buNone/>
            </a:pPr>
            <a:r>
              <a:rPr lang="en-US" dirty="0" smtClean="0"/>
              <a:t>264 1  Hyattsville</a:t>
            </a:r>
            <a:r>
              <a:rPr lang="en-US" dirty="0"/>
              <a:t>, MD : </a:t>
            </a:r>
            <a:r>
              <a:rPr lang="en-US" dirty="0" err="1"/>
              <a:t>ǂb</a:t>
            </a:r>
            <a:r>
              <a:rPr lang="en-US" dirty="0"/>
              <a:t> Big Bus Tours USA, </a:t>
            </a:r>
            <a:r>
              <a:rPr lang="en-US" dirty="0" err="1"/>
              <a:t>ǂc</a:t>
            </a:r>
            <a:r>
              <a:rPr lang="en-US" dirty="0"/>
              <a:t> [2013]</a:t>
            </a:r>
          </a:p>
          <a:p>
            <a:pPr marL="0" indent="0">
              <a:buNone/>
            </a:pPr>
            <a:r>
              <a:rPr lang="en-US" dirty="0"/>
              <a:t>300  </a:t>
            </a:r>
            <a:r>
              <a:rPr lang="en-US" dirty="0" smtClean="0"/>
              <a:t>   1 </a:t>
            </a:r>
            <a:r>
              <a:rPr lang="en-US" dirty="0"/>
              <a:t>map : </a:t>
            </a:r>
            <a:r>
              <a:rPr lang="en-US" dirty="0" err="1"/>
              <a:t>ǂb</a:t>
            </a:r>
            <a:r>
              <a:rPr lang="en-US" dirty="0"/>
              <a:t> color ; </a:t>
            </a:r>
            <a:r>
              <a:rPr lang="en-US" dirty="0" err="1"/>
              <a:t>ǂc</a:t>
            </a:r>
            <a:r>
              <a:rPr lang="en-US" dirty="0"/>
              <a:t> 44 x 60 cm, folded to 23 x 11 </a:t>
            </a:r>
            <a:r>
              <a:rPr lang="en-US" dirty="0" smtClean="0"/>
              <a:t>cm</a:t>
            </a:r>
            <a:endParaRPr lang="en-US" dirty="0"/>
          </a:p>
        </p:txBody>
      </p:sp>
      <p:sp>
        <p:nvSpPr>
          <p:cNvPr id="5" name="Title 3"/>
          <p:cNvSpPr>
            <a:spLocks noGrp="1"/>
          </p:cNvSpPr>
          <p:nvPr>
            <p:ph type="title"/>
          </p:nvPr>
        </p:nvSpPr>
        <p:spPr>
          <a:xfrm>
            <a:off x="712787" y="110729"/>
            <a:ext cx="7413624" cy="536971"/>
          </a:xfrm>
          <a:ln w="12700">
            <a:solidFill>
              <a:schemeClr val="tx1"/>
            </a:solidFill>
          </a:ln>
        </p:spPr>
        <p:txBody>
          <a:bodyPr/>
          <a:lstStyle/>
          <a:p>
            <a:r>
              <a:rPr lang="en-US" sz="3000" b="1" dirty="0">
                <a:solidFill>
                  <a:schemeClr val="tx2"/>
                </a:solidFill>
                <a:latin typeface="+mn-lt"/>
                <a:ea typeface="+mn-ea"/>
                <a:cs typeface="+mn-cs"/>
              </a:rPr>
              <a:t>Cataloging Maps Defensively:  Edition</a:t>
            </a:r>
          </a:p>
        </p:txBody>
      </p:sp>
      <p:sp>
        <p:nvSpPr>
          <p:cNvPr id="7" name="Rectangle 6"/>
          <p:cNvSpPr/>
          <p:nvPr/>
        </p:nvSpPr>
        <p:spPr>
          <a:xfrm>
            <a:off x="1288928" y="4563297"/>
            <a:ext cx="6413743" cy="461665"/>
          </a:xfrm>
          <a:prstGeom prst="rect">
            <a:avLst/>
          </a:prstGeom>
        </p:spPr>
        <p:txBody>
          <a:bodyPr wrap="none">
            <a:spAutoFit/>
          </a:bodyPr>
          <a:lstStyle/>
          <a:p>
            <a:r>
              <a:rPr lang="en-US" sz="2400" b="1" dirty="0" smtClean="0">
                <a:solidFill>
                  <a:srgbClr val="FF0000"/>
                </a:solidFill>
              </a:rPr>
              <a:t>Different Date Associated </a:t>
            </a:r>
            <a:r>
              <a:rPr lang="en-US" sz="2400" b="1" dirty="0">
                <a:solidFill>
                  <a:srgbClr val="FF0000"/>
                </a:solidFill>
              </a:rPr>
              <a:t>with the </a:t>
            </a:r>
            <a:r>
              <a:rPr lang="en-US" sz="2400" b="1" dirty="0" smtClean="0">
                <a:solidFill>
                  <a:srgbClr val="FF0000"/>
                </a:solidFill>
              </a:rPr>
              <a:t>Content</a:t>
            </a:r>
            <a:endParaRPr lang="en-US" sz="2400" b="1" dirty="0">
              <a:solidFill>
                <a:srgbClr val="FF0000"/>
              </a:solidFill>
            </a:endParaRPr>
          </a:p>
        </p:txBody>
      </p:sp>
    </p:spTree>
    <p:extLst>
      <p:ext uri="{BB962C8B-B14F-4D97-AF65-F5344CB8AC3E}">
        <p14:creationId xmlns:p14="http://schemas.microsoft.com/office/powerpoint/2010/main" val="47536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15154" y="862642"/>
            <a:ext cx="4280648" cy="3433313"/>
          </a:xfrm>
        </p:spPr>
        <p:txBody>
          <a:bodyPr/>
          <a:lstStyle/>
          <a:p>
            <a:pPr marL="0" indent="0">
              <a:buNone/>
            </a:pPr>
            <a:r>
              <a:rPr lang="en-US" sz="1500" dirty="0" smtClean="0"/>
              <a:t>110 1   United </a:t>
            </a:r>
            <a:r>
              <a:rPr lang="en-US" sz="1500" dirty="0"/>
              <a:t>States. </a:t>
            </a:r>
            <a:r>
              <a:rPr lang="en-US" sz="1500" dirty="0" err="1"/>
              <a:t>ǂb</a:t>
            </a:r>
            <a:r>
              <a:rPr lang="en-US" sz="1500" dirty="0"/>
              <a:t> Office of Strategic Services. </a:t>
            </a:r>
            <a:r>
              <a:rPr lang="en-US" sz="1500" dirty="0" err="1"/>
              <a:t>ǂb</a:t>
            </a:r>
            <a:r>
              <a:rPr lang="en-US" sz="1500" dirty="0"/>
              <a:t> Research and Analysis Branch, </a:t>
            </a:r>
            <a:r>
              <a:rPr lang="en-US" sz="1500" dirty="0" err="1"/>
              <a:t>ǂe</a:t>
            </a:r>
            <a:r>
              <a:rPr lang="en-US" sz="1500" dirty="0"/>
              <a:t> cartographer, </a:t>
            </a:r>
            <a:r>
              <a:rPr lang="en-US" sz="1500" dirty="0" err="1"/>
              <a:t>ǂe</a:t>
            </a:r>
            <a:r>
              <a:rPr lang="en-US" sz="1500" dirty="0"/>
              <a:t> issuing body.</a:t>
            </a:r>
          </a:p>
          <a:p>
            <a:pPr marL="0" indent="0">
              <a:buNone/>
            </a:pPr>
            <a:r>
              <a:rPr lang="en-US" sz="1500" dirty="0" smtClean="0"/>
              <a:t>245 10  Admiralty </a:t>
            </a:r>
            <a:r>
              <a:rPr lang="en-US" sz="1500" dirty="0"/>
              <a:t>and Northwestern Islands / </a:t>
            </a:r>
            <a:r>
              <a:rPr lang="en-US" sz="1500" dirty="0" err="1"/>
              <a:t>ǂc</a:t>
            </a:r>
            <a:r>
              <a:rPr lang="en-US" sz="1500" dirty="0"/>
              <a:t> compiled and drawn in the Branch of Research and Analysis, OSS.</a:t>
            </a:r>
          </a:p>
          <a:p>
            <a:pPr marL="0" indent="0">
              <a:buNone/>
            </a:pPr>
            <a:r>
              <a:rPr lang="en-US" sz="1500" dirty="0"/>
              <a:t>250  </a:t>
            </a:r>
            <a:r>
              <a:rPr lang="en-US" sz="1500" dirty="0" smtClean="0"/>
              <a:t>   Provisional </a:t>
            </a:r>
            <a:r>
              <a:rPr lang="en-US" sz="1500" dirty="0"/>
              <a:t>edition.</a:t>
            </a:r>
          </a:p>
          <a:p>
            <a:pPr marL="0" indent="0">
              <a:buNone/>
            </a:pPr>
            <a:r>
              <a:rPr lang="en-US" sz="1500" dirty="0"/>
              <a:t>255  </a:t>
            </a:r>
            <a:r>
              <a:rPr lang="en-US" sz="1500" dirty="0" smtClean="0"/>
              <a:t>   Scale </a:t>
            </a:r>
            <a:r>
              <a:rPr lang="en-US" sz="1500" dirty="0"/>
              <a:t>approximately 1:1,000,000.</a:t>
            </a:r>
          </a:p>
          <a:p>
            <a:pPr marL="0" indent="0">
              <a:buNone/>
            </a:pPr>
            <a:r>
              <a:rPr lang="en-US" sz="1500" dirty="0"/>
              <a:t>260  </a:t>
            </a:r>
            <a:r>
              <a:rPr lang="en-US" sz="1500" dirty="0" smtClean="0"/>
              <a:t>   [</a:t>
            </a:r>
            <a:r>
              <a:rPr lang="en-US" sz="1500" dirty="0"/>
              <a:t>Washington, D.C.] : </a:t>
            </a:r>
            <a:r>
              <a:rPr lang="en-US" sz="1500" dirty="0" err="1"/>
              <a:t>ǂb</a:t>
            </a:r>
            <a:r>
              <a:rPr lang="en-US" sz="1500" dirty="0"/>
              <a:t> Reproduction Branch, OSS, </a:t>
            </a:r>
            <a:r>
              <a:rPr lang="en-US" sz="1500" dirty="0" err="1"/>
              <a:t>ǂc</a:t>
            </a:r>
            <a:r>
              <a:rPr lang="en-US" sz="1500" dirty="0"/>
              <a:t> 1943.</a:t>
            </a:r>
          </a:p>
          <a:p>
            <a:pPr marL="0" indent="0">
              <a:buNone/>
            </a:pPr>
            <a:r>
              <a:rPr lang="en-US" sz="1500" dirty="0"/>
              <a:t>300  </a:t>
            </a:r>
            <a:r>
              <a:rPr lang="en-US" sz="1500" dirty="0" smtClean="0"/>
              <a:t>   1 </a:t>
            </a:r>
            <a:r>
              <a:rPr lang="en-US" sz="1500" dirty="0"/>
              <a:t>map ; </a:t>
            </a:r>
            <a:r>
              <a:rPr lang="en-US" sz="1500" dirty="0" err="1"/>
              <a:t>ǂc</a:t>
            </a:r>
            <a:r>
              <a:rPr lang="en-US" sz="1500" dirty="0"/>
              <a:t> 29 x 63 cm</a:t>
            </a:r>
          </a:p>
          <a:p>
            <a:pPr marL="0" indent="0">
              <a:buNone/>
            </a:pPr>
            <a:r>
              <a:rPr lang="en-US" sz="1500" dirty="0" smtClean="0"/>
              <a:t>500     </a:t>
            </a:r>
            <a:r>
              <a:rPr lang="en-US" sz="1500" dirty="0"/>
              <a:t>"Map no. 2275."</a:t>
            </a:r>
          </a:p>
          <a:p>
            <a:pPr marL="0" indent="0">
              <a:buNone/>
            </a:pPr>
            <a:r>
              <a:rPr lang="en-US" sz="1500" b="1" dirty="0" smtClean="0">
                <a:solidFill>
                  <a:srgbClr val="FF0000"/>
                </a:solidFill>
              </a:rPr>
              <a:t>500     </a:t>
            </a:r>
            <a:r>
              <a:rPr lang="en-US" sz="1500" b="1" dirty="0">
                <a:solidFill>
                  <a:srgbClr val="FF0000"/>
                </a:solidFill>
              </a:rPr>
              <a:t>"22 May 1943."</a:t>
            </a:r>
          </a:p>
          <a:p>
            <a:endParaRPr lang="en-US" dirty="0"/>
          </a:p>
        </p:txBody>
      </p:sp>
      <p:sp>
        <p:nvSpPr>
          <p:cNvPr id="7" name="Content Placeholder 6"/>
          <p:cNvSpPr>
            <a:spLocks noGrp="1"/>
          </p:cNvSpPr>
          <p:nvPr>
            <p:ph sz="half" idx="2"/>
          </p:nvPr>
        </p:nvSpPr>
        <p:spPr>
          <a:xfrm>
            <a:off x="4648201" y="862642"/>
            <a:ext cx="4298575" cy="3433313"/>
          </a:xfrm>
        </p:spPr>
        <p:txBody>
          <a:bodyPr/>
          <a:lstStyle/>
          <a:p>
            <a:pPr marL="0" indent="0">
              <a:buNone/>
            </a:pPr>
            <a:r>
              <a:rPr lang="en-US" sz="1500" dirty="0" smtClean="0"/>
              <a:t>110 1   </a:t>
            </a:r>
            <a:r>
              <a:rPr lang="en-US" sz="1500" dirty="0"/>
              <a:t>United States. </a:t>
            </a:r>
            <a:r>
              <a:rPr lang="en-US" sz="1500" dirty="0" err="1"/>
              <a:t>ǂb</a:t>
            </a:r>
            <a:r>
              <a:rPr lang="en-US" sz="1500" dirty="0"/>
              <a:t> Office of Strategic Services. </a:t>
            </a:r>
            <a:r>
              <a:rPr lang="en-US" sz="1500" dirty="0" err="1"/>
              <a:t>ǂb</a:t>
            </a:r>
            <a:r>
              <a:rPr lang="en-US" sz="1500" dirty="0"/>
              <a:t> Research and Analysis Branch, </a:t>
            </a:r>
            <a:r>
              <a:rPr lang="en-US" sz="1500" dirty="0" err="1"/>
              <a:t>ǂe</a:t>
            </a:r>
            <a:r>
              <a:rPr lang="en-US" sz="1500" dirty="0"/>
              <a:t> cartographer, </a:t>
            </a:r>
            <a:r>
              <a:rPr lang="en-US" sz="1500" dirty="0" err="1"/>
              <a:t>ǂe</a:t>
            </a:r>
            <a:r>
              <a:rPr lang="en-US" sz="1500" dirty="0"/>
              <a:t> issuing body.</a:t>
            </a:r>
          </a:p>
          <a:p>
            <a:pPr marL="0" indent="0">
              <a:buNone/>
            </a:pPr>
            <a:r>
              <a:rPr lang="en-US" sz="1500" dirty="0" smtClean="0"/>
              <a:t>245 10  Admiralty </a:t>
            </a:r>
            <a:r>
              <a:rPr lang="en-US" sz="1500" dirty="0"/>
              <a:t>and Northwestern Islands / </a:t>
            </a:r>
            <a:r>
              <a:rPr lang="en-US" sz="1500" dirty="0" err="1"/>
              <a:t>ǂc</a:t>
            </a:r>
            <a:r>
              <a:rPr lang="en-US" sz="1500" dirty="0"/>
              <a:t> compiled and drawn in the Branch of Research and Analysis, OSS.</a:t>
            </a:r>
          </a:p>
          <a:p>
            <a:pPr marL="0" indent="0">
              <a:buNone/>
            </a:pPr>
            <a:r>
              <a:rPr lang="en-US" sz="1500" dirty="0" smtClean="0"/>
              <a:t>250     </a:t>
            </a:r>
            <a:r>
              <a:rPr lang="en-US" sz="1500" dirty="0"/>
              <a:t>Provisional edition.</a:t>
            </a:r>
          </a:p>
          <a:p>
            <a:pPr marL="0" indent="0">
              <a:buNone/>
            </a:pPr>
            <a:r>
              <a:rPr lang="en-US" sz="1500" dirty="0" smtClean="0"/>
              <a:t>255     </a:t>
            </a:r>
            <a:r>
              <a:rPr lang="en-US" sz="1500" dirty="0"/>
              <a:t>Scale [1:1,000,000].</a:t>
            </a:r>
          </a:p>
          <a:p>
            <a:pPr marL="0" indent="0">
              <a:buNone/>
            </a:pPr>
            <a:r>
              <a:rPr lang="en-US" sz="1500" dirty="0"/>
              <a:t>260 </a:t>
            </a:r>
            <a:r>
              <a:rPr lang="en-US" sz="1500" dirty="0" smtClean="0"/>
              <a:t>    </a:t>
            </a:r>
            <a:r>
              <a:rPr lang="en-US" sz="1500" dirty="0"/>
              <a:t>[Washington, D.C.] : </a:t>
            </a:r>
            <a:r>
              <a:rPr lang="en-US" sz="1500" dirty="0" err="1"/>
              <a:t>ǂb</a:t>
            </a:r>
            <a:r>
              <a:rPr lang="en-US" sz="1500" dirty="0"/>
              <a:t> Reproduction Branch, OSS, </a:t>
            </a:r>
            <a:r>
              <a:rPr lang="en-US" sz="1500" dirty="0" err="1"/>
              <a:t>ǂc</a:t>
            </a:r>
            <a:r>
              <a:rPr lang="en-US" sz="1500" dirty="0"/>
              <a:t> 1943.</a:t>
            </a:r>
          </a:p>
          <a:p>
            <a:pPr marL="0" indent="0">
              <a:buNone/>
            </a:pPr>
            <a:r>
              <a:rPr lang="en-US" sz="1500" dirty="0"/>
              <a:t>300 </a:t>
            </a:r>
            <a:r>
              <a:rPr lang="en-US" sz="1500" dirty="0" smtClean="0"/>
              <a:t>    </a:t>
            </a:r>
            <a:r>
              <a:rPr lang="en-US" sz="1500" dirty="0"/>
              <a:t>1 map ; </a:t>
            </a:r>
            <a:r>
              <a:rPr lang="en-US" sz="1500" dirty="0" err="1"/>
              <a:t>ǂc</a:t>
            </a:r>
            <a:r>
              <a:rPr lang="en-US" sz="1500" dirty="0"/>
              <a:t> 27 x 59 cm., on sheet 31 x 64 </a:t>
            </a:r>
            <a:r>
              <a:rPr lang="en-US" sz="1500" dirty="0" smtClean="0"/>
              <a:t>cm</a:t>
            </a:r>
            <a:endParaRPr lang="en-US" sz="1500" dirty="0"/>
          </a:p>
          <a:p>
            <a:pPr marL="0" indent="0">
              <a:buNone/>
            </a:pPr>
            <a:r>
              <a:rPr lang="en-US" sz="1500" b="1" dirty="0">
                <a:solidFill>
                  <a:srgbClr val="FF0000"/>
                </a:solidFill>
              </a:rPr>
              <a:t>500  </a:t>
            </a:r>
            <a:r>
              <a:rPr lang="en-US" sz="1500" b="1" dirty="0" smtClean="0">
                <a:solidFill>
                  <a:srgbClr val="FF0000"/>
                </a:solidFill>
              </a:rPr>
              <a:t>   "</a:t>
            </a:r>
            <a:r>
              <a:rPr lang="en-US" sz="1500" b="1" dirty="0">
                <a:solidFill>
                  <a:srgbClr val="FF0000"/>
                </a:solidFill>
              </a:rPr>
              <a:t>Map no. 2272, 10 April 1943."</a:t>
            </a:r>
          </a:p>
          <a:p>
            <a:endParaRPr lang="en-US" dirty="0"/>
          </a:p>
        </p:txBody>
      </p:sp>
      <p:sp>
        <p:nvSpPr>
          <p:cNvPr id="8" name="Title 3"/>
          <p:cNvSpPr>
            <a:spLocks noGrp="1"/>
          </p:cNvSpPr>
          <p:nvPr>
            <p:ph type="title"/>
          </p:nvPr>
        </p:nvSpPr>
        <p:spPr>
          <a:xfrm>
            <a:off x="732960" y="110731"/>
            <a:ext cx="7525683" cy="510371"/>
          </a:xfrm>
          <a:ln w="12700">
            <a:solidFill>
              <a:schemeClr val="tx1"/>
            </a:solidFill>
          </a:ln>
        </p:spPr>
        <p:txBody>
          <a:bodyPr/>
          <a:lstStyle/>
          <a:p>
            <a:r>
              <a:rPr lang="en-US" sz="3000" b="1" dirty="0">
                <a:solidFill>
                  <a:schemeClr val="tx2"/>
                </a:solidFill>
                <a:latin typeface="+mn-lt"/>
                <a:ea typeface="+mn-ea"/>
                <a:cs typeface="+mn-cs"/>
              </a:rPr>
              <a:t>Cataloging Maps Defensively:  Edition</a:t>
            </a:r>
          </a:p>
        </p:txBody>
      </p:sp>
      <p:sp>
        <p:nvSpPr>
          <p:cNvPr id="5" name="Rectangle 4"/>
          <p:cNvSpPr/>
          <p:nvPr/>
        </p:nvSpPr>
        <p:spPr>
          <a:xfrm>
            <a:off x="1288930" y="4513112"/>
            <a:ext cx="6413743" cy="461665"/>
          </a:xfrm>
          <a:prstGeom prst="rect">
            <a:avLst/>
          </a:prstGeom>
        </p:spPr>
        <p:txBody>
          <a:bodyPr wrap="none">
            <a:spAutoFit/>
          </a:bodyPr>
          <a:lstStyle/>
          <a:p>
            <a:r>
              <a:rPr lang="en-US" sz="2400" b="1" dirty="0" smtClean="0">
                <a:solidFill>
                  <a:srgbClr val="FF0000"/>
                </a:solidFill>
              </a:rPr>
              <a:t>Different Date Associated </a:t>
            </a:r>
            <a:r>
              <a:rPr lang="en-US" sz="2400" b="1" dirty="0">
                <a:solidFill>
                  <a:srgbClr val="FF0000"/>
                </a:solidFill>
              </a:rPr>
              <a:t>with the </a:t>
            </a:r>
            <a:r>
              <a:rPr lang="en-US" sz="2400" b="1" dirty="0" smtClean="0">
                <a:solidFill>
                  <a:srgbClr val="FF0000"/>
                </a:solidFill>
              </a:rPr>
              <a:t>Content</a:t>
            </a:r>
            <a:endParaRPr lang="en-US" sz="2400" b="1" dirty="0">
              <a:solidFill>
                <a:srgbClr val="FF0000"/>
              </a:solidFill>
            </a:endParaRPr>
          </a:p>
        </p:txBody>
      </p:sp>
    </p:spTree>
    <p:extLst>
      <p:ext uri="{BB962C8B-B14F-4D97-AF65-F5344CB8AC3E}">
        <p14:creationId xmlns:p14="http://schemas.microsoft.com/office/powerpoint/2010/main" val="2281001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pPr marL="0" indent="0">
              <a:buNone/>
            </a:pPr>
            <a:r>
              <a:rPr lang="en-US" b="1" dirty="0"/>
              <a:t>When to Input a New Record</a:t>
            </a:r>
          </a:p>
          <a:p>
            <a:pPr marL="457200" lvl="1" indent="0">
              <a:buNone/>
            </a:pPr>
            <a:r>
              <a:rPr lang="en-US" sz="2000" dirty="0"/>
              <a:t>OCLC Bibliographic Formats and Standards (BFAS), Chapter 4</a:t>
            </a:r>
          </a:p>
          <a:p>
            <a:pPr marL="914400" lvl="2" indent="0">
              <a:buNone/>
            </a:pPr>
            <a:r>
              <a:rPr lang="en-US" sz="1700" dirty="0">
                <a:hlinkClick r:id="rId3"/>
              </a:rPr>
              <a:t>http://</a:t>
            </a:r>
            <a:r>
              <a:rPr lang="en-US" sz="1700" dirty="0" smtClean="0">
                <a:hlinkClick r:id="rId3"/>
              </a:rPr>
              <a:t>www.oclc.org/bibformats/en/input.html</a:t>
            </a:r>
            <a:endParaRPr lang="en-US" sz="1700" dirty="0" smtClean="0"/>
          </a:p>
          <a:p>
            <a:pPr marL="114300" indent="0">
              <a:buNone/>
            </a:pPr>
            <a:endParaRPr lang="en-US" b="1" dirty="0" smtClean="0"/>
          </a:p>
          <a:p>
            <a:pPr marL="114300" indent="0">
              <a:buNone/>
            </a:pPr>
            <a:r>
              <a:rPr lang="en-US" b="1" dirty="0" smtClean="0"/>
              <a:t>Differences </a:t>
            </a:r>
            <a:r>
              <a:rPr lang="en-US" b="1" dirty="0"/>
              <a:t>Between, Changes Within:  Guidelines on When to Create a New Record</a:t>
            </a:r>
          </a:p>
          <a:p>
            <a:pPr marL="457200" lvl="1" indent="0">
              <a:buNone/>
            </a:pPr>
            <a:r>
              <a:rPr lang="en-US" sz="2000" dirty="0"/>
              <a:t>ALA’s Association for Library Collections and Technical Services (ALCTS)</a:t>
            </a:r>
          </a:p>
          <a:p>
            <a:pPr marL="914400" lvl="2" indent="0">
              <a:buNone/>
            </a:pPr>
            <a:r>
              <a:rPr lang="en-US" sz="1700" dirty="0">
                <a:hlinkClick r:id="rId4"/>
              </a:rPr>
              <a:t>http://</a:t>
            </a:r>
            <a:r>
              <a:rPr lang="en-US" sz="1700" dirty="0" smtClean="0">
                <a:hlinkClick r:id="rId4"/>
              </a:rPr>
              <a:t>www.ala.org/ala/mgrps/divs/alcts/resources/org/cat/differences07.pdf</a:t>
            </a:r>
            <a:endParaRPr lang="en-US" dirty="0"/>
          </a:p>
        </p:txBody>
      </p:sp>
      <p:sp>
        <p:nvSpPr>
          <p:cNvPr id="5" name="Text Placeholder 4"/>
          <p:cNvSpPr>
            <a:spLocks noGrp="1"/>
          </p:cNvSpPr>
          <p:nvPr>
            <p:ph type="body" sz="quarter" idx="13"/>
          </p:nvPr>
        </p:nvSpPr>
        <p:spPr>
          <a:xfrm>
            <a:off x="340786" y="215288"/>
            <a:ext cx="8439148" cy="552808"/>
          </a:xfrm>
          <a:ln w="12700">
            <a:solidFill>
              <a:schemeClr val="tx1"/>
            </a:solidFill>
          </a:ln>
        </p:spPr>
        <p:txBody>
          <a:bodyPr/>
          <a:lstStyle/>
          <a:p>
            <a:pPr algn="ctr"/>
            <a:r>
              <a:rPr lang="en-US" sz="3000" dirty="0"/>
              <a:t>Cataloging </a:t>
            </a:r>
            <a:r>
              <a:rPr lang="en-US" sz="3000" dirty="0" smtClean="0"/>
              <a:t>Maps Defensively</a:t>
            </a:r>
            <a:r>
              <a:rPr lang="en-US" sz="3000" dirty="0"/>
              <a:t>:  Introduction</a:t>
            </a:r>
          </a:p>
        </p:txBody>
      </p:sp>
    </p:spTree>
    <p:extLst>
      <p:ext uri="{BB962C8B-B14F-4D97-AF65-F5344CB8AC3E}">
        <p14:creationId xmlns:p14="http://schemas.microsoft.com/office/powerpoint/2010/main" val="1921694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63770" y="949569"/>
            <a:ext cx="4232032" cy="3863971"/>
          </a:xfrm>
        </p:spPr>
        <p:txBody>
          <a:bodyPr/>
          <a:lstStyle/>
          <a:p>
            <a:pPr marL="0" indent="0">
              <a:buNone/>
            </a:pPr>
            <a:r>
              <a:rPr lang="en-US" sz="1500" dirty="0" smtClean="0"/>
              <a:t>110 1    United </a:t>
            </a:r>
            <a:r>
              <a:rPr lang="en-US" sz="1500" dirty="0"/>
              <a:t>States. </a:t>
            </a:r>
            <a:r>
              <a:rPr lang="en-US" sz="1500" dirty="0" err="1"/>
              <a:t>ǂb</a:t>
            </a:r>
            <a:r>
              <a:rPr lang="en-US" sz="1500" dirty="0"/>
              <a:t> Central Intelligence Agency.</a:t>
            </a:r>
          </a:p>
          <a:p>
            <a:pPr marL="0" indent="0">
              <a:buNone/>
            </a:pPr>
            <a:r>
              <a:rPr lang="en-US" sz="1500" dirty="0" smtClean="0"/>
              <a:t>245 10   Iraq</a:t>
            </a:r>
            <a:r>
              <a:rPr lang="en-US" sz="1500" dirty="0"/>
              <a:t>.</a:t>
            </a:r>
          </a:p>
          <a:p>
            <a:pPr marL="0" indent="0">
              <a:buNone/>
            </a:pPr>
            <a:r>
              <a:rPr lang="en-US" sz="1500" dirty="0"/>
              <a:t>255  </a:t>
            </a:r>
            <a:r>
              <a:rPr lang="en-US" sz="1500" dirty="0" smtClean="0"/>
              <a:t>     Scale </a:t>
            </a:r>
            <a:r>
              <a:rPr lang="en-US" sz="1500" dirty="0"/>
              <a:t>1:5,700,000 </a:t>
            </a:r>
            <a:r>
              <a:rPr lang="en-US" sz="1500" dirty="0" err="1"/>
              <a:t>ǂc</a:t>
            </a:r>
            <a:r>
              <a:rPr lang="en-US" sz="1500" dirty="0"/>
              <a:t> (E 40°--E 48°/N 36°--N 32°).</a:t>
            </a:r>
          </a:p>
          <a:p>
            <a:pPr marL="0" indent="0">
              <a:buNone/>
            </a:pPr>
            <a:r>
              <a:rPr lang="en-US" sz="1500" dirty="0"/>
              <a:t>264 </a:t>
            </a:r>
            <a:r>
              <a:rPr lang="en-US" sz="1500" dirty="0" smtClean="0"/>
              <a:t>1    [</a:t>
            </a:r>
            <a:r>
              <a:rPr lang="en-US" sz="1500" dirty="0"/>
              <a:t>Washington, D.C.] : </a:t>
            </a:r>
            <a:r>
              <a:rPr lang="en-US" sz="1500" dirty="0" err="1"/>
              <a:t>ǂb</a:t>
            </a:r>
            <a:r>
              <a:rPr lang="en-US" sz="1500" dirty="0"/>
              <a:t> [Central Intelligence Agency], </a:t>
            </a:r>
            <a:r>
              <a:rPr lang="en-US" sz="1500" dirty="0" err="1"/>
              <a:t>ǂc</a:t>
            </a:r>
            <a:r>
              <a:rPr lang="en-US" sz="1500" dirty="0"/>
              <a:t> [1954]</a:t>
            </a:r>
          </a:p>
          <a:p>
            <a:pPr marL="0" indent="0">
              <a:buNone/>
            </a:pPr>
            <a:r>
              <a:rPr lang="en-US" sz="1500" dirty="0"/>
              <a:t>300  </a:t>
            </a:r>
            <a:r>
              <a:rPr lang="en-US" sz="1500" dirty="0" smtClean="0"/>
              <a:t>    1 </a:t>
            </a:r>
            <a:r>
              <a:rPr lang="en-US" sz="1500" dirty="0"/>
              <a:t>map : </a:t>
            </a:r>
            <a:r>
              <a:rPr lang="en-US" sz="1500" dirty="0" err="1"/>
              <a:t>ǂb</a:t>
            </a:r>
            <a:r>
              <a:rPr lang="en-US" sz="1500" dirty="0"/>
              <a:t> mounted on cloth, color ; </a:t>
            </a:r>
            <a:r>
              <a:rPr lang="en-US" sz="1500" dirty="0" err="1"/>
              <a:t>ǂc</a:t>
            </a:r>
            <a:r>
              <a:rPr lang="en-US" sz="1500" dirty="0"/>
              <a:t> 18 x 18 cm, on sheet 53 x 40 cm</a:t>
            </a:r>
          </a:p>
          <a:p>
            <a:pPr marL="0" indent="0">
              <a:buNone/>
            </a:pPr>
            <a:r>
              <a:rPr lang="en-US" sz="1500" dirty="0" smtClean="0"/>
              <a:t>500     </a:t>
            </a:r>
            <a:r>
              <a:rPr lang="en-US" sz="1500" dirty="0"/>
              <a:t>Shows international boundaries, adjoining countries, principal cities, railways, paved roads, other roads, pipelines, rivers </a:t>
            </a:r>
            <a:r>
              <a:rPr lang="en-US" sz="1500" dirty="0" err="1"/>
              <a:t>watershades</a:t>
            </a:r>
            <a:r>
              <a:rPr lang="en-US" sz="1500" dirty="0"/>
              <a:t>, marshland, and lakes.</a:t>
            </a:r>
          </a:p>
          <a:p>
            <a:pPr marL="0" indent="0">
              <a:buNone/>
            </a:pPr>
            <a:r>
              <a:rPr lang="en-US" sz="1500" b="1" dirty="0" smtClean="0">
                <a:solidFill>
                  <a:srgbClr val="FF0000"/>
                </a:solidFill>
              </a:rPr>
              <a:t>500      </a:t>
            </a:r>
            <a:r>
              <a:rPr lang="en-US" sz="1500" b="1" dirty="0">
                <a:solidFill>
                  <a:srgbClr val="FF0000"/>
                </a:solidFill>
              </a:rPr>
              <a:t>"12522 ; 9-54."</a:t>
            </a:r>
          </a:p>
          <a:p>
            <a:pPr marL="0" indent="0">
              <a:buNone/>
            </a:pPr>
            <a:endParaRPr lang="en-US" sz="1500" dirty="0"/>
          </a:p>
        </p:txBody>
      </p:sp>
      <p:sp>
        <p:nvSpPr>
          <p:cNvPr id="4" name="Content Placeholder 3"/>
          <p:cNvSpPr>
            <a:spLocks noGrp="1"/>
          </p:cNvSpPr>
          <p:nvPr>
            <p:ph sz="half" idx="2"/>
          </p:nvPr>
        </p:nvSpPr>
        <p:spPr>
          <a:xfrm>
            <a:off x="4648201" y="949569"/>
            <a:ext cx="4267199" cy="3654579"/>
          </a:xfrm>
        </p:spPr>
        <p:txBody>
          <a:bodyPr/>
          <a:lstStyle/>
          <a:p>
            <a:pPr marL="0" indent="0">
              <a:buNone/>
            </a:pPr>
            <a:r>
              <a:rPr lang="en-US" sz="1500" dirty="0" smtClean="0"/>
              <a:t>110 1    </a:t>
            </a:r>
            <a:r>
              <a:rPr lang="en-US" sz="1500" dirty="0"/>
              <a:t>United States. </a:t>
            </a:r>
            <a:r>
              <a:rPr lang="en-US" sz="1500" dirty="0" err="1"/>
              <a:t>ǂb</a:t>
            </a:r>
            <a:r>
              <a:rPr lang="en-US" sz="1500" dirty="0"/>
              <a:t> Central Intelligence Agency.</a:t>
            </a:r>
          </a:p>
          <a:p>
            <a:pPr marL="0" indent="0">
              <a:buNone/>
            </a:pPr>
            <a:r>
              <a:rPr lang="en-US" sz="1500" dirty="0" smtClean="0"/>
              <a:t>245 10  Iraq</a:t>
            </a:r>
            <a:r>
              <a:rPr lang="en-US" sz="1500" dirty="0"/>
              <a:t>.</a:t>
            </a:r>
          </a:p>
          <a:p>
            <a:pPr marL="0" indent="0">
              <a:buNone/>
            </a:pPr>
            <a:r>
              <a:rPr lang="en-US" sz="1500" dirty="0"/>
              <a:t>255 </a:t>
            </a:r>
            <a:r>
              <a:rPr lang="en-US" sz="1500" dirty="0" smtClean="0"/>
              <a:t>     </a:t>
            </a:r>
            <a:r>
              <a:rPr lang="en-US" sz="1500" dirty="0"/>
              <a:t>Scale 1:5,700,000 </a:t>
            </a:r>
            <a:r>
              <a:rPr lang="en-US" sz="1500" dirty="0" err="1"/>
              <a:t>ǂc</a:t>
            </a:r>
            <a:r>
              <a:rPr lang="en-US" sz="1500" dirty="0"/>
              <a:t> (E 40°--E 48°/N 36°--N 32°).</a:t>
            </a:r>
          </a:p>
          <a:p>
            <a:pPr marL="0" indent="0">
              <a:buNone/>
            </a:pPr>
            <a:r>
              <a:rPr lang="en-US" sz="1500" dirty="0"/>
              <a:t>264 </a:t>
            </a:r>
            <a:r>
              <a:rPr lang="en-US" sz="1500" dirty="0" smtClean="0"/>
              <a:t>1    [</a:t>
            </a:r>
            <a:r>
              <a:rPr lang="en-US" sz="1500" dirty="0"/>
              <a:t>Washington, D.C.] : </a:t>
            </a:r>
            <a:r>
              <a:rPr lang="en-US" sz="1500" dirty="0" err="1"/>
              <a:t>ǂb</a:t>
            </a:r>
            <a:r>
              <a:rPr lang="en-US" sz="1500" dirty="0"/>
              <a:t> [Central Intelligence Agency], </a:t>
            </a:r>
            <a:r>
              <a:rPr lang="en-US" sz="1500" dirty="0" err="1"/>
              <a:t>ǂc</a:t>
            </a:r>
            <a:r>
              <a:rPr lang="en-US" sz="1500" dirty="0"/>
              <a:t> [1954]</a:t>
            </a:r>
          </a:p>
          <a:p>
            <a:pPr marL="0" indent="0">
              <a:buNone/>
            </a:pPr>
            <a:r>
              <a:rPr lang="en-US" sz="1500" dirty="0"/>
              <a:t>300 </a:t>
            </a:r>
            <a:r>
              <a:rPr lang="en-US" sz="1500" dirty="0" smtClean="0"/>
              <a:t>     </a:t>
            </a:r>
            <a:r>
              <a:rPr lang="en-US" sz="1500" dirty="0"/>
              <a:t>1 map : </a:t>
            </a:r>
            <a:r>
              <a:rPr lang="en-US" sz="1500" dirty="0" err="1"/>
              <a:t>ǂb</a:t>
            </a:r>
            <a:r>
              <a:rPr lang="en-US" sz="1500" dirty="0"/>
              <a:t> mounted on cloth, color ; </a:t>
            </a:r>
            <a:r>
              <a:rPr lang="en-US" sz="1500" dirty="0" err="1"/>
              <a:t>ǂc</a:t>
            </a:r>
            <a:r>
              <a:rPr lang="en-US" sz="1500" dirty="0"/>
              <a:t> 18 x 18 cm, on sheet 53 x 40 cm</a:t>
            </a:r>
          </a:p>
          <a:p>
            <a:pPr marL="0" indent="0">
              <a:buNone/>
            </a:pPr>
            <a:r>
              <a:rPr lang="en-US" sz="1500" dirty="0" smtClean="0"/>
              <a:t>500      </a:t>
            </a:r>
            <a:r>
              <a:rPr lang="en-US" sz="1500" dirty="0"/>
              <a:t>Shows international boundaries, adjoining countries, rivers </a:t>
            </a:r>
            <a:r>
              <a:rPr lang="en-US" sz="1500" dirty="0" err="1"/>
              <a:t>watershades</a:t>
            </a:r>
            <a:r>
              <a:rPr lang="en-US" sz="1500" dirty="0"/>
              <a:t>, marshland, and lakes.</a:t>
            </a:r>
          </a:p>
          <a:p>
            <a:pPr marL="0" indent="0">
              <a:buNone/>
            </a:pPr>
            <a:r>
              <a:rPr lang="en-US" sz="1500" b="1" dirty="0" smtClean="0">
                <a:solidFill>
                  <a:srgbClr val="FF0000"/>
                </a:solidFill>
              </a:rPr>
              <a:t>500      </a:t>
            </a:r>
            <a:r>
              <a:rPr lang="en-US" sz="1500" b="1" dirty="0">
                <a:solidFill>
                  <a:srgbClr val="FF0000"/>
                </a:solidFill>
              </a:rPr>
              <a:t>"12522.1 9-54</a:t>
            </a:r>
            <a:r>
              <a:rPr lang="en-US" sz="1500" b="1" dirty="0" smtClean="0">
                <a:solidFill>
                  <a:srgbClr val="FF0000"/>
                </a:solidFill>
              </a:rPr>
              <a:t>."</a:t>
            </a:r>
            <a:endParaRPr lang="en-US" sz="1500" b="1" dirty="0">
              <a:solidFill>
                <a:srgbClr val="FF0000"/>
              </a:solidFill>
            </a:endParaRPr>
          </a:p>
        </p:txBody>
      </p:sp>
      <p:sp>
        <p:nvSpPr>
          <p:cNvPr id="5" name="Title 3"/>
          <p:cNvSpPr>
            <a:spLocks noGrp="1"/>
          </p:cNvSpPr>
          <p:nvPr>
            <p:ph type="title"/>
          </p:nvPr>
        </p:nvSpPr>
        <p:spPr>
          <a:xfrm>
            <a:off x="434976" y="110730"/>
            <a:ext cx="8339747" cy="610240"/>
          </a:xfrm>
          <a:ln w="12700">
            <a:solidFill>
              <a:schemeClr val="tx1"/>
            </a:solidFill>
          </a:ln>
        </p:spPr>
        <p:txBody>
          <a:bodyPr/>
          <a:lstStyle/>
          <a:p>
            <a:r>
              <a:rPr lang="en-US" sz="3000" b="1" dirty="0">
                <a:solidFill>
                  <a:schemeClr val="tx2"/>
                </a:solidFill>
                <a:latin typeface="+mn-lt"/>
                <a:ea typeface="+mn-ea"/>
                <a:cs typeface="+mn-cs"/>
              </a:rPr>
              <a:t>Cataloging Maps Defensively:  </a:t>
            </a:r>
            <a:r>
              <a:rPr lang="en-US" sz="3000" b="1" dirty="0" smtClean="0">
                <a:solidFill>
                  <a:schemeClr val="tx2"/>
                </a:solidFill>
                <a:latin typeface="+mn-lt"/>
                <a:ea typeface="+mn-ea"/>
                <a:cs typeface="+mn-cs"/>
              </a:rPr>
              <a:t>Quoted Notes</a:t>
            </a:r>
            <a:endParaRPr lang="en-US" sz="3000" b="1" dirty="0">
              <a:solidFill>
                <a:schemeClr val="tx2"/>
              </a:solidFill>
              <a:latin typeface="+mn-lt"/>
              <a:ea typeface="+mn-ea"/>
              <a:cs typeface="+mn-cs"/>
            </a:endParaRPr>
          </a:p>
        </p:txBody>
      </p:sp>
    </p:spTree>
    <p:extLst>
      <p:ext uri="{BB962C8B-B14F-4D97-AF65-F5344CB8AC3E}">
        <p14:creationId xmlns:p14="http://schemas.microsoft.com/office/powerpoint/2010/main" val="4270809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34976" y="110729"/>
            <a:ext cx="8374916" cy="680579"/>
          </a:xfrm>
          <a:ln w="12700">
            <a:solidFill>
              <a:schemeClr val="accent1"/>
            </a:solidFill>
          </a:ln>
        </p:spPr>
        <p:txBody>
          <a:bodyPr/>
          <a:lstStyle/>
          <a:p>
            <a:r>
              <a:rPr lang="en-US" sz="3200" b="1" dirty="0">
                <a:solidFill>
                  <a:schemeClr val="tx2"/>
                </a:solidFill>
              </a:rPr>
              <a:t>Cataloging Maps Defensively: </a:t>
            </a:r>
            <a:r>
              <a:rPr lang="en-US" sz="3200" b="1" dirty="0" smtClean="0">
                <a:solidFill>
                  <a:schemeClr val="tx2"/>
                </a:solidFill>
              </a:rPr>
              <a:t>Distributors</a:t>
            </a:r>
            <a:endParaRPr lang="en-US" sz="3200" dirty="0"/>
          </a:p>
        </p:txBody>
      </p:sp>
      <p:sp>
        <p:nvSpPr>
          <p:cNvPr id="5" name="Text Placeholder 4"/>
          <p:cNvSpPr>
            <a:spLocks noGrp="1"/>
          </p:cNvSpPr>
          <p:nvPr>
            <p:ph sz="half" idx="1"/>
          </p:nvPr>
        </p:nvSpPr>
        <p:spPr>
          <a:xfrm>
            <a:off x="246186" y="914400"/>
            <a:ext cx="4118780" cy="4079631"/>
          </a:xfrm>
        </p:spPr>
        <p:txBody>
          <a:bodyPr/>
          <a:lstStyle/>
          <a:p>
            <a:pPr marL="0" indent="0">
              <a:buNone/>
            </a:pPr>
            <a:r>
              <a:rPr lang="en-US" sz="1500" dirty="0" smtClean="0"/>
              <a:t>DDR tries to identify, compare, and differentiate these sorts of </a:t>
            </a:r>
            <a:r>
              <a:rPr lang="en-US" sz="1500" dirty="0"/>
              <a:t>phrases </a:t>
            </a:r>
            <a:r>
              <a:rPr lang="en-US" sz="1500" dirty="0" smtClean="0"/>
              <a:t>in 245 </a:t>
            </a:r>
            <a:r>
              <a:rPr lang="en-US" sz="1500" dirty="0"/>
              <a:t>subfield $c, </a:t>
            </a:r>
            <a:r>
              <a:rPr lang="en-US" sz="1500" dirty="0" smtClean="0"/>
              <a:t>260/264 </a:t>
            </a:r>
            <a:r>
              <a:rPr lang="en-US" sz="1500" dirty="0"/>
              <a:t>subfield $b, and 500 (often, but not always, as quoted notes</a:t>
            </a:r>
            <a:r>
              <a:rPr lang="en-US" sz="1500" dirty="0" smtClean="0"/>
              <a:t>):</a:t>
            </a:r>
            <a:endParaRPr lang="en-US" sz="1500" dirty="0"/>
          </a:p>
          <a:p>
            <a:pPr lvl="1">
              <a:buFont typeface="Arial" panose="020B0604020202020204" pitchFamily="34" charset="0"/>
              <a:buChar char="•"/>
            </a:pPr>
            <a:r>
              <a:rPr lang="en-US" sz="1400" dirty="0"/>
              <a:t>"Compliments of ..."</a:t>
            </a:r>
          </a:p>
          <a:p>
            <a:pPr lvl="1">
              <a:buFont typeface="Arial" panose="020B0604020202020204" pitchFamily="34" charset="0"/>
              <a:buChar char="•"/>
            </a:pPr>
            <a:r>
              <a:rPr lang="en-US" sz="1400" dirty="0"/>
              <a:t>"Complements of ..."</a:t>
            </a:r>
          </a:p>
          <a:p>
            <a:pPr lvl="1">
              <a:buFont typeface="Arial" panose="020B0604020202020204" pitchFamily="34" charset="0"/>
              <a:buChar char="•"/>
            </a:pPr>
            <a:r>
              <a:rPr lang="en-US" sz="1400" dirty="0" smtClean="0"/>
              <a:t>"</a:t>
            </a:r>
            <a:r>
              <a:rPr lang="en-US" sz="1400" dirty="0"/>
              <a:t>Courtesy of ..."</a:t>
            </a:r>
          </a:p>
          <a:p>
            <a:pPr lvl="1">
              <a:buFont typeface="Arial" panose="020B0604020202020204" pitchFamily="34" charset="0"/>
              <a:buChar char="•"/>
            </a:pPr>
            <a:r>
              <a:rPr lang="en-US" sz="1400" dirty="0"/>
              <a:t>"Prepared for ..."</a:t>
            </a:r>
          </a:p>
          <a:p>
            <a:pPr lvl="1">
              <a:buFont typeface="Arial" panose="020B0604020202020204" pitchFamily="34" charset="0"/>
              <a:buChar char="•"/>
            </a:pPr>
            <a:r>
              <a:rPr lang="en-US" sz="1400" dirty="0"/>
              <a:t>"Distributed by ..."</a:t>
            </a:r>
          </a:p>
          <a:p>
            <a:pPr lvl="1">
              <a:buFont typeface="Arial" panose="020B0604020202020204" pitchFamily="34" charset="0"/>
              <a:buChar char="•"/>
            </a:pPr>
            <a:r>
              <a:rPr lang="en-US" sz="1400" dirty="0"/>
              <a:t>"Available from ..."</a:t>
            </a:r>
          </a:p>
          <a:p>
            <a:pPr lvl="1">
              <a:buFont typeface="Arial" panose="020B0604020202020204" pitchFamily="34" charset="0"/>
              <a:buChar char="•"/>
            </a:pPr>
            <a:r>
              <a:rPr lang="en-US" sz="1400" dirty="0"/>
              <a:t>"For sale by ..."</a:t>
            </a:r>
          </a:p>
          <a:p>
            <a:pPr lvl="1">
              <a:buFont typeface="Arial" panose="020B0604020202020204" pitchFamily="34" charset="0"/>
              <a:buChar char="•"/>
            </a:pPr>
            <a:r>
              <a:rPr lang="en-US" sz="1400" dirty="0"/>
              <a:t>"For sale through ..."</a:t>
            </a:r>
          </a:p>
          <a:p>
            <a:pPr lvl="1">
              <a:buFont typeface="Arial" panose="020B0604020202020204" pitchFamily="34" charset="0"/>
              <a:buChar char="•"/>
            </a:pPr>
            <a:r>
              <a:rPr lang="en-US" sz="1400" dirty="0" smtClean="0"/>
              <a:t>"</a:t>
            </a:r>
            <a:r>
              <a:rPr lang="en-US" sz="1400" dirty="0"/>
              <a:t>Order through </a:t>
            </a:r>
            <a:r>
              <a:rPr lang="en-US" sz="1400" dirty="0" smtClean="0"/>
              <a:t>...“</a:t>
            </a:r>
          </a:p>
          <a:p>
            <a:pPr lvl="1">
              <a:buFont typeface="Arial" panose="020B0604020202020204" pitchFamily="34" charset="0"/>
              <a:buChar char="•"/>
            </a:pPr>
            <a:r>
              <a:rPr lang="en-US" sz="1400" dirty="0" smtClean="0"/>
              <a:t>“Order </a:t>
            </a:r>
            <a:r>
              <a:rPr lang="en-US" sz="1400" dirty="0"/>
              <a:t>from ..."</a:t>
            </a:r>
          </a:p>
          <a:p>
            <a:pPr lvl="1">
              <a:buFont typeface="Arial" panose="020B0604020202020204" pitchFamily="34" charset="0"/>
              <a:buChar char="•"/>
            </a:pPr>
            <a:r>
              <a:rPr lang="en-US" sz="1400" dirty="0" smtClean="0"/>
              <a:t>"</a:t>
            </a:r>
            <a:r>
              <a:rPr lang="en-US" sz="1400" dirty="0"/>
              <a:t>Sold by ..."</a:t>
            </a:r>
          </a:p>
          <a:p>
            <a:pPr lvl="1">
              <a:buFont typeface="Arial" panose="020B0604020202020204" pitchFamily="34" charset="0"/>
              <a:buChar char="•"/>
            </a:pPr>
            <a:r>
              <a:rPr lang="en-US" sz="1400" dirty="0"/>
              <a:t>"Sold through </a:t>
            </a:r>
            <a:r>
              <a:rPr lang="en-US" sz="1400" dirty="0" smtClean="0"/>
              <a:t>..."</a:t>
            </a:r>
            <a:endParaRPr lang="en-US" sz="1400" dirty="0"/>
          </a:p>
        </p:txBody>
      </p:sp>
      <p:pic>
        <p:nvPicPr>
          <p:cNvPr id="3" name="Content Placeholder 2"/>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28179" t="8124" r="27443" b="2131"/>
          <a:stretch/>
        </p:blipFill>
        <p:spPr>
          <a:xfrm>
            <a:off x="6078416" y="1143000"/>
            <a:ext cx="1097280" cy="3200400"/>
          </a:xfr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30664" t="8065" r="19335" b="1613"/>
          <a:stretch/>
        </p:blipFill>
        <p:spPr>
          <a:xfrm>
            <a:off x="4491822" y="1223386"/>
            <a:ext cx="1332414" cy="310896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69064" y="1143000"/>
            <a:ext cx="1428750" cy="3200400"/>
          </a:xfrm>
          <a:prstGeom prst="rect">
            <a:avLst/>
          </a:prstGeom>
        </p:spPr>
      </p:pic>
    </p:spTree>
    <p:extLst>
      <p:ext uri="{BB962C8B-B14F-4D97-AF65-F5344CB8AC3E}">
        <p14:creationId xmlns:p14="http://schemas.microsoft.com/office/powerpoint/2010/main" val="1172272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75846" y="896815"/>
            <a:ext cx="4319955" cy="4246685"/>
          </a:xfrm>
        </p:spPr>
        <p:txBody>
          <a:bodyPr/>
          <a:lstStyle/>
          <a:p>
            <a:pPr marL="0" indent="0">
              <a:buNone/>
            </a:pPr>
            <a:r>
              <a:rPr lang="en-US" sz="1550" dirty="0" smtClean="0"/>
              <a:t>245 10  Highway </a:t>
            </a:r>
            <a:r>
              <a:rPr lang="en-US" sz="1550" dirty="0"/>
              <a:t>map of New York.</a:t>
            </a:r>
          </a:p>
          <a:p>
            <a:pPr marL="0" indent="0">
              <a:buNone/>
            </a:pPr>
            <a:r>
              <a:rPr lang="en-US" sz="1550" dirty="0" smtClean="0"/>
              <a:t>246 1    </a:t>
            </a:r>
            <a:r>
              <a:rPr lang="en-US" sz="1550" dirty="0" err="1"/>
              <a:t>ǂi</a:t>
            </a:r>
            <a:r>
              <a:rPr lang="en-US" sz="1550" dirty="0"/>
              <a:t> Panel title: </a:t>
            </a:r>
            <a:r>
              <a:rPr lang="en-US" sz="1550" dirty="0" err="1"/>
              <a:t>ǂa</a:t>
            </a:r>
            <a:r>
              <a:rPr lang="en-US" sz="1550" dirty="0"/>
              <a:t> New York highway map</a:t>
            </a:r>
          </a:p>
          <a:p>
            <a:pPr marL="0" indent="0">
              <a:buNone/>
            </a:pPr>
            <a:r>
              <a:rPr lang="en-US" sz="1550" dirty="0"/>
              <a:t>255  </a:t>
            </a:r>
            <a:r>
              <a:rPr lang="en-US" sz="1550" dirty="0" smtClean="0"/>
              <a:t>    Scale </a:t>
            </a:r>
            <a:r>
              <a:rPr lang="en-US" sz="1550" dirty="0"/>
              <a:t>[ca. 1:792,000]. "1 in. = approx. 12 1/2 miles" </a:t>
            </a:r>
            <a:r>
              <a:rPr lang="en-US" sz="1550" dirty="0" err="1"/>
              <a:t>ǂc</a:t>
            </a:r>
            <a:r>
              <a:rPr lang="en-US" sz="1550" dirty="0"/>
              <a:t> (W 80°--W 73°/N 45°--N 41°).</a:t>
            </a:r>
          </a:p>
          <a:p>
            <a:pPr marL="0" indent="0">
              <a:buNone/>
            </a:pPr>
            <a:r>
              <a:rPr lang="en-US" sz="1550" dirty="0"/>
              <a:t>260  </a:t>
            </a:r>
            <a:r>
              <a:rPr lang="en-US" sz="1550" dirty="0" smtClean="0"/>
              <a:t>    Chicago </a:t>
            </a:r>
            <a:r>
              <a:rPr lang="en-US" sz="1550" dirty="0"/>
              <a:t>: </a:t>
            </a:r>
            <a:r>
              <a:rPr lang="en-US" sz="1550" dirty="0" err="1"/>
              <a:t>ǂb</a:t>
            </a:r>
            <a:r>
              <a:rPr lang="en-US" sz="1550" dirty="0"/>
              <a:t> H.M. </a:t>
            </a:r>
            <a:r>
              <a:rPr lang="en-US" sz="1550" dirty="0" err="1"/>
              <a:t>Gousha</a:t>
            </a:r>
            <a:r>
              <a:rPr lang="en-US" sz="1550" dirty="0"/>
              <a:t> Co., </a:t>
            </a:r>
            <a:r>
              <a:rPr lang="en-US" sz="1550" dirty="0" err="1"/>
              <a:t>ǂc</a:t>
            </a:r>
            <a:r>
              <a:rPr lang="en-US" sz="1550" dirty="0"/>
              <a:t> 1963.</a:t>
            </a:r>
          </a:p>
          <a:p>
            <a:pPr marL="0" indent="0">
              <a:buNone/>
            </a:pPr>
            <a:r>
              <a:rPr lang="en-US" sz="1550" dirty="0"/>
              <a:t>300 </a:t>
            </a:r>
            <a:r>
              <a:rPr lang="en-US" sz="1550" dirty="0" smtClean="0"/>
              <a:t>     </a:t>
            </a:r>
            <a:r>
              <a:rPr lang="en-US" sz="1550" dirty="0"/>
              <a:t>1 map : </a:t>
            </a:r>
            <a:r>
              <a:rPr lang="en-US" sz="1550" dirty="0" err="1"/>
              <a:t>ǂb</a:t>
            </a:r>
            <a:r>
              <a:rPr lang="en-US" sz="1550" dirty="0"/>
              <a:t> both sides, color ; </a:t>
            </a:r>
            <a:r>
              <a:rPr lang="en-US" sz="1550" dirty="0" err="1"/>
              <a:t>ǂc</a:t>
            </a:r>
            <a:r>
              <a:rPr lang="en-US" sz="1550" dirty="0"/>
              <a:t> 75 x 75 cm, on sheet 78 x 46 cm, folded to 23 x 10 cm</a:t>
            </a:r>
          </a:p>
          <a:p>
            <a:pPr marL="0" indent="0">
              <a:buNone/>
            </a:pPr>
            <a:r>
              <a:rPr lang="en-US" sz="1550" dirty="0" smtClean="0"/>
              <a:t>500      Relief </a:t>
            </a:r>
            <a:r>
              <a:rPr lang="en-US" sz="1550" dirty="0"/>
              <a:t>shown by shading and spot heights.</a:t>
            </a:r>
          </a:p>
          <a:p>
            <a:pPr marL="0" indent="0">
              <a:buNone/>
            </a:pPr>
            <a:r>
              <a:rPr lang="en-US" sz="1550" dirty="0"/>
              <a:t>500 </a:t>
            </a:r>
            <a:r>
              <a:rPr lang="en-US" sz="1550" dirty="0" smtClean="0"/>
              <a:t>     </a:t>
            </a:r>
            <a:r>
              <a:rPr lang="en-US" sz="1550" dirty="0"/>
              <a:t>"Copyright by the H.M. </a:t>
            </a:r>
            <a:r>
              <a:rPr lang="en-US" sz="1550" dirty="0" err="1"/>
              <a:t>Gousha</a:t>
            </a:r>
            <a:r>
              <a:rPr lang="en-US" sz="1550" dirty="0"/>
              <a:t>́ Company."</a:t>
            </a:r>
          </a:p>
          <a:p>
            <a:pPr marL="0" indent="0">
              <a:buNone/>
            </a:pPr>
            <a:r>
              <a:rPr lang="en-US" sz="1550" b="1" dirty="0">
                <a:solidFill>
                  <a:srgbClr val="FF0000"/>
                </a:solidFill>
              </a:rPr>
              <a:t>500  </a:t>
            </a:r>
            <a:r>
              <a:rPr lang="en-US" sz="1550" b="1" dirty="0" smtClean="0">
                <a:solidFill>
                  <a:srgbClr val="FF0000"/>
                </a:solidFill>
              </a:rPr>
              <a:t>    "</a:t>
            </a:r>
            <a:r>
              <a:rPr lang="en-US" sz="1550" b="1" dirty="0">
                <a:solidFill>
                  <a:srgbClr val="FF0000"/>
                </a:solidFill>
              </a:rPr>
              <a:t>Distributed by Phillips 66."</a:t>
            </a:r>
          </a:p>
          <a:p>
            <a:pPr marL="0" indent="0">
              <a:buNone/>
            </a:pPr>
            <a:r>
              <a:rPr lang="en-US" sz="1550" dirty="0" smtClean="0"/>
              <a:t>500      </a:t>
            </a:r>
            <a:r>
              <a:rPr lang="en-US" sz="1550" dirty="0"/>
              <a:t>"9-KK-532-J</a:t>
            </a:r>
            <a:r>
              <a:rPr lang="en-US" sz="1550" dirty="0" smtClean="0"/>
              <a:t>."</a:t>
            </a:r>
            <a:endParaRPr lang="en-US" sz="1550" dirty="0"/>
          </a:p>
        </p:txBody>
      </p:sp>
      <p:sp>
        <p:nvSpPr>
          <p:cNvPr id="6" name="Content Placeholder 5"/>
          <p:cNvSpPr>
            <a:spLocks noGrp="1"/>
          </p:cNvSpPr>
          <p:nvPr>
            <p:ph sz="half" idx="2"/>
          </p:nvPr>
        </p:nvSpPr>
        <p:spPr>
          <a:xfrm>
            <a:off x="4648201" y="896815"/>
            <a:ext cx="4355122" cy="3974123"/>
          </a:xfrm>
        </p:spPr>
        <p:txBody>
          <a:bodyPr/>
          <a:lstStyle/>
          <a:p>
            <a:pPr marL="0" indent="0">
              <a:buNone/>
            </a:pPr>
            <a:r>
              <a:rPr lang="en-US" sz="1600" dirty="0" smtClean="0"/>
              <a:t>245 10  Highway </a:t>
            </a:r>
            <a:r>
              <a:rPr lang="en-US" sz="1600" dirty="0"/>
              <a:t>map of New York.</a:t>
            </a:r>
          </a:p>
          <a:p>
            <a:pPr marL="0" indent="0">
              <a:buNone/>
            </a:pPr>
            <a:r>
              <a:rPr lang="en-US" sz="1600" dirty="0" smtClean="0"/>
              <a:t>246 1   </a:t>
            </a:r>
            <a:r>
              <a:rPr lang="en-US" sz="1600" dirty="0" err="1" smtClean="0"/>
              <a:t>ǂi</a:t>
            </a:r>
            <a:r>
              <a:rPr lang="en-US" sz="1600" dirty="0" smtClean="0"/>
              <a:t> </a:t>
            </a:r>
            <a:r>
              <a:rPr lang="en-US" sz="1600" dirty="0"/>
              <a:t>Panel title: </a:t>
            </a:r>
            <a:r>
              <a:rPr lang="en-US" sz="1600" dirty="0" err="1"/>
              <a:t>ǂa</a:t>
            </a:r>
            <a:r>
              <a:rPr lang="en-US" sz="1600" dirty="0"/>
              <a:t> New York</a:t>
            </a:r>
          </a:p>
          <a:p>
            <a:pPr marL="0" indent="0">
              <a:buNone/>
            </a:pPr>
            <a:r>
              <a:rPr lang="en-US" sz="1600" dirty="0"/>
              <a:t>255  </a:t>
            </a:r>
            <a:r>
              <a:rPr lang="en-US" sz="1600" dirty="0" smtClean="0"/>
              <a:t>     Scale </a:t>
            </a:r>
            <a:r>
              <a:rPr lang="en-US" sz="1600" dirty="0"/>
              <a:t>[ca. 1:792,000] </a:t>
            </a:r>
            <a:r>
              <a:rPr lang="en-US" sz="1600" dirty="0" err="1"/>
              <a:t>ǂc</a:t>
            </a:r>
            <a:r>
              <a:rPr lang="en-US" sz="1600" dirty="0"/>
              <a:t> (W 80°--W 73°/N 45°--N 41°).</a:t>
            </a:r>
          </a:p>
          <a:p>
            <a:pPr marL="0" indent="0">
              <a:buNone/>
            </a:pPr>
            <a:r>
              <a:rPr lang="en-US" sz="1600" dirty="0" smtClean="0"/>
              <a:t>260      </a:t>
            </a:r>
            <a:r>
              <a:rPr lang="en-US" sz="1600" dirty="0"/>
              <a:t>Chicago : </a:t>
            </a:r>
            <a:r>
              <a:rPr lang="en-US" sz="1600" dirty="0" err="1"/>
              <a:t>ǂb</a:t>
            </a:r>
            <a:r>
              <a:rPr lang="en-US" sz="1600" dirty="0"/>
              <a:t> H.M. </a:t>
            </a:r>
            <a:r>
              <a:rPr lang="en-US" sz="1600" dirty="0" err="1"/>
              <a:t>Gousha</a:t>
            </a:r>
            <a:r>
              <a:rPr lang="en-US" sz="1600" dirty="0"/>
              <a:t> Co., </a:t>
            </a:r>
            <a:r>
              <a:rPr lang="en-US" sz="1600" dirty="0" err="1"/>
              <a:t>ǂc</a:t>
            </a:r>
            <a:r>
              <a:rPr lang="en-US" sz="1600" dirty="0"/>
              <a:t> 1963.</a:t>
            </a:r>
          </a:p>
          <a:p>
            <a:pPr marL="0" indent="0">
              <a:buNone/>
            </a:pPr>
            <a:r>
              <a:rPr lang="en-US" sz="1600" dirty="0"/>
              <a:t>300 </a:t>
            </a:r>
            <a:r>
              <a:rPr lang="en-US" sz="1600" dirty="0" smtClean="0"/>
              <a:t>     1 </a:t>
            </a:r>
            <a:r>
              <a:rPr lang="en-US" sz="1600" dirty="0"/>
              <a:t>map : </a:t>
            </a:r>
            <a:r>
              <a:rPr lang="en-US" sz="1600" dirty="0" err="1"/>
              <a:t>ǂb</a:t>
            </a:r>
            <a:r>
              <a:rPr lang="en-US" sz="1600" dirty="0"/>
              <a:t> both sides, color ; </a:t>
            </a:r>
            <a:r>
              <a:rPr lang="en-US" sz="1600" dirty="0" err="1"/>
              <a:t>ǂc</a:t>
            </a:r>
            <a:r>
              <a:rPr lang="en-US" sz="1600" dirty="0"/>
              <a:t> 75 x 75 cm, on sheet 78 x 46 cm, folded to 23 x 10 cm</a:t>
            </a:r>
          </a:p>
          <a:p>
            <a:pPr marL="0" indent="0">
              <a:buNone/>
            </a:pPr>
            <a:r>
              <a:rPr lang="en-US" sz="1600" dirty="0" smtClean="0"/>
              <a:t>500      Relief </a:t>
            </a:r>
            <a:r>
              <a:rPr lang="en-US" sz="1600" dirty="0"/>
              <a:t>shown by spot heights.</a:t>
            </a:r>
          </a:p>
          <a:p>
            <a:pPr marL="0" indent="0">
              <a:buNone/>
            </a:pPr>
            <a:r>
              <a:rPr lang="en-US" sz="1600" dirty="0"/>
              <a:t>500 </a:t>
            </a:r>
            <a:r>
              <a:rPr lang="en-US" sz="1600" dirty="0" smtClean="0"/>
              <a:t>     </a:t>
            </a:r>
            <a:r>
              <a:rPr lang="en-US" sz="1600" dirty="0"/>
              <a:t>"Copyright by the H.M. </a:t>
            </a:r>
            <a:r>
              <a:rPr lang="en-US" sz="1600" dirty="0" err="1"/>
              <a:t>Gousha</a:t>
            </a:r>
            <a:r>
              <a:rPr lang="en-US" sz="1600" dirty="0"/>
              <a:t>́ Company."</a:t>
            </a:r>
          </a:p>
          <a:p>
            <a:pPr marL="0" indent="0">
              <a:buNone/>
            </a:pPr>
            <a:r>
              <a:rPr lang="en-US" sz="1600" b="1" dirty="0">
                <a:solidFill>
                  <a:srgbClr val="FF0000"/>
                </a:solidFill>
              </a:rPr>
              <a:t>500 </a:t>
            </a:r>
            <a:r>
              <a:rPr lang="en-US" sz="1600" b="1" dirty="0" smtClean="0">
                <a:solidFill>
                  <a:srgbClr val="FF0000"/>
                </a:solidFill>
              </a:rPr>
              <a:t>     "</a:t>
            </a:r>
            <a:r>
              <a:rPr lang="en-US" sz="1600" b="1" dirty="0">
                <a:solidFill>
                  <a:srgbClr val="FF0000"/>
                </a:solidFill>
              </a:rPr>
              <a:t>Distributed by Shell Oil Company."</a:t>
            </a:r>
          </a:p>
          <a:p>
            <a:pPr marL="0" indent="0">
              <a:buNone/>
            </a:pPr>
            <a:r>
              <a:rPr lang="en-US" sz="1600" dirty="0" smtClean="0"/>
              <a:t>500      "</a:t>
            </a:r>
            <a:r>
              <a:rPr lang="en-US" sz="1600" dirty="0"/>
              <a:t>9-KK-532-J</a:t>
            </a:r>
            <a:r>
              <a:rPr lang="en-US" sz="1600" dirty="0" smtClean="0"/>
              <a:t>."</a:t>
            </a:r>
            <a:endParaRPr lang="en-US" sz="1600" dirty="0"/>
          </a:p>
        </p:txBody>
      </p:sp>
      <p:sp>
        <p:nvSpPr>
          <p:cNvPr id="7" name="Title 3"/>
          <p:cNvSpPr>
            <a:spLocks noGrp="1"/>
          </p:cNvSpPr>
          <p:nvPr>
            <p:ph type="title"/>
          </p:nvPr>
        </p:nvSpPr>
        <p:spPr>
          <a:xfrm>
            <a:off x="434976" y="110730"/>
            <a:ext cx="7988300" cy="592656"/>
          </a:xfrm>
          <a:ln w="12700">
            <a:solidFill>
              <a:schemeClr val="tx1"/>
            </a:solidFill>
          </a:ln>
        </p:spPr>
        <p:txBody>
          <a:bodyPr/>
          <a:lstStyle/>
          <a:p>
            <a:r>
              <a:rPr lang="en-US" sz="3000" b="1" dirty="0">
                <a:solidFill>
                  <a:schemeClr val="tx2"/>
                </a:solidFill>
                <a:latin typeface="+mn-lt"/>
                <a:ea typeface="+mn-ea"/>
                <a:cs typeface="+mn-cs"/>
              </a:rPr>
              <a:t>Cataloging Maps Defensively: </a:t>
            </a:r>
            <a:r>
              <a:rPr lang="en-US" sz="3000" b="1" dirty="0" smtClean="0">
                <a:solidFill>
                  <a:schemeClr val="tx2"/>
                </a:solidFill>
                <a:latin typeface="+mn-lt"/>
                <a:ea typeface="+mn-ea"/>
                <a:cs typeface="+mn-cs"/>
              </a:rPr>
              <a:t>Distributors</a:t>
            </a:r>
            <a:endParaRPr lang="en-US" sz="3000" b="1" dirty="0">
              <a:solidFill>
                <a:schemeClr val="tx2"/>
              </a:solidFill>
              <a:latin typeface="+mn-lt"/>
              <a:ea typeface="+mn-ea"/>
              <a:cs typeface="+mn-cs"/>
            </a:endParaRPr>
          </a:p>
        </p:txBody>
      </p:sp>
    </p:spTree>
    <p:extLst>
      <p:ext uri="{BB962C8B-B14F-4D97-AF65-F5344CB8AC3E}">
        <p14:creationId xmlns:p14="http://schemas.microsoft.com/office/powerpoint/2010/main" val="2256788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93432" y="967154"/>
            <a:ext cx="4302370" cy="3886199"/>
          </a:xfrm>
        </p:spPr>
        <p:txBody>
          <a:bodyPr/>
          <a:lstStyle/>
          <a:p>
            <a:pPr marL="0" indent="0">
              <a:buNone/>
            </a:pPr>
            <a:r>
              <a:rPr lang="en-US" sz="1800" dirty="0" smtClean="0"/>
              <a:t>110 2  </a:t>
            </a:r>
            <a:r>
              <a:rPr lang="en-US" sz="1800" dirty="0"/>
              <a:t>Susquehanna River Basin Commission.</a:t>
            </a:r>
          </a:p>
          <a:p>
            <a:pPr marL="0" indent="0">
              <a:buNone/>
            </a:pPr>
            <a:r>
              <a:rPr lang="en-US" sz="1800" dirty="0" smtClean="0"/>
              <a:t>245 10 Juniata </a:t>
            </a:r>
            <a:r>
              <a:rPr lang="en-US" sz="1800" dirty="0" err="1"/>
              <a:t>subbasin</a:t>
            </a:r>
            <a:r>
              <a:rPr lang="en-US" sz="1800" dirty="0"/>
              <a:t>.</a:t>
            </a:r>
          </a:p>
          <a:p>
            <a:pPr marL="0" indent="0">
              <a:buNone/>
            </a:pPr>
            <a:r>
              <a:rPr lang="en-US" sz="1800" dirty="0"/>
              <a:t>255  </a:t>
            </a:r>
            <a:r>
              <a:rPr lang="en-US" sz="1800" dirty="0" smtClean="0"/>
              <a:t>    Scale </a:t>
            </a:r>
            <a:r>
              <a:rPr lang="en-US" sz="1800" dirty="0"/>
              <a:t>1:630,000.</a:t>
            </a:r>
          </a:p>
          <a:p>
            <a:pPr marL="0" indent="0">
              <a:buNone/>
            </a:pPr>
            <a:r>
              <a:rPr lang="en-US" sz="1800" dirty="0" smtClean="0"/>
              <a:t>260      </a:t>
            </a:r>
            <a:r>
              <a:rPr lang="en-US" sz="1800" dirty="0"/>
              <a:t>[Harrisburg : </a:t>
            </a:r>
            <a:r>
              <a:rPr lang="en-US" sz="1800" dirty="0" err="1"/>
              <a:t>ǂb</a:t>
            </a:r>
            <a:r>
              <a:rPr lang="en-US" sz="1800" dirty="0"/>
              <a:t> SRBC, </a:t>
            </a:r>
            <a:r>
              <a:rPr lang="en-US" sz="1800" dirty="0" err="1"/>
              <a:t>ǂc</a:t>
            </a:r>
            <a:r>
              <a:rPr lang="en-US" sz="1800" dirty="0"/>
              <a:t> 2002] </a:t>
            </a:r>
            <a:r>
              <a:rPr lang="en-US" sz="1800" dirty="0" err="1"/>
              <a:t>ǂe</a:t>
            </a:r>
            <a:r>
              <a:rPr lang="en-US" sz="1800" dirty="0"/>
              <a:t> (University Park : </a:t>
            </a:r>
            <a:r>
              <a:rPr lang="en-US" sz="1800" dirty="0" err="1"/>
              <a:t>ǂf</a:t>
            </a:r>
            <a:r>
              <a:rPr lang="en-US" sz="1800" dirty="0"/>
              <a:t> Penn State University Libraries, </a:t>
            </a:r>
            <a:r>
              <a:rPr lang="en-US" sz="1800" dirty="0" err="1"/>
              <a:t>ǂg</a:t>
            </a:r>
            <a:r>
              <a:rPr lang="en-US" sz="1800" dirty="0"/>
              <a:t> 2002)</a:t>
            </a:r>
          </a:p>
          <a:p>
            <a:pPr marL="0" indent="0">
              <a:buNone/>
            </a:pPr>
            <a:r>
              <a:rPr lang="en-US" sz="1800" dirty="0"/>
              <a:t>300  </a:t>
            </a:r>
            <a:r>
              <a:rPr lang="en-US" sz="1800" dirty="0" smtClean="0"/>
              <a:t>    1 </a:t>
            </a:r>
            <a:r>
              <a:rPr lang="en-US" sz="1800" dirty="0"/>
              <a:t>map : </a:t>
            </a:r>
            <a:r>
              <a:rPr lang="en-US" sz="1800" dirty="0" err="1"/>
              <a:t>ǂb</a:t>
            </a:r>
            <a:r>
              <a:rPr lang="en-US" sz="1800" dirty="0"/>
              <a:t> col. ; </a:t>
            </a:r>
            <a:r>
              <a:rPr lang="en-US" sz="1800" dirty="0" err="1"/>
              <a:t>ǂc</a:t>
            </a:r>
            <a:r>
              <a:rPr lang="en-US" sz="1800" dirty="0"/>
              <a:t> </a:t>
            </a:r>
            <a:r>
              <a:rPr lang="en-US" sz="1800" b="1" dirty="0">
                <a:solidFill>
                  <a:srgbClr val="FF0000"/>
                </a:solidFill>
              </a:rPr>
              <a:t>88 x 64 </a:t>
            </a:r>
            <a:r>
              <a:rPr lang="en-US" sz="1800" b="1" dirty="0" smtClean="0">
                <a:solidFill>
                  <a:srgbClr val="FF0000"/>
                </a:solidFill>
              </a:rPr>
              <a:t>cm</a:t>
            </a:r>
            <a:endParaRPr lang="en-US" sz="1800" b="1" dirty="0">
              <a:solidFill>
                <a:srgbClr val="FF0000"/>
              </a:solidFill>
            </a:endParaRPr>
          </a:p>
          <a:p>
            <a:pPr marL="0" indent="0">
              <a:buNone/>
            </a:pPr>
            <a:r>
              <a:rPr lang="en-US" sz="1800" dirty="0"/>
              <a:t>500 </a:t>
            </a:r>
            <a:r>
              <a:rPr lang="en-US" sz="1800" dirty="0" smtClean="0"/>
              <a:t>     </a:t>
            </a:r>
            <a:r>
              <a:rPr lang="en-US" sz="1800" dirty="0"/>
              <a:t>"SRBC (411i) 6-26-2002."</a:t>
            </a:r>
          </a:p>
          <a:p>
            <a:pPr marL="0" indent="0">
              <a:buNone/>
            </a:pPr>
            <a:r>
              <a:rPr lang="en-US" sz="1800" dirty="0"/>
              <a:t>500 </a:t>
            </a:r>
            <a:r>
              <a:rPr lang="en-US" sz="1800" dirty="0" smtClean="0"/>
              <a:t>     </a:t>
            </a:r>
            <a:r>
              <a:rPr lang="en-US" sz="1800" dirty="0"/>
              <a:t>Includes inset index map.</a:t>
            </a:r>
          </a:p>
          <a:p>
            <a:pPr marL="0" indent="0">
              <a:buNone/>
            </a:pPr>
            <a:r>
              <a:rPr lang="en-US" sz="1800" dirty="0"/>
              <a:t>500  </a:t>
            </a:r>
            <a:r>
              <a:rPr lang="en-US" sz="1800" dirty="0" smtClean="0"/>
              <a:t>    Available </a:t>
            </a:r>
            <a:r>
              <a:rPr lang="en-US" sz="1800" dirty="0"/>
              <a:t>from the Susquehanna River Basin Commission</a:t>
            </a:r>
            <a:r>
              <a:rPr lang="en-US" sz="1800" dirty="0" smtClean="0"/>
              <a:t>.</a:t>
            </a:r>
            <a:endParaRPr lang="en-US" sz="1800" dirty="0"/>
          </a:p>
        </p:txBody>
      </p:sp>
      <p:sp>
        <p:nvSpPr>
          <p:cNvPr id="6" name="Content Placeholder 5"/>
          <p:cNvSpPr>
            <a:spLocks noGrp="1"/>
          </p:cNvSpPr>
          <p:nvPr>
            <p:ph sz="half" idx="2"/>
          </p:nvPr>
        </p:nvSpPr>
        <p:spPr>
          <a:xfrm>
            <a:off x="4648201" y="967155"/>
            <a:ext cx="4284784" cy="3886198"/>
          </a:xfrm>
        </p:spPr>
        <p:txBody>
          <a:bodyPr/>
          <a:lstStyle/>
          <a:p>
            <a:pPr marL="0" indent="0">
              <a:buNone/>
            </a:pPr>
            <a:r>
              <a:rPr lang="en-US" sz="1800" dirty="0" smtClean="0"/>
              <a:t>110 2  </a:t>
            </a:r>
            <a:r>
              <a:rPr lang="en-US" sz="1800" dirty="0"/>
              <a:t>Susquehanna River Basin Commission.</a:t>
            </a:r>
          </a:p>
          <a:p>
            <a:pPr marL="0" indent="0">
              <a:buNone/>
            </a:pPr>
            <a:r>
              <a:rPr lang="en-US" sz="1800" dirty="0" smtClean="0"/>
              <a:t>245 10 Juniata </a:t>
            </a:r>
            <a:r>
              <a:rPr lang="en-US" sz="1800" dirty="0" err="1"/>
              <a:t>subbasin</a:t>
            </a:r>
            <a:r>
              <a:rPr lang="en-US" sz="1800" dirty="0"/>
              <a:t>.</a:t>
            </a:r>
          </a:p>
          <a:p>
            <a:pPr marL="0" indent="0">
              <a:buNone/>
            </a:pPr>
            <a:r>
              <a:rPr lang="en-US" sz="1800" dirty="0" smtClean="0"/>
              <a:t>255      </a:t>
            </a:r>
            <a:r>
              <a:rPr lang="en-US" sz="1800" dirty="0"/>
              <a:t>Scale 1:630,000.</a:t>
            </a:r>
          </a:p>
          <a:p>
            <a:pPr marL="0" indent="0">
              <a:buNone/>
            </a:pPr>
            <a:r>
              <a:rPr lang="en-US" sz="1800" dirty="0"/>
              <a:t>260 </a:t>
            </a:r>
            <a:r>
              <a:rPr lang="en-US" sz="1800" dirty="0" smtClean="0"/>
              <a:t>     </a:t>
            </a:r>
            <a:r>
              <a:rPr lang="en-US" sz="1800" dirty="0"/>
              <a:t>[Harrisburg : </a:t>
            </a:r>
            <a:r>
              <a:rPr lang="en-US" sz="1800" dirty="0" err="1"/>
              <a:t>ǂb</a:t>
            </a:r>
            <a:r>
              <a:rPr lang="en-US" sz="1800" dirty="0"/>
              <a:t> SRBC, </a:t>
            </a:r>
            <a:r>
              <a:rPr lang="en-US" sz="1800" dirty="0" err="1"/>
              <a:t>ǂc</a:t>
            </a:r>
            <a:r>
              <a:rPr lang="en-US" sz="1800" dirty="0"/>
              <a:t> 2002] </a:t>
            </a:r>
            <a:r>
              <a:rPr lang="en-US" sz="1800" dirty="0" err="1"/>
              <a:t>ǂe</a:t>
            </a:r>
            <a:r>
              <a:rPr lang="en-US" sz="1800" dirty="0"/>
              <a:t> (University Park : </a:t>
            </a:r>
            <a:r>
              <a:rPr lang="en-US" sz="1800" dirty="0" err="1"/>
              <a:t>ǂf</a:t>
            </a:r>
            <a:r>
              <a:rPr lang="en-US" sz="1800" dirty="0"/>
              <a:t> Penn State University Libraries, </a:t>
            </a:r>
            <a:r>
              <a:rPr lang="en-US" sz="1800" dirty="0" err="1"/>
              <a:t>ǂg</a:t>
            </a:r>
            <a:r>
              <a:rPr lang="en-US" sz="1800" dirty="0"/>
              <a:t> 2002)</a:t>
            </a:r>
          </a:p>
          <a:p>
            <a:pPr marL="0" indent="0">
              <a:buNone/>
            </a:pPr>
            <a:r>
              <a:rPr lang="en-US" sz="1800" dirty="0"/>
              <a:t>300 </a:t>
            </a:r>
            <a:r>
              <a:rPr lang="en-US" sz="1800" dirty="0" smtClean="0"/>
              <a:t>     </a:t>
            </a:r>
            <a:r>
              <a:rPr lang="en-US" sz="1800" dirty="0"/>
              <a:t>1 map : </a:t>
            </a:r>
            <a:r>
              <a:rPr lang="en-US" sz="1800" dirty="0" err="1"/>
              <a:t>ǂb</a:t>
            </a:r>
            <a:r>
              <a:rPr lang="en-US" sz="1800" dirty="0"/>
              <a:t> col. ; </a:t>
            </a:r>
            <a:r>
              <a:rPr lang="en-US" sz="1800" dirty="0" err="1"/>
              <a:t>ǂc</a:t>
            </a:r>
            <a:r>
              <a:rPr lang="en-US" sz="1800" dirty="0"/>
              <a:t> </a:t>
            </a:r>
            <a:r>
              <a:rPr lang="en-US" sz="1800" b="1" dirty="0">
                <a:solidFill>
                  <a:srgbClr val="FF0000"/>
                </a:solidFill>
              </a:rPr>
              <a:t>21 x 26 </a:t>
            </a:r>
            <a:r>
              <a:rPr lang="en-US" sz="1800" b="1" dirty="0" smtClean="0">
                <a:solidFill>
                  <a:srgbClr val="FF0000"/>
                </a:solidFill>
              </a:rPr>
              <a:t>cm</a:t>
            </a:r>
            <a:endParaRPr lang="en-US" sz="1800" b="1" dirty="0">
              <a:solidFill>
                <a:srgbClr val="FF0000"/>
              </a:solidFill>
            </a:endParaRPr>
          </a:p>
          <a:p>
            <a:pPr marL="0" indent="0">
              <a:buNone/>
            </a:pPr>
            <a:r>
              <a:rPr lang="en-US" sz="1800" dirty="0" smtClean="0"/>
              <a:t>500     </a:t>
            </a:r>
            <a:r>
              <a:rPr lang="en-US" sz="1800" dirty="0"/>
              <a:t>"SRBC (411i) 6-26-2002."</a:t>
            </a:r>
          </a:p>
          <a:p>
            <a:pPr marL="0" indent="0">
              <a:buNone/>
            </a:pPr>
            <a:r>
              <a:rPr lang="en-US" sz="1800" dirty="0" smtClean="0"/>
              <a:t>500     </a:t>
            </a:r>
            <a:r>
              <a:rPr lang="en-US" sz="1800" dirty="0"/>
              <a:t>Includes inset index map.</a:t>
            </a:r>
          </a:p>
          <a:p>
            <a:pPr marL="0" indent="0">
              <a:buNone/>
            </a:pPr>
            <a:r>
              <a:rPr lang="en-US" sz="1800" dirty="0" smtClean="0"/>
              <a:t>500     </a:t>
            </a:r>
            <a:r>
              <a:rPr lang="en-US" sz="1800" dirty="0"/>
              <a:t>Available from the Susquehanna River Basin Commission</a:t>
            </a:r>
            <a:r>
              <a:rPr lang="en-US" sz="1800" dirty="0" smtClean="0"/>
              <a:t>.</a:t>
            </a:r>
            <a:endParaRPr lang="en-US" sz="1800" dirty="0"/>
          </a:p>
        </p:txBody>
      </p:sp>
      <p:sp>
        <p:nvSpPr>
          <p:cNvPr id="7" name="Title 3"/>
          <p:cNvSpPr>
            <a:spLocks noGrp="1"/>
          </p:cNvSpPr>
          <p:nvPr>
            <p:ph type="title"/>
          </p:nvPr>
        </p:nvSpPr>
        <p:spPr>
          <a:xfrm>
            <a:off x="1000920" y="110729"/>
            <a:ext cx="6989763" cy="575071"/>
          </a:xfrm>
          <a:ln w="12700">
            <a:solidFill>
              <a:schemeClr val="tx1"/>
            </a:solidFill>
          </a:ln>
        </p:spPr>
        <p:txBody>
          <a:bodyPr/>
          <a:lstStyle/>
          <a:p>
            <a:r>
              <a:rPr lang="en-US" sz="3000" b="1" dirty="0">
                <a:solidFill>
                  <a:schemeClr val="tx2"/>
                </a:solidFill>
                <a:latin typeface="+mn-lt"/>
                <a:ea typeface="+mn-ea"/>
                <a:cs typeface="+mn-cs"/>
              </a:rPr>
              <a:t>Cataloging Maps Defensively:  </a:t>
            </a:r>
            <a:r>
              <a:rPr lang="en-US" sz="3000" b="1" dirty="0" smtClean="0">
                <a:solidFill>
                  <a:schemeClr val="tx2"/>
                </a:solidFill>
                <a:latin typeface="+mn-lt"/>
                <a:ea typeface="+mn-ea"/>
                <a:cs typeface="+mn-cs"/>
              </a:rPr>
              <a:t>Size</a:t>
            </a:r>
            <a:endParaRPr lang="en-US" sz="3000" b="1" dirty="0">
              <a:solidFill>
                <a:schemeClr val="tx2"/>
              </a:solidFill>
              <a:latin typeface="+mn-lt"/>
              <a:ea typeface="+mn-ea"/>
              <a:cs typeface="+mn-cs"/>
            </a:endParaRPr>
          </a:p>
        </p:txBody>
      </p:sp>
    </p:spTree>
    <p:extLst>
      <p:ext uri="{BB962C8B-B14F-4D97-AF65-F5344CB8AC3E}">
        <p14:creationId xmlns:p14="http://schemas.microsoft.com/office/powerpoint/2010/main" val="3636885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0678" y="1096300"/>
            <a:ext cx="4355124" cy="3847713"/>
          </a:xfrm>
        </p:spPr>
        <p:txBody>
          <a:bodyPr/>
          <a:lstStyle/>
          <a:p>
            <a:pPr marL="0" indent="0">
              <a:buNone/>
            </a:pPr>
            <a:r>
              <a:rPr lang="en-US" sz="1400" b="1" dirty="0">
                <a:solidFill>
                  <a:srgbClr val="FF0000"/>
                </a:solidFill>
              </a:rPr>
              <a:t>086 0   A 13.36/2-9:F 87/2015/CHILOQ</a:t>
            </a:r>
          </a:p>
          <a:p>
            <a:pPr marL="0" indent="0">
              <a:buNone/>
            </a:pPr>
            <a:r>
              <a:rPr lang="en-US" sz="1400" dirty="0"/>
              <a:t>110 2   Fremont-</a:t>
            </a:r>
            <a:r>
              <a:rPr lang="en-US" sz="1400" dirty="0" err="1"/>
              <a:t>Winema</a:t>
            </a:r>
            <a:r>
              <a:rPr lang="en-US" sz="1400" dirty="0"/>
              <a:t> National Forests (Agency : U.S.), </a:t>
            </a:r>
            <a:r>
              <a:rPr lang="en-US" sz="1400" dirty="0" err="1"/>
              <a:t>ǂe</a:t>
            </a:r>
            <a:r>
              <a:rPr lang="en-US" sz="1400" dirty="0"/>
              <a:t> cartographer.</a:t>
            </a:r>
          </a:p>
          <a:p>
            <a:pPr marL="0" indent="0">
              <a:buNone/>
            </a:pPr>
            <a:r>
              <a:rPr lang="en-US" sz="1400" dirty="0"/>
              <a:t>245 10  Fremont-</a:t>
            </a:r>
            <a:r>
              <a:rPr lang="en-US" sz="1400" dirty="0" err="1"/>
              <a:t>Winema</a:t>
            </a:r>
            <a:r>
              <a:rPr lang="en-US" sz="1400" dirty="0"/>
              <a:t> National Forest 2015 firewood map / </a:t>
            </a:r>
            <a:r>
              <a:rPr lang="en-US" sz="1400" dirty="0" err="1"/>
              <a:t>ǂc</a:t>
            </a:r>
            <a:r>
              <a:rPr lang="en-US" sz="1400" dirty="0"/>
              <a:t> produced by the Fremont-</a:t>
            </a:r>
            <a:r>
              <a:rPr lang="en-US" sz="1400" dirty="0" err="1"/>
              <a:t>Winema</a:t>
            </a:r>
            <a:r>
              <a:rPr lang="en-US" sz="1400" dirty="0"/>
              <a:t> National Forest.</a:t>
            </a:r>
          </a:p>
          <a:p>
            <a:pPr marL="0" indent="0">
              <a:buNone/>
            </a:pPr>
            <a:r>
              <a:rPr lang="en-US" sz="1400" dirty="0" smtClean="0"/>
              <a:t>255     Scale </a:t>
            </a:r>
            <a:r>
              <a:rPr lang="en-US" sz="1400" dirty="0"/>
              <a:t>approximately 1:135,000 </a:t>
            </a:r>
            <a:r>
              <a:rPr lang="en-US" sz="1400" dirty="0" err="1"/>
              <a:t>ǂc</a:t>
            </a:r>
            <a:r>
              <a:rPr lang="en-US" sz="1400" dirty="0"/>
              <a:t> (W 122°10ʹ40ʺ--W 120°59ʹ55ʺ/N 43°24ʹ49ʺ--N 42°06ʹ54ʺ).</a:t>
            </a:r>
          </a:p>
          <a:p>
            <a:pPr marL="0" indent="0">
              <a:buNone/>
            </a:pPr>
            <a:r>
              <a:rPr lang="en-US" sz="1400" dirty="0"/>
              <a:t>264 </a:t>
            </a:r>
            <a:r>
              <a:rPr lang="en-US" sz="1400" dirty="0" smtClean="0"/>
              <a:t> 1  [Portland</a:t>
            </a:r>
            <a:r>
              <a:rPr lang="en-US" sz="1400" dirty="0"/>
              <a:t>, Oregon] : </a:t>
            </a:r>
            <a:r>
              <a:rPr lang="en-US" sz="1400" dirty="0" err="1"/>
              <a:t>ǂb</a:t>
            </a:r>
            <a:r>
              <a:rPr lang="en-US" sz="1400" dirty="0"/>
              <a:t> [United States Forest Service, Pacific Northwest Region 6], </a:t>
            </a:r>
            <a:r>
              <a:rPr lang="en-US" sz="1400" dirty="0" err="1"/>
              <a:t>ǂc</a:t>
            </a:r>
            <a:r>
              <a:rPr lang="en-US" sz="1400" dirty="0"/>
              <a:t> [2015]</a:t>
            </a:r>
          </a:p>
          <a:p>
            <a:pPr marL="0" indent="0">
              <a:buNone/>
            </a:pPr>
            <a:r>
              <a:rPr lang="en-US" sz="1400" dirty="0"/>
              <a:t>300 </a:t>
            </a:r>
            <a:r>
              <a:rPr lang="en-US" sz="1400" dirty="0" smtClean="0"/>
              <a:t>    </a:t>
            </a:r>
            <a:r>
              <a:rPr lang="en-US" sz="1400" dirty="0"/>
              <a:t>1 map : </a:t>
            </a:r>
            <a:r>
              <a:rPr lang="en-US" sz="1400" dirty="0" err="1"/>
              <a:t>ǂb</a:t>
            </a:r>
            <a:r>
              <a:rPr lang="en-US" sz="1400" dirty="0"/>
              <a:t> both sides, color ; </a:t>
            </a:r>
            <a:r>
              <a:rPr lang="en-US" sz="1400" dirty="0" err="1"/>
              <a:t>ǂc</a:t>
            </a:r>
            <a:r>
              <a:rPr lang="en-US" sz="1400" dirty="0"/>
              <a:t> 105 x 76 cm, on sheet 58 x 89 cm, folded to 29 x 22 cm</a:t>
            </a:r>
          </a:p>
          <a:p>
            <a:pPr marL="0" indent="0">
              <a:buNone/>
            </a:pPr>
            <a:r>
              <a:rPr lang="en-US" sz="1400" b="1" dirty="0" smtClean="0">
                <a:solidFill>
                  <a:srgbClr val="FF0000"/>
                </a:solidFill>
              </a:rPr>
              <a:t>505 0   </a:t>
            </a:r>
            <a:r>
              <a:rPr lang="en-US" sz="1400" b="1" dirty="0">
                <a:solidFill>
                  <a:srgbClr val="FF0000"/>
                </a:solidFill>
              </a:rPr>
              <a:t>[North half]. Chiloquin and Klamath ranger districts -- [South half]. </a:t>
            </a:r>
            <a:r>
              <a:rPr lang="en-US" sz="1400" b="1" dirty="0" err="1">
                <a:solidFill>
                  <a:srgbClr val="FF0000"/>
                </a:solidFill>
              </a:rPr>
              <a:t>Chemult</a:t>
            </a:r>
            <a:r>
              <a:rPr lang="en-US" sz="1400" b="1" dirty="0">
                <a:solidFill>
                  <a:srgbClr val="FF0000"/>
                </a:solidFill>
              </a:rPr>
              <a:t> and Chiloquin ranger districts.</a:t>
            </a:r>
          </a:p>
        </p:txBody>
      </p:sp>
      <p:sp>
        <p:nvSpPr>
          <p:cNvPr id="4" name="Content Placeholder 3"/>
          <p:cNvSpPr>
            <a:spLocks noGrp="1"/>
          </p:cNvSpPr>
          <p:nvPr>
            <p:ph sz="half" idx="2"/>
          </p:nvPr>
        </p:nvSpPr>
        <p:spPr>
          <a:xfrm>
            <a:off x="4648201" y="996557"/>
            <a:ext cx="4284784" cy="4047198"/>
          </a:xfrm>
        </p:spPr>
        <p:txBody>
          <a:bodyPr/>
          <a:lstStyle/>
          <a:p>
            <a:pPr marL="0" indent="0">
              <a:buNone/>
            </a:pPr>
            <a:r>
              <a:rPr lang="en-US" sz="1400" b="1" dirty="0" smtClean="0">
                <a:solidFill>
                  <a:srgbClr val="FF0000"/>
                </a:solidFill>
              </a:rPr>
              <a:t>086 0   </a:t>
            </a:r>
            <a:r>
              <a:rPr lang="en-US" sz="1400" b="1" dirty="0">
                <a:solidFill>
                  <a:srgbClr val="FF0000"/>
                </a:solidFill>
              </a:rPr>
              <a:t>A 13.36/2-9:F 87/2015/BLY</a:t>
            </a:r>
          </a:p>
          <a:p>
            <a:pPr marL="0" indent="0">
              <a:buNone/>
            </a:pPr>
            <a:r>
              <a:rPr lang="en-US" sz="1400" dirty="0" smtClean="0"/>
              <a:t>110 2   </a:t>
            </a:r>
            <a:r>
              <a:rPr lang="en-US" sz="1400" dirty="0"/>
              <a:t>Fremont-</a:t>
            </a:r>
            <a:r>
              <a:rPr lang="en-US" sz="1400" dirty="0" err="1"/>
              <a:t>Winema</a:t>
            </a:r>
            <a:r>
              <a:rPr lang="en-US" sz="1400" dirty="0"/>
              <a:t> National Forests (Agency : U.S.), </a:t>
            </a:r>
            <a:r>
              <a:rPr lang="en-US" sz="1400" dirty="0" err="1"/>
              <a:t>ǂe</a:t>
            </a:r>
            <a:r>
              <a:rPr lang="en-US" sz="1400" dirty="0"/>
              <a:t> cartographer.</a:t>
            </a:r>
          </a:p>
          <a:p>
            <a:pPr marL="0" indent="0">
              <a:buNone/>
            </a:pPr>
            <a:r>
              <a:rPr lang="en-US" sz="1400" dirty="0" smtClean="0"/>
              <a:t>245 10  Fremont-</a:t>
            </a:r>
            <a:r>
              <a:rPr lang="en-US" sz="1400" dirty="0" err="1" smtClean="0"/>
              <a:t>Winema</a:t>
            </a:r>
            <a:r>
              <a:rPr lang="en-US" sz="1400" dirty="0" smtClean="0"/>
              <a:t> </a:t>
            </a:r>
            <a:r>
              <a:rPr lang="en-US" sz="1400" dirty="0"/>
              <a:t>National Forest 2015 firewood map / </a:t>
            </a:r>
            <a:r>
              <a:rPr lang="en-US" sz="1400" dirty="0" err="1"/>
              <a:t>ǂc</a:t>
            </a:r>
            <a:r>
              <a:rPr lang="en-US" sz="1400" dirty="0"/>
              <a:t> produced by the Fremont-</a:t>
            </a:r>
            <a:r>
              <a:rPr lang="en-US" sz="1400" dirty="0" err="1"/>
              <a:t>Winema</a:t>
            </a:r>
            <a:r>
              <a:rPr lang="en-US" sz="1400" dirty="0"/>
              <a:t> National </a:t>
            </a:r>
            <a:r>
              <a:rPr lang="en-US" sz="1400" dirty="0" smtClean="0"/>
              <a:t>Forest.</a:t>
            </a:r>
            <a:endParaRPr lang="en-US" sz="1400" dirty="0"/>
          </a:p>
          <a:p>
            <a:pPr marL="0" indent="0">
              <a:buNone/>
            </a:pPr>
            <a:r>
              <a:rPr lang="en-US" sz="1400" dirty="0" smtClean="0"/>
              <a:t>255     Scale </a:t>
            </a:r>
            <a:r>
              <a:rPr lang="en-US" sz="1400" dirty="0"/>
              <a:t>approximately 1:135,000 </a:t>
            </a:r>
            <a:r>
              <a:rPr lang="en-US" sz="1400" dirty="0" err="1"/>
              <a:t>ǂc</a:t>
            </a:r>
            <a:r>
              <a:rPr lang="en-US" sz="1400" dirty="0"/>
              <a:t> (W 121°38ʹ52ʺ--W 120°04ʹ03ʺ/N 43°29ʹ54ʺ--N 41°59ʹ41ʺ).</a:t>
            </a:r>
          </a:p>
          <a:p>
            <a:pPr marL="0" indent="0">
              <a:buNone/>
            </a:pPr>
            <a:r>
              <a:rPr lang="en-US" sz="1400" dirty="0"/>
              <a:t>264 </a:t>
            </a:r>
            <a:r>
              <a:rPr lang="en-US" sz="1400" dirty="0" smtClean="0"/>
              <a:t> 1  [Portland</a:t>
            </a:r>
            <a:r>
              <a:rPr lang="en-US" sz="1400" dirty="0"/>
              <a:t>, Oregon] : </a:t>
            </a:r>
            <a:r>
              <a:rPr lang="en-US" sz="1400" dirty="0" err="1"/>
              <a:t>ǂb</a:t>
            </a:r>
            <a:r>
              <a:rPr lang="en-US" sz="1400" dirty="0"/>
              <a:t> [United States Forest Service, Pacific Northwest Region 6], </a:t>
            </a:r>
            <a:r>
              <a:rPr lang="en-US" sz="1400" dirty="0" err="1"/>
              <a:t>ǂc</a:t>
            </a:r>
            <a:r>
              <a:rPr lang="en-US" sz="1400" dirty="0"/>
              <a:t> [2015]</a:t>
            </a:r>
          </a:p>
          <a:p>
            <a:pPr marL="0" indent="0">
              <a:buNone/>
            </a:pPr>
            <a:r>
              <a:rPr lang="en-US" sz="1400" dirty="0" smtClean="0"/>
              <a:t>300     </a:t>
            </a:r>
            <a:r>
              <a:rPr lang="en-US" sz="1400" dirty="0"/>
              <a:t>1 map : </a:t>
            </a:r>
            <a:r>
              <a:rPr lang="en-US" sz="1400" dirty="0" err="1"/>
              <a:t>ǂb</a:t>
            </a:r>
            <a:r>
              <a:rPr lang="en-US" sz="1400" dirty="0"/>
              <a:t> both sides, color ; </a:t>
            </a:r>
            <a:r>
              <a:rPr lang="en-US" sz="1400" dirty="0" err="1"/>
              <a:t>ǂc</a:t>
            </a:r>
            <a:r>
              <a:rPr lang="en-US" sz="1400" dirty="0"/>
              <a:t> 126 x 84 cm, on sheet 89 x 58 cm, folded to 29 x 22 cm</a:t>
            </a:r>
          </a:p>
          <a:p>
            <a:pPr marL="0" indent="0">
              <a:buNone/>
            </a:pPr>
            <a:r>
              <a:rPr lang="en-US" sz="1400" b="1" dirty="0" smtClean="0">
                <a:solidFill>
                  <a:srgbClr val="FF0000"/>
                </a:solidFill>
              </a:rPr>
              <a:t>505 0   </a:t>
            </a:r>
            <a:r>
              <a:rPr lang="en-US" sz="1400" b="1" dirty="0">
                <a:solidFill>
                  <a:srgbClr val="FF0000"/>
                </a:solidFill>
              </a:rPr>
              <a:t>[North half]. Silver Lake and Paisley ranger districts -- [South half]. Bly and Lakeview ranger districts</a:t>
            </a:r>
            <a:r>
              <a:rPr lang="en-US" sz="1400" b="1" dirty="0" smtClean="0">
                <a:solidFill>
                  <a:srgbClr val="FF0000"/>
                </a:solidFill>
              </a:rPr>
              <a:t>.</a:t>
            </a:r>
            <a:endParaRPr lang="en-US" sz="1400" b="1" dirty="0">
              <a:solidFill>
                <a:srgbClr val="FF0000"/>
              </a:solidFill>
            </a:endParaRPr>
          </a:p>
        </p:txBody>
      </p:sp>
      <p:sp>
        <p:nvSpPr>
          <p:cNvPr id="5" name="Title 3"/>
          <p:cNvSpPr>
            <a:spLocks noGrp="1"/>
          </p:cNvSpPr>
          <p:nvPr>
            <p:ph type="title"/>
          </p:nvPr>
        </p:nvSpPr>
        <p:spPr>
          <a:xfrm>
            <a:off x="1000920" y="110729"/>
            <a:ext cx="6989763" cy="575071"/>
          </a:xfrm>
          <a:ln w="12700">
            <a:solidFill>
              <a:schemeClr val="tx1"/>
            </a:solidFill>
          </a:ln>
        </p:spPr>
        <p:txBody>
          <a:bodyPr/>
          <a:lstStyle/>
          <a:p>
            <a:r>
              <a:rPr lang="en-US" sz="3000" b="1" dirty="0">
                <a:solidFill>
                  <a:schemeClr val="tx2"/>
                </a:solidFill>
                <a:latin typeface="+mn-lt"/>
                <a:ea typeface="+mn-ea"/>
                <a:cs typeface="+mn-cs"/>
              </a:rPr>
              <a:t>Cataloging Maps Defensively:  </a:t>
            </a:r>
            <a:r>
              <a:rPr lang="en-US" sz="3000" b="1" dirty="0" smtClean="0">
                <a:solidFill>
                  <a:schemeClr val="tx2"/>
                </a:solidFill>
                <a:latin typeface="+mn-lt"/>
                <a:ea typeface="+mn-ea"/>
                <a:cs typeface="+mn-cs"/>
              </a:rPr>
              <a:t>086</a:t>
            </a:r>
            <a:endParaRPr lang="en-US" sz="3000" b="1" dirty="0">
              <a:solidFill>
                <a:schemeClr val="tx2"/>
              </a:solidFill>
              <a:latin typeface="+mn-lt"/>
              <a:ea typeface="+mn-ea"/>
              <a:cs typeface="+mn-cs"/>
            </a:endParaRPr>
          </a:p>
        </p:txBody>
      </p:sp>
    </p:spTree>
    <p:extLst>
      <p:ext uri="{BB962C8B-B14F-4D97-AF65-F5344CB8AC3E}">
        <p14:creationId xmlns:p14="http://schemas.microsoft.com/office/powerpoint/2010/main" val="23486118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9294" y="1039906"/>
            <a:ext cx="4316507" cy="3725607"/>
          </a:xfrm>
        </p:spPr>
        <p:txBody>
          <a:bodyPr/>
          <a:lstStyle/>
          <a:p>
            <a:pPr marL="0" indent="0">
              <a:buNone/>
            </a:pPr>
            <a:r>
              <a:rPr lang="en-US" sz="1800" b="1" dirty="0" smtClean="0">
                <a:solidFill>
                  <a:srgbClr val="FF0000"/>
                </a:solidFill>
              </a:rPr>
              <a:t>034 1   </a:t>
            </a:r>
            <a:r>
              <a:rPr lang="en-US" sz="1800" b="1" dirty="0">
                <a:solidFill>
                  <a:srgbClr val="FF0000"/>
                </a:solidFill>
              </a:rPr>
              <a:t>a </a:t>
            </a:r>
            <a:r>
              <a:rPr lang="en-US" sz="1800" b="1" dirty="0" err="1">
                <a:solidFill>
                  <a:srgbClr val="FF0000"/>
                </a:solidFill>
              </a:rPr>
              <a:t>ǂb</a:t>
            </a:r>
            <a:r>
              <a:rPr lang="en-US" sz="1800" b="1" dirty="0">
                <a:solidFill>
                  <a:srgbClr val="FF0000"/>
                </a:solidFill>
              </a:rPr>
              <a:t> 237500</a:t>
            </a:r>
          </a:p>
          <a:p>
            <a:pPr marL="0" indent="0">
              <a:buNone/>
            </a:pPr>
            <a:r>
              <a:rPr lang="en-US" sz="1800" dirty="0" smtClean="0"/>
              <a:t>110 2   </a:t>
            </a:r>
            <a:r>
              <a:rPr lang="en-US" sz="1800" dirty="0" err="1" smtClean="0"/>
              <a:t>Hagstrom</a:t>
            </a:r>
            <a:r>
              <a:rPr lang="en-US" sz="1800" dirty="0" smtClean="0"/>
              <a:t> </a:t>
            </a:r>
            <a:r>
              <a:rPr lang="en-US" sz="1800" dirty="0"/>
              <a:t>Map Company.</a:t>
            </a:r>
          </a:p>
          <a:p>
            <a:pPr marL="0" indent="0">
              <a:buNone/>
            </a:pPr>
            <a:r>
              <a:rPr lang="en-US" sz="1800" dirty="0" smtClean="0"/>
              <a:t>245 10 </a:t>
            </a:r>
            <a:r>
              <a:rPr lang="en-US" sz="1800" dirty="0" err="1" smtClean="0"/>
              <a:t>Hagstrom</a:t>
            </a:r>
            <a:r>
              <a:rPr lang="en-US" sz="1800" dirty="0" smtClean="0"/>
              <a:t> </a:t>
            </a:r>
            <a:r>
              <a:rPr lang="en-US" sz="1800" dirty="0"/>
              <a:t>75-mile radius map from Columbus Circle, New York City.</a:t>
            </a:r>
          </a:p>
          <a:p>
            <a:pPr marL="0" indent="0">
              <a:buNone/>
            </a:pPr>
            <a:r>
              <a:rPr lang="en-US" sz="1800" b="1" dirty="0" smtClean="0">
                <a:solidFill>
                  <a:srgbClr val="FF0000"/>
                </a:solidFill>
              </a:rPr>
              <a:t>255     </a:t>
            </a:r>
            <a:r>
              <a:rPr lang="en-US" sz="1800" b="1" dirty="0">
                <a:solidFill>
                  <a:srgbClr val="FF0000"/>
                </a:solidFill>
              </a:rPr>
              <a:t>Scale [ca. 1:237,500].</a:t>
            </a:r>
          </a:p>
          <a:p>
            <a:pPr marL="0" indent="0">
              <a:buNone/>
            </a:pPr>
            <a:r>
              <a:rPr lang="en-US" sz="1800" dirty="0" smtClean="0"/>
              <a:t>260     </a:t>
            </a:r>
            <a:r>
              <a:rPr lang="en-US" sz="1800" dirty="0"/>
              <a:t>Maspeth, NY : </a:t>
            </a:r>
            <a:r>
              <a:rPr lang="en-US" sz="1800" dirty="0" err="1"/>
              <a:t>ǂb</a:t>
            </a:r>
            <a:r>
              <a:rPr lang="en-US" sz="1800" dirty="0"/>
              <a:t> </a:t>
            </a:r>
            <a:r>
              <a:rPr lang="en-US" sz="1800" dirty="0" err="1"/>
              <a:t>Hagstrom</a:t>
            </a:r>
            <a:r>
              <a:rPr lang="en-US" sz="1800" dirty="0"/>
              <a:t> Map Co., </a:t>
            </a:r>
            <a:r>
              <a:rPr lang="en-US" sz="1800" dirty="0" err="1"/>
              <a:t>ǂc</a:t>
            </a:r>
            <a:r>
              <a:rPr lang="en-US" sz="1800" dirty="0"/>
              <a:t> ©1988.</a:t>
            </a:r>
          </a:p>
          <a:p>
            <a:pPr marL="0" indent="0">
              <a:buNone/>
            </a:pPr>
            <a:r>
              <a:rPr lang="en-US" sz="1800" dirty="0"/>
              <a:t>300  </a:t>
            </a:r>
            <a:r>
              <a:rPr lang="en-US" sz="1800" dirty="0" smtClean="0"/>
              <a:t>   1 </a:t>
            </a:r>
            <a:r>
              <a:rPr lang="en-US" sz="1800" dirty="0"/>
              <a:t>map : </a:t>
            </a:r>
            <a:r>
              <a:rPr lang="en-US" sz="1800" dirty="0" err="1"/>
              <a:t>ǂb</a:t>
            </a:r>
            <a:r>
              <a:rPr lang="en-US" sz="1800" dirty="0"/>
              <a:t> color, plastic-treated ; </a:t>
            </a:r>
            <a:r>
              <a:rPr lang="en-US" sz="1800" dirty="0" err="1"/>
              <a:t>ǂc</a:t>
            </a:r>
            <a:r>
              <a:rPr lang="en-US" sz="1800" dirty="0"/>
              <a:t> 109 x 104 cm, on sheet 162 x 112 cm</a:t>
            </a:r>
          </a:p>
          <a:p>
            <a:pPr marL="0" indent="0">
              <a:buNone/>
            </a:pPr>
            <a:r>
              <a:rPr lang="en-US" sz="1800" dirty="0" smtClean="0"/>
              <a:t>notes</a:t>
            </a:r>
            <a:r>
              <a:rPr lang="en-US" sz="1800" dirty="0"/>
              <a:t>, index of places, and inset</a:t>
            </a:r>
            <a:r>
              <a:rPr lang="en-US" sz="1800" dirty="0" smtClean="0"/>
              <a:t>.</a:t>
            </a:r>
          </a:p>
          <a:p>
            <a:pPr marL="0" indent="0">
              <a:buNone/>
            </a:pPr>
            <a:r>
              <a:rPr lang="en-US" sz="1800" dirty="0" smtClean="0"/>
              <a:t>500     </a:t>
            </a:r>
            <a:r>
              <a:rPr lang="en-US" sz="1800" dirty="0"/>
              <a:t>Includes notes, index of places, and inset.</a:t>
            </a:r>
          </a:p>
        </p:txBody>
      </p:sp>
      <p:sp>
        <p:nvSpPr>
          <p:cNvPr id="4" name="Content Placeholder 3"/>
          <p:cNvSpPr>
            <a:spLocks noGrp="1"/>
          </p:cNvSpPr>
          <p:nvPr>
            <p:ph sz="half" idx="2"/>
          </p:nvPr>
        </p:nvSpPr>
        <p:spPr>
          <a:xfrm>
            <a:off x="4648201" y="1039906"/>
            <a:ext cx="4316505" cy="3725607"/>
          </a:xfrm>
        </p:spPr>
        <p:txBody>
          <a:bodyPr/>
          <a:lstStyle/>
          <a:p>
            <a:pPr marL="0" indent="0">
              <a:buNone/>
            </a:pPr>
            <a:r>
              <a:rPr lang="en-US" sz="1800" b="1" dirty="0" smtClean="0">
                <a:solidFill>
                  <a:srgbClr val="FF0000"/>
                </a:solidFill>
              </a:rPr>
              <a:t>034 1    </a:t>
            </a:r>
            <a:r>
              <a:rPr lang="en-US" sz="1800" b="1" dirty="0">
                <a:solidFill>
                  <a:srgbClr val="FF0000"/>
                </a:solidFill>
              </a:rPr>
              <a:t>a </a:t>
            </a:r>
            <a:r>
              <a:rPr lang="en-US" sz="1800" b="1" dirty="0" err="1">
                <a:solidFill>
                  <a:srgbClr val="FF0000"/>
                </a:solidFill>
              </a:rPr>
              <a:t>ǂb</a:t>
            </a:r>
            <a:r>
              <a:rPr lang="en-US" sz="1800" b="1" dirty="0">
                <a:solidFill>
                  <a:srgbClr val="FF0000"/>
                </a:solidFill>
              </a:rPr>
              <a:t> 310000</a:t>
            </a:r>
          </a:p>
          <a:p>
            <a:pPr marL="0" indent="0">
              <a:buNone/>
            </a:pPr>
            <a:r>
              <a:rPr lang="en-US" sz="1800" dirty="0" smtClean="0"/>
              <a:t>110 2   </a:t>
            </a:r>
            <a:r>
              <a:rPr lang="en-US" sz="1800" dirty="0" err="1"/>
              <a:t>Hagstrom</a:t>
            </a:r>
            <a:r>
              <a:rPr lang="en-US" sz="1800" dirty="0"/>
              <a:t> Map Company.</a:t>
            </a:r>
          </a:p>
          <a:p>
            <a:pPr marL="0" indent="0">
              <a:buNone/>
            </a:pPr>
            <a:r>
              <a:rPr lang="en-US" sz="1800" dirty="0" smtClean="0"/>
              <a:t>245 10 </a:t>
            </a:r>
            <a:r>
              <a:rPr lang="en-US" sz="1800" dirty="0" err="1" smtClean="0"/>
              <a:t>Hagstrom</a:t>
            </a:r>
            <a:r>
              <a:rPr lang="en-US" sz="1800" dirty="0" smtClean="0"/>
              <a:t> </a:t>
            </a:r>
            <a:r>
              <a:rPr lang="en-US" sz="1800" dirty="0"/>
              <a:t>75-mile radius map from Columbus Circle, New York City.</a:t>
            </a:r>
          </a:p>
          <a:p>
            <a:pPr marL="0" indent="0">
              <a:buNone/>
            </a:pPr>
            <a:r>
              <a:rPr lang="en-US" sz="1800" b="1" dirty="0">
                <a:solidFill>
                  <a:srgbClr val="FF0000"/>
                </a:solidFill>
              </a:rPr>
              <a:t>255 </a:t>
            </a:r>
            <a:r>
              <a:rPr lang="en-US" sz="1800" b="1" dirty="0" smtClean="0">
                <a:solidFill>
                  <a:srgbClr val="FF0000"/>
                </a:solidFill>
              </a:rPr>
              <a:t>    </a:t>
            </a:r>
            <a:r>
              <a:rPr lang="en-US" sz="1800" b="1" dirty="0">
                <a:solidFill>
                  <a:srgbClr val="FF0000"/>
                </a:solidFill>
              </a:rPr>
              <a:t>Scale [ca. 1:310,000].</a:t>
            </a:r>
          </a:p>
          <a:p>
            <a:pPr marL="0" indent="0">
              <a:buNone/>
            </a:pPr>
            <a:r>
              <a:rPr lang="en-US" sz="1800" dirty="0" smtClean="0"/>
              <a:t>260     </a:t>
            </a:r>
            <a:r>
              <a:rPr lang="en-US" sz="1800" dirty="0"/>
              <a:t>Maspeth, NY : </a:t>
            </a:r>
            <a:r>
              <a:rPr lang="en-US" sz="1800" dirty="0" err="1"/>
              <a:t>ǂb</a:t>
            </a:r>
            <a:r>
              <a:rPr lang="en-US" sz="1800" dirty="0"/>
              <a:t> </a:t>
            </a:r>
            <a:r>
              <a:rPr lang="en-US" sz="1800" dirty="0" err="1"/>
              <a:t>Hagstrom</a:t>
            </a:r>
            <a:r>
              <a:rPr lang="en-US" sz="1800" dirty="0"/>
              <a:t> Map Co., </a:t>
            </a:r>
            <a:r>
              <a:rPr lang="en-US" sz="1800" dirty="0" err="1"/>
              <a:t>ǂc</a:t>
            </a:r>
            <a:r>
              <a:rPr lang="en-US" sz="1800" dirty="0"/>
              <a:t> ©1988.</a:t>
            </a:r>
          </a:p>
          <a:p>
            <a:pPr marL="0" indent="0">
              <a:buNone/>
            </a:pPr>
            <a:r>
              <a:rPr lang="en-US" sz="1800" dirty="0"/>
              <a:t>300 </a:t>
            </a:r>
            <a:r>
              <a:rPr lang="en-US" sz="1800" dirty="0" smtClean="0"/>
              <a:t>    </a:t>
            </a:r>
            <a:r>
              <a:rPr lang="en-US" sz="1800" dirty="0"/>
              <a:t>1 map : </a:t>
            </a:r>
            <a:r>
              <a:rPr lang="en-US" sz="1800" dirty="0" err="1"/>
              <a:t>ǂb</a:t>
            </a:r>
            <a:r>
              <a:rPr lang="en-US" sz="1800" dirty="0"/>
              <a:t> color ; </a:t>
            </a:r>
            <a:r>
              <a:rPr lang="en-US" sz="1800" dirty="0" err="1"/>
              <a:t>ǂc</a:t>
            </a:r>
            <a:r>
              <a:rPr lang="en-US" sz="1800" dirty="0"/>
              <a:t> 84 x 80 cm, on sheet 112 x 84 cm, folded in cover 24 x 11 cm</a:t>
            </a:r>
          </a:p>
          <a:p>
            <a:pPr marL="0" indent="0">
              <a:buNone/>
            </a:pPr>
            <a:r>
              <a:rPr lang="en-US" sz="1800" dirty="0" smtClean="0"/>
              <a:t>500     </a:t>
            </a:r>
            <a:r>
              <a:rPr lang="en-US" sz="1800" dirty="0"/>
              <a:t>Includes notes, index of places, and inset</a:t>
            </a:r>
            <a:r>
              <a:rPr lang="en-US" sz="1800" dirty="0" smtClean="0"/>
              <a:t>.</a:t>
            </a:r>
            <a:endParaRPr lang="en-US" sz="1800" dirty="0"/>
          </a:p>
        </p:txBody>
      </p:sp>
      <p:sp>
        <p:nvSpPr>
          <p:cNvPr id="5" name="Title 3"/>
          <p:cNvSpPr>
            <a:spLocks noGrp="1"/>
          </p:cNvSpPr>
          <p:nvPr>
            <p:ph type="title"/>
          </p:nvPr>
        </p:nvSpPr>
        <p:spPr>
          <a:xfrm>
            <a:off x="1000919" y="110730"/>
            <a:ext cx="6989763" cy="579384"/>
          </a:xfrm>
          <a:ln w="12700">
            <a:solidFill>
              <a:schemeClr val="tx1"/>
            </a:solidFill>
          </a:ln>
        </p:spPr>
        <p:txBody>
          <a:bodyPr/>
          <a:lstStyle/>
          <a:p>
            <a:r>
              <a:rPr lang="en-US" sz="3000" b="1" dirty="0">
                <a:solidFill>
                  <a:schemeClr val="tx2"/>
                </a:solidFill>
                <a:latin typeface="+mn-lt"/>
                <a:ea typeface="+mn-ea"/>
                <a:cs typeface="+mn-cs"/>
              </a:rPr>
              <a:t>Cataloging Maps Defensively:  </a:t>
            </a:r>
            <a:r>
              <a:rPr lang="en-US" sz="3000" b="1" dirty="0" smtClean="0">
                <a:solidFill>
                  <a:schemeClr val="tx2"/>
                </a:solidFill>
                <a:latin typeface="+mn-lt"/>
                <a:ea typeface="+mn-ea"/>
                <a:cs typeface="+mn-cs"/>
              </a:rPr>
              <a:t>Scale</a:t>
            </a:r>
            <a:endParaRPr lang="en-US" sz="3000" b="1" dirty="0">
              <a:solidFill>
                <a:schemeClr val="tx2"/>
              </a:solidFill>
              <a:latin typeface="+mn-lt"/>
              <a:ea typeface="+mn-ea"/>
              <a:cs typeface="+mn-cs"/>
            </a:endParaRPr>
          </a:p>
        </p:txBody>
      </p:sp>
    </p:spTree>
    <p:extLst>
      <p:ext uri="{BB962C8B-B14F-4D97-AF65-F5344CB8AC3E}">
        <p14:creationId xmlns:p14="http://schemas.microsoft.com/office/powerpoint/2010/main" val="25719820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340786" y="860612"/>
            <a:ext cx="4016061" cy="3675529"/>
          </a:xfrm>
        </p:spPr>
        <p:txBody>
          <a:bodyPr/>
          <a:lstStyle/>
          <a:p>
            <a:r>
              <a:rPr lang="en-US" sz="2000" dirty="0" smtClean="0"/>
              <a:t>DDR ties both to differentiate </a:t>
            </a:r>
            <a:r>
              <a:rPr lang="en-US" sz="2000" dirty="0"/>
              <a:t>legitimately separate </a:t>
            </a:r>
            <a:r>
              <a:rPr lang="en-US" sz="2000" dirty="0" smtClean="0"/>
              <a:t>records and to bring duplicates together.</a:t>
            </a:r>
          </a:p>
          <a:p>
            <a:r>
              <a:rPr lang="en-US" sz="2000" dirty="0"/>
              <a:t>Catalogers can assist DDR in </a:t>
            </a:r>
            <a:r>
              <a:rPr lang="en-US" sz="2000" dirty="0" smtClean="0"/>
              <a:t>both efforts by careful, accurate, and thorough cataloging.</a:t>
            </a:r>
          </a:p>
          <a:p>
            <a:r>
              <a:rPr lang="en-US" sz="2000" dirty="0" smtClean="0"/>
              <a:t>Keep in mind the cooperative environment of WorldCat and its variety.</a:t>
            </a:r>
            <a:endParaRPr lang="en-US" sz="2000" dirty="0"/>
          </a:p>
        </p:txBody>
      </p:sp>
      <p:sp>
        <p:nvSpPr>
          <p:cNvPr id="7" name="Title 3"/>
          <p:cNvSpPr>
            <a:spLocks noGrp="1"/>
          </p:cNvSpPr>
          <p:nvPr>
            <p:ph type="body" sz="quarter" idx="13"/>
          </p:nvPr>
        </p:nvSpPr>
        <p:spPr>
          <a:xfrm>
            <a:off x="563534" y="112866"/>
            <a:ext cx="7993652" cy="553167"/>
          </a:xfrm>
          <a:ln w="12700">
            <a:solidFill>
              <a:schemeClr val="tx1"/>
            </a:solidFill>
          </a:ln>
        </p:spPr>
        <p:txBody>
          <a:bodyPr/>
          <a:lstStyle/>
          <a:p>
            <a:r>
              <a:rPr lang="en-US" sz="3000" b="1" dirty="0">
                <a:solidFill>
                  <a:schemeClr val="tx2"/>
                </a:solidFill>
                <a:latin typeface="+mn-lt"/>
                <a:ea typeface="+mn-ea"/>
                <a:cs typeface="+mn-cs"/>
              </a:rPr>
              <a:t>Cataloging Maps Defensively:  </a:t>
            </a:r>
            <a:r>
              <a:rPr lang="en-US" sz="3000" b="1" dirty="0" smtClean="0">
                <a:solidFill>
                  <a:schemeClr val="tx2"/>
                </a:solidFill>
                <a:latin typeface="+mn-lt"/>
                <a:ea typeface="+mn-ea"/>
                <a:cs typeface="+mn-cs"/>
              </a:rPr>
              <a:t>Conclusion</a:t>
            </a:r>
            <a:endParaRPr lang="en-US" sz="3000" b="1" dirty="0">
              <a:solidFill>
                <a:schemeClr val="tx2"/>
              </a:solidFill>
              <a:latin typeface="+mn-lt"/>
              <a:ea typeface="+mn-ea"/>
              <a:cs typeface="+mn-cs"/>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0360" y="1121036"/>
            <a:ext cx="4206240" cy="3154680"/>
          </a:xfrm>
          <a:prstGeom prst="rect">
            <a:avLst/>
          </a:prstGeom>
        </p:spPr>
      </p:pic>
    </p:spTree>
    <p:extLst>
      <p:ext uri="{BB962C8B-B14F-4D97-AF65-F5344CB8AC3E}">
        <p14:creationId xmlns:p14="http://schemas.microsoft.com/office/powerpoint/2010/main" val="4138982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786" y="1998323"/>
            <a:ext cx="3228975" cy="1419225"/>
          </a:xfrm>
          <a:prstGeom prst="rect">
            <a:avLst/>
          </a:prstGeom>
        </p:spPr>
      </p:pic>
      <p:sp>
        <p:nvSpPr>
          <p:cNvPr id="4" name="Text Placeholder 3"/>
          <p:cNvSpPr>
            <a:spLocks noGrp="1"/>
          </p:cNvSpPr>
          <p:nvPr>
            <p:ph type="body" sz="quarter" idx="12"/>
          </p:nvPr>
        </p:nvSpPr>
        <p:spPr>
          <a:xfrm>
            <a:off x="3767328" y="1029747"/>
            <a:ext cx="5012606" cy="3356378"/>
          </a:xfrm>
        </p:spPr>
        <p:txBody>
          <a:bodyPr/>
          <a:lstStyle/>
          <a:p>
            <a:pPr marL="0" indent="0" algn="ctr">
              <a:buNone/>
            </a:pPr>
            <a:r>
              <a:rPr lang="en-US" sz="2000" i="1" dirty="0"/>
              <a:t>Thank you for your kind attention</a:t>
            </a:r>
          </a:p>
          <a:p>
            <a:pPr marL="0" indent="0" algn="ctr">
              <a:buNone/>
            </a:pPr>
            <a:r>
              <a:rPr lang="en-US" sz="2000" dirty="0">
                <a:hlinkClick r:id="rId4"/>
              </a:rPr>
              <a:t>askqc@oclc.org</a:t>
            </a:r>
            <a:endParaRPr lang="en-US" sz="2000" dirty="0"/>
          </a:p>
          <a:p>
            <a:pPr marL="0" indent="0">
              <a:buNone/>
            </a:pPr>
            <a:r>
              <a:rPr lang="en-US" sz="1600" b="1" dirty="0"/>
              <a:t>When to Input a New Record</a:t>
            </a:r>
          </a:p>
          <a:p>
            <a:pPr marL="457200" lvl="1" indent="0">
              <a:buNone/>
            </a:pPr>
            <a:r>
              <a:rPr lang="en-US" sz="1400" dirty="0"/>
              <a:t>OCLC Bibliographic Formats and Standards (BFAS), Chapter 4</a:t>
            </a:r>
          </a:p>
          <a:p>
            <a:pPr marL="914400" lvl="2" indent="0">
              <a:buNone/>
            </a:pPr>
            <a:r>
              <a:rPr lang="en-US" sz="1200" dirty="0">
                <a:hlinkClick r:id="rId5"/>
              </a:rPr>
              <a:t>http://www.oclc.org/bibformats/en/input.html</a:t>
            </a:r>
            <a:endParaRPr lang="en-US" sz="1200" dirty="0"/>
          </a:p>
          <a:p>
            <a:pPr marL="114300" indent="0">
              <a:buNone/>
            </a:pPr>
            <a:r>
              <a:rPr lang="en-US" sz="1600" b="1" dirty="0" smtClean="0"/>
              <a:t>Differences </a:t>
            </a:r>
            <a:r>
              <a:rPr lang="en-US" sz="1600" b="1" dirty="0"/>
              <a:t>Between, Changes Within:  Guidelines on When to Create a New Record</a:t>
            </a:r>
          </a:p>
          <a:p>
            <a:pPr marL="457200" lvl="1" indent="0">
              <a:buNone/>
            </a:pPr>
            <a:r>
              <a:rPr lang="en-US" sz="1400" dirty="0"/>
              <a:t>ALA’s Association for Library Collections and Technical Services (ALCTS)</a:t>
            </a:r>
          </a:p>
          <a:p>
            <a:pPr marL="914400" lvl="2" indent="0">
              <a:buNone/>
            </a:pPr>
            <a:r>
              <a:rPr lang="en-US" sz="1200" dirty="0">
                <a:hlinkClick r:id="rId6"/>
              </a:rPr>
              <a:t>http://www.ala.org/ala/mgrps/divs/alcts/resources/org/cat/differences07.pdf</a:t>
            </a:r>
            <a:endParaRPr lang="en-US" sz="1600" dirty="0"/>
          </a:p>
        </p:txBody>
      </p:sp>
      <p:sp>
        <p:nvSpPr>
          <p:cNvPr id="7" name="Text Placeholder 4"/>
          <p:cNvSpPr>
            <a:spLocks noGrp="1"/>
          </p:cNvSpPr>
          <p:nvPr>
            <p:ph type="body" sz="quarter" idx="13"/>
          </p:nvPr>
        </p:nvSpPr>
        <p:spPr>
          <a:xfrm>
            <a:off x="341313" y="342901"/>
            <a:ext cx="8439150" cy="534924"/>
          </a:xfrm>
          <a:ln w="12700">
            <a:solidFill>
              <a:schemeClr val="tx1"/>
            </a:solidFill>
          </a:ln>
        </p:spPr>
        <p:txBody>
          <a:bodyPr/>
          <a:lstStyle/>
          <a:p>
            <a:pPr algn="ctr"/>
            <a:r>
              <a:rPr lang="en-US" sz="3000" dirty="0"/>
              <a:t>Cataloging </a:t>
            </a:r>
            <a:r>
              <a:rPr lang="en-US" sz="3000" dirty="0" smtClean="0"/>
              <a:t>Maps Defensively</a:t>
            </a:r>
            <a:r>
              <a:rPr lang="en-US" sz="3000" dirty="0"/>
              <a:t>:  </a:t>
            </a:r>
            <a:r>
              <a:rPr lang="en-US" sz="3000" dirty="0" smtClean="0"/>
              <a:t>Questions</a:t>
            </a:r>
            <a:endParaRPr lang="en-US" sz="3000" dirty="0"/>
          </a:p>
        </p:txBody>
      </p:sp>
    </p:spTree>
    <p:extLst>
      <p:ext uri="{BB962C8B-B14F-4D97-AF65-F5344CB8AC3E}">
        <p14:creationId xmlns:p14="http://schemas.microsoft.com/office/powerpoint/2010/main" val="2093029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340786" y="1029746"/>
            <a:ext cx="8439148" cy="3356378"/>
          </a:xfrm>
        </p:spPr>
        <p:txBody>
          <a:bodyPr/>
          <a:lstStyle/>
          <a:p>
            <a:pPr marL="0" indent="0">
              <a:buNone/>
            </a:pPr>
            <a:r>
              <a:rPr lang="en-US" sz="2000" b="1" dirty="0"/>
              <a:t>Duplicate Detection and Resolution (DDR)</a:t>
            </a:r>
          </a:p>
          <a:p>
            <a:pPr lvl="1">
              <a:buFont typeface="Arial" pitchFamily="34" charset="0"/>
              <a:buChar char="•"/>
            </a:pPr>
            <a:r>
              <a:rPr lang="en-US" sz="1800" dirty="0"/>
              <a:t>Original DDR (1991-2005)</a:t>
            </a:r>
          </a:p>
          <a:p>
            <a:pPr lvl="2">
              <a:buFont typeface="Arial" pitchFamily="34" charset="0"/>
              <a:buChar char="•"/>
            </a:pPr>
            <a:r>
              <a:rPr lang="en-US" sz="1600" dirty="0"/>
              <a:t>Dealt with Books format records only</a:t>
            </a:r>
          </a:p>
          <a:p>
            <a:pPr lvl="2">
              <a:buFont typeface="Arial" pitchFamily="34" charset="0"/>
              <a:buChar char="•"/>
            </a:pPr>
            <a:r>
              <a:rPr lang="en-US" sz="1600" dirty="0"/>
              <a:t>1.6 million Books duplicates merged</a:t>
            </a:r>
          </a:p>
          <a:p>
            <a:pPr lvl="1">
              <a:buFont typeface="Arial" panose="020B0604020202020204" pitchFamily="34" charset="0"/>
              <a:buChar char="•"/>
            </a:pPr>
            <a:r>
              <a:rPr lang="en-US" sz="1800" dirty="0"/>
              <a:t>New DDR (developed 2005-2010)</a:t>
            </a:r>
          </a:p>
          <a:p>
            <a:pPr lvl="2"/>
            <a:r>
              <a:rPr lang="en-US" sz="1600" dirty="0"/>
              <a:t>Deals with </a:t>
            </a:r>
            <a:r>
              <a:rPr lang="en-US" sz="1600" i="1" dirty="0"/>
              <a:t>all</a:t>
            </a:r>
            <a:r>
              <a:rPr lang="en-US" sz="1600" dirty="0"/>
              <a:t> bibliographic formats</a:t>
            </a:r>
          </a:p>
          <a:p>
            <a:pPr lvl="2"/>
            <a:r>
              <a:rPr lang="en-US" sz="1600" dirty="0"/>
              <a:t>Began late January 2010, completed “walk through WorldCat” late September 2010</a:t>
            </a:r>
          </a:p>
          <a:p>
            <a:pPr lvl="3">
              <a:buFont typeface="Arial" panose="020B0604020202020204" pitchFamily="34" charset="0"/>
              <a:buChar char="•"/>
            </a:pPr>
            <a:r>
              <a:rPr lang="en-US" sz="1400" dirty="0"/>
              <a:t>5.1 million duplicates merged</a:t>
            </a:r>
          </a:p>
          <a:p>
            <a:pPr lvl="2"/>
            <a:r>
              <a:rPr lang="en-US" sz="1600" dirty="0"/>
              <a:t>Continues to consider new and modified WorldCat records daily</a:t>
            </a:r>
          </a:p>
          <a:p>
            <a:pPr lvl="3">
              <a:buFont typeface="Arial" panose="020B0604020202020204" pitchFamily="34" charset="0"/>
              <a:buChar char="•"/>
            </a:pPr>
            <a:r>
              <a:rPr lang="en-US" sz="1400" dirty="0" smtClean="0"/>
              <a:t>Some 18 million duplicates </a:t>
            </a:r>
            <a:r>
              <a:rPr lang="en-US" sz="1400" dirty="0"/>
              <a:t>merged to </a:t>
            </a:r>
            <a:r>
              <a:rPr lang="en-US" sz="1400" dirty="0" smtClean="0"/>
              <a:t>date</a:t>
            </a:r>
            <a:endParaRPr lang="en-US" dirty="0"/>
          </a:p>
        </p:txBody>
      </p:sp>
      <p:sp>
        <p:nvSpPr>
          <p:cNvPr id="4" name="Text Placeholder 4"/>
          <p:cNvSpPr>
            <a:spLocks noGrp="1"/>
          </p:cNvSpPr>
          <p:nvPr>
            <p:ph type="body" sz="quarter" idx="13"/>
          </p:nvPr>
        </p:nvSpPr>
        <p:spPr>
          <a:xfrm>
            <a:off x="340786" y="197000"/>
            <a:ext cx="8439148" cy="552808"/>
          </a:xfrm>
          <a:ln w="12700">
            <a:solidFill>
              <a:schemeClr val="tx1"/>
            </a:solidFill>
          </a:ln>
        </p:spPr>
        <p:txBody>
          <a:bodyPr/>
          <a:lstStyle/>
          <a:p>
            <a:pPr algn="ctr"/>
            <a:r>
              <a:rPr lang="en-US" sz="3000" dirty="0"/>
              <a:t>Cataloging </a:t>
            </a:r>
            <a:r>
              <a:rPr lang="en-US" sz="3000" dirty="0" smtClean="0"/>
              <a:t>Maps Defensively</a:t>
            </a:r>
            <a:r>
              <a:rPr lang="en-US" sz="3000" dirty="0"/>
              <a:t>:  Introduction</a:t>
            </a:r>
          </a:p>
        </p:txBody>
      </p:sp>
    </p:spTree>
    <p:extLst>
      <p:ext uri="{BB962C8B-B14F-4D97-AF65-F5344CB8AC3E}">
        <p14:creationId xmlns:p14="http://schemas.microsoft.com/office/powerpoint/2010/main" val="21638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pPr marL="0" indent="0">
              <a:buNone/>
            </a:pPr>
            <a:r>
              <a:rPr lang="en-US" sz="2800" b="1" dirty="0" smtClean="0"/>
              <a:t>Records Exempt from DDR:</a:t>
            </a:r>
            <a:endParaRPr lang="en-US" sz="2800" b="1" dirty="0"/>
          </a:p>
          <a:p>
            <a:r>
              <a:rPr lang="en-US" dirty="0" smtClean="0"/>
              <a:t>All records with publication/production dates earlier than 1801</a:t>
            </a:r>
          </a:p>
          <a:p>
            <a:r>
              <a:rPr lang="en-US" b="1" dirty="0" smtClean="0"/>
              <a:t>All Cartographic Materials </a:t>
            </a:r>
            <a:r>
              <a:rPr lang="en-US" b="1" dirty="0"/>
              <a:t>with publication/production dates earlier than </a:t>
            </a:r>
            <a:r>
              <a:rPr lang="en-US" b="1" dirty="0" smtClean="0"/>
              <a:t>1901</a:t>
            </a:r>
          </a:p>
          <a:p>
            <a:pPr lvl="1"/>
            <a:r>
              <a:rPr lang="en-US" sz="2000" b="1" dirty="0" smtClean="0"/>
              <a:t>In consultation with MAGIRT CCC</a:t>
            </a:r>
          </a:p>
          <a:p>
            <a:r>
              <a:rPr lang="en-US" dirty="0" smtClean="0"/>
              <a:t>All photographs (Material Types </a:t>
            </a:r>
            <a:r>
              <a:rPr lang="en-US" i="1" dirty="0" err="1" smtClean="0"/>
              <a:t>pht</a:t>
            </a:r>
            <a:r>
              <a:rPr lang="en-US" dirty="0" smtClean="0"/>
              <a:t> and </a:t>
            </a:r>
            <a:r>
              <a:rPr lang="en-US" i="1" dirty="0" smtClean="0"/>
              <a:t>pic</a:t>
            </a:r>
            <a:r>
              <a:rPr lang="en-US" dirty="0" smtClean="0"/>
              <a:t>)</a:t>
            </a:r>
          </a:p>
          <a:p>
            <a:pPr lvl="1"/>
            <a:r>
              <a:rPr lang="en-US" sz="2000" dirty="0"/>
              <a:t>Usually supplied, generic, </a:t>
            </a:r>
            <a:r>
              <a:rPr lang="en-US" sz="2000" dirty="0" err="1"/>
              <a:t>undifferentiable</a:t>
            </a:r>
            <a:r>
              <a:rPr lang="en-US" sz="2000" dirty="0"/>
              <a:t> titles</a:t>
            </a:r>
          </a:p>
        </p:txBody>
      </p:sp>
      <p:sp>
        <p:nvSpPr>
          <p:cNvPr id="4" name="Text Placeholder 4"/>
          <p:cNvSpPr>
            <a:spLocks noGrp="1"/>
          </p:cNvSpPr>
          <p:nvPr>
            <p:ph type="body" sz="quarter" idx="13"/>
          </p:nvPr>
        </p:nvSpPr>
        <p:spPr>
          <a:xfrm>
            <a:off x="340786" y="343304"/>
            <a:ext cx="8439148" cy="552046"/>
          </a:xfrm>
          <a:ln w="12700">
            <a:solidFill>
              <a:schemeClr val="tx1"/>
            </a:solidFill>
          </a:ln>
        </p:spPr>
        <p:txBody>
          <a:bodyPr/>
          <a:lstStyle/>
          <a:p>
            <a:pPr algn="ctr"/>
            <a:r>
              <a:rPr lang="en-US" sz="3000" dirty="0"/>
              <a:t>Cataloging </a:t>
            </a:r>
            <a:r>
              <a:rPr lang="en-US" sz="3000" dirty="0" smtClean="0"/>
              <a:t>Maps Defensively</a:t>
            </a:r>
            <a:r>
              <a:rPr lang="en-US" sz="3000" dirty="0"/>
              <a:t>:  Introduction</a:t>
            </a:r>
          </a:p>
        </p:txBody>
      </p:sp>
    </p:spTree>
    <p:extLst>
      <p:ext uri="{BB962C8B-B14F-4D97-AF65-F5344CB8AC3E}">
        <p14:creationId xmlns:p14="http://schemas.microsoft.com/office/powerpoint/2010/main" val="3609733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340786" y="1194339"/>
            <a:ext cx="8439148" cy="3176493"/>
          </a:xfrm>
        </p:spPr>
        <p:txBody>
          <a:bodyPr/>
          <a:lstStyle/>
          <a:p>
            <a:pPr marL="0" indent="0" algn="ctr">
              <a:buNone/>
            </a:pPr>
            <a:r>
              <a:rPr lang="en-US" sz="2100" b="1" dirty="0"/>
              <a:t>Cataloging Defensively = Cataloging Carefully</a:t>
            </a:r>
          </a:p>
          <a:p>
            <a:pPr>
              <a:buFont typeface="Arial" pitchFamily="34" charset="0"/>
              <a:buChar char="•"/>
            </a:pPr>
            <a:r>
              <a:rPr lang="en-US" sz="2000" dirty="0"/>
              <a:t>Be sure you search thoroughly</a:t>
            </a:r>
          </a:p>
          <a:p>
            <a:pPr>
              <a:buFont typeface="Arial" pitchFamily="34" charset="0"/>
              <a:buChar char="•"/>
            </a:pPr>
            <a:r>
              <a:rPr lang="en-US" sz="2000" dirty="0" smtClean="0"/>
              <a:t>When deriving </a:t>
            </a:r>
            <a:r>
              <a:rPr lang="en-US" sz="2000" dirty="0"/>
              <a:t>a new record from an existing one, be sure that you make all of the changes to the record that convinced you a separate record was justified in the first place</a:t>
            </a:r>
          </a:p>
          <a:p>
            <a:pPr>
              <a:buFont typeface="Arial" pitchFamily="34" charset="0"/>
              <a:buChar char="•"/>
            </a:pPr>
            <a:r>
              <a:rPr lang="en-US" sz="2000" dirty="0" smtClean="0"/>
              <a:t>When editing an existing record, be </a:t>
            </a:r>
            <a:r>
              <a:rPr lang="en-US" sz="2000" dirty="0"/>
              <a:t>sure that you never change the essential identity of an existing bibliographic record to something else</a:t>
            </a:r>
          </a:p>
          <a:p>
            <a:pPr>
              <a:buFont typeface="Arial" pitchFamily="34" charset="0"/>
              <a:buChar char="•"/>
            </a:pPr>
            <a:r>
              <a:rPr lang="en-US" sz="2000" dirty="0"/>
              <a:t>Be sure that the coding and tagging are correct and complete</a:t>
            </a:r>
          </a:p>
          <a:p>
            <a:pPr>
              <a:buFont typeface="Arial" pitchFamily="34" charset="0"/>
              <a:buChar char="•"/>
            </a:pPr>
            <a:r>
              <a:rPr lang="en-US" sz="2000" dirty="0"/>
              <a:t>Be sure to proofread the </a:t>
            </a:r>
            <a:r>
              <a:rPr lang="en-US" sz="2000" dirty="0" smtClean="0"/>
              <a:t>record</a:t>
            </a:r>
            <a:endParaRPr lang="en-US" sz="2000" dirty="0"/>
          </a:p>
        </p:txBody>
      </p:sp>
      <p:sp>
        <p:nvSpPr>
          <p:cNvPr id="6" name="Text Placeholder 4"/>
          <p:cNvSpPr>
            <a:spLocks noGrp="1"/>
          </p:cNvSpPr>
          <p:nvPr>
            <p:ph type="body" sz="quarter" idx="13"/>
          </p:nvPr>
        </p:nvSpPr>
        <p:spPr>
          <a:xfrm>
            <a:off x="340786" y="343304"/>
            <a:ext cx="8439148" cy="552808"/>
          </a:xfrm>
          <a:ln w="12700">
            <a:solidFill>
              <a:schemeClr val="tx1"/>
            </a:solidFill>
          </a:ln>
        </p:spPr>
        <p:txBody>
          <a:bodyPr/>
          <a:lstStyle/>
          <a:p>
            <a:pPr algn="ctr"/>
            <a:r>
              <a:rPr lang="en-US" sz="3000" dirty="0"/>
              <a:t>Cataloging </a:t>
            </a:r>
            <a:r>
              <a:rPr lang="en-US" sz="3000" dirty="0" smtClean="0"/>
              <a:t>Maps Defensively</a:t>
            </a:r>
            <a:r>
              <a:rPr lang="en-US" sz="3000" dirty="0"/>
              <a:t>:  </a:t>
            </a:r>
            <a:r>
              <a:rPr lang="en-US" sz="3000" dirty="0" smtClean="0"/>
              <a:t>Basics</a:t>
            </a:r>
            <a:endParaRPr lang="en-US" sz="3000" dirty="0"/>
          </a:p>
        </p:txBody>
      </p:sp>
    </p:spTree>
    <p:extLst>
      <p:ext uri="{BB962C8B-B14F-4D97-AF65-F5344CB8AC3E}">
        <p14:creationId xmlns:p14="http://schemas.microsoft.com/office/powerpoint/2010/main" val="2292600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p:txBody>
          <a:bodyPr/>
          <a:lstStyle/>
          <a:p>
            <a:pPr marL="0" indent="0" algn="ctr">
              <a:buNone/>
            </a:pPr>
            <a:r>
              <a:rPr lang="en-US" sz="2100" b="1" dirty="0"/>
              <a:t>Cataloging Defensively = Cataloging Carefully</a:t>
            </a:r>
          </a:p>
          <a:p>
            <a:pPr marL="0" indent="0">
              <a:buNone/>
            </a:pPr>
            <a:r>
              <a:rPr lang="en-US" sz="2000" dirty="0"/>
              <a:t>Be sure that the record is internally consistent, with coded data corresponding correctly to descriptive data, including:</a:t>
            </a:r>
          </a:p>
          <a:p>
            <a:pPr lvl="1">
              <a:buFont typeface="Arial" pitchFamily="34" charset="0"/>
              <a:buChar char="•"/>
            </a:pPr>
            <a:r>
              <a:rPr lang="en-US" sz="1900" i="1" dirty="0" err="1"/>
              <a:t>Ctry</a:t>
            </a:r>
            <a:r>
              <a:rPr lang="en-US" sz="1900" dirty="0"/>
              <a:t> and </a:t>
            </a:r>
            <a:r>
              <a:rPr lang="en-US" sz="1900" dirty="0" smtClean="0"/>
              <a:t>260/264 </a:t>
            </a:r>
            <a:r>
              <a:rPr lang="en-US" sz="1900" dirty="0"/>
              <a:t>subfield $a</a:t>
            </a:r>
          </a:p>
          <a:p>
            <a:pPr lvl="1">
              <a:buFont typeface="Arial" pitchFamily="34" charset="0"/>
              <a:buChar char="•"/>
            </a:pPr>
            <a:r>
              <a:rPr lang="en-US" sz="1900" i="1" dirty="0"/>
              <a:t>Date 1</a:t>
            </a:r>
            <a:r>
              <a:rPr lang="en-US" sz="1900" dirty="0"/>
              <a:t> and </a:t>
            </a:r>
            <a:r>
              <a:rPr lang="en-US" sz="1900" dirty="0" smtClean="0"/>
              <a:t>260/264 </a:t>
            </a:r>
            <a:r>
              <a:rPr lang="en-US" sz="1900" dirty="0"/>
              <a:t>subfield $c</a:t>
            </a:r>
          </a:p>
          <a:p>
            <a:pPr lvl="1">
              <a:buFont typeface="Arial" pitchFamily="34" charset="0"/>
              <a:buChar char="•"/>
            </a:pPr>
            <a:r>
              <a:rPr lang="en-US" sz="1900" i="1" dirty="0"/>
              <a:t>Form</a:t>
            </a:r>
            <a:r>
              <a:rPr lang="en-US" sz="1900" dirty="0"/>
              <a:t> coding for electronic resources, microforms, Braille, large print, when appropriate </a:t>
            </a:r>
          </a:p>
          <a:p>
            <a:pPr lvl="1">
              <a:buFont typeface="Arial" pitchFamily="34" charset="0"/>
              <a:buChar char="•"/>
            </a:pPr>
            <a:r>
              <a:rPr lang="en-US" sz="1900" dirty="0"/>
              <a:t>006 to account for additional aspects of a resource, when appropriate </a:t>
            </a:r>
          </a:p>
          <a:p>
            <a:pPr lvl="1">
              <a:buFont typeface="Arial" pitchFamily="34" charset="0"/>
              <a:buChar char="•"/>
            </a:pPr>
            <a:r>
              <a:rPr lang="en-US" sz="1900" dirty="0"/>
              <a:t>007 correctly reflecting physical characteristics, when </a:t>
            </a:r>
            <a:r>
              <a:rPr lang="en-US" sz="1900" dirty="0" smtClean="0"/>
              <a:t>appropriate</a:t>
            </a:r>
            <a:endParaRPr lang="en-US" sz="1900" dirty="0"/>
          </a:p>
        </p:txBody>
      </p:sp>
      <p:sp>
        <p:nvSpPr>
          <p:cNvPr id="6" name="Text Placeholder 4"/>
          <p:cNvSpPr>
            <a:spLocks noGrp="1"/>
          </p:cNvSpPr>
          <p:nvPr>
            <p:ph type="body" sz="quarter" idx="13"/>
          </p:nvPr>
        </p:nvSpPr>
        <p:spPr>
          <a:xfrm>
            <a:off x="340786" y="343304"/>
            <a:ext cx="8439148" cy="552808"/>
          </a:xfrm>
          <a:ln w="12700">
            <a:solidFill>
              <a:schemeClr val="tx1"/>
            </a:solidFill>
          </a:ln>
        </p:spPr>
        <p:txBody>
          <a:bodyPr/>
          <a:lstStyle/>
          <a:p>
            <a:pPr algn="ctr"/>
            <a:r>
              <a:rPr lang="en-US" sz="3000" dirty="0"/>
              <a:t>Cataloging </a:t>
            </a:r>
            <a:r>
              <a:rPr lang="en-US" sz="3000" dirty="0" smtClean="0"/>
              <a:t>Maps Defensively</a:t>
            </a:r>
            <a:r>
              <a:rPr lang="en-US" sz="3000" dirty="0"/>
              <a:t>:  </a:t>
            </a:r>
            <a:r>
              <a:rPr lang="en-US" sz="3000" dirty="0" smtClean="0"/>
              <a:t>Basics</a:t>
            </a:r>
            <a:endParaRPr lang="en-US" sz="3000" dirty="0"/>
          </a:p>
        </p:txBody>
      </p:sp>
    </p:spTree>
    <p:extLst>
      <p:ext uri="{BB962C8B-B14F-4D97-AF65-F5344CB8AC3E}">
        <p14:creationId xmlns:p14="http://schemas.microsoft.com/office/powerpoint/2010/main" val="254570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72527" y="1029747"/>
            <a:ext cx="8747185" cy="3525000"/>
          </a:xfrm>
        </p:spPr>
        <p:txBody>
          <a:bodyPr/>
          <a:lstStyle/>
          <a:p>
            <a:pPr marL="0" indent="0">
              <a:buNone/>
            </a:pPr>
            <a:r>
              <a:rPr lang="en-US" b="1" dirty="0" smtClean="0"/>
              <a:t>Include </a:t>
            </a:r>
            <a:r>
              <a:rPr lang="en-US" b="1" dirty="0"/>
              <a:t>an edition </a:t>
            </a:r>
            <a:r>
              <a:rPr lang="en-US" b="1" dirty="0" smtClean="0"/>
              <a:t>statement </a:t>
            </a:r>
            <a:r>
              <a:rPr lang="en-US" b="1" i="1" dirty="0" smtClean="0"/>
              <a:t>in field 250 </a:t>
            </a:r>
            <a:r>
              <a:rPr lang="en-US" b="1" dirty="0"/>
              <a:t>if one is </a:t>
            </a:r>
            <a:r>
              <a:rPr lang="en-US" b="1" dirty="0" smtClean="0"/>
              <a:t>available</a:t>
            </a:r>
          </a:p>
          <a:p>
            <a:pPr marL="457200" lvl="1" indent="0">
              <a:buNone/>
            </a:pPr>
            <a:r>
              <a:rPr lang="en-US" sz="1800" dirty="0"/>
              <a:t>a)  a word such as edition, issue, release, level, state, or update (or its equivalent in another language)</a:t>
            </a:r>
          </a:p>
          <a:p>
            <a:pPr marL="457200" lvl="1" indent="0">
              <a:buNone/>
            </a:pPr>
            <a:r>
              <a:rPr lang="en-US" sz="1800" dirty="0"/>
              <a:t>	</a:t>
            </a:r>
            <a:r>
              <a:rPr lang="en-US" sz="1800" i="1" dirty="0"/>
              <a:t>or</a:t>
            </a:r>
          </a:p>
          <a:p>
            <a:pPr marL="457200" lvl="1" indent="0">
              <a:buNone/>
            </a:pPr>
            <a:r>
              <a:rPr lang="en-US" sz="1800" dirty="0"/>
              <a:t>b)  a statement indicating: </a:t>
            </a:r>
          </a:p>
          <a:p>
            <a:pPr marL="914400" lvl="2" indent="0">
              <a:buNone/>
            </a:pPr>
            <a:r>
              <a:rPr lang="en-US" sz="1600" dirty="0"/>
              <a:t>i)  a difference in content</a:t>
            </a:r>
          </a:p>
          <a:p>
            <a:pPr marL="914400" lvl="2" indent="0">
              <a:buNone/>
            </a:pPr>
            <a:r>
              <a:rPr lang="en-US" sz="1600" dirty="0"/>
              <a:t>ii)  a difference in geographic coverage</a:t>
            </a:r>
          </a:p>
          <a:p>
            <a:pPr marL="914400" lvl="2" indent="0">
              <a:buNone/>
            </a:pPr>
            <a:r>
              <a:rPr lang="en-US" sz="1600" dirty="0"/>
              <a:t>iii)  a difference in language</a:t>
            </a:r>
          </a:p>
          <a:p>
            <a:pPr marL="914400" lvl="2" indent="0">
              <a:buNone/>
            </a:pPr>
            <a:r>
              <a:rPr lang="en-US" sz="1600" dirty="0"/>
              <a:t>iv)  a difference in audience</a:t>
            </a:r>
          </a:p>
          <a:p>
            <a:pPr marL="914400" lvl="2" indent="0">
              <a:buNone/>
            </a:pPr>
            <a:r>
              <a:rPr lang="en-US" sz="1600" dirty="0"/>
              <a:t>v)  a particular format or physical presentation</a:t>
            </a:r>
          </a:p>
          <a:p>
            <a:pPr marL="914400" lvl="2" indent="0">
              <a:buNone/>
            </a:pPr>
            <a:r>
              <a:rPr lang="en-US" sz="1600" dirty="0"/>
              <a:t>vi)  a different date associated with the </a:t>
            </a:r>
            <a:r>
              <a:rPr lang="en-US" sz="1600" dirty="0" smtClean="0"/>
              <a:t>content</a:t>
            </a:r>
            <a:endParaRPr lang="en-US" sz="1600" b="1" dirty="0"/>
          </a:p>
        </p:txBody>
      </p:sp>
      <p:sp>
        <p:nvSpPr>
          <p:cNvPr id="4" name="Text Placeholder 4"/>
          <p:cNvSpPr>
            <a:spLocks noGrp="1"/>
          </p:cNvSpPr>
          <p:nvPr>
            <p:ph type="body" sz="quarter" idx="13"/>
          </p:nvPr>
        </p:nvSpPr>
        <p:spPr>
          <a:xfrm>
            <a:off x="340786" y="205281"/>
            <a:ext cx="8439148" cy="536590"/>
          </a:xfrm>
          <a:ln w="12700">
            <a:solidFill>
              <a:schemeClr val="tx1"/>
            </a:solidFill>
          </a:ln>
        </p:spPr>
        <p:txBody>
          <a:bodyPr/>
          <a:lstStyle/>
          <a:p>
            <a:pPr algn="ctr"/>
            <a:r>
              <a:rPr lang="en-US" sz="3000" dirty="0"/>
              <a:t>Cataloging </a:t>
            </a:r>
            <a:r>
              <a:rPr lang="en-US" sz="3000" dirty="0" smtClean="0"/>
              <a:t>Maps Defensively:  Edition</a:t>
            </a:r>
            <a:endParaRPr lang="en-US" sz="30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0974" y="2024152"/>
            <a:ext cx="3108960" cy="2326535"/>
          </a:xfrm>
          <a:prstGeom prst="rect">
            <a:avLst/>
          </a:prstGeom>
        </p:spPr>
      </p:pic>
    </p:spTree>
    <p:extLst>
      <p:ext uri="{BB962C8B-B14F-4D97-AF65-F5344CB8AC3E}">
        <p14:creationId xmlns:p14="http://schemas.microsoft.com/office/powerpoint/2010/main" val="2444848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2"/>
          </p:nvPr>
        </p:nvSpPr>
        <p:spPr>
          <a:xfrm>
            <a:off x="182880" y="1343862"/>
            <a:ext cx="4647912" cy="2914126"/>
          </a:xfrm>
        </p:spPr>
        <p:txBody>
          <a:bodyPr/>
          <a:lstStyle/>
          <a:p>
            <a:pPr marL="0" indent="0" algn="ctr">
              <a:buNone/>
            </a:pPr>
            <a:r>
              <a:rPr lang="en-US" b="1" dirty="0" smtClean="0"/>
              <a:t>Edition Statements =</a:t>
            </a:r>
          </a:p>
          <a:p>
            <a:pPr marL="0" indent="0" algn="ctr">
              <a:buNone/>
            </a:pPr>
            <a:r>
              <a:rPr lang="en-US" b="1" dirty="0" smtClean="0"/>
              <a:t> Effective Differentiation</a:t>
            </a:r>
          </a:p>
          <a:p>
            <a:pPr marL="0" indent="0" algn="ctr">
              <a:buNone/>
            </a:pPr>
            <a:r>
              <a:rPr lang="en-US" sz="2000" b="1" dirty="0"/>
              <a:t>RDA 2.5.1.4 </a:t>
            </a:r>
            <a:r>
              <a:rPr lang="en-US" sz="2000" b="1" dirty="0" smtClean="0"/>
              <a:t>&amp; AACR2 1.2B4, 3.2B3</a:t>
            </a:r>
          </a:p>
          <a:p>
            <a:pPr marL="0" indent="0" algn="ctr">
              <a:buNone/>
            </a:pPr>
            <a:r>
              <a:rPr lang="en-US" sz="2000" dirty="0" smtClean="0"/>
              <a:t>For a </a:t>
            </a:r>
            <a:r>
              <a:rPr lang="en-US" sz="2000" dirty="0"/>
              <a:t>resource </a:t>
            </a:r>
            <a:r>
              <a:rPr lang="en-US" sz="2000" dirty="0" smtClean="0"/>
              <a:t>lacking </a:t>
            </a:r>
            <a:r>
              <a:rPr lang="en-US" sz="2000" dirty="0"/>
              <a:t>an edition statement but </a:t>
            </a:r>
            <a:r>
              <a:rPr lang="en-US" sz="2000" dirty="0" smtClean="0"/>
              <a:t>known </a:t>
            </a:r>
            <a:r>
              <a:rPr lang="en-US" sz="2000" dirty="0"/>
              <a:t>to contain significant changes from other editions, supply </a:t>
            </a:r>
            <a:r>
              <a:rPr lang="en-US" sz="2000" dirty="0" smtClean="0"/>
              <a:t>an edition statement </a:t>
            </a:r>
            <a:r>
              <a:rPr lang="en-US" sz="2000" dirty="0"/>
              <a:t>if </a:t>
            </a:r>
            <a:r>
              <a:rPr lang="en-US" sz="2000" dirty="0" smtClean="0"/>
              <a:t>important </a:t>
            </a:r>
            <a:r>
              <a:rPr lang="en-US" sz="2000" dirty="0"/>
              <a:t>for identification or </a:t>
            </a:r>
            <a:r>
              <a:rPr lang="en-US" sz="2000" dirty="0" smtClean="0"/>
              <a:t>access</a:t>
            </a:r>
            <a:endParaRPr lang="en-US" sz="2000" b="1" dirty="0"/>
          </a:p>
        </p:txBody>
      </p:sp>
      <p:sp>
        <p:nvSpPr>
          <p:cNvPr id="8" name="Text Placeholder 4"/>
          <p:cNvSpPr>
            <a:spLocks noGrp="1"/>
          </p:cNvSpPr>
          <p:nvPr>
            <p:ph type="body" sz="quarter" idx="13"/>
          </p:nvPr>
        </p:nvSpPr>
        <p:spPr>
          <a:xfrm>
            <a:off x="340786" y="343304"/>
            <a:ext cx="8439148" cy="624981"/>
          </a:xfrm>
          <a:ln w="12700">
            <a:solidFill>
              <a:schemeClr val="tx1"/>
            </a:solidFill>
          </a:ln>
        </p:spPr>
        <p:txBody>
          <a:bodyPr/>
          <a:lstStyle/>
          <a:p>
            <a:pPr algn="ctr"/>
            <a:r>
              <a:rPr lang="en-US" sz="3000" dirty="0"/>
              <a:t>Cataloging </a:t>
            </a:r>
            <a:r>
              <a:rPr lang="en-US" sz="3000" dirty="0" smtClean="0"/>
              <a:t>Maps Defensively:  Edition</a:t>
            </a:r>
            <a:endParaRPr lang="en-US" sz="3000"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059" r="-2059"/>
          <a:stretch/>
        </p:blipFill>
        <p:spPr>
          <a:xfrm>
            <a:off x="4964455" y="1475045"/>
            <a:ext cx="3815479" cy="2651760"/>
          </a:xfrm>
          <a:prstGeom prst="rect">
            <a:avLst/>
          </a:prstGeom>
        </p:spPr>
      </p:pic>
    </p:spTree>
    <p:extLst>
      <p:ext uri="{BB962C8B-B14F-4D97-AF65-F5344CB8AC3E}">
        <p14:creationId xmlns:p14="http://schemas.microsoft.com/office/powerpoint/2010/main" val="153984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7224" y="860613"/>
            <a:ext cx="4298577" cy="3998258"/>
          </a:xfrm>
        </p:spPr>
        <p:txBody>
          <a:bodyPr/>
          <a:lstStyle/>
          <a:p>
            <a:pPr marL="0" indent="0">
              <a:buNone/>
            </a:pPr>
            <a:r>
              <a:rPr lang="en-US" sz="1500" dirty="0" smtClean="0"/>
              <a:t>245 10  CFC </a:t>
            </a:r>
            <a:r>
              <a:rPr lang="en-US" sz="1500" dirty="0" err="1"/>
              <a:t>Chilcotin</a:t>
            </a:r>
            <a:r>
              <a:rPr lang="en-US" sz="1500" dirty="0"/>
              <a:t>, British Columbia / </a:t>
            </a:r>
            <a:r>
              <a:rPr lang="en-US" sz="1500" dirty="0" err="1"/>
              <a:t>ǂc</a:t>
            </a:r>
            <a:r>
              <a:rPr lang="en-US" sz="1500" dirty="0"/>
              <a:t> produced by the Mapping and Charting </a:t>
            </a:r>
            <a:r>
              <a:rPr lang="en-US" sz="1500" dirty="0" smtClean="0"/>
              <a:t>….</a:t>
            </a:r>
          </a:p>
          <a:p>
            <a:pPr marL="0" indent="0">
              <a:buNone/>
            </a:pPr>
            <a:r>
              <a:rPr lang="en-US" sz="1500" dirty="0" smtClean="0"/>
              <a:t>250     </a:t>
            </a:r>
            <a:r>
              <a:rPr lang="en-US" sz="1500" dirty="0"/>
              <a:t>Edition 6.</a:t>
            </a:r>
          </a:p>
          <a:p>
            <a:pPr marL="0" indent="0">
              <a:buNone/>
            </a:pPr>
            <a:r>
              <a:rPr lang="en-US" sz="1500" b="1" dirty="0">
                <a:solidFill>
                  <a:srgbClr val="FF0000"/>
                </a:solidFill>
              </a:rPr>
              <a:t>250 </a:t>
            </a:r>
            <a:r>
              <a:rPr lang="en-US" sz="1500" b="1" dirty="0" smtClean="0">
                <a:solidFill>
                  <a:srgbClr val="FF0000"/>
                </a:solidFill>
              </a:rPr>
              <a:t>    </a:t>
            </a:r>
            <a:r>
              <a:rPr lang="en-US" sz="1500" b="1" dirty="0">
                <a:solidFill>
                  <a:srgbClr val="FF0000"/>
                </a:solidFill>
              </a:rPr>
              <a:t>[Training area overprint].</a:t>
            </a:r>
          </a:p>
          <a:p>
            <a:pPr marL="0" indent="0">
              <a:buNone/>
            </a:pPr>
            <a:r>
              <a:rPr lang="en-US" sz="1500" dirty="0" smtClean="0"/>
              <a:t>264 1  [</a:t>
            </a:r>
            <a:r>
              <a:rPr lang="en-US" sz="1500" dirty="0"/>
              <a:t>Ottawa] : </a:t>
            </a:r>
            <a:r>
              <a:rPr lang="en-US" sz="1500" dirty="0" err="1"/>
              <a:t>ǂb</a:t>
            </a:r>
            <a:r>
              <a:rPr lang="en-US" sz="1500" dirty="0"/>
              <a:t> Mapping and Charting Establishment, Department of National </a:t>
            </a:r>
            <a:r>
              <a:rPr lang="en-US" sz="1500" dirty="0" err="1"/>
              <a:t>Defence</a:t>
            </a:r>
            <a:r>
              <a:rPr lang="en-US" sz="1500" dirty="0"/>
              <a:t>, </a:t>
            </a:r>
            <a:r>
              <a:rPr lang="en-US" sz="1500" dirty="0" err="1"/>
              <a:t>ǂc</a:t>
            </a:r>
            <a:r>
              <a:rPr lang="en-US" sz="1500" dirty="0"/>
              <a:t> [1984]</a:t>
            </a:r>
          </a:p>
          <a:p>
            <a:pPr marL="0" indent="0">
              <a:buNone/>
            </a:pPr>
            <a:r>
              <a:rPr lang="en-US" sz="1500" dirty="0" smtClean="0"/>
              <a:t>300     </a:t>
            </a:r>
            <a:r>
              <a:rPr lang="en-US" sz="1500" dirty="0"/>
              <a:t>1 map : </a:t>
            </a:r>
            <a:r>
              <a:rPr lang="en-US" sz="1500" dirty="0" err="1"/>
              <a:t>ǂb</a:t>
            </a:r>
            <a:r>
              <a:rPr lang="en-US" sz="1500" dirty="0"/>
              <a:t> color ; </a:t>
            </a:r>
            <a:r>
              <a:rPr lang="en-US" sz="1500" dirty="0" err="1"/>
              <a:t>ǂc</a:t>
            </a:r>
            <a:r>
              <a:rPr lang="en-US" sz="1500" dirty="0"/>
              <a:t> 64 x 49 </a:t>
            </a:r>
            <a:r>
              <a:rPr lang="en-US" sz="1500" dirty="0" smtClean="0"/>
              <a:t>cm</a:t>
            </a:r>
            <a:endParaRPr lang="en-US" sz="1500" dirty="0"/>
          </a:p>
          <a:p>
            <a:pPr marL="0" indent="0">
              <a:buNone/>
            </a:pPr>
            <a:r>
              <a:rPr lang="en-US" sz="1500" dirty="0" smtClean="0"/>
              <a:t>490 1   </a:t>
            </a:r>
            <a:r>
              <a:rPr lang="en-US" sz="1500" dirty="0"/>
              <a:t>MCE ; </a:t>
            </a:r>
            <a:r>
              <a:rPr lang="en-US" sz="1500" dirty="0" err="1"/>
              <a:t>ǂv</a:t>
            </a:r>
            <a:r>
              <a:rPr lang="en-US" sz="1500" dirty="0"/>
              <a:t> 120</a:t>
            </a:r>
          </a:p>
          <a:p>
            <a:pPr marL="0" indent="0">
              <a:buNone/>
            </a:pPr>
            <a:r>
              <a:rPr lang="en-US" sz="1500" dirty="0" smtClean="0"/>
              <a:t>490 0   TR </a:t>
            </a:r>
            <a:r>
              <a:rPr lang="en-US" sz="1500" dirty="0"/>
              <a:t>; </a:t>
            </a:r>
            <a:r>
              <a:rPr lang="en-US" sz="1500" dirty="0" err="1"/>
              <a:t>ǂv</a:t>
            </a:r>
            <a:r>
              <a:rPr lang="en-US" sz="1500" dirty="0"/>
              <a:t> 84</a:t>
            </a:r>
          </a:p>
          <a:p>
            <a:pPr marL="0" indent="0">
              <a:buNone/>
            </a:pPr>
            <a:r>
              <a:rPr lang="en-US" sz="1500" dirty="0"/>
              <a:t>520 </a:t>
            </a:r>
            <a:r>
              <a:rPr lang="en-US" sz="1500" dirty="0" smtClean="0"/>
              <a:t>    </a:t>
            </a:r>
            <a:r>
              <a:rPr lang="en-US" sz="1500" dirty="0"/>
              <a:t>Topographic map showing "Canadian Forces Camp </a:t>
            </a:r>
            <a:r>
              <a:rPr lang="en-US" sz="1500" dirty="0" err="1"/>
              <a:t>Chilcotin</a:t>
            </a:r>
            <a:r>
              <a:rPr lang="en-US" sz="1500" dirty="0"/>
              <a:t> Training Area." </a:t>
            </a:r>
            <a:r>
              <a:rPr lang="en-US" sz="1500" b="1" dirty="0">
                <a:solidFill>
                  <a:srgbClr val="FF0000"/>
                </a:solidFill>
              </a:rPr>
              <a:t>Overprinted in green to show training areas labeled "Area 1" through "Area 8."</a:t>
            </a:r>
          </a:p>
          <a:p>
            <a:pPr marL="0" indent="0">
              <a:buNone/>
            </a:pPr>
            <a:r>
              <a:rPr lang="en-US" sz="1500" dirty="0" smtClean="0"/>
              <a:t>500     </a:t>
            </a:r>
            <a:r>
              <a:rPr lang="en-US" sz="1500" dirty="0"/>
              <a:t>"2500/3/84/214401 MCE</a:t>
            </a:r>
            <a:r>
              <a:rPr lang="en-US" sz="1500" dirty="0" smtClean="0"/>
              <a:t>."</a:t>
            </a:r>
            <a:endParaRPr lang="en-US" sz="1500" dirty="0"/>
          </a:p>
        </p:txBody>
      </p:sp>
      <p:sp>
        <p:nvSpPr>
          <p:cNvPr id="4" name="Content Placeholder 3"/>
          <p:cNvSpPr>
            <a:spLocks noGrp="1"/>
          </p:cNvSpPr>
          <p:nvPr>
            <p:ph sz="half" idx="2"/>
          </p:nvPr>
        </p:nvSpPr>
        <p:spPr>
          <a:xfrm>
            <a:off x="4648201" y="860613"/>
            <a:ext cx="4334434" cy="3998258"/>
          </a:xfrm>
        </p:spPr>
        <p:txBody>
          <a:bodyPr/>
          <a:lstStyle/>
          <a:p>
            <a:pPr marL="0" indent="0">
              <a:buNone/>
            </a:pPr>
            <a:r>
              <a:rPr lang="en-US" sz="1500" dirty="0" smtClean="0"/>
              <a:t>245 10  CFC </a:t>
            </a:r>
            <a:r>
              <a:rPr lang="en-US" sz="1500" dirty="0" err="1"/>
              <a:t>Chilcotin</a:t>
            </a:r>
            <a:r>
              <a:rPr lang="en-US" sz="1500" dirty="0"/>
              <a:t>, British Columbia / </a:t>
            </a:r>
            <a:r>
              <a:rPr lang="en-US" sz="1500" dirty="0" err="1"/>
              <a:t>ǂc</a:t>
            </a:r>
            <a:r>
              <a:rPr lang="en-US" sz="1500" dirty="0"/>
              <a:t> produced by the Mapping and </a:t>
            </a:r>
            <a:r>
              <a:rPr lang="en-US" sz="1500" dirty="0" smtClean="0"/>
              <a:t>Charting ….</a:t>
            </a:r>
            <a:endParaRPr lang="en-US" sz="1500" dirty="0"/>
          </a:p>
          <a:p>
            <a:pPr marL="0" indent="0">
              <a:buNone/>
            </a:pPr>
            <a:r>
              <a:rPr lang="en-US" sz="1500" dirty="0"/>
              <a:t>250 </a:t>
            </a:r>
            <a:r>
              <a:rPr lang="en-US" sz="1500" dirty="0" smtClean="0"/>
              <a:t>    </a:t>
            </a:r>
            <a:r>
              <a:rPr lang="en-US" sz="1500" dirty="0"/>
              <a:t>Edition 6.</a:t>
            </a:r>
          </a:p>
          <a:p>
            <a:pPr marL="0" indent="0">
              <a:buNone/>
            </a:pPr>
            <a:r>
              <a:rPr lang="en-US" sz="1500" dirty="0" smtClean="0"/>
              <a:t>264 1  [</a:t>
            </a:r>
            <a:r>
              <a:rPr lang="en-US" sz="1500" dirty="0"/>
              <a:t>Ottawa] : </a:t>
            </a:r>
            <a:r>
              <a:rPr lang="en-US" sz="1500" dirty="0" err="1"/>
              <a:t>ǂb</a:t>
            </a:r>
            <a:r>
              <a:rPr lang="en-US" sz="1500" dirty="0"/>
              <a:t> Mapping and Charting Establishment, Department of National </a:t>
            </a:r>
            <a:r>
              <a:rPr lang="en-US" sz="1500" dirty="0" err="1"/>
              <a:t>Defence</a:t>
            </a:r>
            <a:r>
              <a:rPr lang="en-US" sz="1500" dirty="0"/>
              <a:t>, </a:t>
            </a:r>
            <a:r>
              <a:rPr lang="en-US" sz="1500" dirty="0" err="1"/>
              <a:t>ǂc</a:t>
            </a:r>
            <a:r>
              <a:rPr lang="en-US" sz="1500" dirty="0"/>
              <a:t> [1984]</a:t>
            </a:r>
          </a:p>
          <a:p>
            <a:pPr marL="0" indent="0">
              <a:buNone/>
            </a:pPr>
            <a:r>
              <a:rPr lang="en-US" sz="1500" dirty="0" smtClean="0"/>
              <a:t>300     </a:t>
            </a:r>
            <a:r>
              <a:rPr lang="en-US" sz="1500" dirty="0"/>
              <a:t>1 map : </a:t>
            </a:r>
            <a:r>
              <a:rPr lang="en-US" sz="1500" dirty="0" err="1"/>
              <a:t>ǂb</a:t>
            </a:r>
            <a:r>
              <a:rPr lang="en-US" sz="1500" dirty="0"/>
              <a:t> color ; </a:t>
            </a:r>
            <a:r>
              <a:rPr lang="en-US" sz="1500" dirty="0" err="1"/>
              <a:t>ǂc</a:t>
            </a:r>
            <a:r>
              <a:rPr lang="en-US" sz="1500" dirty="0"/>
              <a:t> 64 x 49 </a:t>
            </a:r>
            <a:r>
              <a:rPr lang="en-US" sz="1500" dirty="0" smtClean="0"/>
              <a:t>cm</a:t>
            </a:r>
            <a:endParaRPr lang="en-US" sz="1500" dirty="0"/>
          </a:p>
          <a:p>
            <a:pPr marL="0" indent="0">
              <a:buNone/>
            </a:pPr>
            <a:r>
              <a:rPr lang="en-US" sz="1500" dirty="0" smtClean="0"/>
              <a:t>490 1  </a:t>
            </a:r>
            <a:r>
              <a:rPr lang="en-US" sz="1500" dirty="0"/>
              <a:t>MCE ; </a:t>
            </a:r>
            <a:r>
              <a:rPr lang="en-US" sz="1500" dirty="0" err="1"/>
              <a:t>ǂv</a:t>
            </a:r>
            <a:r>
              <a:rPr lang="en-US" sz="1500" dirty="0"/>
              <a:t> 120</a:t>
            </a:r>
          </a:p>
          <a:p>
            <a:pPr marL="0" indent="0">
              <a:buNone/>
            </a:pPr>
            <a:r>
              <a:rPr lang="en-US" sz="1500" dirty="0" smtClean="0"/>
              <a:t>520     </a:t>
            </a:r>
            <a:r>
              <a:rPr lang="en-US" sz="1500" dirty="0"/>
              <a:t>Topographic map showing "Canadian Forces Camp </a:t>
            </a:r>
            <a:r>
              <a:rPr lang="en-US" sz="1500" dirty="0" err="1"/>
              <a:t>Chilcotin</a:t>
            </a:r>
            <a:r>
              <a:rPr lang="en-US" sz="1500" dirty="0"/>
              <a:t> Training Area."</a:t>
            </a:r>
          </a:p>
          <a:p>
            <a:pPr>
              <a:buAutoNum type="arabicPlain" startAt="500"/>
            </a:pPr>
            <a:r>
              <a:rPr lang="en-US" sz="1500" dirty="0" smtClean="0"/>
              <a:t>     "</a:t>
            </a:r>
            <a:r>
              <a:rPr lang="en-US" sz="1500" dirty="0"/>
              <a:t>4000/3/84/212102 MCE</a:t>
            </a:r>
            <a:r>
              <a:rPr lang="en-US" sz="1500" dirty="0" smtClean="0"/>
              <a:t>.“</a:t>
            </a:r>
          </a:p>
          <a:p>
            <a:pPr>
              <a:buAutoNum type="arabicPlain" startAt="500"/>
            </a:pPr>
            <a:endParaRPr lang="en-US" sz="1500" dirty="0"/>
          </a:p>
          <a:p>
            <a:pPr marL="0" indent="0" algn="ctr">
              <a:buNone/>
            </a:pPr>
            <a:r>
              <a:rPr lang="en-US" sz="2800" b="1" dirty="0" smtClean="0">
                <a:solidFill>
                  <a:srgbClr val="FF0000"/>
                </a:solidFill>
              </a:rPr>
              <a:t>Difference </a:t>
            </a:r>
            <a:r>
              <a:rPr lang="en-US" sz="2800" b="1" dirty="0">
                <a:solidFill>
                  <a:srgbClr val="FF0000"/>
                </a:solidFill>
              </a:rPr>
              <a:t>in </a:t>
            </a:r>
            <a:r>
              <a:rPr lang="en-US" sz="2800" b="1" dirty="0" smtClean="0">
                <a:solidFill>
                  <a:srgbClr val="FF0000"/>
                </a:solidFill>
              </a:rPr>
              <a:t>Content</a:t>
            </a:r>
            <a:endParaRPr lang="en-US" sz="2800" b="1" dirty="0">
              <a:solidFill>
                <a:srgbClr val="FF0000"/>
              </a:solidFill>
            </a:endParaRPr>
          </a:p>
        </p:txBody>
      </p:sp>
      <p:sp>
        <p:nvSpPr>
          <p:cNvPr id="8" name="Title 3"/>
          <p:cNvSpPr>
            <a:spLocks noGrp="1"/>
          </p:cNvSpPr>
          <p:nvPr>
            <p:ph type="title"/>
          </p:nvPr>
        </p:nvSpPr>
        <p:spPr>
          <a:xfrm>
            <a:off x="434976" y="110730"/>
            <a:ext cx="7561542" cy="588518"/>
          </a:xfrm>
          <a:ln w="12700">
            <a:solidFill>
              <a:schemeClr val="tx1"/>
            </a:solidFill>
          </a:ln>
        </p:spPr>
        <p:txBody>
          <a:bodyPr/>
          <a:lstStyle/>
          <a:p>
            <a:r>
              <a:rPr lang="en-US" sz="3000" b="1" dirty="0">
                <a:solidFill>
                  <a:schemeClr val="tx2"/>
                </a:solidFill>
                <a:latin typeface="+mn-lt"/>
                <a:ea typeface="+mn-ea"/>
                <a:cs typeface="+mn-cs"/>
              </a:rPr>
              <a:t>Cataloging Maps Defensively:  Edition</a:t>
            </a:r>
          </a:p>
        </p:txBody>
      </p:sp>
    </p:spTree>
    <p:extLst>
      <p:ext uri="{BB962C8B-B14F-4D97-AF65-F5344CB8AC3E}">
        <p14:creationId xmlns:p14="http://schemas.microsoft.com/office/powerpoint/2010/main" val="519175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onconfidential">
  <a:themeElements>
    <a:clrScheme name="Custom 4">
      <a:dk1>
        <a:srgbClr val="000000"/>
      </a:dk1>
      <a:lt1>
        <a:sysClr val="window" lastClr="FFFFFF"/>
      </a:lt1>
      <a:dk2>
        <a:srgbClr val="1F497D"/>
      </a:dk2>
      <a:lt2>
        <a:srgbClr val="EEECE1"/>
      </a:lt2>
      <a:accent1>
        <a:srgbClr val="00AFD7"/>
      </a:accent1>
      <a:accent2>
        <a:srgbClr val="236192"/>
      </a:accent2>
      <a:accent3>
        <a:srgbClr val="8A1B61"/>
      </a:accent3>
      <a:accent4>
        <a:srgbClr val="007749"/>
      </a:accent4>
      <a:accent5>
        <a:srgbClr val="E87722"/>
      </a:accent5>
      <a:accent6>
        <a:srgbClr val="AE2573"/>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e1e867eb-0ccf-46b3-a8be-678a344b5681" ContentTypeId="0x0101" PreviousValue="false"/>
</file>

<file path=customXml/item3.xml><?xml version="1.0" encoding="utf-8"?>
<ct:contentTypeSchema xmlns:ct="http://schemas.microsoft.com/office/2006/metadata/contentType" xmlns:ma="http://schemas.microsoft.com/office/2006/metadata/properties/metaAttributes" ct:_="" ma:_="" ma:contentTypeName="Document" ma:contentTypeID="0x010100A350515AF1295244B26E4E6D23BF0BEB" ma:contentTypeVersion="60" ma:contentTypeDescription="Create a new document." ma:contentTypeScope="" ma:versionID="2182c7ffd52be6ef2a193619713caf9d">
  <xsd:schema xmlns:xsd="http://www.w3.org/2001/XMLSchema" xmlns:xs="http://www.w3.org/2001/XMLSchema" xmlns:p="http://schemas.microsoft.com/office/2006/metadata/properties" xmlns:ns2="6b67d80f-331f-4b51-b18e-81b8c101c29d" targetNamespace="http://schemas.microsoft.com/office/2006/metadata/properties" ma:root="true" ma:fieldsID="edee739e05629a46dacfdb14ce93b61c" ns2:_="">
    <xsd:import namespace="6b67d80f-331f-4b51-b18e-81b8c101c29d"/>
    <xsd:element name="properties">
      <xsd:complexType>
        <xsd:sequence>
          <xsd:element name="documentManagement">
            <xsd:complexType>
              <xsd:all>
                <xsd:element ref="ns2:SharedWithUser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67d80f-331f-4b51-b18e-81b8c101c29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95F8081-E4B0-4ACB-86C3-2F58A415E77B}">
  <ds:schemaRefs>
    <ds:schemaRef ds:uri="http://schemas.microsoft.com/sharepoint/v3/contenttype/forms"/>
  </ds:schemaRefs>
</ds:datastoreItem>
</file>

<file path=customXml/itemProps2.xml><?xml version="1.0" encoding="utf-8"?>
<ds:datastoreItem xmlns:ds="http://schemas.openxmlformats.org/officeDocument/2006/customXml" ds:itemID="{0F593AE6-1AD2-44A9-9585-67BB81296102}">
  <ds:schemaRefs>
    <ds:schemaRef ds:uri="Microsoft.SharePoint.Taxonomy.ContentTypeSync"/>
  </ds:schemaRefs>
</ds:datastoreItem>
</file>

<file path=customXml/itemProps3.xml><?xml version="1.0" encoding="utf-8"?>
<ds:datastoreItem xmlns:ds="http://schemas.openxmlformats.org/officeDocument/2006/customXml" ds:itemID="{7756F94C-CFB2-4279-884E-A14DC7CD94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67d80f-331f-4b51-b18e-81b8c101c2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E7E988F0-95B4-4FCA-A550-26E1636850FD}">
  <ds:schemaRefs>
    <ds:schemaRef ds:uri="http://purl.org/dc/terms/"/>
    <ds:schemaRef ds:uri="http://schemas.microsoft.com/office/2006/documentManagement/types"/>
    <ds:schemaRef ds:uri="http://schemas.microsoft.com/office/infopath/2007/PartnerControls"/>
    <ds:schemaRef ds:uri="http://purl.org/dc/dcmitype/"/>
    <ds:schemaRef ds:uri="http://www.w3.org/XML/1998/namespace"/>
    <ds:schemaRef ds:uri="http://purl.org/dc/elements/1.1/"/>
    <ds:schemaRef ds:uri="http://schemas.openxmlformats.org/package/2006/metadata/core-properties"/>
    <ds:schemaRef ds:uri="6b67d80f-331f-4b51-b18e-81b8c101c29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13485</TotalTime>
  <Words>8126</Words>
  <Application>Microsoft Office PowerPoint</Application>
  <PresentationFormat>On-screen Show (16:9)</PresentationFormat>
  <Paragraphs>594</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ＭＳ Ｐゴシック</vt:lpstr>
      <vt:lpstr>Arial</vt:lpstr>
      <vt:lpstr>Calibri</vt:lpstr>
      <vt:lpstr>Wingdings</vt:lpstr>
      <vt:lpstr>Nonconfidential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Cataloging Maps Defensively:  Edition</vt:lpstr>
      <vt:lpstr>Cataloging Maps Defensively:  Edition</vt:lpstr>
      <vt:lpstr>Cataloging Maps Defensively:  Edition</vt:lpstr>
      <vt:lpstr>Cataloging Maps Defensively:  Edition</vt:lpstr>
      <vt:lpstr>Cataloging Maps Defensively:  Edition</vt:lpstr>
      <vt:lpstr>Cataloging Maps Defensively:  Edition</vt:lpstr>
      <vt:lpstr>Cataloging Maps Defensively:  Edition</vt:lpstr>
      <vt:lpstr>Cataloging Maps Defensively:  Edition</vt:lpstr>
      <vt:lpstr>Cataloging Maps Defensively:  Edition</vt:lpstr>
      <vt:lpstr>Cataloging Maps Defensively:  Edition</vt:lpstr>
      <vt:lpstr>Cataloging Maps Defensively:  Edition</vt:lpstr>
      <vt:lpstr>Cataloging Maps Defensively:  Quoted Notes</vt:lpstr>
      <vt:lpstr>Cataloging Maps Defensively: Distributors</vt:lpstr>
      <vt:lpstr>Cataloging Maps Defensively: Distributors</vt:lpstr>
      <vt:lpstr>Cataloging Maps Defensively:  Size</vt:lpstr>
      <vt:lpstr>Cataloging Maps Defensively:  086</vt:lpstr>
      <vt:lpstr>Cataloging Maps Defensively:  Scale</vt:lpstr>
      <vt:lpstr>PowerPoint Presentation</vt:lpstr>
      <vt:lpstr>PowerPoint Presentation</vt:lpstr>
    </vt:vector>
  </TitlesOfParts>
  <Company>oclc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Blake,Clint</dc:creator>
  <cp:lastModifiedBy>Weitz,Jay</cp:lastModifiedBy>
  <cp:revision>256</cp:revision>
  <dcterms:created xsi:type="dcterms:W3CDTF">2015-04-17T19:58:50Z</dcterms:created>
  <dcterms:modified xsi:type="dcterms:W3CDTF">2016-01-04T18:21:35Z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0x010100A350515AF1295244B26E4E6D23BF0BEB</vt:lpwstr>
  </property>
</Properties>
</file>